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76200"/>
            <a:ext cx="4572000" cy="6692900"/>
          </a:xfrm>
          <a:custGeom>
            <a:avLst/>
            <a:gdLst/>
            <a:ahLst/>
            <a:cxnLst/>
            <a:rect l="l" t="t" r="r" b="b"/>
            <a:pathLst>
              <a:path w="4572000" h="6692900">
                <a:moveTo>
                  <a:pt x="0" y="6692900"/>
                </a:moveTo>
                <a:lnTo>
                  <a:pt x="4572000" y="6692900"/>
                </a:lnTo>
                <a:lnTo>
                  <a:pt x="4572000" y="0"/>
                </a:lnTo>
                <a:lnTo>
                  <a:pt x="0" y="0"/>
                </a:lnTo>
                <a:lnTo>
                  <a:pt x="0" y="6692900"/>
                </a:lnTo>
                <a:close/>
              </a:path>
            </a:pathLst>
          </a:custGeom>
          <a:solidFill>
            <a:srgbClr val="FFD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203200" cy="6692900"/>
          </a:xfrm>
          <a:custGeom>
            <a:avLst/>
            <a:gdLst/>
            <a:ahLst/>
            <a:cxnLst/>
            <a:rect l="l" t="t" r="r" b="b"/>
            <a:pathLst>
              <a:path w="203200" h="6692900">
                <a:moveTo>
                  <a:pt x="203200" y="0"/>
                </a:moveTo>
                <a:lnTo>
                  <a:pt x="0" y="0"/>
                </a:lnTo>
                <a:lnTo>
                  <a:pt x="0" y="6692900"/>
                </a:lnTo>
                <a:lnTo>
                  <a:pt x="203200" y="6692900"/>
                </a:lnTo>
                <a:lnTo>
                  <a:pt x="203200" y="0"/>
                </a:lnTo>
                <a:close/>
              </a:path>
            </a:pathLst>
          </a:custGeom>
          <a:solidFill>
            <a:srgbClr val="FFB9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2100" y="88900"/>
            <a:ext cx="4191000" cy="6692900"/>
          </a:xfrm>
          <a:custGeom>
            <a:avLst/>
            <a:gdLst/>
            <a:ahLst/>
            <a:cxnLst/>
            <a:rect l="l" t="t" r="r" b="b"/>
            <a:pathLst>
              <a:path w="4191000" h="6692900">
                <a:moveTo>
                  <a:pt x="4191000" y="0"/>
                </a:moveTo>
                <a:lnTo>
                  <a:pt x="0" y="0"/>
                </a:lnTo>
                <a:lnTo>
                  <a:pt x="0" y="6692900"/>
                </a:lnTo>
                <a:lnTo>
                  <a:pt x="4191000" y="6692900"/>
                </a:lnTo>
                <a:lnTo>
                  <a:pt x="4191000" y="0"/>
                </a:lnTo>
                <a:close/>
              </a:path>
            </a:pathLst>
          </a:custGeom>
          <a:solidFill>
            <a:srgbClr val="FECB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1415" y="518159"/>
            <a:ext cx="6821169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14045" y="4432300"/>
            <a:ext cx="7915909" cy="112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7A7A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124700" cy="1130300"/>
          </a:xfrm>
          <a:custGeom>
            <a:avLst/>
            <a:gdLst/>
            <a:ahLst/>
            <a:cxnLst/>
            <a:rect l="l" t="t" r="r" b="b"/>
            <a:pathLst>
              <a:path w="7124700" h="1130300">
                <a:moveTo>
                  <a:pt x="7124700" y="0"/>
                </a:moveTo>
                <a:lnTo>
                  <a:pt x="0" y="0"/>
                </a:lnTo>
                <a:lnTo>
                  <a:pt x="0" y="1130300"/>
                </a:lnTo>
                <a:lnTo>
                  <a:pt x="7124700" y="1130300"/>
                </a:lnTo>
                <a:lnTo>
                  <a:pt x="7124700" y="0"/>
                </a:lnTo>
                <a:close/>
              </a:path>
            </a:pathLst>
          </a:custGeom>
          <a:solidFill>
            <a:srgbClr val="FFB8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188200" y="0"/>
            <a:ext cx="1955800" cy="1130300"/>
          </a:xfrm>
          <a:custGeom>
            <a:avLst/>
            <a:gdLst/>
            <a:ahLst/>
            <a:cxnLst/>
            <a:rect l="l" t="t" r="r" b="b"/>
            <a:pathLst>
              <a:path w="1955800" h="1130300">
                <a:moveTo>
                  <a:pt x="0" y="1130300"/>
                </a:moveTo>
                <a:lnTo>
                  <a:pt x="1955800" y="1130300"/>
                </a:lnTo>
                <a:lnTo>
                  <a:pt x="19558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FFD1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1400" y="431800"/>
            <a:ext cx="1574800" cy="292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9945" y="449580"/>
            <a:ext cx="7484109" cy="311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651000"/>
            <a:ext cx="8239125" cy="2024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flickr.com/photos/jm3/3620744443" TargetMode="External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flickr.com/photos/mn_francis/74729098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0" y="12700"/>
            <a:ext cx="4572000" cy="6845300"/>
          </a:xfrm>
          <a:custGeom>
            <a:avLst/>
            <a:gdLst/>
            <a:ahLst/>
            <a:cxnLst/>
            <a:rect l="l" t="t" r="r" b="b"/>
            <a:pathLst>
              <a:path w="4572000" h="6845300">
                <a:moveTo>
                  <a:pt x="4572000" y="0"/>
                </a:moveTo>
                <a:lnTo>
                  <a:pt x="0" y="0"/>
                </a:lnTo>
                <a:lnTo>
                  <a:pt x="0" y="6845300"/>
                </a:lnTo>
                <a:lnTo>
                  <a:pt x="4572000" y="6845300"/>
                </a:lnTo>
                <a:lnTo>
                  <a:pt x="4572000" y="0"/>
                </a:lnTo>
                <a:close/>
              </a:path>
            </a:pathLst>
          </a:custGeom>
          <a:solidFill>
            <a:srgbClr val="FFD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203200" cy="6858000"/>
          </a:xfrm>
          <a:custGeom>
            <a:avLst/>
            <a:gdLst/>
            <a:ahLst/>
            <a:cxnLst/>
            <a:rect l="l" t="t" r="r" b="b"/>
            <a:pathLst>
              <a:path w="203200" h="6858000">
                <a:moveTo>
                  <a:pt x="0" y="6858000"/>
                </a:moveTo>
                <a:lnTo>
                  <a:pt x="203200" y="6858000"/>
                </a:lnTo>
                <a:lnTo>
                  <a:pt x="203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B9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02721" y="3343870"/>
            <a:ext cx="82423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30"/>
              </a:lnSpc>
            </a:pPr>
            <a:r>
              <a:rPr dirty="0" sz="2800" spc="-420">
                <a:latin typeface="Gill Sans MT"/>
                <a:cs typeface="Gill Sans MT"/>
              </a:rPr>
              <a:t>T</a:t>
            </a:r>
            <a:r>
              <a:rPr dirty="0" sz="2800">
                <a:latin typeface="Gill Sans MT"/>
                <a:cs typeface="Gill Sans MT"/>
              </a:rPr>
              <a:t>exto</a:t>
            </a:r>
            <a:endParaRPr sz="2800">
              <a:latin typeface="Gill Sans MT"/>
              <a:cs typeface="Gill Sans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79400" y="0"/>
            <a:ext cx="4216400" cy="6858000"/>
            <a:chOff x="279400" y="0"/>
            <a:chExt cx="4216400" cy="6858000"/>
          </a:xfrm>
        </p:grpSpPr>
        <p:sp>
          <p:nvSpPr>
            <p:cNvPr id="6" name="object 6" descr=""/>
            <p:cNvSpPr/>
            <p:nvPr/>
          </p:nvSpPr>
          <p:spPr>
            <a:xfrm>
              <a:off x="292100" y="12700"/>
              <a:ext cx="4191000" cy="6832600"/>
            </a:xfrm>
            <a:custGeom>
              <a:avLst/>
              <a:gdLst/>
              <a:ahLst/>
              <a:cxnLst/>
              <a:rect l="l" t="t" r="r" b="b"/>
              <a:pathLst>
                <a:path w="4191000" h="6832600">
                  <a:moveTo>
                    <a:pt x="4191000" y="0"/>
                  </a:moveTo>
                  <a:lnTo>
                    <a:pt x="0" y="0"/>
                  </a:lnTo>
                  <a:lnTo>
                    <a:pt x="0" y="6832600"/>
                  </a:lnTo>
                  <a:lnTo>
                    <a:pt x="4191000" y="68326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2100" y="12700"/>
              <a:ext cx="4191000" cy="6832600"/>
            </a:xfrm>
            <a:custGeom>
              <a:avLst/>
              <a:gdLst/>
              <a:ahLst/>
              <a:cxnLst/>
              <a:rect l="l" t="t" r="r" b="b"/>
              <a:pathLst>
                <a:path w="4191000" h="6832600">
                  <a:moveTo>
                    <a:pt x="0" y="0"/>
                  </a:moveTo>
                  <a:lnTo>
                    <a:pt x="4191000" y="0"/>
                  </a:lnTo>
                  <a:lnTo>
                    <a:pt x="4191000" y="6832600"/>
                  </a:lnTo>
                  <a:lnTo>
                    <a:pt x="0" y="6832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-42465" y="4719709"/>
            <a:ext cx="142240" cy="1938655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-5">
                <a:latin typeface="Gill Sans MT"/>
                <a:cs typeface="Gill Sans MT"/>
                <a:hlinkClick r:id="rId2"/>
              </a:rPr>
              <a:t>http://www.flickr.com/photos/jm3/3620744443</a:t>
            </a:r>
            <a:endParaRPr sz="800">
              <a:latin typeface="Gill Sans MT"/>
              <a:cs typeface="Gill Sans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6958" y="1155700"/>
            <a:ext cx="4429125" cy="5492750"/>
            <a:chOff x="66958" y="1155700"/>
            <a:chExt cx="4429125" cy="549275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399" y="1155700"/>
              <a:ext cx="4216400" cy="45339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9498" y="4732352"/>
              <a:ext cx="0" cy="1913255"/>
            </a:xfrm>
            <a:custGeom>
              <a:avLst/>
              <a:gdLst/>
              <a:ahLst/>
              <a:cxnLst/>
              <a:rect l="l" t="t" r="r" b="b"/>
              <a:pathLst>
                <a:path w="0" h="1913254">
                  <a:moveTo>
                    <a:pt x="0" y="1913086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3983354">
              <a:lnSpc>
                <a:spcPct val="100000"/>
              </a:lnSpc>
              <a:spcBef>
                <a:spcPts val="459"/>
              </a:spcBef>
            </a:pPr>
            <a:r>
              <a:rPr dirty="0" sz="2800" spc="-120">
                <a:solidFill>
                  <a:srgbClr val="A9A9A9"/>
                </a:solidFill>
              </a:rPr>
              <a:t>Tema</a:t>
            </a:r>
            <a:r>
              <a:rPr dirty="0" sz="2800" spc="-25">
                <a:solidFill>
                  <a:srgbClr val="A9A9A9"/>
                </a:solidFill>
              </a:rPr>
              <a:t> </a:t>
            </a:r>
            <a:r>
              <a:rPr dirty="0" sz="2800">
                <a:solidFill>
                  <a:srgbClr val="A9A9A9"/>
                </a:solidFill>
              </a:rPr>
              <a:t>3,</a:t>
            </a:r>
            <a:r>
              <a:rPr dirty="0" sz="2800" spc="-20">
                <a:solidFill>
                  <a:srgbClr val="A9A9A9"/>
                </a:solidFill>
              </a:rPr>
              <a:t> </a:t>
            </a:r>
            <a:r>
              <a:rPr dirty="0" sz="2800" spc="20">
                <a:solidFill>
                  <a:srgbClr val="A9A9A9"/>
                </a:solidFill>
              </a:rPr>
              <a:t>parte</a:t>
            </a:r>
            <a:r>
              <a:rPr dirty="0" sz="2800" spc="-20">
                <a:solidFill>
                  <a:srgbClr val="A9A9A9"/>
                </a:solidFill>
              </a:rPr>
              <a:t> </a:t>
            </a:r>
            <a:r>
              <a:rPr dirty="0" sz="2800" spc="-5">
                <a:solidFill>
                  <a:srgbClr val="A9A9A9"/>
                </a:solidFill>
              </a:rPr>
              <a:t>4</a:t>
            </a:r>
            <a:endParaRPr sz="2800"/>
          </a:p>
          <a:p>
            <a:pPr marL="3983354" marR="5080">
              <a:lnSpc>
                <a:spcPts val="5000"/>
              </a:lnSpc>
              <a:spcBef>
                <a:spcPts val="680"/>
              </a:spcBef>
            </a:pPr>
            <a:r>
              <a:rPr dirty="0" sz="4200" spc="35"/>
              <a:t>Javascript: </a:t>
            </a:r>
            <a:r>
              <a:rPr dirty="0" sz="4200" spc="-45"/>
              <a:t>el </a:t>
            </a:r>
            <a:r>
              <a:rPr dirty="0" sz="4200" spc="-40"/>
              <a:t> </a:t>
            </a:r>
            <a:r>
              <a:rPr dirty="0" sz="4200"/>
              <a:t>DOM </a:t>
            </a:r>
            <a:r>
              <a:rPr dirty="0" sz="4200" spc="10"/>
              <a:t>(Modelo </a:t>
            </a:r>
            <a:r>
              <a:rPr dirty="0" sz="4200" spc="-1155"/>
              <a:t> </a:t>
            </a:r>
            <a:r>
              <a:rPr dirty="0" sz="4200" spc="35"/>
              <a:t>de</a:t>
            </a:r>
            <a:r>
              <a:rPr dirty="0" sz="4200" spc="-35"/>
              <a:t> </a:t>
            </a:r>
            <a:r>
              <a:rPr dirty="0" sz="4200" spc="30"/>
              <a:t>Objetos</a:t>
            </a:r>
            <a:r>
              <a:rPr dirty="0" sz="4200" spc="-30"/>
              <a:t> </a:t>
            </a:r>
            <a:r>
              <a:rPr dirty="0" sz="4200" spc="20"/>
              <a:t>del </a:t>
            </a:r>
            <a:r>
              <a:rPr dirty="0" sz="4200" spc="-1155"/>
              <a:t> </a:t>
            </a:r>
            <a:r>
              <a:rPr dirty="0" sz="4200" spc="5"/>
              <a:t>Documento)</a:t>
            </a:r>
            <a:endParaRPr sz="4200"/>
          </a:p>
        </p:txBody>
      </p:sp>
      <p:sp>
        <p:nvSpPr>
          <p:cNvPr id="13" name="object 13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440436"/>
            <a:ext cx="6583045" cy="5029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60"/>
              <a:t>Cómo</a:t>
            </a:r>
            <a:r>
              <a:rPr dirty="0" sz="3100"/>
              <a:t> </a:t>
            </a:r>
            <a:r>
              <a:rPr dirty="0" sz="3100" spc="40"/>
              <a:t>acceder</a:t>
            </a:r>
            <a:r>
              <a:rPr dirty="0" sz="3100"/>
              <a:t> </a:t>
            </a:r>
            <a:r>
              <a:rPr dirty="0" sz="3100" spc="-45"/>
              <a:t>a</a:t>
            </a:r>
            <a:r>
              <a:rPr dirty="0" sz="3100"/>
              <a:t> </a:t>
            </a:r>
            <a:r>
              <a:rPr dirty="0" sz="3100" spc="15"/>
              <a:t>un</a:t>
            </a:r>
            <a:r>
              <a:rPr dirty="0" sz="3100"/>
              <a:t> </a:t>
            </a:r>
            <a:r>
              <a:rPr dirty="0" sz="3100" spc="70"/>
              <a:t>nodo</a:t>
            </a:r>
            <a:r>
              <a:rPr dirty="0" sz="3100"/>
              <a:t> </a:t>
            </a:r>
            <a:r>
              <a:rPr dirty="0" sz="3100" spc="35"/>
              <a:t>desde</a:t>
            </a:r>
            <a:r>
              <a:rPr dirty="0" sz="3100"/>
              <a:t> </a:t>
            </a:r>
            <a:r>
              <a:rPr dirty="0" sz="3100" spc="55"/>
              <a:t>otro</a:t>
            </a:r>
            <a:endParaRPr sz="31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1790700"/>
            <a:chOff x="127000" y="1778000"/>
            <a:chExt cx="508000" cy="17907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489200"/>
              <a:ext cx="127000" cy="127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8067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124200"/>
              <a:ext cx="127000" cy="1270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441700"/>
              <a:ext cx="127000" cy="12700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95300" y="1651000"/>
            <a:ext cx="7586980" cy="23418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0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Gill Sans MT"/>
                <a:cs typeface="Gill Sans MT"/>
              </a:rPr>
              <a:t>Cada nodo </a:t>
            </a:r>
            <a:r>
              <a:rPr dirty="0" sz="2400">
                <a:latin typeface="Gill Sans MT"/>
                <a:cs typeface="Gill Sans MT"/>
              </a:rPr>
              <a:t>tiene una serie de </a:t>
            </a:r>
            <a:r>
              <a:rPr dirty="0" sz="2400" spc="-10">
                <a:latin typeface="Gill Sans MT"/>
                <a:cs typeface="Gill Sans MT"/>
              </a:rPr>
              <a:t>propiedades </a:t>
            </a:r>
            <a:r>
              <a:rPr dirty="0" sz="2400">
                <a:latin typeface="Gill Sans MT"/>
                <a:cs typeface="Gill Sans MT"/>
              </a:rPr>
              <a:t>que reflejan el </a:t>
            </a:r>
            <a:r>
              <a:rPr dirty="0" sz="2400" spc="-65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“parentesco”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con </a:t>
            </a:r>
            <a:r>
              <a:rPr dirty="0" sz="2400" spc="-10">
                <a:latin typeface="Gill Sans MT"/>
                <a:cs typeface="Gill Sans MT"/>
              </a:rPr>
              <a:t>otros,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algunas</a:t>
            </a:r>
            <a:r>
              <a:rPr dirty="0" sz="2400">
                <a:latin typeface="Gill Sans MT"/>
                <a:cs typeface="Gill Sans MT"/>
              </a:rPr>
              <a:t> de </a:t>
            </a:r>
            <a:r>
              <a:rPr dirty="0" sz="2400" spc="-5">
                <a:latin typeface="Gill Sans MT"/>
                <a:cs typeface="Gill Sans MT"/>
              </a:rPr>
              <a:t>las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cuales </a:t>
            </a:r>
            <a:r>
              <a:rPr dirty="0" sz="2400">
                <a:latin typeface="Gill Sans MT"/>
                <a:cs typeface="Gill Sans MT"/>
              </a:rPr>
              <a:t>son</a:t>
            </a:r>
            <a:endParaRPr sz="2400">
              <a:latin typeface="Gill Sans MT"/>
              <a:cs typeface="Gill Sans MT"/>
            </a:endParaRPr>
          </a:p>
          <a:p>
            <a:pPr marL="292100">
              <a:lnSpc>
                <a:spcPts val="2410"/>
              </a:lnSpc>
            </a:pPr>
            <a:r>
              <a:rPr dirty="0" sz="2200" spc="-5">
                <a:latin typeface="Gill Sans MT"/>
                <a:cs typeface="Gill Sans MT"/>
              </a:rPr>
              <a:t>childNodes: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25">
                <a:latin typeface="Gill Sans MT"/>
                <a:cs typeface="Gill Sans MT"/>
              </a:rPr>
              <a:t>array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los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nodos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hijos</a:t>
            </a:r>
            <a:endParaRPr sz="2200">
              <a:latin typeface="Gill Sans MT"/>
              <a:cs typeface="Gill Sans MT"/>
            </a:endParaRPr>
          </a:p>
          <a:p>
            <a:pPr marL="292100" marR="1104900">
              <a:lnSpc>
                <a:spcPts val="2500"/>
              </a:lnSpc>
              <a:spcBef>
                <a:spcPts val="130"/>
              </a:spcBef>
            </a:pPr>
            <a:r>
              <a:rPr dirty="0" sz="2200" spc="15">
                <a:latin typeface="Gill Sans MT"/>
                <a:cs typeface="Gill Sans MT"/>
              </a:rPr>
              <a:t>fir</a:t>
            </a:r>
            <a:r>
              <a:rPr dirty="0" sz="2200" spc="1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tChi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d: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primer n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do hi</a:t>
            </a:r>
            <a:r>
              <a:rPr dirty="0" sz="2200" spc="-5">
                <a:latin typeface="Gill Sans MT"/>
                <a:cs typeface="Gill Sans MT"/>
              </a:rPr>
              <a:t>j</a:t>
            </a:r>
            <a:r>
              <a:rPr dirty="0" sz="2200" spc="-70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astChi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d: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último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do hi</a:t>
            </a:r>
            <a:r>
              <a:rPr dirty="0" sz="2200" spc="-5">
                <a:latin typeface="Gill Sans MT"/>
                <a:cs typeface="Gill Sans MT"/>
              </a:rPr>
              <a:t>j</a:t>
            </a:r>
            <a:r>
              <a:rPr dirty="0" sz="2200">
                <a:latin typeface="Gill Sans MT"/>
                <a:cs typeface="Gill Sans MT"/>
              </a:rPr>
              <a:t>o  p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ent</a:t>
            </a:r>
            <a:r>
              <a:rPr dirty="0" sz="2200" spc="-5">
                <a:latin typeface="Gill Sans MT"/>
                <a:cs typeface="Gill Sans MT"/>
              </a:rPr>
              <a:t>N</a:t>
            </a:r>
            <a:r>
              <a:rPr dirty="0" sz="2200">
                <a:latin typeface="Gill Sans MT"/>
                <a:cs typeface="Gill Sans MT"/>
              </a:rPr>
              <a:t>ode: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do p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d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</a:t>
            </a:r>
            <a:endParaRPr sz="2200">
              <a:latin typeface="Gill Sans MT"/>
              <a:cs typeface="Gill Sans MT"/>
            </a:endParaRPr>
          </a:p>
          <a:p>
            <a:pPr marL="292100" marR="508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nextSibling: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siguiente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hermano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(nodo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mismo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nivel)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prevSibling: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hermano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 spc="-25">
                <a:latin typeface="Gill Sans MT"/>
                <a:cs typeface="Gill Sans MT"/>
              </a:rPr>
              <a:t>anterior.</a:t>
            </a:r>
            <a:endParaRPr sz="2200">
              <a:latin typeface="Gill Sans MT"/>
              <a:cs typeface="Gill Sans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602581" y="4454525"/>
            <a:ext cx="898525" cy="390525"/>
            <a:chOff x="1602581" y="4454525"/>
            <a:chExt cx="898525" cy="390525"/>
          </a:xfrm>
        </p:grpSpPr>
        <p:sp>
          <p:nvSpPr>
            <p:cNvPr id="11" name="object 11" descr=""/>
            <p:cNvSpPr/>
            <p:nvPr/>
          </p:nvSpPr>
          <p:spPr>
            <a:xfrm>
              <a:off x="1607343" y="4459287"/>
              <a:ext cx="889000" cy="381000"/>
            </a:xfrm>
            <a:custGeom>
              <a:avLst/>
              <a:gdLst/>
              <a:ahLst/>
              <a:cxnLst/>
              <a:rect l="l" t="t" r="r" b="b"/>
              <a:pathLst>
                <a:path w="889000" h="381000">
                  <a:moveTo>
                    <a:pt x="889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889000" y="381000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07343" y="4459287"/>
              <a:ext cx="889000" cy="381000"/>
            </a:xfrm>
            <a:custGeom>
              <a:avLst/>
              <a:gdLst/>
              <a:ahLst/>
              <a:cxnLst/>
              <a:rect l="l" t="t" r="r" b="b"/>
              <a:pathLst>
                <a:path w="889000" h="381000">
                  <a:moveTo>
                    <a:pt x="0" y="0"/>
                  </a:moveTo>
                  <a:lnTo>
                    <a:pt x="889000" y="0"/>
                  </a:lnTo>
                  <a:lnTo>
                    <a:pt x="889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962906" y="448468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07343" y="5029200"/>
            <a:ext cx="889000" cy="381635"/>
          </a:xfrm>
          <a:prstGeom prst="rect">
            <a:avLst/>
          </a:prstGeom>
          <a:solidFill>
            <a:srgbClr val="FFFDA9"/>
          </a:solidFill>
          <a:ln w="936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A2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8312" y="5029200"/>
            <a:ext cx="889000" cy="381635"/>
          </a:xfrm>
          <a:prstGeom prst="rect">
            <a:avLst/>
          </a:prstGeom>
          <a:solidFill>
            <a:srgbClr val="FFFDA9"/>
          </a:solidFill>
          <a:ln w="936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A1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665412" y="5024437"/>
            <a:ext cx="898525" cy="390525"/>
            <a:chOff x="2665412" y="5024437"/>
            <a:chExt cx="898525" cy="390525"/>
          </a:xfrm>
        </p:grpSpPr>
        <p:sp>
          <p:nvSpPr>
            <p:cNvPr id="17" name="object 17" descr=""/>
            <p:cNvSpPr/>
            <p:nvPr/>
          </p:nvSpPr>
          <p:spPr>
            <a:xfrm>
              <a:off x="2670175" y="5029200"/>
              <a:ext cx="889000" cy="381000"/>
            </a:xfrm>
            <a:custGeom>
              <a:avLst/>
              <a:gdLst/>
              <a:ahLst/>
              <a:cxnLst/>
              <a:rect l="l" t="t" r="r" b="b"/>
              <a:pathLst>
                <a:path w="889000" h="381000">
                  <a:moveTo>
                    <a:pt x="889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889000" y="381000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70175" y="5029200"/>
              <a:ext cx="889000" cy="381000"/>
            </a:xfrm>
            <a:custGeom>
              <a:avLst/>
              <a:gdLst/>
              <a:ahLst/>
              <a:cxnLst/>
              <a:rect l="l" t="t" r="r" b="b"/>
              <a:pathLst>
                <a:path w="889000" h="381000">
                  <a:moveTo>
                    <a:pt x="0" y="0"/>
                  </a:moveTo>
                  <a:lnTo>
                    <a:pt x="889000" y="0"/>
                  </a:lnTo>
                  <a:lnTo>
                    <a:pt x="889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962169" y="5054600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A3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170237" y="5559425"/>
            <a:ext cx="889000" cy="381000"/>
          </a:xfrm>
          <a:prstGeom prst="rect">
            <a:avLst/>
          </a:prstGeom>
          <a:solidFill>
            <a:srgbClr val="FFFDA9"/>
          </a:solidFill>
          <a:ln w="936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A3b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132806" y="5559425"/>
            <a:ext cx="889000" cy="381000"/>
          </a:xfrm>
          <a:prstGeom prst="rect">
            <a:avLst/>
          </a:prstGeom>
          <a:solidFill>
            <a:srgbClr val="FFFDA9"/>
          </a:solidFill>
          <a:ln w="936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A3a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87412" y="4725987"/>
            <a:ext cx="2694305" cy="957580"/>
          </a:xfrm>
          <a:custGeom>
            <a:avLst/>
            <a:gdLst/>
            <a:ahLst/>
            <a:cxnLst/>
            <a:rect l="l" t="t" r="r" b="b"/>
            <a:pathLst>
              <a:path w="2694304" h="957579">
                <a:moveTo>
                  <a:pt x="1138237" y="0"/>
                </a:moveTo>
                <a:lnTo>
                  <a:pt x="1139825" y="306387"/>
                </a:lnTo>
              </a:path>
              <a:path w="2694304" h="957579">
                <a:moveTo>
                  <a:pt x="0" y="114300"/>
                </a:moveTo>
                <a:lnTo>
                  <a:pt x="2200275" y="115887"/>
                </a:lnTo>
              </a:path>
              <a:path w="2694304" h="957579">
                <a:moveTo>
                  <a:pt x="0" y="114300"/>
                </a:moveTo>
                <a:lnTo>
                  <a:pt x="1587" y="304800"/>
                </a:lnTo>
              </a:path>
              <a:path w="2694304" h="957579">
                <a:moveTo>
                  <a:pt x="2198687" y="114300"/>
                </a:moveTo>
                <a:lnTo>
                  <a:pt x="2200275" y="304800"/>
                </a:lnTo>
              </a:path>
              <a:path w="2694304" h="957579">
                <a:moveTo>
                  <a:pt x="1670050" y="687387"/>
                </a:moveTo>
                <a:lnTo>
                  <a:pt x="2693987" y="688975"/>
                </a:lnTo>
              </a:path>
              <a:path w="2694304" h="957579">
                <a:moveTo>
                  <a:pt x="2201862" y="573087"/>
                </a:moveTo>
                <a:lnTo>
                  <a:pt x="2203450" y="687387"/>
                </a:lnTo>
              </a:path>
              <a:path w="2694304" h="957579">
                <a:moveTo>
                  <a:pt x="1670050" y="687387"/>
                </a:moveTo>
                <a:lnTo>
                  <a:pt x="1671637" y="839787"/>
                </a:lnTo>
              </a:path>
              <a:path w="2694304" h="957579">
                <a:moveTo>
                  <a:pt x="2686050" y="687387"/>
                </a:moveTo>
                <a:lnTo>
                  <a:pt x="2687637" y="839787"/>
                </a:lnTo>
              </a:path>
              <a:path w="2694304" h="957579">
                <a:moveTo>
                  <a:pt x="455612" y="420687"/>
                </a:moveTo>
                <a:lnTo>
                  <a:pt x="720725" y="422275"/>
                </a:lnTo>
              </a:path>
              <a:path w="2694304" h="957579">
                <a:moveTo>
                  <a:pt x="1593850" y="420687"/>
                </a:moveTo>
                <a:lnTo>
                  <a:pt x="1784350" y="422275"/>
                </a:lnTo>
              </a:path>
              <a:path w="2694304" h="957579">
                <a:moveTo>
                  <a:pt x="2125662" y="955675"/>
                </a:moveTo>
                <a:lnTo>
                  <a:pt x="2278062" y="957262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139712" y="4052887"/>
            <a:ext cx="2446655" cy="13665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solidFill>
                  <a:srgbClr val="D8480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.firstChild </a:t>
            </a: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A1 </a:t>
            </a:r>
            <a:r>
              <a:rPr dirty="0" sz="1800" spc="5">
                <a:solidFill>
                  <a:srgbClr val="004DD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D8480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.lastChild </a:t>
            </a: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A3 </a:t>
            </a:r>
            <a:r>
              <a:rPr dirty="0" sz="1800" spc="5">
                <a:solidFill>
                  <a:srgbClr val="004DD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D8480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.childNodes.length </a:t>
            </a: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3 </a:t>
            </a:r>
            <a:r>
              <a:rPr dirty="0" sz="1800" spc="-495">
                <a:solidFill>
                  <a:srgbClr val="004DD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D8480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.childNodes[0] </a:t>
            </a: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A1 </a:t>
            </a:r>
            <a:r>
              <a:rPr dirty="0" sz="1800" spc="5">
                <a:solidFill>
                  <a:srgbClr val="004DD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D8480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.childNodes[1]</a:t>
            </a:r>
            <a:r>
              <a:rPr dirty="0" sz="1800" spc="-15">
                <a:solidFill>
                  <a:srgbClr val="0076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=</a:t>
            </a:r>
            <a:r>
              <a:rPr dirty="0" sz="1800" spc="-100">
                <a:solidFill>
                  <a:srgbClr val="D848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A2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9712" y="5386387"/>
            <a:ext cx="3348990" cy="5664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dirty="0" sz="1800" spc="-5">
                <a:solidFill>
                  <a:srgbClr val="D8480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.lastChild.firstChild </a:t>
            </a: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A3a </a:t>
            </a:r>
            <a:r>
              <a:rPr dirty="0" sz="1800" spc="5">
                <a:solidFill>
                  <a:srgbClr val="004DD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D84800"/>
                </a:solidFill>
                <a:latin typeface="Arial"/>
                <a:cs typeface="Arial"/>
              </a:rPr>
              <a:t>A3b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.parentNode.parentNode </a:t>
            </a:r>
            <a:r>
              <a:rPr dirty="0" sz="1800">
                <a:solidFill>
                  <a:srgbClr val="D84800"/>
                </a:solidFill>
                <a:latin typeface="Arial"/>
                <a:cs typeface="Arial"/>
              </a:rPr>
              <a:t>=</a:t>
            </a:r>
            <a:r>
              <a:rPr dirty="0" sz="1800" spc="-100">
                <a:solidFill>
                  <a:srgbClr val="D848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787662" y="4021137"/>
            <a:ext cx="2103755" cy="83311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solidFill>
                  <a:srgbClr val="C05B1D"/>
                </a:solidFill>
                <a:latin typeface="Arial"/>
                <a:cs typeface="Arial"/>
              </a:rPr>
              <a:t>A1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.nextSibling </a:t>
            </a:r>
            <a:r>
              <a:rPr dirty="0" sz="1800">
                <a:solidFill>
                  <a:srgbClr val="007600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A2 </a:t>
            </a:r>
            <a:r>
              <a:rPr dirty="0" sz="1800" spc="5">
                <a:solidFill>
                  <a:srgbClr val="004DD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05B1D"/>
                </a:solidFill>
                <a:latin typeface="Arial"/>
                <a:cs typeface="Arial"/>
              </a:rPr>
              <a:t>A3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.prevSibling </a:t>
            </a:r>
            <a:r>
              <a:rPr dirty="0" sz="1800">
                <a:solidFill>
                  <a:srgbClr val="007600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A2 </a:t>
            </a:r>
            <a:r>
              <a:rPr dirty="0" sz="1800" spc="-490">
                <a:solidFill>
                  <a:srgbClr val="004DD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05B1D"/>
                </a:solidFill>
                <a:latin typeface="Arial"/>
                <a:cs typeface="Arial"/>
              </a:rPr>
              <a:t>A3</a:t>
            </a:r>
            <a:r>
              <a:rPr dirty="0" sz="1800" spc="-5">
                <a:solidFill>
                  <a:srgbClr val="007600"/>
                </a:solidFill>
                <a:latin typeface="Arial"/>
                <a:cs typeface="Arial"/>
              </a:rPr>
              <a:t>.nextSibling</a:t>
            </a:r>
            <a:r>
              <a:rPr dirty="0" sz="1800" spc="-20">
                <a:solidFill>
                  <a:srgbClr val="0076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7600"/>
                </a:solidFill>
                <a:latin typeface="Arial"/>
                <a:cs typeface="Arial"/>
              </a:rPr>
              <a:t>=</a:t>
            </a:r>
            <a:r>
              <a:rPr dirty="0" sz="1800" spc="-25">
                <a:solidFill>
                  <a:srgbClr val="0076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4DD6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10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482600"/>
            <a:ext cx="658114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0"/>
              <a:t>Cómo</a:t>
            </a:r>
            <a:r>
              <a:rPr dirty="0" sz="2900" spc="-10"/>
              <a:t> </a:t>
            </a:r>
            <a:r>
              <a:rPr dirty="0" sz="2900" spc="20"/>
              <a:t>acceder</a:t>
            </a:r>
            <a:r>
              <a:rPr dirty="0" sz="2900" spc="-5"/>
              <a:t> </a:t>
            </a:r>
            <a:r>
              <a:rPr dirty="0" sz="2900" spc="-60"/>
              <a:t>a</a:t>
            </a:r>
            <a:r>
              <a:rPr dirty="0" sz="2900" spc="-5"/>
              <a:t> un </a:t>
            </a:r>
            <a:r>
              <a:rPr dirty="0" sz="2900" spc="50"/>
              <a:t>nodo</a:t>
            </a:r>
            <a:r>
              <a:rPr dirty="0" sz="2900" spc="-5"/>
              <a:t> </a:t>
            </a:r>
            <a:r>
              <a:rPr dirty="0" sz="2900" spc="20"/>
              <a:t>desde</a:t>
            </a:r>
            <a:r>
              <a:rPr dirty="0" sz="2900" spc="-5"/>
              <a:t> </a:t>
            </a:r>
            <a:r>
              <a:rPr dirty="0" sz="2900" spc="35"/>
              <a:t>otro</a:t>
            </a:r>
            <a:r>
              <a:rPr dirty="0" sz="2900" spc="-5"/>
              <a:t> </a:t>
            </a:r>
            <a:r>
              <a:rPr dirty="0" sz="2900" spc="-135"/>
              <a:t>(II)</a:t>
            </a:r>
            <a:endParaRPr sz="29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2743200"/>
            <a:chOff x="127000" y="1778000"/>
            <a:chExt cx="508000" cy="27432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133600"/>
              <a:ext cx="127000" cy="127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7686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3721100"/>
              <a:ext cx="177800" cy="177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076700"/>
              <a:ext cx="127000" cy="1270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394200"/>
              <a:ext cx="127000" cy="12700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495300" y="1651000"/>
            <a:ext cx="8253095" cy="3294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 spc="-5">
                <a:latin typeface="Gill Sans MT"/>
                <a:cs typeface="Gill Sans MT"/>
              </a:rPr>
              <a:t>Esta forma </a:t>
            </a:r>
            <a:r>
              <a:rPr dirty="0" sz="2400">
                <a:latin typeface="Gill Sans MT"/>
                <a:cs typeface="Gill Sans MT"/>
              </a:rPr>
              <a:t>de</a:t>
            </a:r>
            <a:r>
              <a:rPr dirty="0" sz="2400" spc="-5">
                <a:latin typeface="Gill Sans MT"/>
                <a:cs typeface="Gill Sans MT"/>
              </a:rPr>
              <a:t> acceso</a:t>
            </a:r>
            <a:r>
              <a:rPr dirty="0" sz="2400">
                <a:latin typeface="Gill Sans MT"/>
                <a:cs typeface="Gill Sans MT"/>
              </a:rPr>
              <a:t> es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problemática</a:t>
            </a:r>
            <a:r>
              <a:rPr dirty="0" sz="2400" spc="-5">
                <a:latin typeface="Gill Sans MT"/>
                <a:cs typeface="Gill Sans MT"/>
              </a:rPr>
              <a:t> por</a:t>
            </a:r>
            <a:endParaRPr sz="2400">
              <a:latin typeface="Gill Sans MT"/>
              <a:cs typeface="Gill Sans MT"/>
            </a:endParaRPr>
          </a:p>
          <a:p>
            <a:pPr marL="292100" marR="5080">
              <a:lnSpc>
                <a:spcPts val="2500"/>
              </a:lnSpc>
              <a:spcBef>
                <a:spcPts val="160"/>
              </a:spcBef>
            </a:pPr>
            <a:r>
              <a:rPr dirty="0" sz="2200" spc="-5">
                <a:latin typeface="Gill Sans MT"/>
                <a:cs typeface="Gill Sans MT"/>
              </a:rPr>
              <a:t>Dependencia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la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estructura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del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árbol.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Si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cambia,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acabaremos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en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otro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nodo </a:t>
            </a:r>
            <a:r>
              <a:rPr dirty="0" sz="2200">
                <a:latin typeface="Gill Sans MT"/>
                <a:cs typeface="Gill Sans MT"/>
              </a:rPr>
              <a:t>o </a:t>
            </a:r>
            <a:r>
              <a:rPr dirty="0" sz="2200" spc="-5">
                <a:latin typeface="Gill Sans MT"/>
                <a:cs typeface="Gill Sans MT"/>
              </a:rPr>
              <a:t>generaremos</a:t>
            </a:r>
            <a:r>
              <a:rPr dirty="0" sz="2200">
                <a:latin typeface="Gill Sans MT"/>
                <a:cs typeface="Gill Sans MT"/>
              </a:rPr>
              <a:t> un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20">
                <a:latin typeface="Gill Sans MT"/>
                <a:cs typeface="Gill Sans MT"/>
              </a:rPr>
              <a:t>error</a:t>
            </a:r>
            <a:endParaRPr sz="2200">
              <a:latin typeface="Gill Sans MT"/>
              <a:cs typeface="Gill Sans MT"/>
            </a:endParaRPr>
          </a:p>
          <a:p>
            <a:pPr marL="292100" marR="6985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Incompatibilidades </a:t>
            </a:r>
            <a:r>
              <a:rPr dirty="0" sz="2200" spc="-10">
                <a:latin typeface="Gill Sans MT"/>
                <a:cs typeface="Gill Sans MT"/>
              </a:rPr>
              <a:t>entre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navegadores: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como</a:t>
            </a:r>
            <a:r>
              <a:rPr dirty="0" sz="2200">
                <a:latin typeface="Gill Sans MT"/>
                <a:cs typeface="Gill Sans MT"/>
              </a:rPr>
              <a:t> se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ha </a:t>
            </a:r>
            <a:r>
              <a:rPr dirty="0" sz="2200" spc="-15">
                <a:latin typeface="Gill Sans MT"/>
                <a:cs typeface="Gill Sans MT"/>
              </a:rPr>
              <a:t>visto,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en el </a:t>
            </a:r>
            <a:r>
              <a:rPr dirty="0" sz="2200" spc="-5">
                <a:latin typeface="Gill Sans MT"/>
                <a:cs typeface="Gill Sans MT"/>
              </a:rPr>
              <a:t>estándar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se</a:t>
            </a:r>
            <a:r>
              <a:rPr dirty="0" sz="2200" spc="-5">
                <a:latin typeface="Gill Sans MT"/>
                <a:cs typeface="Gill Sans MT"/>
              </a:rPr>
              <a:t> interpretan los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espacios</a:t>
            </a:r>
            <a:r>
              <a:rPr dirty="0" sz="2200">
                <a:latin typeface="Gill Sans MT"/>
                <a:cs typeface="Gill Sans MT"/>
              </a:rPr>
              <a:t> en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blanco </a:t>
            </a:r>
            <a:r>
              <a:rPr dirty="0" sz="2200" spc="-10">
                <a:latin typeface="Gill Sans MT"/>
                <a:cs typeface="Gill Sans MT"/>
              </a:rPr>
              <a:t>entre</a:t>
            </a:r>
            <a:r>
              <a:rPr dirty="0" sz="2200" spc="-5">
                <a:latin typeface="Gill Sans MT"/>
                <a:cs typeface="Gill Sans MT"/>
              </a:rPr>
              <a:t> etiquetas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como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nodos</a:t>
            </a:r>
            <a:r>
              <a:rPr dirty="0" sz="2200">
                <a:latin typeface="Gill Sans MT"/>
                <a:cs typeface="Gill Sans MT"/>
              </a:rPr>
              <a:t> de 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texto</a:t>
            </a:r>
            <a:endParaRPr sz="2200">
              <a:latin typeface="Gill Sans MT"/>
              <a:cs typeface="Gill Sans MT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Gill Sans MT"/>
                <a:cs typeface="Gill Sans MT"/>
              </a:rPr>
              <a:t>No ob</a:t>
            </a:r>
            <a:r>
              <a:rPr dirty="0" sz="2400" spc="-5">
                <a:latin typeface="Gill Sans MT"/>
                <a:cs typeface="Gill Sans MT"/>
              </a:rPr>
              <a:t>s</a:t>
            </a:r>
            <a:r>
              <a:rPr dirty="0" sz="2400">
                <a:latin typeface="Gill Sans MT"/>
                <a:cs typeface="Gill Sans MT"/>
              </a:rPr>
              <a:t>t</a:t>
            </a:r>
            <a:r>
              <a:rPr dirty="0" sz="2400" spc="-5">
                <a:latin typeface="Gill Sans MT"/>
                <a:cs typeface="Gill Sans MT"/>
              </a:rPr>
              <a:t>a</a:t>
            </a:r>
            <a:r>
              <a:rPr dirty="0" sz="2400">
                <a:latin typeface="Gill Sans MT"/>
                <a:cs typeface="Gill Sans MT"/>
              </a:rPr>
              <a:t>nt</a:t>
            </a:r>
            <a:r>
              <a:rPr dirty="0" sz="2400" spc="45">
                <a:latin typeface="Gill Sans MT"/>
                <a:cs typeface="Gill Sans MT"/>
              </a:rPr>
              <a:t>e</a:t>
            </a:r>
            <a:r>
              <a:rPr dirty="0" sz="2400">
                <a:latin typeface="Gill Sans MT"/>
                <a:cs typeface="Gill Sans MT"/>
              </a:rPr>
              <a:t>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es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nece</a:t>
            </a:r>
            <a:r>
              <a:rPr dirty="0" sz="2400" spc="-5">
                <a:latin typeface="Gill Sans MT"/>
                <a:cs typeface="Gill Sans MT"/>
              </a:rPr>
              <a:t>s</a:t>
            </a:r>
            <a:r>
              <a:rPr dirty="0" sz="2400">
                <a:latin typeface="Gill Sans MT"/>
                <a:cs typeface="Gill Sans MT"/>
              </a:rPr>
              <a:t>aria</a:t>
            </a:r>
            <a:endParaRPr sz="2400">
              <a:latin typeface="Gill Sans MT"/>
              <a:cs typeface="Gill Sans MT"/>
            </a:endParaRPr>
          </a:p>
          <a:p>
            <a:pPr marL="292100">
              <a:lnSpc>
                <a:spcPts val="2530"/>
              </a:lnSpc>
            </a:pPr>
            <a:r>
              <a:rPr dirty="0" sz="2200">
                <a:latin typeface="Gill Sans MT"/>
                <a:cs typeface="Gill Sans MT"/>
              </a:rPr>
              <a:t>Para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recorrer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-5">
                <a:latin typeface="Gill Sans MT"/>
                <a:cs typeface="Gill Sans MT"/>
              </a:rPr>
              <a:t> manera sistemática todo</a:t>
            </a:r>
            <a:r>
              <a:rPr dirty="0" sz="2200">
                <a:latin typeface="Gill Sans MT"/>
                <a:cs typeface="Gill Sans MT"/>
              </a:rPr>
              <a:t> el </a:t>
            </a:r>
            <a:r>
              <a:rPr dirty="0" sz="2200" spc="-5">
                <a:latin typeface="Gill Sans MT"/>
                <a:cs typeface="Gill Sans MT"/>
              </a:rPr>
              <a:t>árbol</a:t>
            </a:r>
            <a:endParaRPr sz="2200">
              <a:latin typeface="Gill Sans MT"/>
              <a:cs typeface="Gill Sans MT"/>
            </a:endParaRPr>
          </a:p>
          <a:p>
            <a:pPr marL="292100" marR="74930">
              <a:lnSpc>
                <a:spcPts val="2500"/>
              </a:lnSpc>
              <a:spcBef>
                <a:spcPts val="130"/>
              </a:spcBef>
            </a:pPr>
            <a:r>
              <a:rPr dirty="0" sz="2200">
                <a:latin typeface="Gill Sans MT"/>
                <a:cs typeface="Gill Sans MT"/>
              </a:rPr>
              <a:t>Para</a:t>
            </a:r>
            <a:r>
              <a:rPr dirty="0" sz="2200" spc="-5">
                <a:latin typeface="Gill Sans MT"/>
                <a:cs typeface="Gill Sans MT"/>
              </a:rPr>
              <a:t> acceder </a:t>
            </a:r>
            <a:r>
              <a:rPr dirty="0" sz="2200">
                <a:latin typeface="Gill Sans MT"/>
                <a:cs typeface="Gill Sans MT"/>
              </a:rPr>
              <a:t>a </a:t>
            </a:r>
            <a:r>
              <a:rPr dirty="0" sz="2200" spc="5">
                <a:latin typeface="Gill Sans MT"/>
                <a:cs typeface="Gill Sans MT"/>
              </a:rPr>
              <a:t>ciertos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nodos.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20">
                <a:latin typeface="Gill Sans MT"/>
                <a:cs typeface="Gill Sans MT"/>
              </a:rPr>
              <a:t>Por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ejemplo,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los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nodos</a:t>
            </a:r>
            <a:r>
              <a:rPr dirty="0" sz="2200">
                <a:latin typeface="Gill Sans MT"/>
                <a:cs typeface="Gill Sans MT"/>
              </a:rPr>
              <a:t> de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texto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no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son </a:t>
            </a:r>
            <a:r>
              <a:rPr dirty="0" sz="2200" spc="-6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accesibles con </a:t>
            </a:r>
            <a:r>
              <a:rPr dirty="0" sz="2200">
                <a:latin typeface="Gill Sans MT"/>
                <a:cs typeface="Gill Sans MT"/>
              </a:rPr>
              <a:t>el </a:t>
            </a:r>
            <a:r>
              <a:rPr dirty="0" sz="2200" spc="-5">
                <a:latin typeface="Gill Sans MT"/>
                <a:cs typeface="Gill Sans MT"/>
              </a:rPr>
              <a:t>método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“directo”.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11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85928"/>
            <a:ext cx="6186170" cy="7651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4"/>
              </a:spcBef>
            </a:pPr>
            <a:r>
              <a:rPr dirty="0" sz="2400" spc="40"/>
              <a:t>Acceso</a:t>
            </a:r>
            <a:r>
              <a:rPr dirty="0" sz="2400" spc="5"/>
              <a:t> </a:t>
            </a:r>
            <a:r>
              <a:rPr dirty="0" sz="2400" spc="45"/>
              <a:t>directo</a:t>
            </a:r>
            <a:r>
              <a:rPr dirty="0" sz="2400" spc="10"/>
              <a:t> </a:t>
            </a:r>
            <a:r>
              <a:rPr dirty="0" sz="2400" spc="-30"/>
              <a:t>a</a:t>
            </a:r>
            <a:r>
              <a:rPr dirty="0" sz="2400" spc="10"/>
              <a:t> </a:t>
            </a:r>
            <a:r>
              <a:rPr dirty="0" sz="2400" spc="70"/>
              <a:t>todos</a:t>
            </a:r>
            <a:r>
              <a:rPr dirty="0" sz="2400" spc="10"/>
              <a:t> </a:t>
            </a:r>
            <a:r>
              <a:rPr dirty="0" sz="2400" spc="25"/>
              <a:t>los</a:t>
            </a:r>
            <a:r>
              <a:rPr dirty="0" sz="2400" spc="10"/>
              <a:t> </a:t>
            </a:r>
            <a:r>
              <a:rPr dirty="0" sz="2400" spc="50"/>
              <a:t>nodos</a:t>
            </a:r>
            <a:r>
              <a:rPr dirty="0" sz="2400" spc="5"/>
              <a:t> </a:t>
            </a:r>
            <a:r>
              <a:rPr dirty="0" sz="2400" spc="30"/>
              <a:t>del</a:t>
            </a:r>
            <a:r>
              <a:rPr dirty="0" sz="2400" spc="10"/>
              <a:t> </a:t>
            </a:r>
            <a:r>
              <a:rPr dirty="0" sz="2400" spc="45"/>
              <a:t>mismo </a:t>
            </a:r>
            <a:r>
              <a:rPr dirty="0" sz="2400" spc="-650"/>
              <a:t> </a:t>
            </a:r>
            <a:r>
              <a:rPr dirty="0" sz="2400" spc="70"/>
              <a:t>tipo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" y="1346200"/>
            <a:ext cx="177800" cy="1778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95300" y="1219200"/>
            <a:ext cx="817880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Gill Sans MT"/>
                <a:cs typeface="Gill Sans MT"/>
              </a:rPr>
              <a:t>Mediante </a:t>
            </a:r>
            <a:r>
              <a:rPr dirty="0" sz="2400">
                <a:latin typeface="Gill Sans MT"/>
                <a:cs typeface="Gill Sans MT"/>
              </a:rPr>
              <a:t>el </a:t>
            </a:r>
            <a:r>
              <a:rPr dirty="0" sz="2400" spc="-5">
                <a:latin typeface="Gill Sans MT"/>
                <a:cs typeface="Gill Sans MT"/>
              </a:rPr>
              <a:t>método </a:t>
            </a:r>
            <a:r>
              <a:rPr dirty="0" sz="2000" spc="80" b="1">
                <a:latin typeface="Gill Sans MT"/>
                <a:cs typeface="Gill Sans MT"/>
              </a:rPr>
              <a:t>document.getElementsByTagName </a:t>
            </a:r>
            <a:r>
              <a:rPr dirty="0" sz="2000" spc="85" b="1">
                <a:latin typeface="Gill Sans MT"/>
                <a:cs typeface="Gill Sans MT"/>
              </a:rPr>
              <a:t> </a:t>
            </a:r>
            <a:r>
              <a:rPr dirty="0" sz="2000" spc="65" b="1">
                <a:latin typeface="Gill Sans MT"/>
                <a:cs typeface="Gill Sans MT"/>
              </a:rPr>
              <a:t>(nombreEtiqueta)</a:t>
            </a:r>
            <a:r>
              <a:rPr dirty="0" sz="2400" spc="65">
                <a:latin typeface="Gill Sans MT"/>
                <a:cs typeface="Gill Sans MT"/>
              </a:rPr>
              <a:t>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obtenemos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todas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las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etiquetas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del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mismo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15">
                <a:latin typeface="Gill Sans MT"/>
                <a:cs typeface="Gill Sans MT"/>
              </a:rPr>
              <a:t>tipo.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7000" y="4508500"/>
            <a:ext cx="177800" cy="889000"/>
            <a:chOff x="127000" y="4508500"/>
            <a:chExt cx="177800" cy="8890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4508500"/>
              <a:ext cx="177800" cy="1778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5219700"/>
              <a:ext cx="177800" cy="1778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95300" y="4381500"/>
            <a:ext cx="8110220" cy="11023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z="2400">
                <a:latin typeface="Gill Sans MT"/>
                <a:cs typeface="Gill Sans MT"/>
              </a:rPr>
              <a:t>Si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nombreEtiqueta=“*”,</a:t>
            </a:r>
            <a:r>
              <a:rPr dirty="0" sz="2400" spc="-23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entonces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accedemos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a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todas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las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etiquetas </a:t>
            </a:r>
            <a:r>
              <a:rPr dirty="0" sz="2400" spc="-65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HTML</a:t>
            </a:r>
            <a:r>
              <a:rPr dirty="0" sz="2400" spc="-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del documento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ts val="2720"/>
              </a:lnSpc>
            </a:pPr>
            <a:r>
              <a:rPr dirty="0" sz="2400">
                <a:latin typeface="Gill Sans MT"/>
                <a:cs typeface="Gill Sans MT"/>
              </a:rPr>
              <a:t>Si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lo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llama</a:t>
            </a:r>
            <a:r>
              <a:rPr dirty="0" sz="2400">
                <a:latin typeface="Gill Sans MT"/>
                <a:cs typeface="Gill Sans MT"/>
              </a:rPr>
              <a:t> una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etiqueta,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obtenemos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solo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sus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subetiquetas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12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17500" y="2057400"/>
            <a:ext cx="8521700" cy="2336800"/>
            <a:chOff x="317500" y="2057400"/>
            <a:chExt cx="8521700" cy="233680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" y="2057400"/>
              <a:ext cx="8521700" cy="23368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95300" y="2159000"/>
              <a:ext cx="8140700" cy="2032000"/>
            </a:xfrm>
            <a:custGeom>
              <a:avLst/>
              <a:gdLst/>
              <a:ahLst/>
              <a:cxnLst/>
              <a:rect l="l" t="t" r="r" b="b"/>
              <a:pathLst>
                <a:path w="8140700" h="2032000">
                  <a:moveTo>
                    <a:pt x="8140700" y="0"/>
                  </a:moveTo>
                  <a:lnTo>
                    <a:pt x="0" y="0"/>
                  </a:lnTo>
                  <a:lnTo>
                    <a:pt x="0" y="2032000"/>
                  </a:lnTo>
                  <a:lnTo>
                    <a:pt x="8140700" y="2032000"/>
                  </a:lnTo>
                  <a:lnTo>
                    <a:pt x="81407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5300" y="2159000"/>
              <a:ext cx="8140700" cy="2032000"/>
            </a:xfrm>
            <a:custGeom>
              <a:avLst/>
              <a:gdLst/>
              <a:ahLst/>
              <a:cxnLst/>
              <a:rect l="l" t="t" r="r" b="b"/>
              <a:pathLst>
                <a:path w="8140700" h="2032000">
                  <a:moveTo>
                    <a:pt x="0" y="0"/>
                  </a:moveTo>
                  <a:lnTo>
                    <a:pt x="8140700" y="0"/>
                  </a:lnTo>
                  <a:lnTo>
                    <a:pt x="8140700" y="2032000"/>
                  </a:lnTo>
                  <a:lnTo>
                    <a:pt x="0" y="203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95300" y="2159000"/>
            <a:ext cx="8140700" cy="20320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63500">
              <a:lnSpc>
                <a:spcPts val="2570"/>
              </a:lnSpc>
              <a:spcBef>
                <a:spcPts val="300"/>
              </a:spcBef>
            </a:pPr>
            <a:r>
              <a:rPr dirty="0" sz="2200" spc="-5">
                <a:latin typeface="Gill Sans MT"/>
                <a:cs typeface="Gill Sans MT"/>
              </a:rPr>
              <a:t>//Cambia</a:t>
            </a:r>
            <a:r>
              <a:rPr dirty="0" sz="2200">
                <a:latin typeface="Gill Sans MT"/>
                <a:cs typeface="Gill Sans MT"/>
              </a:rPr>
              <a:t> el </a:t>
            </a:r>
            <a:r>
              <a:rPr dirty="0" sz="2200" spc="-5">
                <a:latin typeface="Gill Sans MT"/>
                <a:cs typeface="Gill Sans MT"/>
              </a:rPr>
              <a:t>color</a:t>
            </a:r>
            <a:r>
              <a:rPr dirty="0" sz="2200">
                <a:latin typeface="Gill Sans MT"/>
                <a:cs typeface="Gill Sans MT"/>
              </a:rPr>
              <a:t> de</a:t>
            </a:r>
            <a:r>
              <a:rPr dirty="0" sz="2200" spc="-5">
                <a:latin typeface="Gill Sans MT"/>
                <a:cs typeface="Gill Sans MT"/>
              </a:rPr>
              <a:t> todos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los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párrafos</a:t>
            </a:r>
            <a:r>
              <a:rPr dirty="0" sz="2200">
                <a:latin typeface="Gill Sans MT"/>
                <a:cs typeface="Gill Sans MT"/>
              </a:rPr>
              <a:t> a </a:t>
            </a:r>
            <a:r>
              <a:rPr dirty="0" sz="2200" spc="-15">
                <a:latin typeface="Gill Sans MT"/>
                <a:cs typeface="Gill Sans MT"/>
              </a:rPr>
              <a:t>rojo</a:t>
            </a:r>
            <a:endParaRPr sz="2200">
              <a:latin typeface="Gill Sans MT"/>
              <a:cs typeface="Gill Sans MT"/>
            </a:endParaRPr>
          </a:p>
          <a:p>
            <a:pPr marL="63500" marR="2086610">
              <a:lnSpc>
                <a:spcPts val="2500"/>
              </a:lnSpc>
              <a:spcBef>
                <a:spcPts val="130"/>
              </a:spcBef>
            </a:pPr>
            <a:r>
              <a:rPr dirty="0" sz="2200" spc="-5">
                <a:latin typeface="Gill Sans MT"/>
                <a:cs typeface="Gill Sans MT"/>
              </a:rPr>
              <a:t>var nodos</a:t>
            </a:r>
            <a:r>
              <a:rPr dirty="0" sz="2200">
                <a:latin typeface="Gill Sans MT"/>
                <a:cs typeface="Gill Sans MT"/>
              </a:rPr>
              <a:t> = </a:t>
            </a:r>
            <a:r>
              <a:rPr dirty="0" sz="2200" spc="-10">
                <a:latin typeface="Gill Sans MT"/>
                <a:cs typeface="Gill Sans MT"/>
              </a:rPr>
              <a:t>document.getElementsByTagName(“P”); </a:t>
            </a:r>
            <a:r>
              <a:rPr dirty="0" sz="2200" spc="-600">
                <a:latin typeface="Gill Sans MT"/>
                <a:cs typeface="Gill Sans MT"/>
              </a:rPr>
              <a:t> </a:t>
            </a:r>
            <a:r>
              <a:rPr dirty="0" sz="2200" spc="-25">
                <a:latin typeface="Gill Sans MT"/>
                <a:cs typeface="Gill Sans MT"/>
              </a:rPr>
              <a:t>f</a:t>
            </a:r>
            <a:r>
              <a:rPr dirty="0" sz="2200">
                <a:latin typeface="Gill Sans MT"/>
                <a:cs typeface="Gill Sans MT"/>
              </a:rPr>
              <a:t>or </a:t>
            </a:r>
            <a:r>
              <a:rPr dirty="0" sz="2200" spc="-5">
                <a:latin typeface="Gill Sans MT"/>
                <a:cs typeface="Gill Sans MT"/>
              </a:rPr>
              <a:t>(</a:t>
            </a:r>
            <a:r>
              <a:rPr dirty="0" sz="2200">
                <a:latin typeface="Gill Sans MT"/>
                <a:cs typeface="Gill Sans MT"/>
              </a:rPr>
              <a:t>v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r i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= 0;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i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&lt; n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deL</a:t>
            </a:r>
            <a:r>
              <a:rPr dirty="0" sz="2200" spc="-5">
                <a:latin typeface="Gill Sans MT"/>
                <a:cs typeface="Gill Sans MT"/>
              </a:rPr>
              <a:t>i</a:t>
            </a:r>
            <a:r>
              <a:rPr dirty="0" sz="2200">
                <a:latin typeface="Gill Sans MT"/>
                <a:cs typeface="Gill Sans MT"/>
              </a:rPr>
              <a:t>st.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en</a:t>
            </a:r>
            <a:r>
              <a:rPr dirty="0" sz="2200" spc="-5">
                <a:latin typeface="Gill Sans MT"/>
                <a:cs typeface="Gill Sans MT"/>
              </a:rPr>
              <a:t>g</a:t>
            </a:r>
            <a:r>
              <a:rPr dirty="0" sz="2200">
                <a:latin typeface="Gill Sans MT"/>
                <a:cs typeface="Gill Sans MT"/>
              </a:rPr>
              <a:t>th;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i</a:t>
            </a:r>
            <a:r>
              <a:rPr dirty="0" sz="2200">
                <a:latin typeface="Gill Sans MT"/>
                <a:cs typeface="Gill Sans MT"/>
              </a:rPr>
              <a:t>++)</a:t>
            </a:r>
            <a:endParaRPr sz="2200">
              <a:latin typeface="Gill Sans MT"/>
              <a:cs typeface="Gill Sans MT"/>
            </a:endParaRPr>
          </a:p>
          <a:p>
            <a:pPr marL="469265">
              <a:lnSpc>
                <a:spcPts val="2370"/>
              </a:lnSpc>
            </a:pPr>
            <a:r>
              <a:rPr dirty="0" sz="2200">
                <a:latin typeface="Gill Sans MT"/>
                <a:cs typeface="Gill Sans MT"/>
              </a:rPr>
              <a:t>//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a p</a:t>
            </a:r>
            <a:r>
              <a:rPr dirty="0" sz="2200" spc="-5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opie</a:t>
            </a:r>
            <a:r>
              <a:rPr dirty="0" sz="2200" spc="-5">
                <a:latin typeface="Gill Sans MT"/>
                <a:cs typeface="Gill Sans MT"/>
              </a:rPr>
              <a:t>d</a:t>
            </a:r>
            <a:r>
              <a:rPr dirty="0" sz="2200">
                <a:latin typeface="Gill Sans MT"/>
                <a:cs typeface="Gill Sans MT"/>
              </a:rPr>
              <a:t>ad style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ep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enta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 e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ti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o CSS,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subp</a:t>
            </a:r>
            <a:r>
              <a:rPr dirty="0" sz="2200" spc="-5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opie</a:t>
            </a:r>
            <a:r>
              <a:rPr dirty="0" sz="2200" spc="-5">
                <a:latin typeface="Gill Sans MT"/>
                <a:cs typeface="Gill Sans MT"/>
              </a:rPr>
              <a:t>d</a:t>
            </a:r>
            <a:r>
              <a:rPr dirty="0" sz="2200">
                <a:latin typeface="Gill Sans MT"/>
                <a:cs typeface="Gill Sans MT"/>
              </a:rPr>
              <a:t>ades</a:t>
            </a:r>
            <a:endParaRPr sz="2200">
              <a:latin typeface="Gill Sans MT"/>
              <a:cs typeface="Gill Sans MT"/>
            </a:endParaRPr>
          </a:p>
          <a:p>
            <a:pPr marL="469265" marR="3218815" indent="-18415">
              <a:lnSpc>
                <a:spcPts val="2500"/>
              </a:lnSpc>
              <a:spcBef>
                <a:spcPts val="130"/>
              </a:spcBef>
            </a:pPr>
            <a:r>
              <a:rPr dirty="0" sz="2200">
                <a:latin typeface="Gill Sans MT"/>
                <a:cs typeface="Gill Sans MT"/>
              </a:rPr>
              <a:t>//que son </a:t>
            </a:r>
            <a:r>
              <a:rPr dirty="0" sz="2200" spc="-10">
                <a:latin typeface="Gill Sans MT"/>
                <a:cs typeface="Gill Sans MT"/>
              </a:rPr>
              <a:t>nombres </a:t>
            </a:r>
            <a:r>
              <a:rPr dirty="0" sz="2200">
                <a:latin typeface="Gill Sans MT"/>
                <a:cs typeface="Gill Sans MT"/>
              </a:rPr>
              <a:t>de </a:t>
            </a:r>
            <a:r>
              <a:rPr dirty="0" sz="2200" spc="-10">
                <a:latin typeface="Gill Sans MT"/>
                <a:cs typeface="Gill Sans MT"/>
              </a:rPr>
              <a:t>propiedades </a:t>
            </a:r>
            <a:r>
              <a:rPr dirty="0" sz="2200">
                <a:latin typeface="Gill Sans MT"/>
                <a:cs typeface="Gill Sans MT"/>
              </a:rPr>
              <a:t>CSS </a:t>
            </a:r>
            <a:r>
              <a:rPr dirty="0" sz="2200" spc="-60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dos[i].styl</a:t>
            </a:r>
            <a:r>
              <a:rPr dirty="0" sz="2200" spc="4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.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5">
                <a:latin typeface="Gill Sans MT"/>
                <a:cs typeface="Gill Sans MT"/>
              </a:rPr>
              <a:t>ol</a:t>
            </a:r>
            <a:r>
              <a:rPr dirty="0" sz="2200">
                <a:latin typeface="Gill Sans MT"/>
                <a:cs typeface="Gill Sans MT"/>
              </a:rPr>
              <a:t>or =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“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d</a:t>
            </a:r>
            <a:r>
              <a:rPr dirty="0" sz="2200">
                <a:latin typeface="Gill Sans MT"/>
                <a:cs typeface="Gill Sans MT"/>
              </a:rPr>
              <a:t>";</a:t>
            </a:r>
            <a:endParaRPr sz="2200">
              <a:latin typeface="Gill Sans MT"/>
              <a:cs typeface="Gill Sans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17500" y="5664200"/>
            <a:ext cx="8521700" cy="1066800"/>
            <a:chOff x="317500" y="5664200"/>
            <a:chExt cx="8521700" cy="1066800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500" y="5664200"/>
              <a:ext cx="8521700" cy="10668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95300" y="5765800"/>
              <a:ext cx="8140700" cy="762000"/>
            </a:xfrm>
            <a:custGeom>
              <a:avLst/>
              <a:gdLst/>
              <a:ahLst/>
              <a:cxnLst/>
              <a:rect l="l" t="t" r="r" b="b"/>
              <a:pathLst>
                <a:path w="8140700" h="762000">
                  <a:moveTo>
                    <a:pt x="81407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8140700" y="762000"/>
                  </a:lnTo>
                  <a:lnTo>
                    <a:pt x="81407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95300" y="5765800"/>
              <a:ext cx="8140700" cy="762000"/>
            </a:xfrm>
            <a:custGeom>
              <a:avLst/>
              <a:gdLst/>
              <a:ahLst/>
              <a:cxnLst/>
              <a:rect l="l" t="t" r="r" b="b"/>
              <a:pathLst>
                <a:path w="8140700" h="762000">
                  <a:moveTo>
                    <a:pt x="0" y="0"/>
                  </a:moveTo>
                  <a:lnTo>
                    <a:pt x="8140700" y="0"/>
                  </a:lnTo>
                  <a:lnTo>
                    <a:pt x="81407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95300" y="5765800"/>
            <a:ext cx="8140700" cy="7620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63500">
              <a:lnSpc>
                <a:spcPts val="2570"/>
              </a:lnSpc>
              <a:spcBef>
                <a:spcPts val="300"/>
              </a:spcBef>
            </a:pPr>
            <a:r>
              <a:rPr dirty="0" sz="2200" spc="-5">
                <a:latin typeface="Gill Sans MT"/>
                <a:cs typeface="Gill Sans MT"/>
              </a:rPr>
              <a:t>var</a:t>
            </a:r>
            <a:r>
              <a:rPr dirty="0" sz="2200" spc="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tabla1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=</a:t>
            </a:r>
            <a:r>
              <a:rPr dirty="0" sz="2200" spc="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document.getElementById("tabla1");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70"/>
              </a:lnSpc>
            </a:pPr>
            <a:r>
              <a:rPr dirty="0" sz="2200" spc="-5">
                <a:latin typeface="Gill Sans MT"/>
                <a:cs typeface="Gill Sans MT"/>
              </a:rPr>
              <a:t>var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20">
                <a:latin typeface="Gill Sans MT"/>
                <a:cs typeface="Gill Sans MT"/>
              </a:rPr>
              <a:t>filasDeTabla1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= </a:t>
            </a:r>
            <a:r>
              <a:rPr dirty="0" sz="2200" spc="-10">
                <a:latin typeface="Gill Sans MT"/>
                <a:cs typeface="Gill Sans MT"/>
              </a:rPr>
              <a:t>tabla.getElementsByTagName("tr");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0" y="76200"/>
            <a:ext cx="4572000" cy="6692900"/>
          </a:xfrm>
          <a:custGeom>
            <a:avLst/>
            <a:gdLst/>
            <a:ahLst/>
            <a:cxnLst/>
            <a:rect l="l" t="t" r="r" b="b"/>
            <a:pathLst>
              <a:path w="4572000" h="6692900">
                <a:moveTo>
                  <a:pt x="0" y="6692900"/>
                </a:moveTo>
                <a:lnTo>
                  <a:pt x="4572000" y="6692900"/>
                </a:lnTo>
                <a:lnTo>
                  <a:pt x="4572000" y="0"/>
                </a:lnTo>
                <a:lnTo>
                  <a:pt x="0" y="0"/>
                </a:lnTo>
                <a:lnTo>
                  <a:pt x="0" y="6692900"/>
                </a:lnTo>
                <a:close/>
              </a:path>
            </a:pathLst>
          </a:custGeom>
          <a:solidFill>
            <a:srgbClr val="FFD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76200"/>
            <a:ext cx="203200" cy="6692900"/>
          </a:xfrm>
          <a:custGeom>
            <a:avLst/>
            <a:gdLst/>
            <a:ahLst/>
            <a:cxnLst/>
            <a:rect l="l" t="t" r="r" b="b"/>
            <a:pathLst>
              <a:path w="203200" h="6692900">
                <a:moveTo>
                  <a:pt x="203200" y="0"/>
                </a:moveTo>
                <a:lnTo>
                  <a:pt x="0" y="0"/>
                </a:lnTo>
                <a:lnTo>
                  <a:pt x="0" y="6692900"/>
                </a:lnTo>
                <a:lnTo>
                  <a:pt x="203200" y="6692900"/>
                </a:lnTo>
                <a:lnTo>
                  <a:pt x="203200" y="0"/>
                </a:lnTo>
                <a:close/>
              </a:path>
            </a:pathLst>
          </a:custGeom>
          <a:solidFill>
            <a:srgbClr val="FFB9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2100" y="88900"/>
            <a:ext cx="4191000" cy="6692900"/>
          </a:xfrm>
          <a:custGeom>
            <a:avLst/>
            <a:gdLst/>
            <a:ahLst/>
            <a:cxnLst/>
            <a:rect l="l" t="t" r="r" b="b"/>
            <a:pathLst>
              <a:path w="4191000" h="6692900">
                <a:moveTo>
                  <a:pt x="4191000" y="0"/>
                </a:moveTo>
                <a:lnTo>
                  <a:pt x="0" y="0"/>
                </a:lnTo>
                <a:lnTo>
                  <a:pt x="0" y="6692900"/>
                </a:lnTo>
                <a:lnTo>
                  <a:pt x="4191000" y="6692900"/>
                </a:lnTo>
                <a:lnTo>
                  <a:pt x="4191000" y="0"/>
                </a:lnTo>
                <a:close/>
              </a:path>
            </a:pathLst>
          </a:custGeom>
          <a:solidFill>
            <a:srgbClr val="FECB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-42465" y="2125722"/>
            <a:ext cx="142240" cy="2136775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-5">
                <a:latin typeface="Gill Sans MT"/>
                <a:cs typeface="Gill Sans MT"/>
                <a:hlinkClick r:id="rId2"/>
              </a:rPr>
              <a:t>http://www.flickr.com/photos/mn_francis/74729098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9498" y="2138377"/>
            <a:ext cx="0" cy="2111375"/>
          </a:xfrm>
          <a:custGeom>
            <a:avLst/>
            <a:gdLst/>
            <a:ahLst/>
            <a:cxnLst/>
            <a:rect l="l" t="t" r="r" b="b"/>
            <a:pathLst>
              <a:path w="0" h="2111375">
                <a:moveTo>
                  <a:pt x="0" y="211092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60400" y="425195"/>
            <a:ext cx="2976245" cy="120078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800" spc="20">
                <a:solidFill>
                  <a:srgbClr val="A9A9A9"/>
                </a:solidFill>
                <a:latin typeface="Arial"/>
                <a:cs typeface="Arial"/>
              </a:rPr>
              <a:t>Javascript,</a:t>
            </a:r>
            <a:r>
              <a:rPr dirty="0" sz="2800" spc="-3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800" spc="20">
                <a:solidFill>
                  <a:srgbClr val="A9A9A9"/>
                </a:solidFill>
                <a:latin typeface="Arial"/>
                <a:cs typeface="Arial"/>
              </a:rPr>
              <a:t>parte</a:t>
            </a:r>
            <a:r>
              <a:rPr dirty="0" sz="2800" spc="-3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A9A9A9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3500">
                <a:solidFill>
                  <a:srgbClr val="FFFFFF"/>
                </a:solidFill>
                <a:latin typeface="Gill Sans MT"/>
                <a:cs typeface="Gill Sans MT"/>
              </a:rPr>
              <a:t>El</a:t>
            </a:r>
            <a:r>
              <a:rPr dirty="0" sz="3500" spc="-5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500">
                <a:solidFill>
                  <a:srgbClr val="FFFFFF"/>
                </a:solidFill>
                <a:latin typeface="Gill Sans MT"/>
                <a:cs typeface="Gill Sans MT"/>
              </a:rPr>
              <a:t>DOM</a:t>
            </a:r>
            <a:endParaRPr sz="35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119" rIns="0" bIns="0" rtlCol="0" vert="horz">
            <a:spAutoFit/>
          </a:bodyPr>
          <a:lstStyle/>
          <a:p>
            <a:pPr marL="3983354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3. </a:t>
            </a:r>
            <a:r>
              <a:rPr dirty="0" spc="10"/>
              <a:t>Cambiar </a:t>
            </a:r>
            <a:r>
              <a:rPr dirty="0" spc="-40"/>
              <a:t>el </a:t>
            </a:r>
            <a:r>
              <a:rPr dirty="0" spc="-35"/>
              <a:t> </a:t>
            </a:r>
            <a:r>
              <a:rPr dirty="0" spc="55"/>
              <a:t>contenido</a:t>
            </a:r>
            <a:r>
              <a:rPr dirty="0" spc="-45"/>
              <a:t> </a:t>
            </a:r>
            <a:r>
              <a:rPr dirty="0"/>
              <a:t>y</a:t>
            </a:r>
            <a:r>
              <a:rPr dirty="0" spc="-40"/>
              <a:t> la </a:t>
            </a:r>
            <a:r>
              <a:rPr dirty="0" spc="-1100"/>
              <a:t> </a:t>
            </a:r>
            <a:r>
              <a:rPr dirty="0" spc="25"/>
              <a:t>estructura </a:t>
            </a:r>
            <a:r>
              <a:rPr dirty="0" spc="20"/>
              <a:t>del </a:t>
            </a:r>
            <a:r>
              <a:rPr dirty="0" spc="-1100"/>
              <a:t> </a:t>
            </a:r>
            <a:r>
              <a:rPr dirty="0" spc="65"/>
              <a:t>documento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339343"/>
            <a:ext cx="6608445" cy="6089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800" spc="25"/>
              <a:t>Cambiar</a:t>
            </a:r>
            <a:r>
              <a:rPr dirty="0" sz="3800" spc="-5"/>
              <a:t> </a:t>
            </a:r>
            <a:r>
              <a:rPr dirty="0" sz="3800" spc="30"/>
              <a:t>los</a:t>
            </a:r>
            <a:r>
              <a:rPr dirty="0" sz="3800"/>
              <a:t> </a:t>
            </a:r>
            <a:r>
              <a:rPr dirty="0" sz="3800" spc="65"/>
              <a:t>datos</a:t>
            </a:r>
            <a:r>
              <a:rPr dirty="0" sz="3800" spc="-5"/>
              <a:t> </a:t>
            </a:r>
            <a:r>
              <a:rPr dirty="0" sz="3800" spc="45"/>
              <a:t>de</a:t>
            </a:r>
            <a:r>
              <a:rPr dirty="0" sz="3800"/>
              <a:t> </a:t>
            </a:r>
            <a:r>
              <a:rPr dirty="0" sz="3800" spc="15"/>
              <a:t>un</a:t>
            </a:r>
            <a:r>
              <a:rPr dirty="0" sz="3800" spc="-5"/>
              <a:t> </a:t>
            </a:r>
            <a:r>
              <a:rPr dirty="0" sz="3800" spc="80"/>
              <a:t>nodo</a:t>
            </a:r>
            <a:endParaRPr sz="38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177800" cy="901700"/>
            <a:chOff x="127000" y="1778000"/>
            <a:chExt cx="177800" cy="9017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2133600"/>
              <a:ext cx="177800" cy="177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2501900"/>
              <a:ext cx="177800" cy="1778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95300" y="1651000"/>
            <a:ext cx="8485505" cy="1826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648335">
              <a:lnSpc>
                <a:spcPct val="99000"/>
              </a:lnSpc>
              <a:spcBef>
                <a:spcPts val="125"/>
              </a:spcBef>
            </a:pPr>
            <a:r>
              <a:rPr dirty="0" sz="2400" spc="80" b="1">
                <a:latin typeface="Gill Sans MT"/>
                <a:cs typeface="Gill Sans MT"/>
              </a:rPr>
              <a:t>Cambiar </a:t>
            </a:r>
            <a:r>
              <a:rPr dirty="0" sz="2400" spc="95" b="1">
                <a:latin typeface="Gill Sans MT"/>
                <a:cs typeface="Gill Sans MT"/>
              </a:rPr>
              <a:t>el </a:t>
            </a:r>
            <a:r>
              <a:rPr dirty="0" sz="2400" spc="90" b="1">
                <a:latin typeface="Gill Sans MT"/>
                <a:cs typeface="Gill Sans MT"/>
              </a:rPr>
              <a:t>valor: </a:t>
            </a:r>
            <a:r>
              <a:rPr dirty="0" sz="2400" spc="-5">
                <a:latin typeface="Gill Sans MT"/>
                <a:cs typeface="Gill Sans MT"/>
              </a:rPr>
              <a:t>cambiar la </a:t>
            </a:r>
            <a:r>
              <a:rPr dirty="0" sz="2400" spc="-10">
                <a:latin typeface="Gill Sans MT"/>
                <a:cs typeface="Gill Sans MT"/>
              </a:rPr>
              <a:t>propiedad </a:t>
            </a:r>
            <a:r>
              <a:rPr dirty="0" sz="2400" spc="-20">
                <a:latin typeface="Gill Sans MT"/>
                <a:cs typeface="Gill Sans MT"/>
              </a:rPr>
              <a:t>nodeValue </a:t>
            </a:r>
            <a:r>
              <a:rPr dirty="0" sz="2400" spc="-15">
                <a:latin typeface="Gill Sans MT"/>
                <a:cs typeface="Gill Sans MT"/>
              </a:rPr>
              <a:t> </a:t>
            </a:r>
            <a:r>
              <a:rPr dirty="0" sz="2400" spc="80" b="1">
                <a:latin typeface="Gill Sans MT"/>
                <a:cs typeface="Gill Sans MT"/>
              </a:rPr>
              <a:t>Cambiar </a:t>
            </a:r>
            <a:r>
              <a:rPr dirty="0" sz="2400" spc="125" b="1">
                <a:latin typeface="Gill Sans MT"/>
                <a:cs typeface="Gill Sans MT"/>
              </a:rPr>
              <a:t>un </a:t>
            </a:r>
            <a:r>
              <a:rPr dirty="0" sz="2400" spc="95" b="1">
                <a:latin typeface="Gill Sans MT"/>
                <a:cs typeface="Gill Sans MT"/>
              </a:rPr>
              <a:t>atributo: </a:t>
            </a:r>
            <a:r>
              <a:rPr dirty="0" sz="2400" spc="-10">
                <a:latin typeface="Gill Sans MT"/>
                <a:cs typeface="Gill Sans MT"/>
              </a:rPr>
              <a:t>setAttribute(nombre,nuevoValor) </a:t>
            </a:r>
            <a:r>
              <a:rPr dirty="0" sz="2400" spc="-5">
                <a:latin typeface="Gill Sans MT"/>
                <a:cs typeface="Gill Sans MT"/>
              </a:rPr>
              <a:t> Otras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muchas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propiedades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son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100" b="1">
                <a:latin typeface="Gill Sans MT"/>
                <a:cs typeface="Gill Sans MT"/>
              </a:rPr>
              <a:t>solo</a:t>
            </a:r>
            <a:r>
              <a:rPr dirty="0" sz="2400" spc="40" b="1">
                <a:latin typeface="Gill Sans MT"/>
                <a:cs typeface="Gill Sans MT"/>
              </a:rPr>
              <a:t> </a:t>
            </a:r>
            <a:r>
              <a:rPr dirty="0" sz="2400" spc="114" b="1">
                <a:latin typeface="Gill Sans MT"/>
                <a:cs typeface="Gill Sans MT"/>
              </a:rPr>
              <a:t>de</a:t>
            </a:r>
            <a:r>
              <a:rPr dirty="0" sz="2400" spc="40" b="1">
                <a:latin typeface="Gill Sans MT"/>
                <a:cs typeface="Gill Sans MT"/>
              </a:rPr>
              <a:t> </a:t>
            </a:r>
            <a:r>
              <a:rPr dirty="0" sz="2400" spc="90" b="1">
                <a:latin typeface="Gill Sans MT"/>
                <a:cs typeface="Gill Sans MT"/>
              </a:rPr>
              <a:t>lectura</a:t>
            </a:r>
            <a:r>
              <a:rPr dirty="0" sz="2400" spc="10" b="1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(nodeName,</a:t>
            </a:r>
            <a:endParaRPr sz="2400">
              <a:latin typeface="Gill Sans MT"/>
              <a:cs typeface="Gill Sans MT"/>
            </a:endParaRPr>
          </a:p>
          <a:p>
            <a:pPr marL="12700" marR="5080">
              <a:lnSpc>
                <a:spcPts val="2800"/>
              </a:lnSpc>
              <a:spcBef>
                <a:spcPts val="80"/>
              </a:spcBef>
            </a:pPr>
            <a:r>
              <a:rPr dirty="0" sz="2400" spc="5">
                <a:latin typeface="Gill Sans MT"/>
                <a:cs typeface="Gill Sans MT"/>
              </a:rPr>
              <a:t>firstChild,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parentNode,…)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para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cambiarlas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35">
                <a:latin typeface="Gill Sans MT"/>
                <a:cs typeface="Gill Sans MT"/>
              </a:rPr>
              <a:t>hay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que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hacerlo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modo </a:t>
            </a:r>
            <a:r>
              <a:rPr dirty="0" sz="2400" spc="-650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indirecto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recurriendo</a:t>
            </a:r>
            <a:r>
              <a:rPr dirty="0" sz="2400">
                <a:latin typeface="Gill Sans MT"/>
                <a:cs typeface="Gill Sans MT"/>
              </a:rPr>
              <a:t> a </a:t>
            </a:r>
            <a:r>
              <a:rPr dirty="0" sz="2400" spc="-15">
                <a:latin typeface="Gill Sans MT"/>
                <a:cs typeface="Gill Sans MT"/>
              </a:rPr>
              <a:t>otros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métodos.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14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84200" y="3644900"/>
            <a:ext cx="7975600" cy="2336800"/>
            <a:chOff x="584200" y="3644900"/>
            <a:chExt cx="7975600" cy="233680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00" y="3644900"/>
              <a:ext cx="7975600" cy="23368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62000" y="3746500"/>
              <a:ext cx="7594600" cy="2032000"/>
            </a:xfrm>
            <a:custGeom>
              <a:avLst/>
              <a:gdLst/>
              <a:ahLst/>
              <a:cxnLst/>
              <a:rect l="l" t="t" r="r" b="b"/>
              <a:pathLst>
                <a:path w="7594600" h="2032000">
                  <a:moveTo>
                    <a:pt x="7594600" y="0"/>
                  </a:moveTo>
                  <a:lnTo>
                    <a:pt x="0" y="0"/>
                  </a:lnTo>
                  <a:lnTo>
                    <a:pt x="0" y="2032000"/>
                  </a:lnTo>
                  <a:lnTo>
                    <a:pt x="7594600" y="2032000"/>
                  </a:lnTo>
                  <a:lnTo>
                    <a:pt x="75946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2000" y="3746500"/>
              <a:ext cx="7594600" cy="2032000"/>
            </a:xfrm>
            <a:custGeom>
              <a:avLst/>
              <a:gdLst/>
              <a:ahLst/>
              <a:cxnLst/>
              <a:rect l="l" t="t" r="r" b="b"/>
              <a:pathLst>
                <a:path w="7594600" h="2032000">
                  <a:moveTo>
                    <a:pt x="0" y="0"/>
                  </a:moveTo>
                  <a:lnTo>
                    <a:pt x="7594600" y="0"/>
                  </a:lnTo>
                  <a:lnTo>
                    <a:pt x="7594600" y="2032000"/>
                  </a:lnTo>
                  <a:lnTo>
                    <a:pt x="0" y="203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62000" y="3746500"/>
            <a:ext cx="7594600" cy="20320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63500">
              <a:lnSpc>
                <a:spcPts val="2570"/>
              </a:lnSpc>
              <a:spcBef>
                <a:spcPts val="300"/>
              </a:spcBef>
            </a:pPr>
            <a:r>
              <a:rPr dirty="0" sz="2200">
                <a:latin typeface="Gill Sans MT"/>
                <a:cs typeface="Gill Sans MT"/>
              </a:rPr>
              <a:t>&lt;p </a:t>
            </a:r>
            <a:r>
              <a:rPr dirty="0" sz="2200" spc="-5">
                <a:latin typeface="Gill Sans MT"/>
                <a:cs typeface="Gill Sans MT"/>
              </a:rPr>
              <a:t>id="p"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align="left"&gt;Estoy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alineado</a:t>
            </a:r>
            <a:r>
              <a:rPr dirty="0" sz="2200">
                <a:latin typeface="Gill Sans MT"/>
                <a:cs typeface="Gill Sans MT"/>
              </a:rPr>
              <a:t> a </a:t>
            </a:r>
            <a:r>
              <a:rPr dirty="0" sz="2200" spc="-5">
                <a:latin typeface="Gill Sans MT"/>
                <a:cs typeface="Gill Sans MT"/>
              </a:rPr>
              <a:t>la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izquierda&lt;/p&gt;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&lt;script</a:t>
            </a:r>
            <a:r>
              <a:rPr dirty="0" sz="2200" spc="-3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language="JavaScript"&gt;</a:t>
            </a:r>
            <a:endParaRPr sz="2200">
              <a:latin typeface="Gill Sans MT"/>
              <a:cs typeface="Gill Sans MT"/>
            </a:endParaRPr>
          </a:p>
          <a:p>
            <a:pPr marL="218440" marR="696595">
              <a:lnSpc>
                <a:spcPts val="2500"/>
              </a:lnSpc>
              <a:spcBef>
                <a:spcPts val="130"/>
              </a:spcBef>
            </a:pPr>
            <a:r>
              <a:rPr dirty="0" sz="2200" spc="-5">
                <a:latin typeface="Gill Sans MT"/>
                <a:cs typeface="Gill Sans MT"/>
              </a:rPr>
              <a:t>var</a:t>
            </a:r>
            <a:r>
              <a:rPr dirty="0" sz="2200">
                <a:latin typeface="Gill Sans MT"/>
                <a:cs typeface="Gill Sans MT"/>
              </a:rPr>
              <a:t> p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= </a:t>
            </a:r>
            <a:r>
              <a:rPr dirty="0" sz="2200" spc="-5">
                <a:latin typeface="Gill Sans MT"/>
                <a:cs typeface="Gill Sans MT"/>
              </a:rPr>
              <a:t>document.getElementById("p"); 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p.setAttribute("align","right"); 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p.firstChild.nodeValue="ahora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estoy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alineado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la</a:t>
            </a:r>
            <a:r>
              <a:rPr dirty="0" sz="2200" spc="2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derecha";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440"/>
              </a:lnSpc>
            </a:pPr>
            <a:r>
              <a:rPr dirty="0" sz="2200" spc="-5">
                <a:latin typeface="Gill Sans MT"/>
                <a:cs typeface="Gill Sans MT"/>
              </a:rPr>
              <a:t>&lt;/script&gt;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81355"/>
            <a:ext cx="5607050" cy="768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50" spc="-45"/>
              <a:t>Crear</a:t>
            </a:r>
            <a:r>
              <a:rPr dirty="0" sz="4850" spc="-35"/>
              <a:t> </a:t>
            </a:r>
            <a:r>
              <a:rPr dirty="0" sz="4850" spc="10"/>
              <a:t>nuevos</a:t>
            </a:r>
            <a:r>
              <a:rPr dirty="0" sz="4850" spc="-35"/>
              <a:t> </a:t>
            </a:r>
            <a:r>
              <a:rPr dirty="0" sz="4850" spc="80"/>
              <a:t>nodos</a:t>
            </a:r>
            <a:endParaRPr sz="485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2159000"/>
            <a:chOff x="127000" y="1778000"/>
            <a:chExt cx="508000" cy="2159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489200"/>
              <a:ext cx="127000" cy="127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1242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3759200"/>
              <a:ext cx="177800" cy="1778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15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96900" y="4013200"/>
            <a:ext cx="7962900" cy="2794000"/>
            <a:chOff x="596900" y="4013200"/>
            <a:chExt cx="7962900" cy="279400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900" y="4013200"/>
              <a:ext cx="7962900" cy="27940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62000" y="4114800"/>
              <a:ext cx="7594600" cy="2489200"/>
            </a:xfrm>
            <a:custGeom>
              <a:avLst/>
              <a:gdLst/>
              <a:ahLst/>
              <a:cxnLst/>
              <a:rect l="l" t="t" r="r" b="b"/>
              <a:pathLst>
                <a:path w="7594600" h="2489200">
                  <a:moveTo>
                    <a:pt x="7594600" y="0"/>
                  </a:moveTo>
                  <a:lnTo>
                    <a:pt x="0" y="0"/>
                  </a:lnTo>
                  <a:lnTo>
                    <a:pt x="0" y="2489200"/>
                  </a:lnTo>
                  <a:lnTo>
                    <a:pt x="7594600" y="2489200"/>
                  </a:lnTo>
                  <a:lnTo>
                    <a:pt x="75946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2000" y="4114800"/>
              <a:ext cx="7594600" cy="2489200"/>
            </a:xfrm>
            <a:custGeom>
              <a:avLst/>
              <a:gdLst/>
              <a:ahLst/>
              <a:cxnLst/>
              <a:rect l="l" t="t" r="r" b="b"/>
              <a:pathLst>
                <a:path w="7594600" h="2489200">
                  <a:moveTo>
                    <a:pt x="0" y="0"/>
                  </a:moveTo>
                  <a:lnTo>
                    <a:pt x="7594600" y="0"/>
                  </a:lnTo>
                  <a:lnTo>
                    <a:pt x="7594600" y="2489200"/>
                  </a:lnTo>
                  <a:lnTo>
                    <a:pt x="0" y="248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95300" y="1651000"/>
            <a:ext cx="8465185" cy="48895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29337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Gill Sans MT"/>
                <a:cs typeface="Gill Sans MT"/>
              </a:rPr>
              <a:t>Distintos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métodos</a:t>
            </a:r>
            <a:r>
              <a:rPr dirty="0" sz="2400">
                <a:latin typeface="Gill Sans MT"/>
                <a:cs typeface="Gill Sans MT"/>
              </a:rPr>
              <a:t> del objeto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predefinido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document,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según </a:t>
            </a:r>
            <a:r>
              <a:rPr dirty="0" sz="2400">
                <a:latin typeface="Gill Sans MT"/>
                <a:cs typeface="Gill Sans MT"/>
              </a:rPr>
              <a:t>el tipo </a:t>
            </a:r>
            <a:r>
              <a:rPr dirty="0" sz="2400" spc="-65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</a:t>
            </a:r>
            <a:r>
              <a:rPr dirty="0" sz="2400" spc="-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nodo</a:t>
            </a:r>
            <a:r>
              <a:rPr dirty="0" sz="2400">
                <a:latin typeface="Gill Sans MT"/>
                <a:cs typeface="Gill Sans MT"/>
              </a:rPr>
              <a:t> a </a:t>
            </a:r>
            <a:r>
              <a:rPr dirty="0" sz="2400" spc="-15">
                <a:latin typeface="Gill Sans MT"/>
                <a:cs typeface="Gill Sans MT"/>
              </a:rPr>
              <a:t>crear</a:t>
            </a:r>
            <a:endParaRPr sz="2400">
              <a:latin typeface="Gill Sans MT"/>
              <a:cs typeface="Gill Sans MT"/>
            </a:endParaRPr>
          </a:p>
          <a:p>
            <a:pPr marL="292100" marR="538480">
              <a:lnSpc>
                <a:spcPts val="2500"/>
              </a:lnSpc>
              <a:spcBef>
                <a:spcPts val="40"/>
              </a:spcBef>
            </a:pPr>
            <a:r>
              <a:rPr dirty="0" sz="2200" spc="-5">
                <a:latin typeface="Gill Sans MT"/>
                <a:cs typeface="Gill Sans MT"/>
              </a:rPr>
              <a:t>document.createElement(nombre):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crea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nodo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etiqueta.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Se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le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pasa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nombre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-5">
                <a:latin typeface="Gill Sans MT"/>
                <a:cs typeface="Gill Sans MT"/>
              </a:rPr>
              <a:t> la</a:t>
            </a:r>
            <a:r>
              <a:rPr dirty="0" sz="2200">
                <a:latin typeface="Gill Sans MT"/>
                <a:cs typeface="Gill Sans MT"/>
              </a:rPr>
              <a:t> etiqueta</a:t>
            </a:r>
            <a:r>
              <a:rPr dirty="0" sz="2200" spc="-5">
                <a:latin typeface="Gill Sans MT"/>
                <a:cs typeface="Gill Sans MT"/>
              </a:rPr>
              <a:t> sin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&lt;&gt;.</a:t>
            </a:r>
            <a:endParaRPr sz="2200">
              <a:latin typeface="Gill Sans MT"/>
              <a:cs typeface="Gill Sans MT"/>
            </a:endParaRPr>
          </a:p>
          <a:p>
            <a:pPr marL="292100" marR="5080">
              <a:lnSpc>
                <a:spcPts val="2500"/>
              </a:lnSpc>
            </a:pPr>
            <a:r>
              <a:rPr dirty="0" sz="2200" spc="-15">
                <a:latin typeface="Gill Sans MT"/>
                <a:cs typeface="Gill Sans MT"/>
              </a:rPr>
              <a:t>document.createTextNode(texto):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crea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nodo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texto,</a:t>
            </a:r>
            <a:r>
              <a:rPr dirty="0" sz="2200" spc="-2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contenido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especificado</a:t>
            </a:r>
            <a:endParaRPr sz="2200">
              <a:latin typeface="Gill Sans MT"/>
              <a:cs typeface="Gill Sans MT"/>
            </a:endParaRPr>
          </a:p>
          <a:p>
            <a:pPr marL="12700">
              <a:lnSpc>
                <a:spcPts val="2680"/>
              </a:lnSpc>
            </a:pPr>
            <a:r>
              <a:rPr dirty="0" sz="2400" spc="-35">
                <a:latin typeface="Gill Sans MT"/>
                <a:cs typeface="Gill Sans MT"/>
              </a:rPr>
              <a:t>Hay</a:t>
            </a:r>
            <a:r>
              <a:rPr dirty="0" sz="2400">
                <a:latin typeface="Gill Sans MT"/>
                <a:cs typeface="Gill Sans MT"/>
              </a:rPr>
              <a:t> que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insertar </a:t>
            </a:r>
            <a:r>
              <a:rPr dirty="0" sz="2400" spc="-5">
                <a:latin typeface="Gill Sans MT"/>
                <a:cs typeface="Gill Sans MT"/>
              </a:rPr>
              <a:t>los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nodos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creados</a:t>
            </a:r>
            <a:r>
              <a:rPr dirty="0" sz="2400">
                <a:latin typeface="Gill Sans MT"/>
                <a:cs typeface="Gill Sans MT"/>
              </a:rPr>
              <a:t> en el </a:t>
            </a:r>
            <a:r>
              <a:rPr dirty="0" sz="2400" spc="-5">
                <a:latin typeface="Gill Sans MT"/>
                <a:cs typeface="Gill Sans MT"/>
              </a:rPr>
              <a:t>lugar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apropiado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del </a:t>
            </a:r>
            <a:r>
              <a:rPr dirty="0" sz="2400" spc="-5">
                <a:latin typeface="Gill Sans MT"/>
                <a:cs typeface="Gill Sans MT"/>
              </a:rPr>
              <a:t>árbol</a:t>
            </a:r>
            <a:endParaRPr sz="2400">
              <a:latin typeface="Gill Sans MT"/>
              <a:cs typeface="Gill Sans MT"/>
            </a:endParaRPr>
          </a:p>
          <a:p>
            <a:pPr marL="330200">
              <a:lnSpc>
                <a:spcPts val="2350"/>
              </a:lnSpc>
              <a:spcBef>
                <a:spcPts val="1120"/>
              </a:spcBef>
            </a:pPr>
            <a:r>
              <a:rPr dirty="0" sz="2000" spc="-5">
                <a:latin typeface="Gill Sans MT"/>
                <a:cs typeface="Gill Sans MT"/>
              </a:rPr>
              <a:t>&lt;body</a:t>
            </a:r>
            <a:r>
              <a:rPr dirty="0" sz="2000" spc="-15">
                <a:latin typeface="Gill Sans MT"/>
                <a:cs typeface="Gill Sans MT"/>
              </a:rPr>
              <a:t> </a:t>
            </a:r>
            <a:r>
              <a:rPr dirty="0" sz="2000" spc="-5">
                <a:latin typeface="Gill Sans MT"/>
                <a:cs typeface="Gill Sans MT"/>
              </a:rPr>
              <a:t>id="cuerpo"&gt;</a:t>
            </a:r>
            <a:endParaRPr sz="2000">
              <a:latin typeface="Gill Sans MT"/>
              <a:cs typeface="Gill Sans MT"/>
            </a:endParaRPr>
          </a:p>
          <a:p>
            <a:pPr marL="330200">
              <a:lnSpc>
                <a:spcPts val="2300"/>
              </a:lnSpc>
            </a:pPr>
            <a:r>
              <a:rPr dirty="0" sz="2000" spc="-5">
                <a:latin typeface="Gill Sans MT"/>
                <a:cs typeface="Gill Sans MT"/>
              </a:rPr>
              <a:t>&lt;script</a:t>
            </a:r>
            <a:r>
              <a:rPr dirty="0" sz="2000" spc="-30">
                <a:latin typeface="Gill Sans MT"/>
                <a:cs typeface="Gill Sans MT"/>
              </a:rPr>
              <a:t> </a:t>
            </a:r>
            <a:r>
              <a:rPr dirty="0" sz="2000" spc="-5">
                <a:latin typeface="Gill Sans MT"/>
                <a:cs typeface="Gill Sans MT"/>
              </a:rPr>
              <a:t>language="JavaScript"&gt;</a:t>
            </a:r>
            <a:endParaRPr sz="2000">
              <a:latin typeface="Gill Sans MT"/>
              <a:cs typeface="Gill Sans MT"/>
            </a:endParaRPr>
          </a:p>
          <a:p>
            <a:pPr marL="471170">
              <a:lnSpc>
                <a:spcPts val="2300"/>
              </a:lnSpc>
            </a:pPr>
            <a:r>
              <a:rPr dirty="0" sz="2000" spc="-5">
                <a:latin typeface="Gill Sans MT"/>
                <a:cs typeface="Gill Sans MT"/>
              </a:rPr>
              <a:t>var</a:t>
            </a:r>
            <a:r>
              <a:rPr dirty="0" sz="2000">
                <a:latin typeface="Gill Sans MT"/>
                <a:cs typeface="Gill Sans MT"/>
              </a:rPr>
              <a:t> </a:t>
            </a:r>
            <a:r>
              <a:rPr dirty="0" sz="2000" spc="-5">
                <a:latin typeface="Gill Sans MT"/>
                <a:cs typeface="Gill Sans MT"/>
              </a:rPr>
              <a:t>par</a:t>
            </a:r>
            <a:r>
              <a:rPr dirty="0" sz="2000" spc="5">
                <a:latin typeface="Gill Sans MT"/>
                <a:cs typeface="Gill Sans MT"/>
              </a:rPr>
              <a:t> </a:t>
            </a:r>
            <a:r>
              <a:rPr dirty="0" sz="2000">
                <a:latin typeface="Gill Sans MT"/>
                <a:cs typeface="Gill Sans MT"/>
              </a:rPr>
              <a:t>=</a:t>
            </a:r>
            <a:r>
              <a:rPr dirty="0" sz="2000" spc="5">
                <a:latin typeface="Gill Sans MT"/>
                <a:cs typeface="Gill Sans MT"/>
              </a:rPr>
              <a:t> </a:t>
            </a:r>
            <a:r>
              <a:rPr dirty="0" sz="2000" spc="-5">
                <a:latin typeface="Gill Sans MT"/>
                <a:cs typeface="Gill Sans MT"/>
              </a:rPr>
              <a:t>document.createElement("p");</a:t>
            </a:r>
            <a:endParaRPr sz="2000">
              <a:latin typeface="Gill Sans MT"/>
              <a:cs typeface="Gill Sans MT"/>
            </a:endParaRPr>
          </a:p>
          <a:p>
            <a:pPr marL="471170" marR="1557020">
              <a:lnSpc>
                <a:spcPts val="2300"/>
              </a:lnSpc>
              <a:spcBef>
                <a:spcPts val="110"/>
              </a:spcBef>
            </a:pPr>
            <a:r>
              <a:rPr dirty="0" sz="2000" spc="-5">
                <a:latin typeface="Gill Sans MT"/>
                <a:cs typeface="Gill Sans MT"/>
              </a:rPr>
              <a:t>var </a:t>
            </a:r>
            <a:r>
              <a:rPr dirty="0" sz="2000">
                <a:latin typeface="Gill Sans MT"/>
                <a:cs typeface="Gill Sans MT"/>
              </a:rPr>
              <a:t>texto</a:t>
            </a:r>
            <a:r>
              <a:rPr dirty="0" sz="2000" spc="-5">
                <a:latin typeface="Gill Sans MT"/>
                <a:cs typeface="Gill Sans MT"/>
              </a:rPr>
              <a:t> </a:t>
            </a:r>
            <a:r>
              <a:rPr dirty="0" sz="2000">
                <a:latin typeface="Gill Sans MT"/>
                <a:cs typeface="Gill Sans MT"/>
              </a:rPr>
              <a:t>= </a:t>
            </a:r>
            <a:r>
              <a:rPr dirty="0" sz="2000" spc="-25">
                <a:latin typeface="Gill Sans MT"/>
                <a:cs typeface="Gill Sans MT"/>
              </a:rPr>
              <a:t>document.createTextNode("Yo</a:t>
            </a:r>
            <a:r>
              <a:rPr dirty="0" sz="2000">
                <a:latin typeface="Gill Sans MT"/>
                <a:cs typeface="Gill Sans MT"/>
              </a:rPr>
              <a:t> antes</a:t>
            </a:r>
            <a:r>
              <a:rPr dirty="0" sz="2000" spc="-5">
                <a:latin typeface="Gill Sans MT"/>
                <a:cs typeface="Gill Sans MT"/>
              </a:rPr>
              <a:t> </a:t>
            </a:r>
            <a:r>
              <a:rPr dirty="0" sz="2000">
                <a:latin typeface="Gill Sans MT"/>
                <a:cs typeface="Gill Sans MT"/>
              </a:rPr>
              <a:t>no</a:t>
            </a:r>
            <a:r>
              <a:rPr dirty="0" sz="2000" spc="-5">
                <a:latin typeface="Gill Sans MT"/>
                <a:cs typeface="Gill Sans MT"/>
              </a:rPr>
              <a:t> existía!”); </a:t>
            </a:r>
            <a:r>
              <a:rPr dirty="0" sz="2000" spc="-545">
                <a:latin typeface="Gill Sans MT"/>
                <a:cs typeface="Gill Sans MT"/>
              </a:rPr>
              <a:t> </a:t>
            </a:r>
            <a:r>
              <a:rPr dirty="0" sz="2000" spc="-15">
                <a:latin typeface="Gill Sans MT"/>
                <a:cs typeface="Gill Sans MT"/>
              </a:rPr>
              <a:t>par.appendChild(texto); </a:t>
            </a:r>
            <a:r>
              <a:rPr dirty="0" sz="2000" spc="-10">
                <a:latin typeface="Gill Sans MT"/>
                <a:cs typeface="Gill Sans MT"/>
              </a:rPr>
              <a:t> </a:t>
            </a:r>
            <a:r>
              <a:rPr dirty="0" sz="2000" spc="-5">
                <a:latin typeface="Gill Sans MT"/>
                <a:cs typeface="Gill Sans MT"/>
              </a:rPr>
              <a:t>document.getElementById("cuerpo").appendChild(par);</a:t>
            </a:r>
            <a:endParaRPr sz="2000">
              <a:latin typeface="Gill Sans MT"/>
              <a:cs typeface="Gill Sans MT"/>
            </a:endParaRPr>
          </a:p>
          <a:p>
            <a:pPr marL="330200">
              <a:lnSpc>
                <a:spcPts val="2240"/>
              </a:lnSpc>
            </a:pPr>
            <a:r>
              <a:rPr dirty="0" sz="2000" spc="-5">
                <a:latin typeface="Gill Sans MT"/>
                <a:cs typeface="Gill Sans MT"/>
              </a:rPr>
              <a:t>&lt;/script&gt;</a:t>
            </a:r>
            <a:endParaRPr sz="2000">
              <a:latin typeface="Gill Sans MT"/>
              <a:cs typeface="Gill Sans MT"/>
            </a:endParaRPr>
          </a:p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Gill Sans MT"/>
                <a:cs typeface="Gill Sans MT"/>
              </a:rPr>
              <a:t>&lt;/body&gt;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81355"/>
            <a:ext cx="6374130" cy="768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50" spc="10"/>
              <a:t>Insertar/eliminar</a:t>
            </a:r>
            <a:r>
              <a:rPr dirty="0" sz="4850" spc="-15"/>
              <a:t> </a:t>
            </a:r>
            <a:r>
              <a:rPr dirty="0" sz="4850" spc="80"/>
              <a:t>nodos</a:t>
            </a:r>
            <a:endParaRPr sz="485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3454400"/>
            <a:chOff x="127000" y="1778000"/>
            <a:chExt cx="508000" cy="34544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2489200"/>
              <a:ext cx="177800" cy="177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8448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162300"/>
              <a:ext cx="127000" cy="1270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797300"/>
              <a:ext cx="127000" cy="1270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4432300"/>
              <a:ext cx="177800" cy="1778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787900"/>
              <a:ext cx="127000" cy="1270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5105400"/>
              <a:ext cx="127000" cy="1270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95300" y="1651000"/>
            <a:ext cx="8510270" cy="3688079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Gill Sans MT"/>
                <a:cs typeface="Gill Sans MT"/>
              </a:rPr>
              <a:t>Métodos</a:t>
            </a:r>
            <a:r>
              <a:rPr dirty="0" sz="2400">
                <a:latin typeface="Gill Sans MT"/>
                <a:cs typeface="Gill Sans MT"/>
              </a:rPr>
              <a:t> de</a:t>
            </a:r>
            <a:r>
              <a:rPr dirty="0" sz="2400" spc="-5">
                <a:latin typeface="Gill Sans MT"/>
                <a:cs typeface="Gill Sans MT"/>
              </a:rPr>
              <a:t> la</a:t>
            </a:r>
            <a:r>
              <a:rPr dirty="0" sz="2400">
                <a:latin typeface="Gill Sans MT"/>
                <a:cs typeface="Gill Sans MT"/>
              </a:rPr>
              <a:t> clase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 spc="5">
                <a:latin typeface="Gill Sans MT"/>
                <a:cs typeface="Gill Sans MT"/>
              </a:rPr>
              <a:t>Node,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llama </a:t>
            </a:r>
            <a:r>
              <a:rPr dirty="0" sz="2400">
                <a:latin typeface="Gill Sans MT"/>
                <a:cs typeface="Gill Sans MT"/>
              </a:rPr>
              <a:t>el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que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va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a ser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“padre”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del </a:t>
            </a:r>
            <a:r>
              <a:rPr dirty="0" sz="2400" spc="-5">
                <a:latin typeface="Gill Sans MT"/>
                <a:cs typeface="Gill Sans MT"/>
              </a:rPr>
              <a:t>nodo </a:t>
            </a:r>
            <a:r>
              <a:rPr dirty="0" sz="2400" spc="-65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a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insertar / el </a:t>
            </a:r>
            <a:r>
              <a:rPr dirty="0" sz="2400" spc="-15">
                <a:latin typeface="Gill Sans MT"/>
                <a:cs typeface="Gill Sans MT"/>
              </a:rPr>
              <a:t>padre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del que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va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a </a:t>
            </a:r>
            <a:r>
              <a:rPr dirty="0" sz="2400" spc="-5">
                <a:latin typeface="Gill Sans MT"/>
                <a:cs typeface="Gill Sans MT"/>
              </a:rPr>
              <a:t>eliminar</a:t>
            </a:r>
            <a:endParaRPr sz="2400">
              <a:latin typeface="Gill Sans MT"/>
              <a:cs typeface="Gill Sans MT"/>
            </a:endParaRPr>
          </a:p>
          <a:p>
            <a:pPr algn="just" marL="12700">
              <a:lnSpc>
                <a:spcPts val="2680"/>
              </a:lnSpc>
            </a:pPr>
            <a:r>
              <a:rPr dirty="0" sz="2400">
                <a:latin typeface="Gill Sans MT"/>
                <a:cs typeface="Gill Sans MT"/>
              </a:rPr>
              <a:t>Insertar</a:t>
            </a:r>
            <a:r>
              <a:rPr dirty="0" sz="2400" spc="-2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nodos</a:t>
            </a:r>
            <a:endParaRPr sz="2400">
              <a:latin typeface="Gill Sans MT"/>
              <a:cs typeface="Gill Sans MT"/>
            </a:endParaRPr>
          </a:p>
          <a:p>
            <a:pPr algn="just" marL="292100" marR="31750">
              <a:lnSpc>
                <a:spcPts val="2500"/>
              </a:lnSpc>
              <a:spcBef>
                <a:spcPts val="160"/>
              </a:spcBef>
            </a:pPr>
            <a:r>
              <a:rPr dirty="0" sz="2200" spc="-10">
                <a:latin typeface="Gill Sans MT"/>
                <a:cs typeface="Gill Sans MT"/>
              </a:rPr>
              <a:t>appendChild(nuevoHijo):</a:t>
            </a:r>
            <a:r>
              <a:rPr dirty="0" sz="2200" spc="-44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Añade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hijo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10">
                <a:latin typeface="Gill Sans MT"/>
                <a:cs typeface="Gill Sans MT"/>
              </a:rPr>
              <a:t>final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todos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los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hijos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actuales </a:t>
            </a:r>
            <a:r>
              <a:rPr dirty="0" sz="2200" spc="-6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i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40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tBe</a:t>
            </a:r>
            <a:r>
              <a:rPr dirty="0" sz="2200" spc="-25">
                <a:latin typeface="Gill Sans MT"/>
                <a:cs typeface="Gill Sans MT"/>
              </a:rPr>
              <a:t>f</a:t>
            </a:r>
            <a:r>
              <a:rPr dirty="0" sz="2200">
                <a:latin typeface="Gill Sans MT"/>
                <a:cs typeface="Gill Sans MT"/>
              </a:rPr>
              <a:t>o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e(</a:t>
            </a:r>
            <a:r>
              <a:rPr dirty="0" sz="2200" spc="-25">
                <a:latin typeface="Gill Sans MT"/>
                <a:cs typeface="Gill Sans MT"/>
              </a:rPr>
              <a:t>n</a:t>
            </a:r>
            <a:r>
              <a:rPr dirty="0" sz="2200">
                <a:latin typeface="Gill Sans MT"/>
                <a:cs typeface="Gill Sans MT"/>
              </a:rPr>
              <a:t>u</a:t>
            </a:r>
            <a:r>
              <a:rPr dirty="0" sz="2200" spc="-35">
                <a:latin typeface="Gill Sans MT"/>
                <a:cs typeface="Gill Sans MT"/>
              </a:rPr>
              <a:t>e</a:t>
            </a:r>
            <a:r>
              <a:rPr dirty="0" sz="2200" spc="-45">
                <a:latin typeface="Gill Sans MT"/>
                <a:cs typeface="Gill Sans MT"/>
              </a:rPr>
              <a:t>v</a:t>
            </a:r>
            <a:r>
              <a:rPr dirty="0" sz="2200">
                <a:latin typeface="Gill Sans MT"/>
                <a:cs typeface="Gill Sans MT"/>
              </a:rPr>
              <a:t>oHi</a:t>
            </a:r>
            <a:r>
              <a:rPr dirty="0" sz="2200" spc="-5">
                <a:latin typeface="Gill Sans MT"/>
                <a:cs typeface="Gill Sans MT"/>
              </a:rPr>
              <a:t>j</a:t>
            </a:r>
            <a:r>
              <a:rPr dirty="0" sz="2200" spc="-70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hi</a:t>
            </a:r>
            <a:r>
              <a:rPr dirty="0" sz="2200" spc="-5">
                <a:latin typeface="Gill Sans MT"/>
                <a:cs typeface="Gill Sans MT"/>
              </a:rPr>
              <a:t>j</a:t>
            </a:r>
            <a:r>
              <a:rPr dirty="0" sz="2200">
                <a:latin typeface="Gill Sans MT"/>
                <a:cs typeface="Gill Sans MT"/>
              </a:rPr>
              <a:t>oRe</a:t>
            </a:r>
            <a:r>
              <a:rPr dirty="0" sz="2200" spc="-25">
                <a:latin typeface="Gill Sans MT"/>
                <a:cs typeface="Gill Sans MT"/>
              </a:rPr>
              <a:t>f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encia</a:t>
            </a:r>
            <a:r>
              <a:rPr dirty="0" sz="2200" spc="-5">
                <a:latin typeface="Gill Sans MT"/>
                <a:cs typeface="Gill Sans MT"/>
              </a:rPr>
              <a:t>)</a:t>
            </a:r>
            <a:r>
              <a:rPr dirty="0" sz="2200">
                <a:latin typeface="Gill Sans MT"/>
                <a:cs typeface="Gill Sans MT"/>
              </a:rPr>
              <a:t>.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In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40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ta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 </a:t>
            </a:r>
            <a:r>
              <a:rPr dirty="0" sz="2200" spc="-25">
                <a:latin typeface="Gill Sans MT"/>
                <a:cs typeface="Gill Sans MT"/>
              </a:rPr>
              <a:t>n</a:t>
            </a:r>
            <a:r>
              <a:rPr dirty="0" sz="2200">
                <a:latin typeface="Gill Sans MT"/>
                <a:cs typeface="Gill Sans MT"/>
              </a:rPr>
              <a:t>u</a:t>
            </a:r>
            <a:r>
              <a:rPr dirty="0" sz="2200" spc="-35">
                <a:latin typeface="Gill Sans MT"/>
                <a:cs typeface="Gill Sans MT"/>
              </a:rPr>
              <a:t>e</a:t>
            </a:r>
            <a:r>
              <a:rPr dirty="0" sz="2200" spc="-45">
                <a:latin typeface="Gill Sans MT"/>
                <a:cs typeface="Gill Sans MT"/>
              </a:rPr>
              <a:t>v</a:t>
            </a:r>
            <a:r>
              <a:rPr dirty="0" sz="2200">
                <a:latin typeface="Gill Sans MT"/>
                <a:cs typeface="Gill Sans MT"/>
              </a:rPr>
              <a:t>o hi</a:t>
            </a:r>
            <a:r>
              <a:rPr dirty="0" sz="2200" spc="-5">
                <a:latin typeface="Gill Sans MT"/>
                <a:cs typeface="Gill Sans MT"/>
              </a:rPr>
              <a:t>j</a:t>
            </a:r>
            <a:r>
              <a:rPr dirty="0" sz="2200">
                <a:latin typeface="Gill Sans MT"/>
                <a:cs typeface="Gill Sans MT"/>
              </a:rPr>
              <a:t>o </a:t>
            </a:r>
            <a:r>
              <a:rPr dirty="0" sz="2200" spc="-5">
                <a:latin typeface="Gill Sans MT"/>
                <a:cs typeface="Gill Sans MT"/>
              </a:rPr>
              <a:t>j</a:t>
            </a:r>
            <a:r>
              <a:rPr dirty="0" sz="2200">
                <a:latin typeface="Gill Sans MT"/>
                <a:cs typeface="Gill Sans MT"/>
              </a:rPr>
              <a:t>u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to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antes  del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“hijo</a:t>
            </a:r>
            <a:r>
              <a:rPr dirty="0" sz="2200">
                <a:latin typeface="Gill Sans MT"/>
                <a:cs typeface="Gill Sans MT"/>
              </a:rPr>
              <a:t> de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referencia”</a:t>
            </a:r>
            <a:endParaRPr sz="2200">
              <a:latin typeface="Gill Sans MT"/>
              <a:cs typeface="Gill Sans MT"/>
            </a:endParaRPr>
          </a:p>
          <a:p>
            <a:pPr algn="just" marL="292100" marR="559435">
              <a:lnSpc>
                <a:spcPts val="2500"/>
              </a:lnSpc>
            </a:pPr>
            <a:r>
              <a:rPr dirty="0" sz="2200" spc="-10">
                <a:latin typeface="Gill Sans MT"/>
                <a:cs typeface="Gill Sans MT"/>
              </a:rPr>
              <a:t>setAttribute(nuevoAtributo,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25">
                <a:latin typeface="Gill Sans MT"/>
                <a:cs typeface="Gill Sans MT"/>
              </a:rPr>
              <a:t>nuevoValor).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Si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atributo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no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existía,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lo </a:t>
            </a:r>
            <a:r>
              <a:rPr dirty="0" sz="2200" spc="-60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.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mo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ya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ha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vist</a:t>
            </a:r>
            <a:r>
              <a:rPr dirty="0" sz="2200" spc="-70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si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existía c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mbia su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v</a:t>
            </a:r>
            <a:r>
              <a:rPr dirty="0" sz="2200" spc="-5">
                <a:latin typeface="Gill Sans MT"/>
                <a:cs typeface="Gill Sans MT"/>
              </a:rPr>
              <a:t>al</a:t>
            </a:r>
            <a:r>
              <a:rPr dirty="0" sz="2200">
                <a:latin typeface="Gill Sans MT"/>
                <a:cs typeface="Gill Sans MT"/>
              </a:rPr>
              <a:t>or</a:t>
            </a:r>
            <a:endParaRPr sz="2200">
              <a:latin typeface="Gill Sans MT"/>
              <a:cs typeface="Gill Sans MT"/>
            </a:endParaRPr>
          </a:p>
          <a:p>
            <a:pPr algn="just" marL="12700">
              <a:lnSpc>
                <a:spcPts val="2640"/>
              </a:lnSpc>
            </a:pPr>
            <a:r>
              <a:rPr dirty="0" sz="2400" spc="-5">
                <a:latin typeface="Gill Sans MT"/>
                <a:cs typeface="Gill Sans MT"/>
              </a:rPr>
              <a:t>Eliminar</a:t>
            </a:r>
            <a:r>
              <a:rPr dirty="0" sz="2400" spc="-2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nodos</a:t>
            </a:r>
            <a:endParaRPr sz="2400">
              <a:latin typeface="Gill Sans MT"/>
              <a:cs typeface="Gill Sans MT"/>
            </a:endParaRPr>
          </a:p>
          <a:p>
            <a:pPr algn="just" marL="292100" marR="115570">
              <a:lnSpc>
                <a:spcPts val="2500"/>
              </a:lnSpc>
              <a:spcBef>
                <a:spcPts val="160"/>
              </a:spcBef>
            </a:pPr>
            <a:r>
              <a:rPr dirty="0" sz="2200" spc="-10">
                <a:latin typeface="Gill Sans MT"/>
                <a:cs typeface="Gill Sans MT"/>
              </a:rPr>
              <a:t>removeChild(hijoABorrar): </a:t>
            </a:r>
            <a:r>
              <a:rPr dirty="0" sz="2200">
                <a:latin typeface="Gill Sans MT"/>
                <a:cs typeface="Gill Sans MT"/>
              </a:rPr>
              <a:t>un </a:t>
            </a:r>
            <a:r>
              <a:rPr dirty="0" sz="2200" spc="-5">
                <a:latin typeface="Gill Sans MT"/>
                <a:cs typeface="Gill Sans MT"/>
              </a:rPr>
              <a:t>nodo </a:t>
            </a:r>
            <a:r>
              <a:rPr dirty="0" sz="2200">
                <a:latin typeface="Gill Sans MT"/>
                <a:cs typeface="Gill Sans MT"/>
              </a:rPr>
              <a:t>deja de ser </a:t>
            </a:r>
            <a:r>
              <a:rPr dirty="0" sz="2200" spc="-5">
                <a:latin typeface="Gill Sans MT"/>
                <a:cs typeface="Gill Sans MT"/>
              </a:rPr>
              <a:t>hijo 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replaceChild(nuevoHijo,</a:t>
            </a:r>
            <a:r>
              <a:rPr dirty="0" sz="2200" spc="-2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hijoAntiguo):</a:t>
            </a:r>
            <a:r>
              <a:rPr dirty="0" sz="2200" spc="-2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reemplaza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hijo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por</a:t>
            </a:r>
            <a:r>
              <a:rPr dirty="0" sz="2200" spc="20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otro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 spc="-25">
                <a:latin typeface="Gill Sans MT"/>
                <a:cs typeface="Gill Sans MT"/>
              </a:rPr>
              <a:t>nuevo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16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0" y="76200"/>
            <a:ext cx="4572000" cy="6692900"/>
          </a:xfrm>
          <a:custGeom>
            <a:avLst/>
            <a:gdLst/>
            <a:ahLst/>
            <a:cxnLst/>
            <a:rect l="l" t="t" r="r" b="b"/>
            <a:pathLst>
              <a:path w="4572000" h="6692900">
                <a:moveTo>
                  <a:pt x="0" y="6692900"/>
                </a:moveTo>
                <a:lnTo>
                  <a:pt x="4572000" y="6692900"/>
                </a:lnTo>
                <a:lnTo>
                  <a:pt x="4572000" y="0"/>
                </a:lnTo>
                <a:lnTo>
                  <a:pt x="0" y="0"/>
                </a:lnTo>
                <a:lnTo>
                  <a:pt x="0" y="6692900"/>
                </a:lnTo>
                <a:close/>
              </a:path>
            </a:pathLst>
          </a:custGeom>
          <a:solidFill>
            <a:srgbClr val="FFD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76200"/>
            <a:ext cx="203200" cy="6692900"/>
          </a:xfrm>
          <a:custGeom>
            <a:avLst/>
            <a:gdLst/>
            <a:ahLst/>
            <a:cxnLst/>
            <a:rect l="l" t="t" r="r" b="b"/>
            <a:pathLst>
              <a:path w="203200" h="6692900">
                <a:moveTo>
                  <a:pt x="203200" y="0"/>
                </a:moveTo>
                <a:lnTo>
                  <a:pt x="0" y="0"/>
                </a:lnTo>
                <a:lnTo>
                  <a:pt x="0" y="6692900"/>
                </a:lnTo>
                <a:lnTo>
                  <a:pt x="203200" y="6692900"/>
                </a:lnTo>
                <a:lnTo>
                  <a:pt x="203200" y="0"/>
                </a:lnTo>
                <a:close/>
              </a:path>
            </a:pathLst>
          </a:custGeom>
          <a:solidFill>
            <a:srgbClr val="FFB9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2100" y="88900"/>
            <a:ext cx="4191000" cy="6692900"/>
          </a:xfrm>
          <a:custGeom>
            <a:avLst/>
            <a:gdLst/>
            <a:ahLst/>
            <a:cxnLst/>
            <a:rect l="l" t="t" r="r" b="b"/>
            <a:pathLst>
              <a:path w="4191000" h="6692900">
                <a:moveTo>
                  <a:pt x="4191000" y="0"/>
                </a:moveTo>
                <a:lnTo>
                  <a:pt x="0" y="0"/>
                </a:lnTo>
                <a:lnTo>
                  <a:pt x="0" y="6692900"/>
                </a:lnTo>
                <a:lnTo>
                  <a:pt x="4191000" y="6692900"/>
                </a:lnTo>
                <a:lnTo>
                  <a:pt x="4191000" y="0"/>
                </a:lnTo>
                <a:close/>
              </a:path>
            </a:pathLst>
          </a:custGeom>
          <a:solidFill>
            <a:srgbClr val="FECB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-42465" y="4001111"/>
            <a:ext cx="142240" cy="260985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-120">
                <a:latin typeface="Gill Sans MT"/>
                <a:cs typeface="Gill Sans MT"/>
              </a:rPr>
              <a:t>T</a:t>
            </a:r>
            <a:r>
              <a:rPr dirty="0" sz="800">
                <a:latin typeface="Gill Sans MT"/>
                <a:cs typeface="Gill Sans MT"/>
              </a:rPr>
              <a:t>exto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0400" y="425195"/>
            <a:ext cx="2976245" cy="120078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800" spc="20">
                <a:solidFill>
                  <a:srgbClr val="A9A9A9"/>
                </a:solidFill>
                <a:latin typeface="Arial"/>
                <a:cs typeface="Arial"/>
              </a:rPr>
              <a:t>Javascript,</a:t>
            </a:r>
            <a:r>
              <a:rPr dirty="0" sz="2800" spc="-3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800" spc="20">
                <a:solidFill>
                  <a:srgbClr val="A9A9A9"/>
                </a:solidFill>
                <a:latin typeface="Arial"/>
                <a:cs typeface="Arial"/>
              </a:rPr>
              <a:t>parte</a:t>
            </a:r>
            <a:r>
              <a:rPr dirty="0" sz="2800" spc="-3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A9A9A9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3500">
                <a:solidFill>
                  <a:srgbClr val="FFFFFF"/>
                </a:solidFill>
                <a:latin typeface="Gill Sans MT"/>
                <a:cs typeface="Gill Sans MT"/>
              </a:rPr>
              <a:t>El</a:t>
            </a:r>
            <a:r>
              <a:rPr dirty="0" sz="3500" spc="-5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500">
                <a:solidFill>
                  <a:srgbClr val="FFFFFF"/>
                </a:solidFill>
                <a:latin typeface="Gill Sans MT"/>
                <a:cs typeface="Gill Sans MT"/>
              </a:rPr>
              <a:t>DOM</a:t>
            </a:r>
            <a:endParaRPr sz="35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40300" y="508000"/>
            <a:ext cx="33013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dirty="0" spc="-45"/>
              <a:t> </a:t>
            </a:r>
            <a:r>
              <a:rPr dirty="0"/>
              <a:t>DOM</a:t>
            </a:r>
            <a:r>
              <a:rPr dirty="0" spc="-40"/>
              <a:t> </a:t>
            </a:r>
            <a:r>
              <a:rPr dirty="0"/>
              <a:t>HTML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800600" y="4432300"/>
            <a:ext cx="3728720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20">
                <a:solidFill>
                  <a:srgbClr val="7A7A7A"/>
                </a:solidFill>
                <a:latin typeface="Arial"/>
                <a:cs typeface="Arial"/>
              </a:rPr>
              <a:t>Una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7A7A7A"/>
                </a:solidFill>
                <a:latin typeface="Arial"/>
                <a:cs typeface="Arial"/>
              </a:rPr>
              <a:t>extensión</a:t>
            </a:r>
            <a:r>
              <a:rPr dirty="0" sz="2400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7A7A7A"/>
                </a:solidFill>
                <a:latin typeface="Arial"/>
                <a:cs typeface="Arial"/>
              </a:rPr>
              <a:t>del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7A7A7A"/>
                </a:solidFill>
                <a:latin typeface="Arial"/>
                <a:cs typeface="Arial"/>
              </a:rPr>
              <a:t>API</a:t>
            </a:r>
            <a:r>
              <a:rPr dirty="0" sz="2400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para </a:t>
            </a:r>
            <a:r>
              <a:rPr dirty="0" sz="2400" spc="-65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7A7A7A"/>
                </a:solidFill>
                <a:latin typeface="Arial"/>
                <a:cs typeface="Arial"/>
              </a:rPr>
              <a:t>documentos</a:t>
            </a:r>
            <a:r>
              <a:rPr dirty="0" sz="2400" spc="-10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7A7A7A"/>
                </a:solidFill>
                <a:latin typeface="Arial"/>
                <a:cs typeface="Arial"/>
              </a:rPr>
              <a:t>HTML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76750" y="651510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ill Sans MT"/>
                <a:cs typeface="Gill Sans MT"/>
              </a:rPr>
              <a:t>17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457073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/>
              <a:t>DOM</a:t>
            </a:r>
            <a:r>
              <a:rPr dirty="0" sz="5800" spc="-40"/>
              <a:t> </a:t>
            </a:r>
            <a:r>
              <a:rPr dirty="0" sz="5800" spc="-5"/>
              <a:t>1</a:t>
            </a:r>
            <a:r>
              <a:rPr dirty="0" sz="5800" spc="-40"/>
              <a:t> </a:t>
            </a:r>
            <a:r>
              <a:rPr dirty="0" sz="5800"/>
              <a:t>HTML</a:t>
            </a:r>
            <a:endParaRPr sz="58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1473200"/>
            <a:chOff x="127000" y="1778000"/>
            <a:chExt cx="508000" cy="14732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489200"/>
              <a:ext cx="127000" cy="127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124200"/>
              <a:ext cx="127000" cy="1270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18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00100" y="3594100"/>
            <a:ext cx="7950200" cy="3263900"/>
            <a:chOff x="800100" y="3594100"/>
            <a:chExt cx="7950200" cy="326390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594100"/>
              <a:ext cx="7950200" cy="32639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52500" y="3702050"/>
              <a:ext cx="7594600" cy="3060700"/>
            </a:xfrm>
            <a:custGeom>
              <a:avLst/>
              <a:gdLst/>
              <a:ahLst/>
              <a:cxnLst/>
              <a:rect l="l" t="t" r="r" b="b"/>
              <a:pathLst>
                <a:path w="7594600" h="3060700">
                  <a:moveTo>
                    <a:pt x="7594600" y="0"/>
                  </a:moveTo>
                  <a:lnTo>
                    <a:pt x="0" y="0"/>
                  </a:lnTo>
                  <a:lnTo>
                    <a:pt x="0" y="3060700"/>
                  </a:lnTo>
                  <a:lnTo>
                    <a:pt x="7594600" y="3060700"/>
                  </a:lnTo>
                  <a:lnTo>
                    <a:pt x="75946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2500" y="3702050"/>
              <a:ext cx="7594600" cy="3060700"/>
            </a:xfrm>
            <a:custGeom>
              <a:avLst/>
              <a:gdLst/>
              <a:ahLst/>
              <a:cxnLst/>
              <a:rect l="l" t="t" r="r" b="b"/>
              <a:pathLst>
                <a:path w="7594600" h="3060700">
                  <a:moveTo>
                    <a:pt x="0" y="0"/>
                  </a:moveTo>
                  <a:lnTo>
                    <a:pt x="7594600" y="0"/>
                  </a:lnTo>
                  <a:lnTo>
                    <a:pt x="7594600" y="3060700"/>
                  </a:lnTo>
                  <a:lnTo>
                    <a:pt x="0" y="306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95300" y="1651000"/>
            <a:ext cx="8511540" cy="50558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26415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Gill Sans MT"/>
                <a:cs typeface="Gill Sans MT"/>
              </a:rPr>
              <a:t>Facilita</a:t>
            </a:r>
            <a:r>
              <a:rPr dirty="0" sz="2400">
                <a:latin typeface="Gill Sans MT"/>
                <a:cs typeface="Gill Sans MT"/>
              </a:rPr>
              <a:t> el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trabajo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con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documentos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HTML,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haciendo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más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directas </a:t>
            </a:r>
            <a:r>
              <a:rPr dirty="0" sz="2400" spc="-65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algunas operaciones</a:t>
            </a:r>
            <a:endParaRPr sz="2400">
              <a:latin typeface="Gill Sans MT"/>
              <a:cs typeface="Gill Sans MT"/>
            </a:endParaRPr>
          </a:p>
          <a:p>
            <a:pPr marL="292100" marR="356235">
              <a:lnSpc>
                <a:spcPts val="2500"/>
              </a:lnSpc>
              <a:spcBef>
                <a:spcPts val="40"/>
              </a:spcBef>
            </a:pPr>
            <a:r>
              <a:rPr dirty="0" sz="2200">
                <a:latin typeface="Gill Sans MT"/>
                <a:cs typeface="Gill Sans MT"/>
              </a:rPr>
              <a:t>Da</a:t>
            </a:r>
            <a:r>
              <a:rPr dirty="0" sz="2200" spc="-5">
                <a:latin typeface="Gill Sans MT"/>
                <a:cs typeface="Gill Sans MT"/>
              </a:rPr>
              <a:t> compatibilidad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</a:t>
            </a:r>
            <a:r>
              <a:rPr dirty="0" sz="2200">
                <a:latin typeface="Gill Sans MT"/>
                <a:cs typeface="Gill Sans MT"/>
              </a:rPr>
              <a:t> el DOM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0,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5">
                <a:latin typeface="Gill Sans MT"/>
                <a:cs typeface="Gill Sans MT"/>
              </a:rPr>
              <a:t>definiendo </a:t>
            </a:r>
            <a:r>
              <a:rPr dirty="0" sz="2200" spc="-5">
                <a:latin typeface="Gill Sans MT"/>
                <a:cs typeface="Gill Sans MT"/>
              </a:rPr>
              <a:t>objetos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como los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20">
                <a:latin typeface="Gill Sans MT"/>
                <a:cs typeface="Gill Sans MT"/>
              </a:rPr>
              <a:t>arrays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forms,</a:t>
            </a:r>
            <a:r>
              <a:rPr dirty="0" sz="2200" spc="-229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images,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links,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10">
                <a:latin typeface="Gill Sans MT"/>
                <a:cs typeface="Gill Sans MT"/>
              </a:rPr>
              <a:t>etc.</a:t>
            </a:r>
            <a:endParaRPr sz="2200">
              <a:latin typeface="Gill Sans MT"/>
              <a:cs typeface="Gill Sans MT"/>
            </a:endParaRPr>
          </a:p>
          <a:p>
            <a:pPr marL="292100" marR="5080">
              <a:lnSpc>
                <a:spcPts val="2500"/>
              </a:lnSpc>
            </a:pPr>
            <a:r>
              <a:rPr dirty="0" sz="2200" spc="-20">
                <a:latin typeface="Gill Sans MT"/>
                <a:cs typeface="Gill Sans MT"/>
              </a:rPr>
              <a:t>Por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cada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atributo </a:t>
            </a:r>
            <a:r>
              <a:rPr dirty="0" sz="2200" spc="-5">
                <a:latin typeface="Gill Sans MT"/>
                <a:cs typeface="Gill Sans MT"/>
              </a:rPr>
              <a:t>HTML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30">
                <a:latin typeface="Gill Sans MT"/>
                <a:cs typeface="Gill Sans MT"/>
              </a:rPr>
              <a:t>hay</a:t>
            </a:r>
            <a:r>
              <a:rPr dirty="0" sz="2200">
                <a:latin typeface="Gill Sans MT"/>
                <a:cs typeface="Gill Sans MT"/>
              </a:rPr>
              <a:t> una </a:t>
            </a:r>
            <a:r>
              <a:rPr dirty="0" sz="2200" spc="-10">
                <a:latin typeface="Gill Sans MT"/>
                <a:cs typeface="Gill Sans MT"/>
              </a:rPr>
              <a:t>propiedad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javascript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equivalente (como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ya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hemos</a:t>
            </a:r>
            <a:r>
              <a:rPr dirty="0" sz="2200">
                <a:latin typeface="Gill Sans MT"/>
                <a:cs typeface="Gill Sans MT"/>
              </a:rPr>
              <a:t> visto</a:t>
            </a:r>
            <a:r>
              <a:rPr dirty="0" sz="2200" spc="-5">
                <a:latin typeface="Gill Sans MT"/>
                <a:cs typeface="Gill Sans MT"/>
              </a:rPr>
              <a:t> muchas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veces)</a:t>
            </a:r>
            <a:endParaRPr sz="2200">
              <a:latin typeface="Gill Sans MT"/>
              <a:cs typeface="Gill Sans MT"/>
            </a:endParaRPr>
          </a:p>
          <a:p>
            <a:pPr marL="520700" marR="1627505">
              <a:lnSpc>
                <a:spcPts val="2100"/>
              </a:lnSpc>
              <a:spcBef>
                <a:spcPts val="770"/>
              </a:spcBef>
            </a:pP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//Reducir</a:t>
            </a:r>
            <a:r>
              <a:rPr dirty="0" sz="1800" spc="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002E7A"/>
                </a:solidFill>
                <a:latin typeface="Gill Sans MT"/>
                <a:cs typeface="Gill Sans MT"/>
              </a:rPr>
              <a:t>el</a:t>
            </a:r>
            <a:r>
              <a:rPr dirty="0" sz="1800" spc="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tamaño</a:t>
            </a:r>
            <a:r>
              <a:rPr dirty="0" sz="1800">
                <a:solidFill>
                  <a:srgbClr val="002E7A"/>
                </a:solidFill>
                <a:latin typeface="Gill Sans MT"/>
                <a:cs typeface="Gill Sans MT"/>
              </a:rPr>
              <a:t> de</a:t>
            </a:r>
            <a:r>
              <a:rPr dirty="0" sz="1800" spc="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todas</a:t>
            </a:r>
            <a:r>
              <a:rPr dirty="0" sz="1800" spc="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las</a:t>
            </a:r>
            <a:r>
              <a:rPr dirty="0" sz="1800" spc="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imágenes</a:t>
            </a:r>
            <a:r>
              <a:rPr dirty="0" sz="1800">
                <a:solidFill>
                  <a:srgbClr val="002E7A"/>
                </a:solidFill>
                <a:latin typeface="Gill Sans MT"/>
                <a:cs typeface="Gill Sans MT"/>
              </a:rPr>
              <a:t> a</a:t>
            </a:r>
            <a:r>
              <a:rPr dirty="0" sz="1800" spc="10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la</a:t>
            </a:r>
            <a:r>
              <a:rPr dirty="0" sz="1800" spc="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mitad,</a:t>
            </a:r>
            <a:r>
              <a:rPr dirty="0" sz="1800" spc="-180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con</a:t>
            </a:r>
            <a:r>
              <a:rPr dirty="0" sz="1800">
                <a:solidFill>
                  <a:srgbClr val="002E7A"/>
                </a:solidFill>
                <a:latin typeface="Gill Sans MT"/>
                <a:cs typeface="Gill Sans MT"/>
              </a:rPr>
              <a:t> DOM</a:t>
            </a:r>
            <a:r>
              <a:rPr dirty="0" sz="1800" spc="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15">
                <a:solidFill>
                  <a:srgbClr val="002E7A"/>
                </a:solidFill>
                <a:latin typeface="Gill Sans MT"/>
                <a:cs typeface="Gill Sans MT"/>
              </a:rPr>
              <a:t>core </a:t>
            </a:r>
            <a:r>
              <a:rPr dirty="0" sz="1800" spc="-484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imags</a:t>
            </a:r>
            <a:r>
              <a:rPr dirty="0" sz="1800">
                <a:latin typeface="Gill Sans MT"/>
                <a:cs typeface="Gill Sans MT"/>
              </a:rPr>
              <a:t> = </a:t>
            </a:r>
            <a:r>
              <a:rPr dirty="0" sz="1800" spc="-10">
                <a:latin typeface="Gill Sans MT"/>
                <a:cs typeface="Gill Sans MT"/>
              </a:rPr>
              <a:t>document.getElementsByTagName("img");</a:t>
            </a:r>
            <a:endParaRPr sz="1800">
              <a:latin typeface="Gill Sans MT"/>
              <a:cs typeface="Gill Sans MT"/>
            </a:endParaRPr>
          </a:p>
          <a:p>
            <a:pPr marL="901700" marR="1777364" indent="-381635">
              <a:lnSpc>
                <a:spcPts val="2100"/>
              </a:lnSpc>
            </a:pPr>
            <a:r>
              <a:rPr dirty="0" sz="1800" spc="-20">
                <a:latin typeface="Gill Sans MT"/>
                <a:cs typeface="Gill Sans MT"/>
              </a:rPr>
              <a:t>f</a:t>
            </a:r>
            <a:r>
              <a:rPr dirty="0" sz="1800">
                <a:latin typeface="Gill Sans MT"/>
                <a:cs typeface="Gill Sans MT"/>
              </a:rPr>
              <a:t>or(</a:t>
            </a:r>
            <a:r>
              <a:rPr dirty="0" sz="1800" spc="-5">
                <a:latin typeface="Gill Sans MT"/>
                <a:cs typeface="Gill Sans MT"/>
              </a:rPr>
              <a:t>i</a:t>
            </a:r>
            <a:r>
              <a:rPr dirty="0" sz="1800">
                <a:latin typeface="Gill Sans MT"/>
                <a:cs typeface="Gill Sans MT"/>
              </a:rPr>
              <a:t>=0;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i</a:t>
            </a:r>
            <a:r>
              <a:rPr dirty="0" sz="1800">
                <a:latin typeface="Gill Sans MT"/>
                <a:cs typeface="Gill Sans MT"/>
              </a:rPr>
              <a:t>&lt;im</a:t>
            </a:r>
            <a:r>
              <a:rPr dirty="0" sz="1800" spc="-5">
                <a:latin typeface="Gill Sans MT"/>
                <a:cs typeface="Gill Sans MT"/>
              </a:rPr>
              <a:t>a</a:t>
            </a:r>
            <a:r>
              <a:rPr dirty="0" sz="1800">
                <a:latin typeface="Gill Sans MT"/>
                <a:cs typeface="Gill Sans MT"/>
              </a:rPr>
              <a:t>gs</a:t>
            </a:r>
            <a:r>
              <a:rPr dirty="0" sz="1800" spc="-5">
                <a:latin typeface="Gill Sans MT"/>
                <a:cs typeface="Gill Sans MT"/>
              </a:rPr>
              <a:t>.l</a:t>
            </a:r>
            <a:r>
              <a:rPr dirty="0" sz="1800">
                <a:latin typeface="Gill Sans MT"/>
                <a:cs typeface="Gill Sans MT"/>
              </a:rPr>
              <a:t>en</a:t>
            </a:r>
            <a:r>
              <a:rPr dirty="0" sz="1800" spc="-5">
                <a:latin typeface="Gill Sans MT"/>
                <a:cs typeface="Gill Sans MT"/>
              </a:rPr>
              <a:t>g</a:t>
            </a:r>
            <a:r>
              <a:rPr dirty="0" sz="1800">
                <a:latin typeface="Gill Sans MT"/>
                <a:cs typeface="Gill Sans MT"/>
              </a:rPr>
              <a:t>th;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i</a:t>
            </a:r>
            <a:r>
              <a:rPr dirty="0" sz="1800">
                <a:latin typeface="Gill Sans MT"/>
                <a:cs typeface="Gill Sans MT"/>
              </a:rPr>
              <a:t>++) {  </a:t>
            </a:r>
            <a:r>
              <a:rPr dirty="0" sz="1800" spc="-5">
                <a:latin typeface="Gill Sans MT"/>
                <a:cs typeface="Gill Sans MT"/>
              </a:rPr>
              <a:t>imags[i].setAttribute("width",imags[i].getAttribute("width")/2); </a:t>
            </a:r>
            <a:r>
              <a:rPr dirty="0" sz="1800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imags[i].setAttribute("height",imags[i].getAttribute("height")/2);</a:t>
            </a:r>
            <a:endParaRPr sz="1800">
              <a:latin typeface="Gill Sans MT"/>
              <a:cs typeface="Gill Sans MT"/>
            </a:endParaRPr>
          </a:p>
          <a:p>
            <a:pPr marL="520700">
              <a:lnSpc>
                <a:spcPts val="2010"/>
              </a:lnSpc>
            </a:pPr>
            <a:r>
              <a:rPr dirty="0" sz="1800">
                <a:latin typeface="Gill Sans MT"/>
                <a:cs typeface="Gill Sans MT"/>
              </a:rPr>
              <a:t>}</a:t>
            </a:r>
            <a:endParaRPr sz="1800">
              <a:latin typeface="Gill Sans MT"/>
              <a:cs typeface="Gill Sans MT"/>
            </a:endParaRPr>
          </a:p>
          <a:p>
            <a:pPr marL="520700">
              <a:lnSpc>
                <a:spcPts val="2100"/>
              </a:lnSpc>
            </a:pP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//idem</a:t>
            </a:r>
            <a:r>
              <a:rPr dirty="0" sz="1800" spc="-20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con</a:t>
            </a:r>
            <a:r>
              <a:rPr dirty="0" sz="1800" spc="-1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002E7A"/>
                </a:solidFill>
                <a:latin typeface="Gill Sans MT"/>
                <a:cs typeface="Gill Sans MT"/>
              </a:rPr>
              <a:t>DOM</a:t>
            </a:r>
            <a:r>
              <a:rPr dirty="0" sz="1800" spc="-15">
                <a:solidFill>
                  <a:srgbClr val="002E7A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2E7A"/>
                </a:solidFill>
                <a:latin typeface="Gill Sans MT"/>
                <a:cs typeface="Gill Sans MT"/>
              </a:rPr>
              <a:t>HTML</a:t>
            </a:r>
            <a:endParaRPr sz="1800">
              <a:latin typeface="Gill Sans MT"/>
              <a:cs typeface="Gill Sans MT"/>
            </a:endParaRPr>
          </a:p>
          <a:p>
            <a:pPr marL="965200" marR="3872865" indent="-445134">
              <a:lnSpc>
                <a:spcPts val="2100"/>
              </a:lnSpc>
              <a:spcBef>
                <a:spcPts val="90"/>
              </a:spcBef>
            </a:pPr>
            <a:r>
              <a:rPr dirty="0" sz="1800" spc="-5">
                <a:latin typeface="Gill Sans MT"/>
                <a:cs typeface="Gill Sans MT"/>
              </a:rPr>
              <a:t>for(var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i=0;</a:t>
            </a:r>
            <a:r>
              <a:rPr dirty="0" sz="1800" spc="-180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i&lt;document.images.length;</a:t>
            </a:r>
            <a:r>
              <a:rPr dirty="0" sz="1800" spc="-180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i++)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{ </a:t>
            </a:r>
            <a:r>
              <a:rPr dirty="0" sz="1800" spc="-484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document.images[i].width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/= 2;</a:t>
            </a:r>
            <a:endParaRPr sz="1800">
              <a:latin typeface="Gill Sans MT"/>
              <a:cs typeface="Gill Sans MT"/>
            </a:endParaRPr>
          </a:p>
          <a:p>
            <a:pPr marL="965200">
              <a:lnSpc>
                <a:spcPts val="2010"/>
              </a:lnSpc>
            </a:pPr>
            <a:r>
              <a:rPr dirty="0" sz="1800" spc="-5">
                <a:latin typeface="Gill Sans MT"/>
                <a:cs typeface="Gill Sans MT"/>
              </a:rPr>
              <a:t>document.images[i].height </a:t>
            </a:r>
            <a:r>
              <a:rPr dirty="0" sz="1800">
                <a:latin typeface="Gill Sans MT"/>
                <a:cs typeface="Gill Sans MT"/>
              </a:rPr>
              <a:t>/=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2;</a:t>
            </a:r>
            <a:endParaRPr sz="1800">
              <a:latin typeface="Gill Sans MT"/>
              <a:cs typeface="Gill Sans MT"/>
            </a:endParaRPr>
          </a:p>
          <a:p>
            <a:pPr marL="520700">
              <a:lnSpc>
                <a:spcPts val="2130"/>
              </a:lnSpc>
            </a:pPr>
            <a:r>
              <a:rPr dirty="0" sz="1800">
                <a:latin typeface="Gill Sans MT"/>
                <a:cs typeface="Gill Sans MT"/>
              </a:rPr>
              <a:t>}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440436"/>
            <a:ext cx="6590665" cy="5029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-40"/>
              <a:t>Trabajo</a:t>
            </a:r>
            <a:r>
              <a:rPr dirty="0" sz="3100" spc="5"/>
              <a:t> </a:t>
            </a:r>
            <a:r>
              <a:rPr dirty="0" sz="3100" spc="70"/>
              <a:t>con</a:t>
            </a:r>
            <a:r>
              <a:rPr dirty="0" sz="3100" spc="10"/>
              <a:t> </a:t>
            </a:r>
            <a:r>
              <a:rPr dirty="0" sz="3100" spc="25"/>
              <a:t>tablas:</a:t>
            </a:r>
            <a:r>
              <a:rPr dirty="0" sz="3100" spc="10"/>
              <a:t> </a:t>
            </a:r>
            <a:r>
              <a:rPr dirty="0" sz="3100" spc="20"/>
              <a:t>algunos</a:t>
            </a:r>
            <a:r>
              <a:rPr dirty="0" sz="3100" spc="5"/>
              <a:t> </a:t>
            </a:r>
            <a:r>
              <a:rPr dirty="0" sz="3100" spc="65"/>
              <a:t>métodos</a:t>
            </a:r>
            <a:endParaRPr sz="31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3492500"/>
            <a:chOff x="127000" y="1778000"/>
            <a:chExt cx="508000" cy="34925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2133600"/>
              <a:ext cx="177800" cy="177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2489200"/>
              <a:ext cx="177800" cy="1778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844800"/>
              <a:ext cx="127000" cy="1270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479800"/>
              <a:ext cx="127000" cy="1270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4152900"/>
              <a:ext cx="177800" cy="1778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508500"/>
              <a:ext cx="127000" cy="1270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5143500"/>
              <a:ext cx="127000" cy="1270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95300" y="1651000"/>
            <a:ext cx="8318500" cy="3726179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685165">
              <a:lnSpc>
                <a:spcPts val="2800"/>
              </a:lnSpc>
              <a:spcBef>
                <a:spcPts val="260"/>
              </a:spcBef>
            </a:pPr>
            <a:r>
              <a:rPr dirty="0" sz="2400" spc="-20">
                <a:latin typeface="Gill Sans MT"/>
                <a:cs typeface="Gill Sans MT"/>
              </a:rPr>
              <a:t>rows: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propiedad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 un </a:t>
            </a:r>
            <a:r>
              <a:rPr dirty="0" sz="2400" spc="-5">
                <a:latin typeface="Gill Sans MT"/>
                <a:cs typeface="Gill Sans MT"/>
              </a:rPr>
              <a:t>nodo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tabla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que </a:t>
            </a:r>
            <a:r>
              <a:rPr dirty="0" sz="2400" spc="-5">
                <a:latin typeface="Gill Sans MT"/>
                <a:cs typeface="Gill Sans MT"/>
              </a:rPr>
              <a:t>contiene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todas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sus </a:t>
            </a:r>
            <a:r>
              <a:rPr dirty="0" sz="2400" spc="10">
                <a:latin typeface="Gill Sans MT"/>
                <a:cs typeface="Gill Sans MT"/>
              </a:rPr>
              <a:t>filas </a:t>
            </a:r>
            <a:r>
              <a:rPr dirty="0" sz="2400" spc="-65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cells: </a:t>
            </a:r>
            <a:r>
              <a:rPr dirty="0" sz="2400" spc="-10">
                <a:latin typeface="Gill Sans MT"/>
                <a:cs typeface="Gill Sans MT"/>
              </a:rPr>
              <a:t>propiedad </a:t>
            </a:r>
            <a:r>
              <a:rPr dirty="0" sz="2400">
                <a:latin typeface="Gill Sans MT"/>
                <a:cs typeface="Gill Sans MT"/>
              </a:rPr>
              <a:t>de un </a:t>
            </a:r>
            <a:r>
              <a:rPr dirty="0" sz="2400" spc="-5">
                <a:latin typeface="Gill Sans MT"/>
                <a:cs typeface="Gill Sans MT"/>
              </a:rPr>
              <a:t>nodo </a:t>
            </a:r>
            <a:r>
              <a:rPr dirty="0" sz="2400" spc="15">
                <a:latin typeface="Gill Sans MT"/>
                <a:cs typeface="Gill Sans MT"/>
              </a:rPr>
              <a:t>fila </a:t>
            </a:r>
            <a:r>
              <a:rPr dirty="0" sz="2400">
                <a:latin typeface="Gill Sans MT"/>
                <a:cs typeface="Gill Sans MT"/>
              </a:rPr>
              <a:t>que </a:t>
            </a:r>
            <a:r>
              <a:rPr dirty="0" sz="2400" spc="-5">
                <a:latin typeface="Gill Sans MT"/>
                <a:cs typeface="Gill Sans MT"/>
              </a:rPr>
              <a:t>contiene todas </a:t>
            </a:r>
            <a:r>
              <a:rPr dirty="0" sz="2400">
                <a:latin typeface="Gill Sans MT"/>
                <a:cs typeface="Gill Sans MT"/>
              </a:rPr>
              <a:t>sus celdas </a:t>
            </a:r>
            <a:r>
              <a:rPr dirty="0" sz="2400" spc="-65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Insertar y </a:t>
            </a:r>
            <a:r>
              <a:rPr dirty="0" sz="2400" spc="-10">
                <a:latin typeface="Gill Sans MT"/>
                <a:cs typeface="Gill Sans MT"/>
              </a:rPr>
              <a:t>borrar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10">
                <a:latin typeface="Gill Sans MT"/>
                <a:cs typeface="Gill Sans MT"/>
              </a:rPr>
              <a:t>filas: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llama </a:t>
            </a:r>
            <a:r>
              <a:rPr dirty="0" sz="2400">
                <a:latin typeface="Gill Sans MT"/>
                <a:cs typeface="Gill Sans MT"/>
              </a:rPr>
              <a:t>un</a:t>
            </a:r>
            <a:r>
              <a:rPr dirty="0" sz="2400" spc="-5">
                <a:latin typeface="Gill Sans MT"/>
                <a:cs typeface="Gill Sans MT"/>
              </a:rPr>
              <a:t> nodo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tabla</a:t>
            </a:r>
            <a:endParaRPr sz="2400">
              <a:latin typeface="Gill Sans MT"/>
              <a:cs typeface="Gill Sans MT"/>
            </a:endParaRPr>
          </a:p>
          <a:p>
            <a:pPr algn="just" marL="292100" marR="228600">
              <a:lnSpc>
                <a:spcPts val="2500"/>
              </a:lnSpc>
              <a:spcBef>
                <a:spcPts val="40"/>
              </a:spcBef>
            </a:pPr>
            <a:r>
              <a:rPr dirty="0" sz="2200" spc="-5">
                <a:latin typeface="Gill Sans MT"/>
                <a:cs typeface="Gill Sans MT"/>
              </a:rPr>
              <a:t>insertRow(pos): </a:t>
            </a:r>
            <a:r>
              <a:rPr dirty="0" sz="2200">
                <a:latin typeface="Gill Sans MT"/>
                <a:cs typeface="Gill Sans MT"/>
              </a:rPr>
              <a:t>insertar </a:t>
            </a:r>
            <a:r>
              <a:rPr dirty="0" sz="2200" spc="-15">
                <a:latin typeface="Gill Sans MT"/>
                <a:cs typeface="Gill Sans MT"/>
              </a:rPr>
              <a:t>nueva </a:t>
            </a:r>
            <a:r>
              <a:rPr dirty="0" sz="2200" spc="15">
                <a:latin typeface="Gill Sans MT"/>
                <a:cs typeface="Gill Sans MT"/>
              </a:rPr>
              <a:t>fila </a:t>
            </a:r>
            <a:r>
              <a:rPr dirty="0" sz="2200" spc="-5">
                <a:latin typeface="Gill Sans MT"/>
                <a:cs typeface="Gill Sans MT"/>
              </a:rPr>
              <a:t>vacía (nodo </a:t>
            </a:r>
            <a:r>
              <a:rPr dirty="0" sz="2200">
                <a:latin typeface="Gill Sans MT"/>
                <a:cs typeface="Gill Sans MT"/>
              </a:rPr>
              <a:t>tr) en </a:t>
            </a:r>
            <a:r>
              <a:rPr dirty="0" sz="2200" spc="-5">
                <a:latin typeface="Gill Sans MT"/>
                <a:cs typeface="Gill Sans MT"/>
              </a:rPr>
              <a:t>la posición pos. </a:t>
            </a:r>
            <a:r>
              <a:rPr dirty="0" sz="2200" spc="-60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Comienzan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por</a:t>
            </a:r>
            <a:r>
              <a:rPr dirty="0" sz="2200">
                <a:latin typeface="Gill Sans MT"/>
                <a:cs typeface="Gill Sans MT"/>
              </a:rPr>
              <a:t> 0.</a:t>
            </a:r>
            <a:endParaRPr sz="2200">
              <a:latin typeface="Gill Sans MT"/>
              <a:cs typeface="Gill Sans MT"/>
            </a:endParaRPr>
          </a:p>
          <a:p>
            <a:pPr algn="just" marL="292100">
              <a:lnSpc>
                <a:spcPts val="2440"/>
              </a:lnSpc>
            </a:pPr>
            <a:r>
              <a:rPr dirty="0" sz="2200">
                <a:latin typeface="Gill Sans MT"/>
                <a:cs typeface="Gill Sans MT"/>
              </a:rPr>
              <a:t>deleteR</a:t>
            </a:r>
            <a:r>
              <a:rPr dirty="0" sz="2200" spc="-25">
                <a:latin typeface="Gill Sans MT"/>
                <a:cs typeface="Gill Sans MT"/>
              </a:rPr>
              <a:t>o</a:t>
            </a:r>
            <a:r>
              <a:rPr dirty="0" sz="2200" spc="-5">
                <a:latin typeface="Gill Sans MT"/>
                <a:cs typeface="Gill Sans MT"/>
              </a:rPr>
              <a:t>w(</a:t>
            </a:r>
            <a:r>
              <a:rPr dirty="0" sz="2200">
                <a:latin typeface="Gill Sans MT"/>
                <a:cs typeface="Gill Sans MT"/>
              </a:rPr>
              <a:t>p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s</a:t>
            </a:r>
            <a:r>
              <a:rPr dirty="0" sz="2200" spc="-5">
                <a:latin typeface="Gill Sans MT"/>
                <a:cs typeface="Gill Sans MT"/>
              </a:rPr>
              <a:t>)</a:t>
            </a:r>
            <a:r>
              <a:rPr dirty="0" sz="2200">
                <a:latin typeface="Gill Sans MT"/>
                <a:cs typeface="Gill Sans MT"/>
              </a:rPr>
              <a:t>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b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 spc="-2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r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r 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a </a:t>
            </a:r>
            <a:r>
              <a:rPr dirty="0" sz="2200" spc="20">
                <a:latin typeface="Gill Sans MT"/>
                <a:cs typeface="Gill Sans MT"/>
              </a:rPr>
              <a:t>fil</a:t>
            </a:r>
            <a:r>
              <a:rPr dirty="0" sz="2200">
                <a:latin typeface="Gill Sans MT"/>
                <a:cs typeface="Gill Sans MT"/>
              </a:rPr>
              <a:t>a nº p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s</a:t>
            </a:r>
            <a:endParaRPr sz="2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Gill Sans MT"/>
              <a:cs typeface="Gill Sans MT"/>
            </a:endParaRPr>
          </a:p>
          <a:p>
            <a:pPr marL="12700">
              <a:lnSpc>
                <a:spcPts val="2840"/>
              </a:lnSpc>
            </a:pPr>
            <a:r>
              <a:rPr dirty="0" sz="2400">
                <a:latin typeface="Gill Sans MT"/>
                <a:cs typeface="Gill Sans MT"/>
              </a:rPr>
              <a:t>Insertar y </a:t>
            </a:r>
            <a:r>
              <a:rPr dirty="0" sz="2400" spc="-10">
                <a:latin typeface="Gill Sans MT"/>
                <a:cs typeface="Gill Sans MT"/>
              </a:rPr>
              <a:t>borrar</a:t>
            </a:r>
            <a:r>
              <a:rPr dirty="0" sz="2400">
                <a:latin typeface="Gill Sans MT"/>
                <a:cs typeface="Gill Sans MT"/>
              </a:rPr>
              <a:t> celdas: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llama </a:t>
            </a:r>
            <a:r>
              <a:rPr dirty="0" sz="2400">
                <a:latin typeface="Gill Sans MT"/>
                <a:cs typeface="Gill Sans MT"/>
              </a:rPr>
              <a:t>un </a:t>
            </a:r>
            <a:r>
              <a:rPr dirty="0" sz="2400" spc="-5">
                <a:latin typeface="Gill Sans MT"/>
                <a:cs typeface="Gill Sans MT"/>
              </a:rPr>
              <a:t>nodo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15">
                <a:latin typeface="Gill Sans MT"/>
                <a:cs typeface="Gill Sans MT"/>
              </a:rPr>
              <a:t>fila</a:t>
            </a:r>
            <a:endParaRPr sz="2400">
              <a:latin typeface="Gill Sans MT"/>
              <a:cs typeface="Gill Sans MT"/>
            </a:endParaRPr>
          </a:p>
          <a:p>
            <a:pPr marL="292100">
              <a:lnSpc>
                <a:spcPts val="2530"/>
              </a:lnSpc>
            </a:pPr>
            <a:r>
              <a:rPr dirty="0" sz="2200">
                <a:latin typeface="Gill Sans MT"/>
                <a:cs typeface="Gill Sans MT"/>
              </a:rPr>
              <a:t>insertCell(pos):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insertar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nueva</a:t>
            </a:r>
            <a:r>
              <a:rPr dirty="0" sz="2200">
                <a:latin typeface="Gill Sans MT"/>
                <a:cs typeface="Gill Sans MT"/>
              </a:rPr>
              <a:t> celda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vacía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(nodo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td) </a:t>
            </a:r>
            <a:r>
              <a:rPr dirty="0" sz="2200">
                <a:latin typeface="Gill Sans MT"/>
                <a:cs typeface="Gill Sans MT"/>
              </a:rPr>
              <a:t>en </a:t>
            </a:r>
            <a:r>
              <a:rPr dirty="0" sz="2200" spc="-5">
                <a:latin typeface="Gill Sans MT"/>
                <a:cs typeface="Gill Sans MT"/>
              </a:rPr>
              <a:t>la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posición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pos.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Comienzan</a:t>
            </a:r>
            <a:r>
              <a:rPr dirty="0" sz="2200" spc="-2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por</a:t>
            </a:r>
            <a:r>
              <a:rPr dirty="0" sz="2200" spc="-1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0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570"/>
              </a:lnSpc>
            </a:pPr>
            <a:r>
              <a:rPr dirty="0" sz="2200" spc="-5">
                <a:latin typeface="Gill Sans MT"/>
                <a:cs typeface="Gill Sans MT"/>
              </a:rPr>
              <a:t>deleteCell(pos):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borrar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la</a:t>
            </a:r>
            <a:r>
              <a:rPr dirty="0" sz="2200">
                <a:latin typeface="Gill Sans MT"/>
                <a:cs typeface="Gill Sans MT"/>
              </a:rPr>
              <a:t> celda nº </a:t>
            </a:r>
            <a:r>
              <a:rPr dirty="0" sz="2200" spc="-5">
                <a:latin typeface="Gill Sans MT"/>
                <a:cs typeface="Gill Sans MT"/>
              </a:rPr>
              <a:t>pos.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19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0" y="76200"/>
            <a:ext cx="4572000" cy="6692900"/>
          </a:xfrm>
          <a:custGeom>
            <a:avLst/>
            <a:gdLst/>
            <a:ahLst/>
            <a:cxnLst/>
            <a:rect l="l" t="t" r="r" b="b"/>
            <a:pathLst>
              <a:path w="4572000" h="6692900">
                <a:moveTo>
                  <a:pt x="0" y="6692900"/>
                </a:moveTo>
                <a:lnTo>
                  <a:pt x="4572000" y="6692900"/>
                </a:lnTo>
                <a:lnTo>
                  <a:pt x="4572000" y="0"/>
                </a:lnTo>
                <a:lnTo>
                  <a:pt x="0" y="0"/>
                </a:lnTo>
                <a:lnTo>
                  <a:pt x="0" y="6692900"/>
                </a:lnTo>
                <a:close/>
              </a:path>
            </a:pathLst>
          </a:custGeom>
          <a:solidFill>
            <a:srgbClr val="FFD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76200"/>
            <a:ext cx="203200" cy="6692900"/>
          </a:xfrm>
          <a:custGeom>
            <a:avLst/>
            <a:gdLst/>
            <a:ahLst/>
            <a:cxnLst/>
            <a:rect l="l" t="t" r="r" b="b"/>
            <a:pathLst>
              <a:path w="203200" h="6692900">
                <a:moveTo>
                  <a:pt x="203200" y="0"/>
                </a:moveTo>
                <a:lnTo>
                  <a:pt x="0" y="0"/>
                </a:lnTo>
                <a:lnTo>
                  <a:pt x="0" y="6692900"/>
                </a:lnTo>
                <a:lnTo>
                  <a:pt x="203200" y="6692900"/>
                </a:lnTo>
                <a:lnTo>
                  <a:pt x="203200" y="0"/>
                </a:lnTo>
                <a:close/>
              </a:path>
            </a:pathLst>
          </a:custGeom>
          <a:solidFill>
            <a:srgbClr val="FFB9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2100" y="88900"/>
            <a:ext cx="4191000" cy="6692900"/>
          </a:xfrm>
          <a:custGeom>
            <a:avLst/>
            <a:gdLst/>
            <a:ahLst/>
            <a:cxnLst/>
            <a:rect l="l" t="t" r="r" b="b"/>
            <a:pathLst>
              <a:path w="4191000" h="6692900">
                <a:moveTo>
                  <a:pt x="4191000" y="0"/>
                </a:moveTo>
                <a:lnTo>
                  <a:pt x="0" y="0"/>
                </a:lnTo>
                <a:lnTo>
                  <a:pt x="0" y="6692900"/>
                </a:lnTo>
                <a:lnTo>
                  <a:pt x="4191000" y="6692900"/>
                </a:lnTo>
                <a:lnTo>
                  <a:pt x="4191000" y="0"/>
                </a:lnTo>
                <a:close/>
              </a:path>
            </a:pathLst>
          </a:custGeom>
          <a:solidFill>
            <a:srgbClr val="FECB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-42465" y="4001111"/>
            <a:ext cx="142240" cy="260985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-120">
                <a:latin typeface="Gill Sans MT"/>
                <a:cs typeface="Gill Sans MT"/>
              </a:rPr>
              <a:t>T</a:t>
            </a:r>
            <a:r>
              <a:rPr dirty="0" sz="800">
                <a:latin typeface="Gill Sans MT"/>
                <a:cs typeface="Gill Sans MT"/>
              </a:rPr>
              <a:t>exto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0400" y="425195"/>
            <a:ext cx="2877820" cy="120078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800" spc="25">
                <a:solidFill>
                  <a:srgbClr val="A9A9A9"/>
                </a:solidFill>
                <a:latin typeface="Arial"/>
                <a:cs typeface="Arial"/>
              </a:rPr>
              <a:t>Javascript</a:t>
            </a:r>
            <a:r>
              <a:rPr dirty="0" sz="2800" spc="-4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800" spc="20">
                <a:solidFill>
                  <a:srgbClr val="A9A9A9"/>
                </a:solidFill>
                <a:latin typeface="Arial"/>
                <a:cs typeface="Arial"/>
              </a:rPr>
              <a:t>parte</a:t>
            </a:r>
            <a:r>
              <a:rPr dirty="0" sz="2800" spc="-4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A9A9A9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3500">
                <a:solidFill>
                  <a:srgbClr val="FFFFFF"/>
                </a:solidFill>
                <a:latin typeface="Gill Sans MT"/>
                <a:cs typeface="Gill Sans MT"/>
              </a:rPr>
              <a:t>El</a:t>
            </a:r>
            <a:r>
              <a:rPr dirty="0" sz="3500" spc="-5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500">
                <a:solidFill>
                  <a:srgbClr val="FFFFFF"/>
                </a:solidFill>
                <a:latin typeface="Gill Sans MT"/>
                <a:cs typeface="Gill Sans MT"/>
              </a:rPr>
              <a:t>DOM</a:t>
            </a:r>
            <a:endParaRPr sz="35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76800" y="508000"/>
            <a:ext cx="36296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dirty="0" spc="-25"/>
              <a:t> </a:t>
            </a:r>
            <a:r>
              <a:rPr dirty="0" spc="-114"/>
              <a:t>El</a:t>
            </a:r>
            <a:r>
              <a:rPr dirty="0" spc="-25"/>
              <a:t> </a:t>
            </a:r>
            <a:r>
              <a:rPr dirty="0" spc="25"/>
              <a:t>árbol</a:t>
            </a:r>
            <a:r>
              <a:rPr dirty="0" spc="-20"/>
              <a:t> </a:t>
            </a:r>
            <a:r>
              <a:rPr dirty="0"/>
              <a:t>DOM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800600" y="4432300"/>
            <a:ext cx="3830320" cy="14960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30">
                <a:solidFill>
                  <a:srgbClr val="7A7A7A"/>
                </a:solidFill>
                <a:latin typeface="Arial"/>
                <a:cs typeface="Arial"/>
              </a:rPr>
              <a:t>Conceptos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7A7A7A"/>
                </a:solidFill>
                <a:latin typeface="Arial"/>
                <a:cs typeface="Arial"/>
              </a:rPr>
              <a:t>básicos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7A7A7A"/>
                </a:solidFill>
                <a:latin typeface="Arial"/>
                <a:cs typeface="Arial"/>
              </a:rPr>
              <a:t>sobre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7A7A7A"/>
                </a:solidFill>
                <a:latin typeface="Arial"/>
                <a:cs typeface="Arial"/>
              </a:rPr>
              <a:t>el </a:t>
            </a:r>
            <a:r>
              <a:rPr dirty="0" sz="2400" spc="-65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7A7A7A"/>
                </a:solidFill>
                <a:latin typeface="Arial"/>
                <a:cs typeface="Arial"/>
              </a:rPr>
              <a:t>API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7A7A7A"/>
                </a:solidFill>
                <a:latin typeface="Arial"/>
                <a:cs typeface="Arial"/>
              </a:rPr>
              <a:t>DOM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7A7A7A"/>
                </a:solidFill>
                <a:latin typeface="Arial"/>
                <a:cs typeface="Arial"/>
              </a:rPr>
              <a:t>y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7A7A7A"/>
                </a:solidFill>
                <a:latin typeface="Arial"/>
                <a:cs typeface="Arial"/>
              </a:rPr>
              <a:t>la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7A7A7A"/>
                </a:solidFill>
                <a:latin typeface="Arial"/>
                <a:cs typeface="Arial"/>
              </a:rPr>
              <a:t>forma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7A7A7A"/>
                </a:solidFill>
                <a:latin typeface="Arial"/>
                <a:cs typeface="Arial"/>
              </a:rPr>
              <a:t>de </a:t>
            </a:r>
            <a:r>
              <a:rPr dirty="0" sz="2400" spc="2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7A7A7A"/>
                </a:solidFill>
                <a:latin typeface="Arial"/>
                <a:cs typeface="Arial"/>
              </a:rPr>
              <a:t>representar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7A7A7A"/>
                </a:solidFill>
                <a:latin typeface="Arial"/>
                <a:cs typeface="Arial"/>
              </a:rPr>
              <a:t>las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7A7A7A"/>
                </a:solidFill>
                <a:latin typeface="Arial"/>
                <a:cs typeface="Arial"/>
              </a:rPr>
              <a:t>etiquetas </a:t>
            </a:r>
            <a:r>
              <a:rPr dirty="0" sz="2400" spc="1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7A7A7A"/>
                </a:solidFill>
                <a:latin typeface="Arial"/>
                <a:cs typeface="Arial"/>
              </a:rPr>
              <a:t>HTML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7A7A7A"/>
                </a:solidFill>
                <a:latin typeface="Arial"/>
                <a:cs typeface="Arial"/>
              </a:rPr>
              <a:t>en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7A7A7A"/>
                </a:solidFill>
                <a:latin typeface="Arial"/>
                <a:cs typeface="Arial"/>
              </a:rPr>
              <a:t>dicho</a:t>
            </a:r>
            <a:r>
              <a:rPr dirty="0" sz="2400" spc="-5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7A7A7A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418337"/>
            <a:ext cx="6650990" cy="529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30"/>
              <a:t>Acceso</a:t>
            </a:r>
            <a:r>
              <a:rPr dirty="0" sz="3300" spc="-10"/>
              <a:t> </a:t>
            </a:r>
            <a:r>
              <a:rPr dirty="0" sz="3300" spc="-60"/>
              <a:t>a</a:t>
            </a:r>
            <a:r>
              <a:rPr dirty="0" sz="3300" spc="-10"/>
              <a:t> </a:t>
            </a:r>
            <a:r>
              <a:rPr dirty="0" sz="3300" spc="20"/>
              <a:t>los</a:t>
            </a:r>
            <a:r>
              <a:rPr dirty="0" sz="3300" spc="-5"/>
              <a:t> </a:t>
            </a:r>
            <a:r>
              <a:rPr dirty="0" sz="3300" spc="50"/>
              <a:t>campos</a:t>
            </a:r>
            <a:r>
              <a:rPr dirty="0" sz="3300" spc="-10"/>
              <a:t> </a:t>
            </a:r>
            <a:r>
              <a:rPr dirty="0" sz="3300" spc="30"/>
              <a:t>de</a:t>
            </a:r>
            <a:r>
              <a:rPr dirty="0" sz="3300" spc="-5"/>
              <a:t> </a:t>
            </a:r>
            <a:r>
              <a:rPr dirty="0" sz="3300" spc="20"/>
              <a:t>formulario</a:t>
            </a:r>
            <a:endParaRPr sz="33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1155700"/>
            <a:chOff x="127000" y="1778000"/>
            <a:chExt cx="508000" cy="11557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2146300"/>
              <a:ext cx="177800" cy="177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4892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806700"/>
              <a:ext cx="127000" cy="1270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Array </a:t>
            </a:r>
            <a:r>
              <a:rPr dirty="0"/>
              <a:t>predefinido</a:t>
            </a:r>
            <a:r>
              <a:rPr dirty="0" spc="-25"/>
              <a:t> </a:t>
            </a:r>
            <a:r>
              <a:rPr dirty="0" spc="105" b="1">
                <a:latin typeface="Gill Sans MT"/>
                <a:cs typeface="Gill Sans MT"/>
              </a:rPr>
              <a:t>document.forms</a:t>
            </a:r>
          </a:p>
          <a:p>
            <a:pPr marL="12700">
              <a:lnSpc>
                <a:spcPts val="2790"/>
              </a:lnSpc>
              <a:spcBef>
                <a:spcPts val="20"/>
              </a:spcBef>
            </a:pPr>
            <a:r>
              <a:rPr dirty="0" spc="-20"/>
              <a:t>Por</a:t>
            </a:r>
            <a:r>
              <a:rPr dirty="0" spc="-35"/>
              <a:t> </a:t>
            </a:r>
            <a:r>
              <a:rPr dirty="0" spc="-5"/>
              <a:t>posición</a:t>
            </a:r>
          </a:p>
          <a:p>
            <a:pPr marL="292100">
              <a:lnSpc>
                <a:spcPts val="2480"/>
              </a:lnSpc>
            </a:pPr>
            <a:r>
              <a:rPr dirty="0" sz="2200" spc="-5"/>
              <a:t>Cada</a:t>
            </a:r>
            <a:r>
              <a:rPr dirty="0" sz="2200"/>
              <a:t> </a:t>
            </a:r>
            <a:r>
              <a:rPr dirty="0" sz="2200" spc="-5"/>
              <a:t>formulario</a:t>
            </a:r>
            <a:r>
              <a:rPr dirty="0" sz="2200"/>
              <a:t> tiene</a:t>
            </a:r>
            <a:r>
              <a:rPr dirty="0" sz="2200" spc="-5"/>
              <a:t> </a:t>
            </a:r>
            <a:r>
              <a:rPr dirty="0" sz="2200"/>
              <a:t>un</a:t>
            </a:r>
            <a:r>
              <a:rPr dirty="0" sz="2200" spc="-5"/>
              <a:t> </a:t>
            </a:r>
            <a:r>
              <a:rPr dirty="0" sz="2200" spc="-25"/>
              <a:t>array</a:t>
            </a:r>
            <a:r>
              <a:rPr dirty="0" sz="2200" spc="-220"/>
              <a:t> </a:t>
            </a:r>
            <a:r>
              <a:rPr dirty="0" sz="2200" spc="-5"/>
              <a:t>“elements”</a:t>
            </a:r>
            <a:r>
              <a:rPr dirty="0" sz="2200"/>
              <a:t> </a:t>
            </a:r>
            <a:r>
              <a:rPr dirty="0" sz="2200" spc="-5"/>
              <a:t>con los</a:t>
            </a:r>
            <a:r>
              <a:rPr dirty="0" sz="2200"/>
              <a:t> </a:t>
            </a:r>
            <a:r>
              <a:rPr dirty="0" sz="2200" spc="-5"/>
              <a:t>campos</a:t>
            </a:r>
            <a:endParaRPr sz="2200"/>
          </a:p>
          <a:p>
            <a:pPr marL="292100" marR="5080">
              <a:lnSpc>
                <a:spcPts val="2500"/>
              </a:lnSpc>
              <a:spcBef>
                <a:spcPts val="130"/>
              </a:spcBef>
            </a:pPr>
            <a:r>
              <a:rPr dirty="0" sz="2200" spc="-5"/>
              <a:t>Cada</a:t>
            </a:r>
            <a:r>
              <a:rPr dirty="0" sz="2200" spc="5"/>
              <a:t> </a:t>
            </a:r>
            <a:r>
              <a:rPr dirty="0" sz="2200" spc="-5"/>
              <a:t>campo</a:t>
            </a:r>
            <a:r>
              <a:rPr dirty="0" sz="2200"/>
              <a:t> tiene un atributo</a:t>
            </a:r>
            <a:r>
              <a:rPr dirty="0" sz="2200" spc="-220"/>
              <a:t> </a:t>
            </a:r>
            <a:r>
              <a:rPr dirty="0" sz="2200" spc="-5"/>
              <a:t>“value”</a:t>
            </a:r>
            <a:r>
              <a:rPr dirty="0" sz="2200"/>
              <a:t> </a:t>
            </a:r>
            <a:r>
              <a:rPr dirty="0" sz="2200" spc="-5"/>
              <a:t>(campos</a:t>
            </a:r>
            <a:r>
              <a:rPr dirty="0" sz="2200" spc="5"/>
              <a:t> </a:t>
            </a:r>
            <a:r>
              <a:rPr dirty="0" sz="2200"/>
              <a:t>de </a:t>
            </a:r>
            <a:r>
              <a:rPr dirty="0" sz="2200" spc="-15"/>
              <a:t>texto,</a:t>
            </a:r>
            <a:r>
              <a:rPr dirty="0" sz="2200" spc="-220"/>
              <a:t> </a:t>
            </a:r>
            <a:r>
              <a:rPr dirty="0" sz="2200" spc="-10"/>
              <a:t>textarea,...)</a:t>
            </a:r>
            <a:r>
              <a:rPr dirty="0" sz="2200"/>
              <a:t> o </a:t>
            </a:r>
            <a:r>
              <a:rPr dirty="0" sz="2200" spc="-595"/>
              <a:t> </a:t>
            </a:r>
            <a:r>
              <a:rPr dirty="0" sz="2200"/>
              <a:t>bien uno </a:t>
            </a:r>
            <a:r>
              <a:rPr dirty="0" sz="2200" spc="-5"/>
              <a:t>booleano </a:t>
            </a:r>
            <a:r>
              <a:rPr dirty="0" sz="2200" spc="-10"/>
              <a:t>“checked” </a:t>
            </a:r>
            <a:r>
              <a:rPr dirty="0" sz="2200"/>
              <a:t>en </a:t>
            </a:r>
            <a:r>
              <a:rPr dirty="0" sz="2200" spc="-5"/>
              <a:t>casillas </a:t>
            </a:r>
            <a:r>
              <a:rPr dirty="0" sz="2200"/>
              <a:t>de verificación o </a:t>
            </a:r>
            <a:r>
              <a:rPr dirty="0" sz="2200" spc="-5"/>
              <a:t>botones </a:t>
            </a:r>
            <a:r>
              <a:rPr dirty="0" sz="2200"/>
              <a:t>de </a:t>
            </a:r>
            <a:r>
              <a:rPr dirty="0" sz="2200" spc="5"/>
              <a:t> </a:t>
            </a:r>
            <a:r>
              <a:rPr dirty="0" sz="2200" spc="-5"/>
              <a:t>radio</a:t>
            </a:r>
            <a:endParaRPr sz="2200"/>
          </a:p>
        </p:txBody>
      </p:sp>
      <p:grpSp>
        <p:nvGrpSpPr>
          <p:cNvPr id="9" name="object 9" descr=""/>
          <p:cNvGrpSpPr/>
          <p:nvPr/>
        </p:nvGrpSpPr>
        <p:grpSpPr>
          <a:xfrm>
            <a:off x="127000" y="4483100"/>
            <a:ext cx="508000" cy="469900"/>
            <a:chOff x="127000" y="4483100"/>
            <a:chExt cx="508000" cy="46990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4483100"/>
              <a:ext cx="177800" cy="1778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826000"/>
              <a:ext cx="127000" cy="1270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20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333500" y="3556000"/>
            <a:ext cx="6311900" cy="965200"/>
            <a:chOff x="1333500" y="3556000"/>
            <a:chExt cx="6311900" cy="96520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3556000"/>
              <a:ext cx="6311900" cy="9652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485900" y="3657600"/>
              <a:ext cx="5956300" cy="660400"/>
            </a:xfrm>
            <a:custGeom>
              <a:avLst/>
              <a:gdLst/>
              <a:ahLst/>
              <a:cxnLst/>
              <a:rect l="l" t="t" r="r" b="b"/>
              <a:pathLst>
                <a:path w="5956300" h="660400">
                  <a:moveTo>
                    <a:pt x="59563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5956300" y="660400"/>
                  </a:lnTo>
                  <a:lnTo>
                    <a:pt x="59563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85900" y="3657600"/>
              <a:ext cx="5956300" cy="660400"/>
            </a:xfrm>
            <a:custGeom>
              <a:avLst/>
              <a:gdLst/>
              <a:ahLst/>
              <a:cxnLst/>
              <a:rect l="l" t="t" r="r" b="b"/>
              <a:pathLst>
                <a:path w="5956300" h="660400">
                  <a:moveTo>
                    <a:pt x="0" y="0"/>
                  </a:moveTo>
                  <a:lnTo>
                    <a:pt x="5956300" y="0"/>
                  </a:lnTo>
                  <a:lnTo>
                    <a:pt x="5956300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485900" y="3657600"/>
            <a:ext cx="5956300" cy="660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63500">
              <a:lnSpc>
                <a:spcPts val="2130"/>
              </a:lnSpc>
              <a:spcBef>
                <a:spcPts val="400"/>
              </a:spcBef>
            </a:pPr>
            <a:r>
              <a:rPr dirty="0" sz="1800" spc="165" b="1">
                <a:solidFill>
                  <a:srgbClr val="38571A"/>
                </a:solidFill>
                <a:latin typeface="Gill Sans MT"/>
                <a:cs typeface="Gill Sans MT"/>
              </a:rPr>
              <a:t>//Valor</a:t>
            </a:r>
            <a:r>
              <a:rPr dirty="0" sz="1800" spc="20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75" b="1">
                <a:solidFill>
                  <a:srgbClr val="38571A"/>
                </a:solidFill>
                <a:latin typeface="Gill Sans MT"/>
                <a:cs typeface="Gill Sans MT"/>
              </a:rPr>
              <a:t>del</a:t>
            </a:r>
            <a:r>
              <a:rPr dirty="0" sz="1800" spc="20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60" b="1">
                <a:solidFill>
                  <a:srgbClr val="38571A"/>
                </a:solidFill>
                <a:latin typeface="Gill Sans MT"/>
                <a:cs typeface="Gill Sans MT"/>
              </a:rPr>
              <a:t>primer</a:t>
            </a:r>
            <a:r>
              <a:rPr dirty="0" sz="1800" spc="20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65" b="1">
                <a:solidFill>
                  <a:srgbClr val="38571A"/>
                </a:solidFill>
                <a:latin typeface="Gill Sans MT"/>
                <a:cs typeface="Gill Sans MT"/>
              </a:rPr>
              <a:t>campo</a:t>
            </a:r>
            <a:r>
              <a:rPr dirty="0" sz="1800" spc="20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75" b="1">
                <a:solidFill>
                  <a:srgbClr val="38571A"/>
                </a:solidFill>
                <a:latin typeface="Gill Sans MT"/>
                <a:cs typeface="Gill Sans MT"/>
              </a:rPr>
              <a:t>del</a:t>
            </a:r>
            <a:r>
              <a:rPr dirty="0" sz="1800" spc="20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60" b="1">
                <a:solidFill>
                  <a:srgbClr val="38571A"/>
                </a:solidFill>
                <a:latin typeface="Gill Sans MT"/>
                <a:cs typeface="Gill Sans MT"/>
              </a:rPr>
              <a:t>primer</a:t>
            </a:r>
            <a:r>
              <a:rPr dirty="0" sz="1800" spc="25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70" b="1">
                <a:solidFill>
                  <a:srgbClr val="38571A"/>
                </a:solidFill>
                <a:latin typeface="Gill Sans MT"/>
                <a:cs typeface="Gill Sans MT"/>
              </a:rPr>
              <a:t>formulario</a:t>
            </a:r>
            <a:endParaRPr sz="1800">
              <a:latin typeface="Gill Sans MT"/>
              <a:cs typeface="Gill Sans MT"/>
            </a:endParaRPr>
          </a:p>
          <a:p>
            <a:pPr marL="63500">
              <a:lnSpc>
                <a:spcPts val="2130"/>
              </a:lnSpc>
            </a:pPr>
            <a:r>
              <a:rPr dirty="0" sz="1800" spc="-5">
                <a:latin typeface="Gill Sans MT"/>
                <a:cs typeface="Gill Sans MT"/>
              </a:rPr>
              <a:t>document.forms[0].elements[0].value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0800" y="5676900"/>
            <a:ext cx="6197600" cy="1181100"/>
            <a:chOff x="50800" y="5676900"/>
            <a:chExt cx="6197600" cy="1181100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00" y="5676900"/>
              <a:ext cx="6197600" cy="11811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03200" y="5778500"/>
              <a:ext cx="5829300" cy="939800"/>
            </a:xfrm>
            <a:custGeom>
              <a:avLst/>
              <a:gdLst/>
              <a:ahLst/>
              <a:cxnLst/>
              <a:rect l="l" t="t" r="r" b="b"/>
              <a:pathLst>
                <a:path w="5829300" h="939800">
                  <a:moveTo>
                    <a:pt x="5829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5829300" y="939800"/>
                  </a:lnTo>
                  <a:lnTo>
                    <a:pt x="58293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03200" y="5778500"/>
              <a:ext cx="5829300" cy="939800"/>
            </a:xfrm>
            <a:custGeom>
              <a:avLst/>
              <a:gdLst/>
              <a:ahLst/>
              <a:cxnLst/>
              <a:rect l="l" t="t" r="r" b="b"/>
              <a:pathLst>
                <a:path w="5829300" h="939800">
                  <a:moveTo>
                    <a:pt x="0" y="0"/>
                  </a:moveTo>
                  <a:lnTo>
                    <a:pt x="5829300" y="0"/>
                  </a:lnTo>
                  <a:lnTo>
                    <a:pt x="5829300" y="939800"/>
                  </a:lnTo>
                  <a:lnTo>
                    <a:pt x="0" y="939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161748" y="5848052"/>
            <a:ext cx="1790064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 spc="-5">
                <a:latin typeface="Gill Sans MT"/>
                <a:cs typeface="Gill Sans MT"/>
              </a:rPr>
              <a:t>in”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method=”get”&gt;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000500" y="5334000"/>
            <a:ext cx="5016500" cy="965200"/>
            <a:chOff x="4000500" y="5334000"/>
            <a:chExt cx="5016500" cy="965200"/>
          </a:xfrm>
        </p:grpSpPr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0" y="5334000"/>
              <a:ext cx="5016500" cy="96520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152900" y="5435600"/>
              <a:ext cx="4648200" cy="660400"/>
            </a:xfrm>
            <a:custGeom>
              <a:avLst/>
              <a:gdLst/>
              <a:ahLst/>
              <a:cxnLst/>
              <a:rect l="l" t="t" r="r" b="b"/>
              <a:pathLst>
                <a:path w="4648200" h="660400">
                  <a:moveTo>
                    <a:pt x="46482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4648200" y="660400"/>
                  </a:lnTo>
                  <a:lnTo>
                    <a:pt x="46482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152900" y="5435600"/>
              <a:ext cx="4648200" cy="660400"/>
            </a:xfrm>
            <a:custGeom>
              <a:avLst/>
              <a:gdLst/>
              <a:ahLst/>
              <a:cxnLst/>
              <a:rect l="l" t="t" r="r" b="b"/>
              <a:pathLst>
                <a:path w="4648200" h="660400">
                  <a:moveTo>
                    <a:pt x="0" y="0"/>
                  </a:moveTo>
                  <a:lnTo>
                    <a:pt x="4648200" y="0"/>
                  </a:lnTo>
                  <a:lnTo>
                    <a:pt x="4648200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203200" y="4356100"/>
            <a:ext cx="8523605" cy="229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0">
              <a:lnSpc>
                <a:spcPts val="2790"/>
              </a:lnSpc>
              <a:spcBef>
                <a:spcPts val="100"/>
              </a:spcBef>
            </a:pPr>
            <a:r>
              <a:rPr dirty="0" sz="2400" spc="-20">
                <a:latin typeface="Gill Sans MT"/>
                <a:cs typeface="Gill Sans MT"/>
              </a:rPr>
              <a:t>Por</a:t>
            </a:r>
            <a:r>
              <a:rPr dirty="0" sz="2400" spc="-2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nombre</a:t>
            </a:r>
            <a:r>
              <a:rPr dirty="0" sz="2400" spc="-2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(name).</a:t>
            </a:r>
            <a:endParaRPr sz="2400">
              <a:latin typeface="Gill Sans MT"/>
              <a:cs typeface="Gill Sans MT"/>
            </a:endParaRPr>
          </a:p>
          <a:p>
            <a:pPr marL="584200" marR="749935">
              <a:lnSpc>
                <a:spcPts val="2500"/>
              </a:lnSpc>
              <a:spcBef>
                <a:spcPts val="110"/>
              </a:spcBef>
            </a:pPr>
            <a:r>
              <a:rPr dirty="0" sz="2200" spc="-5">
                <a:latin typeface="Gill Sans MT"/>
                <a:cs typeface="Gill Sans MT"/>
              </a:rPr>
              <a:t>Automáticamente</a:t>
            </a:r>
            <a:r>
              <a:rPr dirty="0" sz="2200">
                <a:latin typeface="Gill Sans MT"/>
                <a:cs typeface="Gill Sans MT"/>
              </a:rPr>
              <a:t> se </a:t>
            </a:r>
            <a:r>
              <a:rPr dirty="0" sz="2200" spc="10">
                <a:latin typeface="Gill Sans MT"/>
                <a:cs typeface="Gill Sans MT"/>
              </a:rPr>
              <a:t>define</a:t>
            </a:r>
            <a:r>
              <a:rPr dirty="0" sz="2200">
                <a:latin typeface="Gill Sans MT"/>
                <a:cs typeface="Gill Sans MT"/>
              </a:rPr>
              <a:t> una </a:t>
            </a:r>
            <a:r>
              <a:rPr dirty="0" sz="2200" spc="-10">
                <a:latin typeface="Gill Sans MT"/>
                <a:cs typeface="Gill Sans MT"/>
              </a:rPr>
              <a:t>propiedad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 ese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5">
                <a:latin typeface="Gill Sans MT"/>
                <a:cs typeface="Gill Sans MT"/>
              </a:rPr>
              <a:t>name.</a:t>
            </a:r>
            <a:r>
              <a:rPr dirty="0" sz="2200" spc="17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los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formularios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también </a:t>
            </a:r>
            <a:r>
              <a:rPr dirty="0" sz="2200">
                <a:latin typeface="Gill Sans MT"/>
                <a:cs typeface="Gill Sans MT"/>
              </a:rPr>
              <a:t>se</a:t>
            </a:r>
            <a:r>
              <a:rPr dirty="0" sz="2200" spc="-5">
                <a:latin typeface="Gill Sans MT"/>
                <a:cs typeface="Gill Sans MT"/>
              </a:rPr>
              <a:t> les puede poner name</a:t>
            </a:r>
            <a:endParaRPr sz="2200">
              <a:latin typeface="Gill Sans MT"/>
              <a:cs typeface="Gill Sans MT"/>
            </a:endParaRPr>
          </a:p>
          <a:p>
            <a:pPr marL="4013200">
              <a:lnSpc>
                <a:spcPct val="100000"/>
              </a:lnSpc>
              <a:spcBef>
                <a:spcPts val="900"/>
              </a:spcBef>
            </a:pPr>
            <a:r>
              <a:rPr dirty="0" sz="1800" spc="165" b="1">
                <a:solidFill>
                  <a:srgbClr val="38571A"/>
                </a:solidFill>
                <a:latin typeface="Gill Sans MT"/>
                <a:cs typeface="Gill Sans MT"/>
              </a:rPr>
              <a:t>//Valor</a:t>
            </a:r>
            <a:r>
              <a:rPr dirty="0" sz="1800" spc="20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80" b="1">
                <a:solidFill>
                  <a:srgbClr val="38571A"/>
                </a:solidFill>
                <a:latin typeface="Gill Sans MT"/>
                <a:cs typeface="Gill Sans MT"/>
              </a:rPr>
              <a:t>del</a:t>
            </a:r>
            <a:r>
              <a:rPr dirty="0" sz="1800" spc="25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65" b="1">
                <a:solidFill>
                  <a:srgbClr val="38571A"/>
                </a:solidFill>
                <a:latin typeface="Gill Sans MT"/>
                <a:cs typeface="Gill Sans MT"/>
              </a:rPr>
              <a:t>campo</a:t>
            </a:r>
            <a:r>
              <a:rPr dirty="0" sz="1800" spc="25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60" b="1">
                <a:solidFill>
                  <a:srgbClr val="38571A"/>
                </a:solidFill>
                <a:latin typeface="Gill Sans MT"/>
                <a:cs typeface="Gill Sans MT"/>
              </a:rPr>
              <a:t>login</a:t>
            </a:r>
            <a:r>
              <a:rPr dirty="0" sz="1800" spc="25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80" b="1">
                <a:solidFill>
                  <a:srgbClr val="38571A"/>
                </a:solidFill>
                <a:latin typeface="Gill Sans MT"/>
                <a:cs typeface="Gill Sans MT"/>
              </a:rPr>
              <a:t>del</a:t>
            </a:r>
            <a:r>
              <a:rPr dirty="0" sz="1800" spc="25" b="1">
                <a:solidFill>
                  <a:srgbClr val="38571A"/>
                </a:solidFill>
                <a:latin typeface="Gill Sans MT"/>
                <a:cs typeface="Gill Sans MT"/>
              </a:rPr>
              <a:t> </a:t>
            </a:r>
            <a:r>
              <a:rPr dirty="0" sz="1800" spc="70" b="1">
                <a:solidFill>
                  <a:srgbClr val="38571A"/>
                </a:solidFill>
                <a:latin typeface="Gill Sans MT"/>
                <a:cs typeface="Gill Sans MT"/>
              </a:rPr>
              <a:t>formulario</a:t>
            </a:r>
            <a:endParaRPr sz="1800">
              <a:latin typeface="Gill Sans MT"/>
              <a:cs typeface="Gill Sans MT"/>
            </a:endParaRPr>
          </a:p>
          <a:p>
            <a:pPr marL="317500" marR="1673225" indent="-254635">
              <a:lnSpc>
                <a:spcPts val="2100"/>
              </a:lnSpc>
              <a:spcBef>
                <a:spcPts val="660"/>
              </a:spcBef>
            </a:pPr>
            <a:r>
              <a:rPr dirty="0" sz="1800" spc="-5">
                <a:latin typeface="Gill Sans MT"/>
                <a:cs typeface="Gill Sans MT"/>
              </a:rPr>
              <a:t>&lt;form </a:t>
            </a:r>
            <a:r>
              <a:rPr dirty="0" sz="1800" spc="60" b="1">
                <a:latin typeface="Gill Sans MT"/>
                <a:cs typeface="Gill Sans MT"/>
              </a:rPr>
              <a:t>name=”miFormu” </a:t>
            </a:r>
            <a:r>
              <a:rPr dirty="0" sz="1800" spc="-5">
                <a:latin typeface="Gill Sans MT"/>
                <a:cs typeface="Gill Sans MT"/>
              </a:rPr>
              <a:t>action=”log </a:t>
            </a:r>
            <a:r>
              <a:rPr dirty="0" baseline="18518" sz="2700" spc="-7">
                <a:latin typeface="Gill Sans MT"/>
                <a:cs typeface="Gill Sans MT"/>
              </a:rPr>
              <a:t>document.miFormu.login.value </a:t>
            </a:r>
            <a:r>
              <a:rPr dirty="0" baseline="18518" sz="2700" spc="-735">
                <a:latin typeface="Gill Sans MT"/>
                <a:cs typeface="Gill Sans MT"/>
              </a:rPr>
              <a:t> </a:t>
            </a:r>
            <a:r>
              <a:rPr dirty="0" sz="1800" spc="-5">
                <a:latin typeface="Gill Sans MT"/>
                <a:cs typeface="Gill Sans MT"/>
              </a:rPr>
              <a:t>Login:</a:t>
            </a:r>
            <a:r>
              <a:rPr dirty="0" sz="1800" spc="-18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&lt;input</a:t>
            </a:r>
            <a:r>
              <a:rPr dirty="0" sz="1800" spc="-5">
                <a:latin typeface="Gill Sans MT"/>
                <a:cs typeface="Gill Sans MT"/>
              </a:rPr>
              <a:t> type=”text”</a:t>
            </a:r>
            <a:r>
              <a:rPr dirty="0" sz="1800">
                <a:latin typeface="Gill Sans MT"/>
                <a:cs typeface="Gill Sans MT"/>
              </a:rPr>
              <a:t> </a:t>
            </a:r>
            <a:r>
              <a:rPr dirty="0" sz="1800" spc="55" b="1">
                <a:latin typeface="Gill Sans MT"/>
                <a:cs typeface="Gill Sans MT"/>
              </a:rPr>
              <a:t>name=”login”</a:t>
            </a:r>
            <a:r>
              <a:rPr dirty="0" sz="1800" spc="55">
                <a:latin typeface="Gill Sans MT"/>
                <a:cs typeface="Gill Sans MT"/>
              </a:rPr>
              <a:t>&gt;</a:t>
            </a:r>
            <a:r>
              <a:rPr dirty="0" sz="1800">
                <a:latin typeface="Gill Sans MT"/>
                <a:cs typeface="Gill Sans MT"/>
              </a:rPr>
              <a:t> &lt;br&gt;</a:t>
            </a:r>
            <a:endParaRPr sz="1800">
              <a:latin typeface="Gill Sans MT"/>
              <a:cs typeface="Gill Sans MT"/>
            </a:endParaRPr>
          </a:p>
          <a:p>
            <a:pPr marL="317500">
              <a:lnSpc>
                <a:spcPts val="2039"/>
              </a:lnSpc>
            </a:pPr>
            <a:r>
              <a:rPr dirty="0" sz="1800" spc="-5">
                <a:latin typeface="Gill Sans MT"/>
                <a:cs typeface="Gill Sans MT"/>
              </a:rPr>
              <a:t>....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81355"/>
            <a:ext cx="5445760" cy="768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50" spc="-5"/>
              <a:t>Algunas</a:t>
            </a:r>
            <a:r>
              <a:rPr dirty="0" sz="4850" spc="-40"/>
              <a:t> </a:t>
            </a:r>
            <a:r>
              <a:rPr dirty="0" sz="4850" spc="-20"/>
              <a:t>referencias</a:t>
            </a:r>
            <a:endParaRPr sz="485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3594100"/>
            <a:chOff x="127000" y="1778000"/>
            <a:chExt cx="508000" cy="3594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2857500"/>
              <a:ext cx="177800" cy="177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5687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3886200"/>
              <a:ext cx="177800" cy="177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241800"/>
              <a:ext cx="127000" cy="1270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4559300"/>
              <a:ext cx="177800" cy="1778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927600"/>
              <a:ext cx="127000" cy="1270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5245100"/>
              <a:ext cx="127000" cy="1270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95300" y="1651000"/>
            <a:ext cx="5853430" cy="381507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54940">
              <a:lnSpc>
                <a:spcPct val="98100"/>
              </a:lnSpc>
              <a:spcBef>
                <a:spcPts val="155"/>
              </a:spcBef>
            </a:pPr>
            <a:r>
              <a:rPr dirty="0" sz="2400" spc="-15">
                <a:latin typeface="Gill Sans MT"/>
                <a:cs typeface="Gill Sans MT"/>
              </a:rPr>
              <a:t>Libros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electrónicos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accesibles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solo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114" b="1">
                <a:latin typeface="Gill Sans MT"/>
                <a:cs typeface="Gill Sans MT"/>
              </a:rPr>
              <a:t>desde </a:t>
            </a:r>
            <a:r>
              <a:rPr dirty="0" sz="2400" spc="120" b="1">
                <a:latin typeface="Gill Sans MT"/>
                <a:cs typeface="Gill Sans MT"/>
              </a:rPr>
              <a:t> </a:t>
            </a:r>
            <a:r>
              <a:rPr dirty="0" sz="2400" spc="125" b="1">
                <a:latin typeface="Gill Sans MT"/>
                <a:cs typeface="Gill Sans MT"/>
              </a:rPr>
              <a:t>dent</a:t>
            </a:r>
            <a:r>
              <a:rPr dirty="0" sz="2400" b="1">
                <a:latin typeface="Gill Sans MT"/>
                <a:cs typeface="Gill Sans MT"/>
              </a:rPr>
              <a:t>r</a:t>
            </a:r>
            <a:r>
              <a:rPr dirty="0" sz="2400" spc="110" b="1">
                <a:latin typeface="Gill Sans MT"/>
                <a:cs typeface="Gill Sans MT"/>
              </a:rPr>
              <a:t>o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114" b="1">
                <a:latin typeface="Gill Sans MT"/>
                <a:cs typeface="Gill Sans MT"/>
              </a:rPr>
              <a:t>d</a:t>
            </a:r>
            <a:r>
              <a:rPr dirty="0" sz="2400" spc="114" b="1">
                <a:latin typeface="Gill Sans MT"/>
                <a:cs typeface="Gill Sans MT"/>
              </a:rPr>
              <a:t>e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55" b="1">
                <a:latin typeface="Gill Sans MT"/>
                <a:cs typeface="Gill Sans MT"/>
              </a:rPr>
              <a:t>l</a:t>
            </a:r>
            <a:r>
              <a:rPr dirty="0" sz="2400" spc="114" b="1">
                <a:latin typeface="Gill Sans MT"/>
                <a:cs typeface="Gill Sans MT"/>
              </a:rPr>
              <a:t>a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-5" b="1">
                <a:latin typeface="Gill Sans MT"/>
                <a:cs typeface="Gill Sans MT"/>
              </a:rPr>
              <a:t>U</a:t>
            </a:r>
            <a:r>
              <a:rPr dirty="0" sz="2400" spc="120" b="1">
                <a:latin typeface="Gill Sans MT"/>
                <a:cs typeface="Gill Sans MT"/>
              </a:rPr>
              <a:t>A</a:t>
            </a:r>
            <a:r>
              <a:rPr dirty="0" sz="2400">
                <a:latin typeface="Gill Sans MT"/>
                <a:cs typeface="Gill Sans MT"/>
              </a:rPr>
              <a:t>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en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</a:t>
            </a:r>
            <a:r>
              <a:rPr dirty="0" sz="2400" spc="-5">
                <a:latin typeface="Gill Sans MT"/>
                <a:cs typeface="Gill Sans MT"/>
              </a:rPr>
              <a:t>a</a:t>
            </a:r>
            <a:r>
              <a:rPr dirty="0" sz="2400">
                <a:latin typeface="Gill Sans MT"/>
                <a:cs typeface="Gill Sans MT"/>
              </a:rPr>
              <a:t>f</a:t>
            </a:r>
            <a:r>
              <a:rPr dirty="0" sz="2400" spc="-5">
                <a:latin typeface="Gill Sans MT"/>
                <a:cs typeface="Gill Sans MT"/>
              </a:rPr>
              <a:t>a</a:t>
            </a:r>
            <a:r>
              <a:rPr dirty="0" sz="2400">
                <a:latin typeface="Gill Sans MT"/>
                <a:cs typeface="Gill Sans MT"/>
              </a:rPr>
              <a:t>ri </a:t>
            </a:r>
            <a:r>
              <a:rPr dirty="0" sz="2400" spc="-5">
                <a:latin typeface="Gill Sans MT"/>
                <a:cs typeface="Gill Sans MT"/>
              </a:rPr>
              <a:t>O’</a:t>
            </a:r>
            <a:r>
              <a:rPr dirty="0" sz="2400">
                <a:latin typeface="Gill Sans MT"/>
                <a:cs typeface="Gill Sans MT"/>
              </a:rPr>
              <a:t>Rei</a:t>
            </a:r>
            <a:r>
              <a:rPr dirty="0" sz="2400" spc="-5">
                <a:latin typeface="Gill Sans MT"/>
                <a:cs typeface="Gill Sans MT"/>
              </a:rPr>
              <a:t>l</a:t>
            </a:r>
            <a:r>
              <a:rPr dirty="0" sz="2400" spc="-25">
                <a:latin typeface="Gill Sans MT"/>
                <a:cs typeface="Gill Sans MT"/>
              </a:rPr>
              <a:t>l</a:t>
            </a:r>
            <a:r>
              <a:rPr dirty="0" sz="2400">
                <a:latin typeface="Gill Sans MT"/>
                <a:cs typeface="Gill Sans MT"/>
              </a:rPr>
              <a:t>y (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http:// 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proquestcombo.safaribooksonline.com</a:t>
            </a:r>
            <a:r>
              <a:rPr dirty="0" sz="2400" spc="-5">
                <a:latin typeface="Gill Sans MT"/>
                <a:cs typeface="Gill Sans MT"/>
              </a:rPr>
              <a:t>) 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180" b="1">
                <a:latin typeface="Gill Sans MT"/>
                <a:cs typeface="Gill Sans MT"/>
              </a:rPr>
              <a:t>J</a:t>
            </a:r>
            <a:r>
              <a:rPr dirty="0" sz="2400" spc="95" b="1">
                <a:latin typeface="Gill Sans MT"/>
                <a:cs typeface="Gill Sans MT"/>
              </a:rPr>
              <a:t>a</a:t>
            </a:r>
            <a:r>
              <a:rPr dirty="0" sz="2400" spc="130" b="1">
                <a:latin typeface="Gill Sans MT"/>
                <a:cs typeface="Gill Sans MT"/>
              </a:rPr>
              <a:t>v</a:t>
            </a:r>
            <a:r>
              <a:rPr dirty="0" sz="2400" spc="130" b="1">
                <a:latin typeface="Gill Sans MT"/>
                <a:cs typeface="Gill Sans MT"/>
              </a:rPr>
              <a:t>a</a:t>
            </a:r>
            <a:r>
              <a:rPr dirty="0" sz="2400" spc="15" b="1">
                <a:latin typeface="Gill Sans MT"/>
                <a:cs typeface="Gill Sans MT"/>
              </a:rPr>
              <a:t>S</a:t>
            </a:r>
            <a:r>
              <a:rPr dirty="0" sz="2400" spc="20" b="1">
                <a:latin typeface="Gill Sans MT"/>
                <a:cs typeface="Gill Sans MT"/>
              </a:rPr>
              <a:t>c</a:t>
            </a:r>
            <a:r>
              <a:rPr dirty="0" sz="2400" b="1">
                <a:latin typeface="Gill Sans MT"/>
                <a:cs typeface="Gill Sans MT"/>
              </a:rPr>
              <a:t>r</a:t>
            </a:r>
            <a:r>
              <a:rPr dirty="0" sz="2400" spc="80" b="1">
                <a:latin typeface="Gill Sans MT"/>
                <a:cs typeface="Gill Sans MT"/>
              </a:rPr>
              <a:t>i</a:t>
            </a:r>
            <a:r>
              <a:rPr dirty="0" sz="2400" spc="130" b="1">
                <a:latin typeface="Gill Sans MT"/>
                <a:cs typeface="Gill Sans MT"/>
              </a:rPr>
              <a:t>p</a:t>
            </a:r>
            <a:r>
              <a:rPr dirty="0" sz="2400" spc="145" b="1">
                <a:latin typeface="Gill Sans MT"/>
                <a:cs typeface="Gill Sans MT"/>
              </a:rPr>
              <a:t>t</a:t>
            </a:r>
            <a:r>
              <a:rPr dirty="0" sz="2400" spc="20" b="1">
                <a:latin typeface="Gill Sans MT"/>
                <a:cs typeface="Gill Sans MT"/>
              </a:rPr>
              <a:t>: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114" b="1">
                <a:latin typeface="Gill Sans MT"/>
                <a:cs typeface="Gill Sans MT"/>
              </a:rPr>
              <a:t>T</a:t>
            </a:r>
            <a:r>
              <a:rPr dirty="0" sz="2400" spc="120" b="1">
                <a:latin typeface="Gill Sans MT"/>
                <a:cs typeface="Gill Sans MT"/>
              </a:rPr>
              <a:t>h</a:t>
            </a:r>
            <a:r>
              <a:rPr dirty="0" sz="2400" spc="105" b="1">
                <a:latin typeface="Gill Sans MT"/>
                <a:cs typeface="Gill Sans MT"/>
              </a:rPr>
              <a:t>e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45" b="1">
                <a:latin typeface="Gill Sans MT"/>
                <a:cs typeface="Gill Sans MT"/>
              </a:rPr>
              <a:t>D</a:t>
            </a:r>
            <a:r>
              <a:rPr dirty="0" sz="2400" spc="105" b="1">
                <a:latin typeface="Gill Sans MT"/>
                <a:cs typeface="Gill Sans MT"/>
              </a:rPr>
              <a:t>e</a:t>
            </a:r>
            <a:r>
              <a:rPr dirty="0" sz="2400" spc="90" b="1">
                <a:latin typeface="Gill Sans MT"/>
                <a:cs typeface="Gill Sans MT"/>
              </a:rPr>
              <a:t>fi</a:t>
            </a:r>
            <a:r>
              <a:rPr dirty="0" sz="2400" spc="120" b="1">
                <a:latin typeface="Gill Sans MT"/>
                <a:cs typeface="Gill Sans MT"/>
              </a:rPr>
              <a:t>n</a:t>
            </a:r>
            <a:r>
              <a:rPr dirty="0" sz="2400" spc="80" b="1">
                <a:latin typeface="Gill Sans MT"/>
                <a:cs typeface="Gill Sans MT"/>
              </a:rPr>
              <a:t>i</a:t>
            </a:r>
            <a:r>
              <a:rPr dirty="0" sz="2400" spc="145" b="1">
                <a:latin typeface="Gill Sans MT"/>
                <a:cs typeface="Gill Sans MT"/>
              </a:rPr>
              <a:t>t</a:t>
            </a:r>
            <a:r>
              <a:rPr dirty="0" sz="2400" spc="80" b="1">
                <a:latin typeface="Gill Sans MT"/>
                <a:cs typeface="Gill Sans MT"/>
              </a:rPr>
              <a:t>i</a:t>
            </a:r>
            <a:r>
              <a:rPr dirty="0" sz="2400" spc="140" b="1">
                <a:latin typeface="Gill Sans MT"/>
                <a:cs typeface="Gill Sans MT"/>
              </a:rPr>
              <a:t>v</a:t>
            </a:r>
            <a:r>
              <a:rPr dirty="0" sz="2400" spc="105" b="1">
                <a:latin typeface="Gill Sans MT"/>
                <a:cs typeface="Gill Sans MT"/>
              </a:rPr>
              <a:t>e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-40" b="1">
                <a:latin typeface="Gill Sans MT"/>
                <a:cs typeface="Gill Sans MT"/>
              </a:rPr>
              <a:t>G</a:t>
            </a:r>
            <a:r>
              <a:rPr dirty="0" sz="2400" spc="120" b="1">
                <a:latin typeface="Gill Sans MT"/>
                <a:cs typeface="Gill Sans MT"/>
              </a:rPr>
              <a:t>u</a:t>
            </a:r>
            <a:r>
              <a:rPr dirty="0" sz="2400" spc="80" b="1">
                <a:latin typeface="Gill Sans MT"/>
                <a:cs typeface="Gill Sans MT"/>
              </a:rPr>
              <a:t>i</a:t>
            </a:r>
            <a:r>
              <a:rPr dirty="0" sz="2400" spc="130" b="1">
                <a:latin typeface="Gill Sans MT"/>
                <a:cs typeface="Gill Sans MT"/>
              </a:rPr>
              <a:t>d</a:t>
            </a:r>
            <a:r>
              <a:rPr dirty="0" sz="2400" spc="105" b="1">
                <a:latin typeface="Gill Sans MT"/>
                <a:cs typeface="Gill Sans MT"/>
              </a:rPr>
              <a:t>e</a:t>
            </a:r>
            <a:r>
              <a:rPr dirty="0" sz="2400">
                <a:latin typeface="Gill Sans MT"/>
                <a:cs typeface="Gill Sans MT"/>
              </a:rPr>
              <a:t>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Sixth  E</a:t>
            </a:r>
            <a:r>
              <a:rPr dirty="0" sz="2400" spc="-5">
                <a:latin typeface="Gill Sans MT"/>
                <a:cs typeface="Gill Sans MT"/>
              </a:rPr>
              <a:t>di</a:t>
            </a:r>
            <a:r>
              <a:rPr dirty="0" sz="2400">
                <a:latin typeface="Gill Sans MT"/>
                <a:cs typeface="Gill Sans MT"/>
              </a:rPr>
              <a:t>tion,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i="1">
                <a:latin typeface="Gill Sans MT"/>
                <a:cs typeface="Gill Sans MT"/>
              </a:rPr>
              <a:t>D</a:t>
            </a:r>
            <a:r>
              <a:rPr dirty="0" sz="2400" spc="-5" i="1">
                <a:latin typeface="Gill Sans MT"/>
                <a:cs typeface="Gill Sans MT"/>
              </a:rPr>
              <a:t>a</a:t>
            </a:r>
            <a:r>
              <a:rPr dirty="0" sz="2400" i="1">
                <a:latin typeface="Gill Sans MT"/>
                <a:cs typeface="Gill Sans MT"/>
              </a:rPr>
              <a:t>vid Fla</a:t>
            </a:r>
            <a:r>
              <a:rPr dirty="0" sz="2400" spc="-5" i="1">
                <a:latin typeface="Gill Sans MT"/>
                <a:cs typeface="Gill Sans MT"/>
              </a:rPr>
              <a:t>na</a:t>
            </a:r>
            <a:r>
              <a:rPr dirty="0" sz="2400" i="1">
                <a:latin typeface="Gill Sans MT"/>
                <a:cs typeface="Gill Sans MT"/>
              </a:rPr>
              <a:t>g</a:t>
            </a:r>
            <a:r>
              <a:rPr dirty="0" sz="2400" spc="-5" i="1">
                <a:latin typeface="Gill Sans MT"/>
                <a:cs typeface="Gill Sans MT"/>
              </a:rPr>
              <a:t>a</a:t>
            </a:r>
            <a:r>
              <a:rPr dirty="0" sz="2400" i="1">
                <a:latin typeface="Gill Sans MT"/>
                <a:cs typeface="Gill Sans MT"/>
              </a:rPr>
              <a:t>n</a:t>
            </a:r>
            <a:endParaRPr sz="2400">
              <a:latin typeface="Gill Sans MT"/>
              <a:cs typeface="Gill Sans MT"/>
            </a:endParaRPr>
          </a:p>
          <a:p>
            <a:pPr marL="292100">
              <a:lnSpc>
                <a:spcPts val="2440"/>
              </a:lnSpc>
            </a:pPr>
            <a:r>
              <a:rPr dirty="0" sz="2200" spc="-10" i="1">
                <a:latin typeface="Gill Sans MT"/>
                <a:cs typeface="Gill Sans MT"/>
              </a:rPr>
              <a:t>Referencia</a:t>
            </a:r>
            <a:r>
              <a:rPr dirty="0" sz="2200" spc="5" i="1">
                <a:latin typeface="Gill Sans MT"/>
                <a:cs typeface="Gill Sans MT"/>
              </a:rPr>
              <a:t> </a:t>
            </a:r>
            <a:r>
              <a:rPr dirty="0" sz="2200" spc="-5" i="1">
                <a:latin typeface="Gill Sans MT"/>
                <a:cs typeface="Gill Sans MT"/>
              </a:rPr>
              <a:t>exhaustiva</a:t>
            </a:r>
            <a:r>
              <a:rPr dirty="0" sz="2200" spc="5" i="1">
                <a:latin typeface="Gill Sans MT"/>
                <a:cs typeface="Gill Sans MT"/>
              </a:rPr>
              <a:t> </a:t>
            </a:r>
            <a:r>
              <a:rPr dirty="0" sz="2200" spc="-5" i="1">
                <a:latin typeface="Gill Sans MT"/>
                <a:cs typeface="Gill Sans MT"/>
              </a:rPr>
              <a:t>de</a:t>
            </a:r>
            <a:r>
              <a:rPr dirty="0" sz="2200" spc="10" i="1">
                <a:latin typeface="Gill Sans MT"/>
                <a:cs typeface="Gill Sans MT"/>
              </a:rPr>
              <a:t> </a:t>
            </a:r>
            <a:r>
              <a:rPr dirty="0" sz="2200" i="1">
                <a:latin typeface="Gill Sans MT"/>
                <a:cs typeface="Gill Sans MT"/>
              </a:rPr>
              <a:t>Javascript,</a:t>
            </a:r>
            <a:r>
              <a:rPr dirty="0" sz="2200" spc="-220" i="1">
                <a:latin typeface="Gill Sans MT"/>
                <a:cs typeface="Gill Sans MT"/>
              </a:rPr>
              <a:t> </a:t>
            </a:r>
            <a:r>
              <a:rPr dirty="0" sz="2200" spc="-5" i="1">
                <a:latin typeface="Gill Sans MT"/>
                <a:cs typeface="Gill Sans MT"/>
              </a:rPr>
              <a:t>incluyendo</a:t>
            </a:r>
            <a:r>
              <a:rPr dirty="0" sz="2200" i="1">
                <a:latin typeface="Gill Sans MT"/>
                <a:cs typeface="Gill Sans MT"/>
              </a:rPr>
              <a:t> DOM</a:t>
            </a:r>
            <a:endParaRPr sz="2200">
              <a:latin typeface="Gill Sans MT"/>
              <a:cs typeface="Gill Sans MT"/>
            </a:endParaRPr>
          </a:p>
          <a:p>
            <a:pPr marL="12700">
              <a:lnSpc>
                <a:spcPts val="2770"/>
              </a:lnSpc>
            </a:pPr>
            <a:r>
              <a:rPr dirty="0" sz="2400" spc="100" b="1">
                <a:latin typeface="Gill Sans MT"/>
                <a:cs typeface="Gill Sans MT"/>
              </a:rPr>
              <a:t>P</a:t>
            </a:r>
            <a:r>
              <a:rPr dirty="0" sz="2400" b="1">
                <a:latin typeface="Gill Sans MT"/>
                <a:cs typeface="Gill Sans MT"/>
              </a:rPr>
              <a:t>r</a:t>
            </a:r>
            <a:r>
              <a:rPr dirty="0" sz="2400" spc="110" b="1">
                <a:latin typeface="Gill Sans MT"/>
                <a:cs typeface="Gill Sans MT"/>
              </a:rPr>
              <a:t>o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180" b="1">
                <a:latin typeface="Gill Sans MT"/>
                <a:cs typeface="Gill Sans MT"/>
              </a:rPr>
              <a:t>J</a:t>
            </a:r>
            <a:r>
              <a:rPr dirty="0" sz="2400" spc="95" b="1">
                <a:latin typeface="Gill Sans MT"/>
                <a:cs typeface="Gill Sans MT"/>
              </a:rPr>
              <a:t>a</a:t>
            </a:r>
            <a:r>
              <a:rPr dirty="0" sz="2400" spc="130" b="1">
                <a:latin typeface="Gill Sans MT"/>
                <a:cs typeface="Gill Sans MT"/>
              </a:rPr>
              <a:t>v</a:t>
            </a:r>
            <a:r>
              <a:rPr dirty="0" sz="2400" spc="130" b="1">
                <a:latin typeface="Gill Sans MT"/>
                <a:cs typeface="Gill Sans MT"/>
              </a:rPr>
              <a:t>a</a:t>
            </a:r>
            <a:r>
              <a:rPr dirty="0" sz="2400" spc="135" b="1">
                <a:latin typeface="Gill Sans MT"/>
                <a:cs typeface="Gill Sans MT"/>
              </a:rPr>
              <a:t>s</a:t>
            </a:r>
            <a:r>
              <a:rPr dirty="0" sz="2400" spc="20" b="1">
                <a:latin typeface="Gill Sans MT"/>
                <a:cs typeface="Gill Sans MT"/>
              </a:rPr>
              <a:t>c</a:t>
            </a:r>
            <a:r>
              <a:rPr dirty="0" sz="2400" b="1">
                <a:latin typeface="Gill Sans MT"/>
                <a:cs typeface="Gill Sans MT"/>
              </a:rPr>
              <a:t>r</a:t>
            </a:r>
            <a:r>
              <a:rPr dirty="0" sz="2400" spc="80" b="1">
                <a:latin typeface="Gill Sans MT"/>
                <a:cs typeface="Gill Sans MT"/>
              </a:rPr>
              <a:t>i</a:t>
            </a:r>
            <a:r>
              <a:rPr dirty="0" sz="2400" spc="130" b="1">
                <a:latin typeface="Gill Sans MT"/>
                <a:cs typeface="Gill Sans MT"/>
              </a:rPr>
              <a:t>p</a:t>
            </a:r>
            <a:r>
              <a:rPr dirty="0" sz="2400" spc="150" b="1">
                <a:latin typeface="Gill Sans MT"/>
                <a:cs typeface="Gill Sans MT"/>
              </a:rPr>
              <a:t>t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-165" b="1">
                <a:latin typeface="Gill Sans MT"/>
                <a:cs typeface="Gill Sans MT"/>
              </a:rPr>
              <a:t>T</a:t>
            </a:r>
            <a:r>
              <a:rPr dirty="0" sz="2400" spc="105" b="1">
                <a:latin typeface="Gill Sans MT"/>
                <a:cs typeface="Gill Sans MT"/>
              </a:rPr>
              <a:t>e</a:t>
            </a:r>
            <a:r>
              <a:rPr dirty="0" sz="2400" spc="20" b="1">
                <a:latin typeface="Gill Sans MT"/>
                <a:cs typeface="Gill Sans MT"/>
              </a:rPr>
              <a:t>c</a:t>
            </a:r>
            <a:r>
              <a:rPr dirty="0" sz="2400" spc="120" b="1">
                <a:latin typeface="Gill Sans MT"/>
                <a:cs typeface="Gill Sans MT"/>
              </a:rPr>
              <a:t>hn</a:t>
            </a:r>
            <a:r>
              <a:rPr dirty="0" sz="2400" spc="80" b="1">
                <a:latin typeface="Gill Sans MT"/>
                <a:cs typeface="Gill Sans MT"/>
              </a:rPr>
              <a:t>i</a:t>
            </a:r>
            <a:r>
              <a:rPr dirty="0" sz="2400" spc="130" b="1">
                <a:latin typeface="Gill Sans MT"/>
                <a:cs typeface="Gill Sans MT"/>
              </a:rPr>
              <a:t>q</a:t>
            </a:r>
            <a:r>
              <a:rPr dirty="0" sz="2400" spc="120" b="1">
                <a:latin typeface="Gill Sans MT"/>
                <a:cs typeface="Gill Sans MT"/>
              </a:rPr>
              <a:t>u</a:t>
            </a:r>
            <a:r>
              <a:rPr dirty="0" sz="2400" spc="105" b="1">
                <a:latin typeface="Gill Sans MT"/>
                <a:cs typeface="Gill Sans MT"/>
              </a:rPr>
              <a:t>e</a:t>
            </a:r>
            <a:r>
              <a:rPr dirty="0" sz="2400" spc="135" b="1">
                <a:latin typeface="Gill Sans MT"/>
                <a:cs typeface="Gill Sans MT"/>
              </a:rPr>
              <a:t>s</a:t>
            </a:r>
            <a:r>
              <a:rPr dirty="0" sz="2400" i="1">
                <a:latin typeface="Gill Sans MT"/>
                <a:cs typeface="Gill Sans MT"/>
              </a:rPr>
              <a:t>,</a:t>
            </a:r>
            <a:r>
              <a:rPr dirty="0" sz="2400" spc="-245" i="1">
                <a:latin typeface="Gill Sans MT"/>
                <a:cs typeface="Gill Sans MT"/>
              </a:rPr>
              <a:t> </a:t>
            </a:r>
            <a:r>
              <a:rPr dirty="0" sz="2400" spc="-5" i="1">
                <a:latin typeface="Gill Sans MT"/>
                <a:cs typeface="Gill Sans MT"/>
              </a:rPr>
              <a:t>Joh</a:t>
            </a:r>
            <a:r>
              <a:rPr dirty="0" sz="2400" i="1">
                <a:latin typeface="Gill Sans MT"/>
                <a:cs typeface="Gill Sans MT"/>
              </a:rPr>
              <a:t>n</a:t>
            </a:r>
            <a:r>
              <a:rPr dirty="0" sz="2400" spc="-5" i="1">
                <a:latin typeface="Gill Sans MT"/>
                <a:cs typeface="Gill Sans MT"/>
              </a:rPr>
              <a:t> </a:t>
            </a:r>
            <a:r>
              <a:rPr dirty="0" sz="2400" i="1">
                <a:latin typeface="Gill Sans MT"/>
                <a:cs typeface="Gill Sans MT"/>
              </a:rPr>
              <a:t>Resig</a:t>
            </a:r>
            <a:endParaRPr sz="2400">
              <a:latin typeface="Gill Sans MT"/>
              <a:cs typeface="Gill Sans MT"/>
            </a:endParaRPr>
          </a:p>
          <a:p>
            <a:pPr marL="292100">
              <a:lnSpc>
                <a:spcPts val="2530"/>
              </a:lnSpc>
            </a:pPr>
            <a:r>
              <a:rPr dirty="0" sz="2200" i="1">
                <a:latin typeface="Gill Sans MT"/>
                <a:cs typeface="Gill Sans MT"/>
              </a:rPr>
              <a:t>DOM</a:t>
            </a:r>
            <a:r>
              <a:rPr dirty="0" sz="2200" spc="-25" i="1">
                <a:latin typeface="Gill Sans MT"/>
                <a:cs typeface="Gill Sans MT"/>
              </a:rPr>
              <a:t> </a:t>
            </a:r>
            <a:r>
              <a:rPr dirty="0" sz="2200" i="1">
                <a:latin typeface="Gill Sans MT"/>
                <a:cs typeface="Gill Sans MT"/>
              </a:rPr>
              <a:t>en</a:t>
            </a:r>
            <a:r>
              <a:rPr dirty="0" sz="2200" spc="-20" i="1">
                <a:latin typeface="Gill Sans MT"/>
                <a:cs typeface="Gill Sans MT"/>
              </a:rPr>
              <a:t> </a:t>
            </a:r>
            <a:r>
              <a:rPr dirty="0" sz="2200" spc="-5" i="1">
                <a:latin typeface="Gill Sans MT"/>
                <a:cs typeface="Gill Sans MT"/>
              </a:rPr>
              <a:t>Cap</a:t>
            </a:r>
            <a:r>
              <a:rPr dirty="0" sz="2200" spc="-25" i="1">
                <a:latin typeface="Gill Sans MT"/>
                <a:cs typeface="Gill Sans MT"/>
              </a:rPr>
              <a:t> </a:t>
            </a:r>
            <a:r>
              <a:rPr dirty="0" sz="2200" i="1">
                <a:latin typeface="Gill Sans MT"/>
                <a:cs typeface="Gill Sans MT"/>
              </a:rPr>
              <a:t>5</a:t>
            </a:r>
            <a:endParaRPr sz="2200">
              <a:latin typeface="Gill Sans MT"/>
              <a:cs typeface="Gill Sans MT"/>
            </a:endParaRPr>
          </a:p>
          <a:p>
            <a:pPr algn="just" marL="292100" marR="855344" indent="-279400">
              <a:lnSpc>
                <a:spcPct val="95900"/>
              </a:lnSpc>
              <a:spcBef>
                <a:spcPts val="95"/>
              </a:spcBef>
            </a:pPr>
            <a:r>
              <a:rPr dirty="0" sz="2400" spc="180" b="1">
                <a:latin typeface="Gill Sans MT"/>
                <a:cs typeface="Gill Sans MT"/>
              </a:rPr>
              <a:t>J</a:t>
            </a:r>
            <a:r>
              <a:rPr dirty="0" sz="2400" spc="95" b="1">
                <a:latin typeface="Gill Sans MT"/>
                <a:cs typeface="Gill Sans MT"/>
              </a:rPr>
              <a:t>a</a:t>
            </a:r>
            <a:r>
              <a:rPr dirty="0" sz="2400" spc="130" b="1">
                <a:latin typeface="Gill Sans MT"/>
                <a:cs typeface="Gill Sans MT"/>
              </a:rPr>
              <a:t>v</a:t>
            </a:r>
            <a:r>
              <a:rPr dirty="0" sz="2400" spc="130" b="1">
                <a:latin typeface="Gill Sans MT"/>
                <a:cs typeface="Gill Sans MT"/>
              </a:rPr>
              <a:t>a</a:t>
            </a:r>
            <a:r>
              <a:rPr dirty="0" sz="2400" spc="135" b="1">
                <a:latin typeface="Gill Sans MT"/>
                <a:cs typeface="Gill Sans MT"/>
              </a:rPr>
              <a:t>s</a:t>
            </a:r>
            <a:r>
              <a:rPr dirty="0" sz="2400" spc="20" b="1">
                <a:latin typeface="Gill Sans MT"/>
                <a:cs typeface="Gill Sans MT"/>
              </a:rPr>
              <a:t>c</a:t>
            </a:r>
            <a:r>
              <a:rPr dirty="0" sz="2400" b="1">
                <a:latin typeface="Gill Sans MT"/>
                <a:cs typeface="Gill Sans MT"/>
              </a:rPr>
              <a:t>r</a:t>
            </a:r>
            <a:r>
              <a:rPr dirty="0" sz="2400" spc="80" b="1">
                <a:latin typeface="Gill Sans MT"/>
                <a:cs typeface="Gill Sans MT"/>
              </a:rPr>
              <a:t>i</a:t>
            </a:r>
            <a:r>
              <a:rPr dirty="0" sz="2400" spc="130" b="1">
                <a:latin typeface="Gill Sans MT"/>
                <a:cs typeface="Gill Sans MT"/>
              </a:rPr>
              <a:t>p</a:t>
            </a:r>
            <a:r>
              <a:rPr dirty="0" sz="2400" spc="150" b="1">
                <a:latin typeface="Gill Sans MT"/>
                <a:cs typeface="Gill Sans MT"/>
              </a:rPr>
              <a:t>t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spc="-70" b="1">
                <a:latin typeface="Gill Sans MT"/>
                <a:cs typeface="Gill Sans MT"/>
              </a:rPr>
              <a:t>C</a:t>
            </a:r>
            <a:r>
              <a:rPr dirty="0" sz="2400" spc="105" b="1">
                <a:latin typeface="Gill Sans MT"/>
                <a:cs typeface="Gill Sans MT"/>
              </a:rPr>
              <a:t>oo</a:t>
            </a:r>
            <a:r>
              <a:rPr dirty="0" sz="2400" spc="175" b="1">
                <a:latin typeface="Gill Sans MT"/>
                <a:cs typeface="Gill Sans MT"/>
              </a:rPr>
              <a:t>kb</a:t>
            </a:r>
            <a:r>
              <a:rPr dirty="0" sz="2400" spc="105" b="1">
                <a:latin typeface="Gill Sans MT"/>
                <a:cs typeface="Gill Sans MT"/>
              </a:rPr>
              <a:t>oo</a:t>
            </a:r>
            <a:r>
              <a:rPr dirty="0" sz="2400" spc="225" b="1">
                <a:latin typeface="Gill Sans MT"/>
                <a:cs typeface="Gill Sans MT"/>
              </a:rPr>
              <a:t>k</a:t>
            </a:r>
            <a:r>
              <a:rPr dirty="0" sz="2400" i="1">
                <a:latin typeface="Gill Sans MT"/>
                <a:cs typeface="Gill Sans MT"/>
              </a:rPr>
              <a:t>,</a:t>
            </a:r>
            <a:r>
              <a:rPr dirty="0" sz="2400" spc="-245" i="1">
                <a:latin typeface="Gill Sans MT"/>
                <a:cs typeface="Gill Sans MT"/>
              </a:rPr>
              <a:t> </a:t>
            </a:r>
            <a:r>
              <a:rPr dirty="0" sz="2400" i="1">
                <a:latin typeface="Gill Sans MT"/>
                <a:cs typeface="Gill Sans MT"/>
              </a:rPr>
              <a:t>Shelley </a:t>
            </a:r>
            <a:r>
              <a:rPr dirty="0" sz="2400" spc="-50" i="1">
                <a:latin typeface="Gill Sans MT"/>
                <a:cs typeface="Gill Sans MT"/>
              </a:rPr>
              <a:t>Po</a:t>
            </a:r>
            <a:r>
              <a:rPr dirty="0" sz="2400" spc="-5" i="1">
                <a:latin typeface="Gill Sans MT"/>
                <a:cs typeface="Gill Sans MT"/>
              </a:rPr>
              <a:t>w</a:t>
            </a:r>
            <a:r>
              <a:rPr dirty="0" sz="2400" i="1">
                <a:latin typeface="Gill Sans MT"/>
                <a:cs typeface="Gill Sans MT"/>
              </a:rPr>
              <a:t>e</a:t>
            </a:r>
            <a:r>
              <a:rPr dirty="0" sz="2400" spc="45" i="1">
                <a:latin typeface="Gill Sans MT"/>
                <a:cs typeface="Gill Sans MT"/>
              </a:rPr>
              <a:t>r</a:t>
            </a:r>
            <a:r>
              <a:rPr dirty="0" sz="2400" i="1">
                <a:latin typeface="Gill Sans MT"/>
                <a:cs typeface="Gill Sans MT"/>
              </a:rPr>
              <a:t>s </a:t>
            </a:r>
            <a:r>
              <a:rPr dirty="0" sz="2400" i="1">
                <a:latin typeface="Gill Sans MT"/>
                <a:cs typeface="Gill Sans MT"/>
              </a:rPr>
              <a:t> </a:t>
            </a:r>
            <a:r>
              <a:rPr dirty="0" sz="2200" spc="-15" i="1">
                <a:latin typeface="Gill Sans MT"/>
                <a:cs typeface="Gill Sans MT"/>
              </a:rPr>
              <a:t>Poca </a:t>
            </a:r>
            <a:r>
              <a:rPr dirty="0" sz="2200" i="1">
                <a:latin typeface="Gill Sans MT"/>
                <a:cs typeface="Gill Sans MT"/>
              </a:rPr>
              <a:t>teoría, </a:t>
            </a:r>
            <a:r>
              <a:rPr dirty="0" sz="2200" spc="-5" i="1">
                <a:latin typeface="Gill Sans MT"/>
                <a:cs typeface="Gill Sans MT"/>
              </a:rPr>
              <a:t>básicamente ejemplos de </a:t>
            </a:r>
            <a:r>
              <a:rPr dirty="0" sz="2200" spc="-10" i="1">
                <a:latin typeface="Gill Sans MT"/>
                <a:cs typeface="Gill Sans MT"/>
              </a:rPr>
              <a:t>código </a:t>
            </a:r>
            <a:r>
              <a:rPr dirty="0" sz="2200" spc="-600" i="1">
                <a:latin typeface="Gill Sans MT"/>
                <a:cs typeface="Gill Sans MT"/>
              </a:rPr>
              <a:t> </a:t>
            </a:r>
            <a:r>
              <a:rPr dirty="0" sz="2200" i="1">
                <a:latin typeface="Gill Sans MT"/>
                <a:cs typeface="Gill Sans MT"/>
              </a:rPr>
              <a:t>DOM</a:t>
            </a:r>
            <a:r>
              <a:rPr dirty="0" sz="2200" spc="-5" i="1">
                <a:latin typeface="Gill Sans MT"/>
                <a:cs typeface="Gill Sans MT"/>
              </a:rPr>
              <a:t> </a:t>
            </a:r>
            <a:r>
              <a:rPr dirty="0" sz="2200" i="1">
                <a:latin typeface="Gill Sans MT"/>
                <a:cs typeface="Gill Sans MT"/>
              </a:rPr>
              <a:t>en</a:t>
            </a:r>
            <a:r>
              <a:rPr dirty="0" sz="2200" spc="-5" i="1">
                <a:latin typeface="Gill Sans MT"/>
                <a:cs typeface="Gill Sans MT"/>
              </a:rPr>
              <a:t> Caps </a:t>
            </a:r>
            <a:r>
              <a:rPr dirty="0" sz="2200" i="1">
                <a:latin typeface="Gill Sans MT"/>
                <a:cs typeface="Gill Sans MT"/>
              </a:rPr>
              <a:t>11</a:t>
            </a:r>
            <a:r>
              <a:rPr dirty="0" sz="2200" spc="-5" i="1">
                <a:latin typeface="Gill Sans MT"/>
                <a:cs typeface="Gill Sans MT"/>
              </a:rPr>
              <a:t> </a:t>
            </a:r>
            <a:r>
              <a:rPr dirty="0" sz="2200" i="1">
                <a:latin typeface="Gill Sans MT"/>
                <a:cs typeface="Gill Sans MT"/>
              </a:rPr>
              <a:t>y</a:t>
            </a:r>
            <a:r>
              <a:rPr dirty="0" sz="2200" spc="-5" i="1">
                <a:latin typeface="Gill Sans MT"/>
                <a:cs typeface="Gill Sans MT"/>
              </a:rPr>
              <a:t> </a:t>
            </a:r>
            <a:r>
              <a:rPr dirty="0" sz="2200" i="1">
                <a:latin typeface="Gill Sans MT"/>
                <a:cs typeface="Gill Sans MT"/>
              </a:rPr>
              <a:t>12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57736" y="901700"/>
            <a:ext cx="1031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</a:t>
            </a:r>
            <a:r>
              <a:rPr dirty="0" sz="900" spc="-6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21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1200" y="1231900"/>
              <a:ext cx="1460500" cy="18288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7400" y="1308100"/>
              <a:ext cx="1206500" cy="15748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3100" y="3086100"/>
              <a:ext cx="1536700" cy="17145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1200" y="4851400"/>
              <a:ext cx="1460500" cy="18288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7400" y="4927600"/>
              <a:ext cx="1206500" cy="15748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361441"/>
            <a:ext cx="6559550" cy="5822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5"/>
              <a:t>DOM</a:t>
            </a:r>
            <a:r>
              <a:rPr dirty="0" sz="3650" spc="-20"/>
              <a:t> </a:t>
            </a:r>
            <a:r>
              <a:rPr dirty="0" sz="3650"/>
              <a:t>(Document</a:t>
            </a:r>
            <a:r>
              <a:rPr dirty="0" sz="3650" spc="-20"/>
              <a:t> </a:t>
            </a:r>
            <a:r>
              <a:rPr dirty="0" sz="3650" spc="45"/>
              <a:t>Object</a:t>
            </a:r>
            <a:r>
              <a:rPr dirty="0" sz="3650" spc="-15"/>
              <a:t> </a:t>
            </a:r>
            <a:r>
              <a:rPr dirty="0" sz="3650"/>
              <a:t>Model)</a:t>
            </a:r>
            <a:endParaRPr sz="365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4406900"/>
            <a:chOff x="127000" y="1778000"/>
            <a:chExt cx="508000" cy="4406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489200"/>
              <a:ext cx="127000" cy="127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8067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124200"/>
              <a:ext cx="127000" cy="1270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4114800"/>
              <a:ext cx="177800" cy="1778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470400"/>
              <a:ext cx="127000" cy="1270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5422900"/>
              <a:ext cx="127000" cy="1270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5740400"/>
              <a:ext cx="127000" cy="1270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6057900"/>
              <a:ext cx="127000" cy="12700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95300" y="1651000"/>
            <a:ext cx="8517255" cy="49580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18542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Gill Sans MT"/>
                <a:cs typeface="Gill Sans MT"/>
              </a:rPr>
              <a:t>API orientado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a </a:t>
            </a:r>
            <a:r>
              <a:rPr dirty="0" sz="2400" spc="-5">
                <a:latin typeface="Gill Sans MT"/>
                <a:cs typeface="Gill Sans MT"/>
              </a:rPr>
              <a:t>objetos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que permite</a:t>
            </a:r>
            <a:r>
              <a:rPr dirty="0" sz="2400" spc="-5">
                <a:latin typeface="Gill Sans MT"/>
                <a:cs typeface="Gill Sans MT"/>
              </a:rPr>
              <a:t> interactuar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con</a:t>
            </a:r>
            <a:r>
              <a:rPr dirty="0" sz="2400">
                <a:latin typeface="Gill Sans MT"/>
                <a:cs typeface="Gill Sans MT"/>
              </a:rPr>
              <a:t> el documento </a:t>
            </a:r>
            <a:r>
              <a:rPr dirty="0" sz="2400" spc="-65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HTML</a:t>
            </a:r>
            <a:endParaRPr sz="2400">
              <a:latin typeface="Gill Sans MT"/>
              <a:cs typeface="Gill Sans MT"/>
            </a:endParaRPr>
          </a:p>
          <a:p>
            <a:pPr marL="292100" marR="4070350">
              <a:lnSpc>
                <a:spcPts val="2500"/>
              </a:lnSpc>
              <a:spcBef>
                <a:spcPts val="40"/>
              </a:spcBef>
            </a:pPr>
            <a:r>
              <a:rPr dirty="0" sz="2200" spc="-5">
                <a:latin typeface="Gill Sans MT"/>
                <a:cs typeface="Gill Sans MT"/>
              </a:rPr>
              <a:t>Cambiar/leer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contenido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y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estructura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Cambiar/leer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estilos</a:t>
            </a:r>
            <a:r>
              <a:rPr dirty="0" sz="2200">
                <a:latin typeface="Gill Sans MT"/>
                <a:cs typeface="Gill Sans MT"/>
              </a:rPr>
              <a:t> CSS</a:t>
            </a:r>
            <a:endParaRPr sz="2200">
              <a:latin typeface="Gill Sans MT"/>
              <a:cs typeface="Gill Sans MT"/>
            </a:endParaRPr>
          </a:p>
          <a:p>
            <a:pPr marL="292100" marR="4191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Gestionar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eventos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i="1">
                <a:latin typeface="Gill Sans MT"/>
                <a:cs typeface="Gill Sans MT"/>
              </a:rPr>
              <a:t>listeners</a:t>
            </a:r>
            <a:r>
              <a:rPr dirty="0" sz="2200" spc="-5" i="1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una</a:t>
            </a:r>
            <a:r>
              <a:rPr dirty="0" sz="2200" spc="-5">
                <a:latin typeface="Gill Sans MT"/>
                <a:cs typeface="Gill Sans MT"/>
              </a:rPr>
              <a:t> forma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mucho más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5">
                <a:latin typeface="Gill Sans MT"/>
                <a:cs typeface="Gill Sans MT"/>
              </a:rPr>
              <a:t>sofisticada</a:t>
            </a:r>
            <a:r>
              <a:rPr dirty="0" sz="2200">
                <a:latin typeface="Gill Sans MT"/>
                <a:cs typeface="Gill Sans MT"/>
              </a:rPr>
              <a:t> que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 </a:t>
            </a:r>
            <a:r>
              <a:rPr dirty="0" sz="2200" i="1">
                <a:latin typeface="Gill Sans MT"/>
                <a:cs typeface="Gill Sans MT"/>
              </a:rPr>
              <a:t>handlers</a:t>
            </a:r>
            <a:endParaRPr sz="2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Gill Sans MT"/>
              <a:cs typeface="Gill Sans MT"/>
            </a:endParaRPr>
          </a:p>
          <a:p>
            <a:pPr marL="12700">
              <a:lnSpc>
                <a:spcPts val="2840"/>
              </a:lnSpc>
            </a:pPr>
            <a:r>
              <a:rPr dirty="0" sz="2400" spc="-10">
                <a:latin typeface="Gill Sans MT"/>
                <a:cs typeface="Gill Sans MT"/>
              </a:rPr>
              <a:t>Niveles</a:t>
            </a:r>
            <a:r>
              <a:rPr dirty="0" sz="2400" spc="-30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(versiones)</a:t>
            </a:r>
            <a:endParaRPr sz="2400">
              <a:latin typeface="Gill Sans MT"/>
              <a:cs typeface="Gill Sans MT"/>
            </a:endParaRPr>
          </a:p>
          <a:p>
            <a:pPr marL="292100" marR="146685">
              <a:lnSpc>
                <a:spcPts val="2500"/>
              </a:lnSpc>
              <a:spcBef>
                <a:spcPts val="160"/>
              </a:spcBef>
            </a:pPr>
            <a:r>
              <a:rPr dirty="0" sz="2200">
                <a:latin typeface="Gill Sans MT"/>
                <a:cs typeface="Gill Sans MT"/>
              </a:rPr>
              <a:t>0: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i</a:t>
            </a:r>
            <a:r>
              <a:rPr dirty="0" sz="2200">
                <a:latin typeface="Gill Sans MT"/>
                <a:cs typeface="Gill Sans MT"/>
              </a:rPr>
              <a:t>mpue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to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p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r Net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2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pe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y M</a:t>
            </a:r>
            <a:r>
              <a:rPr dirty="0" sz="2200" spc="-5">
                <a:latin typeface="Gill Sans MT"/>
                <a:cs typeface="Gill Sans MT"/>
              </a:rPr>
              <a:t>i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5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osoft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 principios de</a:t>
            </a:r>
            <a:r>
              <a:rPr dirty="0" sz="2200" spc="-5">
                <a:latin typeface="Gill Sans MT"/>
                <a:cs typeface="Gill Sans MT"/>
              </a:rPr>
              <a:t> l</a:t>
            </a:r>
            <a:r>
              <a:rPr dirty="0" sz="2200">
                <a:latin typeface="Gill Sans MT"/>
                <a:cs typeface="Gill Sans MT"/>
              </a:rPr>
              <a:t>a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“gue</a:t>
            </a:r>
            <a:r>
              <a:rPr dirty="0" sz="2200" spc="-2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ra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  n</a:t>
            </a:r>
            <a:r>
              <a:rPr dirty="0" sz="2200" spc="-80">
                <a:latin typeface="Gill Sans MT"/>
                <a:cs typeface="Gill Sans MT"/>
              </a:rPr>
              <a:t>a</a:t>
            </a:r>
            <a:r>
              <a:rPr dirty="0" sz="2200" spc="-45">
                <a:latin typeface="Gill Sans MT"/>
                <a:cs typeface="Gill Sans MT"/>
              </a:rPr>
              <a:t>v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g</a:t>
            </a:r>
            <a:r>
              <a:rPr dirty="0" sz="2200">
                <a:latin typeface="Gill Sans MT"/>
                <a:cs typeface="Gill Sans MT"/>
              </a:rPr>
              <a:t>ado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” </a:t>
            </a:r>
            <a:r>
              <a:rPr dirty="0" sz="2200" spc="-5">
                <a:latin typeface="Gill Sans MT"/>
                <a:cs typeface="Gill Sans MT"/>
              </a:rPr>
              <a:t>(</a:t>
            </a:r>
            <a:r>
              <a:rPr dirty="0" sz="2200" spc="15">
                <a:latin typeface="Gill Sans MT"/>
                <a:cs typeface="Gill Sans MT"/>
              </a:rPr>
              <a:t>fin</a:t>
            </a:r>
            <a:r>
              <a:rPr dirty="0" sz="2200" spc="15">
                <a:latin typeface="Gill Sans MT"/>
                <a:cs typeface="Gill Sans MT"/>
              </a:rPr>
              <a:t>a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es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-5">
                <a:latin typeface="Gill Sans MT"/>
                <a:cs typeface="Gill Sans MT"/>
              </a:rPr>
              <a:t> l</a:t>
            </a:r>
            <a:r>
              <a:rPr dirty="0" sz="2200">
                <a:latin typeface="Gill Sans MT"/>
                <a:cs typeface="Gill Sans MT"/>
              </a:rPr>
              <a:t>os 90)</a:t>
            </a:r>
            <a:r>
              <a:rPr dirty="0" sz="2200" spc="-5">
                <a:latin typeface="Gill Sans MT"/>
                <a:cs typeface="Gill Sans MT"/>
              </a:rPr>
              <a:t>(</a:t>
            </a:r>
            <a:r>
              <a:rPr dirty="0" sz="2200">
                <a:latin typeface="Gill Sans MT"/>
                <a:cs typeface="Gill Sans MT"/>
              </a:rPr>
              <a:t>Explo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er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4,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Net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2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pe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4).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En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ali</a:t>
            </a:r>
            <a:r>
              <a:rPr dirty="0" sz="2200">
                <a:latin typeface="Gill Sans MT"/>
                <a:cs typeface="Gill Sans MT"/>
              </a:rPr>
              <a:t>dad no  existe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“DOM 0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t</a:t>
            </a:r>
            <a:r>
              <a:rPr dirty="0" sz="2200" spc="-5">
                <a:latin typeface="Gill Sans MT"/>
                <a:cs typeface="Gill Sans MT"/>
              </a:rPr>
              <a:t>á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d</a:t>
            </a:r>
            <a:r>
              <a:rPr dirty="0" sz="2200">
                <a:latin typeface="Gill Sans MT"/>
                <a:cs typeface="Gill Sans MT"/>
              </a:rPr>
              <a:t>ar”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mo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t</a:t>
            </a:r>
            <a:r>
              <a:rPr dirty="0" sz="2200" spc="-5">
                <a:latin typeface="Gill Sans MT"/>
                <a:cs typeface="Gill Sans MT"/>
              </a:rPr>
              <a:t>al</a:t>
            </a:r>
            <a:r>
              <a:rPr dirty="0" sz="2200">
                <a:latin typeface="Gill Sans MT"/>
                <a:cs typeface="Gill Sans MT"/>
              </a:rPr>
              <a:t>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es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25">
                <a:latin typeface="Gill Sans MT"/>
                <a:cs typeface="Gill Sans MT"/>
              </a:rPr>
              <a:t>f</a:t>
            </a:r>
            <a:r>
              <a:rPr dirty="0" sz="2200">
                <a:latin typeface="Gill Sans MT"/>
                <a:cs typeface="Gill Sans MT"/>
              </a:rPr>
              <a:t>orma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h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bla</a:t>
            </a:r>
            <a:r>
              <a:rPr dirty="0" sz="2200" spc="-22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.</a:t>
            </a:r>
            <a:endParaRPr sz="2200">
              <a:latin typeface="Gill Sans MT"/>
              <a:cs typeface="Gill Sans MT"/>
            </a:endParaRPr>
          </a:p>
          <a:p>
            <a:pPr marL="292100" marR="2625725">
              <a:lnSpc>
                <a:spcPts val="2500"/>
              </a:lnSpc>
            </a:pPr>
            <a:r>
              <a:rPr dirty="0" sz="2200">
                <a:latin typeface="Gill Sans MT"/>
                <a:cs typeface="Gill Sans MT"/>
              </a:rPr>
              <a:t>1</a:t>
            </a:r>
            <a:r>
              <a:rPr dirty="0" sz="2200" spc="-5">
                <a:latin typeface="Gill Sans MT"/>
                <a:cs typeface="Gill Sans MT"/>
              </a:rPr>
              <a:t> (</a:t>
            </a:r>
            <a:r>
              <a:rPr dirty="0" sz="2200">
                <a:latin typeface="Gill Sans MT"/>
                <a:cs typeface="Gill Sans MT"/>
              </a:rPr>
              <a:t>a p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 spc="40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tir de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aquí,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del</a:t>
            </a:r>
            <a:r>
              <a:rPr dirty="0" sz="2200" spc="-27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W3C):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ntenido d</a:t>
            </a:r>
            <a:r>
              <a:rPr dirty="0" sz="2200" spc="-5">
                <a:latin typeface="Gill Sans MT"/>
                <a:cs typeface="Gill Sans MT"/>
              </a:rPr>
              <a:t>i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á</a:t>
            </a:r>
            <a:r>
              <a:rPr dirty="0" sz="2200">
                <a:latin typeface="Gill Sans MT"/>
                <a:cs typeface="Gill Sans MT"/>
              </a:rPr>
              <a:t>mico  2: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ti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os d</a:t>
            </a:r>
            <a:r>
              <a:rPr dirty="0" sz="2200" spc="-5">
                <a:latin typeface="Gill Sans MT"/>
                <a:cs typeface="Gill Sans MT"/>
              </a:rPr>
              <a:t>i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á</a:t>
            </a:r>
            <a:r>
              <a:rPr dirty="0" sz="2200">
                <a:latin typeface="Gill Sans MT"/>
                <a:cs typeface="Gill Sans MT"/>
              </a:rPr>
              <a:t>mic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s,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35">
                <a:latin typeface="Gill Sans MT"/>
                <a:cs typeface="Gill Sans MT"/>
              </a:rPr>
              <a:t>e</a:t>
            </a:r>
            <a:r>
              <a:rPr dirty="0" sz="2200" spc="-45">
                <a:latin typeface="Gill Sans MT"/>
                <a:cs typeface="Gill Sans MT"/>
              </a:rPr>
              <a:t>v</a:t>
            </a:r>
            <a:r>
              <a:rPr dirty="0" sz="2200">
                <a:latin typeface="Gill Sans MT"/>
                <a:cs typeface="Gill Sans MT"/>
              </a:rPr>
              <a:t>ent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s</a:t>
            </a:r>
            <a:endParaRPr sz="2200">
              <a:latin typeface="Gill Sans MT"/>
              <a:cs typeface="Gill Sans MT"/>
            </a:endParaRPr>
          </a:p>
          <a:p>
            <a:pPr marL="292100" marR="5080">
              <a:lnSpc>
                <a:spcPts val="2500"/>
              </a:lnSpc>
            </a:pPr>
            <a:r>
              <a:rPr dirty="0" sz="2200">
                <a:latin typeface="Gill Sans MT"/>
                <a:cs typeface="Gill Sans MT"/>
              </a:rPr>
              <a:t>3:</a:t>
            </a:r>
            <a:r>
              <a:rPr dirty="0" sz="2200" spc="-44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“serialización”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XML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(permite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p.ej.</a:t>
            </a:r>
            <a:r>
              <a:rPr dirty="0" sz="2200" spc="-215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guardar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documentos),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eventos</a:t>
            </a:r>
            <a:r>
              <a:rPr dirty="0" sz="2200" spc="1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 </a:t>
            </a:r>
            <a:r>
              <a:rPr dirty="0" sz="2200" spc="-595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teclado,...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957736" y="901700"/>
            <a:ext cx="100139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 </a:t>
            </a:r>
            <a:r>
              <a:rPr dirty="0" sz="900" spc="-80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3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81355"/>
            <a:ext cx="1986280" cy="768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50" spc="20"/>
              <a:t>DOM</a:t>
            </a:r>
            <a:r>
              <a:rPr dirty="0" sz="4850" spc="-90"/>
              <a:t> </a:t>
            </a:r>
            <a:r>
              <a:rPr dirty="0" sz="4850" spc="10"/>
              <a:t>1</a:t>
            </a:r>
            <a:endParaRPr sz="485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587500"/>
            <a:ext cx="508000" cy="4406900"/>
            <a:chOff x="127000" y="1587500"/>
            <a:chExt cx="508000" cy="4406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5875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298700"/>
              <a:ext cx="127000" cy="127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9591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594100"/>
              <a:ext cx="127000" cy="1270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4229100"/>
              <a:ext cx="177800" cy="1778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4584700"/>
              <a:ext cx="127000" cy="1270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5232400"/>
              <a:ext cx="127000" cy="1270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5867400"/>
              <a:ext cx="127000" cy="1270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95300" y="1460500"/>
            <a:ext cx="8482965" cy="46405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40462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Gill Sans MT"/>
                <a:cs typeface="Gill Sans MT"/>
              </a:rPr>
              <a:t>API</a:t>
            </a:r>
            <a:r>
              <a:rPr dirty="0" sz="2400" spc="-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que</a:t>
            </a:r>
            <a:r>
              <a:rPr dirty="0" sz="2400" spc="-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permite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 spc="125" b="1">
                <a:latin typeface="Gill Sans MT"/>
                <a:cs typeface="Gill Sans MT"/>
              </a:rPr>
              <a:t>acceso/cambio</a:t>
            </a:r>
            <a:r>
              <a:rPr dirty="0" sz="2400" spc="30" b="1">
                <a:latin typeface="Gill Sans MT"/>
                <a:cs typeface="Gill Sans MT"/>
              </a:rPr>
              <a:t> </a:t>
            </a:r>
            <a:r>
              <a:rPr dirty="0" sz="2400" spc="114" b="1">
                <a:latin typeface="Gill Sans MT"/>
                <a:cs typeface="Gill Sans MT"/>
              </a:rPr>
              <a:t>de</a:t>
            </a:r>
            <a:r>
              <a:rPr dirty="0" sz="2400" spc="35" b="1">
                <a:latin typeface="Gill Sans MT"/>
                <a:cs typeface="Gill Sans MT"/>
              </a:rPr>
              <a:t> </a:t>
            </a:r>
            <a:r>
              <a:rPr dirty="0" sz="2400" spc="100" b="1">
                <a:latin typeface="Gill Sans MT"/>
                <a:cs typeface="Gill Sans MT"/>
              </a:rPr>
              <a:t>contenido</a:t>
            </a:r>
            <a:r>
              <a:rPr dirty="0" sz="2400" spc="35" b="1">
                <a:latin typeface="Gill Sans MT"/>
                <a:cs typeface="Gill Sans MT"/>
              </a:rPr>
              <a:t> </a:t>
            </a:r>
            <a:r>
              <a:rPr dirty="0" sz="2400" spc="100" b="1">
                <a:latin typeface="Gill Sans MT"/>
                <a:cs typeface="Gill Sans MT"/>
              </a:rPr>
              <a:t>del </a:t>
            </a:r>
            <a:r>
              <a:rPr dirty="0" sz="2400" spc="-650" b="1">
                <a:latin typeface="Gill Sans MT"/>
                <a:cs typeface="Gill Sans MT"/>
              </a:rPr>
              <a:t> </a:t>
            </a:r>
            <a:r>
              <a:rPr dirty="0" sz="2400" spc="105" b="1">
                <a:latin typeface="Gill Sans MT"/>
                <a:cs typeface="Gill Sans MT"/>
              </a:rPr>
              <a:t>documento</a:t>
            </a:r>
            <a:r>
              <a:rPr dirty="0" sz="2400">
                <a:latin typeface="Gill Sans MT"/>
                <a:cs typeface="Gill Sans MT"/>
              </a:rPr>
              <a:t>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p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r ejempl</a:t>
            </a:r>
            <a:r>
              <a:rPr dirty="0" sz="2400" spc="-7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pue</a:t>
            </a:r>
            <a:r>
              <a:rPr dirty="0" sz="2400" spc="-5">
                <a:latin typeface="Gill Sans MT"/>
                <a:cs typeface="Gill Sans MT"/>
              </a:rPr>
              <a:t>d</a:t>
            </a:r>
            <a:r>
              <a:rPr dirty="0" sz="2400">
                <a:latin typeface="Gill Sans MT"/>
                <a:cs typeface="Gill Sans MT"/>
              </a:rPr>
              <a:t>e</a:t>
            </a:r>
            <a:endParaRPr sz="2400">
              <a:latin typeface="Gill Sans MT"/>
              <a:cs typeface="Gill Sans MT"/>
            </a:endParaRPr>
          </a:p>
          <a:p>
            <a:pPr marL="292100">
              <a:lnSpc>
                <a:spcPts val="2460"/>
              </a:lnSpc>
            </a:pPr>
            <a:r>
              <a:rPr dirty="0" sz="2200">
                <a:latin typeface="Gill Sans MT"/>
                <a:cs typeface="Gill Sans MT"/>
              </a:rPr>
              <a:t>Insertar </a:t>
            </a:r>
            <a:r>
              <a:rPr dirty="0" sz="2200" spc="-15">
                <a:latin typeface="Gill Sans MT"/>
                <a:cs typeface="Gill Sans MT"/>
              </a:rPr>
              <a:t>nuevas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etiquetas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en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documento </a:t>
            </a:r>
            <a:r>
              <a:rPr dirty="0" sz="2200" spc="-15">
                <a:latin typeface="Gill Sans MT"/>
                <a:cs typeface="Gill Sans MT"/>
              </a:rPr>
              <a:t>(p.ej.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crear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 </a:t>
            </a:r>
            <a:r>
              <a:rPr dirty="0" sz="2200" spc="-5">
                <a:latin typeface="Gill Sans MT"/>
                <a:cs typeface="Gill Sans MT"/>
              </a:rPr>
              <a:t>botón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25">
                <a:latin typeface="Gill Sans MT"/>
                <a:cs typeface="Gill Sans MT"/>
              </a:rPr>
              <a:t>nuevo</a:t>
            </a:r>
            <a:r>
              <a:rPr dirty="0" sz="2200">
                <a:latin typeface="Gill Sans MT"/>
                <a:cs typeface="Gill Sans MT"/>
              </a:rPr>
              <a:t> o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570"/>
              </a:lnSpc>
              <a:spcBef>
                <a:spcPts val="60"/>
              </a:spcBef>
            </a:pPr>
            <a:r>
              <a:rPr dirty="0" sz="2200">
                <a:latin typeface="Gill Sans MT"/>
                <a:cs typeface="Gill Sans MT"/>
              </a:rPr>
              <a:t>una</a:t>
            </a:r>
            <a:r>
              <a:rPr dirty="0" sz="2200" spc="-15">
                <a:latin typeface="Gill Sans MT"/>
                <a:cs typeface="Gill Sans MT"/>
              </a:rPr>
              <a:t> </a:t>
            </a:r>
            <a:r>
              <a:rPr dirty="0" sz="2200" spc="15">
                <a:latin typeface="Gill Sans MT"/>
                <a:cs typeface="Gill Sans MT"/>
              </a:rPr>
              <a:t>fila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nueva </a:t>
            </a:r>
            <a:r>
              <a:rPr dirty="0" sz="2200">
                <a:latin typeface="Gill Sans MT"/>
                <a:cs typeface="Gill Sans MT"/>
              </a:rPr>
              <a:t>en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una</a:t>
            </a:r>
            <a:r>
              <a:rPr dirty="0" sz="2200" spc="-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tabla)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Leer/cambiar</a:t>
            </a:r>
            <a:r>
              <a:rPr dirty="0" sz="2200">
                <a:latin typeface="Gill Sans MT"/>
                <a:cs typeface="Gill Sans MT"/>
              </a:rPr>
              <a:t> el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contenido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 </a:t>
            </a:r>
            <a:r>
              <a:rPr dirty="0" sz="2200" spc="-5">
                <a:latin typeface="Gill Sans MT"/>
                <a:cs typeface="Gill Sans MT"/>
              </a:rPr>
              <a:t>cualquier</a:t>
            </a:r>
            <a:r>
              <a:rPr dirty="0" sz="2200">
                <a:latin typeface="Gill Sans MT"/>
                <a:cs typeface="Gill Sans MT"/>
              </a:rPr>
              <a:t> etiqueta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(p.ej.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 un </a:t>
            </a:r>
            <a:r>
              <a:rPr dirty="0" sz="2200" spc="-10">
                <a:latin typeface="Gill Sans MT"/>
                <a:cs typeface="Gill Sans MT"/>
              </a:rPr>
              <a:t>párrafo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500"/>
              </a:lnSpc>
            </a:pPr>
            <a:r>
              <a:rPr dirty="0" sz="2200">
                <a:latin typeface="Gill Sans MT"/>
                <a:cs typeface="Gill Sans MT"/>
              </a:rPr>
              <a:t>&lt;p&gt;)</a:t>
            </a:r>
            <a:endParaRPr sz="2200">
              <a:latin typeface="Gill Sans MT"/>
              <a:cs typeface="Gill Sans MT"/>
            </a:endParaRPr>
          </a:p>
          <a:p>
            <a:pPr marL="292100" marR="137795">
              <a:lnSpc>
                <a:spcPts val="2500"/>
              </a:lnSpc>
              <a:spcBef>
                <a:spcPts val="130"/>
              </a:spcBef>
            </a:pPr>
            <a:r>
              <a:rPr dirty="0" sz="2200">
                <a:latin typeface="Gill Sans MT"/>
                <a:cs typeface="Gill Sans MT"/>
              </a:rPr>
              <a:t>Re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 spc="-3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den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r 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os c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mp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nentes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del documento</a:t>
            </a:r>
            <a:r>
              <a:rPr dirty="0" sz="2200" spc="-5">
                <a:latin typeface="Gill Sans MT"/>
                <a:cs typeface="Gill Sans MT"/>
              </a:rPr>
              <a:t> (</a:t>
            </a:r>
            <a:r>
              <a:rPr dirty="0" sz="2200" spc="-70">
                <a:latin typeface="Gill Sans MT"/>
                <a:cs typeface="Gill Sans MT"/>
              </a:rPr>
              <a:t>p</a:t>
            </a:r>
            <a:r>
              <a:rPr dirty="0" sz="2200" spc="-5">
                <a:latin typeface="Gill Sans MT"/>
                <a:cs typeface="Gill Sans MT"/>
              </a:rPr>
              <a:t>.</a:t>
            </a:r>
            <a:r>
              <a:rPr dirty="0" sz="2200">
                <a:latin typeface="Gill Sans MT"/>
                <a:cs typeface="Gill Sans MT"/>
              </a:rPr>
              <a:t>ej.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 spc="-3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den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r 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as </a:t>
            </a:r>
            <a:r>
              <a:rPr dirty="0" sz="2200" spc="20">
                <a:latin typeface="Gill Sans MT"/>
                <a:cs typeface="Gill Sans MT"/>
              </a:rPr>
              <a:t>fil</a:t>
            </a:r>
            <a:r>
              <a:rPr dirty="0" sz="2200">
                <a:latin typeface="Gill Sans MT"/>
                <a:cs typeface="Gill Sans MT"/>
              </a:rPr>
              <a:t>as de  </a:t>
            </a:r>
            <a:r>
              <a:rPr dirty="0" sz="2200">
                <a:latin typeface="Gill Sans MT"/>
                <a:cs typeface="Gill Sans MT"/>
              </a:rPr>
              <a:t>una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tabla)</a:t>
            </a:r>
            <a:endParaRPr sz="2200">
              <a:latin typeface="Gill Sans MT"/>
              <a:cs typeface="Gill Sans MT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Gill Sans MT"/>
                <a:cs typeface="Gill Sans MT"/>
              </a:rPr>
              <a:t>E</a:t>
            </a:r>
            <a:r>
              <a:rPr dirty="0" sz="2400" spc="-5">
                <a:latin typeface="Gill Sans MT"/>
                <a:cs typeface="Gill Sans MT"/>
              </a:rPr>
              <a:t>s</a:t>
            </a:r>
            <a:r>
              <a:rPr dirty="0" sz="2400">
                <a:latin typeface="Gill Sans MT"/>
                <a:cs typeface="Gill Sans MT"/>
              </a:rPr>
              <a:t>tá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</a:t>
            </a:r>
            <a:r>
              <a:rPr dirty="0" sz="2400" spc="-5">
                <a:latin typeface="Gill Sans MT"/>
                <a:cs typeface="Gill Sans MT"/>
              </a:rPr>
              <a:t>i</a:t>
            </a:r>
            <a:r>
              <a:rPr dirty="0" sz="2400">
                <a:latin typeface="Gill Sans MT"/>
                <a:cs typeface="Gill Sans MT"/>
              </a:rPr>
              <a:t>vid</a:t>
            </a:r>
            <a:r>
              <a:rPr dirty="0" sz="2400" spc="-5">
                <a:latin typeface="Gill Sans MT"/>
                <a:cs typeface="Gill Sans MT"/>
              </a:rPr>
              <a:t>i</a:t>
            </a:r>
            <a:r>
              <a:rPr dirty="0" sz="2400">
                <a:latin typeface="Gill Sans MT"/>
                <a:cs typeface="Gill Sans MT"/>
              </a:rPr>
              <a:t>do en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m</a:t>
            </a:r>
            <a:r>
              <a:rPr dirty="0" sz="2400" spc="-5">
                <a:latin typeface="Gill Sans MT"/>
                <a:cs typeface="Gill Sans MT"/>
              </a:rPr>
              <a:t>ó</a:t>
            </a:r>
            <a:r>
              <a:rPr dirty="0" sz="2400">
                <a:latin typeface="Gill Sans MT"/>
                <a:cs typeface="Gill Sans MT"/>
              </a:rPr>
              <a:t>dulos,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p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r ejemplo</a:t>
            </a:r>
            <a:endParaRPr sz="2400">
              <a:latin typeface="Gill Sans MT"/>
              <a:cs typeface="Gill Sans MT"/>
            </a:endParaRPr>
          </a:p>
          <a:p>
            <a:pPr marL="292100" marR="684530">
              <a:lnSpc>
                <a:spcPts val="2600"/>
              </a:lnSpc>
              <a:spcBef>
                <a:spcPts val="80"/>
              </a:spcBef>
            </a:pPr>
            <a:r>
              <a:rPr dirty="0" sz="2200" spc="90" b="1">
                <a:latin typeface="Gill Sans MT"/>
                <a:cs typeface="Gill Sans MT"/>
              </a:rPr>
              <a:t>Núcleo</a:t>
            </a:r>
            <a:r>
              <a:rPr dirty="0" sz="2200" spc="-5" b="1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(“Core”: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sirve </a:t>
            </a:r>
            <a:r>
              <a:rPr dirty="0" sz="2200" spc="-5">
                <a:latin typeface="Gill Sans MT"/>
                <a:cs typeface="Gill Sans MT"/>
              </a:rPr>
              <a:t>para cualquier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lenguaje</a:t>
            </a:r>
            <a:r>
              <a:rPr dirty="0" sz="2200">
                <a:latin typeface="Gill Sans MT"/>
                <a:cs typeface="Gill Sans MT"/>
              </a:rPr>
              <a:t> de </a:t>
            </a:r>
            <a:r>
              <a:rPr dirty="0" sz="2200" spc="-10">
                <a:latin typeface="Gill Sans MT"/>
                <a:cs typeface="Gill Sans MT"/>
              </a:rPr>
              <a:t>marcado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(XML, </a:t>
            </a:r>
            <a:r>
              <a:rPr dirty="0" sz="2200" spc="-6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HTML,</a:t>
            </a:r>
            <a:r>
              <a:rPr dirty="0" sz="2200" spc="-229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…)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350"/>
              </a:lnSpc>
            </a:pPr>
            <a:r>
              <a:rPr dirty="0" sz="2200" spc="80" b="1">
                <a:latin typeface="Gill Sans MT"/>
                <a:cs typeface="Gill Sans MT"/>
              </a:rPr>
              <a:t>HTML</a:t>
            </a:r>
            <a:r>
              <a:rPr dirty="0" sz="2200" spc="80">
                <a:latin typeface="Gill Sans MT"/>
                <a:cs typeface="Gill Sans MT"/>
              </a:rPr>
              <a:t>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objetos,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10">
                <a:latin typeface="Gill Sans MT"/>
                <a:cs typeface="Gill Sans MT"/>
              </a:rPr>
              <a:t>propiedades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y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métodos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que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facilitan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trabajo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con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HTML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570"/>
              </a:lnSpc>
            </a:pPr>
            <a:r>
              <a:rPr dirty="0" sz="2200" spc="95" b="1">
                <a:latin typeface="Gill Sans MT"/>
                <a:cs typeface="Gill Sans MT"/>
              </a:rPr>
              <a:t>Range</a:t>
            </a:r>
            <a:r>
              <a:rPr dirty="0" sz="2200" spc="95">
                <a:latin typeface="Gill Sans MT"/>
                <a:cs typeface="Gill Sans MT"/>
              </a:rPr>
              <a:t>: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manejar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fragmentos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 </a:t>
            </a:r>
            <a:r>
              <a:rPr dirty="0" sz="2200" spc="-5">
                <a:latin typeface="Gill Sans MT"/>
                <a:cs typeface="Gill Sans MT"/>
              </a:rPr>
              <a:t>documentos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57736" y="901700"/>
            <a:ext cx="100139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 </a:t>
            </a:r>
            <a:r>
              <a:rPr dirty="0" sz="900" spc="-80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4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81355"/>
            <a:ext cx="6021070" cy="768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50" spc="55"/>
              <a:t>Documentos</a:t>
            </a:r>
            <a:r>
              <a:rPr dirty="0" sz="4850" spc="-35"/>
              <a:t> en</a:t>
            </a:r>
            <a:r>
              <a:rPr dirty="0" sz="4850" spc="-30"/>
              <a:t> </a:t>
            </a:r>
            <a:r>
              <a:rPr dirty="0" sz="4850" spc="20"/>
              <a:t>DOM</a:t>
            </a:r>
            <a:endParaRPr sz="485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838200"/>
            <a:chOff x="127000" y="1778000"/>
            <a:chExt cx="508000" cy="8382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489200"/>
              <a:ext cx="127000" cy="1270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495300" y="1651000"/>
            <a:ext cx="8276590" cy="10718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Gill Sans MT"/>
                <a:cs typeface="Gill Sans MT"/>
              </a:rPr>
              <a:t>En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DOM </a:t>
            </a:r>
            <a:r>
              <a:rPr dirty="0" sz="2400" spc="-5">
                <a:latin typeface="Gill Sans MT"/>
                <a:cs typeface="Gill Sans MT"/>
              </a:rPr>
              <a:t>l</a:t>
            </a:r>
            <a:r>
              <a:rPr dirty="0" sz="2400">
                <a:latin typeface="Gill Sans MT"/>
                <a:cs typeface="Gill Sans MT"/>
              </a:rPr>
              <a:t>os document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s no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tienen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 spc="-50">
                <a:latin typeface="Gill Sans MT"/>
                <a:cs typeface="Gill Sans MT"/>
              </a:rPr>
              <a:t>r</a:t>
            </a:r>
            <a:r>
              <a:rPr dirty="0" sz="2400">
                <a:latin typeface="Gill Sans MT"/>
                <a:cs typeface="Gill Sans MT"/>
              </a:rPr>
              <a:t>ep</a:t>
            </a:r>
            <a:r>
              <a:rPr dirty="0" sz="2400" spc="-50">
                <a:latin typeface="Gill Sans MT"/>
                <a:cs typeface="Gill Sans MT"/>
              </a:rPr>
              <a:t>r</a:t>
            </a:r>
            <a:r>
              <a:rPr dirty="0" sz="2400">
                <a:latin typeface="Gill Sans MT"/>
                <a:cs typeface="Gill Sans MT"/>
              </a:rPr>
              <a:t>e</a:t>
            </a:r>
            <a:r>
              <a:rPr dirty="0" sz="2400" spc="-5">
                <a:latin typeface="Gill Sans MT"/>
                <a:cs typeface="Gill Sans MT"/>
              </a:rPr>
              <a:t>s</a:t>
            </a:r>
            <a:r>
              <a:rPr dirty="0" sz="2400">
                <a:latin typeface="Gill Sans MT"/>
                <a:cs typeface="Gill Sans MT"/>
              </a:rPr>
              <a:t>ent</a:t>
            </a:r>
            <a:r>
              <a:rPr dirty="0" sz="2400" spc="-5">
                <a:latin typeface="Gill Sans MT"/>
                <a:cs typeface="Gill Sans MT"/>
              </a:rPr>
              <a:t>a</a:t>
            </a:r>
            <a:r>
              <a:rPr dirty="0" sz="2400">
                <a:latin typeface="Gill Sans MT"/>
                <a:cs typeface="Gill Sans MT"/>
              </a:rPr>
              <a:t>dos c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mo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“texto  </a:t>
            </a:r>
            <a:r>
              <a:rPr dirty="0" sz="2400" spc="-5">
                <a:latin typeface="Gill Sans MT"/>
                <a:cs typeface="Gill Sans MT"/>
              </a:rPr>
              <a:t>plano”</a:t>
            </a:r>
            <a:endParaRPr sz="2400">
              <a:latin typeface="Gill Sans MT"/>
              <a:cs typeface="Gill Sans MT"/>
            </a:endParaRPr>
          </a:p>
          <a:p>
            <a:pPr marL="292100">
              <a:lnSpc>
                <a:spcPts val="2480"/>
              </a:lnSpc>
            </a:pPr>
            <a:r>
              <a:rPr dirty="0" sz="2200">
                <a:latin typeface="Gill Sans MT"/>
                <a:cs typeface="Gill Sans MT"/>
              </a:rPr>
              <a:t>El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</a:t>
            </a:r>
            <a:r>
              <a:rPr dirty="0" sz="2200" spc="-5">
                <a:latin typeface="Gill Sans MT"/>
                <a:cs typeface="Gill Sans MT"/>
              </a:rPr>
              <a:t>P</a:t>
            </a:r>
            <a:r>
              <a:rPr dirty="0" sz="2200">
                <a:latin typeface="Gill Sans MT"/>
                <a:cs typeface="Gill Sans MT"/>
              </a:rPr>
              <a:t>I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no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funciona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mo</a:t>
            </a:r>
            <a:r>
              <a:rPr dirty="0" sz="2200" spc="-5">
                <a:latin typeface="Gill Sans MT"/>
                <a:cs typeface="Gill Sans MT"/>
              </a:rPr>
              <a:t> i</a:t>
            </a:r>
            <a:r>
              <a:rPr dirty="0" sz="2200">
                <a:latin typeface="Gill Sans MT"/>
                <a:cs typeface="Gill Sans MT"/>
              </a:rPr>
              <a:t>nnerHT</a:t>
            </a:r>
            <a:r>
              <a:rPr dirty="0" sz="2200" spc="-5">
                <a:latin typeface="Gill Sans MT"/>
                <a:cs typeface="Gill Sans MT"/>
              </a:rPr>
              <a:t>M</a:t>
            </a:r>
            <a:r>
              <a:rPr dirty="0" sz="2200">
                <a:latin typeface="Gill Sans MT"/>
                <a:cs typeface="Gill Sans MT"/>
              </a:rPr>
              <a:t>L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57736" y="901700"/>
            <a:ext cx="100139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 </a:t>
            </a:r>
            <a:r>
              <a:rPr dirty="0" sz="900" spc="-80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5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74700" y="2946400"/>
            <a:ext cx="7226300" cy="3606800"/>
            <a:chOff x="774700" y="2946400"/>
            <a:chExt cx="7226300" cy="360680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700" y="2946400"/>
              <a:ext cx="7226300" cy="36068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52500" y="3048000"/>
              <a:ext cx="6845300" cy="3302000"/>
            </a:xfrm>
            <a:custGeom>
              <a:avLst/>
              <a:gdLst/>
              <a:ahLst/>
              <a:cxnLst/>
              <a:rect l="l" t="t" r="r" b="b"/>
              <a:pathLst>
                <a:path w="6845300" h="3302000">
                  <a:moveTo>
                    <a:pt x="6845300" y="0"/>
                  </a:moveTo>
                  <a:lnTo>
                    <a:pt x="0" y="0"/>
                  </a:lnTo>
                  <a:lnTo>
                    <a:pt x="0" y="3302000"/>
                  </a:lnTo>
                  <a:lnTo>
                    <a:pt x="6845300" y="3302000"/>
                  </a:lnTo>
                  <a:lnTo>
                    <a:pt x="6845300" y="0"/>
                  </a:lnTo>
                  <a:close/>
                </a:path>
              </a:pathLst>
            </a:custGeom>
            <a:solidFill>
              <a:srgbClr val="FFFB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2500" y="3048000"/>
              <a:ext cx="6845300" cy="3302000"/>
            </a:xfrm>
            <a:custGeom>
              <a:avLst/>
              <a:gdLst/>
              <a:ahLst/>
              <a:cxnLst/>
              <a:rect l="l" t="t" r="r" b="b"/>
              <a:pathLst>
                <a:path w="6845300" h="3302000">
                  <a:moveTo>
                    <a:pt x="0" y="0"/>
                  </a:moveTo>
                  <a:lnTo>
                    <a:pt x="6845300" y="0"/>
                  </a:lnTo>
                  <a:lnTo>
                    <a:pt x="6845300" y="3302000"/>
                  </a:lnTo>
                  <a:lnTo>
                    <a:pt x="0" y="330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52500" y="3048000"/>
            <a:ext cx="6845300" cy="33020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63500">
              <a:lnSpc>
                <a:spcPts val="2570"/>
              </a:lnSpc>
              <a:spcBef>
                <a:spcPts val="300"/>
              </a:spcBef>
            </a:pPr>
            <a:r>
              <a:rPr dirty="0" sz="2200" spc="-5">
                <a:latin typeface="Gill Sans MT"/>
                <a:cs typeface="Gill Sans MT"/>
              </a:rPr>
              <a:t>&lt;!DOCTYPE</a:t>
            </a:r>
            <a:r>
              <a:rPr dirty="0" sz="2200" spc="-3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html&gt;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>
                <a:latin typeface="Gill Sans MT"/>
                <a:cs typeface="Gill Sans MT"/>
              </a:rPr>
              <a:t>&lt;html&gt;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&lt;head&gt;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>
                <a:latin typeface="Gill Sans MT"/>
                <a:cs typeface="Gill Sans MT"/>
              </a:rPr>
              <a:t>&lt;title&gt;Ejemplo</a:t>
            </a:r>
            <a:r>
              <a:rPr dirty="0" sz="2200" spc="-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-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DOM&lt;/title&gt;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&lt;/head&gt;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&lt;body&gt;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>
                <a:latin typeface="Gill Sans MT"/>
                <a:cs typeface="Gill Sans MT"/>
              </a:rPr>
              <a:t>&lt;!--</a:t>
            </a:r>
            <a:r>
              <a:rPr dirty="0" sz="2200" spc="-1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es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</a:t>
            </a:r>
            <a:r>
              <a:rPr dirty="0" sz="2200" spc="-1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ejemplo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poco</a:t>
            </a:r>
            <a:r>
              <a:rPr dirty="0" sz="2200" spc="-1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simple</a:t>
            </a:r>
            <a:r>
              <a:rPr dirty="0" sz="2200" spc="-1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--&gt;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>
                <a:latin typeface="Gill Sans MT"/>
                <a:cs typeface="Gill Sans MT"/>
              </a:rPr>
              <a:t>&lt;p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style=“color:red”&gt;Bienvenidos</a:t>
            </a:r>
            <a:r>
              <a:rPr dirty="0" sz="2200" spc="1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&lt;b&gt;DOM&lt;/b&gt;&lt;/p&gt;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00"/>
              </a:lnSpc>
            </a:pPr>
            <a:r>
              <a:rPr dirty="0" sz="2200" spc="-5">
                <a:latin typeface="Gill Sans MT"/>
                <a:cs typeface="Gill Sans MT"/>
              </a:rPr>
              <a:t>&lt;/body&gt;</a:t>
            </a:r>
            <a:endParaRPr sz="2200">
              <a:latin typeface="Gill Sans MT"/>
              <a:cs typeface="Gill Sans MT"/>
            </a:endParaRPr>
          </a:p>
          <a:p>
            <a:pPr marL="63500">
              <a:lnSpc>
                <a:spcPts val="2570"/>
              </a:lnSpc>
            </a:pPr>
            <a:r>
              <a:rPr dirty="0" sz="2200" spc="-5">
                <a:latin typeface="Gill Sans MT"/>
                <a:cs typeface="Gill Sans MT"/>
              </a:rPr>
              <a:t>&lt;/html&gt;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81355"/>
            <a:ext cx="6443980" cy="768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50" spc="-130"/>
              <a:t>El</a:t>
            </a:r>
            <a:r>
              <a:rPr dirty="0" sz="4850" spc="-15"/>
              <a:t> </a:t>
            </a:r>
            <a:r>
              <a:rPr dirty="0" sz="4850" spc="40"/>
              <a:t>árbol</a:t>
            </a:r>
            <a:r>
              <a:rPr dirty="0" sz="4850" spc="-10"/>
              <a:t> </a:t>
            </a:r>
            <a:r>
              <a:rPr dirty="0" sz="4850" spc="35"/>
              <a:t>del</a:t>
            </a:r>
            <a:r>
              <a:rPr dirty="0" sz="4850" spc="-10"/>
              <a:t> </a:t>
            </a:r>
            <a:r>
              <a:rPr dirty="0" sz="4850" spc="90"/>
              <a:t>documento</a:t>
            </a:r>
            <a:endParaRPr sz="485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295400"/>
            <a:ext cx="177800" cy="4445000"/>
            <a:chOff x="127000" y="1295400"/>
            <a:chExt cx="177800" cy="4445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2954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5562600"/>
              <a:ext cx="177800" cy="1778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495300" y="5435600"/>
            <a:ext cx="8455660" cy="11023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z="2400">
                <a:latin typeface="Gill Sans MT"/>
                <a:cs typeface="Gill Sans MT"/>
              </a:rPr>
              <a:t>El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estándar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exige </a:t>
            </a:r>
            <a:r>
              <a:rPr dirty="0" sz="2400" spc="-5">
                <a:latin typeface="Gill Sans MT"/>
                <a:cs typeface="Gill Sans MT"/>
              </a:rPr>
              <a:t>nodos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 texto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“en </a:t>
            </a:r>
            <a:r>
              <a:rPr dirty="0" sz="2400" spc="-5">
                <a:latin typeface="Gill Sans MT"/>
                <a:cs typeface="Gill Sans MT"/>
              </a:rPr>
              <a:t>blanco”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adicionales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(</a:t>
            </a:r>
            <a:r>
              <a:rPr dirty="0" sz="2400" spc="-5" i="1">
                <a:latin typeface="Gill Sans MT"/>
                <a:cs typeface="Gill Sans MT"/>
              </a:rPr>
              <a:t>whitespace </a:t>
            </a:r>
            <a:r>
              <a:rPr dirty="0" sz="2400" spc="-650" i="1">
                <a:latin typeface="Gill Sans MT"/>
                <a:cs typeface="Gill Sans MT"/>
              </a:rPr>
              <a:t> </a:t>
            </a:r>
            <a:r>
              <a:rPr dirty="0" sz="2400" spc="-5" i="1">
                <a:latin typeface="Gill Sans MT"/>
                <a:cs typeface="Gill Sans MT"/>
              </a:rPr>
              <a:t>nodes</a:t>
            </a:r>
            <a:r>
              <a:rPr dirty="0" sz="2400" spc="-5">
                <a:latin typeface="Gill Sans MT"/>
                <a:cs typeface="Gill Sans MT"/>
              </a:rPr>
              <a:t>) donde </a:t>
            </a:r>
            <a:r>
              <a:rPr dirty="0" sz="2400" spc="-25">
                <a:latin typeface="Gill Sans MT"/>
                <a:cs typeface="Gill Sans MT"/>
              </a:rPr>
              <a:t>haya </a:t>
            </a:r>
            <a:r>
              <a:rPr dirty="0" sz="2400" spc="-5">
                <a:latin typeface="Gill Sans MT"/>
                <a:cs typeface="Gill Sans MT"/>
              </a:rPr>
              <a:t>espacios </a:t>
            </a:r>
            <a:r>
              <a:rPr dirty="0" sz="2400">
                <a:latin typeface="Gill Sans MT"/>
                <a:cs typeface="Gill Sans MT"/>
              </a:rPr>
              <a:t>en </a:t>
            </a:r>
            <a:r>
              <a:rPr dirty="0" sz="2400" spc="-15">
                <a:latin typeface="Gill Sans MT"/>
                <a:cs typeface="Gill Sans MT"/>
              </a:rPr>
              <a:t>blanco, </a:t>
            </a:r>
            <a:r>
              <a:rPr dirty="0" sz="2400" spc="-10">
                <a:latin typeface="Gill Sans MT"/>
                <a:cs typeface="Gill Sans MT"/>
              </a:rPr>
              <a:t>retornos </a:t>
            </a:r>
            <a:r>
              <a:rPr dirty="0" sz="2400">
                <a:latin typeface="Gill Sans MT"/>
                <a:cs typeface="Gill Sans MT"/>
              </a:rPr>
              <a:t>de </a:t>
            </a:r>
            <a:r>
              <a:rPr dirty="0" sz="2400" spc="-30">
                <a:latin typeface="Gill Sans MT"/>
                <a:cs typeface="Gill Sans MT"/>
              </a:rPr>
              <a:t>carro, </a:t>
            </a:r>
            <a:r>
              <a:rPr dirty="0" sz="2400" spc="10">
                <a:latin typeface="Gill Sans MT"/>
                <a:cs typeface="Gill Sans MT"/>
              </a:rPr>
              <a:t>etc. </a:t>
            </a:r>
            <a:r>
              <a:rPr dirty="0" sz="2400" spc="-10">
                <a:latin typeface="Gill Sans MT"/>
                <a:cs typeface="Gill Sans MT"/>
              </a:rPr>
              <a:t>entre </a:t>
            </a:r>
            <a:r>
              <a:rPr dirty="0" sz="2400" spc="-5">
                <a:latin typeface="Gill Sans MT"/>
                <a:cs typeface="Gill Sans MT"/>
              </a:rPr>
              <a:t> etiquetas.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Explorer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“pre-IE9”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no</a:t>
            </a:r>
            <a:r>
              <a:rPr dirty="0" sz="2400" spc="-5">
                <a:latin typeface="Gill Sans MT"/>
                <a:cs typeface="Gill Sans MT"/>
              </a:rPr>
              <a:t> los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usa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23925" y="1711325"/>
            <a:ext cx="2990850" cy="1562100"/>
            <a:chOff x="923925" y="1711325"/>
            <a:chExt cx="2990850" cy="1562100"/>
          </a:xfrm>
        </p:grpSpPr>
        <p:sp>
          <p:nvSpPr>
            <p:cNvPr id="8" name="object 8" descr=""/>
            <p:cNvSpPr/>
            <p:nvPr/>
          </p:nvSpPr>
          <p:spPr>
            <a:xfrm>
              <a:off x="2878137" y="1716087"/>
              <a:ext cx="1031875" cy="431800"/>
            </a:xfrm>
            <a:custGeom>
              <a:avLst/>
              <a:gdLst/>
              <a:ahLst/>
              <a:cxnLst/>
              <a:rect l="l" t="t" r="r" b="b"/>
              <a:pathLst>
                <a:path w="1031875" h="431800">
                  <a:moveTo>
                    <a:pt x="959907" y="0"/>
                  </a:moveTo>
                  <a:lnTo>
                    <a:pt x="71967" y="0"/>
                  </a:lnTo>
                  <a:lnTo>
                    <a:pt x="43953" y="5655"/>
                  </a:lnTo>
                  <a:lnTo>
                    <a:pt x="21078" y="21078"/>
                  </a:lnTo>
                  <a:lnTo>
                    <a:pt x="5655" y="43953"/>
                  </a:lnTo>
                  <a:lnTo>
                    <a:pt x="0" y="71967"/>
                  </a:lnTo>
                  <a:lnTo>
                    <a:pt x="0" y="359832"/>
                  </a:lnTo>
                  <a:lnTo>
                    <a:pt x="5655" y="387846"/>
                  </a:lnTo>
                  <a:lnTo>
                    <a:pt x="21078" y="410721"/>
                  </a:lnTo>
                  <a:lnTo>
                    <a:pt x="43953" y="426144"/>
                  </a:lnTo>
                  <a:lnTo>
                    <a:pt x="71967" y="431800"/>
                  </a:lnTo>
                  <a:lnTo>
                    <a:pt x="959907" y="431800"/>
                  </a:lnTo>
                  <a:lnTo>
                    <a:pt x="987921" y="426144"/>
                  </a:lnTo>
                  <a:lnTo>
                    <a:pt x="1010796" y="410721"/>
                  </a:lnTo>
                  <a:lnTo>
                    <a:pt x="1026219" y="387846"/>
                  </a:lnTo>
                  <a:lnTo>
                    <a:pt x="1031875" y="359832"/>
                  </a:lnTo>
                  <a:lnTo>
                    <a:pt x="1031875" y="71967"/>
                  </a:lnTo>
                  <a:lnTo>
                    <a:pt x="1026219" y="43953"/>
                  </a:lnTo>
                  <a:lnTo>
                    <a:pt x="1010796" y="21078"/>
                  </a:lnTo>
                  <a:lnTo>
                    <a:pt x="987921" y="5655"/>
                  </a:lnTo>
                  <a:lnTo>
                    <a:pt x="959907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878137" y="1716087"/>
              <a:ext cx="1031875" cy="431800"/>
            </a:xfrm>
            <a:custGeom>
              <a:avLst/>
              <a:gdLst/>
              <a:ahLst/>
              <a:cxnLst/>
              <a:rect l="l" t="t" r="r" b="b"/>
              <a:pathLst>
                <a:path w="1031875" h="431800">
                  <a:moveTo>
                    <a:pt x="0" y="359832"/>
                  </a:moveTo>
                  <a:lnTo>
                    <a:pt x="0" y="71967"/>
                  </a:lnTo>
                  <a:lnTo>
                    <a:pt x="5655" y="43953"/>
                  </a:lnTo>
                  <a:lnTo>
                    <a:pt x="21078" y="21078"/>
                  </a:lnTo>
                  <a:lnTo>
                    <a:pt x="43953" y="5655"/>
                  </a:lnTo>
                  <a:lnTo>
                    <a:pt x="71967" y="0"/>
                  </a:lnTo>
                  <a:lnTo>
                    <a:pt x="959907" y="0"/>
                  </a:lnTo>
                  <a:lnTo>
                    <a:pt x="987921" y="5655"/>
                  </a:lnTo>
                  <a:lnTo>
                    <a:pt x="1010796" y="21078"/>
                  </a:lnTo>
                  <a:lnTo>
                    <a:pt x="1026219" y="43953"/>
                  </a:lnTo>
                  <a:lnTo>
                    <a:pt x="1031875" y="71967"/>
                  </a:lnTo>
                  <a:lnTo>
                    <a:pt x="1031875" y="359832"/>
                  </a:lnTo>
                  <a:lnTo>
                    <a:pt x="1026219" y="387846"/>
                  </a:lnTo>
                  <a:lnTo>
                    <a:pt x="1010796" y="410721"/>
                  </a:lnTo>
                  <a:lnTo>
                    <a:pt x="987921" y="426144"/>
                  </a:lnTo>
                  <a:lnTo>
                    <a:pt x="959907" y="431800"/>
                  </a:lnTo>
                  <a:lnTo>
                    <a:pt x="71967" y="431800"/>
                  </a:lnTo>
                  <a:lnTo>
                    <a:pt x="43953" y="426144"/>
                  </a:lnTo>
                  <a:lnTo>
                    <a:pt x="21078" y="410721"/>
                  </a:lnTo>
                  <a:lnTo>
                    <a:pt x="5655" y="387846"/>
                  </a:lnTo>
                  <a:lnTo>
                    <a:pt x="0" y="359832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28687" y="2835275"/>
              <a:ext cx="1171575" cy="433705"/>
            </a:xfrm>
            <a:custGeom>
              <a:avLst/>
              <a:gdLst/>
              <a:ahLst/>
              <a:cxnLst/>
              <a:rect l="l" t="t" r="r" b="b"/>
              <a:pathLst>
                <a:path w="1171575" h="433704">
                  <a:moveTo>
                    <a:pt x="878681" y="0"/>
                  </a:moveTo>
                  <a:lnTo>
                    <a:pt x="292893" y="0"/>
                  </a:lnTo>
                  <a:lnTo>
                    <a:pt x="0" y="216693"/>
                  </a:lnTo>
                  <a:lnTo>
                    <a:pt x="292893" y="433387"/>
                  </a:lnTo>
                  <a:lnTo>
                    <a:pt x="878681" y="433387"/>
                  </a:lnTo>
                  <a:lnTo>
                    <a:pt x="1171575" y="216693"/>
                  </a:lnTo>
                  <a:lnTo>
                    <a:pt x="87868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28687" y="2835275"/>
              <a:ext cx="1171575" cy="433705"/>
            </a:xfrm>
            <a:custGeom>
              <a:avLst/>
              <a:gdLst/>
              <a:ahLst/>
              <a:cxnLst/>
              <a:rect l="l" t="t" r="r" b="b"/>
              <a:pathLst>
                <a:path w="1171575" h="433704">
                  <a:moveTo>
                    <a:pt x="292893" y="0"/>
                  </a:moveTo>
                  <a:lnTo>
                    <a:pt x="0" y="216693"/>
                  </a:lnTo>
                  <a:lnTo>
                    <a:pt x="292893" y="433387"/>
                  </a:lnTo>
                  <a:lnTo>
                    <a:pt x="878681" y="433387"/>
                  </a:lnTo>
                  <a:lnTo>
                    <a:pt x="1171575" y="216693"/>
                  </a:lnTo>
                  <a:lnTo>
                    <a:pt x="878681" y="0"/>
                  </a:lnTo>
                  <a:lnTo>
                    <a:pt x="292893" y="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90483" y="2924968"/>
            <a:ext cx="8851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DOCTYPE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506662" y="2830731"/>
            <a:ext cx="1181100" cy="441325"/>
            <a:chOff x="2506662" y="2830731"/>
            <a:chExt cx="1181100" cy="441325"/>
          </a:xfrm>
        </p:grpSpPr>
        <p:sp>
          <p:nvSpPr>
            <p:cNvPr id="14" name="object 14" descr=""/>
            <p:cNvSpPr/>
            <p:nvPr/>
          </p:nvSpPr>
          <p:spPr>
            <a:xfrm>
              <a:off x="2511425" y="2835494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612235" y="0"/>
                  </a:moveTo>
                  <a:lnTo>
                    <a:pt x="559338" y="0"/>
                  </a:lnTo>
                  <a:lnTo>
                    <a:pt x="506615" y="1750"/>
                  </a:lnTo>
                  <a:lnTo>
                    <a:pt x="454412" y="5251"/>
                  </a:lnTo>
                  <a:lnTo>
                    <a:pt x="403077" y="10502"/>
                  </a:lnTo>
                  <a:lnTo>
                    <a:pt x="352957" y="17504"/>
                  </a:lnTo>
                  <a:lnTo>
                    <a:pt x="304400" y="26256"/>
                  </a:lnTo>
                  <a:lnTo>
                    <a:pt x="257752" y="36759"/>
                  </a:lnTo>
                  <a:lnTo>
                    <a:pt x="213360" y="49013"/>
                  </a:lnTo>
                  <a:lnTo>
                    <a:pt x="171572" y="63016"/>
                  </a:lnTo>
                  <a:lnTo>
                    <a:pt x="119147" y="85125"/>
                  </a:lnTo>
                  <a:lnTo>
                    <a:pt x="76254" y="109054"/>
                  </a:lnTo>
                  <a:lnTo>
                    <a:pt x="42893" y="134437"/>
                  </a:lnTo>
                  <a:lnTo>
                    <a:pt x="4765" y="188114"/>
                  </a:lnTo>
                  <a:lnTo>
                    <a:pt x="0" y="215680"/>
                  </a:lnTo>
                  <a:lnTo>
                    <a:pt x="4765" y="243247"/>
                  </a:lnTo>
                  <a:lnTo>
                    <a:pt x="42893" y="296924"/>
                  </a:lnTo>
                  <a:lnTo>
                    <a:pt x="76254" y="322307"/>
                  </a:lnTo>
                  <a:lnTo>
                    <a:pt x="119147" y="346235"/>
                  </a:lnTo>
                  <a:lnTo>
                    <a:pt x="171572" y="368345"/>
                  </a:lnTo>
                  <a:lnTo>
                    <a:pt x="213360" y="382348"/>
                  </a:lnTo>
                  <a:lnTo>
                    <a:pt x="257752" y="394601"/>
                  </a:lnTo>
                  <a:lnTo>
                    <a:pt x="304400" y="405104"/>
                  </a:lnTo>
                  <a:lnTo>
                    <a:pt x="352957" y="413857"/>
                  </a:lnTo>
                  <a:lnTo>
                    <a:pt x="403077" y="420858"/>
                  </a:lnTo>
                  <a:lnTo>
                    <a:pt x="454412" y="426110"/>
                  </a:lnTo>
                  <a:lnTo>
                    <a:pt x="506615" y="429611"/>
                  </a:lnTo>
                  <a:lnTo>
                    <a:pt x="559338" y="431361"/>
                  </a:lnTo>
                  <a:lnTo>
                    <a:pt x="612235" y="431361"/>
                  </a:lnTo>
                  <a:lnTo>
                    <a:pt x="664959" y="429611"/>
                  </a:lnTo>
                  <a:lnTo>
                    <a:pt x="717162" y="426110"/>
                  </a:lnTo>
                  <a:lnTo>
                    <a:pt x="768496" y="420858"/>
                  </a:lnTo>
                  <a:lnTo>
                    <a:pt x="818616" y="413857"/>
                  </a:lnTo>
                  <a:lnTo>
                    <a:pt x="867174" y="405104"/>
                  </a:lnTo>
                  <a:lnTo>
                    <a:pt x="913822" y="394601"/>
                  </a:lnTo>
                  <a:lnTo>
                    <a:pt x="958213" y="382348"/>
                  </a:lnTo>
                  <a:lnTo>
                    <a:pt x="1000001" y="368345"/>
                  </a:lnTo>
                  <a:lnTo>
                    <a:pt x="1052426" y="346235"/>
                  </a:lnTo>
                  <a:lnTo>
                    <a:pt x="1095319" y="322307"/>
                  </a:lnTo>
                  <a:lnTo>
                    <a:pt x="1128681" y="296924"/>
                  </a:lnTo>
                  <a:lnTo>
                    <a:pt x="1166808" y="243247"/>
                  </a:lnTo>
                  <a:lnTo>
                    <a:pt x="1171574" y="215680"/>
                  </a:lnTo>
                  <a:lnTo>
                    <a:pt x="1166808" y="188114"/>
                  </a:lnTo>
                  <a:lnTo>
                    <a:pt x="1128681" y="134437"/>
                  </a:lnTo>
                  <a:lnTo>
                    <a:pt x="1095319" y="109054"/>
                  </a:lnTo>
                  <a:lnTo>
                    <a:pt x="1052426" y="85125"/>
                  </a:lnTo>
                  <a:lnTo>
                    <a:pt x="1000001" y="63016"/>
                  </a:lnTo>
                  <a:lnTo>
                    <a:pt x="958213" y="49013"/>
                  </a:lnTo>
                  <a:lnTo>
                    <a:pt x="913822" y="36759"/>
                  </a:lnTo>
                  <a:lnTo>
                    <a:pt x="867174" y="26256"/>
                  </a:lnTo>
                  <a:lnTo>
                    <a:pt x="818616" y="17504"/>
                  </a:lnTo>
                  <a:lnTo>
                    <a:pt x="768496" y="10502"/>
                  </a:lnTo>
                  <a:lnTo>
                    <a:pt x="717162" y="5251"/>
                  </a:lnTo>
                  <a:lnTo>
                    <a:pt x="664959" y="1750"/>
                  </a:lnTo>
                  <a:lnTo>
                    <a:pt x="61223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11425" y="2835494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1000001" y="63016"/>
                  </a:moveTo>
                  <a:lnTo>
                    <a:pt x="1052426" y="85125"/>
                  </a:lnTo>
                  <a:lnTo>
                    <a:pt x="1095319" y="109054"/>
                  </a:lnTo>
                  <a:lnTo>
                    <a:pt x="1128681" y="134437"/>
                  </a:lnTo>
                  <a:lnTo>
                    <a:pt x="1166808" y="188114"/>
                  </a:lnTo>
                  <a:lnTo>
                    <a:pt x="1171574" y="215680"/>
                  </a:lnTo>
                  <a:lnTo>
                    <a:pt x="1166808" y="243247"/>
                  </a:lnTo>
                  <a:lnTo>
                    <a:pt x="1128681" y="296924"/>
                  </a:lnTo>
                  <a:lnTo>
                    <a:pt x="1095319" y="322307"/>
                  </a:lnTo>
                  <a:lnTo>
                    <a:pt x="1052426" y="346235"/>
                  </a:lnTo>
                  <a:lnTo>
                    <a:pt x="1000001" y="368345"/>
                  </a:lnTo>
                  <a:lnTo>
                    <a:pt x="958213" y="382348"/>
                  </a:lnTo>
                  <a:lnTo>
                    <a:pt x="913822" y="394601"/>
                  </a:lnTo>
                  <a:lnTo>
                    <a:pt x="867174" y="405104"/>
                  </a:lnTo>
                  <a:lnTo>
                    <a:pt x="818616" y="413857"/>
                  </a:lnTo>
                  <a:lnTo>
                    <a:pt x="768496" y="420858"/>
                  </a:lnTo>
                  <a:lnTo>
                    <a:pt x="717162" y="426110"/>
                  </a:lnTo>
                  <a:lnTo>
                    <a:pt x="664959" y="429611"/>
                  </a:lnTo>
                  <a:lnTo>
                    <a:pt x="612235" y="431361"/>
                  </a:lnTo>
                  <a:lnTo>
                    <a:pt x="559338" y="431361"/>
                  </a:lnTo>
                  <a:lnTo>
                    <a:pt x="506615" y="429611"/>
                  </a:lnTo>
                  <a:lnTo>
                    <a:pt x="454412" y="426110"/>
                  </a:lnTo>
                  <a:lnTo>
                    <a:pt x="403077" y="420858"/>
                  </a:lnTo>
                  <a:lnTo>
                    <a:pt x="352957" y="413857"/>
                  </a:lnTo>
                  <a:lnTo>
                    <a:pt x="304400" y="405104"/>
                  </a:lnTo>
                  <a:lnTo>
                    <a:pt x="257752" y="394601"/>
                  </a:lnTo>
                  <a:lnTo>
                    <a:pt x="213360" y="382348"/>
                  </a:lnTo>
                  <a:lnTo>
                    <a:pt x="171572" y="368345"/>
                  </a:lnTo>
                  <a:lnTo>
                    <a:pt x="119147" y="346235"/>
                  </a:lnTo>
                  <a:lnTo>
                    <a:pt x="76254" y="322307"/>
                  </a:lnTo>
                  <a:lnTo>
                    <a:pt x="42893" y="296924"/>
                  </a:lnTo>
                  <a:lnTo>
                    <a:pt x="4765" y="243247"/>
                  </a:lnTo>
                  <a:lnTo>
                    <a:pt x="0" y="215680"/>
                  </a:lnTo>
                  <a:lnTo>
                    <a:pt x="4765" y="188114"/>
                  </a:lnTo>
                  <a:lnTo>
                    <a:pt x="42893" y="134437"/>
                  </a:lnTo>
                  <a:lnTo>
                    <a:pt x="76254" y="109054"/>
                  </a:lnTo>
                  <a:lnTo>
                    <a:pt x="119147" y="85125"/>
                  </a:lnTo>
                  <a:lnTo>
                    <a:pt x="171572" y="63016"/>
                  </a:lnTo>
                  <a:lnTo>
                    <a:pt x="213360" y="49013"/>
                  </a:lnTo>
                  <a:lnTo>
                    <a:pt x="257752" y="36759"/>
                  </a:lnTo>
                  <a:lnTo>
                    <a:pt x="304400" y="26256"/>
                  </a:lnTo>
                  <a:lnTo>
                    <a:pt x="352957" y="17504"/>
                  </a:lnTo>
                  <a:lnTo>
                    <a:pt x="403077" y="10502"/>
                  </a:lnTo>
                  <a:lnTo>
                    <a:pt x="454412" y="5251"/>
                  </a:lnTo>
                  <a:lnTo>
                    <a:pt x="506615" y="1750"/>
                  </a:lnTo>
                  <a:lnTo>
                    <a:pt x="559338" y="0"/>
                  </a:lnTo>
                  <a:lnTo>
                    <a:pt x="612235" y="0"/>
                  </a:lnTo>
                  <a:lnTo>
                    <a:pt x="664959" y="1750"/>
                  </a:lnTo>
                  <a:lnTo>
                    <a:pt x="717162" y="5251"/>
                  </a:lnTo>
                  <a:lnTo>
                    <a:pt x="768496" y="10502"/>
                  </a:lnTo>
                  <a:lnTo>
                    <a:pt x="818616" y="17504"/>
                  </a:lnTo>
                  <a:lnTo>
                    <a:pt x="867174" y="26256"/>
                  </a:lnTo>
                  <a:lnTo>
                    <a:pt x="913822" y="36759"/>
                  </a:lnTo>
                  <a:lnTo>
                    <a:pt x="958213" y="49013"/>
                  </a:lnTo>
                  <a:lnTo>
                    <a:pt x="1000001" y="6301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849599" y="2886075"/>
            <a:ext cx="534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811712" y="2757706"/>
            <a:ext cx="1181100" cy="441325"/>
            <a:chOff x="4811712" y="2757706"/>
            <a:chExt cx="1181100" cy="441325"/>
          </a:xfrm>
        </p:grpSpPr>
        <p:sp>
          <p:nvSpPr>
            <p:cNvPr id="18" name="object 18" descr=""/>
            <p:cNvSpPr/>
            <p:nvPr/>
          </p:nvSpPr>
          <p:spPr>
            <a:xfrm>
              <a:off x="4816475" y="2762469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612235" y="0"/>
                  </a:moveTo>
                  <a:lnTo>
                    <a:pt x="559338" y="0"/>
                  </a:lnTo>
                  <a:lnTo>
                    <a:pt x="506615" y="1750"/>
                  </a:lnTo>
                  <a:lnTo>
                    <a:pt x="454412" y="5251"/>
                  </a:lnTo>
                  <a:lnTo>
                    <a:pt x="403077" y="10502"/>
                  </a:lnTo>
                  <a:lnTo>
                    <a:pt x="352957" y="17504"/>
                  </a:lnTo>
                  <a:lnTo>
                    <a:pt x="304400" y="26256"/>
                  </a:lnTo>
                  <a:lnTo>
                    <a:pt x="257752" y="36759"/>
                  </a:lnTo>
                  <a:lnTo>
                    <a:pt x="213360" y="49013"/>
                  </a:lnTo>
                  <a:lnTo>
                    <a:pt x="171572" y="63016"/>
                  </a:lnTo>
                  <a:lnTo>
                    <a:pt x="119147" y="85125"/>
                  </a:lnTo>
                  <a:lnTo>
                    <a:pt x="76254" y="109054"/>
                  </a:lnTo>
                  <a:lnTo>
                    <a:pt x="42893" y="134437"/>
                  </a:lnTo>
                  <a:lnTo>
                    <a:pt x="4765" y="188114"/>
                  </a:lnTo>
                  <a:lnTo>
                    <a:pt x="0" y="215680"/>
                  </a:lnTo>
                  <a:lnTo>
                    <a:pt x="4765" y="243247"/>
                  </a:lnTo>
                  <a:lnTo>
                    <a:pt x="42893" y="296924"/>
                  </a:lnTo>
                  <a:lnTo>
                    <a:pt x="76254" y="322307"/>
                  </a:lnTo>
                  <a:lnTo>
                    <a:pt x="119147" y="346235"/>
                  </a:lnTo>
                  <a:lnTo>
                    <a:pt x="171572" y="368345"/>
                  </a:lnTo>
                  <a:lnTo>
                    <a:pt x="213360" y="382348"/>
                  </a:lnTo>
                  <a:lnTo>
                    <a:pt x="257752" y="394601"/>
                  </a:lnTo>
                  <a:lnTo>
                    <a:pt x="304400" y="405104"/>
                  </a:lnTo>
                  <a:lnTo>
                    <a:pt x="352957" y="413857"/>
                  </a:lnTo>
                  <a:lnTo>
                    <a:pt x="403077" y="420858"/>
                  </a:lnTo>
                  <a:lnTo>
                    <a:pt x="454412" y="426110"/>
                  </a:lnTo>
                  <a:lnTo>
                    <a:pt x="506615" y="429611"/>
                  </a:lnTo>
                  <a:lnTo>
                    <a:pt x="559338" y="431361"/>
                  </a:lnTo>
                  <a:lnTo>
                    <a:pt x="612235" y="431361"/>
                  </a:lnTo>
                  <a:lnTo>
                    <a:pt x="664959" y="429611"/>
                  </a:lnTo>
                  <a:lnTo>
                    <a:pt x="717162" y="426110"/>
                  </a:lnTo>
                  <a:lnTo>
                    <a:pt x="768496" y="420858"/>
                  </a:lnTo>
                  <a:lnTo>
                    <a:pt x="818616" y="413857"/>
                  </a:lnTo>
                  <a:lnTo>
                    <a:pt x="867174" y="405104"/>
                  </a:lnTo>
                  <a:lnTo>
                    <a:pt x="913822" y="394601"/>
                  </a:lnTo>
                  <a:lnTo>
                    <a:pt x="958213" y="382348"/>
                  </a:lnTo>
                  <a:lnTo>
                    <a:pt x="1000001" y="368345"/>
                  </a:lnTo>
                  <a:lnTo>
                    <a:pt x="1052426" y="346235"/>
                  </a:lnTo>
                  <a:lnTo>
                    <a:pt x="1095319" y="322307"/>
                  </a:lnTo>
                  <a:lnTo>
                    <a:pt x="1128681" y="296924"/>
                  </a:lnTo>
                  <a:lnTo>
                    <a:pt x="1166808" y="243247"/>
                  </a:lnTo>
                  <a:lnTo>
                    <a:pt x="1171574" y="215680"/>
                  </a:lnTo>
                  <a:lnTo>
                    <a:pt x="1166808" y="188114"/>
                  </a:lnTo>
                  <a:lnTo>
                    <a:pt x="1128681" y="134437"/>
                  </a:lnTo>
                  <a:lnTo>
                    <a:pt x="1095319" y="109054"/>
                  </a:lnTo>
                  <a:lnTo>
                    <a:pt x="1052426" y="85125"/>
                  </a:lnTo>
                  <a:lnTo>
                    <a:pt x="1000001" y="63016"/>
                  </a:lnTo>
                  <a:lnTo>
                    <a:pt x="958213" y="49013"/>
                  </a:lnTo>
                  <a:lnTo>
                    <a:pt x="913822" y="36759"/>
                  </a:lnTo>
                  <a:lnTo>
                    <a:pt x="867174" y="26256"/>
                  </a:lnTo>
                  <a:lnTo>
                    <a:pt x="818616" y="17504"/>
                  </a:lnTo>
                  <a:lnTo>
                    <a:pt x="768496" y="10502"/>
                  </a:lnTo>
                  <a:lnTo>
                    <a:pt x="717162" y="5251"/>
                  </a:lnTo>
                  <a:lnTo>
                    <a:pt x="664959" y="1750"/>
                  </a:lnTo>
                  <a:lnTo>
                    <a:pt x="61223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16475" y="2762469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1000001" y="63016"/>
                  </a:moveTo>
                  <a:lnTo>
                    <a:pt x="1052426" y="85125"/>
                  </a:lnTo>
                  <a:lnTo>
                    <a:pt x="1095319" y="109054"/>
                  </a:lnTo>
                  <a:lnTo>
                    <a:pt x="1128681" y="134437"/>
                  </a:lnTo>
                  <a:lnTo>
                    <a:pt x="1166808" y="188114"/>
                  </a:lnTo>
                  <a:lnTo>
                    <a:pt x="1171574" y="215680"/>
                  </a:lnTo>
                  <a:lnTo>
                    <a:pt x="1166808" y="243247"/>
                  </a:lnTo>
                  <a:lnTo>
                    <a:pt x="1128681" y="296924"/>
                  </a:lnTo>
                  <a:lnTo>
                    <a:pt x="1095319" y="322307"/>
                  </a:lnTo>
                  <a:lnTo>
                    <a:pt x="1052426" y="346235"/>
                  </a:lnTo>
                  <a:lnTo>
                    <a:pt x="1000001" y="368345"/>
                  </a:lnTo>
                  <a:lnTo>
                    <a:pt x="958213" y="382348"/>
                  </a:lnTo>
                  <a:lnTo>
                    <a:pt x="913822" y="394601"/>
                  </a:lnTo>
                  <a:lnTo>
                    <a:pt x="867174" y="405104"/>
                  </a:lnTo>
                  <a:lnTo>
                    <a:pt x="818616" y="413857"/>
                  </a:lnTo>
                  <a:lnTo>
                    <a:pt x="768496" y="420858"/>
                  </a:lnTo>
                  <a:lnTo>
                    <a:pt x="717162" y="426110"/>
                  </a:lnTo>
                  <a:lnTo>
                    <a:pt x="664959" y="429611"/>
                  </a:lnTo>
                  <a:lnTo>
                    <a:pt x="612235" y="431361"/>
                  </a:lnTo>
                  <a:lnTo>
                    <a:pt x="559338" y="431361"/>
                  </a:lnTo>
                  <a:lnTo>
                    <a:pt x="506615" y="429611"/>
                  </a:lnTo>
                  <a:lnTo>
                    <a:pt x="454412" y="426110"/>
                  </a:lnTo>
                  <a:lnTo>
                    <a:pt x="403077" y="420858"/>
                  </a:lnTo>
                  <a:lnTo>
                    <a:pt x="352957" y="413857"/>
                  </a:lnTo>
                  <a:lnTo>
                    <a:pt x="304400" y="405104"/>
                  </a:lnTo>
                  <a:lnTo>
                    <a:pt x="257752" y="394601"/>
                  </a:lnTo>
                  <a:lnTo>
                    <a:pt x="213360" y="382348"/>
                  </a:lnTo>
                  <a:lnTo>
                    <a:pt x="171572" y="368345"/>
                  </a:lnTo>
                  <a:lnTo>
                    <a:pt x="119147" y="346235"/>
                  </a:lnTo>
                  <a:lnTo>
                    <a:pt x="76254" y="322307"/>
                  </a:lnTo>
                  <a:lnTo>
                    <a:pt x="42893" y="296924"/>
                  </a:lnTo>
                  <a:lnTo>
                    <a:pt x="4765" y="243247"/>
                  </a:lnTo>
                  <a:lnTo>
                    <a:pt x="0" y="215680"/>
                  </a:lnTo>
                  <a:lnTo>
                    <a:pt x="4765" y="188114"/>
                  </a:lnTo>
                  <a:lnTo>
                    <a:pt x="42893" y="134437"/>
                  </a:lnTo>
                  <a:lnTo>
                    <a:pt x="76254" y="109054"/>
                  </a:lnTo>
                  <a:lnTo>
                    <a:pt x="119147" y="85125"/>
                  </a:lnTo>
                  <a:lnTo>
                    <a:pt x="171572" y="63016"/>
                  </a:lnTo>
                  <a:lnTo>
                    <a:pt x="213360" y="49013"/>
                  </a:lnTo>
                  <a:lnTo>
                    <a:pt x="257752" y="36759"/>
                  </a:lnTo>
                  <a:lnTo>
                    <a:pt x="304400" y="26256"/>
                  </a:lnTo>
                  <a:lnTo>
                    <a:pt x="352957" y="17504"/>
                  </a:lnTo>
                  <a:lnTo>
                    <a:pt x="403077" y="10502"/>
                  </a:lnTo>
                  <a:lnTo>
                    <a:pt x="454412" y="5251"/>
                  </a:lnTo>
                  <a:lnTo>
                    <a:pt x="506615" y="1750"/>
                  </a:lnTo>
                  <a:lnTo>
                    <a:pt x="559338" y="0"/>
                  </a:lnTo>
                  <a:lnTo>
                    <a:pt x="612235" y="0"/>
                  </a:lnTo>
                  <a:lnTo>
                    <a:pt x="664959" y="1750"/>
                  </a:lnTo>
                  <a:lnTo>
                    <a:pt x="717162" y="5251"/>
                  </a:lnTo>
                  <a:lnTo>
                    <a:pt x="768496" y="10502"/>
                  </a:lnTo>
                  <a:lnTo>
                    <a:pt x="818616" y="17504"/>
                  </a:lnTo>
                  <a:lnTo>
                    <a:pt x="867174" y="26256"/>
                  </a:lnTo>
                  <a:lnTo>
                    <a:pt x="913822" y="36759"/>
                  </a:lnTo>
                  <a:lnTo>
                    <a:pt x="958213" y="49013"/>
                  </a:lnTo>
                  <a:lnTo>
                    <a:pt x="1000001" y="6301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161068" y="2813050"/>
            <a:ext cx="5213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506662" y="3622893"/>
            <a:ext cx="1181100" cy="441325"/>
            <a:chOff x="2506662" y="3622893"/>
            <a:chExt cx="1181100" cy="441325"/>
          </a:xfrm>
        </p:grpSpPr>
        <p:sp>
          <p:nvSpPr>
            <p:cNvPr id="22" name="object 22" descr=""/>
            <p:cNvSpPr/>
            <p:nvPr/>
          </p:nvSpPr>
          <p:spPr>
            <a:xfrm>
              <a:off x="2511425" y="3627656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612235" y="0"/>
                  </a:moveTo>
                  <a:lnTo>
                    <a:pt x="559338" y="0"/>
                  </a:lnTo>
                  <a:lnTo>
                    <a:pt x="506615" y="1750"/>
                  </a:lnTo>
                  <a:lnTo>
                    <a:pt x="454412" y="5251"/>
                  </a:lnTo>
                  <a:lnTo>
                    <a:pt x="403077" y="10502"/>
                  </a:lnTo>
                  <a:lnTo>
                    <a:pt x="352957" y="17504"/>
                  </a:lnTo>
                  <a:lnTo>
                    <a:pt x="304400" y="26256"/>
                  </a:lnTo>
                  <a:lnTo>
                    <a:pt x="257752" y="36759"/>
                  </a:lnTo>
                  <a:lnTo>
                    <a:pt x="213360" y="49013"/>
                  </a:lnTo>
                  <a:lnTo>
                    <a:pt x="171572" y="63016"/>
                  </a:lnTo>
                  <a:lnTo>
                    <a:pt x="119147" y="85125"/>
                  </a:lnTo>
                  <a:lnTo>
                    <a:pt x="76254" y="109054"/>
                  </a:lnTo>
                  <a:lnTo>
                    <a:pt x="42893" y="134437"/>
                  </a:lnTo>
                  <a:lnTo>
                    <a:pt x="4765" y="188114"/>
                  </a:lnTo>
                  <a:lnTo>
                    <a:pt x="0" y="215680"/>
                  </a:lnTo>
                  <a:lnTo>
                    <a:pt x="4765" y="243247"/>
                  </a:lnTo>
                  <a:lnTo>
                    <a:pt x="42893" y="296924"/>
                  </a:lnTo>
                  <a:lnTo>
                    <a:pt x="76254" y="322307"/>
                  </a:lnTo>
                  <a:lnTo>
                    <a:pt x="119147" y="346235"/>
                  </a:lnTo>
                  <a:lnTo>
                    <a:pt x="171572" y="368345"/>
                  </a:lnTo>
                  <a:lnTo>
                    <a:pt x="213360" y="382348"/>
                  </a:lnTo>
                  <a:lnTo>
                    <a:pt x="257752" y="394601"/>
                  </a:lnTo>
                  <a:lnTo>
                    <a:pt x="304400" y="405104"/>
                  </a:lnTo>
                  <a:lnTo>
                    <a:pt x="352957" y="413857"/>
                  </a:lnTo>
                  <a:lnTo>
                    <a:pt x="403077" y="420858"/>
                  </a:lnTo>
                  <a:lnTo>
                    <a:pt x="454412" y="426110"/>
                  </a:lnTo>
                  <a:lnTo>
                    <a:pt x="506615" y="429611"/>
                  </a:lnTo>
                  <a:lnTo>
                    <a:pt x="559338" y="431361"/>
                  </a:lnTo>
                  <a:lnTo>
                    <a:pt x="612235" y="431361"/>
                  </a:lnTo>
                  <a:lnTo>
                    <a:pt x="664959" y="429611"/>
                  </a:lnTo>
                  <a:lnTo>
                    <a:pt x="717162" y="426110"/>
                  </a:lnTo>
                  <a:lnTo>
                    <a:pt x="768496" y="420858"/>
                  </a:lnTo>
                  <a:lnTo>
                    <a:pt x="818616" y="413857"/>
                  </a:lnTo>
                  <a:lnTo>
                    <a:pt x="867174" y="405104"/>
                  </a:lnTo>
                  <a:lnTo>
                    <a:pt x="913822" y="394601"/>
                  </a:lnTo>
                  <a:lnTo>
                    <a:pt x="958213" y="382348"/>
                  </a:lnTo>
                  <a:lnTo>
                    <a:pt x="1000001" y="368345"/>
                  </a:lnTo>
                  <a:lnTo>
                    <a:pt x="1052426" y="346235"/>
                  </a:lnTo>
                  <a:lnTo>
                    <a:pt x="1095319" y="322307"/>
                  </a:lnTo>
                  <a:lnTo>
                    <a:pt x="1128681" y="296924"/>
                  </a:lnTo>
                  <a:lnTo>
                    <a:pt x="1166808" y="243247"/>
                  </a:lnTo>
                  <a:lnTo>
                    <a:pt x="1171574" y="215680"/>
                  </a:lnTo>
                  <a:lnTo>
                    <a:pt x="1166808" y="188114"/>
                  </a:lnTo>
                  <a:lnTo>
                    <a:pt x="1128681" y="134437"/>
                  </a:lnTo>
                  <a:lnTo>
                    <a:pt x="1095319" y="109054"/>
                  </a:lnTo>
                  <a:lnTo>
                    <a:pt x="1052426" y="85125"/>
                  </a:lnTo>
                  <a:lnTo>
                    <a:pt x="1000001" y="63016"/>
                  </a:lnTo>
                  <a:lnTo>
                    <a:pt x="958213" y="49013"/>
                  </a:lnTo>
                  <a:lnTo>
                    <a:pt x="913822" y="36759"/>
                  </a:lnTo>
                  <a:lnTo>
                    <a:pt x="867174" y="26256"/>
                  </a:lnTo>
                  <a:lnTo>
                    <a:pt x="818616" y="17504"/>
                  </a:lnTo>
                  <a:lnTo>
                    <a:pt x="768496" y="10502"/>
                  </a:lnTo>
                  <a:lnTo>
                    <a:pt x="717162" y="5251"/>
                  </a:lnTo>
                  <a:lnTo>
                    <a:pt x="664959" y="1750"/>
                  </a:lnTo>
                  <a:lnTo>
                    <a:pt x="61223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511425" y="3627656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1000001" y="63016"/>
                  </a:moveTo>
                  <a:lnTo>
                    <a:pt x="1052426" y="85125"/>
                  </a:lnTo>
                  <a:lnTo>
                    <a:pt x="1095319" y="109054"/>
                  </a:lnTo>
                  <a:lnTo>
                    <a:pt x="1128681" y="134437"/>
                  </a:lnTo>
                  <a:lnTo>
                    <a:pt x="1166808" y="188114"/>
                  </a:lnTo>
                  <a:lnTo>
                    <a:pt x="1171574" y="215680"/>
                  </a:lnTo>
                  <a:lnTo>
                    <a:pt x="1166808" y="243247"/>
                  </a:lnTo>
                  <a:lnTo>
                    <a:pt x="1128681" y="296924"/>
                  </a:lnTo>
                  <a:lnTo>
                    <a:pt x="1095319" y="322307"/>
                  </a:lnTo>
                  <a:lnTo>
                    <a:pt x="1052426" y="346235"/>
                  </a:lnTo>
                  <a:lnTo>
                    <a:pt x="1000001" y="368345"/>
                  </a:lnTo>
                  <a:lnTo>
                    <a:pt x="958213" y="382348"/>
                  </a:lnTo>
                  <a:lnTo>
                    <a:pt x="913822" y="394601"/>
                  </a:lnTo>
                  <a:lnTo>
                    <a:pt x="867174" y="405104"/>
                  </a:lnTo>
                  <a:lnTo>
                    <a:pt x="818616" y="413857"/>
                  </a:lnTo>
                  <a:lnTo>
                    <a:pt x="768496" y="420858"/>
                  </a:lnTo>
                  <a:lnTo>
                    <a:pt x="717162" y="426110"/>
                  </a:lnTo>
                  <a:lnTo>
                    <a:pt x="664959" y="429611"/>
                  </a:lnTo>
                  <a:lnTo>
                    <a:pt x="612235" y="431361"/>
                  </a:lnTo>
                  <a:lnTo>
                    <a:pt x="559338" y="431361"/>
                  </a:lnTo>
                  <a:lnTo>
                    <a:pt x="506615" y="429611"/>
                  </a:lnTo>
                  <a:lnTo>
                    <a:pt x="454412" y="426110"/>
                  </a:lnTo>
                  <a:lnTo>
                    <a:pt x="403077" y="420858"/>
                  </a:lnTo>
                  <a:lnTo>
                    <a:pt x="352957" y="413857"/>
                  </a:lnTo>
                  <a:lnTo>
                    <a:pt x="304400" y="405104"/>
                  </a:lnTo>
                  <a:lnTo>
                    <a:pt x="257752" y="394601"/>
                  </a:lnTo>
                  <a:lnTo>
                    <a:pt x="213360" y="382348"/>
                  </a:lnTo>
                  <a:lnTo>
                    <a:pt x="171572" y="368345"/>
                  </a:lnTo>
                  <a:lnTo>
                    <a:pt x="119147" y="346235"/>
                  </a:lnTo>
                  <a:lnTo>
                    <a:pt x="76254" y="322307"/>
                  </a:lnTo>
                  <a:lnTo>
                    <a:pt x="42893" y="296924"/>
                  </a:lnTo>
                  <a:lnTo>
                    <a:pt x="4765" y="243247"/>
                  </a:lnTo>
                  <a:lnTo>
                    <a:pt x="0" y="215680"/>
                  </a:lnTo>
                  <a:lnTo>
                    <a:pt x="4765" y="188114"/>
                  </a:lnTo>
                  <a:lnTo>
                    <a:pt x="42893" y="134437"/>
                  </a:lnTo>
                  <a:lnTo>
                    <a:pt x="76254" y="109054"/>
                  </a:lnTo>
                  <a:lnTo>
                    <a:pt x="119147" y="85125"/>
                  </a:lnTo>
                  <a:lnTo>
                    <a:pt x="171572" y="63016"/>
                  </a:lnTo>
                  <a:lnTo>
                    <a:pt x="213360" y="49013"/>
                  </a:lnTo>
                  <a:lnTo>
                    <a:pt x="257752" y="36759"/>
                  </a:lnTo>
                  <a:lnTo>
                    <a:pt x="304400" y="26256"/>
                  </a:lnTo>
                  <a:lnTo>
                    <a:pt x="352957" y="17504"/>
                  </a:lnTo>
                  <a:lnTo>
                    <a:pt x="403077" y="10502"/>
                  </a:lnTo>
                  <a:lnTo>
                    <a:pt x="454412" y="5251"/>
                  </a:lnTo>
                  <a:lnTo>
                    <a:pt x="506615" y="1750"/>
                  </a:lnTo>
                  <a:lnTo>
                    <a:pt x="559338" y="0"/>
                  </a:lnTo>
                  <a:lnTo>
                    <a:pt x="612235" y="0"/>
                  </a:lnTo>
                  <a:lnTo>
                    <a:pt x="664959" y="1750"/>
                  </a:lnTo>
                  <a:lnTo>
                    <a:pt x="717162" y="5251"/>
                  </a:lnTo>
                  <a:lnTo>
                    <a:pt x="768496" y="10502"/>
                  </a:lnTo>
                  <a:lnTo>
                    <a:pt x="818616" y="17504"/>
                  </a:lnTo>
                  <a:lnTo>
                    <a:pt x="867174" y="26256"/>
                  </a:lnTo>
                  <a:lnTo>
                    <a:pt x="913822" y="36759"/>
                  </a:lnTo>
                  <a:lnTo>
                    <a:pt x="958213" y="49013"/>
                  </a:lnTo>
                  <a:lnTo>
                    <a:pt x="1000001" y="6301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926003" y="3678237"/>
            <a:ext cx="381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title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732212" y="3622675"/>
            <a:ext cx="1522730" cy="441325"/>
            <a:chOff x="3732212" y="3622675"/>
            <a:chExt cx="1522730" cy="441325"/>
          </a:xfrm>
        </p:grpSpPr>
        <p:sp>
          <p:nvSpPr>
            <p:cNvPr id="26" name="object 26" descr=""/>
            <p:cNvSpPr/>
            <p:nvPr/>
          </p:nvSpPr>
          <p:spPr>
            <a:xfrm>
              <a:off x="3736975" y="3627437"/>
              <a:ext cx="1513205" cy="431800"/>
            </a:xfrm>
            <a:custGeom>
              <a:avLst/>
              <a:gdLst/>
              <a:ahLst/>
              <a:cxnLst/>
              <a:rect l="l" t="t" r="r" b="b"/>
              <a:pathLst>
                <a:path w="1513204" h="431800">
                  <a:moveTo>
                    <a:pt x="1512887" y="0"/>
                  </a:moveTo>
                  <a:lnTo>
                    <a:pt x="378221" y="0"/>
                  </a:lnTo>
                  <a:lnTo>
                    <a:pt x="0" y="431800"/>
                  </a:lnTo>
                  <a:lnTo>
                    <a:pt x="1134666" y="431800"/>
                  </a:lnTo>
                  <a:lnTo>
                    <a:pt x="1512887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736975" y="3627437"/>
              <a:ext cx="1513205" cy="431800"/>
            </a:xfrm>
            <a:custGeom>
              <a:avLst/>
              <a:gdLst/>
              <a:ahLst/>
              <a:cxnLst/>
              <a:rect l="l" t="t" r="r" b="b"/>
              <a:pathLst>
                <a:path w="1513204" h="431800">
                  <a:moveTo>
                    <a:pt x="378221" y="0"/>
                  </a:moveTo>
                  <a:lnTo>
                    <a:pt x="0" y="431800"/>
                  </a:lnTo>
                  <a:lnTo>
                    <a:pt x="1134666" y="431800"/>
                  </a:lnTo>
                  <a:lnTo>
                    <a:pt x="1512887" y="0"/>
                  </a:lnTo>
                  <a:lnTo>
                    <a:pt x="378221" y="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971199" y="3697287"/>
            <a:ext cx="10763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Comentario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532437" y="3622893"/>
            <a:ext cx="1181100" cy="441325"/>
            <a:chOff x="5532437" y="3622893"/>
            <a:chExt cx="1181100" cy="441325"/>
          </a:xfrm>
        </p:grpSpPr>
        <p:sp>
          <p:nvSpPr>
            <p:cNvPr id="30" name="object 30" descr=""/>
            <p:cNvSpPr/>
            <p:nvPr/>
          </p:nvSpPr>
          <p:spPr>
            <a:xfrm>
              <a:off x="5537200" y="3627656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612235" y="0"/>
                  </a:moveTo>
                  <a:lnTo>
                    <a:pt x="559338" y="0"/>
                  </a:lnTo>
                  <a:lnTo>
                    <a:pt x="506615" y="1750"/>
                  </a:lnTo>
                  <a:lnTo>
                    <a:pt x="454412" y="5251"/>
                  </a:lnTo>
                  <a:lnTo>
                    <a:pt x="403077" y="10502"/>
                  </a:lnTo>
                  <a:lnTo>
                    <a:pt x="352957" y="17504"/>
                  </a:lnTo>
                  <a:lnTo>
                    <a:pt x="304400" y="26256"/>
                  </a:lnTo>
                  <a:lnTo>
                    <a:pt x="257752" y="36759"/>
                  </a:lnTo>
                  <a:lnTo>
                    <a:pt x="213360" y="49013"/>
                  </a:lnTo>
                  <a:lnTo>
                    <a:pt x="171572" y="63016"/>
                  </a:lnTo>
                  <a:lnTo>
                    <a:pt x="119147" y="85125"/>
                  </a:lnTo>
                  <a:lnTo>
                    <a:pt x="76254" y="109054"/>
                  </a:lnTo>
                  <a:lnTo>
                    <a:pt x="42893" y="134437"/>
                  </a:lnTo>
                  <a:lnTo>
                    <a:pt x="4765" y="188114"/>
                  </a:lnTo>
                  <a:lnTo>
                    <a:pt x="0" y="215680"/>
                  </a:lnTo>
                  <a:lnTo>
                    <a:pt x="4765" y="243247"/>
                  </a:lnTo>
                  <a:lnTo>
                    <a:pt x="42893" y="296924"/>
                  </a:lnTo>
                  <a:lnTo>
                    <a:pt x="76254" y="322307"/>
                  </a:lnTo>
                  <a:lnTo>
                    <a:pt x="119147" y="346235"/>
                  </a:lnTo>
                  <a:lnTo>
                    <a:pt x="171572" y="368345"/>
                  </a:lnTo>
                  <a:lnTo>
                    <a:pt x="213360" y="382348"/>
                  </a:lnTo>
                  <a:lnTo>
                    <a:pt x="257752" y="394601"/>
                  </a:lnTo>
                  <a:lnTo>
                    <a:pt x="304400" y="405104"/>
                  </a:lnTo>
                  <a:lnTo>
                    <a:pt x="352957" y="413857"/>
                  </a:lnTo>
                  <a:lnTo>
                    <a:pt x="403077" y="420858"/>
                  </a:lnTo>
                  <a:lnTo>
                    <a:pt x="454412" y="426110"/>
                  </a:lnTo>
                  <a:lnTo>
                    <a:pt x="506615" y="429611"/>
                  </a:lnTo>
                  <a:lnTo>
                    <a:pt x="559338" y="431361"/>
                  </a:lnTo>
                  <a:lnTo>
                    <a:pt x="612235" y="431361"/>
                  </a:lnTo>
                  <a:lnTo>
                    <a:pt x="664959" y="429611"/>
                  </a:lnTo>
                  <a:lnTo>
                    <a:pt x="717162" y="426110"/>
                  </a:lnTo>
                  <a:lnTo>
                    <a:pt x="768496" y="420858"/>
                  </a:lnTo>
                  <a:lnTo>
                    <a:pt x="818616" y="413857"/>
                  </a:lnTo>
                  <a:lnTo>
                    <a:pt x="867174" y="405104"/>
                  </a:lnTo>
                  <a:lnTo>
                    <a:pt x="913822" y="394601"/>
                  </a:lnTo>
                  <a:lnTo>
                    <a:pt x="958213" y="382348"/>
                  </a:lnTo>
                  <a:lnTo>
                    <a:pt x="1000001" y="368345"/>
                  </a:lnTo>
                  <a:lnTo>
                    <a:pt x="1052426" y="346235"/>
                  </a:lnTo>
                  <a:lnTo>
                    <a:pt x="1095319" y="322307"/>
                  </a:lnTo>
                  <a:lnTo>
                    <a:pt x="1128681" y="296924"/>
                  </a:lnTo>
                  <a:lnTo>
                    <a:pt x="1166808" y="243247"/>
                  </a:lnTo>
                  <a:lnTo>
                    <a:pt x="1171574" y="215680"/>
                  </a:lnTo>
                  <a:lnTo>
                    <a:pt x="1166808" y="188114"/>
                  </a:lnTo>
                  <a:lnTo>
                    <a:pt x="1128681" y="134437"/>
                  </a:lnTo>
                  <a:lnTo>
                    <a:pt x="1095319" y="109054"/>
                  </a:lnTo>
                  <a:lnTo>
                    <a:pt x="1052426" y="85125"/>
                  </a:lnTo>
                  <a:lnTo>
                    <a:pt x="1000001" y="63016"/>
                  </a:lnTo>
                  <a:lnTo>
                    <a:pt x="958213" y="49013"/>
                  </a:lnTo>
                  <a:lnTo>
                    <a:pt x="913822" y="36759"/>
                  </a:lnTo>
                  <a:lnTo>
                    <a:pt x="867174" y="26256"/>
                  </a:lnTo>
                  <a:lnTo>
                    <a:pt x="818616" y="17504"/>
                  </a:lnTo>
                  <a:lnTo>
                    <a:pt x="768496" y="10502"/>
                  </a:lnTo>
                  <a:lnTo>
                    <a:pt x="717162" y="5251"/>
                  </a:lnTo>
                  <a:lnTo>
                    <a:pt x="664959" y="1750"/>
                  </a:lnTo>
                  <a:lnTo>
                    <a:pt x="61223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537200" y="3627656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1000001" y="63016"/>
                  </a:moveTo>
                  <a:lnTo>
                    <a:pt x="1052426" y="85125"/>
                  </a:lnTo>
                  <a:lnTo>
                    <a:pt x="1095319" y="109054"/>
                  </a:lnTo>
                  <a:lnTo>
                    <a:pt x="1128681" y="134437"/>
                  </a:lnTo>
                  <a:lnTo>
                    <a:pt x="1166808" y="188114"/>
                  </a:lnTo>
                  <a:lnTo>
                    <a:pt x="1171574" y="215680"/>
                  </a:lnTo>
                  <a:lnTo>
                    <a:pt x="1166808" y="243247"/>
                  </a:lnTo>
                  <a:lnTo>
                    <a:pt x="1128681" y="296924"/>
                  </a:lnTo>
                  <a:lnTo>
                    <a:pt x="1095319" y="322307"/>
                  </a:lnTo>
                  <a:lnTo>
                    <a:pt x="1052426" y="346235"/>
                  </a:lnTo>
                  <a:lnTo>
                    <a:pt x="1000001" y="368345"/>
                  </a:lnTo>
                  <a:lnTo>
                    <a:pt x="958213" y="382348"/>
                  </a:lnTo>
                  <a:lnTo>
                    <a:pt x="913822" y="394601"/>
                  </a:lnTo>
                  <a:lnTo>
                    <a:pt x="867174" y="405104"/>
                  </a:lnTo>
                  <a:lnTo>
                    <a:pt x="818616" y="413857"/>
                  </a:lnTo>
                  <a:lnTo>
                    <a:pt x="768496" y="420858"/>
                  </a:lnTo>
                  <a:lnTo>
                    <a:pt x="717162" y="426110"/>
                  </a:lnTo>
                  <a:lnTo>
                    <a:pt x="664959" y="429611"/>
                  </a:lnTo>
                  <a:lnTo>
                    <a:pt x="612235" y="431361"/>
                  </a:lnTo>
                  <a:lnTo>
                    <a:pt x="559338" y="431361"/>
                  </a:lnTo>
                  <a:lnTo>
                    <a:pt x="506615" y="429611"/>
                  </a:lnTo>
                  <a:lnTo>
                    <a:pt x="454412" y="426110"/>
                  </a:lnTo>
                  <a:lnTo>
                    <a:pt x="403077" y="420858"/>
                  </a:lnTo>
                  <a:lnTo>
                    <a:pt x="352957" y="413857"/>
                  </a:lnTo>
                  <a:lnTo>
                    <a:pt x="304400" y="405104"/>
                  </a:lnTo>
                  <a:lnTo>
                    <a:pt x="257752" y="394601"/>
                  </a:lnTo>
                  <a:lnTo>
                    <a:pt x="213360" y="382348"/>
                  </a:lnTo>
                  <a:lnTo>
                    <a:pt x="171572" y="368345"/>
                  </a:lnTo>
                  <a:lnTo>
                    <a:pt x="119147" y="346235"/>
                  </a:lnTo>
                  <a:lnTo>
                    <a:pt x="76254" y="322307"/>
                  </a:lnTo>
                  <a:lnTo>
                    <a:pt x="42893" y="296924"/>
                  </a:lnTo>
                  <a:lnTo>
                    <a:pt x="4765" y="243247"/>
                  </a:lnTo>
                  <a:lnTo>
                    <a:pt x="0" y="215680"/>
                  </a:lnTo>
                  <a:lnTo>
                    <a:pt x="4765" y="188114"/>
                  </a:lnTo>
                  <a:lnTo>
                    <a:pt x="42893" y="134437"/>
                  </a:lnTo>
                  <a:lnTo>
                    <a:pt x="76254" y="109054"/>
                  </a:lnTo>
                  <a:lnTo>
                    <a:pt x="119147" y="85125"/>
                  </a:lnTo>
                  <a:lnTo>
                    <a:pt x="171572" y="63016"/>
                  </a:lnTo>
                  <a:lnTo>
                    <a:pt x="213360" y="49013"/>
                  </a:lnTo>
                  <a:lnTo>
                    <a:pt x="257752" y="36759"/>
                  </a:lnTo>
                  <a:lnTo>
                    <a:pt x="304400" y="26256"/>
                  </a:lnTo>
                  <a:lnTo>
                    <a:pt x="352957" y="17504"/>
                  </a:lnTo>
                  <a:lnTo>
                    <a:pt x="403077" y="10502"/>
                  </a:lnTo>
                  <a:lnTo>
                    <a:pt x="454412" y="5251"/>
                  </a:lnTo>
                  <a:lnTo>
                    <a:pt x="506615" y="1750"/>
                  </a:lnTo>
                  <a:lnTo>
                    <a:pt x="559338" y="0"/>
                  </a:lnTo>
                  <a:lnTo>
                    <a:pt x="612235" y="0"/>
                  </a:lnTo>
                  <a:lnTo>
                    <a:pt x="664959" y="1750"/>
                  </a:lnTo>
                  <a:lnTo>
                    <a:pt x="717162" y="5251"/>
                  </a:lnTo>
                  <a:lnTo>
                    <a:pt x="768496" y="10502"/>
                  </a:lnTo>
                  <a:lnTo>
                    <a:pt x="818616" y="17504"/>
                  </a:lnTo>
                  <a:lnTo>
                    <a:pt x="867174" y="26256"/>
                  </a:lnTo>
                  <a:lnTo>
                    <a:pt x="913822" y="36759"/>
                  </a:lnTo>
                  <a:lnTo>
                    <a:pt x="958213" y="49013"/>
                  </a:lnTo>
                  <a:lnTo>
                    <a:pt x="1000001" y="6301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066078" y="367823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180137" y="4342031"/>
            <a:ext cx="1181100" cy="441325"/>
            <a:chOff x="6180137" y="4342031"/>
            <a:chExt cx="1181100" cy="441325"/>
          </a:xfrm>
        </p:grpSpPr>
        <p:sp>
          <p:nvSpPr>
            <p:cNvPr id="34" name="object 34" descr=""/>
            <p:cNvSpPr/>
            <p:nvPr/>
          </p:nvSpPr>
          <p:spPr>
            <a:xfrm>
              <a:off x="6184900" y="4346793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612235" y="0"/>
                  </a:moveTo>
                  <a:lnTo>
                    <a:pt x="559338" y="0"/>
                  </a:lnTo>
                  <a:lnTo>
                    <a:pt x="506615" y="1750"/>
                  </a:lnTo>
                  <a:lnTo>
                    <a:pt x="454412" y="5251"/>
                  </a:lnTo>
                  <a:lnTo>
                    <a:pt x="403077" y="10502"/>
                  </a:lnTo>
                  <a:lnTo>
                    <a:pt x="352957" y="17504"/>
                  </a:lnTo>
                  <a:lnTo>
                    <a:pt x="304400" y="26256"/>
                  </a:lnTo>
                  <a:lnTo>
                    <a:pt x="257752" y="36759"/>
                  </a:lnTo>
                  <a:lnTo>
                    <a:pt x="213360" y="49013"/>
                  </a:lnTo>
                  <a:lnTo>
                    <a:pt x="171572" y="63016"/>
                  </a:lnTo>
                  <a:lnTo>
                    <a:pt x="119147" y="85125"/>
                  </a:lnTo>
                  <a:lnTo>
                    <a:pt x="76254" y="109054"/>
                  </a:lnTo>
                  <a:lnTo>
                    <a:pt x="42893" y="134437"/>
                  </a:lnTo>
                  <a:lnTo>
                    <a:pt x="4765" y="188114"/>
                  </a:lnTo>
                  <a:lnTo>
                    <a:pt x="0" y="215680"/>
                  </a:lnTo>
                  <a:lnTo>
                    <a:pt x="4765" y="243247"/>
                  </a:lnTo>
                  <a:lnTo>
                    <a:pt x="42893" y="296924"/>
                  </a:lnTo>
                  <a:lnTo>
                    <a:pt x="76254" y="322307"/>
                  </a:lnTo>
                  <a:lnTo>
                    <a:pt x="119147" y="346235"/>
                  </a:lnTo>
                  <a:lnTo>
                    <a:pt x="171572" y="368345"/>
                  </a:lnTo>
                  <a:lnTo>
                    <a:pt x="213360" y="382348"/>
                  </a:lnTo>
                  <a:lnTo>
                    <a:pt x="257752" y="394601"/>
                  </a:lnTo>
                  <a:lnTo>
                    <a:pt x="304400" y="405104"/>
                  </a:lnTo>
                  <a:lnTo>
                    <a:pt x="352957" y="413857"/>
                  </a:lnTo>
                  <a:lnTo>
                    <a:pt x="403077" y="420858"/>
                  </a:lnTo>
                  <a:lnTo>
                    <a:pt x="454412" y="426110"/>
                  </a:lnTo>
                  <a:lnTo>
                    <a:pt x="506615" y="429611"/>
                  </a:lnTo>
                  <a:lnTo>
                    <a:pt x="559338" y="431361"/>
                  </a:lnTo>
                  <a:lnTo>
                    <a:pt x="612235" y="431361"/>
                  </a:lnTo>
                  <a:lnTo>
                    <a:pt x="664959" y="429611"/>
                  </a:lnTo>
                  <a:lnTo>
                    <a:pt x="717162" y="426110"/>
                  </a:lnTo>
                  <a:lnTo>
                    <a:pt x="768496" y="420858"/>
                  </a:lnTo>
                  <a:lnTo>
                    <a:pt x="818616" y="413857"/>
                  </a:lnTo>
                  <a:lnTo>
                    <a:pt x="867174" y="405104"/>
                  </a:lnTo>
                  <a:lnTo>
                    <a:pt x="913822" y="394601"/>
                  </a:lnTo>
                  <a:lnTo>
                    <a:pt x="958213" y="382348"/>
                  </a:lnTo>
                  <a:lnTo>
                    <a:pt x="1000001" y="368345"/>
                  </a:lnTo>
                  <a:lnTo>
                    <a:pt x="1052426" y="346235"/>
                  </a:lnTo>
                  <a:lnTo>
                    <a:pt x="1095319" y="322307"/>
                  </a:lnTo>
                  <a:lnTo>
                    <a:pt x="1128681" y="296924"/>
                  </a:lnTo>
                  <a:lnTo>
                    <a:pt x="1166808" y="243247"/>
                  </a:lnTo>
                  <a:lnTo>
                    <a:pt x="1171574" y="215680"/>
                  </a:lnTo>
                  <a:lnTo>
                    <a:pt x="1166808" y="188114"/>
                  </a:lnTo>
                  <a:lnTo>
                    <a:pt x="1128681" y="134437"/>
                  </a:lnTo>
                  <a:lnTo>
                    <a:pt x="1095319" y="109054"/>
                  </a:lnTo>
                  <a:lnTo>
                    <a:pt x="1052426" y="85125"/>
                  </a:lnTo>
                  <a:lnTo>
                    <a:pt x="1000001" y="63016"/>
                  </a:lnTo>
                  <a:lnTo>
                    <a:pt x="958213" y="49013"/>
                  </a:lnTo>
                  <a:lnTo>
                    <a:pt x="913822" y="36759"/>
                  </a:lnTo>
                  <a:lnTo>
                    <a:pt x="867174" y="26256"/>
                  </a:lnTo>
                  <a:lnTo>
                    <a:pt x="818616" y="17504"/>
                  </a:lnTo>
                  <a:lnTo>
                    <a:pt x="768496" y="10502"/>
                  </a:lnTo>
                  <a:lnTo>
                    <a:pt x="717162" y="5251"/>
                  </a:lnTo>
                  <a:lnTo>
                    <a:pt x="664959" y="1750"/>
                  </a:lnTo>
                  <a:lnTo>
                    <a:pt x="61223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184900" y="4346793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1000001" y="63016"/>
                  </a:moveTo>
                  <a:lnTo>
                    <a:pt x="1052426" y="85125"/>
                  </a:lnTo>
                  <a:lnTo>
                    <a:pt x="1095319" y="109054"/>
                  </a:lnTo>
                  <a:lnTo>
                    <a:pt x="1128681" y="134437"/>
                  </a:lnTo>
                  <a:lnTo>
                    <a:pt x="1166808" y="188114"/>
                  </a:lnTo>
                  <a:lnTo>
                    <a:pt x="1171574" y="215680"/>
                  </a:lnTo>
                  <a:lnTo>
                    <a:pt x="1166808" y="243247"/>
                  </a:lnTo>
                  <a:lnTo>
                    <a:pt x="1128681" y="296924"/>
                  </a:lnTo>
                  <a:lnTo>
                    <a:pt x="1095319" y="322307"/>
                  </a:lnTo>
                  <a:lnTo>
                    <a:pt x="1052426" y="346235"/>
                  </a:lnTo>
                  <a:lnTo>
                    <a:pt x="1000001" y="368345"/>
                  </a:lnTo>
                  <a:lnTo>
                    <a:pt x="958213" y="382348"/>
                  </a:lnTo>
                  <a:lnTo>
                    <a:pt x="913822" y="394601"/>
                  </a:lnTo>
                  <a:lnTo>
                    <a:pt x="867174" y="405104"/>
                  </a:lnTo>
                  <a:lnTo>
                    <a:pt x="818616" y="413857"/>
                  </a:lnTo>
                  <a:lnTo>
                    <a:pt x="768496" y="420858"/>
                  </a:lnTo>
                  <a:lnTo>
                    <a:pt x="717162" y="426110"/>
                  </a:lnTo>
                  <a:lnTo>
                    <a:pt x="664959" y="429611"/>
                  </a:lnTo>
                  <a:lnTo>
                    <a:pt x="612235" y="431361"/>
                  </a:lnTo>
                  <a:lnTo>
                    <a:pt x="559338" y="431361"/>
                  </a:lnTo>
                  <a:lnTo>
                    <a:pt x="506615" y="429611"/>
                  </a:lnTo>
                  <a:lnTo>
                    <a:pt x="454412" y="426110"/>
                  </a:lnTo>
                  <a:lnTo>
                    <a:pt x="403077" y="420858"/>
                  </a:lnTo>
                  <a:lnTo>
                    <a:pt x="352957" y="413857"/>
                  </a:lnTo>
                  <a:lnTo>
                    <a:pt x="304400" y="405104"/>
                  </a:lnTo>
                  <a:lnTo>
                    <a:pt x="257752" y="394601"/>
                  </a:lnTo>
                  <a:lnTo>
                    <a:pt x="213360" y="382348"/>
                  </a:lnTo>
                  <a:lnTo>
                    <a:pt x="171572" y="368345"/>
                  </a:lnTo>
                  <a:lnTo>
                    <a:pt x="119147" y="346235"/>
                  </a:lnTo>
                  <a:lnTo>
                    <a:pt x="76254" y="322307"/>
                  </a:lnTo>
                  <a:lnTo>
                    <a:pt x="42893" y="296924"/>
                  </a:lnTo>
                  <a:lnTo>
                    <a:pt x="4765" y="243247"/>
                  </a:lnTo>
                  <a:lnTo>
                    <a:pt x="0" y="215680"/>
                  </a:lnTo>
                  <a:lnTo>
                    <a:pt x="4765" y="188114"/>
                  </a:lnTo>
                  <a:lnTo>
                    <a:pt x="42893" y="134437"/>
                  </a:lnTo>
                  <a:lnTo>
                    <a:pt x="76254" y="109054"/>
                  </a:lnTo>
                  <a:lnTo>
                    <a:pt x="119147" y="85125"/>
                  </a:lnTo>
                  <a:lnTo>
                    <a:pt x="171572" y="63016"/>
                  </a:lnTo>
                  <a:lnTo>
                    <a:pt x="213360" y="49013"/>
                  </a:lnTo>
                  <a:lnTo>
                    <a:pt x="257752" y="36759"/>
                  </a:lnTo>
                  <a:lnTo>
                    <a:pt x="304400" y="26256"/>
                  </a:lnTo>
                  <a:lnTo>
                    <a:pt x="352957" y="17504"/>
                  </a:lnTo>
                  <a:lnTo>
                    <a:pt x="403077" y="10502"/>
                  </a:lnTo>
                  <a:lnTo>
                    <a:pt x="454412" y="5251"/>
                  </a:lnTo>
                  <a:lnTo>
                    <a:pt x="506615" y="1750"/>
                  </a:lnTo>
                  <a:lnTo>
                    <a:pt x="559338" y="0"/>
                  </a:lnTo>
                  <a:lnTo>
                    <a:pt x="612235" y="0"/>
                  </a:lnTo>
                  <a:lnTo>
                    <a:pt x="664959" y="1750"/>
                  </a:lnTo>
                  <a:lnTo>
                    <a:pt x="717162" y="5251"/>
                  </a:lnTo>
                  <a:lnTo>
                    <a:pt x="768496" y="10502"/>
                  </a:lnTo>
                  <a:lnTo>
                    <a:pt x="818616" y="17504"/>
                  </a:lnTo>
                  <a:lnTo>
                    <a:pt x="867174" y="26256"/>
                  </a:lnTo>
                  <a:lnTo>
                    <a:pt x="913822" y="36759"/>
                  </a:lnTo>
                  <a:lnTo>
                    <a:pt x="958213" y="49013"/>
                  </a:lnTo>
                  <a:lnTo>
                    <a:pt x="1000001" y="6301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713779" y="439737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2403475" y="4491037"/>
            <a:ext cx="1377950" cy="431800"/>
          </a:xfrm>
          <a:custGeom>
            <a:avLst/>
            <a:gdLst/>
            <a:ahLst/>
            <a:cxnLst/>
            <a:rect l="l" t="t" r="r" b="b"/>
            <a:pathLst>
              <a:path w="1377950" h="431800">
                <a:moveTo>
                  <a:pt x="1377950" y="0"/>
                </a:moveTo>
                <a:lnTo>
                  <a:pt x="0" y="0"/>
                </a:lnTo>
                <a:lnTo>
                  <a:pt x="0" y="431800"/>
                </a:lnTo>
                <a:lnTo>
                  <a:pt x="1377950" y="431800"/>
                </a:lnTo>
                <a:lnTo>
                  <a:pt x="13779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2403475" y="4491037"/>
            <a:ext cx="1390650" cy="4318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800"/>
              </a:spcBef>
            </a:pPr>
            <a:r>
              <a:rPr dirty="0" sz="1400">
                <a:latin typeface="Arial"/>
                <a:cs typeface="Arial"/>
              </a:rPr>
              <a:t>Ejemplo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311650" y="4346575"/>
            <a:ext cx="1377950" cy="431800"/>
          </a:xfrm>
          <a:custGeom>
            <a:avLst/>
            <a:gdLst/>
            <a:ahLst/>
            <a:cxnLst/>
            <a:rect l="l" t="t" r="r" b="b"/>
            <a:pathLst>
              <a:path w="1377950" h="431800">
                <a:moveTo>
                  <a:pt x="1377950" y="0"/>
                </a:moveTo>
                <a:lnTo>
                  <a:pt x="0" y="0"/>
                </a:lnTo>
                <a:lnTo>
                  <a:pt x="0" y="431800"/>
                </a:lnTo>
                <a:lnTo>
                  <a:pt x="1377950" y="431800"/>
                </a:lnTo>
                <a:lnTo>
                  <a:pt x="13779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4311650" y="4346575"/>
            <a:ext cx="1377950" cy="4318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800"/>
              </a:spcBef>
            </a:pPr>
            <a:r>
              <a:rPr dirty="0" sz="1400">
                <a:latin typeface="Arial"/>
                <a:cs typeface="Arial"/>
              </a:rPr>
              <a:t>Bienvenidos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6076950" y="4994275"/>
            <a:ext cx="1377950" cy="431800"/>
          </a:xfrm>
          <a:custGeom>
            <a:avLst/>
            <a:gdLst/>
            <a:ahLst/>
            <a:cxnLst/>
            <a:rect l="l" t="t" r="r" b="b"/>
            <a:pathLst>
              <a:path w="1377950" h="431800">
                <a:moveTo>
                  <a:pt x="1377950" y="0"/>
                </a:moveTo>
                <a:lnTo>
                  <a:pt x="0" y="0"/>
                </a:lnTo>
                <a:lnTo>
                  <a:pt x="0" y="431800"/>
                </a:lnTo>
                <a:lnTo>
                  <a:pt x="1377950" y="431800"/>
                </a:lnTo>
                <a:lnTo>
                  <a:pt x="13779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6076950" y="4994275"/>
            <a:ext cx="1377950" cy="4318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algn="ctr" marL="38735">
              <a:lnSpc>
                <a:spcPct val="100000"/>
              </a:lnSpc>
              <a:spcBef>
                <a:spcPts val="800"/>
              </a:spcBef>
            </a:pPr>
            <a:r>
              <a:rPr dirty="0" sz="1400">
                <a:latin typeface="Arial"/>
                <a:cs typeface="Arial"/>
              </a:rPr>
              <a:t>DOM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752600" y="1889125"/>
            <a:ext cx="7002780" cy="3330575"/>
            <a:chOff x="1752600" y="1889125"/>
            <a:chExt cx="7002780" cy="3330575"/>
          </a:xfrm>
        </p:grpSpPr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6300" y="2590800"/>
              <a:ext cx="609600" cy="46990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3534733" y="2704997"/>
              <a:ext cx="264160" cy="130175"/>
            </a:xfrm>
            <a:custGeom>
              <a:avLst/>
              <a:gdLst/>
              <a:ahLst/>
              <a:cxnLst/>
              <a:rect l="l" t="t" r="r" b="b"/>
              <a:pathLst>
                <a:path w="264160" h="130175">
                  <a:moveTo>
                    <a:pt x="263634" y="0"/>
                  </a:moveTo>
                  <a:lnTo>
                    <a:pt x="219695" y="21694"/>
                  </a:lnTo>
                  <a:lnTo>
                    <a:pt x="175756" y="43387"/>
                  </a:lnTo>
                  <a:lnTo>
                    <a:pt x="131817" y="65081"/>
                  </a:lnTo>
                  <a:lnTo>
                    <a:pt x="87878" y="86775"/>
                  </a:lnTo>
                  <a:lnTo>
                    <a:pt x="43939" y="108468"/>
                  </a:lnTo>
                  <a:lnTo>
                    <a:pt x="0" y="130162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600" y="2032000"/>
              <a:ext cx="1498600" cy="1028700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878525" y="2148144"/>
              <a:ext cx="1153160" cy="687070"/>
            </a:xfrm>
            <a:custGeom>
              <a:avLst/>
              <a:gdLst/>
              <a:ahLst/>
              <a:cxnLst/>
              <a:rect l="l" t="t" r="r" b="b"/>
              <a:pathLst>
                <a:path w="1153160" h="687069">
                  <a:moveTo>
                    <a:pt x="1152786" y="0"/>
                  </a:moveTo>
                  <a:lnTo>
                    <a:pt x="1108448" y="26419"/>
                  </a:lnTo>
                  <a:lnTo>
                    <a:pt x="1064110" y="52838"/>
                  </a:lnTo>
                  <a:lnTo>
                    <a:pt x="1019772" y="79257"/>
                  </a:lnTo>
                  <a:lnTo>
                    <a:pt x="975434" y="105677"/>
                  </a:lnTo>
                  <a:lnTo>
                    <a:pt x="931096" y="132096"/>
                  </a:lnTo>
                  <a:lnTo>
                    <a:pt x="886758" y="158515"/>
                  </a:lnTo>
                  <a:lnTo>
                    <a:pt x="842420" y="184935"/>
                  </a:lnTo>
                  <a:lnTo>
                    <a:pt x="798082" y="211354"/>
                  </a:lnTo>
                  <a:lnTo>
                    <a:pt x="753744" y="237773"/>
                  </a:lnTo>
                  <a:lnTo>
                    <a:pt x="709406" y="264193"/>
                  </a:lnTo>
                  <a:lnTo>
                    <a:pt x="665068" y="290612"/>
                  </a:lnTo>
                  <a:lnTo>
                    <a:pt x="620730" y="317031"/>
                  </a:lnTo>
                  <a:lnTo>
                    <a:pt x="576392" y="343451"/>
                  </a:lnTo>
                  <a:lnTo>
                    <a:pt x="532054" y="369870"/>
                  </a:lnTo>
                  <a:lnTo>
                    <a:pt x="487716" y="396289"/>
                  </a:lnTo>
                  <a:lnTo>
                    <a:pt x="443378" y="422708"/>
                  </a:lnTo>
                  <a:lnTo>
                    <a:pt x="399041" y="449128"/>
                  </a:lnTo>
                  <a:lnTo>
                    <a:pt x="354703" y="475547"/>
                  </a:lnTo>
                  <a:lnTo>
                    <a:pt x="310365" y="501966"/>
                  </a:lnTo>
                  <a:lnTo>
                    <a:pt x="266027" y="528385"/>
                  </a:lnTo>
                  <a:lnTo>
                    <a:pt x="221689" y="554805"/>
                  </a:lnTo>
                  <a:lnTo>
                    <a:pt x="177351" y="581224"/>
                  </a:lnTo>
                  <a:lnTo>
                    <a:pt x="133013" y="607643"/>
                  </a:lnTo>
                  <a:lnTo>
                    <a:pt x="88675" y="634062"/>
                  </a:lnTo>
                  <a:lnTo>
                    <a:pt x="44337" y="660481"/>
                  </a:lnTo>
                  <a:lnTo>
                    <a:pt x="0" y="686901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800" y="3149600"/>
              <a:ext cx="342900" cy="698500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3097212" y="326743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w="0" h="360045">
                  <a:moveTo>
                    <a:pt x="0" y="0"/>
                  </a:moveTo>
                  <a:lnTo>
                    <a:pt x="0" y="0"/>
                  </a:lnTo>
                  <a:lnTo>
                    <a:pt x="0" y="308516"/>
                  </a:lnTo>
                  <a:lnTo>
                    <a:pt x="0" y="359935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1800" y="3937000"/>
              <a:ext cx="342900" cy="77470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093639" y="4059237"/>
              <a:ext cx="2540" cy="432434"/>
            </a:xfrm>
            <a:custGeom>
              <a:avLst/>
              <a:gdLst/>
              <a:ahLst/>
              <a:cxnLst/>
              <a:rect l="l" t="t" r="r" b="b"/>
              <a:pathLst>
                <a:path w="2539" h="432435">
                  <a:moveTo>
                    <a:pt x="2381" y="0"/>
                  </a:moveTo>
                  <a:lnTo>
                    <a:pt x="2116" y="48001"/>
                  </a:lnTo>
                  <a:lnTo>
                    <a:pt x="1852" y="96002"/>
                  </a:lnTo>
                  <a:lnTo>
                    <a:pt x="1587" y="144004"/>
                  </a:lnTo>
                  <a:lnTo>
                    <a:pt x="1322" y="192005"/>
                  </a:lnTo>
                  <a:lnTo>
                    <a:pt x="1058" y="240006"/>
                  </a:lnTo>
                  <a:lnTo>
                    <a:pt x="793" y="288008"/>
                  </a:lnTo>
                  <a:lnTo>
                    <a:pt x="529" y="336010"/>
                  </a:lnTo>
                  <a:lnTo>
                    <a:pt x="264" y="384011"/>
                  </a:lnTo>
                  <a:lnTo>
                    <a:pt x="0" y="432013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5500" y="2590800"/>
              <a:ext cx="469900" cy="393700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4751178" y="2705314"/>
              <a:ext cx="136525" cy="57150"/>
            </a:xfrm>
            <a:custGeom>
              <a:avLst/>
              <a:gdLst/>
              <a:ahLst/>
              <a:cxnLst/>
              <a:rect l="l" t="t" r="r" b="b"/>
              <a:pathLst>
                <a:path w="136525" h="57150">
                  <a:moveTo>
                    <a:pt x="0" y="0"/>
                  </a:moveTo>
                  <a:lnTo>
                    <a:pt x="34019" y="14255"/>
                  </a:lnTo>
                  <a:lnTo>
                    <a:pt x="68038" y="28511"/>
                  </a:lnTo>
                  <a:lnTo>
                    <a:pt x="102057" y="42766"/>
                  </a:lnTo>
                  <a:lnTo>
                    <a:pt x="136076" y="57023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7400" y="3073400"/>
              <a:ext cx="800100" cy="774700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4720405" y="3194446"/>
              <a:ext cx="454659" cy="433070"/>
            </a:xfrm>
            <a:custGeom>
              <a:avLst/>
              <a:gdLst/>
              <a:ahLst/>
              <a:cxnLst/>
              <a:rect l="l" t="t" r="r" b="b"/>
              <a:pathLst>
                <a:path w="454660" h="433070">
                  <a:moveTo>
                    <a:pt x="454644" y="0"/>
                  </a:moveTo>
                  <a:lnTo>
                    <a:pt x="416757" y="36067"/>
                  </a:lnTo>
                  <a:lnTo>
                    <a:pt x="378870" y="72134"/>
                  </a:lnTo>
                  <a:lnTo>
                    <a:pt x="340983" y="108201"/>
                  </a:lnTo>
                  <a:lnTo>
                    <a:pt x="303096" y="144269"/>
                  </a:lnTo>
                  <a:lnTo>
                    <a:pt x="265209" y="180336"/>
                  </a:lnTo>
                  <a:lnTo>
                    <a:pt x="227322" y="216403"/>
                  </a:lnTo>
                  <a:lnTo>
                    <a:pt x="189435" y="252470"/>
                  </a:lnTo>
                  <a:lnTo>
                    <a:pt x="151548" y="288537"/>
                  </a:lnTo>
                  <a:lnTo>
                    <a:pt x="113661" y="324605"/>
                  </a:lnTo>
                  <a:lnTo>
                    <a:pt x="75774" y="360672"/>
                  </a:lnTo>
                  <a:lnTo>
                    <a:pt x="37886" y="396739"/>
                  </a:lnTo>
                  <a:lnTo>
                    <a:pt x="0" y="432807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1000" y="3073400"/>
              <a:ext cx="698500" cy="77470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5582442" y="3194446"/>
              <a:ext cx="360680" cy="433070"/>
            </a:xfrm>
            <a:custGeom>
              <a:avLst/>
              <a:gdLst/>
              <a:ahLst/>
              <a:cxnLst/>
              <a:rect l="l" t="t" r="r" b="b"/>
              <a:pathLst>
                <a:path w="360679" h="433070">
                  <a:moveTo>
                    <a:pt x="0" y="0"/>
                  </a:moveTo>
                  <a:lnTo>
                    <a:pt x="32776" y="39346"/>
                  </a:lnTo>
                  <a:lnTo>
                    <a:pt x="65553" y="78692"/>
                  </a:lnTo>
                  <a:lnTo>
                    <a:pt x="98329" y="118038"/>
                  </a:lnTo>
                  <a:lnTo>
                    <a:pt x="131106" y="157384"/>
                  </a:lnTo>
                  <a:lnTo>
                    <a:pt x="163883" y="196730"/>
                  </a:lnTo>
                  <a:lnTo>
                    <a:pt x="196659" y="236077"/>
                  </a:lnTo>
                  <a:lnTo>
                    <a:pt x="229435" y="275423"/>
                  </a:lnTo>
                  <a:lnTo>
                    <a:pt x="262212" y="314769"/>
                  </a:lnTo>
                  <a:lnTo>
                    <a:pt x="294988" y="354115"/>
                  </a:lnTo>
                  <a:lnTo>
                    <a:pt x="327765" y="393461"/>
                  </a:lnTo>
                  <a:lnTo>
                    <a:pt x="360541" y="432807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700" y="3937000"/>
              <a:ext cx="787400" cy="635000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5337673" y="4059078"/>
              <a:ext cx="448945" cy="287655"/>
            </a:xfrm>
            <a:custGeom>
              <a:avLst/>
              <a:gdLst/>
              <a:ahLst/>
              <a:cxnLst/>
              <a:rect l="l" t="t" r="r" b="b"/>
              <a:pathLst>
                <a:path w="448945" h="287654">
                  <a:moveTo>
                    <a:pt x="448605" y="0"/>
                  </a:moveTo>
                  <a:lnTo>
                    <a:pt x="403745" y="28743"/>
                  </a:lnTo>
                  <a:lnTo>
                    <a:pt x="358884" y="57486"/>
                  </a:lnTo>
                  <a:lnTo>
                    <a:pt x="314023" y="86230"/>
                  </a:lnTo>
                  <a:lnTo>
                    <a:pt x="269163" y="114974"/>
                  </a:lnTo>
                  <a:lnTo>
                    <a:pt x="224302" y="143717"/>
                  </a:lnTo>
                  <a:lnTo>
                    <a:pt x="179441" y="172461"/>
                  </a:lnTo>
                  <a:lnTo>
                    <a:pt x="134581" y="201205"/>
                  </a:lnTo>
                  <a:lnTo>
                    <a:pt x="89720" y="229949"/>
                  </a:lnTo>
                  <a:lnTo>
                    <a:pt x="44860" y="258692"/>
                  </a:lnTo>
                  <a:lnTo>
                    <a:pt x="0" y="28743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7600" y="3937000"/>
              <a:ext cx="596900" cy="635000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6317296" y="4059077"/>
              <a:ext cx="259079" cy="287655"/>
            </a:xfrm>
            <a:custGeom>
              <a:avLst/>
              <a:gdLst/>
              <a:ahLst/>
              <a:cxnLst/>
              <a:rect l="l" t="t" r="r" b="b"/>
              <a:pathLst>
                <a:path w="259079" h="287654">
                  <a:moveTo>
                    <a:pt x="0" y="0"/>
                  </a:moveTo>
                  <a:lnTo>
                    <a:pt x="32360" y="35929"/>
                  </a:lnTo>
                  <a:lnTo>
                    <a:pt x="64721" y="71859"/>
                  </a:lnTo>
                  <a:lnTo>
                    <a:pt x="97081" y="107789"/>
                  </a:lnTo>
                  <a:lnTo>
                    <a:pt x="129442" y="143719"/>
                  </a:lnTo>
                  <a:lnTo>
                    <a:pt x="161802" y="179648"/>
                  </a:lnTo>
                  <a:lnTo>
                    <a:pt x="194163" y="215578"/>
                  </a:lnTo>
                  <a:lnTo>
                    <a:pt x="226523" y="251508"/>
                  </a:lnTo>
                  <a:lnTo>
                    <a:pt x="258884" y="287439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42100" y="4660900"/>
              <a:ext cx="342900" cy="558800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6767512" y="4778159"/>
              <a:ext cx="1905" cy="216535"/>
            </a:xfrm>
            <a:custGeom>
              <a:avLst/>
              <a:gdLst/>
              <a:ahLst/>
              <a:cxnLst/>
              <a:rect l="l" t="t" r="r" b="b"/>
              <a:pathLst>
                <a:path w="1904" h="216535">
                  <a:moveTo>
                    <a:pt x="1588" y="0"/>
                  </a:moveTo>
                  <a:lnTo>
                    <a:pt x="1191" y="54001"/>
                  </a:lnTo>
                  <a:lnTo>
                    <a:pt x="794" y="108003"/>
                  </a:lnTo>
                  <a:lnTo>
                    <a:pt x="397" y="162004"/>
                  </a:lnTo>
                  <a:lnTo>
                    <a:pt x="0" y="21600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742237" y="1893887"/>
              <a:ext cx="968375" cy="382905"/>
            </a:xfrm>
            <a:custGeom>
              <a:avLst/>
              <a:gdLst/>
              <a:ahLst/>
              <a:cxnLst/>
              <a:rect l="l" t="t" r="r" b="b"/>
              <a:pathLst>
                <a:path w="968375" h="382905">
                  <a:moveTo>
                    <a:pt x="904610" y="0"/>
                  </a:moveTo>
                  <a:lnTo>
                    <a:pt x="63764" y="0"/>
                  </a:lnTo>
                  <a:lnTo>
                    <a:pt x="38944" y="5010"/>
                  </a:lnTo>
                  <a:lnTo>
                    <a:pt x="18676" y="18676"/>
                  </a:lnTo>
                  <a:lnTo>
                    <a:pt x="5010" y="38944"/>
                  </a:lnTo>
                  <a:lnTo>
                    <a:pt x="0" y="63764"/>
                  </a:lnTo>
                  <a:lnTo>
                    <a:pt x="0" y="318823"/>
                  </a:lnTo>
                  <a:lnTo>
                    <a:pt x="5010" y="343643"/>
                  </a:lnTo>
                  <a:lnTo>
                    <a:pt x="18676" y="363911"/>
                  </a:lnTo>
                  <a:lnTo>
                    <a:pt x="38944" y="377576"/>
                  </a:lnTo>
                  <a:lnTo>
                    <a:pt x="63764" y="382587"/>
                  </a:lnTo>
                  <a:lnTo>
                    <a:pt x="904610" y="382587"/>
                  </a:lnTo>
                  <a:lnTo>
                    <a:pt x="929430" y="377576"/>
                  </a:lnTo>
                  <a:lnTo>
                    <a:pt x="949698" y="363911"/>
                  </a:lnTo>
                  <a:lnTo>
                    <a:pt x="963364" y="343643"/>
                  </a:lnTo>
                  <a:lnTo>
                    <a:pt x="968375" y="318823"/>
                  </a:lnTo>
                  <a:lnTo>
                    <a:pt x="968375" y="63764"/>
                  </a:lnTo>
                  <a:lnTo>
                    <a:pt x="963364" y="38944"/>
                  </a:lnTo>
                  <a:lnTo>
                    <a:pt x="949698" y="18676"/>
                  </a:lnTo>
                  <a:lnTo>
                    <a:pt x="929430" y="5010"/>
                  </a:lnTo>
                  <a:lnTo>
                    <a:pt x="90461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742237" y="1893887"/>
              <a:ext cx="968375" cy="382905"/>
            </a:xfrm>
            <a:custGeom>
              <a:avLst/>
              <a:gdLst/>
              <a:ahLst/>
              <a:cxnLst/>
              <a:rect l="l" t="t" r="r" b="b"/>
              <a:pathLst>
                <a:path w="968375" h="382905">
                  <a:moveTo>
                    <a:pt x="0" y="318823"/>
                  </a:moveTo>
                  <a:lnTo>
                    <a:pt x="0" y="63764"/>
                  </a:lnTo>
                  <a:lnTo>
                    <a:pt x="5010" y="38944"/>
                  </a:lnTo>
                  <a:lnTo>
                    <a:pt x="18676" y="18676"/>
                  </a:lnTo>
                  <a:lnTo>
                    <a:pt x="38944" y="5010"/>
                  </a:lnTo>
                  <a:lnTo>
                    <a:pt x="63764" y="0"/>
                  </a:lnTo>
                  <a:lnTo>
                    <a:pt x="904610" y="0"/>
                  </a:lnTo>
                  <a:lnTo>
                    <a:pt x="929430" y="5010"/>
                  </a:lnTo>
                  <a:lnTo>
                    <a:pt x="949698" y="18676"/>
                  </a:lnTo>
                  <a:lnTo>
                    <a:pt x="963364" y="38944"/>
                  </a:lnTo>
                  <a:lnTo>
                    <a:pt x="968375" y="63764"/>
                  </a:lnTo>
                  <a:lnTo>
                    <a:pt x="968375" y="318823"/>
                  </a:lnTo>
                  <a:lnTo>
                    <a:pt x="963364" y="343643"/>
                  </a:lnTo>
                  <a:lnTo>
                    <a:pt x="949698" y="363911"/>
                  </a:lnTo>
                  <a:lnTo>
                    <a:pt x="929430" y="377576"/>
                  </a:lnTo>
                  <a:lnTo>
                    <a:pt x="904610" y="382587"/>
                  </a:lnTo>
                  <a:lnTo>
                    <a:pt x="63764" y="382587"/>
                  </a:lnTo>
                  <a:lnTo>
                    <a:pt x="38944" y="377576"/>
                  </a:lnTo>
                  <a:lnTo>
                    <a:pt x="18676" y="363911"/>
                  </a:lnTo>
                  <a:lnTo>
                    <a:pt x="5010" y="343643"/>
                  </a:lnTo>
                  <a:lnTo>
                    <a:pt x="0" y="318823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651750" y="2541587"/>
              <a:ext cx="1098550" cy="384175"/>
            </a:xfrm>
            <a:custGeom>
              <a:avLst/>
              <a:gdLst/>
              <a:ahLst/>
              <a:cxnLst/>
              <a:rect l="l" t="t" r="r" b="b"/>
              <a:pathLst>
                <a:path w="1098550" h="384175">
                  <a:moveTo>
                    <a:pt x="823912" y="0"/>
                  </a:moveTo>
                  <a:lnTo>
                    <a:pt x="274637" y="0"/>
                  </a:lnTo>
                  <a:lnTo>
                    <a:pt x="0" y="192087"/>
                  </a:lnTo>
                  <a:lnTo>
                    <a:pt x="274637" y="384175"/>
                  </a:lnTo>
                  <a:lnTo>
                    <a:pt x="823912" y="384175"/>
                  </a:lnTo>
                  <a:lnTo>
                    <a:pt x="1098550" y="192087"/>
                  </a:lnTo>
                  <a:lnTo>
                    <a:pt x="82391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651750" y="2541587"/>
              <a:ext cx="1098550" cy="384175"/>
            </a:xfrm>
            <a:custGeom>
              <a:avLst/>
              <a:gdLst/>
              <a:ahLst/>
              <a:cxnLst/>
              <a:rect l="l" t="t" r="r" b="b"/>
              <a:pathLst>
                <a:path w="1098550" h="384175">
                  <a:moveTo>
                    <a:pt x="274637" y="0"/>
                  </a:moveTo>
                  <a:lnTo>
                    <a:pt x="0" y="192087"/>
                  </a:lnTo>
                  <a:lnTo>
                    <a:pt x="274637" y="384175"/>
                  </a:lnTo>
                  <a:lnTo>
                    <a:pt x="823912" y="384175"/>
                  </a:lnTo>
                  <a:lnTo>
                    <a:pt x="1098550" y="192087"/>
                  </a:lnTo>
                  <a:lnTo>
                    <a:pt x="823912" y="0"/>
                  </a:lnTo>
                  <a:lnTo>
                    <a:pt x="274637" y="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7752818" y="2638425"/>
            <a:ext cx="9334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Arial"/>
                <a:cs typeface="Arial"/>
              </a:rPr>
              <a:t>DocumentType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7648319" y="3186112"/>
            <a:ext cx="1107440" cy="392430"/>
            <a:chOff x="7648319" y="3186112"/>
            <a:chExt cx="1107440" cy="392430"/>
          </a:xfrm>
        </p:grpSpPr>
        <p:sp>
          <p:nvSpPr>
            <p:cNvPr id="70" name="object 70" descr=""/>
            <p:cNvSpPr/>
            <p:nvPr/>
          </p:nvSpPr>
          <p:spPr>
            <a:xfrm>
              <a:off x="7653081" y="3190874"/>
              <a:ext cx="1097915" cy="382905"/>
            </a:xfrm>
            <a:custGeom>
              <a:avLst/>
              <a:gdLst/>
              <a:ahLst/>
              <a:cxnLst/>
              <a:rect l="l" t="t" r="r" b="b"/>
              <a:pathLst>
                <a:path w="1097915" h="382904">
                  <a:moveTo>
                    <a:pt x="548736" y="0"/>
                  </a:moveTo>
                  <a:lnTo>
                    <a:pt x="496011" y="875"/>
                  </a:lnTo>
                  <a:lnTo>
                    <a:pt x="443677" y="3501"/>
                  </a:lnTo>
                  <a:lnTo>
                    <a:pt x="392124" y="7879"/>
                  </a:lnTo>
                  <a:lnTo>
                    <a:pt x="341745" y="14007"/>
                  </a:lnTo>
                  <a:lnTo>
                    <a:pt x="292930" y="21886"/>
                  </a:lnTo>
                  <a:lnTo>
                    <a:pt x="246069" y="31516"/>
                  </a:lnTo>
                  <a:lnTo>
                    <a:pt x="201555" y="42897"/>
                  </a:lnTo>
                  <a:lnTo>
                    <a:pt x="159779" y="56028"/>
                  </a:lnTo>
                  <a:lnTo>
                    <a:pt x="106519" y="77484"/>
                  </a:lnTo>
                  <a:lnTo>
                    <a:pt x="63911" y="100822"/>
                  </a:lnTo>
                  <a:lnTo>
                    <a:pt x="31955" y="125625"/>
                  </a:lnTo>
                  <a:lnTo>
                    <a:pt x="0" y="177951"/>
                  </a:lnTo>
                  <a:lnTo>
                    <a:pt x="0" y="204637"/>
                  </a:lnTo>
                  <a:lnTo>
                    <a:pt x="31955" y="256962"/>
                  </a:lnTo>
                  <a:lnTo>
                    <a:pt x="63911" y="281765"/>
                  </a:lnTo>
                  <a:lnTo>
                    <a:pt x="106519" y="305104"/>
                  </a:lnTo>
                  <a:lnTo>
                    <a:pt x="159779" y="326559"/>
                  </a:lnTo>
                  <a:lnTo>
                    <a:pt x="201555" y="339691"/>
                  </a:lnTo>
                  <a:lnTo>
                    <a:pt x="246069" y="351071"/>
                  </a:lnTo>
                  <a:lnTo>
                    <a:pt x="292930" y="360701"/>
                  </a:lnTo>
                  <a:lnTo>
                    <a:pt x="341745" y="368580"/>
                  </a:lnTo>
                  <a:lnTo>
                    <a:pt x="392124" y="374709"/>
                  </a:lnTo>
                  <a:lnTo>
                    <a:pt x="443677" y="379086"/>
                  </a:lnTo>
                  <a:lnTo>
                    <a:pt x="496011" y="381712"/>
                  </a:lnTo>
                  <a:lnTo>
                    <a:pt x="548736" y="382588"/>
                  </a:lnTo>
                  <a:lnTo>
                    <a:pt x="601462" y="381712"/>
                  </a:lnTo>
                  <a:lnTo>
                    <a:pt x="653796" y="379086"/>
                  </a:lnTo>
                  <a:lnTo>
                    <a:pt x="705349" y="374709"/>
                  </a:lnTo>
                  <a:lnTo>
                    <a:pt x="755728" y="368580"/>
                  </a:lnTo>
                  <a:lnTo>
                    <a:pt x="804543" y="360701"/>
                  </a:lnTo>
                  <a:lnTo>
                    <a:pt x="851403" y="351071"/>
                  </a:lnTo>
                  <a:lnTo>
                    <a:pt x="895917" y="339691"/>
                  </a:lnTo>
                  <a:lnTo>
                    <a:pt x="937694" y="326559"/>
                  </a:lnTo>
                  <a:lnTo>
                    <a:pt x="990954" y="305104"/>
                  </a:lnTo>
                  <a:lnTo>
                    <a:pt x="1033562" y="281765"/>
                  </a:lnTo>
                  <a:lnTo>
                    <a:pt x="1065518" y="256962"/>
                  </a:lnTo>
                  <a:lnTo>
                    <a:pt x="1097473" y="204637"/>
                  </a:lnTo>
                  <a:lnTo>
                    <a:pt x="1097473" y="177951"/>
                  </a:lnTo>
                  <a:lnTo>
                    <a:pt x="1065518" y="125625"/>
                  </a:lnTo>
                  <a:lnTo>
                    <a:pt x="1033562" y="100822"/>
                  </a:lnTo>
                  <a:lnTo>
                    <a:pt x="990954" y="77484"/>
                  </a:lnTo>
                  <a:lnTo>
                    <a:pt x="937694" y="56028"/>
                  </a:lnTo>
                  <a:lnTo>
                    <a:pt x="895917" y="42897"/>
                  </a:lnTo>
                  <a:lnTo>
                    <a:pt x="851403" y="31516"/>
                  </a:lnTo>
                  <a:lnTo>
                    <a:pt x="804543" y="21886"/>
                  </a:lnTo>
                  <a:lnTo>
                    <a:pt x="755728" y="14007"/>
                  </a:lnTo>
                  <a:lnTo>
                    <a:pt x="705349" y="7879"/>
                  </a:lnTo>
                  <a:lnTo>
                    <a:pt x="653796" y="3501"/>
                  </a:lnTo>
                  <a:lnTo>
                    <a:pt x="601462" y="875"/>
                  </a:lnTo>
                  <a:lnTo>
                    <a:pt x="54873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653081" y="3190874"/>
              <a:ext cx="1097915" cy="382905"/>
            </a:xfrm>
            <a:custGeom>
              <a:avLst/>
              <a:gdLst/>
              <a:ahLst/>
              <a:cxnLst/>
              <a:rect l="l" t="t" r="r" b="b"/>
              <a:pathLst>
                <a:path w="1097915" h="382904">
                  <a:moveTo>
                    <a:pt x="937694" y="56028"/>
                  </a:moveTo>
                  <a:lnTo>
                    <a:pt x="990954" y="77484"/>
                  </a:lnTo>
                  <a:lnTo>
                    <a:pt x="1033562" y="100822"/>
                  </a:lnTo>
                  <a:lnTo>
                    <a:pt x="1065518" y="125625"/>
                  </a:lnTo>
                  <a:lnTo>
                    <a:pt x="1097473" y="177951"/>
                  </a:lnTo>
                  <a:lnTo>
                    <a:pt x="1097473" y="204637"/>
                  </a:lnTo>
                  <a:lnTo>
                    <a:pt x="1065518" y="256962"/>
                  </a:lnTo>
                  <a:lnTo>
                    <a:pt x="1033562" y="281765"/>
                  </a:lnTo>
                  <a:lnTo>
                    <a:pt x="990954" y="305104"/>
                  </a:lnTo>
                  <a:lnTo>
                    <a:pt x="937694" y="326559"/>
                  </a:lnTo>
                  <a:lnTo>
                    <a:pt x="895917" y="339691"/>
                  </a:lnTo>
                  <a:lnTo>
                    <a:pt x="851403" y="351071"/>
                  </a:lnTo>
                  <a:lnTo>
                    <a:pt x="804543" y="360701"/>
                  </a:lnTo>
                  <a:lnTo>
                    <a:pt x="755728" y="368580"/>
                  </a:lnTo>
                  <a:lnTo>
                    <a:pt x="705349" y="374709"/>
                  </a:lnTo>
                  <a:lnTo>
                    <a:pt x="653796" y="379086"/>
                  </a:lnTo>
                  <a:lnTo>
                    <a:pt x="601462" y="381712"/>
                  </a:lnTo>
                  <a:lnTo>
                    <a:pt x="548736" y="382588"/>
                  </a:lnTo>
                  <a:lnTo>
                    <a:pt x="496011" y="381712"/>
                  </a:lnTo>
                  <a:lnTo>
                    <a:pt x="443677" y="379086"/>
                  </a:lnTo>
                  <a:lnTo>
                    <a:pt x="392124" y="374709"/>
                  </a:lnTo>
                  <a:lnTo>
                    <a:pt x="341745" y="368580"/>
                  </a:lnTo>
                  <a:lnTo>
                    <a:pt x="292930" y="360701"/>
                  </a:lnTo>
                  <a:lnTo>
                    <a:pt x="246069" y="351071"/>
                  </a:lnTo>
                  <a:lnTo>
                    <a:pt x="201555" y="339691"/>
                  </a:lnTo>
                  <a:lnTo>
                    <a:pt x="159779" y="326559"/>
                  </a:lnTo>
                  <a:lnTo>
                    <a:pt x="106519" y="305104"/>
                  </a:lnTo>
                  <a:lnTo>
                    <a:pt x="63911" y="281765"/>
                  </a:lnTo>
                  <a:lnTo>
                    <a:pt x="31955" y="256962"/>
                  </a:lnTo>
                  <a:lnTo>
                    <a:pt x="0" y="204637"/>
                  </a:lnTo>
                  <a:lnTo>
                    <a:pt x="0" y="177951"/>
                  </a:lnTo>
                  <a:lnTo>
                    <a:pt x="31955" y="125625"/>
                  </a:lnTo>
                  <a:lnTo>
                    <a:pt x="63911" y="100822"/>
                  </a:lnTo>
                  <a:lnTo>
                    <a:pt x="106519" y="77484"/>
                  </a:lnTo>
                  <a:lnTo>
                    <a:pt x="159779" y="56028"/>
                  </a:lnTo>
                  <a:lnTo>
                    <a:pt x="201555" y="42897"/>
                  </a:lnTo>
                  <a:lnTo>
                    <a:pt x="246069" y="31516"/>
                  </a:lnTo>
                  <a:lnTo>
                    <a:pt x="292930" y="21886"/>
                  </a:lnTo>
                  <a:lnTo>
                    <a:pt x="341745" y="14007"/>
                  </a:lnTo>
                  <a:lnTo>
                    <a:pt x="392124" y="7879"/>
                  </a:lnTo>
                  <a:lnTo>
                    <a:pt x="443677" y="3501"/>
                  </a:lnTo>
                  <a:lnTo>
                    <a:pt x="496011" y="875"/>
                  </a:lnTo>
                  <a:lnTo>
                    <a:pt x="548736" y="0"/>
                  </a:lnTo>
                  <a:lnTo>
                    <a:pt x="601462" y="875"/>
                  </a:lnTo>
                  <a:lnTo>
                    <a:pt x="653796" y="3501"/>
                  </a:lnTo>
                  <a:lnTo>
                    <a:pt x="705349" y="7879"/>
                  </a:lnTo>
                  <a:lnTo>
                    <a:pt x="755728" y="14007"/>
                  </a:lnTo>
                  <a:lnTo>
                    <a:pt x="804543" y="21886"/>
                  </a:lnTo>
                  <a:lnTo>
                    <a:pt x="851403" y="31516"/>
                  </a:lnTo>
                  <a:lnTo>
                    <a:pt x="895917" y="42897"/>
                  </a:lnTo>
                  <a:lnTo>
                    <a:pt x="937694" y="56028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7928941" y="3267868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672387" y="3767137"/>
            <a:ext cx="1292225" cy="382905"/>
          </a:xfrm>
          <a:prstGeom prst="rect">
            <a:avLst/>
          </a:prstGeom>
          <a:solidFill>
            <a:srgbClr val="E4E4E4"/>
          </a:solidFill>
          <a:ln w="9360">
            <a:solidFill>
              <a:srgbClr val="000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algn="ctr" marL="38735">
              <a:lnSpc>
                <a:spcPct val="100000"/>
              </a:lnSpc>
              <a:spcBef>
                <a:spcPts val="705"/>
              </a:spcBef>
            </a:pPr>
            <a:r>
              <a:rPr dirty="0" sz="1200" spc="-35">
                <a:latin typeface="Arial"/>
                <a:cs typeface="Arial"/>
              </a:rPr>
              <a:t>Text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7540625" y="4341812"/>
            <a:ext cx="1428750" cy="392430"/>
            <a:chOff x="7540625" y="4341812"/>
            <a:chExt cx="1428750" cy="392430"/>
          </a:xfrm>
        </p:grpSpPr>
        <p:sp>
          <p:nvSpPr>
            <p:cNvPr id="75" name="object 75" descr=""/>
            <p:cNvSpPr/>
            <p:nvPr/>
          </p:nvSpPr>
          <p:spPr>
            <a:xfrm>
              <a:off x="7545387" y="4346575"/>
              <a:ext cx="1419225" cy="382905"/>
            </a:xfrm>
            <a:custGeom>
              <a:avLst/>
              <a:gdLst/>
              <a:ahLst/>
              <a:cxnLst/>
              <a:rect l="l" t="t" r="r" b="b"/>
              <a:pathLst>
                <a:path w="1419225" h="382904">
                  <a:moveTo>
                    <a:pt x="1419225" y="0"/>
                  </a:moveTo>
                  <a:lnTo>
                    <a:pt x="354806" y="0"/>
                  </a:lnTo>
                  <a:lnTo>
                    <a:pt x="0" y="382587"/>
                  </a:lnTo>
                  <a:lnTo>
                    <a:pt x="1064418" y="382587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545387" y="4346575"/>
              <a:ext cx="1419225" cy="382905"/>
            </a:xfrm>
            <a:custGeom>
              <a:avLst/>
              <a:gdLst/>
              <a:ahLst/>
              <a:cxnLst/>
              <a:rect l="l" t="t" r="r" b="b"/>
              <a:pathLst>
                <a:path w="1419225" h="382904">
                  <a:moveTo>
                    <a:pt x="354806" y="0"/>
                  </a:moveTo>
                  <a:lnTo>
                    <a:pt x="0" y="382587"/>
                  </a:lnTo>
                  <a:lnTo>
                    <a:pt x="1064418" y="382587"/>
                  </a:lnTo>
                  <a:lnTo>
                    <a:pt x="1419225" y="0"/>
                  </a:lnTo>
                  <a:lnTo>
                    <a:pt x="354806" y="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7872611" y="4410868"/>
            <a:ext cx="796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Comment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3644900" y="2268756"/>
            <a:ext cx="1181100" cy="441325"/>
            <a:chOff x="3644900" y="2268756"/>
            <a:chExt cx="1181100" cy="441325"/>
          </a:xfrm>
        </p:grpSpPr>
        <p:sp>
          <p:nvSpPr>
            <p:cNvPr id="79" name="object 79" descr=""/>
            <p:cNvSpPr/>
            <p:nvPr/>
          </p:nvSpPr>
          <p:spPr>
            <a:xfrm>
              <a:off x="3649662" y="2273519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612235" y="0"/>
                  </a:moveTo>
                  <a:lnTo>
                    <a:pt x="559338" y="0"/>
                  </a:lnTo>
                  <a:lnTo>
                    <a:pt x="506615" y="1750"/>
                  </a:lnTo>
                  <a:lnTo>
                    <a:pt x="454412" y="5251"/>
                  </a:lnTo>
                  <a:lnTo>
                    <a:pt x="403077" y="10502"/>
                  </a:lnTo>
                  <a:lnTo>
                    <a:pt x="352957" y="17504"/>
                  </a:lnTo>
                  <a:lnTo>
                    <a:pt x="304400" y="26256"/>
                  </a:lnTo>
                  <a:lnTo>
                    <a:pt x="257752" y="36759"/>
                  </a:lnTo>
                  <a:lnTo>
                    <a:pt x="213360" y="49013"/>
                  </a:lnTo>
                  <a:lnTo>
                    <a:pt x="171572" y="63016"/>
                  </a:lnTo>
                  <a:lnTo>
                    <a:pt x="119147" y="85125"/>
                  </a:lnTo>
                  <a:lnTo>
                    <a:pt x="76254" y="109054"/>
                  </a:lnTo>
                  <a:lnTo>
                    <a:pt x="42893" y="134437"/>
                  </a:lnTo>
                  <a:lnTo>
                    <a:pt x="4765" y="188114"/>
                  </a:lnTo>
                  <a:lnTo>
                    <a:pt x="0" y="215680"/>
                  </a:lnTo>
                  <a:lnTo>
                    <a:pt x="4765" y="243247"/>
                  </a:lnTo>
                  <a:lnTo>
                    <a:pt x="42893" y="296924"/>
                  </a:lnTo>
                  <a:lnTo>
                    <a:pt x="76254" y="322307"/>
                  </a:lnTo>
                  <a:lnTo>
                    <a:pt x="119147" y="346235"/>
                  </a:lnTo>
                  <a:lnTo>
                    <a:pt x="171572" y="368345"/>
                  </a:lnTo>
                  <a:lnTo>
                    <a:pt x="213360" y="382348"/>
                  </a:lnTo>
                  <a:lnTo>
                    <a:pt x="257752" y="394601"/>
                  </a:lnTo>
                  <a:lnTo>
                    <a:pt x="304400" y="405104"/>
                  </a:lnTo>
                  <a:lnTo>
                    <a:pt x="352957" y="413857"/>
                  </a:lnTo>
                  <a:lnTo>
                    <a:pt x="403077" y="420858"/>
                  </a:lnTo>
                  <a:lnTo>
                    <a:pt x="454412" y="426110"/>
                  </a:lnTo>
                  <a:lnTo>
                    <a:pt x="506615" y="429611"/>
                  </a:lnTo>
                  <a:lnTo>
                    <a:pt x="559338" y="431361"/>
                  </a:lnTo>
                  <a:lnTo>
                    <a:pt x="612235" y="431361"/>
                  </a:lnTo>
                  <a:lnTo>
                    <a:pt x="664959" y="429611"/>
                  </a:lnTo>
                  <a:lnTo>
                    <a:pt x="717162" y="426110"/>
                  </a:lnTo>
                  <a:lnTo>
                    <a:pt x="768496" y="420858"/>
                  </a:lnTo>
                  <a:lnTo>
                    <a:pt x="818616" y="413857"/>
                  </a:lnTo>
                  <a:lnTo>
                    <a:pt x="867174" y="405104"/>
                  </a:lnTo>
                  <a:lnTo>
                    <a:pt x="913822" y="394601"/>
                  </a:lnTo>
                  <a:lnTo>
                    <a:pt x="958213" y="382348"/>
                  </a:lnTo>
                  <a:lnTo>
                    <a:pt x="1000001" y="368345"/>
                  </a:lnTo>
                  <a:lnTo>
                    <a:pt x="1052426" y="346235"/>
                  </a:lnTo>
                  <a:lnTo>
                    <a:pt x="1095319" y="322307"/>
                  </a:lnTo>
                  <a:lnTo>
                    <a:pt x="1128681" y="296924"/>
                  </a:lnTo>
                  <a:lnTo>
                    <a:pt x="1166808" y="243247"/>
                  </a:lnTo>
                  <a:lnTo>
                    <a:pt x="1171574" y="215680"/>
                  </a:lnTo>
                  <a:lnTo>
                    <a:pt x="1166808" y="188114"/>
                  </a:lnTo>
                  <a:lnTo>
                    <a:pt x="1128681" y="134437"/>
                  </a:lnTo>
                  <a:lnTo>
                    <a:pt x="1095319" y="109054"/>
                  </a:lnTo>
                  <a:lnTo>
                    <a:pt x="1052426" y="85125"/>
                  </a:lnTo>
                  <a:lnTo>
                    <a:pt x="1000001" y="63016"/>
                  </a:lnTo>
                  <a:lnTo>
                    <a:pt x="958213" y="49013"/>
                  </a:lnTo>
                  <a:lnTo>
                    <a:pt x="913822" y="36759"/>
                  </a:lnTo>
                  <a:lnTo>
                    <a:pt x="867174" y="26256"/>
                  </a:lnTo>
                  <a:lnTo>
                    <a:pt x="818616" y="17504"/>
                  </a:lnTo>
                  <a:lnTo>
                    <a:pt x="768496" y="10502"/>
                  </a:lnTo>
                  <a:lnTo>
                    <a:pt x="717162" y="5251"/>
                  </a:lnTo>
                  <a:lnTo>
                    <a:pt x="664959" y="1750"/>
                  </a:lnTo>
                  <a:lnTo>
                    <a:pt x="61223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649662" y="2273519"/>
              <a:ext cx="1171575" cy="431800"/>
            </a:xfrm>
            <a:custGeom>
              <a:avLst/>
              <a:gdLst/>
              <a:ahLst/>
              <a:cxnLst/>
              <a:rect l="l" t="t" r="r" b="b"/>
              <a:pathLst>
                <a:path w="1171575" h="431800">
                  <a:moveTo>
                    <a:pt x="1000001" y="63016"/>
                  </a:moveTo>
                  <a:lnTo>
                    <a:pt x="1052426" y="85125"/>
                  </a:lnTo>
                  <a:lnTo>
                    <a:pt x="1095319" y="109054"/>
                  </a:lnTo>
                  <a:lnTo>
                    <a:pt x="1128681" y="134437"/>
                  </a:lnTo>
                  <a:lnTo>
                    <a:pt x="1166808" y="188114"/>
                  </a:lnTo>
                  <a:lnTo>
                    <a:pt x="1171574" y="215680"/>
                  </a:lnTo>
                  <a:lnTo>
                    <a:pt x="1166808" y="243247"/>
                  </a:lnTo>
                  <a:lnTo>
                    <a:pt x="1128681" y="296924"/>
                  </a:lnTo>
                  <a:lnTo>
                    <a:pt x="1095319" y="322307"/>
                  </a:lnTo>
                  <a:lnTo>
                    <a:pt x="1052426" y="346235"/>
                  </a:lnTo>
                  <a:lnTo>
                    <a:pt x="1000001" y="368345"/>
                  </a:lnTo>
                  <a:lnTo>
                    <a:pt x="958213" y="382348"/>
                  </a:lnTo>
                  <a:lnTo>
                    <a:pt x="913822" y="394601"/>
                  </a:lnTo>
                  <a:lnTo>
                    <a:pt x="867174" y="405104"/>
                  </a:lnTo>
                  <a:lnTo>
                    <a:pt x="818616" y="413857"/>
                  </a:lnTo>
                  <a:lnTo>
                    <a:pt x="768496" y="420858"/>
                  </a:lnTo>
                  <a:lnTo>
                    <a:pt x="717162" y="426110"/>
                  </a:lnTo>
                  <a:lnTo>
                    <a:pt x="664959" y="429611"/>
                  </a:lnTo>
                  <a:lnTo>
                    <a:pt x="612235" y="431361"/>
                  </a:lnTo>
                  <a:lnTo>
                    <a:pt x="559338" y="431361"/>
                  </a:lnTo>
                  <a:lnTo>
                    <a:pt x="506615" y="429611"/>
                  </a:lnTo>
                  <a:lnTo>
                    <a:pt x="454412" y="426110"/>
                  </a:lnTo>
                  <a:lnTo>
                    <a:pt x="403077" y="420858"/>
                  </a:lnTo>
                  <a:lnTo>
                    <a:pt x="352957" y="413857"/>
                  </a:lnTo>
                  <a:lnTo>
                    <a:pt x="304400" y="405104"/>
                  </a:lnTo>
                  <a:lnTo>
                    <a:pt x="257752" y="394601"/>
                  </a:lnTo>
                  <a:lnTo>
                    <a:pt x="213360" y="382348"/>
                  </a:lnTo>
                  <a:lnTo>
                    <a:pt x="171572" y="368345"/>
                  </a:lnTo>
                  <a:lnTo>
                    <a:pt x="119147" y="346235"/>
                  </a:lnTo>
                  <a:lnTo>
                    <a:pt x="76254" y="322307"/>
                  </a:lnTo>
                  <a:lnTo>
                    <a:pt x="42893" y="296924"/>
                  </a:lnTo>
                  <a:lnTo>
                    <a:pt x="4765" y="243247"/>
                  </a:lnTo>
                  <a:lnTo>
                    <a:pt x="0" y="215680"/>
                  </a:lnTo>
                  <a:lnTo>
                    <a:pt x="4765" y="188114"/>
                  </a:lnTo>
                  <a:lnTo>
                    <a:pt x="42893" y="134437"/>
                  </a:lnTo>
                  <a:lnTo>
                    <a:pt x="76254" y="109054"/>
                  </a:lnTo>
                  <a:lnTo>
                    <a:pt x="119147" y="85125"/>
                  </a:lnTo>
                  <a:lnTo>
                    <a:pt x="171572" y="63016"/>
                  </a:lnTo>
                  <a:lnTo>
                    <a:pt x="213360" y="49013"/>
                  </a:lnTo>
                  <a:lnTo>
                    <a:pt x="257752" y="36759"/>
                  </a:lnTo>
                  <a:lnTo>
                    <a:pt x="304400" y="26256"/>
                  </a:lnTo>
                  <a:lnTo>
                    <a:pt x="352957" y="17504"/>
                  </a:lnTo>
                  <a:lnTo>
                    <a:pt x="403077" y="10502"/>
                  </a:lnTo>
                  <a:lnTo>
                    <a:pt x="454412" y="5251"/>
                  </a:lnTo>
                  <a:lnTo>
                    <a:pt x="506615" y="1750"/>
                  </a:lnTo>
                  <a:lnTo>
                    <a:pt x="559338" y="0"/>
                  </a:lnTo>
                  <a:lnTo>
                    <a:pt x="612235" y="0"/>
                  </a:lnTo>
                  <a:lnTo>
                    <a:pt x="664959" y="1750"/>
                  </a:lnTo>
                  <a:lnTo>
                    <a:pt x="717162" y="5251"/>
                  </a:lnTo>
                  <a:lnTo>
                    <a:pt x="768496" y="10502"/>
                  </a:lnTo>
                  <a:lnTo>
                    <a:pt x="818616" y="17504"/>
                  </a:lnTo>
                  <a:lnTo>
                    <a:pt x="867174" y="26256"/>
                  </a:lnTo>
                  <a:lnTo>
                    <a:pt x="913822" y="36759"/>
                  </a:lnTo>
                  <a:lnTo>
                    <a:pt x="958213" y="49013"/>
                  </a:lnTo>
                  <a:lnTo>
                    <a:pt x="1000001" y="6301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495300" y="1168400"/>
            <a:ext cx="8168005" cy="145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Gill Sans MT"/>
                <a:cs typeface="Gill Sans MT"/>
              </a:rPr>
              <a:t>Sus</a:t>
            </a:r>
            <a:r>
              <a:rPr dirty="0" sz="2400" spc="-5">
                <a:latin typeface="Gill Sans MT"/>
                <a:cs typeface="Gill Sans MT"/>
              </a:rPr>
              <a:t> nodos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reflejan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el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contenido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y </a:t>
            </a:r>
            <a:r>
              <a:rPr dirty="0" sz="2400" spc="-5">
                <a:latin typeface="Gill Sans MT"/>
                <a:cs typeface="Gill Sans MT"/>
              </a:rPr>
              <a:t>la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estructura</a:t>
            </a:r>
            <a:r>
              <a:rPr dirty="0" sz="2400">
                <a:latin typeface="Gill Sans MT"/>
                <a:cs typeface="Gill Sans MT"/>
              </a:rPr>
              <a:t> del documento</a:t>
            </a:r>
            <a:endParaRPr sz="2400">
              <a:latin typeface="Gill Sans MT"/>
              <a:cs typeface="Gill Sans MT"/>
            </a:endParaRPr>
          </a:p>
          <a:p>
            <a:pPr marL="2470785">
              <a:lnSpc>
                <a:spcPts val="1639"/>
              </a:lnSpc>
              <a:spcBef>
                <a:spcPts val="1980"/>
              </a:spcBef>
            </a:pPr>
            <a:r>
              <a:rPr dirty="0" sz="1600">
                <a:latin typeface="Arial"/>
                <a:cs typeface="Arial"/>
              </a:rPr>
              <a:t>document</a:t>
            </a:r>
            <a:endParaRPr sz="1600">
              <a:latin typeface="Arial"/>
              <a:cs typeface="Arial"/>
            </a:endParaRPr>
          </a:p>
          <a:p>
            <a:pPr marL="7344409">
              <a:lnSpc>
                <a:spcPts val="1400"/>
              </a:lnSpc>
            </a:pPr>
            <a:r>
              <a:rPr dirty="0" sz="1400">
                <a:latin typeface="Arial"/>
                <a:cs typeface="Arial"/>
              </a:rPr>
              <a:t>Document</a:t>
            </a:r>
            <a:endParaRPr sz="1400">
              <a:latin typeface="Arial"/>
              <a:cs typeface="Arial"/>
            </a:endParaRPr>
          </a:p>
          <a:p>
            <a:pPr algn="ctr" marR="640715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3594100" y="2032000"/>
            <a:ext cx="533400" cy="457200"/>
            <a:chOff x="3594100" y="2032000"/>
            <a:chExt cx="533400" cy="457200"/>
          </a:xfrm>
        </p:grpSpPr>
        <p:pic>
          <p:nvPicPr>
            <p:cNvPr id="83" name="object 8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94100" y="2032000"/>
              <a:ext cx="533400" cy="457200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3720038" y="2147862"/>
              <a:ext cx="189865" cy="125730"/>
            </a:xfrm>
            <a:custGeom>
              <a:avLst/>
              <a:gdLst/>
              <a:ahLst/>
              <a:cxnLst/>
              <a:rect l="l" t="t" r="r" b="b"/>
              <a:pathLst>
                <a:path w="189864" h="125730">
                  <a:moveTo>
                    <a:pt x="189801" y="125696"/>
                  </a:moveTo>
                  <a:lnTo>
                    <a:pt x="142351" y="94272"/>
                  </a:lnTo>
                  <a:lnTo>
                    <a:pt x="94900" y="62848"/>
                  </a:lnTo>
                  <a:lnTo>
                    <a:pt x="47450" y="31424"/>
                  </a:lnTo>
                  <a:lnTo>
                    <a:pt x="0" y="0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7957736" y="901700"/>
            <a:ext cx="100139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 </a:t>
            </a:r>
            <a:r>
              <a:rPr dirty="0" sz="900" spc="-80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6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86" name="object 86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81355"/>
            <a:ext cx="5514975" cy="768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50" spc="40"/>
              <a:t>Los</a:t>
            </a:r>
            <a:r>
              <a:rPr dirty="0" sz="4850" spc="-15"/>
              <a:t> </a:t>
            </a:r>
            <a:r>
              <a:rPr dirty="0" sz="4850" spc="80"/>
              <a:t>nodos</a:t>
            </a:r>
            <a:r>
              <a:rPr dirty="0" sz="4850" spc="-15"/>
              <a:t> </a:t>
            </a:r>
            <a:r>
              <a:rPr dirty="0" sz="4850" spc="35"/>
              <a:t>del</a:t>
            </a:r>
            <a:r>
              <a:rPr dirty="0" sz="4850" spc="-10"/>
              <a:t> </a:t>
            </a:r>
            <a:r>
              <a:rPr dirty="0" sz="4850" spc="40"/>
              <a:t>árbol</a:t>
            </a:r>
            <a:endParaRPr sz="485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2946400"/>
            <a:chOff x="127000" y="1778000"/>
            <a:chExt cx="508000" cy="29464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489200"/>
              <a:ext cx="127000" cy="127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3479800"/>
              <a:ext cx="177800" cy="1778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4546600"/>
              <a:ext cx="177800" cy="1778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95300" y="1651000"/>
            <a:ext cx="8388350" cy="38709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108839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Gill Sans MT"/>
                <a:cs typeface="Gill Sans MT"/>
              </a:rPr>
              <a:t>Para </a:t>
            </a:r>
            <a:r>
              <a:rPr dirty="0" sz="2400" spc="-5">
                <a:latin typeface="Gill Sans MT"/>
                <a:cs typeface="Gill Sans MT"/>
              </a:rPr>
              <a:t>manipular </a:t>
            </a:r>
            <a:r>
              <a:rPr dirty="0" sz="2400">
                <a:latin typeface="Gill Sans MT"/>
                <a:cs typeface="Gill Sans MT"/>
              </a:rPr>
              <a:t>el documento </a:t>
            </a:r>
            <a:r>
              <a:rPr dirty="0" sz="2400" spc="-5">
                <a:latin typeface="Gill Sans MT"/>
                <a:cs typeface="Gill Sans MT"/>
              </a:rPr>
              <a:t>lo </a:t>
            </a:r>
            <a:r>
              <a:rPr dirty="0" sz="2400">
                <a:latin typeface="Gill Sans MT"/>
                <a:cs typeface="Gill Sans MT"/>
              </a:rPr>
              <a:t>que </a:t>
            </a:r>
            <a:r>
              <a:rPr dirty="0" sz="2400" spc="-5">
                <a:latin typeface="Gill Sans MT"/>
                <a:cs typeface="Gill Sans MT"/>
              </a:rPr>
              <a:t>tenemos </a:t>
            </a:r>
            <a:r>
              <a:rPr dirty="0" sz="2400">
                <a:latin typeface="Gill Sans MT"/>
                <a:cs typeface="Gill Sans MT"/>
              </a:rPr>
              <a:t>que </a:t>
            </a:r>
            <a:r>
              <a:rPr dirty="0" sz="2400" spc="-5">
                <a:latin typeface="Gill Sans MT"/>
                <a:cs typeface="Gill Sans MT"/>
              </a:rPr>
              <a:t>hacer </a:t>
            </a:r>
            <a:r>
              <a:rPr dirty="0" sz="2400">
                <a:latin typeface="Gill Sans MT"/>
                <a:cs typeface="Gill Sans MT"/>
              </a:rPr>
              <a:t>es </a:t>
            </a:r>
            <a:r>
              <a:rPr dirty="0" sz="2400" spc="-65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manipular los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nodos</a:t>
            </a:r>
            <a:endParaRPr sz="2400">
              <a:latin typeface="Gill Sans MT"/>
              <a:cs typeface="Gill Sans MT"/>
            </a:endParaRPr>
          </a:p>
          <a:p>
            <a:pPr marL="292100" marR="5080">
              <a:lnSpc>
                <a:spcPts val="2500"/>
              </a:lnSpc>
              <a:spcBef>
                <a:spcPts val="40"/>
              </a:spcBef>
            </a:pPr>
            <a:r>
              <a:rPr dirty="0" sz="2200" spc="-55">
                <a:latin typeface="Gill Sans MT"/>
                <a:cs typeface="Gill Sans MT"/>
              </a:rPr>
              <a:t>P</a:t>
            </a:r>
            <a:r>
              <a:rPr dirty="0" sz="2200">
                <a:latin typeface="Gill Sans MT"/>
                <a:cs typeface="Gill Sans MT"/>
              </a:rPr>
              <a:t>or ejempl</a:t>
            </a:r>
            <a:r>
              <a:rPr dirty="0" sz="2200" spc="-70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p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ra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m</a:t>
            </a:r>
            <a:r>
              <a:rPr dirty="0" sz="2200" spc="-25">
                <a:latin typeface="Gill Sans MT"/>
                <a:cs typeface="Gill Sans MT"/>
              </a:rPr>
              <a:t>o</a:t>
            </a:r>
            <a:r>
              <a:rPr dirty="0" sz="2200" spc="-45">
                <a:latin typeface="Gill Sans MT"/>
                <a:cs typeface="Gill Sans MT"/>
              </a:rPr>
              <a:t>v</a:t>
            </a:r>
            <a:r>
              <a:rPr dirty="0" sz="2200">
                <a:latin typeface="Gill Sans MT"/>
                <a:cs typeface="Gill Sans MT"/>
              </a:rPr>
              <a:t>er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un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p</a:t>
            </a:r>
            <a:r>
              <a:rPr dirty="0" sz="2200" spc="-5">
                <a:latin typeface="Gill Sans MT"/>
                <a:cs typeface="Gill Sans MT"/>
              </a:rPr>
              <a:t>á</a:t>
            </a:r>
            <a:r>
              <a:rPr dirty="0" sz="2200" spc="-2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r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 spc="-25">
                <a:latin typeface="Gill Sans MT"/>
                <a:cs typeface="Gill Sans MT"/>
              </a:rPr>
              <a:t>f</a:t>
            </a:r>
            <a:r>
              <a:rPr dirty="0" sz="2200">
                <a:latin typeface="Gill Sans MT"/>
                <a:cs typeface="Gill Sans MT"/>
              </a:rPr>
              <a:t>o de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s</a:t>
            </a:r>
            <a:r>
              <a:rPr dirty="0" sz="2200" spc="-5">
                <a:latin typeface="Gill Sans MT"/>
                <a:cs typeface="Gill Sans MT"/>
              </a:rPr>
              <a:t>i</a:t>
            </a:r>
            <a:r>
              <a:rPr dirty="0" sz="2200">
                <a:latin typeface="Gill Sans MT"/>
                <a:cs typeface="Gill Sans MT"/>
              </a:rPr>
              <a:t>ti</a:t>
            </a:r>
            <a:r>
              <a:rPr dirty="0" sz="2200" spc="-70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h</a:t>
            </a:r>
            <a:r>
              <a:rPr dirty="0" sz="2200" spc="-90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y que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c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 spc="40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t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r </a:t>
            </a:r>
            <a:r>
              <a:rPr dirty="0" sz="2200" spc="-5">
                <a:latin typeface="Gill Sans MT"/>
                <a:cs typeface="Gill Sans MT"/>
              </a:rPr>
              <a:t>l</a:t>
            </a:r>
            <a:r>
              <a:rPr dirty="0" sz="2200">
                <a:latin typeface="Gill Sans MT"/>
                <a:cs typeface="Gill Sans MT"/>
              </a:rPr>
              <a:t>a r</a:t>
            </a:r>
            <a:r>
              <a:rPr dirty="0" sz="2200" spc="-5">
                <a:latin typeface="Gill Sans MT"/>
                <a:cs typeface="Gill Sans MT"/>
              </a:rPr>
              <a:t>a</a:t>
            </a:r>
            <a:r>
              <a:rPr dirty="0" sz="2200">
                <a:latin typeface="Gill Sans MT"/>
                <a:cs typeface="Gill Sans MT"/>
              </a:rPr>
              <a:t>ma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que  </a:t>
            </a:r>
            <a:r>
              <a:rPr dirty="0" sz="2200" spc="-5">
                <a:latin typeface="Gill Sans MT"/>
                <a:cs typeface="Gill Sans MT"/>
              </a:rPr>
              <a:t>lo</a:t>
            </a:r>
            <a:r>
              <a:rPr dirty="0" sz="2200">
                <a:latin typeface="Gill Sans MT"/>
                <a:cs typeface="Gill Sans MT"/>
              </a:rPr>
              <a:t> une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al</a:t>
            </a:r>
            <a:r>
              <a:rPr dirty="0" sz="2200" spc="-5">
                <a:latin typeface="Gill Sans MT"/>
                <a:cs typeface="Gill Sans MT"/>
              </a:rPr>
              <a:t> sitio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actual 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insertar el </a:t>
            </a:r>
            <a:r>
              <a:rPr dirty="0" sz="2200" spc="-5">
                <a:latin typeface="Gill Sans MT"/>
                <a:cs typeface="Gill Sans MT"/>
              </a:rPr>
              <a:t>nodo</a:t>
            </a:r>
            <a:r>
              <a:rPr dirty="0" sz="2200">
                <a:latin typeface="Gill Sans MT"/>
                <a:cs typeface="Gill Sans MT"/>
              </a:rPr>
              <a:t> en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otro</a:t>
            </a:r>
            <a:r>
              <a:rPr dirty="0" sz="220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lado</a:t>
            </a:r>
            <a:endParaRPr sz="2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Gill Sans MT"/>
              <a:cs typeface="Gill Sans MT"/>
            </a:endParaRPr>
          </a:p>
          <a:p>
            <a:pPr marL="12700" marR="29845">
              <a:lnSpc>
                <a:spcPts val="2800"/>
              </a:lnSpc>
              <a:spcBef>
                <a:spcPts val="5"/>
              </a:spcBef>
            </a:pPr>
            <a:r>
              <a:rPr dirty="0" sz="2400" spc="-75">
                <a:latin typeface="Gill Sans MT"/>
                <a:cs typeface="Gill Sans MT"/>
              </a:rPr>
              <a:t>Todos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los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nodos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son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del</a:t>
            </a:r>
            <a:r>
              <a:rPr dirty="0" sz="2400" spc="-23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“tipo”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5">
                <a:latin typeface="Gill Sans MT"/>
                <a:cs typeface="Gill Sans MT"/>
              </a:rPr>
              <a:t>Node,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15">
                <a:latin typeface="Gill Sans MT"/>
                <a:cs typeface="Gill Sans MT"/>
              </a:rPr>
              <a:t>pero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35">
                <a:latin typeface="Gill Sans MT"/>
                <a:cs typeface="Gill Sans MT"/>
              </a:rPr>
              <a:t>hay</a:t>
            </a:r>
            <a:r>
              <a:rPr dirty="0" sz="2400" spc="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distintos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“subtipos”: </a:t>
            </a:r>
            <a:r>
              <a:rPr dirty="0" sz="2400" spc="-65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cument,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cument</a:t>
            </a:r>
            <a:r>
              <a:rPr dirty="0" sz="2400" spc="-300">
                <a:latin typeface="Gill Sans MT"/>
                <a:cs typeface="Gill Sans MT"/>
              </a:rPr>
              <a:t>T</a:t>
            </a:r>
            <a:r>
              <a:rPr dirty="0" sz="2400">
                <a:latin typeface="Gill Sans MT"/>
                <a:cs typeface="Gill Sans MT"/>
              </a:rPr>
              <a:t>yp</a:t>
            </a:r>
            <a:r>
              <a:rPr dirty="0" sz="2400" spc="45">
                <a:latin typeface="Gill Sans MT"/>
                <a:cs typeface="Gill Sans MT"/>
              </a:rPr>
              <a:t>e</a:t>
            </a:r>
            <a:r>
              <a:rPr dirty="0" sz="2400">
                <a:latin typeface="Gill Sans MT"/>
                <a:cs typeface="Gill Sans MT"/>
              </a:rPr>
              <a:t>,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Element</a:t>
            </a:r>
            <a:r>
              <a:rPr dirty="0" sz="2400" spc="125">
                <a:latin typeface="Gill Sans MT"/>
                <a:cs typeface="Gill Sans MT"/>
              </a:rPr>
              <a:t>,</a:t>
            </a:r>
            <a:r>
              <a:rPr dirty="0" sz="2400" spc="-360">
                <a:latin typeface="Gill Sans MT"/>
                <a:cs typeface="Gill Sans MT"/>
              </a:rPr>
              <a:t>T</a:t>
            </a:r>
            <a:r>
              <a:rPr dirty="0" sz="2400">
                <a:latin typeface="Gill Sans MT"/>
                <a:cs typeface="Gill Sans MT"/>
              </a:rPr>
              <a:t>ext,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C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mment,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…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Gill Sans MT"/>
              <a:cs typeface="Gill Sans MT"/>
            </a:endParaRPr>
          </a:p>
          <a:p>
            <a:pPr algn="just" marL="12700" marR="316230">
              <a:lnSpc>
                <a:spcPts val="2800"/>
              </a:lnSpc>
            </a:pPr>
            <a:r>
              <a:rPr dirty="0" sz="2400">
                <a:latin typeface="Gill Sans MT"/>
                <a:cs typeface="Gill Sans MT"/>
              </a:rPr>
              <a:t>Aunque </a:t>
            </a:r>
            <a:r>
              <a:rPr dirty="0" sz="2400" spc="-5">
                <a:latin typeface="Gill Sans MT"/>
                <a:cs typeface="Gill Sans MT"/>
              </a:rPr>
              <a:t>los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atributos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</a:t>
            </a:r>
            <a:r>
              <a:rPr dirty="0" sz="2400" spc="-5">
                <a:latin typeface="Gill Sans MT"/>
                <a:cs typeface="Gill Sans MT"/>
              </a:rPr>
              <a:t> las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etiquetas</a:t>
            </a:r>
            <a:r>
              <a:rPr dirty="0" sz="2400">
                <a:latin typeface="Gill Sans MT"/>
                <a:cs typeface="Gill Sans MT"/>
              </a:rPr>
              <a:t> son </a:t>
            </a:r>
            <a:r>
              <a:rPr dirty="0" sz="2400" spc="-5">
                <a:latin typeface="Gill Sans MT"/>
                <a:cs typeface="Gill Sans MT"/>
              </a:rPr>
              <a:t>nodos</a:t>
            </a:r>
            <a:r>
              <a:rPr dirty="0" sz="2400">
                <a:latin typeface="Gill Sans MT"/>
                <a:cs typeface="Gill Sans MT"/>
              </a:rPr>
              <a:t> de tipo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 spc="-50">
                <a:latin typeface="Gill Sans MT"/>
                <a:cs typeface="Gill Sans MT"/>
              </a:rPr>
              <a:t>Attr,</a:t>
            </a:r>
            <a:r>
              <a:rPr dirty="0" sz="2400" spc="-484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“no </a:t>
            </a:r>
            <a:r>
              <a:rPr dirty="0" sz="2400" spc="-65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están” </a:t>
            </a:r>
            <a:r>
              <a:rPr dirty="0" sz="2400">
                <a:latin typeface="Gill Sans MT"/>
                <a:cs typeface="Gill Sans MT"/>
              </a:rPr>
              <a:t>en el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árbol,</a:t>
            </a:r>
            <a:r>
              <a:rPr dirty="0" sz="2400" spc="-240">
                <a:latin typeface="Gill Sans MT"/>
                <a:cs typeface="Gill Sans MT"/>
              </a:rPr>
              <a:t> </a:t>
            </a:r>
            <a:r>
              <a:rPr dirty="0" sz="2400" spc="-35">
                <a:latin typeface="Gill Sans MT"/>
                <a:cs typeface="Gill Sans MT"/>
              </a:rPr>
              <a:t>hay</a:t>
            </a:r>
            <a:r>
              <a:rPr dirty="0" sz="2400">
                <a:latin typeface="Gill Sans MT"/>
                <a:cs typeface="Gill Sans MT"/>
              </a:rPr>
              <a:t> que </a:t>
            </a:r>
            <a:r>
              <a:rPr dirty="0" sz="2400" spc="-5">
                <a:latin typeface="Gill Sans MT"/>
                <a:cs typeface="Gill Sans MT"/>
              </a:rPr>
              <a:t>acceder</a:t>
            </a:r>
            <a:r>
              <a:rPr dirty="0" sz="2400">
                <a:latin typeface="Gill Sans MT"/>
                <a:cs typeface="Gill Sans MT"/>
              </a:rPr>
              <a:t> a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ellos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con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métodos</a:t>
            </a:r>
            <a:r>
              <a:rPr dirty="0" sz="2400" spc="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del </a:t>
            </a:r>
            <a:r>
              <a:rPr dirty="0" sz="2400" spc="-5">
                <a:latin typeface="Gill Sans MT"/>
                <a:cs typeface="Gill Sans MT"/>
              </a:rPr>
              <a:t>nodo </a:t>
            </a:r>
            <a:r>
              <a:rPr dirty="0" sz="2400" spc="-65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que</a:t>
            </a:r>
            <a:r>
              <a:rPr dirty="0" sz="2400" spc="-1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los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5">
                <a:latin typeface="Gill Sans MT"/>
                <a:cs typeface="Gill Sans MT"/>
              </a:rPr>
              <a:t>posee.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57736" y="901700"/>
            <a:ext cx="100139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 </a:t>
            </a:r>
            <a:r>
              <a:rPr dirty="0" sz="900" spc="-80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7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-42465" y="4001111"/>
            <a:ext cx="142240" cy="260985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-120">
                <a:latin typeface="Gill Sans MT"/>
                <a:cs typeface="Gill Sans MT"/>
              </a:rPr>
              <a:t>T</a:t>
            </a:r>
            <a:r>
              <a:rPr dirty="0" sz="800">
                <a:latin typeface="Gill Sans MT"/>
                <a:cs typeface="Gill Sans MT"/>
              </a:rPr>
              <a:t>exto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0400" y="516636"/>
            <a:ext cx="2877820" cy="110934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800" spc="25">
                <a:solidFill>
                  <a:srgbClr val="A9A9A9"/>
                </a:solidFill>
                <a:latin typeface="Arial"/>
                <a:cs typeface="Arial"/>
              </a:rPr>
              <a:t>Javascript</a:t>
            </a:r>
            <a:r>
              <a:rPr dirty="0" sz="2800" spc="-4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800" spc="20">
                <a:solidFill>
                  <a:srgbClr val="A9A9A9"/>
                </a:solidFill>
                <a:latin typeface="Arial"/>
                <a:cs typeface="Arial"/>
              </a:rPr>
              <a:t>parte</a:t>
            </a:r>
            <a:r>
              <a:rPr dirty="0" sz="2800" spc="-4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A9A9A9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3500">
                <a:solidFill>
                  <a:srgbClr val="FFFFFF"/>
                </a:solidFill>
                <a:latin typeface="Gill Sans MT"/>
                <a:cs typeface="Gill Sans MT"/>
              </a:rPr>
              <a:t>El</a:t>
            </a:r>
            <a:r>
              <a:rPr dirty="0" sz="3500" spc="-5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500">
                <a:solidFill>
                  <a:srgbClr val="FFFFFF"/>
                </a:solidFill>
                <a:latin typeface="Gill Sans MT"/>
                <a:cs typeface="Gill Sans MT"/>
              </a:rPr>
              <a:t>DOM</a:t>
            </a:r>
            <a:endParaRPr sz="3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727450" marR="508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2. </a:t>
            </a:r>
            <a:r>
              <a:rPr dirty="0" spc="15"/>
              <a:t>Obtener </a:t>
            </a:r>
            <a:r>
              <a:rPr dirty="0" spc="20"/>
              <a:t> </a:t>
            </a:r>
            <a:r>
              <a:rPr dirty="0" spc="35"/>
              <a:t>información</a:t>
            </a:r>
            <a:r>
              <a:rPr dirty="0" spc="-45"/>
              <a:t> </a:t>
            </a:r>
            <a:r>
              <a:rPr dirty="0" spc="25"/>
              <a:t>del </a:t>
            </a:r>
            <a:r>
              <a:rPr dirty="0" spc="-960"/>
              <a:t> </a:t>
            </a:r>
            <a:r>
              <a:rPr dirty="0" spc="65"/>
              <a:t>documento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4199255" marR="5080">
              <a:lnSpc>
                <a:spcPct val="100699"/>
              </a:lnSpc>
              <a:spcBef>
                <a:spcPts val="80"/>
              </a:spcBef>
            </a:pPr>
            <a:r>
              <a:rPr dirty="0" spc="20"/>
              <a:t>Acceso</a:t>
            </a:r>
            <a:r>
              <a:rPr dirty="0" spc="-5"/>
              <a:t> </a:t>
            </a:r>
            <a:r>
              <a:rPr dirty="0" spc="-50"/>
              <a:t>a</a:t>
            </a:r>
            <a:r>
              <a:rPr dirty="0" spc="-5"/>
              <a:t> </a:t>
            </a:r>
            <a:r>
              <a:rPr dirty="0" spc="10"/>
              <a:t>los</a:t>
            </a:r>
            <a:r>
              <a:rPr dirty="0" spc="-5"/>
              <a:t> </a:t>
            </a:r>
            <a:r>
              <a:rPr dirty="0" spc="25"/>
              <a:t>nodos. </a:t>
            </a:r>
            <a:r>
              <a:rPr dirty="0" spc="30"/>
              <a:t> </a:t>
            </a:r>
            <a:r>
              <a:rPr dirty="0" spc="5"/>
              <a:t>Obtener</a:t>
            </a:r>
            <a:r>
              <a:rPr dirty="0" spc="-10"/>
              <a:t> </a:t>
            </a:r>
            <a:r>
              <a:rPr dirty="0" spc="15"/>
              <a:t>información</a:t>
            </a:r>
            <a:r>
              <a:rPr dirty="0" spc="-10"/>
              <a:t> </a:t>
            </a:r>
            <a:r>
              <a:rPr dirty="0" spc="20"/>
              <a:t>de</a:t>
            </a:r>
            <a:r>
              <a:rPr dirty="0" spc="-5"/>
              <a:t> </a:t>
            </a:r>
            <a:r>
              <a:rPr dirty="0" spc="10"/>
              <a:t>los </a:t>
            </a:r>
            <a:r>
              <a:rPr dirty="0" spc="-660"/>
              <a:t> </a:t>
            </a:r>
            <a:r>
              <a:rPr dirty="0" spc="30"/>
              <a:t>nodos</a:t>
            </a:r>
            <a:r>
              <a:rPr dirty="0" spc="-5"/>
              <a:t> </a:t>
            </a:r>
            <a:r>
              <a:rPr dirty="0" spc="10"/>
              <a:t>del</a:t>
            </a:r>
            <a:r>
              <a:rPr dirty="0"/>
              <a:t> </a:t>
            </a:r>
            <a:r>
              <a:rPr dirty="0" spc="35"/>
              <a:t>documento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376174"/>
            <a:ext cx="6559550" cy="56515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0" spc="25"/>
              <a:t>Obtener</a:t>
            </a:r>
            <a:r>
              <a:rPr dirty="0" sz="3500" spc="-5"/>
              <a:t> </a:t>
            </a:r>
            <a:r>
              <a:rPr dirty="0" sz="3500" spc="45"/>
              <a:t>información</a:t>
            </a:r>
            <a:r>
              <a:rPr dirty="0" sz="3500"/>
              <a:t> </a:t>
            </a:r>
            <a:r>
              <a:rPr dirty="0" sz="3500" spc="50"/>
              <a:t>de</a:t>
            </a:r>
            <a:r>
              <a:rPr dirty="0" sz="3500"/>
              <a:t> </a:t>
            </a:r>
            <a:r>
              <a:rPr dirty="0" sz="3500" spc="20"/>
              <a:t>un</a:t>
            </a:r>
            <a:r>
              <a:rPr dirty="0" sz="3500"/>
              <a:t> </a:t>
            </a:r>
            <a:r>
              <a:rPr dirty="0" sz="3500" spc="85"/>
              <a:t>nodo</a:t>
            </a:r>
            <a:endParaRPr sz="35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000" y="1778000"/>
            <a:ext cx="508000" cy="1511300"/>
            <a:chOff x="127000" y="1778000"/>
            <a:chExt cx="508000" cy="15113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778000"/>
              <a:ext cx="1778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2489200"/>
              <a:ext cx="177800" cy="177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844800"/>
              <a:ext cx="127000" cy="127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162300"/>
              <a:ext cx="127000" cy="1270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95300" y="1651000"/>
            <a:ext cx="7971790" cy="1744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dirty="0" sz="2400">
                <a:latin typeface="Gill Sans MT"/>
                <a:cs typeface="Gill Sans MT"/>
              </a:rPr>
              <a:t>Una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 spc="-50">
                <a:latin typeface="Gill Sans MT"/>
                <a:cs typeface="Gill Sans MT"/>
              </a:rPr>
              <a:t>v</a:t>
            </a:r>
            <a:r>
              <a:rPr dirty="0" sz="2400">
                <a:latin typeface="Gill Sans MT"/>
                <a:cs typeface="Gill Sans MT"/>
              </a:rPr>
              <a:t>ez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obtenida </a:t>
            </a:r>
            <a:r>
              <a:rPr dirty="0" sz="2400" spc="-5">
                <a:latin typeface="Gill Sans MT"/>
                <a:cs typeface="Gill Sans MT"/>
              </a:rPr>
              <a:t>l</a:t>
            </a:r>
            <a:r>
              <a:rPr dirty="0" sz="2400">
                <a:latin typeface="Gill Sans MT"/>
                <a:cs typeface="Gill Sans MT"/>
              </a:rPr>
              <a:t>a </a:t>
            </a:r>
            <a:r>
              <a:rPr dirty="0" sz="2400" spc="-50">
                <a:latin typeface="Gill Sans MT"/>
                <a:cs typeface="Gill Sans MT"/>
              </a:rPr>
              <a:t>r</a:t>
            </a:r>
            <a:r>
              <a:rPr dirty="0" sz="2400">
                <a:latin typeface="Gill Sans MT"/>
                <a:cs typeface="Gill Sans MT"/>
              </a:rPr>
              <a:t>e</a:t>
            </a:r>
            <a:r>
              <a:rPr dirty="0" sz="2400" spc="-25">
                <a:latin typeface="Gill Sans MT"/>
                <a:cs typeface="Gill Sans MT"/>
              </a:rPr>
              <a:t>f</a:t>
            </a:r>
            <a:r>
              <a:rPr dirty="0" sz="2400">
                <a:latin typeface="Gill Sans MT"/>
                <a:cs typeface="Gill Sans MT"/>
              </a:rPr>
              <a:t>e</a:t>
            </a:r>
            <a:r>
              <a:rPr dirty="0" sz="2400" spc="-50">
                <a:latin typeface="Gill Sans MT"/>
                <a:cs typeface="Gill Sans MT"/>
              </a:rPr>
              <a:t>r</a:t>
            </a:r>
            <a:r>
              <a:rPr dirty="0" sz="2400">
                <a:latin typeface="Gill Sans MT"/>
                <a:cs typeface="Gill Sans MT"/>
              </a:rPr>
              <a:t>encia a un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n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do </a:t>
            </a:r>
            <a:r>
              <a:rPr dirty="0" sz="2400" spc="-5">
                <a:latin typeface="Gill Sans MT"/>
                <a:cs typeface="Gill Sans MT"/>
              </a:rPr>
              <a:t>(</a:t>
            </a:r>
            <a:r>
              <a:rPr dirty="0" sz="2400" spc="-75">
                <a:latin typeface="Gill Sans MT"/>
                <a:cs typeface="Gill Sans MT"/>
              </a:rPr>
              <a:t>p</a:t>
            </a:r>
            <a:r>
              <a:rPr dirty="0" sz="2400" spc="-5">
                <a:latin typeface="Gill Sans MT"/>
                <a:cs typeface="Gill Sans MT"/>
              </a:rPr>
              <a:t>.</a:t>
            </a:r>
            <a:r>
              <a:rPr dirty="0" sz="2400">
                <a:latin typeface="Gill Sans MT"/>
                <a:cs typeface="Gill Sans MT"/>
              </a:rPr>
              <a:t>ej.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c</a:t>
            </a:r>
            <a:r>
              <a:rPr dirty="0" sz="2400" spc="-5">
                <a:latin typeface="Gill Sans MT"/>
                <a:cs typeface="Gill Sans MT"/>
              </a:rPr>
              <a:t>o</a:t>
            </a:r>
            <a:r>
              <a:rPr dirty="0" sz="2400">
                <a:latin typeface="Gill Sans MT"/>
                <a:cs typeface="Gill Sans MT"/>
              </a:rPr>
              <a:t>n  </a:t>
            </a:r>
            <a:r>
              <a:rPr dirty="0" sz="2400" spc="-5">
                <a:latin typeface="Gill Sans MT"/>
                <a:cs typeface="Gill Sans MT"/>
              </a:rPr>
              <a:t>document.getElementById())</a:t>
            </a:r>
            <a:r>
              <a:rPr dirty="0" sz="2400" spc="15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podemos</a:t>
            </a:r>
            <a:r>
              <a:rPr dirty="0" sz="2400" spc="2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obtener</a:t>
            </a:r>
            <a:r>
              <a:rPr dirty="0" sz="2400" spc="2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sus</a:t>
            </a:r>
            <a:r>
              <a:rPr dirty="0" sz="2400" spc="1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propiedades. </a:t>
            </a:r>
            <a:r>
              <a:rPr dirty="0" sz="2400" spc="-650">
                <a:latin typeface="Gill Sans MT"/>
                <a:cs typeface="Gill Sans MT"/>
              </a:rPr>
              <a:t> </a:t>
            </a:r>
            <a:r>
              <a:rPr dirty="0" sz="2400" spc="-5">
                <a:latin typeface="Gill Sans MT"/>
                <a:cs typeface="Gill Sans MT"/>
              </a:rPr>
              <a:t>Algunas</a:t>
            </a:r>
            <a:r>
              <a:rPr dirty="0" sz="2400">
                <a:latin typeface="Gill Sans MT"/>
                <a:cs typeface="Gill Sans MT"/>
              </a:rPr>
              <a:t> </a:t>
            </a:r>
            <a:r>
              <a:rPr dirty="0" sz="2400" spc="-15">
                <a:latin typeface="Gill Sans MT"/>
                <a:cs typeface="Gill Sans MT"/>
              </a:rPr>
              <a:t>props.</a:t>
            </a:r>
            <a:r>
              <a:rPr dirty="0" sz="2400" spc="-2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Node</a:t>
            </a:r>
            <a:r>
              <a:rPr dirty="0" sz="2400" spc="-5">
                <a:latin typeface="Gill Sans MT"/>
                <a:cs typeface="Gill Sans MT"/>
              </a:rPr>
              <a:t> (cualquier nodo)</a:t>
            </a:r>
            <a:endParaRPr sz="2400">
              <a:latin typeface="Gill Sans MT"/>
              <a:cs typeface="Gill Sans MT"/>
            </a:endParaRPr>
          </a:p>
          <a:p>
            <a:pPr marL="292100">
              <a:lnSpc>
                <a:spcPts val="2390"/>
              </a:lnSpc>
            </a:pP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-275">
                <a:latin typeface="Gill Sans MT"/>
                <a:cs typeface="Gill Sans MT"/>
              </a:rPr>
              <a:t>T</a:t>
            </a:r>
            <a:r>
              <a:rPr dirty="0" sz="2200">
                <a:latin typeface="Gill Sans MT"/>
                <a:cs typeface="Gill Sans MT"/>
              </a:rPr>
              <a:t>ype: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ct</a:t>
            </a:r>
            <a:r>
              <a:rPr dirty="0" sz="2200" spc="40">
                <a:latin typeface="Gill Sans MT"/>
                <a:cs typeface="Gill Sans MT"/>
              </a:rPr>
              <a:t>e</a:t>
            </a:r>
            <a:r>
              <a:rPr dirty="0" sz="2200">
                <a:latin typeface="Gill Sans MT"/>
                <a:cs typeface="Gill Sans MT"/>
              </a:rPr>
              <a:t>.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entera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que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ep</a:t>
            </a:r>
            <a:r>
              <a:rPr dirty="0" sz="2200" spc="-45">
                <a:latin typeface="Gill Sans MT"/>
                <a:cs typeface="Gill Sans MT"/>
              </a:rPr>
              <a:t>r</a:t>
            </a:r>
            <a:r>
              <a:rPr dirty="0" sz="2200">
                <a:latin typeface="Gill Sans MT"/>
                <a:cs typeface="Gill Sans MT"/>
              </a:rPr>
              <a:t>e</a:t>
            </a:r>
            <a:r>
              <a:rPr dirty="0" sz="2200" spc="-5">
                <a:latin typeface="Gill Sans MT"/>
                <a:cs typeface="Gill Sans MT"/>
              </a:rPr>
              <a:t>s</a:t>
            </a:r>
            <a:r>
              <a:rPr dirty="0" sz="2200">
                <a:latin typeface="Gill Sans MT"/>
                <a:cs typeface="Gill Sans MT"/>
              </a:rPr>
              <a:t>enta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el tipo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n</a:t>
            </a:r>
            <a:r>
              <a:rPr dirty="0" sz="2200" spc="-5">
                <a:latin typeface="Gill Sans MT"/>
                <a:cs typeface="Gill Sans MT"/>
              </a:rPr>
              <a:t>o</a:t>
            </a:r>
            <a:r>
              <a:rPr dirty="0" sz="2200">
                <a:latin typeface="Gill Sans MT"/>
                <a:cs typeface="Gill Sans MT"/>
              </a:rPr>
              <a:t>do</a:t>
            </a:r>
            <a:endParaRPr sz="2200">
              <a:latin typeface="Gill Sans MT"/>
              <a:cs typeface="Gill Sans MT"/>
            </a:endParaRPr>
          </a:p>
          <a:p>
            <a:pPr marL="292100">
              <a:lnSpc>
                <a:spcPts val="2570"/>
              </a:lnSpc>
            </a:pPr>
            <a:r>
              <a:rPr dirty="0" sz="2200" spc="-5">
                <a:latin typeface="Gill Sans MT"/>
                <a:cs typeface="Gill Sans MT"/>
              </a:rPr>
              <a:t>nodeName:</a:t>
            </a:r>
            <a:r>
              <a:rPr dirty="0" sz="2200" spc="-220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nombre,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15">
                <a:latin typeface="Gill Sans MT"/>
                <a:cs typeface="Gill Sans MT"/>
              </a:rPr>
              <a:t>nodeValue:</a:t>
            </a:r>
            <a:r>
              <a:rPr dirty="0" sz="2200" spc="-215">
                <a:latin typeface="Gill Sans MT"/>
                <a:cs typeface="Gill Sans MT"/>
              </a:rPr>
              <a:t> </a:t>
            </a:r>
            <a:r>
              <a:rPr dirty="0" sz="2200" spc="-40">
                <a:latin typeface="Gill Sans MT"/>
                <a:cs typeface="Gill Sans MT"/>
              </a:rPr>
              <a:t>valor.</a:t>
            </a:r>
            <a:r>
              <a:rPr dirty="0" sz="2200" spc="-225">
                <a:latin typeface="Gill Sans MT"/>
                <a:cs typeface="Gill Sans MT"/>
              </a:rPr>
              <a:t> </a:t>
            </a:r>
            <a:r>
              <a:rPr dirty="0" sz="2200" spc="-5">
                <a:latin typeface="Gill Sans MT"/>
                <a:cs typeface="Gill Sans MT"/>
              </a:rPr>
              <a:t>Dependen </a:t>
            </a:r>
            <a:r>
              <a:rPr dirty="0" sz="2200">
                <a:latin typeface="Gill Sans MT"/>
                <a:cs typeface="Gill Sans MT"/>
              </a:rPr>
              <a:t>del</a:t>
            </a:r>
            <a:r>
              <a:rPr dirty="0" sz="2200" spc="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tipo</a:t>
            </a:r>
            <a:r>
              <a:rPr dirty="0" sz="2200" spc="-5">
                <a:latin typeface="Gill Sans MT"/>
                <a:cs typeface="Gill Sans MT"/>
              </a:rPr>
              <a:t> </a:t>
            </a:r>
            <a:r>
              <a:rPr dirty="0" sz="2200">
                <a:latin typeface="Gill Sans MT"/>
                <a:cs typeface="Gill Sans MT"/>
              </a:rPr>
              <a:t>de </a:t>
            </a:r>
            <a:r>
              <a:rPr dirty="0" sz="2200" spc="-5">
                <a:latin typeface="Gill Sans MT"/>
                <a:cs typeface="Gill Sans MT"/>
              </a:rPr>
              <a:t>nodo</a:t>
            </a:r>
            <a:endParaRPr sz="2200">
              <a:latin typeface="Gill Sans MT"/>
              <a:cs typeface="Gill Sans MT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68379" y="3603692"/>
          <a:ext cx="8193405" cy="233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205"/>
                <a:gridCol w="3030855"/>
                <a:gridCol w="2030730"/>
                <a:gridCol w="1843404"/>
              </a:tblGrid>
              <a:tr h="33655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10" b="1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Tipo</a:t>
                      </a:r>
                      <a:r>
                        <a:rPr dirty="0" sz="1300" spc="-35" b="1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300" spc="-30" b="1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nodo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20" b="1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nodeType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5" b="1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nodeName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15" b="1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nodeValue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Etiqueta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300" spc="-3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(Node.ELEMENT_NODE)f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83185" indent="104775">
                        <a:lnSpc>
                          <a:spcPts val="1500"/>
                        </a:lnSpc>
                        <a:spcBef>
                          <a:spcPts val="3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Nombre de la etiqueta </a:t>
                      </a:r>
                      <a:r>
                        <a:rPr dirty="0" sz="1300" spc="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sin</a:t>
                      </a:r>
                      <a:r>
                        <a:rPr dirty="0" sz="1300" spc="-2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los</a:t>
                      </a:r>
                      <a:r>
                        <a:rPr dirty="0" sz="1300" spc="-2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“&lt;&gt;”</a:t>
                      </a:r>
                      <a:r>
                        <a:rPr dirty="0" sz="1300" spc="-2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-2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1300" spc="-2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máyúsc.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3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300" spc="-2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(Node.TEXT_NODE)f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#text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3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Texto</a:t>
                      </a:r>
                      <a:r>
                        <a:rPr dirty="0" sz="1300" spc="-3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dirty="0" sz="1300" spc="-3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nodo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Comentario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300" spc="-3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(Node.COMMENT_NODE)f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#comment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3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Texto</a:t>
                      </a:r>
                      <a:r>
                        <a:rPr dirty="0" sz="1300" spc="-3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dirty="0" sz="1300" spc="-3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comentario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DOCTYPE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 spc="-1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10(Node.DOCUMENT_TYPE_NODE)f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 marR="165735" indent="-303530">
                        <a:lnSpc>
                          <a:spcPts val="1500"/>
                        </a:lnSpc>
                        <a:spcBef>
                          <a:spcPts val="3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Nombre</a:t>
                      </a:r>
                      <a:r>
                        <a:rPr dirty="0" sz="1300" spc="-2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300" spc="-2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1300" spc="-2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etiq.</a:t>
                      </a:r>
                      <a:r>
                        <a:rPr dirty="0" sz="1300" spc="-3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raíz </a:t>
                      </a:r>
                      <a:r>
                        <a:rPr dirty="0" sz="1300" spc="-34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dirty="0" sz="1300" spc="-1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DOCTYPE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Documento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300" spc="-2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 (Node.DOCUMENT_NODE)f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#document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solidFill>
                            <a:srgbClr val="004479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664674" y="6146800"/>
            <a:ext cx="82149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latin typeface="Arial"/>
                <a:cs typeface="Arial"/>
              </a:rPr>
              <a:t>NOTA: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 </a:t>
            </a:r>
            <a:r>
              <a:rPr dirty="0" sz="1400" spc="-10">
                <a:latin typeface="Arial"/>
                <a:cs typeface="Arial"/>
              </a:rPr>
              <a:t>Explorer, </a:t>
            </a:r>
            <a:r>
              <a:rPr dirty="0" sz="1400">
                <a:latin typeface="Arial"/>
                <a:cs typeface="Arial"/>
              </a:rPr>
              <a:t>las </a:t>
            </a:r>
            <a:r>
              <a:rPr dirty="0" sz="1400" spc="-5">
                <a:latin typeface="Arial"/>
                <a:cs typeface="Arial"/>
              </a:rPr>
              <a:t>ctes.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Node.XXX_NODE no </a:t>
            </a:r>
            <a:r>
              <a:rPr dirty="0" sz="1400" spc="-5">
                <a:latin typeface="Arial"/>
                <a:cs typeface="Arial"/>
              </a:rPr>
              <a:t>están </a:t>
            </a:r>
            <a:r>
              <a:rPr dirty="0" sz="1400">
                <a:latin typeface="Arial"/>
                <a:cs typeface="Arial"/>
              </a:rPr>
              <a:t>predefinidas,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hay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 utilizar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 valor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numérico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957736" y="901700"/>
            <a:ext cx="100139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Gill Sans MT"/>
                <a:cs typeface="Gill Sans MT"/>
              </a:rPr>
              <a:t>Javas</a:t>
            </a:r>
            <a:r>
              <a:rPr dirty="0" sz="900" spc="-5" i="1">
                <a:latin typeface="Gill Sans MT"/>
                <a:cs typeface="Gill Sans MT"/>
              </a:rPr>
              <a:t>c</a:t>
            </a:r>
            <a:r>
              <a:rPr dirty="0" sz="900" spc="15" i="1">
                <a:latin typeface="Gill Sans MT"/>
                <a:cs typeface="Gill Sans MT"/>
              </a:rPr>
              <a:t>r</a:t>
            </a:r>
            <a:r>
              <a:rPr dirty="0" sz="900" i="1">
                <a:latin typeface="Gill Sans MT"/>
                <a:cs typeface="Gill Sans MT"/>
              </a:rPr>
              <a:t>ipt:</a:t>
            </a:r>
            <a:r>
              <a:rPr dirty="0" sz="900" spc="-95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el DOM   </a:t>
            </a:r>
            <a:r>
              <a:rPr dirty="0" sz="900" spc="-80" i="1">
                <a:latin typeface="Gill Sans MT"/>
                <a:cs typeface="Gill Sans MT"/>
              </a:rPr>
              <a:t> </a:t>
            </a:r>
            <a:r>
              <a:rPr dirty="0" sz="900" i="1">
                <a:latin typeface="Gill Sans MT"/>
                <a:cs typeface="Gill Sans MT"/>
              </a:rPr>
              <a:t>9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2022-03-24T12:24:13Z</dcterms:created>
  <dcterms:modified xsi:type="dcterms:W3CDTF">2022-03-24T12:24:13Z</dcterms:modified>
</cp:coreProperties>
</file>