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72" r:id="rId15"/>
    <p:sldId id="273" r:id="rId16"/>
    <p:sldId id="280" r:id="rId17"/>
    <p:sldId id="281" r:id="rId18"/>
    <p:sldId id="282" r:id="rId19"/>
    <p:sldId id="283" r:id="rId20"/>
    <p:sldId id="284" r:id="rId21"/>
    <p:sldId id="285" r:id="rId22"/>
    <p:sldId id="274" r:id="rId23"/>
    <p:sldId id="275" r:id="rId24"/>
    <p:sldId id="276" r:id="rId25"/>
    <p:sldId id="277" r:id="rId26"/>
    <p:sldId id="278" r:id="rId27"/>
    <p:sldId id="279"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é Manuel Aroca Fernández" initials="JMAF" lastIdx="1" clrIdx="0">
    <p:extLst>
      <p:ext uri="{19B8F6BF-5375-455C-9EA6-DF929625EA0E}">
        <p15:presenceInfo xmlns:p15="http://schemas.microsoft.com/office/powerpoint/2012/main" userId="0b4b39141056bc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82004" autoAdjust="0"/>
  </p:normalViewPr>
  <p:slideViewPr>
    <p:cSldViewPr snapToGrid="0">
      <p:cViewPr varScale="1">
        <p:scale>
          <a:sx n="90" d="100"/>
          <a:sy n="90" d="100"/>
        </p:scale>
        <p:origin x="2940" y="78"/>
      </p:cViewPr>
      <p:guideLst/>
    </p:cSldViewPr>
  </p:slideViewPr>
  <p:outlineViewPr>
    <p:cViewPr>
      <p:scale>
        <a:sx n="33" d="100"/>
        <a:sy n="33" d="100"/>
      </p:scale>
      <p:origin x="0" y="-271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A27C3-D988-4383-98BA-85D4BF05400D}"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A716-51EC-413D-9BE0-0A5206853E1C}" type="slidenum">
              <a:rPr lang="en-US" smtClean="0"/>
              <a:t>‹#›</a:t>
            </a:fld>
            <a:endParaRPr lang="en-US"/>
          </a:p>
        </p:txBody>
      </p:sp>
    </p:spTree>
    <p:extLst>
      <p:ext uri="{BB962C8B-B14F-4D97-AF65-F5344CB8AC3E}">
        <p14:creationId xmlns:p14="http://schemas.microsoft.com/office/powerpoint/2010/main" val="174934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a:t>
            </a:r>
            <a:r>
              <a:rPr lang="es-CU" dirty="0"/>
              <a:t>xplicacion en la pag 28 del pdf tesis</a:t>
            </a:r>
          </a:p>
        </p:txBody>
      </p:sp>
      <p:sp>
        <p:nvSpPr>
          <p:cNvPr id="4" name="Marcador de número de diapositiva 3"/>
          <p:cNvSpPr>
            <a:spLocks noGrp="1"/>
          </p:cNvSpPr>
          <p:nvPr>
            <p:ph type="sldNum" sz="quarter" idx="10"/>
          </p:nvPr>
        </p:nvSpPr>
        <p:spPr/>
        <p:txBody>
          <a:bodyPr/>
          <a:lstStyle/>
          <a:p>
            <a:fld id="{A97386BD-5DCD-44C0-BEDF-4599FAEF2711}" type="slidenum">
              <a:rPr lang="es-CU" smtClean="0"/>
              <a:t>9</a:t>
            </a:fld>
            <a:endParaRPr lang="es-CU"/>
          </a:p>
        </p:txBody>
      </p:sp>
    </p:spTree>
    <p:extLst>
      <p:ext uri="{BB962C8B-B14F-4D97-AF65-F5344CB8AC3E}">
        <p14:creationId xmlns:p14="http://schemas.microsoft.com/office/powerpoint/2010/main" val="2605018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Ampliar</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17</a:t>
            </a:fld>
            <a:endParaRPr lang="es-CU"/>
          </a:p>
        </p:txBody>
      </p:sp>
    </p:spTree>
    <p:extLst>
      <p:ext uri="{BB962C8B-B14F-4D97-AF65-F5344CB8AC3E}">
        <p14:creationId xmlns:p14="http://schemas.microsoft.com/office/powerpoint/2010/main" val="348337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Comando </a:t>
            </a:r>
            <a:r>
              <a:rPr lang="es-ES" b="1" dirty="0"/>
              <a:t>d</a:t>
            </a:r>
            <a:r>
              <a:rPr lang="es-CU" b="1" dirty="0"/>
              <a:t>ocker-compose</a:t>
            </a:r>
            <a:r>
              <a:rPr lang="es-CU" b="1" baseline="0" dirty="0"/>
              <a:t> up –d </a:t>
            </a:r>
            <a:r>
              <a:rPr lang="es-CU" baseline="0" dirty="0"/>
              <a:t>para correr los contenedores en mode detached y que se devuelva el prompt</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27</a:t>
            </a:fld>
            <a:endParaRPr lang="es-CU"/>
          </a:p>
        </p:txBody>
      </p:sp>
    </p:spTree>
    <p:extLst>
      <p:ext uri="{BB962C8B-B14F-4D97-AF65-F5344CB8AC3E}">
        <p14:creationId xmlns:p14="http://schemas.microsoft.com/office/powerpoint/2010/main" val="1871765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Agregar imagen</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29</a:t>
            </a:fld>
            <a:endParaRPr lang="es-CU"/>
          </a:p>
        </p:txBody>
      </p:sp>
    </p:spTree>
    <p:extLst>
      <p:ext uri="{BB962C8B-B14F-4D97-AF65-F5344CB8AC3E}">
        <p14:creationId xmlns:p14="http://schemas.microsoft.com/office/powerpoint/2010/main" val="1734022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Código abierto: CI/CD es parte de ambas la edición de código abierto GitLab</a:t>
            </a:r>
            <a:r>
              <a:rPr lang="es-CU" baseline="0" dirty="0"/>
              <a:t> </a:t>
            </a:r>
            <a:r>
              <a:rPr lang="es-CU" dirty="0"/>
              <a:t>Community Edition y la propietaria GitLab Enterprise Edition.</a:t>
            </a:r>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30</a:t>
            </a:fld>
            <a:endParaRPr lang="es-CU"/>
          </a:p>
        </p:txBody>
      </p:sp>
    </p:spTree>
    <p:extLst>
      <p:ext uri="{BB962C8B-B14F-4D97-AF65-F5344CB8AC3E}">
        <p14:creationId xmlns:p14="http://schemas.microsoft.com/office/powerpoint/2010/main" val="3369943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Todos los trabajos de la misma etapa pueden correr simultáneamente siempre y</a:t>
            </a:r>
            <a:r>
              <a:rPr lang="es-CU" baseline="0" dirty="0"/>
              <a:t> </a:t>
            </a:r>
            <a:r>
              <a:rPr lang="es-CU" dirty="0"/>
              <a:t>cuando haya suficientes Runners.</a:t>
            </a:r>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31</a:t>
            </a:fld>
            <a:endParaRPr lang="es-CU"/>
          </a:p>
        </p:txBody>
      </p:sp>
    </p:spTree>
    <p:extLst>
      <p:ext uri="{BB962C8B-B14F-4D97-AF65-F5344CB8AC3E}">
        <p14:creationId xmlns:p14="http://schemas.microsoft.com/office/powerpoint/2010/main" val="1795724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Ver página</a:t>
            </a:r>
            <a:r>
              <a:rPr lang="es-MX" baseline="0" dirty="0"/>
              <a:t> 70 </a:t>
            </a:r>
            <a:r>
              <a:rPr lang="es-MX" baseline="0" dirty="0" err="1"/>
              <a:t>pdf</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32</a:t>
            </a:fld>
            <a:endParaRPr lang="es-CU"/>
          </a:p>
        </p:txBody>
      </p:sp>
    </p:spTree>
    <p:extLst>
      <p:ext uri="{BB962C8B-B14F-4D97-AF65-F5344CB8AC3E}">
        <p14:creationId xmlns:p14="http://schemas.microsoft.com/office/powerpoint/2010/main" val="401803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Ver páginas 76-77</a:t>
            </a:r>
            <a:r>
              <a:rPr lang="es-MX" baseline="0" dirty="0"/>
              <a:t> del </a:t>
            </a:r>
            <a:r>
              <a:rPr lang="es-MX" baseline="0" dirty="0" err="1"/>
              <a:t>pdf</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35</a:t>
            </a:fld>
            <a:endParaRPr lang="es-CU"/>
          </a:p>
        </p:txBody>
      </p:sp>
    </p:spTree>
    <p:extLst>
      <p:ext uri="{BB962C8B-B14F-4D97-AF65-F5344CB8AC3E}">
        <p14:creationId xmlns:p14="http://schemas.microsoft.com/office/powerpoint/2010/main" val="249509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Revisar páginas</a:t>
            </a:r>
            <a:r>
              <a:rPr lang="es-MX" baseline="0" dirty="0"/>
              <a:t> 87-88 del </a:t>
            </a:r>
            <a:r>
              <a:rPr lang="es-MX" baseline="0" dirty="0" err="1"/>
              <a:t>pdf</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40</a:t>
            </a:fld>
            <a:endParaRPr lang="es-CU"/>
          </a:p>
        </p:txBody>
      </p:sp>
    </p:spTree>
    <p:extLst>
      <p:ext uri="{BB962C8B-B14F-4D97-AF65-F5344CB8AC3E}">
        <p14:creationId xmlns:p14="http://schemas.microsoft.com/office/powerpoint/2010/main" val="4108663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69459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61072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201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600138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5760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29852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4073294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60131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244898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09192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73046-683D-4F1A-90AF-2A0BBB7314AC}"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08598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73046-683D-4F1A-90AF-2A0BBB7314AC}"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89466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73046-683D-4F1A-90AF-2A0BBB7314AC}"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08834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73046-683D-4F1A-90AF-2A0BBB7314AC}"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41254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228263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8572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C73046-683D-4F1A-90AF-2A0BBB7314AC}" type="datetimeFigureOut">
              <a:rPr lang="en-US" smtClean="0"/>
              <a:t>10/11/2022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F34BD62-A3D8-4E3F-A0E8-047DDC77FB8A}" type="slidenum">
              <a:rPr lang="en-US" smtClean="0"/>
              <a:t>‹#›</a:t>
            </a:fld>
            <a:endParaRPr lang="en-US"/>
          </a:p>
        </p:txBody>
      </p:sp>
    </p:spTree>
    <p:extLst>
      <p:ext uri="{BB962C8B-B14F-4D97-AF65-F5344CB8AC3E}">
        <p14:creationId xmlns:p14="http://schemas.microsoft.com/office/powerpoint/2010/main" val="2868019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A2B-876A-477E-AD07-C1326AE821B9}"/>
              </a:ext>
            </a:extLst>
          </p:cNvPr>
          <p:cNvSpPr>
            <a:spLocks noGrp="1"/>
          </p:cNvSpPr>
          <p:nvPr>
            <p:ph type="ctrTitle"/>
          </p:nvPr>
        </p:nvSpPr>
        <p:spPr>
          <a:xfrm>
            <a:off x="2084116" y="598714"/>
            <a:ext cx="8915399" cy="2262781"/>
          </a:xfrm>
        </p:spPr>
        <p:txBody>
          <a:bodyPr>
            <a:normAutofit/>
          </a:bodyPr>
          <a:lstStyle/>
          <a:p>
            <a:pPr algn="ctr"/>
            <a:r>
              <a:rPr lang="es-ES" sz="3600" dirty="0">
                <a:latin typeface="Arial Nova Cond Light" panose="020B0306020202020204" pitchFamily="34" charset="0"/>
              </a:rPr>
              <a:t>PROGRAMACIÓN REACT CON INTEGRACIÓN CONTINUA</a:t>
            </a:r>
            <a:endParaRPr lang="en-US" sz="3600" dirty="0">
              <a:latin typeface="Arial Nova Cond Light" panose="020B0306020202020204" pitchFamily="34" charset="0"/>
            </a:endParaRPr>
          </a:p>
        </p:txBody>
      </p:sp>
      <p:sp>
        <p:nvSpPr>
          <p:cNvPr id="3" name="Subtitle 2">
            <a:extLst>
              <a:ext uri="{FF2B5EF4-FFF2-40B4-BE49-F238E27FC236}">
                <a16:creationId xmlns:a16="http://schemas.microsoft.com/office/drawing/2014/main" id="{9B6B7C4A-09A9-4DC1-BE3E-3E9C1AD3F6DB}"/>
              </a:ext>
            </a:extLst>
          </p:cNvPr>
          <p:cNvSpPr>
            <a:spLocks noGrp="1"/>
          </p:cNvSpPr>
          <p:nvPr>
            <p:ph type="subTitle" idx="1"/>
          </p:nvPr>
        </p:nvSpPr>
        <p:spPr/>
        <p:txBody>
          <a:bodyPr>
            <a:normAutofit lnSpcReduction="10000"/>
          </a:bodyPr>
          <a:lstStyle/>
          <a:p>
            <a:pPr algn="r"/>
            <a:endParaRPr lang="en-US" dirty="0">
              <a:latin typeface="Arial Nova Cond Light" panose="020B0306020202020204" pitchFamily="34" charset="0"/>
            </a:endParaRPr>
          </a:p>
          <a:p>
            <a:pPr algn="r"/>
            <a:endParaRPr lang="en-US" dirty="0">
              <a:latin typeface="Arial Nova Cond Light" panose="020B0306020202020204" pitchFamily="34" charset="0"/>
            </a:endParaRPr>
          </a:p>
          <a:p>
            <a:pPr algn="r"/>
            <a:r>
              <a:rPr lang="en-US" dirty="0">
                <a:latin typeface="Arial Nova Cond Light" panose="020B0306020202020204" pitchFamily="34" charset="0"/>
              </a:rPr>
              <a:t>Por José Manuel Aroca Fernández</a:t>
            </a:r>
          </a:p>
        </p:txBody>
      </p:sp>
    </p:spTree>
    <p:extLst>
      <p:ext uri="{BB962C8B-B14F-4D97-AF65-F5344CB8AC3E}">
        <p14:creationId xmlns:p14="http://schemas.microsoft.com/office/powerpoint/2010/main" val="190517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4847" y="287226"/>
            <a:ext cx="9146423" cy="831711"/>
          </a:xfrm>
        </p:spPr>
        <p:txBody>
          <a:bodyPr>
            <a:normAutofit/>
          </a:bodyPr>
          <a:lstStyle/>
          <a:p>
            <a:r>
              <a:rPr lang="es-CU" b="1" dirty="0">
                <a:latin typeface="Arial Nova Cond Light" panose="020B0306020202020204" pitchFamily="34" charset="0"/>
              </a:rPr>
              <a:t>Tecnología de contenedor de software</a:t>
            </a:r>
          </a:p>
        </p:txBody>
      </p:sp>
      <p:sp>
        <p:nvSpPr>
          <p:cNvPr id="3" name="Marcador de contenido 2"/>
          <p:cNvSpPr>
            <a:spLocks noGrp="1"/>
          </p:cNvSpPr>
          <p:nvPr>
            <p:ph idx="1"/>
          </p:nvPr>
        </p:nvSpPr>
        <p:spPr>
          <a:xfrm>
            <a:off x="1022686" y="1311442"/>
            <a:ext cx="10190746" cy="5221706"/>
          </a:xfrm>
        </p:spPr>
        <p:txBody>
          <a:bodyPr>
            <a:normAutofit/>
          </a:bodyPr>
          <a:lstStyle/>
          <a:p>
            <a:pPr algn="just"/>
            <a:r>
              <a:rPr lang="es-CU" dirty="0">
                <a:latin typeface="Arial Nova Cond Light" panose="020B0306020202020204" pitchFamily="34" charset="0"/>
              </a:rPr>
              <a:t>Los contenedores de software proporcionan un medio para encapsular la funcionalidad dentro de un espacio de proceso aislado. La tecnología de contenedores resuelve dos problemas claves, lo que permite la construcción de tuberías de despliegue rápido y estrategias avanzadas de implementación de software. </a:t>
            </a:r>
          </a:p>
          <a:p>
            <a:pPr algn="just"/>
            <a:r>
              <a:rPr lang="es-CU" b="1" dirty="0">
                <a:latin typeface="Arial Nova Cond Light" panose="020B0306020202020204" pitchFamily="34" charset="0"/>
              </a:rPr>
              <a:t>En primer lugar</a:t>
            </a:r>
            <a:r>
              <a:rPr lang="es-CU" dirty="0">
                <a:latin typeface="Arial Nova Cond Light" panose="020B0306020202020204" pitchFamily="34" charset="0"/>
              </a:rPr>
              <a:t>, el problema de “funciona en mi máquina”, pues el contenedor contiene tanto el código como el entorno de ejecución, o sea las dependencias de bibliotecas, el sistema operativo subyacente y la configuración del entorno, etc. Esto significa que un contenedor que se ejecuta con éxito en un entorno de prueba puede promoverse a producción con un alto grado de confianza de que se ejecutará correctamente, eliminando preocupaciones de diferencias en la versión del sistema operativo y cadenas complejas de dependencia de código. </a:t>
            </a:r>
          </a:p>
          <a:p>
            <a:pPr algn="just"/>
            <a:r>
              <a:rPr lang="es-CU" b="1" dirty="0">
                <a:latin typeface="Arial Nova Cond Light" panose="020B0306020202020204" pitchFamily="34" charset="0"/>
              </a:rPr>
              <a:t>En segundo lugar</a:t>
            </a:r>
            <a:r>
              <a:rPr lang="es-CU" dirty="0">
                <a:latin typeface="Arial Nova Cond Light" panose="020B0306020202020204" pitchFamily="34" charset="0"/>
              </a:rPr>
              <a:t>, los contenedores proporcionan una abstracción homogénea que permite que los scripts de implementación y las herramientas se ocupen de una sola entidad, independientemente de lo que se ejecute dentro del contenedor</a:t>
            </a:r>
          </a:p>
        </p:txBody>
      </p:sp>
    </p:spTree>
    <p:extLst>
      <p:ext uri="{BB962C8B-B14F-4D97-AF65-F5344CB8AC3E}">
        <p14:creationId xmlns:p14="http://schemas.microsoft.com/office/powerpoint/2010/main" val="396963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22938" y="493295"/>
            <a:ext cx="9827378" cy="2225842"/>
          </a:xfrm>
        </p:spPr>
        <p:txBody>
          <a:bodyPr/>
          <a:lstStyle/>
          <a:p>
            <a:pPr algn="just"/>
            <a:r>
              <a:rPr lang="es-CU" dirty="0">
                <a:latin typeface="Arial Nova Cond Light" panose="020B0306020202020204" pitchFamily="34" charset="0"/>
              </a:rPr>
              <a:t>La arquitectura del contenedor es diferente a la de una máquina virtual. El contenedor comparte el sistema operativo en el que cada proceso en ejecución está aislado dentro del espacio del usuario por lo que los contenedores acaban consumiendo menos espacio que la máquina virtual. Los contenedores superan a la máquina virtual en diferentes comportamientos como un </a:t>
            </a:r>
            <a:r>
              <a:rPr lang="es-CU" b="1" dirty="0">
                <a:latin typeface="Arial Nova Cond Light" panose="020B0306020202020204" pitchFamily="34" charset="0"/>
              </a:rPr>
              <a:t>mejor tiempo de inicio</a:t>
            </a:r>
            <a:r>
              <a:rPr lang="es-CU" dirty="0">
                <a:latin typeface="Arial Nova Cond Light" panose="020B0306020202020204" pitchFamily="34" charset="0"/>
              </a:rPr>
              <a:t>, </a:t>
            </a:r>
            <a:r>
              <a:rPr lang="es-CU" b="1" dirty="0">
                <a:latin typeface="Arial Nova Cond Light" panose="020B0306020202020204" pitchFamily="34" charset="0"/>
              </a:rPr>
              <a:t>distribución de recursos </a:t>
            </a:r>
            <a:r>
              <a:rPr lang="es-CU" dirty="0">
                <a:latin typeface="Arial Nova Cond Light" panose="020B0306020202020204" pitchFamily="34" charset="0"/>
              </a:rPr>
              <a:t>y </a:t>
            </a:r>
            <a:r>
              <a:rPr lang="es-CU" b="1" dirty="0">
                <a:latin typeface="Arial Nova Cond Light" panose="020B0306020202020204" pitchFamily="34" charset="0"/>
              </a:rPr>
              <a:t>menor redundancia</a:t>
            </a:r>
            <a:r>
              <a:rPr lang="es-CU" dirty="0">
                <a:latin typeface="Arial Nova Cond Light" panose="020B0306020202020204" pitchFamily="34" charset="0"/>
              </a:rPr>
              <a:t>.</a:t>
            </a: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310064" y="2815389"/>
            <a:ext cx="8254874" cy="3356810"/>
          </a:xfrm>
          <a:prstGeom prst="rect">
            <a:avLst/>
          </a:prstGeom>
          <a:noFill/>
          <a:ln>
            <a:noFill/>
          </a:ln>
        </p:spPr>
      </p:pic>
    </p:spTree>
    <p:extLst>
      <p:ext uri="{BB962C8B-B14F-4D97-AF65-F5344CB8AC3E}">
        <p14:creationId xmlns:p14="http://schemas.microsoft.com/office/powerpoint/2010/main" val="1987914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36010" y="291766"/>
            <a:ext cx="2119980" cy="771553"/>
          </a:xfrm>
        </p:spPr>
        <p:txBody>
          <a:bodyPr>
            <a:normAutofit/>
          </a:bodyPr>
          <a:lstStyle/>
          <a:p>
            <a:r>
              <a:rPr lang="es-CU" sz="4000" b="1" dirty="0">
                <a:latin typeface="Arial Nova Cond Light" panose="020B0306020202020204" pitchFamily="34" charset="0"/>
              </a:rPr>
              <a:t>Docker</a:t>
            </a:r>
          </a:p>
        </p:txBody>
      </p:sp>
      <p:sp>
        <p:nvSpPr>
          <p:cNvPr id="3" name="Marcador de contenido 2"/>
          <p:cNvSpPr>
            <a:spLocks noGrp="1"/>
          </p:cNvSpPr>
          <p:nvPr>
            <p:ph idx="1"/>
          </p:nvPr>
        </p:nvSpPr>
        <p:spPr>
          <a:xfrm>
            <a:off x="1670652" y="1428750"/>
            <a:ext cx="10226841" cy="5137484"/>
          </a:xfrm>
        </p:spPr>
        <p:txBody>
          <a:bodyPr/>
          <a:lstStyle/>
          <a:p>
            <a:pPr algn="just"/>
            <a:r>
              <a:rPr lang="es-CU" sz="2000" dirty="0">
                <a:latin typeface="Arial Nova Cond Light" panose="020B0306020202020204" pitchFamily="34" charset="0"/>
              </a:rPr>
              <a:t>La tecnología de contenedores comenzó a ganar una amplia adopción en 2013 a través del proyecto </a:t>
            </a:r>
            <a:r>
              <a:rPr lang="es-CU" sz="2000" b="1" dirty="0">
                <a:latin typeface="Arial Nova Cond Light" panose="020B0306020202020204" pitchFamily="34" charset="0"/>
              </a:rPr>
              <a:t>Docker</a:t>
            </a:r>
            <a:r>
              <a:rPr lang="es-CU" sz="2000" dirty="0">
                <a:latin typeface="Arial Nova Cond Light" panose="020B0306020202020204" pitchFamily="34" charset="0"/>
              </a:rPr>
              <a:t>. Para hacer que la aplicación sea independiente de la plataforma, se genera una imagen de construcción de paquetes del código usando Docker, el cual permite empaquetar, construir, probar y desplegar cada una de las aplicaciones en un entorno Linux aislado llamado </a:t>
            </a:r>
            <a:r>
              <a:rPr lang="es-CU" sz="2000" b="1" dirty="0">
                <a:latin typeface="Arial Nova Cond Light" panose="020B0306020202020204" pitchFamily="34" charset="0"/>
              </a:rPr>
              <a:t>contenedor</a:t>
            </a:r>
            <a:r>
              <a:rPr lang="es-CU" sz="2000" dirty="0">
                <a:latin typeface="Arial Nova Cond Light" panose="020B0306020202020204" pitchFamily="34" charset="0"/>
              </a:rPr>
              <a:t>. </a:t>
            </a:r>
          </a:p>
          <a:p>
            <a:pPr marL="0" indent="0" algn="just">
              <a:buNone/>
            </a:pPr>
            <a:endParaRPr lang="es-CU" dirty="0">
              <a:latin typeface="Arial Nova Cond Light" panose="020B0306020202020204" pitchFamily="34" charset="0"/>
            </a:endParaRPr>
          </a:p>
          <a:p>
            <a:pPr algn="just"/>
            <a:r>
              <a:rPr lang="es-CU" sz="2000" dirty="0">
                <a:latin typeface="Arial Nova Cond Light" panose="020B0306020202020204" pitchFamily="34" charset="0"/>
              </a:rPr>
              <a:t>Un contenedor Docker contiene todo lo necesario para ejecutar el software de forma independiente. Puede haber varios contenedores Docker en una sola máquina y estos están completamente aislados unos de otros, así como de la máquina anfitriona. En otras palabras, un contenedor Docker incluye un componente de software junto con todas sus dependencias (binarios, librerías, archivos de configuración, scripts, jars, etc.) </a:t>
            </a:r>
          </a:p>
        </p:txBody>
      </p:sp>
      <p:pic>
        <p:nvPicPr>
          <p:cNvPr id="4" name="Imagen 3"/>
          <p:cNvPicPr>
            <a:picLocks noChangeAspect="1"/>
          </p:cNvPicPr>
          <p:nvPr/>
        </p:nvPicPr>
        <p:blipFill>
          <a:blip r:embed="rId2"/>
          <a:stretch>
            <a:fillRect/>
          </a:stretch>
        </p:blipFill>
        <p:spPr>
          <a:xfrm>
            <a:off x="9496425" y="0"/>
            <a:ext cx="2695575" cy="1428750"/>
          </a:xfrm>
          <a:prstGeom prst="rect">
            <a:avLst/>
          </a:prstGeom>
        </p:spPr>
      </p:pic>
    </p:spTree>
    <p:extLst>
      <p:ext uri="{BB962C8B-B14F-4D97-AF65-F5344CB8AC3E}">
        <p14:creationId xmlns:p14="http://schemas.microsoft.com/office/powerpoint/2010/main" val="44670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7441" y="467699"/>
            <a:ext cx="8911687" cy="470764"/>
          </a:xfrm>
        </p:spPr>
        <p:txBody>
          <a:bodyPr>
            <a:normAutofit fontScale="90000"/>
          </a:bodyPr>
          <a:lstStyle/>
          <a:p>
            <a:r>
              <a:rPr lang="es-CU" b="1" dirty="0">
                <a:latin typeface="Arial Nova Cond Light" panose="020B0306020202020204" pitchFamily="34" charset="0"/>
              </a:rPr>
              <a:t>Terminolog</a:t>
            </a:r>
            <a:r>
              <a:rPr lang="es-MX" b="1" dirty="0" err="1">
                <a:latin typeface="Arial Nova Cond Light" panose="020B0306020202020204" pitchFamily="34" charset="0"/>
              </a:rPr>
              <a:t>ía</a:t>
            </a:r>
            <a:r>
              <a:rPr lang="es-MX" b="1" dirty="0">
                <a:latin typeface="Arial Nova Cond Light" panose="020B0306020202020204" pitchFamily="34" charset="0"/>
              </a:rPr>
              <a:t> básica de Docker</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636295" y="1299410"/>
            <a:ext cx="10214810" cy="5077327"/>
          </a:xfrm>
        </p:spPr>
        <p:txBody>
          <a:bodyPr>
            <a:normAutofit/>
          </a:bodyPr>
          <a:lstStyle/>
          <a:p>
            <a:pPr algn="just"/>
            <a:r>
              <a:rPr lang="es-CU" b="1" dirty="0">
                <a:latin typeface="Arial Nova Cond Light" panose="020B0306020202020204" pitchFamily="34" charset="0"/>
              </a:rPr>
              <a:t>Imágenes</a:t>
            </a:r>
            <a:r>
              <a:rPr lang="es-CU" dirty="0">
                <a:latin typeface="Arial Nova Cond Light" panose="020B0306020202020204" pitchFamily="34" charset="0"/>
              </a:rPr>
              <a:t>: Una imagen es una plantilla de solo lectura, un componente de construcción de Docker desde el cual se lanzan los contenedores. Cada imagen comienza con una </a:t>
            </a:r>
            <a:r>
              <a:rPr lang="es-ES" dirty="0">
                <a:latin typeface="Arial Nova Cond Light" panose="020B0306020202020204" pitchFamily="34" charset="0"/>
              </a:rPr>
              <a:t>imagen base. </a:t>
            </a:r>
            <a:r>
              <a:rPr lang="es-CU" dirty="0">
                <a:latin typeface="Arial Nova Cond Light" panose="020B0306020202020204" pitchFamily="34" charset="0"/>
              </a:rPr>
              <a:t>Con Docker, las imágenes pueden ser construidas localmente o descargadas desde un repositorio de fuente remota.</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Contenedores</a:t>
            </a:r>
            <a:r>
              <a:rPr lang="es-CU" dirty="0">
                <a:latin typeface="Arial Nova Cond Light" panose="020B0306020202020204" pitchFamily="34" charset="0"/>
              </a:rPr>
              <a:t>: El contenedor es una instancia de ejecución de una imagen de Docker que consiste en una imagen Docker, un entorno de ejecución y un conjunto de instrucciones estándar. Un contenedor Docker se crea a partir de una imagen Docker que puede ser ejecutada, iniciada, detenida o eliminada a voluntad con muy poco esfuerzo.</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Daemon: </a:t>
            </a:r>
            <a:r>
              <a:rPr lang="es-CU" dirty="0">
                <a:latin typeface="Arial Nova Cond Light" panose="020B0306020202020204" pitchFamily="34" charset="0"/>
              </a:rPr>
              <a:t>El servicio de fondo que se ejecuta en el host que gestiona la construcción, el funcionamiento y la distribución de los contenedores Docker. El demonio es el proceso que se ejecuta en el sistema operativo con el que los clientes se comunican.</a:t>
            </a:r>
          </a:p>
        </p:txBody>
      </p:sp>
    </p:spTree>
    <p:extLst>
      <p:ext uri="{BB962C8B-B14F-4D97-AF65-F5344CB8AC3E}">
        <p14:creationId xmlns:p14="http://schemas.microsoft.com/office/powerpoint/2010/main" val="112572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25053" y="397040"/>
            <a:ext cx="9663780" cy="5799223"/>
          </a:xfrm>
        </p:spPr>
        <p:txBody>
          <a:bodyPr/>
          <a:lstStyle/>
          <a:p>
            <a:pPr algn="just"/>
            <a:endParaRPr lang="es-CU" b="1" dirty="0">
              <a:latin typeface="Arial Nova Cond Light" panose="020B0306020202020204" pitchFamily="34" charset="0"/>
            </a:endParaRPr>
          </a:p>
          <a:p>
            <a:pPr algn="just"/>
            <a:endParaRPr lang="es-CU" b="1" dirty="0">
              <a:latin typeface="Arial Nova Cond Light" panose="020B0306020202020204" pitchFamily="34" charset="0"/>
            </a:endParaRPr>
          </a:p>
          <a:p>
            <a:pPr algn="just"/>
            <a:r>
              <a:rPr lang="es-CU" b="1" dirty="0">
                <a:latin typeface="Arial Nova Cond Light" panose="020B0306020202020204" pitchFamily="34" charset="0"/>
              </a:rPr>
              <a:t>Docker Client: </a:t>
            </a:r>
            <a:r>
              <a:rPr lang="es-CU" dirty="0">
                <a:latin typeface="Arial Nova Cond Light" panose="020B0306020202020204" pitchFamily="34" charset="0"/>
              </a:rPr>
              <a:t>La herramienta de línea de comandos que permite al usuario interactuar con el demonio.</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Registry: </a:t>
            </a:r>
            <a:r>
              <a:rPr lang="es-CU" dirty="0">
                <a:latin typeface="Arial Nova Cond Light" panose="020B0306020202020204" pitchFamily="34" charset="0"/>
              </a:rPr>
              <a:t>Las imágenes de Docker se almacenan generalmente en depósitos compartidos llamados registros Docker. Los registros permiten descargar o subir imágenes a través de un conjunto de comandos del cliente Docker, que facilitan la distribución de las imágenes y que, junto con otras partes de la tecnología Docker, contribuyen a crear una nueva forma de distribuir las aplicaciones que pueden tener los desarrolladores, al igual que trabajar con la gestión del código fuente.</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Dockerfile: </a:t>
            </a:r>
            <a:r>
              <a:rPr lang="es-CU" dirty="0">
                <a:latin typeface="Arial Nova Cond Light" panose="020B0306020202020204" pitchFamily="34" charset="0"/>
              </a:rPr>
              <a:t>Es un documento de texto que contiene instrucciones para construir una imagen Docker.</a:t>
            </a:r>
          </a:p>
        </p:txBody>
      </p:sp>
    </p:spTree>
    <p:extLst>
      <p:ext uri="{BB962C8B-B14F-4D97-AF65-F5344CB8AC3E}">
        <p14:creationId xmlns:p14="http://schemas.microsoft.com/office/powerpoint/2010/main" val="424206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7126" y="142846"/>
            <a:ext cx="5612612" cy="759522"/>
          </a:xfrm>
        </p:spPr>
        <p:txBody>
          <a:bodyPr>
            <a:normAutofit/>
          </a:bodyPr>
          <a:lstStyle/>
          <a:p>
            <a:r>
              <a:rPr lang="es-ES" b="1" dirty="0">
                <a:latin typeface="Arial Nova Cond Light" panose="020B0306020202020204" pitchFamily="34" charset="0"/>
              </a:rPr>
              <a:t>Arquitectura de Docker</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636295" y="1010653"/>
            <a:ext cx="9964570" cy="4896852"/>
          </a:xfrm>
        </p:spPr>
        <p:txBody>
          <a:bodyPr/>
          <a:lstStyle/>
          <a:p>
            <a:pPr algn="just"/>
            <a:r>
              <a:rPr lang="es-ES" dirty="0">
                <a:latin typeface="Arial Nova Cond Light" panose="020B0306020202020204" pitchFamily="34" charset="0"/>
              </a:rPr>
              <a:t>Docker  utiliza una arquitectura cliente-servidor. </a:t>
            </a:r>
            <a:r>
              <a:rPr lang="es-CU" dirty="0">
                <a:latin typeface="Arial Nova Cond Light" panose="020B0306020202020204" pitchFamily="34" charset="0"/>
              </a:rPr>
              <a:t>Los usuarios de Docker utilizan un conjunto de comandos Docker del componente client para interactuar con el Docker host a través del Docker daemon que se ejecuta en el host.</a:t>
            </a:r>
          </a:p>
          <a:p>
            <a:pPr algn="just"/>
            <a:r>
              <a:rPr lang="es-CU" dirty="0">
                <a:latin typeface="Arial Nova Cond Light" panose="020B0306020202020204" pitchFamily="34" charset="0"/>
              </a:rPr>
              <a:t>Por su parte, el Docker daemon hace la construcción, ejecución y distribución de contenedores Docker, así como la publicación de imágenes a un registro Docker particular. El Docker client puede funcionar en el mismo sistema con Docker daemon, o en uno diferente y luego interactuar remotamente con el daemon.</a:t>
            </a: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604045" y="3285756"/>
            <a:ext cx="8067965" cy="3223327"/>
          </a:xfrm>
          <a:prstGeom prst="rect">
            <a:avLst/>
          </a:prstGeom>
          <a:noFill/>
          <a:ln>
            <a:noFill/>
          </a:ln>
        </p:spPr>
      </p:pic>
    </p:spTree>
    <p:extLst>
      <p:ext uri="{BB962C8B-B14F-4D97-AF65-F5344CB8AC3E}">
        <p14:creationId xmlns:p14="http://schemas.microsoft.com/office/powerpoint/2010/main" val="75644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23674" y="300788"/>
            <a:ext cx="7750758" cy="457201"/>
          </a:xfrm>
        </p:spPr>
        <p:txBody>
          <a:bodyPr>
            <a:normAutofit/>
          </a:bodyPr>
          <a:lstStyle/>
          <a:p>
            <a:pPr marL="0" indent="0">
              <a:buNone/>
            </a:pPr>
            <a:r>
              <a:rPr lang="es-MX" sz="2000" b="1" dirty="0">
                <a:latin typeface="Arial Nova Cond Light" panose="020B0306020202020204" pitchFamily="34" charset="0"/>
              </a:rPr>
              <a:t>Componentes básicos de Docker y la relación entre estos</a:t>
            </a:r>
            <a:endParaRPr lang="es-CU" sz="2000" b="1"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823229" y="914400"/>
            <a:ext cx="8989120" cy="5531354"/>
          </a:xfrm>
          <a:prstGeom prst="rect">
            <a:avLst/>
          </a:prstGeom>
        </p:spPr>
      </p:pic>
    </p:spTree>
    <p:extLst>
      <p:ext uri="{BB962C8B-B14F-4D97-AF65-F5344CB8AC3E}">
        <p14:creationId xmlns:p14="http://schemas.microsoft.com/office/powerpoint/2010/main" val="137399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8327" y="120316"/>
            <a:ext cx="9856286" cy="1239252"/>
          </a:xfrm>
        </p:spPr>
        <p:txBody>
          <a:bodyPr>
            <a:normAutofit/>
          </a:bodyPr>
          <a:lstStyle/>
          <a:p>
            <a:pPr algn="ctr"/>
            <a:r>
              <a:rPr lang="es-MX" dirty="0">
                <a:latin typeface="Arial Nova Cond Light" panose="020B0306020202020204" pitchFamily="34" charset="0"/>
              </a:rPr>
              <a:t>Ciclo de vida de una aplicación contenedorizada con Docker</a:t>
            </a:r>
            <a:endParaRPr lang="es-CU" dirty="0">
              <a:latin typeface="Arial Nova Cond Light" panose="020B0306020202020204" pitchFamily="34" charset="0"/>
            </a:endParaRPr>
          </a:p>
        </p:txBody>
      </p:sp>
      <p:pic>
        <p:nvPicPr>
          <p:cNvPr id="4" name="Imagen 3"/>
          <p:cNvPicPr>
            <a:picLocks noChangeAspect="1"/>
          </p:cNvPicPr>
          <p:nvPr/>
        </p:nvPicPr>
        <p:blipFill>
          <a:blip r:embed="rId3"/>
          <a:stretch>
            <a:fillRect/>
          </a:stretch>
        </p:blipFill>
        <p:spPr>
          <a:xfrm>
            <a:off x="1481638" y="1359568"/>
            <a:ext cx="8949741" cy="4855495"/>
          </a:xfrm>
          <a:prstGeom prst="rect">
            <a:avLst/>
          </a:prstGeom>
        </p:spPr>
      </p:pic>
    </p:spTree>
    <p:extLst>
      <p:ext uri="{BB962C8B-B14F-4D97-AF65-F5344CB8AC3E}">
        <p14:creationId xmlns:p14="http://schemas.microsoft.com/office/powerpoint/2010/main" val="61650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41085" y="263163"/>
            <a:ext cx="6915735" cy="711395"/>
          </a:xfrm>
        </p:spPr>
        <p:txBody>
          <a:bodyPr>
            <a:normAutofit/>
          </a:bodyPr>
          <a:lstStyle/>
          <a:p>
            <a:r>
              <a:rPr lang="es-ES" dirty="0">
                <a:latin typeface="Arial Nova Cond Light" panose="020B0306020202020204" pitchFamily="34" charset="0"/>
              </a:rPr>
              <a:t>Imágenes de Docker. </a:t>
            </a:r>
            <a:r>
              <a:rPr lang="es-CU" dirty="0">
                <a:latin typeface="Arial Nova Cond Light" panose="020B0306020202020204" pitchFamily="34" charset="0"/>
              </a:rPr>
              <a:t>Dockerfile</a:t>
            </a:r>
          </a:p>
        </p:txBody>
      </p:sp>
      <p:sp>
        <p:nvSpPr>
          <p:cNvPr id="3" name="Marcador de contenido 2"/>
          <p:cNvSpPr>
            <a:spLocks noGrp="1"/>
          </p:cNvSpPr>
          <p:nvPr>
            <p:ph idx="1"/>
          </p:nvPr>
        </p:nvSpPr>
        <p:spPr>
          <a:xfrm>
            <a:off x="1720516" y="1323474"/>
            <a:ext cx="9711907" cy="5113421"/>
          </a:xfrm>
        </p:spPr>
        <p:txBody>
          <a:bodyPr>
            <a:normAutofit/>
          </a:bodyPr>
          <a:lstStyle/>
          <a:p>
            <a:pPr algn="just"/>
            <a:r>
              <a:rPr lang="es-CU" dirty="0">
                <a:latin typeface="Arial Nova Cond Light" panose="020B0306020202020204" pitchFamily="34" charset="0"/>
              </a:rPr>
              <a:t>Para obtener una nueva imagen de Docker se puede descargar desde un registro de Docker como Docker Hub el cual posee miles de imágenes disponibles. O se puede crear una imagen propia. Además, el comando  </a:t>
            </a:r>
            <a:r>
              <a:rPr lang="es-CU" b="1" dirty="0">
                <a:latin typeface="Arial Nova Cond Light" panose="020B0306020202020204" pitchFamily="34" charset="0"/>
                <a:cs typeface="Courier New" panose="02070309020205020404" pitchFamily="49" charset="0"/>
              </a:rPr>
              <a:t>docker search</a:t>
            </a:r>
            <a:r>
              <a:rPr lang="es-CU" dirty="0">
                <a:latin typeface="Arial Nova Cond Light" panose="020B0306020202020204" pitchFamily="34" charset="0"/>
                <a:cs typeface="Courier New" panose="02070309020205020404" pitchFamily="49" charset="0"/>
              </a:rPr>
              <a:t> </a:t>
            </a:r>
            <a:r>
              <a:rPr lang="es-CU" dirty="0">
                <a:latin typeface="Arial Nova Cond Light" panose="020B0306020202020204" pitchFamily="34" charset="0"/>
              </a:rPr>
              <a:t>permite buscar imágenes disponibles desde la interfaz de línea de comandos.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Dockerfile  es un script de construcción basado en texto que contiene instrucciones especiales en una secuencia para construir las imágenes correctas y relevantes a partir de las imágenes base. Las instrucciones secuenciales dentro del  Dockerfile pueden incluir la selección de la imagen base, la instalación de la aplicación requerida, la adición de la configuración y los archivos de datos, y la ejecución automática de los servicios.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El  </a:t>
            </a:r>
            <a:r>
              <a:rPr lang="es-CU" b="1" dirty="0">
                <a:latin typeface="Arial Nova Cond Light" panose="020B0306020202020204" pitchFamily="34" charset="0"/>
              </a:rPr>
              <a:t>Dockerfile</a:t>
            </a:r>
            <a:r>
              <a:rPr lang="es-CU" dirty="0">
                <a:latin typeface="Arial Nova Cond Light" panose="020B0306020202020204" pitchFamily="34" charset="0"/>
              </a:rPr>
              <a:t> soporta diferentes instrucciones, que le dicen a</a:t>
            </a:r>
            <a:br>
              <a:rPr lang="es-CU" dirty="0">
                <a:latin typeface="Arial Nova Cond Light" panose="020B0306020202020204" pitchFamily="34" charset="0"/>
              </a:rPr>
            </a:br>
            <a:r>
              <a:rPr lang="es-CU" dirty="0">
                <a:latin typeface="Arial Nova Cond Light" panose="020B0306020202020204" pitchFamily="34" charset="0"/>
              </a:rPr>
              <a:t>este cómo construir la imagen y cómo ejecutarla dentro de un contenedor.</a:t>
            </a:r>
          </a:p>
        </p:txBody>
      </p:sp>
    </p:spTree>
    <p:extLst>
      <p:ext uri="{BB962C8B-B14F-4D97-AF65-F5344CB8AC3E}">
        <p14:creationId xmlns:p14="http://schemas.microsoft.com/office/powerpoint/2010/main" val="152467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1916" y="0"/>
            <a:ext cx="10036759" cy="927964"/>
          </a:xfrm>
        </p:spPr>
        <p:txBody>
          <a:bodyPr>
            <a:normAutofit/>
          </a:bodyPr>
          <a:lstStyle/>
          <a:p>
            <a:r>
              <a:rPr lang="es-CU" sz="2000" dirty="0">
                <a:latin typeface="Arial Nova Cond Light" panose="020B0306020202020204" pitchFamily="34" charset="0"/>
              </a:rPr>
              <a:t>El  </a:t>
            </a:r>
            <a:r>
              <a:rPr lang="es-CU" sz="2000" b="1" dirty="0">
                <a:latin typeface="Arial Nova Cond Light" panose="020B0306020202020204" pitchFamily="34" charset="0"/>
              </a:rPr>
              <a:t>Dockerfile</a:t>
            </a:r>
            <a:r>
              <a:rPr lang="es-CU" sz="2000" dirty="0">
                <a:latin typeface="Arial Nova Cond Light" panose="020B0306020202020204" pitchFamily="34" charset="0"/>
              </a:rPr>
              <a:t> soporta diferentes instrucciones, que le dicen a</a:t>
            </a:r>
            <a:br>
              <a:rPr lang="es-CU" sz="2000" dirty="0">
                <a:latin typeface="Arial Nova Cond Light" panose="020B0306020202020204" pitchFamily="34" charset="0"/>
              </a:rPr>
            </a:br>
            <a:r>
              <a:rPr lang="es-CU" sz="2000" dirty="0">
                <a:latin typeface="Arial Nova Cond Light" panose="020B0306020202020204" pitchFamily="34" charset="0"/>
              </a:rPr>
              <a:t>este cómo construir la imagen y cómo ejecutarla dentro de un contenedor.</a:t>
            </a:r>
          </a:p>
        </p:txBody>
      </p:sp>
      <p:sp>
        <p:nvSpPr>
          <p:cNvPr id="3" name="Marcador de contenido 2"/>
          <p:cNvSpPr>
            <a:spLocks noGrp="1"/>
          </p:cNvSpPr>
          <p:nvPr>
            <p:ph idx="1"/>
          </p:nvPr>
        </p:nvSpPr>
        <p:spPr>
          <a:xfrm>
            <a:off x="1601543" y="5151523"/>
            <a:ext cx="10297688" cy="565337"/>
          </a:xfrm>
        </p:spPr>
        <p:txBody>
          <a:bodyPr>
            <a:normAutofit/>
          </a:bodyPr>
          <a:lstStyle/>
          <a:p>
            <a:pPr marL="0" indent="0">
              <a:buNone/>
            </a:pPr>
            <a:r>
              <a:rPr lang="es-MX" dirty="0">
                <a:latin typeface="Arial Nova Cond Light" panose="020B0306020202020204" pitchFamily="34" charset="0"/>
              </a:rPr>
              <a:t>Además de esto se ha creado un archivo app1.sh que permite ejecutar la aplicación anterior.</a:t>
            </a:r>
            <a:endParaRPr lang="es-ES" dirty="0">
              <a:latin typeface="Arial Nova Cond Light" panose="020B0306020202020204" pitchFamily="34" charset="0"/>
            </a:endParaRPr>
          </a:p>
          <a:p>
            <a:pPr marL="0" indent="0">
              <a:buNone/>
            </a:pPr>
            <a:endParaRPr lang="es-CU" dirty="0">
              <a:latin typeface="Arial Nova Cond Light" panose="020B0306020202020204" pitchFamily="34" charset="0"/>
            </a:endParaRPr>
          </a:p>
        </p:txBody>
      </p:sp>
      <p:pic>
        <p:nvPicPr>
          <p:cNvPr id="4" name="Imagen 3" descr="C:\Users\laube\Desktop\23 de marzo\c++.png"/>
          <p:cNvPicPr/>
          <p:nvPr/>
        </p:nvPicPr>
        <p:blipFill>
          <a:blip r:embed="rId2">
            <a:extLst>
              <a:ext uri="{28A0092B-C50C-407E-A947-70E740481C1C}">
                <a14:useLocalDpi xmlns:a14="http://schemas.microsoft.com/office/drawing/2010/main" val="0"/>
              </a:ext>
            </a:extLst>
          </a:blip>
          <a:srcRect/>
          <a:stretch>
            <a:fillRect/>
          </a:stretch>
        </p:blipFill>
        <p:spPr bwMode="auto">
          <a:xfrm>
            <a:off x="2925677" y="861864"/>
            <a:ext cx="6459638" cy="4191400"/>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601543" y="5716859"/>
            <a:ext cx="4835352" cy="816287"/>
          </a:xfrm>
          <a:prstGeom prst="rect">
            <a:avLst/>
          </a:prstGeom>
        </p:spPr>
      </p:pic>
    </p:spTree>
    <p:extLst>
      <p:ext uri="{BB962C8B-B14F-4D97-AF65-F5344CB8AC3E}">
        <p14:creationId xmlns:p14="http://schemas.microsoft.com/office/powerpoint/2010/main" val="134286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74617" y="624110"/>
            <a:ext cx="8911687" cy="420919"/>
          </a:xfrm>
        </p:spPr>
        <p:txBody>
          <a:bodyPr>
            <a:normAutofit fontScale="90000"/>
          </a:bodyPr>
          <a:lstStyle/>
          <a:p>
            <a:r>
              <a:rPr lang="en-US" dirty="0">
                <a:solidFill>
                  <a:srgbClr val="002060"/>
                </a:solidFill>
                <a:latin typeface="Arial Nova Cond Light" panose="020B0306020202020204" pitchFamily="34" charset="0"/>
              </a:rPr>
              <a:t>ÍNDICE</a:t>
            </a:r>
          </a:p>
        </p:txBody>
      </p:sp>
      <p:sp>
        <p:nvSpPr>
          <p:cNvPr id="12" name="TextBox 11">
            <a:extLst>
              <a:ext uri="{FF2B5EF4-FFF2-40B4-BE49-F238E27FC236}">
                <a16:creationId xmlns:a16="http://schemas.microsoft.com/office/drawing/2014/main" id="{814394DF-1A34-42C8-88CF-FCBDAE42DC80}"/>
              </a:ext>
            </a:extLst>
          </p:cNvPr>
          <p:cNvSpPr txBox="1"/>
          <p:nvPr/>
        </p:nvSpPr>
        <p:spPr>
          <a:xfrm>
            <a:off x="569756" y="1558075"/>
            <a:ext cx="5093898" cy="4560223"/>
          </a:xfrm>
          <a:prstGeom prst="rect">
            <a:avLst/>
          </a:prstGeom>
          <a:noFill/>
        </p:spPr>
        <p:txBody>
          <a:bodyPr wrap="square">
            <a:spAutoFit/>
          </a:bodyPr>
          <a:lstStyle/>
          <a:p>
            <a:pPr marL="165735" indent="-342900">
              <a:spcBef>
                <a:spcPts val="1080"/>
              </a:spcBef>
              <a:buAutoNum type="arabicPeriod"/>
              <a:tabLst>
                <a:tab pos="328930" algn="l"/>
                <a:tab pos="5104765" algn="r"/>
              </a:tabLst>
            </a:pPr>
            <a:r>
              <a:rPr lang="es-ES" sz="2000" b="1" dirty="0">
                <a:latin typeface="Arial Nova Cond Light" panose="020B0604020202020204" pitchFamily="34" charset="0"/>
                <a:ea typeface="Times New Roman" panose="02020603050405020304" pitchFamily="18" charset="0"/>
              </a:rPr>
              <a:t>Introducción</a:t>
            </a:r>
          </a:p>
          <a:p>
            <a:pPr marL="165735" indent="-342900">
              <a:spcBef>
                <a:spcPts val="1080"/>
              </a:spcBef>
              <a:buAutoNum type="arabicPeriod"/>
              <a:tabLst>
                <a:tab pos="328930" algn="l"/>
                <a:tab pos="5104765" algn="r"/>
              </a:tabLst>
            </a:pPr>
            <a:r>
              <a:rPr lang="es-ES" sz="2000" b="1" dirty="0">
                <a:latin typeface="Arial Nova Cond Light" panose="020B0604020202020204" pitchFamily="34" charset="0"/>
                <a:ea typeface="Times New Roman" panose="02020603050405020304" pitchFamily="18" charset="0"/>
                <a:hlinkClick r:id="rId2" action="ppaction://hlinksldjump"/>
              </a:rPr>
              <a:t>¿Por qué Docker? </a:t>
            </a:r>
            <a:endParaRPr lang="es-ES" sz="2000" b="1"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2000" dirty="0">
                <a:latin typeface="Arial Nova Cond Light" panose="020B0604020202020204" pitchFamily="34" charset="0"/>
                <a:ea typeface="Times New Roman" panose="02020603050405020304" pitchFamily="18" charset="0"/>
              </a:rPr>
              <a:t>Ingeniería Continua como parte fundamental de la cultura DevOps</a:t>
            </a:r>
          </a:p>
          <a:p>
            <a:pPr marL="715963" indent="-354013">
              <a:buFont typeface="+mj-lt"/>
              <a:buAutoNum type="alphaLcParenR"/>
              <a:tabLst>
                <a:tab pos="328930" algn="l"/>
                <a:tab pos="5104765" algn="r"/>
              </a:tabLst>
            </a:pPr>
            <a:r>
              <a:rPr lang="es-ES" sz="2000" dirty="0">
                <a:latin typeface="Arial Nova Cond Light" panose="020B0604020202020204" pitchFamily="34" charset="0"/>
                <a:ea typeface="Times New Roman" panose="02020603050405020304" pitchFamily="18" charset="0"/>
              </a:rPr>
              <a:t>Tubería de Integración y Despliegue Continuos</a:t>
            </a:r>
          </a:p>
          <a:p>
            <a:pPr marL="715963" indent="-354013">
              <a:buFont typeface="+mj-lt"/>
              <a:buAutoNum type="alphaLcParenR"/>
              <a:tabLst>
                <a:tab pos="328930" algn="l"/>
                <a:tab pos="5104765" algn="r"/>
              </a:tabLst>
            </a:pPr>
            <a:r>
              <a:rPr lang="es-ES" sz="2000" dirty="0">
                <a:latin typeface="Arial Nova Cond Light" panose="020B0604020202020204" pitchFamily="34" charset="0"/>
                <a:ea typeface="Times New Roman" panose="02020603050405020304" pitchFamily="18" charset="0"/>
              </a:rPr>
              <a:t>Tecnología de contenedor de software</a:t>
            </a:r>
          </a:p>
          <a:p>
            <a:pPr marL="715963" indent="-354013">
              <a:buFont typeface="+mj-lt"/>
              <a:buAutoNum type="alphaLcParenR"/>
              <a:tabLst>
                <a:tab pos="328930" algn="l"/>
                <a:tab pos="5104765" algn="r"/>
              </a:tabLst>
            </a:pPr>
            <a:r>
              <a:rPr lang="es-ES" sz="2000" dirty="0">
                <a:latin typeface="Arial Nova Cond Light" panose="020B0604020202020204" pitchFamily="34" charset="0"/>
                <a:ea typeface="Times New Roman" panose="02020603050405020304" pitchFamily="18" charset="0"/>
                <a:hlinkClick r:id="rId3" action="ppaction://hlinksldjump"/>
              </a:rPr>
              <a:t>Docker</a:t>
            </a:r>
            <a:endParaRPr lang="es-ES" sz="20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2000" dirty="0">
                <a:latin typeface="Arial Nova Cond Light" panose="020B0604020202020204" pitchFamily="34" charset="0"/>
                <a:ea typeface="Times New Roman" panose="02020603050405020304" pitchFamily="18" charset="0"/>
              </a:rPr>
              <a:t>Terminología básica de Docker</a:t>
            </a:r>
          </a:p>
          <a:p>
            <a:pPr marL="715963" indent="-354013">
              <a:buFont typeface="+mj-lt"/>
              <a:buAutoNum type="alphaLcParenR"/>
              <a:tabLst>
                <a:tab pos="328930" algn="l"/>
                <a:tab pos="5104765" algn="r"/>
              </a:tabLst>
            </a:pPr>
            <a:r>
              <a:rPr lang="es-ES" sz="2000" dirty="0">
                <a:latin typeface="Arial Nova Cond Light" panose="020B0604020202020204" pitchFamily="34" charset="0"/>
                <a:ea typeface="Times New Roman" panose="02020603050405020304" pitchFamily="18" charset="0"/>
              </a:rPr>
              <a:t>Arquitectura de Docker</a:t>
            </a:r>
          </a:p>
          <a:p>
            <a:pPr marL="715963" indent="-354013">
              <a:buFont typeface="+mj-lt"/>
              <a:buAutoNum type="alphaLcParenR"/>
              <a:tabLst>
                <a:tab pos="328930" algn="l"/>
                <a:tab pos="5104765" algn="r"/>
              </a:tabLst>
            </a:pPr>
            <a:r>
              <a:rPr lang="es-ES" sz="2000" dirty="0">
                <a:latin typeface="Arial Nova Cond Light" panose="020B0604020202020204" pitchFamily="34" charset="0"/>
                <a:ea typeface="Times New Roman" panose="02020603050405020304" pitchFamily="18" charset="0"/>
              </a:rPr>
              <a:t>Imágenes de Docker. </a:t>
            </a:r>
            <a:r>
              <a:rPr lang="es-ES" sz="2000" dirty="0" err="1">
                <a:latin typeface="Arial Nova Cond Light" panose="020B0604020202020204" pitchFamily="34" charset="0"/>
                <a:ea typeface="Times New Roman" panose="02020603050405020304" pitchFamily="18" charset="0"/>
              </a:rPr>
              <a:t>Dockerfile</a:t>
            </a:r>
            <a:endParaRPr lang="es-ES" sz="20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2000" dirty="0">
                <a:latin typeface="Arial Nova Cond Light" panose="020B0604020202020204" pitchFamily="34" charset="0"/>
                <a:ea typeface="Times New Roman" panose="02020603050405020304" pitchFamily="18" charset="0"/>
              </a:rPr>
              <a:t>Publicación de imágenes en registros Docker</a:t>
            </a:r>
          </a:p>
          <a:p>
            <a:pPr marL="715963" indent="-354013">
              <a:buFont typeface="+mj-lt"/>
              <a:buAutoNum type="alphaLcParenR"/>
              <a:tabLst>
                <a:tab pos="328930" algn="l"/>
                <a:tab pos="5104765" algn="r"/>
              </a:tabLst>
            </a:pPr>
            <a:r>
              <a:rPr lang="es-ES" sz="2000" dirty="0">
                <a:latin typeface="Arial Nova Cond Light" panose="020B0604020202020204" pitchFamily="34" charset="0"/>
                <a:ea typeface="Times New Roman" panose="02020603050405020304" pitchFamily="18" charset="0"/>
                <a:hlinkClick r:id="rId4" action="ppaction://hlinksldjump"/>
              </a:rPr>
              <a:t>Interacción entre el Docker </a:t>
            </a:r>
            <a:r>
              <a:rPr lang="es-ES" sz="2000" dirty="0" err="1">
                <a:latin typeface="Arial Nova Cond Light" panose="020B0604020202020204" pitchFamily="34" charset="0"/>
                <a:ea typeface="Times New Roman" panose="02020603050405020304" pitchFamily="18" charset="0"/>
                <a:hlinkClick r:id="rId4" action="ppaction://hlinksldjump"/>
              </a:rPr>
              <a:t>client</a:t>
            </a:r>
            <a:r>
              <a:rPr lang="es-ES" sz="2000" dirty="0">
                <a:latin typeface="Arial Nova Cond Light" panose="020B0604020202020204" pitchFamily="34" charset="0"/>
                <a:ea typeface="Times New Roman" panose="02020603050405020304" pitchFamily="18" charset="0"/>
                <a:hlinkClick r:id="rId4" action="ppaction://hlinksldjump"/>
              </a:rPr>
              <a:t> y los registros de imágenes</a:t>
            </a:r>
            <a:endParaRPr lang="es-ES" sz="2000" dirty="0">
              <a:latin typeface="Arial Nova Cond Light" panose="020B0604020202020204" pitchFamily="34" charset="0"/>
              <a:ea typeface="Times New Roman" panose="02020603050405020304" pitchFamily="18" charset="0"/>
            </a:endParaRPr>
          </a:p>
          <a:p>
            <a:pPr marL="165735" indent="-342900">
              <a:spcBef>
                <a:spcPts val="1080"/>
              </a:spcBef>
              <a:buFont typeface="+mj-lt"/>
              <a:buAutoNum type="arabicPeriod"/>
              <a:tabLst>
                <a:tab pos="328930" algn="l"/>
                <a:tab pos="5104765" algn="r"/>
              </a:tabLst>
            </a:pPr>
            <a:endParaRPr lang="en-US" sz="1200" dirty="0">
              <a:effectLst/>
              <a:latin typeface="Arial Nova Cond Light" panose="020B0604020202020204" pitchFamily="34" charset="0"/>
              <a:ea typeface="Times New Roman" panose="02020603050405020304" pitchFamily="18" charset="0"/>
            </a:endParaRPr>
          </a:p>
        </p:txBody>
      </p:sp>
      <p:sp>
        <p:nvSpPr>
          <p:cNvPr id="3" name="TextBox 2">
            <a:extLst>
              <a:ext uri="{FF2B5EF4-FFF2-40B4-BE49-F238E27FC236}">
                <a16:creationId xmlns:a16="http://schemas.microsoft.com/office/drawing/2014/main" id="{D68D0E35-0405-5E3D-9154-8784A746DF6F}"/>
              </a:ext>
            </a:extLst>
          </p:cNvPr>
          <p:cNvSpPr txBox="1"/>
          <p:nvPr/>
        </p:nvSpPr>
        <p:spPr>
          <a:xfrm>
            <a:off x="5878946" y="1883805"/>
            <a:ext cx="5093898" cy="4234493"/>
          </a:xfrm>
          <a:prstGeom prst="rect">
            <a:avLst/>
          </a:prstGeom>
          <a:noFill/>
        </p:spPr>
        <p:txBody>
          <a:bodyPr wrap="square">
            <a:spAutoFit/>
          </a:bodyPr>
          <a:lstStyle/>
          <a:p>
            <a:pPr marL="715963" indent="-354013">
              <a:buFont typeface="+mj-lt"/>
              <a:buAutoNum type="alphaLcParenR" startAt="10"/>
              <a:tabLst>
                <a:tab pos="328930" algn="l"/>
                <a:tab pos="5104765" algn="r"/>
              </a:tabLst>
            </a:pPr>
            <a:r>
              <a:rPr lang="es-ES" sz="2000" dirty="0">
                <a:latin typeface="Arial Nova Cond Light" panose="020B0604020202020204" pitchFamily="34" charset="0"/>
                <a:ea typeface="Times New Roman" panose="02020603050405020304" pitchFamily="18" charset="0"/>
              </a:rPr>
              <a:t>Ambientes </a:t>
            </a:r>
            <a:r>
              <a:rPr lang="es-ES" sz="2000" dirty="0" err="1">
                <a:latin typeface="Arial Nova Cond Light" panose="020B0604020202020204" pitchFamily="34" charset="0"/>
                <a:ea typeface="Times New Roman" panose="02020603050405020304" pitchFamily="18" charset="0"/>
              </a:rPr>
              <a:t>multicontenedores</a:t>
            </a:r>
            <a:endParaRPr lang="es-ES" sz="2000" dirty="0">
              <a:latin typeface="Arial Nova Cond Light" panose="020B0604020202020204" pitchFamily="34" charset="0"/>
              <a:ea typeface="Times New Roman" panose="02020603050405020304" pitchFamily="18" charset="0"/>
            </a:endParaRPr>
          </a:p>
          <a:p>
            <a:pPr marL="715963" indent="-354013">
              <a:buFont typeface="+mj-lt"/>
              <a:buAutoNum type="alphaLcParenR" startAt="10"/>
              <a:tabLst>
                <a:tab pos="328930" algn="l"/>
                <a:tab pos="5104765" algn="r"/>
              </a:tabLst>
            </a:pPr>
            <a:r>
              <a:rPr lang="es-ES" sz="2000" dirty="0">
                <a:latin typeface="Arial Nova Cond Light" panose="020B0604020202020204" pitchFamily="34" charset="0"/>
                <a:ea typeface="Times New Roman" panose="02020603050405020304" pitchFamily="18" charset="0"/>
              </a:rPr>
              <a:t>Crear un archivo </a:t>
            </a:r>
            <a:r>
              <a:rPr lang="es-ES" sz="2000" dirty="0" err="1">
                <a:latin typeface="Arial Nova Cond Light" panose="020B0604020202020204" pitchFamily="34" charset="0"/>
                <a:ea typeface="Times New Roman" panose="02020603050405020304" pitchFamily="18" charset="0"/>
              </a:rPr>
              <a:t>docker-compose.yml</a:t>
            </a:r>
            <a:r>
              <a:rPr lang="es-ES" sz="2000" dirty="0">
                <a:latin typeface="Arial Nova Cond Light" panose="020B0604020202020204" pitchFamily="34" charset="0"/>
                <a:ea typeface="Times New Roman" panose="02020603050405020304" pitchFamily="18" charset="0"/>
              </a:rPr>
              <a:t> </a:t>
            </a:r>
          </a:p>
          <a:p>
            <a:pPr marL="715963" indent="-354013">
              <a:buFont typeface="+mj-lt"/>
              <a:buAutoNum type="alphaLcParenR" startAt="10"/>
              <a:tabLst>
                <a:tab pos="328930" algn="l"/>
                <a:tab pos="5104765" algn="r"/>
              </a:tabLst>
            </a:pPr>
            <a:r>
              <a:rPr lang="es-ES" sz="2000" dirty="0">
                <a:latin typeface="Arial Nova Cond Light" panose="020B0604020202020204" pitchFamily="34" charset="0"/>
                <a:ea typeface="Times New Roman" panose="02020603050405020304" pitchFamily="18" charset="0"/>
              </a:rPr>
              <a:t>Integración y despliegue continuos</a:t>
            </a:r>
          </a:p>
          <a:p>
            <a:pPr marL="715963" indent="-354013">
              <a:buFont typeface="+mj-lt"/>
              <a:buAutoNum type="alphaLcParenR" startAt="10"/>
              <a:tabLst>
                <a:tab pos="328930" algn="l"/>
                <a:tab pos="5104765" algn="r"/>
              </a:tabLst>
            </a:pPr>
            <a:r>
              <a:rPr lang="es-ES" sz="2000" dirty="0" err="1">
                <a:latin typeface="Arial Nova Cond Light" panose="020B0604020202020204" pitchFamily="34" charset="0"/>
                <a:ea typeface="Times New Roman" panose="02020603050405020304" pitchFamily="18" charset="0"/>
              </a:rPr>
              <a:t>GitLab</a:t>
            </a:r>
            <a:r>
              <a:rPr lang="es-ES" sz="2000" dirty="0">
                <a:latin typeface="Arial Nova Cond Light" panose="020B0604020202020204" pitchFamily="34" charset="0"/>
                <a:ea typeface="Times New Roman" panose="02020603050405020304" pitchFamily="18" charset="0"/>
              </a:rPr>
              <a:t> CI/CD</a:t>
            </a:r>
          </a:p>
          <a:p>
            <a:pPr marL="715963" indent="-354013">
              <a:buFont typeface="+mj-lt"/>
              <a:buAutoNum type="alphaLcParenR" startAt="10"/>
              <a:tabLst>
                <a:tab pos="328930" algn="l"/>
                <a:tab pos="5104765" algn="r"/>
              </a:tabLst>
            </a:pPr>
            <a:r>
              <a:rPr lang="es-ES" sz="2000" dirty="0">
                <a:latin typeface="Arial Nova Cond Light" panose="020B0604020202020204" pitchFamily="34" charset="0"/>
                <a:ea typeface="Times New Roman" panose="02020603050405020304" pitchFamily="18" charset="0"/>
              </a:rPr>
              <a:t>Características y Ventajas de </a:t>
            </a:r>
            <a:r>
              <a:rPr lang="es-ES" sz="2000" dirty="0" err="1">
                <a:latin typeface="Arial Nova Cond Light" panose="020B0604020202020204" pitchFamily="34" charset="0"/>
                <a:ea typeface="Times New Roman" panose="02020603050405020304" pitchFamily="18" charset="0"/>
              </a:rPr>
              <a:t>gitlab</a:t>
            </a:r>
            <a:r>
              <a:rPr lang="es-ES" sz="2000" dirty="0">
                <a:latin typeface="Arial Nova Cond Light" panose="020B0604020202020204" pitchFamily="34" charset="0"/>
                <a:ea typeface="Times New Roman" panose="02020603050405020304" pitchFamily="18" charset="0"/>
              </a:rPr>
              <a:t> </a:t>
            </a:r>
            <a:r>
              <a:rPr lang="es-ES" sz="2000" dirty="0" err="1">
                <a:latin typeface="Arial Nova Cond Light" panose="020B0604020202020204" pitchFamily="34" charset="0"/>
                <a:ea typeface="Times New Roman" panose="02020603050405020304" pitchFamily="18" charset="0"/>
              </a:rPr>
              <a:t>ci</a:t>
            </a:r>
            <a:r>
              <a:rPr lang="es-ES" sz="2000" dirty="0">
                <a:latin typeface="Arial Nova Cond Light" panose="020B0604020202020204" pitchFamily="34" charset="0"/>
                <a:ea typeface="Times New Roman" panose="02020603050405020304" pitchFamily="18" charset="0"/>
              </a:rPr>
              <a:t>/cd</a:t>
            </a:r>
          </a:p>
          <a:p>
            <a:pPr marL="715963" indent="-354013">
              <a:buFont typeface="+mj-lt"/>
              <a:buAutoNum type="alphaLcParenR" startAt="10"/>
              <a:tabLst>
                <a:tab pos="328930" algn="l"/>
                <a:tab pos="5104765" algn="r"/>
              </a:tabLst>
            </a:pPr>
            <a:r>
              <a:rPr lang="es-ES" sz="2000" dirty="0">
                <a:latin typeface="Arial Nova Cond Light" panose="020B0604020202020204" pitchFamily="34" charset="0"/>
                <a:ea typeface="Times New Roman" panose="02020603050405020304" pitchFamily="18" charset="0"/>
              </a:rPr>
              <a:t>Flujo de trabajo</a:t>
            </a:r>
          </a:p>
          <a:p>
            <a:pPr marL="715963" indent="-354013">
              <a:buFont typeface="+mj-lt"/>
              <a:buAutoNum type="alphaLcParenR" startAt="10"/>
              <a:tabLst>
                <a:tab pos="328930" algn="l"/>
                <a:tab pos="5104765" algn="r"/>
              </a:tabLst>
            </a:pPr>
            <a:r>
              <a:rPr lang="es-ES" sz="2000" dirty="0" err="1">
                <a:latin typeface="Arial Nova Cond Light" panose="020B0604020202020204" pitchFamily="34" charset="0"/>
                <a:ea typeface="Times New Roman" panose="02020603050405020304" pitchFamily="18" charset="0"/>
              </a:rPr>
              <a:t>Gitlab</a:t>
            </a:r>
            <a:r>
              <a:rPr lang="es-ES" sz="2000" dirty="0">
                <a:latin typeface="Arial Nova Cond Light" panose="020B0604020202020204" pitchFamily="34" charset="0"/>
                <a:ea typeface="Times New Roman" panose="02020603050405020304" pitchFamily="18" charset="0"/>
              </a:rPr>
              <a:t> runner </a:t>
            </a:r>
          </a:p>
          <a:p>
            <a:pPr marL="715963" indent="-354013">
              <a:buFont typeface="+mj-lt"/>
              <a:buAutoNum type="alphaLcParenR" startAt="10"/>
              <a:tabLst>
                <a:tab pos="328930" algn="l"/>
                <a:tab pos="5104765" algn="r"/>
              </a:tabLst>
            </a:pPr>
            <a:r>
              <a:rPr lang="es-ES" sz="2000" dirty="0" err="1">
                <a:latin typeface="Arial Nova Cond Light" panose="020B0604020202020204" pitchFamily="34" charset="0"/>
                <a:ea typeface="Times New Roman" panose="02020603050405020304" pitchFamily="18" charset="0"/>
              </a:rPr>
              <a:t>Gitlab</a:t>
            </a:r>
            <a:r>
              <a:rPr lang="es-ES" sz="2000" dirty="0">
                <a:latin typeface="Arial Nova Cond Light" panose="020B0604020202020204" pitchFamily="34" charset="0"/>
                <a:ea typeface="Times New Roman" panose="02020603050405020304" pitchFamily="18" charset="0"/>
              </a:rPr>
              <a:t> container </a:t>
            </a:r>
            <a:r>
              <a:rPr lang="es-ES" sz="2000" dirty="0" err="1">
                <a:latin typeface="Arial Nova Cond Light" panose="020B0604020202020204" pitchFamily="34" charset="0"/>
                <a:ea typeface="Times New Roman" panose="02020603050405020304" pitchFamily="18" charset="0"/>
              </a:rPr>
              <a:t>registry</a:t>
            </a:r>
            <a:endParaRPr lang="es-ES" sz="2000" dirty="0">
              <a:latin typeface="Arial Nova Cond Light" panose="020B0604020202020204" pitchFamily="34" charset="0"/>
              <a:ea typeface="Times New Roman" panose="02020603050405020304" pitchFamily="18" charset="0"/>
            </a:endParaRPr>
          </a:p>
          <a:p>
            <a:pPr marL="715963" indent="-354013">
              <a:buFont typeface="+mj-lt"/>
              <a:buAutoNum type="alphaLcParenR" startAt="10"/>
              <a:tabLst>
                <a:tab pos="328930" algn="l"/>
                <a:tab pos="5104765" algn="r"/>
              </a:tabLst>
            </a:pPr>
            <a:r>
              <a:rPr lang="es-ES" sz="2000" dirty="0">
                <a:latin typeface="Arial Nova Cond Light" panose="020B0604020202020204" pitchFamily="34" charset="0"/>
                <a:ea typeface="Times New Roman" panose="02020603050405020304" pitchFamily="18" charset="0"/>
              </a:rPr>
              <a:t>Modelo de flujo de la tubería</a:t>
            </a:r>
          </a:p>
          <a:p>
            <a:pPr marL="715963" indent="-354013">
              <a:buFont typeface="+mj-lt"/>
              <a:buAutoNum type="alphaLcParenR" startAt="10"/>
              <a:tabLst>
                <a:tab pos="328930" algn="l"/>
                <a:tab pos="5104765" algn="r"/>
              </a:tabLst>
            </a:pPr>
            <a:r>
              <a:rPr lang="es-ES" sz="2000" dirty="0">
                <a:latin typeface="Arial Nova Cond Light" panose="020B0604020202020204" pitchFamily="34" charset="0"/>
                <a:ea typeface="Times New Roman" panose="02020603050405020304" pitchFamily="18" charset="0"/>
              </a:rPr>
              <a:t>Proyectos en </a:t>
            </a:r>
            <a:r>
              <a:rPr lang="es-ES" sz="2000" dirty="0" err="1">
                <a:latin typeface="Arial Nova Cond Light" panose="020B0604020202020204" pitchFamily="34" charset="0"/>
                <a:ea typeface="Times New Roman" panose="02020603050405020304" pitchFamily="18" charset="0"/>
              </a:rPr>
              <a:t>gitlab</a:t>
            </a:r>
            <a:endParaRPr lang="es-ES" sz="2000" dirty="0">
              <a:latin typeface="Arial Nova Cond Light" panose="020B0604020202020204" pitchFamily="34" charset="0"/>
              <a:ea typeface="Times New Roman" panose="02020603050405020304" pitchFamily="18" charset="0"/>
            </a:endParaRPr>
          </a:p>
          <a:p>
            <a:pPr marL="715963" indent="-354013">
              <a:buFont typeface="+mj-lt"/>
              <a:buAutoNum type="alphaLcParenR" startAt="10"/>
              <a:tabLst>
                <a:tab pos="328930" algn="l"/>
                <a:tab pos="5104765" algn="r"/>
              </a:tabLst>
            </a:pPr>
            <a:r>
              <a:rPr lang="es-ES" sz="2000" dirty="0">
                <a:latin typeface="Arial Nova Cond Light" panose="020B0604020202020204" pitchFamily="34" charset="0"/>
                <a:ea typeface="Times New Roman" panose="02020603050405020304" pitchFamily="18" charset="0"/>
              </a:rPr>
              <a:t>archivo de configuración .</a:t>
            </a:r>
            <a:r>
              <a:rPr lang="es-ES" sz="2000" dirty="0" err="1">
                <a:latin typeface="Arial Nova Cond Light" panose="020B0604020202020204" pitchFamily="34" charset="0"/>
                <a:ea typeface="Times New Roman" panose="02020603050405020304" pitchFamily="18" charset="0"/>
              </a:rPr>
              <a:t>gitla-ci.yml</a:t>
            </a:r>
            <a:endParaRPr lang="es-ES" sz="2000" dirty="0">
              <a:latin typeface="Arial Nova Cond Light" panose="020B0604020202020204" pitchFamily="34" charset="0"/>
              <a:ea typeface="Times New Roman" panose="02020603050405020304" pitchFamily="18" charset="0"/>
            </a:endParaRPr>
          </a:p>
          <a:p>
            <a:pPr marL="715963" indent="-354013">
              <a:buFont typeface="+mj-lt"/>
              <a:buAutoNum type="alphaLcParenR" startAt="10"/>
              <a:tabLst>
                <a:tab pos="328930" algn="l"/>
                <a:tab pos="5104765" algn="r"/>
              </a:tabLst>
            </a:pPr>
            <a:r>
              <a:rPr lang="es-ES" sz="2000" dirty="0">
                <a:latin typeface="Arial Nova Cond Light" panose="020B0604020202020204" pitchFamily="34" charset="0"/>
                <a:ea typeface="Times New Roman" panose="02020603050405020304" pitchFamily="18" charset="0"/>
                <a:hlinkClick r:id="rId5" action="ppaction://hlinksldjump"/>
              </a:rPr>
              <a:t>conclusiones</a:t>
            </a:r>
            <a:endParaRPr lang="es-ES" sz="2000" dirty="0">
              <a:latin typeface="Arial Nova Cond Light" panose="020B0604020202020204" pitchFamily="34" charset="0"/>
              <a:ea typeface="Times New Roman" panose="02020603050405020304" pitchFamily="18" charset="0"/>
            </a:endParaRPr>
          </a:p>
          <a:p>
            <a:pPr marL="165735" indent="-342900">
              <a:spcBef>
                <a:spcPts val="1080"/>
              </a:spcBef>
              <a:buFont typeface="+mj-lt"/>
              <a:buAutoNum type="arabicPeriod"/>
              <a:tabLst>
                <a:tab pos="328930" algn="l"/>
                <a:tab pos="5104765" algn="r"/>
              </a:tabLst>
            </a:pPr>
            <a:endParaRPr lang="en-US" sz="2000" dirty="0">
              <a:effectLst/>
              <a:latin typeface="Arial Nova Cond Light"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55011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18957" y="24063"/>
            <a:ext cx="5573043" cy="5297611"/>
          </a:xfrm>
        </p:spPr>
        <p:txBody>
          <a:bodyPr>
            <a:normAutofit/>
          </a:bodyPr>
          <a:lstStyle/>
          <a:p>
            <a:pPr lvl="0"/>
            <a:r>
              <a:rPr lang="es-MX" b="1" dirty="0">
                <a:latin typeface="Arial Nova Cond Light" panose="020B0306020202020204" pitchFamily="34" charset="0"/>
              </a:rPr>
              <a:t>FROM</a:t>
            </a:r>
            <a:r>
              <a:rPr lang="es-MX" dirty="0">
                <a:latin typeface="Arial Nova Cond Light" panose="020B0306020202020204" pitchFamily="34" charset="0"/>
              </a:rPr>
              <a:t> crea una capa que se tomará como imagen base, en este caso ubuntu18.04.</a:t>
            </a:r>
            <a:endParaRPr lang="es-ES" dirty="0">
              <a:latin typeface="Arial Nova Cond Light" panose="020B0306020202020204" pitchFamily="34" charset="0"/>
            </a:endParaRPr>
          </a:p>
          <a:p>
            <a:pPr lvl="0"/>
            <a:r>
              <a:rPr lang="es-MX" b="1" dirty="0">
                <a:latin typeface="Arial Nova Cond Light" panose="020B0306020202020204" pitchFamily="34" charset="0"/>
              </a:rPr>
              <a:t>ENV NAME </a:t>
            </a:r>
            <a:r>
              <a:rPr lang="es-MX" dirty="0">
                <a:latin typeface="Arial Nova Cond Light" panose="020B0306020202020204" pitchFamily="34" charset="0"/>
              </a:rPr>
              <a:t>especifica las variables de ambiente que pudieran pasarse como argumentos por línea de comandos a la aplicación. En este caso se aceptan tres como máximo.</a:t>
            </a:r>
            <a:endParaRPr lang="es-ES" dirty="0">
              <a:latin typeface="Arial Nova Cond Light" panose="020B0306020202020204" pitchFamily="34" charset="0"/>
            </a:endParaRPr>
          </a:p>
          <a:p>
            <a:pPr lvl="0"/>
            <a:r>
              <a:rPr lang="es-MX" b="1" dirty="0">
                <a:latin typeface="Arial Nova Cond Light" panose="020B0306020202020204" pitchFamily="34" charset="0"/>
              </a:rPr>
              <a:t>COPY</a:t>
            </a:r>
            <a:r>
              <a:rPr lang="es-MX" dirty="0">
                <a:latin typeface="Arial Nova Cond Light" panose="020B0306020202020204" pitchFamily="34" charset="0"/>
              </a:rPr>
              <a:t> copia los archivos especificados desde nuestro directorio hasta la imagen.</a:t>
            </a:r>
            <a:endParaRPr lang="es-ES" dirty="0">
              <a:latin typeface="Arial Nova Cond Light" panose="020B0306020202020204" pitchFamily="34" charset="0"/>
            </a:endParaRPr>
          </a:p>
          <a:p>
            <a:pPr lvl="0"/>
            <a:r>
              <a:rPr lang="es-MX" b="1" dirty="0">
                <a:latin typeface="Arial Nova Cond Light" panose="020B0306020202020204" pitchFamily="34" charset="0"/>
              </a:rPr>
              <a:t>WORKDIR</a:t>
            </a:r>
            <a:r>
              <a:rPr lang="es-MX" dirty="0">
                <a:latin typeface="Arial Nova Cond Light" panose="020B0306020202020204" pitchFamily="34" charset="0"/>
              </a:rPr>
              <a:t> cambia el directorio de trabajo en la imagen a /Ejemplo.</a:t>
            </a:r>
            <a:endParaRPr lang="es-ES" dirty="0">
              <a:latin typeface="Arial Nova Cond Light" panose="020B0306020202020204" pitchFamily="34" charset="0"/>
            </a:endParaRPr>
          </a:p>
          <a:p>
            <a:pPr lvl="0"/>
            <a:r>
              <a:rPr lang="es-MX" b="1" dirty="0">
                <a:latin typeface="Arial Nova Cond Light" panose="020B0306020202020204" pitchFamily="34" charset="0"/>
              </a:rPr>
              <a:t>RUN</a:t>
            </a:r>
            <a:r>
              <a:rPr lang="es-MX" dirty="0">
                <a:latin typeface="Arial Nova Cond Light" panose="020B0306020202020204" pitchFamily="34" charset="0"/>
              </a:rPr>
              <a:t> compila el archivo aplicacion1.cpp y crea un ejecutable con el mismo nombre. </a:t>
            </a:r>
            <a:endParaRPr lang="es-ES" dirty="0">
              <a:latin typeface="Arial Nova Cond Light" panose="020B0306020202020204" pitchFamily="34" charset="0"/>
            </a:endParaRPr>
          </a:p>
          <a:p>
            <a:pPr lvl="0"/>
            <a:r>
              <a:rPr lang="es-MX" b="1" dirty="0">
                <a:latin typeface="Arial Nova Cond Light" panose="020B0306020202020204" pitchFamily="34" charset="0"/>
              </a:rPr>
              <a:t>CMD</a:t>
            </a:r>
            <a:r>
              <a:rPr lang="es-MX" dirty="0">
                <a:latin typeface="Arial Nova Cond Light" panose="020B0306020202020204" pitchFamily="34" charset="0"/>
              </a:rPr>
              <a:t> corre el ejecutable creado en el paso anterior utilizando el archivo </a:t>
            </a:r>
            <a:r>
              <a:rPr lang="es-MX" u="sng" dirty="0" err="1">
                <a:latin typeface="Arial Nova Cond Light" panose="020B0306020202020204" pitchFamily="34" charset="0"/>
              </a:rPr>
              <a:t>shell</a:t>
            </a:r>
            <a:r>
              <a:rPr lang="es-MX" u="sng" dirty="0">
                <a:latin typeface="Arial Nova Cond Light" panose="020B0306020202020204" pitchFamily="34" charset="0"/>
              </a:rPr>
              <a:t> script</a:t>
            </a:r>
            <a:r>
              <a:rPr lang="es-MX" dirty="0">
                <a:latin typeface="Arial Nova Cond Light" panose="020B0306020202020204" pitchFamily="34" charset="0"/>
              </a:rPr>
              <a:t>.</a:t>
            </a:r>
            <a:endParaRPr lang="es-ES" dirty="0">
              <a:latin typeface="Arial Nova Cond Light" panose="020B0306020202020204" pitchFamily="34" charset="0"/>
            </a:endParaRPr>
          </a:p>
          <a:p>
            <a:endParaRPr lang="es-CU" dirty="0">
              <a:latin typeface="Arial Nova Cond Light" panose="020B0306020202020204" pitchFamily="34" charset="0"/>
            </a:endParaRPr>
          </a:p>
        </p:txBody>
      </p:sp>
      <p:pic>
        <p:nvPicPr>
          <p:cNvPr id="4" name="Imagen 3" descr="C:\Users\laube\Desktop\23 de marzo\Dockerfile.png"/>
          <p:cNvPicPr/>
          <p:nvPr/>
        </p:nvPicPr>
        <p:blipFill>
          <a:blip r:embed="rId2">
            <a:extLst>
              <a:ext uri="{28A0092B-C50C-407E-A947-70E740481C1C}">
                <a14:useLocalDpi xmlns:a14="http://schemas.microsoft.com/office/drawing/2010/main" val="0"/>
              </a:ext>
            </a:extLst>
          </a:blip>
          <a:srcRect/>
          <a:stretch>
            <a:fillRect/>
          </a:stretch>
        </p:blipFill>
        <p:spPr bwMode="auto">
          <a:xfrm>
            <a:off x="530242" y="24063"/>
            <a:ext cx="4980221" cy="5297611"/>
          </a:xfrm>
          <a:prstGeom prst="rect">
            <a:avLst/>
          </a:prstGeom>
        </p:spPr>
      </p:pic>
      <p:sp>
        <p:nvSpPr>
          <p:cNvPr id="5" name="CuadroTexto 4"/>
          <p:cNvSpPr txBox="1"/>
          <p:nvPr/>
        </p:nvSpPr>
        <p:spPr>
          <a:xfrm>
            <a:off x="1732547" y="5510465"/>
            <a:ext cx="6196263" cy="1015663"/>
          </a:xfrm>
          <a:prstGeom prst="rect">
            <a:avLst/>
          </a:prstGeom>
          <a:noFill/>
        </p:spPr>
        <p:txBody>
          <a:bodyPr wrap="square" rtlCol="0">
            <a:spAutoFit/>
          </a:bodyPr>
          <a:lstStyle/>
          <a:p>
            <a:r>
              <a:rPr lang="es-ES" sz="2000" b="1" dirty="0" err="1">
                <a:latin typeface="Courier New" panose="02070309020205020404" pitchFamily="49" charset="0"/>
                <a:cs typeface="Courier New" panose="02070309020205020404" pitchFamily="49" charset="0"/>
              </a:rPr>
              <a:t>docker</a:t>
            </a:r>
            <a:r>
              <a:rPr lang="es-ES" sz="2000" b="1" dirty="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build</a:t>
            </a:r>
            <a:r>
              <a:rPr lang="es-ES" sz="2000" b="1" dirty="0">
                <a:latin typeface="Courier New" panose="02070309020205020404" pitchFamily="49" charset="0"/>
                <a:cs typeface="Courier New" panose="02070309020205020404" pitchFamily="49" charset="0"/>
              </a:rPr>
              <a:t> -t cppImage1 </a:t>
            </a:r>
          </a:p>
          <a:p>
            <a:endParaRPr lang="es-CU" sz="2000" dirty="0">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docker</a:t>
            </a:r>
            <a:r>
              <a:rPr lang="en-US" sz="2000" b="1" dirty="0">
                <a:latin typeface="Courier New" panose="02070309020205020404" pitchFamily="49" charset="0"/>
                <a:cs typeface="Courier New" panose="02070309020205020404" pitchFamily="49" charset="0"/>
              </a:rPr>
              <a:t> run -it -e ARG1='7' cppImage1</a:t>
            </a:r>
            <a:endParaRPr lang="es-CU"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397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3947" y="180474"/>
            <a:ext cx="10527632" cy="757989"/>
          </a:xfrm>
        </p:spPr>
        <p:txBody>
          <a:bodyPr>
            <a:normAutofit/>
          </a:bodyPr>
          <a:lstStyle/>
          <a:p>
            <a:r>
              <a:rPr lang="es-CU" b="1" dirty="0">
                <a:latin typeface="Arial Nova Cond Light" panose="020B0306020202020204" pitchFamily="34" charset="0"/>
              </a:rPr>
              <a:t>Publicación de imágenes en registros Docker</a:t>
            </a:r>
          </a:p>
        </p:txBody>
      </p:sp>
      <p:sp>
        <p:nvSpPr>
          <p:cNvPr id="3" name="Marcador de contenido 2"/>
          <p:cNvSpPr>
            <a:spLocks noGrp="1"/>
          </p:cNvSpPr>
          <p:nvPr>
            <p:ph idx="1"/>
          </p:nvPr>
        </p:nvSpPr>
        <p:spPr>
          <a:xfrm>
            <a:off x="1419727" y="1263316"/>
            <a:ext cx="10084886" cy="5354051"/>
          </a:xfrm>
        </p:spPr>
        <p:txBody>
          <a:bodyPr>
            <a:normAutofit/>
          </a:bodyPr>
          <a:lstStyle/>
          <a:p>
            <a:pPr algn="just"/>
            <a:r>
              <a:rPr lang="es-CU" dirty="0">
                <a:latin typeface="Arial Nova Cond Light" panose="020B0306020202020204" pitchFamily="34" charset="0"/>
              </a:rPr>
              <a:t>Para simplificar su distribución, las imágenes se guardan en un registro en línea. El registro actúa como un </a:t>
            </a:r>
            <a:r>
              <a:rPr lang="es-CU" b="1" dirty="0">
                <a:latin typeface="Arial Nova Cond Light" panose="020B0306020202020204" pitchFamily="34" charset="0"/>
              </a:rPr>
              <a:t>sistema de almacenamiento </a:t>
            </a:r>
            <a:r>
              <a:rPr lang="es-CU" dirty="0">
                <a:latin typeface="Arial Nova Cond Light" panose="020B0306020202020204" pitchFamily="34" charset="0"/>
              </a:rPr>
              <a:t>y entrega de contenido, que contiene imágenes Docker nombradas. Algunos registros populares de Docker son Docker Hub, Quay.io, Artifactory, Google Container Registry y el registro de contenedores IBM Cloud.</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Hub </a:t>
            </a:r>
            <a:r>
              <a:rPr lang="es-CU" dirty="0">
                <a:latin typeface="Arial Nova Cond Light" panose="020B0306020202020204" pitchFamily="34" charset="0"/>
              </a:rPr>
              <a:t>proporciona un depósito público y privado. El repositorio público es gratuito para los usuarios y el privado es un servicio de pago.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Normalmente, a las empresas no les favorece mantener sus imágenes Docker en un repositorio Docker público o privado. Prefieren mantener, conservar y dar soporte a su propio repositorio. Por lo tanto, Docker también ofrece la opción de que las empresas creen e instalen su propio repositorio mediante </a:t>
            </a:r>
            <a:r>
              <a:rPr lang="es-CU" b="1" dirty="0">
                <a:latin typeface="Arial Nova Cond Light" panose="020B0306020202020204" pitchFamily="34" charset="0"/>
              </a:rPr>
              <a:t>Docker Registry </a:t>
            </a:r>
            <a:r>
              <a:rPr lang="es-CU" dirty="0">
                <a:latin typeface="Arial Nova Cond Light" panose="020B0306020202020204" pitchFamily="34" charset="0"/>
              </a:rPr>
              <a:t>que es una aplicación de servidor altamente escalable que almacena y permite distribuir imágenes de Docker. El registro es de código abierto, bajo la licencia permisiva de Apache.</a:t>
            </a:r>
          </a:p>
        </p:txBody>
      </p:sp>
    </p:spTree>
    <p:extLst>
      <p:ext uri="{BB962C8B-B14F-4D97-AF65-F5344CB8AC3E}">
        <p14:creationId xmlns:p14="http://schemas.microsoft.com/office/powerpoint/2010/main" val="1255986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2547" y="144379"/>
            <a:ext cx="9772066" cy="1082843"/>
          </a:xfrm>
        </p:spPr>
        <p:txBody>
          <a:bodyPr>
            <a:normAutofit fontScale="90000"/>
          </a:bodyPr>
          <a:lstStyle/>
          <a:p>
            <a:r>
              <a:rPr lang="es-CU" b="1" dirty="0">
                <a:latin typeface="Arial Nova Cond Light" panose="020B0306020202020204" pitchFamily="34" charset="0"/>
              </a:rPr>
              <a:t>Interacción entre el Docker client y los registros de imágenes</a:t>
            </a:r>
          </a:p>
        </p:txBody>
      </p:sp>
      <p:sp>
        <p:nvSpPr>
          <p:cNvPr id="3" name="Marcador de contenido 2"/>
          <p:cNvSpPr>
            <a:spLocks noGrp="1"/>
          </p:cNvSpPr>
          <p:nvPr>
            <p:ph idx="1"/>
          </p:nvPr>
        </p:nvSpPr>
        <p:spPr>
          <a:xfrm>
            <a:off x="7543801" y="3031957"/>
            <a:ext cx="4526295" cy="1624263"/>
          </a:xfrm>
        </p:spPr>
        <p:txBody>
          <a:bodyPr/>
          <a:lstStyle/>
          <a:p>
            <a:r>
              <a:rPr lang="es-CU" dirty="0">
                <a:latin typeface="Arial Nova Cond Light" panose="020B0306020202020204" pitchFamily="34" charset="0"/>
              </a:rPr>
              <a:t>Desoft cuenta con un registro para descargar las im</a:t>
            </a:r>
            <a:r>
              <a:rPr lang="es-ES" dirty="0">
                <a:latin typeface="Arial Nova Cond Light" panose="020B0306020202020204" pitchFamily="34" charset="0"/>
              </a:rPr>
              <a:t>á</a:t>
            </a:r>
            <a:r>
              <a:rPr lang="es-CU" dirty="0">
                <a:latin typeface="Arial Nova Cond Light" panose="020B0306020202020204" pitchFamily="34" charset="0"/>
              </a:rPr>
              <a:t>genes de Docker en la direcci</a:t>
            </a:r>
            <a:r>
              <a:rPr lang="es-MX" dirty="0" err="1">
                <a:latin typeface="Arial Nova Cond Light" panose="020B0306020202020204" pitchFamily="34" charset="0"/>
              </a:rPr>
              <a:t>ón</a:t>
            </a:r>
            <a:r>
              <a:rPr lang="es-MX" dirty="0">
                <a:latin typeface="Arial Nova Cond Light" panose="020B0306020202020204" pitchFamily="34" charset="0"/>
              </a:rPr>
              <a:t>: </a:t>
            </a:r>
          </a:p>
          <a:p>
            <a:pPr marL="0" indent="0">
              <a:buNone/>
            </a:pPr>
            <a:r>
              <a:rPr lang="es-MX" sz="2000" b="1" dirty="0">
                <a:latin typeface="Arial Nova Cond Light" panose="020B0306020202020204" pitchFamily="34" charset="0"/>
                <a:cs typeface="Courier New" panose="02070309020205020404" pitchFamily="49" charset="0"/>
              </a:rPr>
              <a:t>docker.cloud.desoft.cu</a:t>
            </a:r>
            <a:endParaRPr lang="es-CU" sz="2000" b="1" dirty="0">
              <a:latin typeface="Arial Nova Cond Light" panose="020B0306020202020204" pitchFamily="34" charset="0"/>
              <a:cs typeface="Courier New" panose="02070309020205020404" pitchFamily="49" charset="0"/>
            </a:endParaRPr>
          </a:p>
        </p:txBody>
      </p:sp>
      <p:pic>
        <p:nvPicPr>
          <p:cNvPr id="4" name="Imagen 3" descr="C:\Users\laube\Desktop\21 de abril\docker hub.png"/>
          <p:cNvPicPr/>
          <p:nvPr/>
        </p:nvPicPr>
        <p:blipFill>
          <a:blip r:embed="rId2">
            <a:extLst>
              <a:ext uri="{28A0092B-C50C-407E-A947-70E740481C1C}">
                <a14:useLocalDpi xmlns:a14="http://schemas.microsoft.com/office/drawing/2010/main" val="0"/>
              </a:ext>
            </a:extLst>
          </a:blip>
          <a:srcRect/>
          <a:stretch>
            <a:fillRect/>
          </a:stretch>
        </p:blipFill>
        <p:spPr bwMode="auto">
          <a:xfrm>
            <a:off x="474127" y="1359568"/>
            <a:ext cx="6804977" cy="5329990"/>
          </a:xfrm>
          <a:prstGeom prst="rect">
            <a:avLst/>
          </a:prstGeom>
          <a:noFill/>
          <a:ln>
            <a:noFill/>
          </a:ln>
        </p:spPr>
      </p:pic>
    </p:spTree>
    <p:extLst>
      <p:ext uri="{BB962C8B-B14F-4D97-AF65-F5344CB8AC3E}">
        <p14:creationId xmlns:p14="http://schemas.microsoft.com/office/powerpoint/2010/main" val="124038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73811" y="287226"/>
            <a:ext cx="7128591" cy="711395"/>
          </a:xfrm>
        </p:spPr>
        <p:txBody>
          <a:bodyPr>
            <a:normAutofit/>
          </a:bodyPr>
          <a:lstStyle/>
          <a:p>
            <a:r>
              <a:rPr lang="es-ES" dirty="0">
                <a:latin typeface="Arial Nova Cond Light" panose="020B0306020202020204" pitchFamily="34" charset="0"/>
              </a:rPr>
              <a:t>Ambientes </a:t>
            </a:r>
            <a:r>
              <a:rPr lang="es-ES" dirty="0" err="1">
                <a:latin typeface="Arial Nova Cond Light" panose="020B0306020202020204" pitchFamily="34" charset="0"/>
              </a:rPr>
              <a:t>multicontenedores</a:t>
            </a:r>
            <a:endParaRPr lang="es-CU" dirty="0">
              <a:latin typeface="Arial Nova Cond Light" panose="020B0306020202020204" pitchFamily="34" charset="0"/>
            </a:endParaRPr>
          </a:p>
        </p:txBody>
      </p:sp>
      <p:sp>
        <p:nvSpPr>
          <p:cNvPr id="3" name="Marcador de contenido 2"/>
          <p:cNvSpPr>
            <a:spLocks noGrp="1"/>
          </p:cNvSpPr>
          <p:nvPr>
            <p:ph idx="1"/>
          </p:nvPr>
        </p:nvSpPr>
        <p:spPr>
          <a:xfrm>
            <a:off x="1371601" y="1311442"/>
            <a:ext cx="10133012" cy="5426242"/>
          </a:xfrm>
        </p:spPr>
        <p:txBody>
          <a:bodyPr>
            <a:normAutofit/>
          </a:bodyPr>
          <a:lstStyle/>
          <a:p>
            <a:pPr algn="just"/>
            <a:r>
              <a:rPr lang="es-CU" dirty="0">
                <a:latin typeface="Arial Nova Cond Light" panose="020B0306020202020204" pitchFamily="34" charset="0"/>
              </a:rPr>
              <a:t>Al igual que es una buena estrategia desacoplar los niveles de aplicación, es prudente mantener los contenedores para cada uno de los servicios por separado. Es probable que cada nivel tenga necesidades de recursos diferentes y que esas necesidades crezcan a ritmos diferentes.</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Compose </a:t>
            </a:r>
            <a:r>
              <a:rPr lang="es-CU" dirty="0">
                <a:latin typeface="Arial Nova Cond Light" panose="020B0306020202020204" pitchFamily="34" charset="0"/>
              </a:rPr>
              <a:t>es una herramienta de orquestación para Docker que permite definir un conjunto de contenedores y sus interdependencias en forma de un archivo YAML. Proporciona un archivo de configuración llamado </a:t>
            </a:r>
            <a:r>
              <a:rPr lang="es-CU" b="1" dirty="0">
                <a:latin typeface="Arial Nova Cond Light" panose="020B0306020202020204" pitchFamily="34" charset="0"/>
              </a:rPr>
              <a:t>docker-compose.yml  </a:t>
            </a:r>
            <a:r>
              <a:rPr lang="es-CU" dirty="0">
                <a:latin typeface="Arial Nova Cond Light" panose="020B0306020202020204" pitchFamily="34" charset="0"/>
              </a:rPr>
              <a:t>que se puede utilizar para echar a andar una aplicación y el conjunto de servicios de los que depende con un solo comando.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Para las aplicaciones que requieren servicios externos como MySQL, Postgres, Redis, Nginx, HAProxy, etc., Docker ofrece una forma sencilla de abstraerlos en contenedores que son fáciles de gestionar y desplegar para el desarrollo o la producción. </a:t>
            </a:r>
          </a:p>
        </p:txBody>
      </p:sp>
    </p:spTree>
    <p:extLst>
      <p:ext uri="{BB962C8B-B14F-4D97-AF65-F5344CB8AC3E}">
        <p14:creationId xmlns:p14="http://schemas.microsoft.com/office/powerpoint/2010/main" val="61489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60358" y="1167065"/>
            <a:ext cx="10070431" cy="5257798"/>
          </a:xfrm>
        </p:spPr>
        <p:txBody>
          <a:bodyPr>
            <a:normAutofit/>
          </a:bodyPr>
          <a:lstStyle/>
          <a:p>
            <a:pPr marL="0" indent="0">
              <a:buNone/>
            </a:pPr>
            <a:r>
              <a:rPr lang="es-CU" sz="2400" dirty="0">
                <a:latin typeface="Arial Nova Cond Light" panose="020B0306020202020204" pitchFamily="34" charset="0"/>
              </a:rPr>
              <a:t>El uso de Compose es básicamente un proceso de tres pasos:</a:t>
            </a:r>
          </a:p>
          <a:p>
            <a:pPr algn="just"/>
            <a:r>
              <a:rPr lang="es-CU" dirty="0">
                <a:latin typeface="Arial Nova Cond Light" panose="020B0306020202020204" pitchFamily="34" charset="0"/>
              </a:rPr>
              <a:t>1. Definir el entorno de aplicación con un  Dockerfile  para que pueda ser reproducido en cualquier lugar.</a:t>
            </a:r>
          </a:p>
          <a:p>
            <a:pPr algn="just"/>
            <a:r>
              <a:rPr lang="es-CU" dirty="0">
                <a:latin typeface="Arial Nova Cond Light" panose="020B0306020202020204" pitchFamily="34" charset="0"/>
              </a:rPr>
              <a:t>2. Definir los servicios que componen la aplicación en un archivo  </a:t>
            </a:r>
            <a:r>
              <a:rPr lang="es-CU" b="1" dirty="0">
                <a:latin typeface="Arial Nova Cond Light" panose="020B0306020202020204" pitchFamily="34" charset="0"/>
              </a:rPr>
              <a:t>docker-compose.yml</a:t>
            </a:r>
            <a:r>
              <a:rPr lang="es-CU" dirty="0">
                <a:latin typeface="Arial Nova Cond Light" panose="020B0306020202020204" pitchFamily="34" charset="0"/>
              </a:rPr>
              <a:t> para que se puedan ejecutar juntos en un entorno aislado.</a:t>
            </a:r>
          </a:p>
          <a:p>
            <a:pPr algn="just"/>
            <a:r>
              <a:rPr lang="es-CU" dirty="0">
                <a:latin typeface="Arial Nova Cond Light" panose="020B0306020202020204" pitchFamily="34" charset="0"/>
              </a:rPr>
              <a:t>3. Introducir el comando docker-compose up para que Compose se inicie y ejecute toda la aplicación.</a:t>
            </a:r>
          </a:p>
          <a:p>
            <a:pPr algn="just"/>
            <a:endParaRPr lang="es-MX" dirty="0">
              <a:latin typeface="Arial Nova Cond Light" panose="020B0306020202020204" pitchFamily="34" charset="0"/>
            </a:endParaRPr>
          </a:p>
          <a:p>
            <a:pPr algn="just"/>
            <a:endParaRPr lang="es-MX" dirty="0">
              <a:latin typeface="Arial Nova Cond Light" panose="020B0306020202020204" pitchFamily="34" charset="0"/>
            </a:endParaRPr>
          </a:p>
          <a:p>
            <a:pPr algn="just"/>
            <a:endParaRPr lang="es-CU" dirty="0">
              <a:latin typeface="Arial Nova Cond Light" panose="020B0306020202020204" pitchFamily="34" charset="0"/>
            </a:endParaRPr>
          </a:p>
          <a:p>
            <a:pPr algn="just"/>
            <a:r>
              <a:rPr lang="es-ES" dirty="0">
                <a:latin typeface="Arial Nova Cond Light" panose="020B0306020202020204" pitchFamily="34" charset="0"/>
              </a:rPr>
              <a:t>El siguiente ejemplo </a:t>
            </a:r>
            <a:r>
              <a:rPr lang="es-CU" dirty="0">
                <a:latin typeface="Arial Nova Cond Light" panose="020B0306020202020204" pitchFamily="34" charset="0"/>
              </a:rPr>
              <a:t>demuestra cómo construir una aplicación web simple en Python, la cual usa el framework Flask y mantiene un contador de entradas en Redis. Se deberá tener instalado Docker y Docker Compose, las instalaciones de Python o Redis no son necesarias pues se obtendrán directamente de imágenes Docker.</a:t>
            </a:r>
          </a:p>
        </p:txBody>
      </p:sp>
    </p:spTree>
    <p:extLst>
      <p:ext uri="{BB962C8B-B14F-4D97-AF65-F5344CB8AC3E}">
        <p14:creationId xmlns:p14="http://schemas.microsoft.com/office/powerpoint/2010/main" val="2496476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7868654" y="570999"/>
            <a:ext cx="3898230" cy="5781673"/>
          </a:xfrm>
        </p:spPr>
        <p:txBody>
          <a:bodyPr/>
          <a:lstStyle/>
          <a:p>
            <a:pPr marL="0" indent="0" algn="just">
              <a:buNone/>
            </a:pPr>
            <a:r>
              <a:rPr lang="es-CU" dirty="0">
                <a:latin typeface="Arial Nova Cond Light" panose="020B0306020202020204" pitchFamily="34" charset="0"/>
              </a:rPr>
              <a:t>Será necesario tener otro archivo  </a:t>
            </a:r>
            <a:r>
              <a:rPr lang="es-CU" b="1" dirty="0">
                <a:latin typeface="Arial Nova Cond Light" panose="020B0306020202020204" pitchFamily="34" charset="0"/>
              </a:rPr>
              <a:t>requirements.txt</a:t>
            </a:r>
            <a:r>
              <a:rPr lang="es-CU" dirty="0">
                <a:latin typeface="Arial Nova Cond Light" panose="020B0306020202020204" pitchFamily="34" charset="0"/>
              </a:rPr>
              <a:t> con los requerimientos de la aplicación:</a:t>
            </a:r>
          </a:p>
          <a:p>
            <a:pPr marL="0" indent="0" algn="just">
              <a:buNone/>
            </a:pPr>
            <a:endParaRPr lang="es-CU" dirty="0">
              <a:latin typeface="Arial Nova Cond Light" panose="020B0306020202020204" pitchFamily="34" charset="0"/>
            </a:endParaRPr>
          </a:p>
          <a:p>
            <a:pPr marL="0" indent="0" algn="just">
              <a:buNone/>
            </a:pPr>
            <a:endParaRPr lang="es-CU" dirty="0">
              <a:latin typeface="Arial Nova Cond Light" panose="020B0306020202020204" pitchFamily="34" charset="0"/>
            </a:endParaRPr>
          </a:p>
          <a:p>
            <a:pPr marL="0" indent="0" algn="just">
              <a:buNone/>
            </a:pPr>
            <a:endParaRPr lang="es-CU" dirty="0">
              <a:latin typeface="Arial Nova Cond Light" panose="020B0306020202020204" pitchFamily="34" charset="0"/>
            </a:endParaRPr>
          </a:p>
          <a:p>
            <a:pPr marL="0" indent="0" algn="just">
              <a:buNone/>
            </a:pPr>
            <a:endParaRPr lang="es-CU" dirty="0">
              <a:latin typeface="Arial Nova Cond Light" panose="020B0306020202020204" pitchFamily="34" charset="0"/>
            </a:endParaRPr>
          </a:p>
          <a:p>
            <a:pPr marL="0" indent="0" algn="just">
              <a:buNone/>
            </a:pPr>
            <a:r>
              <a:rPr lang="es-CU" dirty="0">
                <a:latin typeface="Arial Nova Cond Light" panose="020B0306020202020204" pitchFamily="34" charset="0"/>
              </a:rPr>
              <a:t>El siguiente paso es crear un archivo Dockerfile que construya la imagen Docker. Esta contendrá todas las dependencias que la aplicación Python necesita, incluyendo el mismo Python</a:t>
            </a:r>
          </a:p>
        </p:txBody>
      </p:sp>
      <p:pic>
        <p:nvPicPr>
          <p:cNvPr id="6" name="Imagen 5"/>
          <p:cNvPicPr>
            <a:picLocks noChangeAspect="1"/>
          </p:cNvPicPr>
          <p:nvPr/>
        </p:nvPicPr>
        <p:blipFill>
          <a:blip r:embed="rId2"/>
          <a:stretch>
            <a:fillRect/>
          </a:stretch>
        </p:blipFill>
        <p:spPr>
          <a:xfrm>
            <a:off x="178218" y="570999"/>
            <a:ext cx="7458444" cy="5781674"/>
          </a:xfrm>
          <a:prstGeom prst="rect">
            <a:avLst/>
          </a:prstGeom>
        </p:spPr>
      </p:pic>
      <p:pic>
        <p:nvPicPr>
          <p:cNvPr id="11" name="Imagen 10"/>
          <p:cNvPicPr>
            <a:picLocks noChangeAspect="1"/>
          </p:cNvPicPr>
          <p:nvPr/>
        </p:nvPicPr>
        <p:blipFill>
          <a:blip r:embed="rId3"/>
          <a:stretch>
            <a:fillRect/>
          </a:stretch>
        </p:blipFill>
        <p:spPr>
          <a:xfrm>
            <a:off x="7952875" y="1974932"/>
            <a:ext cx="1676400" cy="952500"/>
          </a:xfrm>
          <a:prstGeom prst="rect">
            <a:avLst/>
          </a:prstGeom>
        </p:spPr>
      </p:pic>
    </p:spTree>
    <p:extLst>
      <p:ext uri="{BB962C8B-B14F-4D97-AF65-F5344CB8AC3E}">
        <p14:creationId xmlns:p14="http://schemas.microsoft.com/office/powerpoint/2010/main" val="2979194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93305" y="1371600"/>
            <a:ext cx="5450306" cy="5317958"/>
          </a:xfrm>
        </p:spPr>
        <p:txBody>
          <a:bodyPr>
            <a:normAutofit/>
          </a:bodyPr>
          <a:lstStyle/>
          <a:p>
            <a:pPr marL="0" indent="0">
              <a:buNone/>
            </a:pPr>
            <a:r>
              <a:rPr lang="es-CU" dirty="0">
                <a:latin typeface="Arial Nova Cond Light" panose="020B0306020202020204" pitchFamily="34" charset="0"/>
              </a:rPr>
              <a:t>Brevemente este pequeño archivo de configuración le está diciendo a Docker que:</a:t>
            </a:r>
          </a:p>
          <a:p>
            <a:r>
              <a:rPr lang="es-CU" dirty="0">
                <a:latin typeface="Arial Nova Cond Light" panose="020B0306020202020204" pitchFamily="34" charset="0"/>
              </a:rPr>
              <a:t>Construya una imagen tomando como base la imagen  python:3.7-alpine</a:t>
            </a:r>
          </a:p>
          <a:p>
            <a:r>
              <a:rPr lang="es-CU" dirty="0">
                <a:latin typeface="Arial Nova Cond Light" panose="020B0306020202020204" pitchFamily="34" charset="0"/>
              </a:rPr>
              <a:t>Establezca como directorio de trabajo /code</a:t>
            </a:r>
          </a:p>
          <a:p>
            <a:r>
              <a:rPr lang="es-CU" dirty="0">
                <a:latin typeface="Arial Nova Cond Light" panose="020B0306020202020204" pitchFamily="34" charset="0"/>
              </a:rPr>
              <a:t>Establezca las variables de ambientes usadas por el comando flask</a:t>
            </a:r>
          </a:p>
          <a:p>
            <a:r>
              <a:rPr lang="es-CU" dirty="0">
                <a:latin typeface="Arial Nova Cond Light" panose="020B0306020202020204" pitchFamily="34" charset="0"/>
              </a:rPr>
              <a:t>Instale gcc para que algunos paquetes de Python como MarkupSafe y SQLAlchemy puedan compilar aceleraciones</a:t>
            </a:r>
          </a:p>
          <a:p>
            <a:r>
              <a:rPr lang="es-CU" dirty="0">
                <a:latin typeface="Arial Nova Cond Light" panose="020B0306020202020204" pitchFamily="34" charset="0"/>
              </a:rPr>
              <a:t>Copie  requirements.txt e instale las dependencias de Python</a:t>
            </a:r>
          </a:p>
          <a:p>
            <a:r>
              <a:rPr lang="es-CU" dirty="0">
                <a:latin typeface="Arial Nova Cond Light" panose="020B0306020202020204" pitchFamily="34" charset="0"/>
              </a:rPr>
              <a:t>Copie el directorio actual del proyecto . para el directorio de trabajo . de la imagen</a:t>
            </a:r>
          </a:p>
          <a:p>
            <a:r>
              <a:rPr lang="es-CU" dirty="0">
                <a:latin typeface="Arial Nova Cond Light" panose="020B0306020202020204" pitchFamily="34" charset="0"/>
              </a:rPr>
              <a:t>Establezca como comando por defecto del contendor flask run</a:t>
            </a:r>
          </a:p>
        </p:txBody>
      </p:sp>
      <p:pic>
        <p:nvPicPr>
          <p:cNvPr id="4" name="Imagen 3"/>
          <p:cNvPicPr>
            <a:picLocks noChangeAspect="1"/>
          </p:cNvPicPr>
          <p:nvPr/>
        </p:nvPicPr>
        <p:blipFill>
          <a:blip r:embed="rId2"/>
          <a:stretch>
            <a:fillRect/>
          </a:stretch>
        </p:blipFill>
        <p:spPr>
          <a:xfrm>
            <a:off x="182229" y="1728286"/>
            <a:ext cx="6124575" cy="3762375"/>
          </a:xfrm>
          <a:prstGeom prst="rect">
            <a:avLst/>
          </a:prstGeom>
        </p:spPr>
      </p:pic>
    </p:spTree>
    <p:extLst>
      <p:ext uri="{BB962C8B-B14F-4D97-AF65-F5344CB8AC3E}">
        <p14:creationId xmlns:p14="http://schemas.microsoft.com/office/powerpoint/2010/main" val="2821318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525" y="106752"/>
            <a:ext cx="10208675" cy="867806"/>
          </a:xfrm>
        </p:spPr>
        <p:txBody>
          <a:bodyPr>
            <a:normAutofit/>
          </a:bodyPr>
          <a:lstStyle/>
          <a:p>
            <a:pPr algn="ctr"/>
            <a:r>
              <a:rPr lang="es-CU" sz="2400" b="1" dirty="0">
                <a:latin typeface="Arial Nova Cond Light" panose="020B0306020202020204" pitchFamily="34" charset="0"/>
              </a:rPr>
              <a:t>Crear un archivo docker-compose.yml con las siguientes configuraciones para definir los servicios</a:t>
            </a:r>
          </a:p>
        </p:txBody>
      </p:sp>
      <p:sp>
        <p:nvSpPr>
          <p:cNvPr id="3" name="Marcador de contenido 2"/>
          <p:cNvSpPr>
            <a:spLocks noGrp="1"/>
          </p:cNvSpPr>
          <p:nvPr>
            <p:ph idx="1"/>
          </p:nvPr>
        </p:nvSpPr>
        <p:spPr>
          <a:xfrm>
            <a:off x="4993106" y="1130968"/>
            <a:ext cx="6737684" cy="5617467"/>
          </a:xfrm>
        </p:spPr>
        <p:txBody>
          <a:bodyPr>
            <a:normAutofit/>
          </a:bodyPr>
          <a:lstStyle/>
          <a:p>
            <a:r>
              <a:rPr lang="es-CU" dirty="0">
                <a:latin typeface="Arial Nova Cond Light" panose="020B0306020202020204" pitchFamily="34" charset="0"/>
              </a:rPr>
              <a:t>El archivo anterior define dos servicios: </a:t>
            </a:r>
            <a:r>
              <a:rPr lang="es-CU" b="1" dirty="0">
                <a:latin typeface="Arial Nova Cond Light" panose="020B0306020202020204" pitchFamily="34" charset="0"/>
              </a:rPr>
              <a:t>web</a:t>
            </a:r>
            <a:r>
              <a:rPr lang="es-CU" dirty="0">
                <a:latin typeface="Arial Nova Cond Light" panose="020B0306020202020204" pitchFamily="34" charset="0"/>
              </a:rPr>
              <a:t> y </a:t>
            </a:r>
            <a:r>
              <a:rPr lang="es-CU" b="1" dirty="0">
                <a:latin typeface="Arial Nova Cond Light" panose="020B0306020202020204" pitchFamily="34" charset="0"/>
              </a:rPr>
              <a:t>redis</a:t>
            </a:r>
            <a:r>
              <a:rPr lang="es-CU" dirty="0">
                <a:latin typeface="Arial Nova Cond Light" panose="020B0306020202020204" pitchFamily="34" charset="0"/>
              </a:rPr>
              <a:t>.</a:t>
            </a:r>
          </a:p>
          <a:p>
            <a:r>
              <a:rPr lang="es-CU" dirty="0">
                <a:latin typeface="Arial Nova Cond Light" panose="020B0306020202020204" pitchFamily="34" charset="0"/>
              </a:rPr>
              <a:t>El servicio </a:t>
            </a:r>
            <a:r>
              <a:rPr lang="es-CU" b="1" dirty="0">
                <a:latin typeface="Arial Nova Cond Light" panose="020B0306020202020204" pitchFamily="34" charset="0"/>
              </a:rPr>
              <a:t>web</a:t>
            </a:r>
            <a:r>
              <a:rPr lang="es-CU" dirty="0">
                <a:latin typeface="Arial Nova Cond Light" panose="020B0306020202020204" pitchFamily="34" charset="0"/>
              </a:rPr>
              <a:t> usa una imagen que es construida desde el  Dockerfile que se encuentra en el directorio actual. Luego vincula el contenedor y la máquina anfitriona al puerto expuesto, 5000.</a:t>
            </a:r>
          </a:p>
          <a:p>
            <a:r>
              <a:rPr lang="es-CU" dirty="0">
                <a:latin typeface="Arial Nova Cond Light" panose="020B0306020202020204" pitchFamily="34" charset="0"/>
              </a:rPr>
              <a:t>La llave </a:t>
            </a:r>
            <a:r>
              <a:rPr lang="es-CU" b="1" dirty="0">
                <a:latin typeface="Arial Nova Cond Light" panose="020B0306020202020204" pitchFamily="34" charset="0"/>
              </a:rPr>
              <a:t>volumes</a:t>
            </a:r>
            <a:r>
              <a:rPr lang="es-CU" dirty="0">
                <a:latin typeface="Arial Nova Cond Light" panose="020B0306020202020204" pitchFamily="34" charset="0"/>
              </a:rPr>
              <a:t> monta el directorio del proyecto (directorio actual) en el host en  </a:t>
            </a:r>
            <a:r>
              <a:rPr lang="es-CU" b="1" dirty="0">
                <a:latin typeface="Arial Nova Cond Light" panose="020B0306020202020204" pitchFamily="34" charset="0"/>
              </a:rPr>
              <a:t>/code </a:t>
            </a:r>
            <a:r>
              <a:rPr lang="es-CU" dirty="0">
                <a:latin typeface="Arial Nova Cond Light" panose="020B0306020202020204" pitchFamily="34" charset="0"/>
              </a:rPr>
              <a:t>dentro del contenedor</a:t>
            </a:r>
          </a:p>
          <a:p>
            <a:r>
              <a:rPr lang="es-CU" dirty="0">
                <a:latin typeface="Arial Nova Cond Light" panose="020B0306020202020204" pitchFamily="34" charset="0"/>
              </a:rPr>
              <a:t>El servicio </a:t>
            </a:r>
            <a:r>
              <a:rPr lang="es-CU" b="1" dirty="0">
                <a:latin typeface="Arial Nova Cond Light" panose="020B0306020202020204" pitchFamily="34" charset="0"/>
              </a:rPr>
              <a:t>redis</a:t>
            </a:r>
            <a:r>
              <a:rPr lang="es-CU" dirty="0">
                <a:latin typeface="Arial Nova Cond Light" panose="020B0306020202020204" pitchFamily="34" charset="0"/>
              </a:rPr>
              <a:t> utiliza una imagen pública de Redis</a:t>
            </a:r>
          </a:p>
          <a:p>
            <a:endParaRPr lang="es-CU" dirty="0">
              <a:latin typeface="Arial Nova Cond Light" panose="020B0306020202020204" pitchFamily="34" charset="0"/>
            </a:endParaRPr>
          </a:p>
          <a:p>
            <a:endParaRPr lang="es-CU" dirty="0">
              <a:latin typeface="Arial Nova Cond Light" panose="020B0306020202020204" pitchFamily="34" charset="0"/>
            </a:endParaRPr>
          </a:p>
          <a:p>
            <a:pPr marL="0" indent="0">
              <a:buNone/>
            </a:pPr>
            <a:r>
              <a:rPr lang="es-CU" dirty="0">
                <a:latin typeface="Arial Nova Cond Light" panose="020B0306020202020204" pitchFamily="34" charset="0"/>
              </a:rPr>
              <a:t>En el directorio del proyecto se puede iniciar la aplicación usando el comando </a:t>
            </a:r>
            <a:r>
              <a:rPr lang="es-CU" b="1" dirty="0">
                <a:latin typeface="Arial Nova Cond Light" panose="020B0306020202020204" pitchFamily="34" charset="0"/>
              </a:rPr>
              <a:t>docker-compose up</a:t>
            </a:r>
            <a:r>
              <a:rPr lang="es-CU" dirty="0">
                <a:latin typeface="Arial Nova Cond Light" panose="020B0306020202020204" pitchFamily="34" charset="0"/>
              </a:rPr>
              <a:t>.</a:t>
            </a:r>
          </a:p>
          <a:p>
            <a:pPr marL="0" indent="0">
              <a:buNone/>
            </a:pPr>
            <a:r>
              <a:rPr lang="es-CU" dirty="0">
                <a:latin typeface="Arial Nova Cond Light" panose="020B0306020202020204" pitchFamily="34" charset="0"/>
              </a:rPr>
              <a:t>Se puede usar </a:t>
            </a:r>
            <a:r>
              <a:rPr lang="es-CU" b="1" dirty="0">
                <a:latin typeface="Arial Nova Cond Light" panose="020B0306020202020204" pitchFamily="34" charset="0"/>
              </a:rPr>
              <a:t>docker-compose ps </a:t>
            </a:r>
            <a:r>
              <a:rPr lang="es-CU" dirty="0">
                <a:latin typeface="Arial Nova Cond Light" panose="020B0306020202020204" pitchFamily="34" charset="0"/>
              </a:rPr>
              <a:t>para obtener los contendores que se están ejecutando en el momento</a:t>
            </a:r>
          </a:p>
          <a:p>
            <a:pPr marL="0" indent="0">
              <a:buNone/>
            </a:pPr>
            <a:r>
              <a:rPr lang="es-CU" dirty="0">
                <a:latin typeface="Arial Nova Cond Light" panose="020B0306020202020204" pitchFamily="34" charset="0"/>
              </a:rPr>
              <a:t>El comando </a:t>
            </a:r>
            <a:r>
              <a:rPr lang="es-CU" b="1" dirty="0">
                <a:latin typeface="Arial Nova Cond Light" panose="020B0306020202020204" pitchFamily="34" charset="0"/>
              </a:rPr>
              <a:t>docker-compose down </a:t>
            </a:r>
            <a:r>
              <a:rPr lang="es-CU" dirty="0">
                <a:latin typeface="Arial Nova Cond Light" panose="020B0306020202020204" pitchFamily="34" charset="0"/>
              </a:rPr>
              <a:t>eliminará completamente los contenedores</a:t>
            </a:r>
          </a:p>
        </p:txBody>
      </p:sp>
      <p:pic>
        <p:nvPicPr>
          <p:cNvPr id="4" name="Imagen 3"/>
          <p:cNvPicPr>
            <a:picLocks noChangeAspect="1"/>
          </p:cNvPicPr>
          <p:nvPr/>
        </p:nvPicPr>
        <p:blipFill>
          <a:blip r:embed="rId3"/>
          <a:stretch>
            <a:fillRect/>
          </a:stretch>
        </p:blipFill>
        <p:spPr>
          <a:xfrm>
            <a:off x="316830" y="1215190"/>
            <a:ext cx="4423611" cy="5533246"/>
          </a:xfrm>
          <a:prstGeom prst="rect">
            <a:avLst/>
          </a:prstGeom>
        </p:spPr>
      </p:pic>
    </p:spTree>
    <p:extLst>
      <p:ext uri="{BB962C8B-B14F-4D97-AF65-F5344CB8AC3E}">
        <p14:creationId xmlns:p14="http://schemas.microsoft.com/office/powerpoint/2010/main" val="2309973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2513" y="556989"/>
            <a:ext cx="8911687" cy="1280890"/>
          </a:xfrm>
        </p:spPr>
        <p:txBody>
          <a:bodyPr/>
          <a:lstStyle/>
          <a:p>
            <a:r>
              <a:rPr lang="es-CU" b="1" dirty="0">
                <a:latin typeface="Arial Nova Cond Light" panose="020B0306020202020204" pitchFamily="34" charset="0"/>
              </a:rPr>
              <a:t>Integraci</a:t>
            </a:r>
            <a:r>
              <a:rPr lang="es-MX" b="1" dirty="0" err="1">
                <a:latin typeface="Arial Nova Cond Light" panose="020B0306020202020204" pitchFamily="34" charset="0"/>
              </a:rPr>
              <a:t>ón</a:t>
            </a:r>
            <a:r>
              <a:rPr lang="es-MX" b="1" dirty="0">
                <a:latin typeface="Arial Nova Cond Light" panose="020B0306020202020204" pitchFamily="34" charset="0"/>
              </a:rPr>
              <a:t> y despliegue continuos</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9" y="2084832"/>
            <a:ext cx="9720071" cy="4023360"/>
          </a:xfrm>
        </p:spPr>
        <p:txBody>
          <a:bodyPr>
            <a:normAutofit/>
          </a:bodyPr>
          <a:lstStyle/>
          <a:p>
            <a:pPr algn="just">
              <a:buFont typeface="Wingdings" panose="05000000000000000000" pitchFamily="2" charset="2"/>
              <a:buChar char="§"/>
            </a:pPr>
            <a:r>
              <a:rPr lang="es-CU" dirty="0">
                <a:latin typeface="Arial Nova Cond Light" panose="020B0306020202020204" pitchFamily="34" charset="0"/>
              </a:rPr>
              <a:t>Las herramientas que deben usarse en la construcción de una tubería de despliegue continuo para la empresa Desoft deben ser por razones obvias open source o proyectos de software libre.</a:t>
            </a:r>
          </a:p>
          <a:p>
            <a:pPr algn="just">
              <a:buFont typeface="Wingdings" panose="05000000000000000000" pitchFamily="2" charset="2"/>
              <a:buChar char="§"/>
            </a:pPr>
            <a:r>
              <a:rPr lang="es-MX" dirty="0">
                <a:latin typeface="Arial Nova Cond Light" panose="020B0306020202020204" pitchFamily="34" charset="0"/>
              </a:rPr>
              <a:t>El sistema de control de versiones que se propone por su gran aceptación mundial es Git.</a:t>
            </a:r>
          </a:p>
          <a:p>
            <a:pPr algn="just">
              <a:buFont typeface="Wingdings" panose="05000000000000000000" pitchFamily="2" charset="2"/>
              <a:buChar char="§"/>
            </a:pPr>
            <a:r>
              <a:rPr lang="es-CU" dirty="0">
                <a:latin typeface="Arial Nova Cond Light" panose="020B0306020202020204" pitchFamily="34" charset="0"/>
              </a:rPr>
              <a:t>Las tuberías que se diseñen requieren que el proyecto sea primeramente contenedorizado y para esto se usará la herramienta Docker.</a:t>
            </a:r>
            <a:r>
              <a:rPr lang="es-MX" dirty="0">
                <a:latin typeface="Arial Nova Cond Light" panose="020B0306020202020204" pitchFamily="34" charset="0"/>
              </a:rPr>
              <a:t> </a:t>
            </a:r>
          </a:p>
          <a:p>
            <a:pPr algn="just">
              <a:buFont typeface="Wingdings" panose="05000000000000000000" pitchFamily="2" charset="2"/>
              <a:buChar char="§"/>
            </a:pPr>
            <a:r>
              <a:rPr lang="es-CU" dirty="0">
                <a:latin typeface="Arial Nova Cond Light" panose="020B0306020202020204" pitchFamily="34" charset="0"/>
              </a:rPr>
              <a:t>Se propone el uso de la herramienta GitLab CI/CD para las etapas de integración y despliegue continuos, ya que ofrece un ciclo de vida completo de desarrollo-construcción-implementación con configuraciones de flujo de trabajo sofisticadas.</a:t>
            </a:r>
          </a:p>
          <a:p>
            <a:endParaRPr lang="es-CU"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0429875" y="286001"/>
            <a:ext cx="1390650" cy="13049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947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7" y="176142"/>
            <a:ext cx="3391461" cy="786384"/>
          </a:xfrm>
        </p:spPr>
        <p:txBody>
          <a:bodyPr/>
          <a:lstStyle/>
          <a:p>
            <a:r>
              <a:rPr lang="es-ES" b="1" dirty="0">
                <a:latin typeface="Arial Nova Cond Light" panose="020B0306020202020204" pitchFamily="34" charset="0"/>
              </a:rPr>
              <a:t>GitLab CI/CD</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7" y="1158400"/>
            <a:ext cx="9720071" cy="4023360"/>
          </a:xfrm>
        </p:spPr>
        <p:txBody>
          <a:bodyPr/>
          <a:lstStyle/>
          <a:p>
            <a:pPr algn="just">
              <a:buFont typeface="Wingdings" panose="05000000000000000000" pitchFamily="2" charset="2"/>
              <a:buChar char="§"/>
            </a:pPr>
            <a:r>
              <a:rPr lang="es-CU" dirty="0">
                <a:latin typeface="Arial Nova Cond Light" panose="020B0306020202020204" pitchFamily="34" charset="0"/>
              </a:rPr>
              <a:t>GitLab es algo más que la gestión de código fuente o CI/CD. Es una herramienta completa de desarrollo de software y de </a:t>
            </a:r>
            <a:r>
              <a:rPr lang="es-CU" b="1" dirty="0">
                <a:latin typeface="Arial Nova Cond Light" panose="020B0306020202020204" pitchFamily="34" charset="0"/>
              </a:rPr>
              <a:t>DevOps</a:t>
            </a:r>
            <a:r>
              <a:rPr lang="es-CU" dirty="0">
                <a:latin typeface="Arial Nova Cond Light" panose="020B0306020202020204" pitchFamily="34" charset="0"/>
              </a:rPr>
              <a:t> en una sola aplicación. GitLab CI/CD es una potente herramienta integrada en GitLab que permite aplicar todos los métodos continuos (Integración, Entrega y Despliegue continuos) a un software, sin necesidad de otras aplicaciones o integración de terceros.</a:t>
            </a:r>
          </a:p>
          <a:p>
            <a:pPr algn="just">
              <a:buFont typeface="Wingdings" panose="05000000000000000000" pitchFamily="2" charset="2"/>
              <a:buChar char="§"/>
            </a:pPr>
            <a:endParaRPr lang="es-CU" dirty="0">
              <a:latin typeface="Arial Nova Cond Light" panose="020B0306020202020204" pitchFamily="34" charset="0"/>
            </a:endParaRPr>
          </a:p>
        </p:txBody>
      </p:sp>
      <p:pic>
        <p:nvPicPr>
          <p:cNvPr id="4" name="Imagen 3"/>
          <p:cNvPicPr>
            <a:picLocks noChangeAspect="1"/>
          </p:cNvPicPr>
          <p:nvPr/>
        </p:nvPicPr>
        <p:blipFill>
          <a:blip r:embed="rId3"/>
          <a:stretch>
            <a:fillRect/>
          </a:stretch>
        </p:blipFill>
        <p:spPr>
          <a:xfrm>
            <a:off x="1727973" y="2891108"/>
            <a:ext cx="8312378" cy="3521723"/>
          </a:xfrm>
          <a:prstGeom prst="rect">
            <a:avLst/>
          </a:prstGeom>
        </p:spPr>
      </p:pic>
    </p:spTree>
    <p:extLst>
      <p:ext uri="{BB962C8B-B14F-4D97-AF65-F5344CB8AC3E}">
        <p14:creationId xmlns:p14="http://schemas.microsoft.com/office/powerpoint/2010/main" val="49116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9519" y="1455821"/>
            <a:ext cx="9384632" cy="5005137"/>
          </a:xfrm>
        </p:spPr>
        <p:txBody>
          <a:bodyPr>
            <a:normAutofit/>
          </a:bodyPr>
          <a:lstStyle/>
          <a:p>
            <a:pPr algn="just"/>
            <a:r>
              <a:rPr lang="es-CU" sz="2400" dirty="0">
                <a:latin typeface="Arial Nova Cond Light" panose="020B0306020202020204" pitchFamily="34" charset="0"/>
              </a:rPr>
              <a:t>Las metodologías tradicionales de desarrollo de software no son suficientes para cumplir con los requisitos comerciales actuales, por lo que en los últimos años DevOps y el paradigma de integración continua se han convertido en un pilar fundamental dentro de cualquier empresa de desarrollo. Al adoptar estas prácticas los equipos adquieren la capacidad de responder mejor a las necesidades de los clientes y alcanzan los objetivos en menos tiempo.</a:t>
            </a:r>
          </a:p>
          <a:p>
            <a:pPr algn="just"/>
            <a:r>
              <a:rPr lang="es-CU" sz="2400" dirty="0">
                <a:latin typeface="Arial Nova Cond Light" panose="020B0306020202020204" pitchFamily="34" charset="0"/>
              </a:rPr>
              <a:t>Para asegurar que la instauración de </a:t>
            </a:r>
            <a:r>
              <a:rPr lang="es-CU" sz="2400" b="1" dirty="0">
                <a:latin typeface="Arial Nova Cond Light" panose="020B0306020202020204" pitchFamily="34" charset="0"/>
              </a:rPr>
              <a:t>DevOps</a:t>
            </a:r>
            <a:r>
              <a:rPr lang="es-CU" sz="2400" dirty="0">
                <a:latin typeface="Arial Nova Cond Light" panose="020B0306020202020204" pitchFamily="34" charset="0"/>
              </a:rPr>
              <a:t> llegue a buen puerto en una empresa es imprescindible diseñar y definir tuberías de despliegue continuo que automaticen todo el proceso de desarrollo.</a:t>
            </a:r>
          </a:p>
        </p:txBody>
      </p:sp>
      <p:sp>
        <p:nvSpPr>
          <p:cNvPr id="6" name="Title 1">
            <a:extLst>
              <a:ext uri="{FF2B5EF4-FFF2-40B4-BE49-F238E27FC236}">
                <a16:creationId xmlns:a16="http://schemas.microsoft.com/office/drawing/2014/main" id="{6D34B528-89CC-466D-891C-DEA2291AD1A7}"/>
              </a:ext>
            </a:extLst>
          </p:cNvPr>
          <p:cNvSpPr txBox="1">
            <a:spLocks/>
          </p:cNvSpPr>
          <p:nvPr/>
        </p:nvSpPr>
        <p:spPr>
          <a:xfrm>
            <a:off x="2592925" y="624110"/>
            <a:ext cx="8911687" cy="6647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a:latin typeface="Arial Nova Cond Light" panose="020B0604020202020204" pitchFamily="34" charset="0"/>
                <a:ea typeface="Times New Roman" panose="02020603050405020304" pitchFamily="18" charset="0"/>
              </a:rPr>
              <a:t>¿Por qué Docker?</a:t>
            </a:r>
            <a:endParaRPr lang="es-ES" dirty="0"/>
          </a:p>
        </p:txBody>
      </p:sp>
    </p:spTree>
    <p:extLst>
      <p:ext uri="{BB962C8B-B14F-4D97-AF65-F5344CB8AC3E}">
        <p14:creationId xmlns:p14="http://schemas.microsoft.com/office/powerpoint/2010/main" val="2847235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75566" y="156412"/>
            <a:ext cx="9720072" cy="1499616"/>
          </a:xfrm>
        </p:spPr>
        <p:txBody>
          <a:bodyPr/>
          <a:lstStyle/>
          <a:p>
            <a:r>
              <a:rPr lang="es-MX" b="1" dirty="0">
                <a:latin typeface="Arial Nova Cond Light" panose="020B0306020202020204" pitchFamily="34" charset="0"/>
              </a:rPr>
              <a:t>Características y Ventajas de </a:t>
            </a:r>
            <a:r>
              <a:rPr lang="es-MX" b="1" dirty="0" err="1">
                <a:latin typeface="Arial Nova Cond Light" panose="020B0306020202020204" pitchFamily="34" charset="0"/>
              </a:rPr>
              <a:t>gitlab</a:t>
            </a:r>
            <a:r>
              <a:rPr lang="es-MX" b="1" dirty="0">
                <a:latin typeface="Arial Nova Cond Light" panose="020B0306020202020204" pitchFamily="34" charset="0"/>
              </a:rPr>
              <a:t> ci/cd</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8" y="1796073"/>
            <a:ext cx="9948672" cy="4905515"/>
          </a:xfrm>
        </p:spPr>
        <p:txBody>
          <a:bodyPr>
            <a:normAutofit/>
          </a:bodyPr>
          <a:lstStyle/>
          <a:p>
            <a:pPr algn="just"/>
            <a:r>
              <a:rPr lang="es-CU" dirty="0">
                <a:latin typeface="Arial Nova Cond Light" panose="020B0306020202020204" pitchFamily="34" charset="0"/>
              </a:rPr>
              <a:t> </a:t>
            </a:r>
            <a:r>
              <a:rPr lang="es-CU" b="1" dirty="0">
                <a:latin typeface="Arial Nova Cond Light" panose="020B0306020202020204" pitchFamily="34" charset="0"/>
              </a:rPr>
              <a:t>Multiplataforma</a:t>
            </a:r>
            <a:r>
              <a:rPr lang="es-CU" dirty="0">
                <a:latin typeface="Arial Nova Cond Light" panose="020B0306020202020204" pitchFamily="34" charset="0"/>
              </a:rPr>
              <a:t>: se pueden ejecutar construcciones en Unix, Windows, macOS y</a:t>
            </a:r>
          </a:p>
          <a:p>
            <a:pPr algn="just"/>
            <a:r>
              <a:rPr lang="es-CU" dirty="0">
                <a:latin typeface="Arial Nova Cond Light" panose="020B0306020202020204" pitchFamily="34" charset="0"/>
              </a:rPr>
              <a:t>cualquier otra plataforma que soporte el lenguaje Go.</a:t>
            </a:r>
          </a:p>
          <a:p>
            <a:pPr algn="just"/>
            <a:r>
              <a:rPr lang="es-CU" dirty="0">
                <a:latin typeface="Arial Nova Cond Light" panose="020B0306020202020204" pitchFamily="34" charset="0"/>
              </a:rPr>
              <a:t> </a:t>
            </a:r>
            <a:r>
              <a:rPr lang="es-CU" b="1" dirty="0">
                <a:latin typeface="Arial Nova Cond Light" panose="020B0306020202020204" pitchFamily="34" charset="0"/>
              </a:rPr>
              <a:t>Multilenguaje</a:t>
            </a:r>
            <a:r>
              <a:rPr lang="es-CU" dirty="0">
                <a:latin typeface="Arial Nova Cond Light" panose="020B0306020202020204" pitchFamily="34" charset="0"/>
              </a:rPr>
              <a:t>: Los scripts de construcción están dirigidos por la línea de</a:t>
            </a:r>
          </a:p>
          <a:p>
            <a:pPr algn="just"/>
            <a:r>
              <a:rPr lang="es-CU" dirty="0">
                <a:latin typeface="Arial Nova Cond Light" panose="020B0306020202020204" pitchFamily="34" charset="0"/>
              </a:rPr>
              <a:t>comandos y funcionan con Java, PHP, Ruby, C, y cualquier otro lenguaje.</a:t>
            </a:r>
          </a:p>
          <a:p>
            <a:pPr algn="just"/>
            <a:r>
              <a:rPr lang="es-CU" dirty="0">
                <a:latin typeface="Arial Nova Cond Light" panose="020B0306020202020204" pitchFamily="34" charset="0"/>
              </a:rPr>
              <a:t> </a:t>
            </a:r>
            <a:r>
              <a:rPr lang="es-CU" b="1" dirty="0">
                <a:latin typeface="Arial Nova Cond Light" panose="020B0306020202020204" pitchFamily="34" charset="0"/>
              </a:rPr>
              <a:t>Tuberías flexibles</a:t>
            </a:r>
            <a:r>
              <a:rPr lang="es-CU" dirty="0">
                <a:latin typeface="Arial Nova Cond Light" panose="020B0306020202020204" pitchFamily="34" charset="0"/>
              </a:rPr>
              <a:t>: se pueden definir múltiples trabajos paralelos por etapas y se</a:t>
            </a:r>
          </a:p>
          <a:p>
            <a:pPr algn="just"/>
            <a:r>
              <a:rPr lang="es-CU" dirty="0">
                <a:latin typeface="Arial Nova Cond Light" panose="020B0306020202020204" pitchFamily="34" charset="0"/>
              </a:rPr>
              <a:t>pueden desencadenar otras construcciones.</a:t>
            </a:r>
          </a:p>
          <a:p>
            <a:pPr algn="just"/>
            <a:r>
              <a:rPr lang="es-CU" dirty="0">
                <a:latin typeface="Arial Nova Cond Light" panose="020B0306020202020204" pitchFamily="34" charset="0"/>
              </a:rPr>
              <a:t> </a:t>
            </a:r>
            <a:r>
              <a:rPr lang="es-CU" b="1" dirty="0">
                <a:latin typeface="Arial Nova Cond Light" panose="020B0306020202020204" pitchFamily="34" charset="0"/>
              </a:rPr>
              <a:t>Soporte de Docker</a:t>
            </a:r>
            <a:r>
              <a:rPr lang="es-CU" dirty="0">
                <a:latin typeface="Arial Nova Cond Light" panose="020B0306020202020204" pitchFamily="34" charset="0"/>
              </a:rPr>
              <a:t>: permite usar imágenes Docker personalizadas, activar</a:t>
            </a:r>
          </a:p>
          <a:p>
            <a:pPr algn="just"/>
            <a:r>
              <a:rPr lang="es-CU" dirty="0">
                <a:latin typeface="Arial Nova Cond Light" panose="020B0306020202020204" pitchFamily="34" charset="0"/>
              </a:rPr>
              <a:t>servicios como parte de las pruebas y construir nuevas imágenes.</a:t>
            </a:r>
          </a:p>
          <a:p>
            <a:pPr algn="just"/>
            <a:r>
              <a:rPr lang="es-CU" dirty="0">
                <a:latin typeface="Arial Nova Cond Light" panose="020B0306020202020204" pitchFamily="34" charset="0"/>
              </a:rPr>
              <a:t> </a:t>
            </a:r>
            <a:r>
              <a:rPr lang="es-CU" b="1" dirty="0">
                <a:latin typeface="Arial Nova Cond Light" panose="020B0306020202020204" pitchFamily="34" charset="0"/>
              </a:rPr>
              <a:t>Registro de Contenedores</a:t>
            </a:r>
            <a:r>
              <a:rPr lang="es-CU" dirty="0">
                <a:latin typeface="Arial Nova Cond Light" panose="020B0306020202020204" pitchFamily="34" charset="0"/>
              </a:rPr>
              <a:t>: se encuentra incorporado para almacenar, compartir y</a:t>
            </a:r>
          </a:p>
          <a:p>
            <a:pPr algn="just"/>
            <a:r>
              <a:rPr lang="es-CU" dirty="0">
                <a:latin typeface="Arial Nova Cond Light" panose="020B0306020202020204" pitchFamily="34" charset="0"/>
              </a:rPr>
              <a:t>utilizar las imágenes de los contenedores.</a:t>
            </a:r>
          </a:p>
        </p:txBody>
      </p:sp>
      <p:pic>
        <p:nvPicPr>
          <p:cNvPr id="4" name="Imagen 3"/>
          <p:cNvPicPr>
            <a:picLocks noChangeAspect="1"/>
          </p:cNvPicPr>
          <p:nvPr/>
        </p:nvPicPr>
        <p:blipFill>
          <a:blip r:embed="rId3"/>
          <a:stretch>
            <a:fillRect/>
          </a:stretch>
        </p:blipFill>
        <p:spPr>
          <a:xfrm>
            <a:off x="10626892" y="146885"/>
            <a:ext cx="1333500" cy="476250"/>
          </a:xfrm>
          <a:prstGeom prst="rect">
            <a:avLst/>
          </a:prstGeom>
        </p:spPr>
      </p:pic>
    </p:spTree>
    <p:extLst>
      <p:ext uri="{BB962C8B-B14F-4D97-AF65-F5344CB8AC3E}">
        <p14:creationId xmlns:p14="http://schemas.microsoft.com/office/powerpoint/2010/main" val="573256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9491" y="1524555"/>
            <a:ext cx="10814945" cy="5558589"/>
          </a:xfrm>
        </p:spPr>
        <p:txBody>
          <a:bodyPr>
            <a:normAutofit/>
          </a:bodyPr>
          <a:lstStyle/>
          <a:p>
            <a:pPr algn="just"/>
            <a:r>
              <a:rPr lang="es-CU" dirty="0">
                <a:latin typeface="Arial Nova Cond Light" panose="020B0306020202020204" pitchFamily="34" charset="0"/>
              </a:rPr>
              <a:t>Los </a:t>
            </a:r>
            <a:r>
              <a:rPr lang="es-CU" u="sng" dirty="0">
                <a:latin typeface="Arial Nova Cond Light" panose="020B0306020202020204" pitchFamily="34" charset="0"/>
              </a:rPr>
              <a:t>pipelines</a:t>
            </a:r>
            <a:r>
              <a:rPr lang="es-CU" dirty="0">
                <a:latin typeface="Arial Nova Cond Light" panose="020B0306020202020204" pitchFamily="34" charset="0"/>
              </a:rPr>
              <a:t> de GitLab CI/CD construyen, prueban, despliegan y monitorean el código como parte de un único e integrado flujo de trabajo.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Permite construir aplicaciones usando </a:t>
            </a:r>
            <a:r>
              <a:rPr lang="es-CU" b="1" dirty="0">
                <a:latin typeface="Arial Nova Cond Light" panose="020B0306020202020204" pitchFamily="34" charset="0"/>
              </a:rPr>
              <a:t>GitLab Runners</a:t>
            </a:r>
            <a:r>
              <a:rPr lang="es-CU" dirty="0">
                <a:latin typeface="Arial Nova Cond Light" panose="020B0306020202020204" pitchFamily="34" charset="0"/>
              </a:rPr>
              <a:t>, ejecutar pruebas unitarias y de integración, despliegue a múltiples ambientes como los de preparación y producción, y monitorear el rendimiento y el estado de las aplicaciones.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Para usar GitLab CI/CD, todo lo que se necesita es una base de </a:t>
            </a:r>
            <a:r>
              <a:rPr lang="es-CU" b="1" dirty="0">
                <a:latin typeface="Arial Nova Cond Light" panose="020B0306020202020204" pitchFamily="34" charset="0"/>
              </a:rPr>
              <a:t>código de aplicación </a:t>
            </a:r>
            <a:r>
              <a:rPr lang="es-CU" dirty="0">
                <a:latin typeface="Arial Nova Cond Light" panose="020B0306020202020204" pitchFamily="34" charset="0"/>
              </a:rPr>
              <a:t>alojada en un repositorio </a:t>
            </a:r>
            <a:r>
              <a:rPr lang="es-CU" b="1" dirty="0">
                <a:latin typeface="Arial Nova Cond Light" panose="020B0306020202020204" pitchFamily="34" charset="0"/>
              </a:rPr>
              <a:t>Git</a:t>
            </a:r>
            <a:r>
              <a:rPr lang="es-CU" dirty="0">
                <a:latin typeface="Arial Nova Cond Light" panose="020B0306020202020204" pitchFamily="34" charset="0"/>
              </a:rPr>
              <a:t>, y que los scripts de construcción, prueba y despliegue se especifiquen en un archivo llamado </a:t>
            </a:r>
            <a:r>
              <a:rPr lang="es-CU" dirty="0">
                <a:latin typeface="Arial Nova Cond Light" panose="020B0306020202020204" pitchFamily="34" charset="0"/>
                <a:cs typeface="Courier New" panose="02070309020205020404" pitchFamily="49" charset="0"/>
              </a:rPr>
              <a:t> </a:t>
            </a:r>
            <a:r>
              <a:rPr lang="es-CU" b="1" dirty="0">
                <a:latin typeface="Arial Nova Cond Light" panose="020B0306020202020204" pitchFamily="34" charset="0"/>
                <a:cs typeface="Courier New" panose="02070309020205020404" pitchFamily="49" charset="0"/>
              </a:rPr>
              <a:t>.gitlab-ci.yml</a:t>
            </a:r>
            <a:r>
              <a:rPr lang="es-CU" dirty="0">
                <a:latin typeface="Arial Nova Cond Light" panose="020B0306020202020204" pitchFamily="34" charset="0"/>
              </a:rPr>
              <a:t>, situado en la ruta raíz del repositorio.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Una vez añadido el archivo de configuración  </a:t>
            </a:r>
            <a:r>
              <a:rPr lang="es-CU" b="1" dirty="0">
                <a:latin typeface="Arial Nova Cond Light" panose="020B0306020202020204" pitchFamily="34" charset="0"/>
                <a:cs typeface="Courier New" panose="02070309020205020404" pitchFamily="49" charset="0"/>
              </a:rPr>
              <a:t>.gitlab-ci.yml  </a:t>
            </a:r>
            <a:r>
              <a:rPr lang="es-CU" dirty="0">
                <a:latin typeface="Arial Nova Cond Light" panose="020B0306020202020204" pitchFamily="34" charset="0"/>
              </a:rPr>
              <a:t>al repositorio, GitLab lo detectará y ejecutará los scripts con la herramienta llamada GitLab Runner, que funciona de forma similar a una terminal. Los scripts se agrupan en trabajos (jobs), y juntos componen una tubería o pipeline.</a:t>
            </a:r>
          </a:p>
        </p:txBody>
      </p:sp>
      <p:pic>
        <p:nvPicPr>
          <p:cNvPr id="4" name="Imagen 3"/>
          <p:cNvPicPr>
            <a:picLocks noChangeAspect="1"/>
          </p:cNvPicPr>
          <p:nvPr/>
        </p:nvPicPr>
        <p:blipFill>
          <a:blip r:embed="rId3"/>
          <a:stretch>
            <a:fillRect/>
          </a:stretch>
        </p:blipFill>
        <p:spPr>
          <a:xfrm>
            <a:off x="10638924" y="146886"/>
            <a:ext cx="1333500" cy="476250"/>
          </a:xfrm>
          <a:prstGeom prst="rect">
            <a:avLst/>
          </a:prstGeom>
        </p:spPr>
      </p:pic>
    </p:spTree>
    <p:extLst>
      <p:ext uri="{BB962C8B-B14F-4D97-AF65-F5344CB8AC3E}">
        <p14:creationId xmlns:p14="http://schemas.microsoft.com/office/powerpoint/2010/main" val="4034212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9886" y="356616"/>
            <a:ext cx="4077261" cy="1243584"/>
          </a:xfrm>
        </p:spPr>
        <p:txBody>
          <a:bodyPr/>
          <a:lstStyle/>
          <a:p>
            <a:r>
              <a:rPr lang="es-MX" dirty="0">
                <a:latin typeface="Arial Nova Cond Light" panose="020B0306020202020204" pitchFamily="34" charset="0"/>
              </a:rPr>
              <a:t>Flujo de trabajo</a:t>
            </a:r>
            <a:endParaRPr lang="es-CU" dirty="0">
              <a:latin typeface="Arial Nova Cond Light" panose="020B0306020202020204" pitchFamily="34" charset="0"/>
            </a:endParaRPr>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1156384" y="1600200"/>
            <a:ext cx="9936732" cy="5053263"/>
          </a:xfrm>
          <a:prstGeom prst="rect">
            <a:avLst/>
          </a:prstGeom>
          <a:noFill/>
          <a:ln>
            <a:noFill/>
          </a:ln>
        </p:spPr>
      </p:pic>
      <p:pic>
        <p:nvPicPr>
          <p:cNvPr id="5" name="Imagen 4"/>
          <p:cNvPicPr>
            <a:picLocks noChangeAspect="1"/>
          </p:cNvPicPr>
          <p:nvPr/>
        </p:nvPicPr>
        <p:blipFill>
          <a:blip r:embed="rId4"/>
          <a:stretch>
            <a:fillRect/>
          </a:stretch>
        </p:blipFill>
        <p:spPr>
          <a:xfrm>
            <a:off x="10590797" y="224269"/>
            <a:ext cx="1333500" cy="476250"/>
          </a:xfrm>
          <a:prstGeom prst="rect">
            <a:avLst/>
          </a:prstGeom>
        </p:spPr>
      </p:pic>
    </p:spTree>
    <p:extLst>
      <p:ext uri="{BB962C8B-B14F-4D97-AF65-F5344CB8AC3E}">
        <p14:creationId xmlns:p14="http://schemas.microsoft.com/office/powerpoint/2010/main" val="287235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36" y="370472"/>
            <a:ext cx="9720072" cy="1499616"/>
          </a:xfrm>
        </p:spPr>
        <p:txBody>
          <a:bodyPr/>
          <a:lstStyle/>
          <a:p>
            <a:r>
              <a:rPr lang="es-MX" b="1" dirty="0" err="1">
                <a:latin typeface="Arial Nova Cond Light" panose="020B0306020202020204" pitchFamily="34" charset="0"/>
              </a:rPr>
              <a:t>Gitlab</a:t>
            </a:r>
            <a:r>
              <a:rPr lang="es-MX" b="1" dirty="0">
                <a:latin typeface="Arial Nova Cond Light" panose="020B0306020202020204" pitchFamily="34" charset="0"/>
              </a:rPr>
              <a:t> runner </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807561" y="1455821"/>
            <a:ext cx="10826976" cy="5140852"/>
          </a:xfrm>
        </p:spPr>
        <p:txBody>
          <a:bodyPr/>
          <a:lstStyle/>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GitLab Runner es el proyecto de código abierto que se utiliza para ejecutar trabajos y enviar los resultados a GitLab.</a:t>
            </a:r>
          </a:p>
          <a:p>
            <a:pPr algn="just"/>
            <a:r>
              <a:rPr lang="es-CU" dirty="0">
                <a:latin typeface="Arial Nova Cond Light" panose="020B0306020202020204" pitchFamily="34" charset="0"/>
              </a:rPr>
              <a:t>En GitLab, los Runners ejecutan los trabajos que se definen en el archivo </a:t>
            </a:r>
            <a:r>
              <a:rPr lang="es-CU" dirty="0">
                <a:latin typeface="Arial Nova Cond Light" panose="020B0306020202020204" pitchFamily="34" charset="0"/>
                <a:cs typeface="Courier New" panose="02070309020205020404" pitchFamily="49" charset="0"/>
              </a:rPr>
              <a:t> .gitlab-ci.yml</a:t>
            </a:r>
            <a:r>
              <a:rPr lang="es-CU" dirty="0">
                <a:latin typeface="Arial Nova Cond Light" panose="020B0306020202020204" pitchFamily="34" charset="0"/>
              </a:rPr>
              <a:t>. Un Runner puede ser una máquina virtual, un servidor virtual privado, un contenedor Docker o incluso un cluster de contenedores.</a:t>
            </a:r>
          </a:p>
          <a:p>
            <a:pPr algn="just"/>
            <a:r>
              <a:rPr lang="es-CU" dirty="0">
                <a:latin typeface="Arial Nova Cond Light" panose="020B0306020202020204" pitchFamily="34" charset="0"/>
              </a:rPr>
              <a:t>GitLab y los Runners se comunican a través de una API, por lo que el único requisito es que la máquina del Runner tenga acceso de red al servidor de GitLab.</a:t>
            </a:r>
          </a:p>
          <a:p>
            <a:pPr algn="just"/>
            <a:r>
              <a:rPr lang="es-CU" dirty="0">
                <a:latin typeface="Arial Nova Cond Light" panose="020B0306020202020204" pitchFamily="34" charset="0"/>
              </a:rPr>
              <a:t>Un Runner puede ser </a:t>
            </a:r>
            <a:r>
              <a:rPr lang="es-CU" b="1" dirty="0">
                <a:latin typeface="Arial Nova Cond Light" panose="020B0306020202020204" pitchFamily="34" charset="0"/>
              </a:rPr>
              <a:t>específico</a:t>
            </a:r>
            <a:r>
              <a:rPr lang="es-CU" dirty="0">
                <a:latin typeface="Arial Nova Cond Light" panose="020B0306020202020204" pitchFamily="34" charset="0"/>
              </a:rPr>
              <a:t> para un determinado proyecto o servir a múltiples proyectos en GitLab (</a:t>
            </a:r>
            <a:r>
              <a:rPr lang="es-CU" b="1" dirty="0">
                <a:latin typeface="Arial Nova Cond Light" panose="020B0306020202020204" pitchFamily="34" charset="0"/>
              </a:rPr>
              <a:t>compartido</a:t>
            </a:r>
            <a:r>
              <a:rPr lang="es-CU" dirty="0">
                <a:latin typeface="Arial Nova Cond Light" panose="020B0306020202020204" pitchFamily="34" charset="0"/>
              </a:rPr>
              <a:t>).</a:t>
            </a:r>
          </a:p>
          <a:p>
            <a:pPr algn="just"/>
            <a:r>
              <a:rPr lang="es-ES" dirty="0">
                <a:latin typeface="Arial Nova Cond Light" panose="020B0306020202020204" pitchFamily="34" charset="0"/>
              </a:rPr>
              <a:t>GitLab Runner implementa varios </a:t>
            </a:r>
            <a:r>
              <a:rPr lang="es-ES" b="1" dirty="0">
                <a:latin typeface="Arial Nova Cond Light" panose="020B0306020202020204" pitchFamily="34" charset="0"/>
              </a:rPr>
              <a:t>ejecutores</a:t>
            </a:r>
            <a:r>
              <a:rPr lang="es-ES" dirty="0">
                <a:latin typeface="Arial Nova Cond Light" panose="020B0306020202020204" pitchFamily="34" charset="0"/>
              </a:rPr>
              <a:t> que pueden ser usados para correr las construcciones en diferentes escenarios, estos son: SSH, Shell, </a:t>
            </a:r>
            <a:r>
              <a:rPr lang="es-ES" dirty="0" err="1">
                <a:latin typeface="Arial Nova Cond Light" panose="020B0306020202020204" pitchFamily="34" charset="0"/>
              </a:rPr>
              <a:t>Parallels</a:t>
            </a:r>
            <a:r>
              <a:rPr lang="es-ES" dirty="0">
                <a:latin typeface="Arial Nova Cond Light" panose="020B0306020202020204" pitchFamily="34" charset="0"/>
              </a:rPr>
              <a:t>, </a:t>
            </a:r>
            <a:r>
              <a:rPr lang="es-ES" dirty="0" err="1">
                <a:latin typeface="Arial Nova Cond Light" panose="020B0306020202020204" pitchFamily="34" charset="0"/>
              </a:rPr>
              <a:t>VirtualBox</a:t>
            </a:r>
            <a:r>
              <a:rPr lang="es-ES" dirty="0">
                <a:latin typeface="Arial Nova Cond Light" panose="020B0306020202020204" pitchFamily="34" charset="0"/>
              </a:rPr>
              <a:t>, Docker, Docker Machine y </a:t>
            </a:r>
            <a:r>
              <a:rPr lang="es-ES" dirty="0" err="1">
                <a:latin typeface="Arial Nova Cond Light" panose="020B0306020202020204" pitchFamily="34" charset="0"/>
              </a:rPr>
              <a:t>Kubernetes</a:t>
            </a:r>
            <a:r>
              <a:rPr lang="es-ES" dirty="0">
                <a:latin typeface="Arial Nova Cond Light" panose="020B0306020202020204" pitchFamily="34" charset="0"/>
              </a:rPr>
              <a:t>. </a:t>
            </a:r>
            <a:endParaRPr lang="es-CU"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0301037" y="308489"/>
            <a:ext cx="1333500" cy="476250"/>
          </a:xfrm>
          <a:prstGeom prst="rect">
            <a:avLst/>
          </a:prstGeom>
        </p:spPr>
      </p:pic>
      <p:pic>
        <p:nvPicPr>
          <p:cNvPr id="5" name="Imagen 4"/>
          <p:cNvPicPr>
            <a:picLocks noChangeAspect="1"/>
          </p:cNvPicPr>
          <p:nvPr/>
        </p:nvPicPr>
        <p:blipFill>
          <a:blip r:embed="rId3"/>
          <a:stretch>
            <a:fillRect/>
          </a:stretch>
        </p:blipFill>
        <p:spPr>
          <a:xfrm>
            <a:off x="10007266" y="155660"/>
            <a:ext cx="1921042" cy="1652445"/>
          </a:xfrm>
          <a:prstGeom prst="rect">
            <a:avLst/>
          </a:prstGeom>
        </p:spPr>
      </p:pic>
    </p:spTree>
    <p:extLst>
      <p:ext uri="{BB962C8B-B14F-4D97-AF65-F5344CB8AC3E}">
        <p14:creationId xmlns:p14="http://schemas.microsoft.com/office/powerpoint/2010/main" val="847553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7896" y="460048"/>
            <a:ext cx="9720072" cy="1499616"/>
          </a:xfrm>
        </p:spPr>
        <p:txBody>
          <a:bodyPr/>
          <a:lstStyle/>
          <a:p>
            <a:r>
              <a:rPr lang="es-MX" b="1" dirty="0" err="1">
                <a:latin typeface="Arial Nova Cond Light" panose="020B0306020202020204" pitchFamily="34" charset="0"/>
              </a:rPr>
              <a:t>Gitlab</a:t>
            </a:r>
            <a:r>
              <a:rPr lang="es-MX" b="1" dirty="0">
                <a:latin typeface="Arial Nova Cond Light" panose="020B0306020202020204" pitchFamily="34" charset="0"/>
              </a:rPr>
              <a:t> </a:t>
            </a:r>
            <a:r>
              <a:rPr lang="es-MX" b="1" dirty="0" err="1">
                <a:latin typeface="Arial Nova Cond Light" panose="020B0306020202020204" pitchFamily="34" charset="0"/>
              </a:rPr>
              <a:t>container</a:t>
            </a:r>
            <a:r>
              <a:rPr lang="es-MX" b="1" dirty="0">
                <a:latin typeface="Arial Nova Cond Light" panose="020B0306020202020204" pitchFamily="34" charset="0"/>
              </a:rPr>
              <a:t> </a:t>
            </a:r>
            <a:r>
              <a:rPr lang="es-MX" b="1" dirty="0" err="1">
                <a:latin typeface="Arial Nova Cond Light" panose="020B0306020202020204" pitchFamily="34" charset="0"/>
              </a:rPr>
              <a:t>registry</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8" y="1612232"/>
            <a:ext cx="10393840" cy="4697128"/>
          </a:xfrm>
        </p:spPr>
        <p:txBody>
          <a:bodyPr>
            <a:normAutofit/>
          </a:bodyPr>
          <a:lstStyle/>
          <a:p>
            <a:pPr algn="just"/>
            <a:r>
              <a:rPr lang="es-CU" dirty="0">
                <a:latin typeface="Arial Nova Cond Light" panose="020B0306020202020204" pitchFamily="34" charset="0"/>
              </a:rPr>
              <a:t>GitLab Container Registry es un registro seguro y privado de imágenes de Docker. Construido sobre software de código abierto, no es solo un registro independiente, sino que está completamente integrado con GitLab desde la versión 8.8 lanzada en 2016.</a:t>
            </a:r>
          </a:p>
          <a:p>
            <a:pPr algn="just"/>
            <a:r>
              <a:rPr lang="es-MX" sz="2800" b="1" dirty="0">
                <a:latin typeface="Arial Nova Cond Light" panose="020B0306020202020204" pitchFamily="34" charset="0"/>
              </a:rPr>
              <a:t>Ventajas:</a:t>
            </a:r>
          </a:p>
          <a:p>
            <a:pPr algn="just">
              <a:buFont typeface="Arial" panose="020B0604020202020204" pitchFamily="34" charset="0"/>
              <a:buChar char="•"/>
            </a:pPr>
            <a:r>
              <a:rPr lang="es-CU" sz="2400" dirty="0">
                <a:latin typeface="Arial Nova Cond Light" panose="020B0306020202020204" pitchFamily="34" charset="0"/>
              </a:rPr>
              <a:t>La autenticación de los usuarios se realiza desde el propio GitLab, por lo que se respetan todas las definiciones de usuario y de grupo.</a:t>
            </a:r>
          </a:p>
          <a:p>
            <a:pPr algn="just">
              <a:buFont typeface="Arial" panose="020B0604020202020204" pitchFamily="34" charset="0"/>
              <a:buChar char="•"/>
            </a:pPr>
            <a:r>
              <a:rPr lang="es-CU" sz="2400" dirty="0">
                <a:latin typeface="Arial Nova Cond Light" panose="020B0306020202020204" pitchFamily="34" charset="0"/>
              </a:rPr>
              <a:t>No es necesario crear repositorios en el registro; el proyecto ya está definido en GitLab.</a:t>
            </a:r>
          </a:p>
          <a:p>
            <a:pPr algn="just">
              <a:buFont typeface="Arial" panose="020B0604020202020204" pitchFamily="34" charset="0"/>
              <a:buChar char="•"/>
            </a:pPr>
            <a:r>
              <a:rPr lang="es-CU" sz="2400" dirty="0">
                <a:latin typeface="Arial Nova Cond Light" panose="020B0306020202020204" pitchFamily="34" charset="0"/>
              </a:rPr>
              <a:t>Los desarrolladores pueden subir y descargar fácilmente imágenes del GitLab CI.</a:t>
            </a:r>
          </a:p>
          <a:p>
            <a:pPr algn="just">
              <a:buFont typeface="Arial" panose="020B0604020202020204" pitchFamily="34" charset="0"/>
              <a:buChar char="•"/>
            </a:pPr>
            <a:r>
              <a:rPr lang="es-ES" sz="2400" dirty="0">
                <a:latin typeface="Arial Nova Cond Light" panose="020B0306020202020204" pitchFamily="34" charset="0"/>
              </a:rPr>
              <a:t>No hay necesidad de descargar o instalar software adicional</a:t>
            </a:r>
            <a:endParaRPr lang="es-CU" sz="2400"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0084468" y="221923"/>
            <a:ext cx="1333500" cy="476250"/>
          </a:xfrm>
          <a:prstGeom prst="rect">
            <a:avLst/>
          </a:prstGeom>
        </p:spPr>
      </p:pic>
    </p:spTree>
    <p:extLst>
      <p:ext uri="{BB962C8B-B14F-4D97-AF65-F5344CB8AC3E}">
        <p14:creationId xmlns:p14="http://schemas.microsoft.com/office/powerpoint/2010/main" val="127123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61749" y="0"/>
            <a:ext cx="5233736" cy="902368"/>
          </a:xfrm>
        </p:spPr>
        <p:txBody>
          <a:bodyPr>
            <a:noAutofit/>
          </a:bodyPr>
          <a:lstStyle/>
          <a:p>
            <a:r>
              <a:rPr lang="es-CU" sz="3600" b="1" dirty="0">
                <a:latin typeface="Arial Nova Cond Light" panose="020B0306020202020204" pitchFamily="34" charset="0"/>
              </a:rPr>
              <a:t>Modelo de flujo de la tubería</a:t>
            </a:r>
          </a:p>
        </p:txBody>
      </p:sp>
      <p:sp>
        <p:nvSpPr>
          <p:cNvPr id="3" name="Marcador de contenido 2"/>
          <p:cNvSpPr>
            <a:spLocks noGrp="1"/>
          </p:cNvSpPr>
          <p:nvPr>
            <p:ph idx="1"/>
          </p:nvPr>
        </p:nvSpPr>
        <p:spPr>
          <a:xfrm>
            <a:off x="6761748" y="1022684"/>
            <a:ext cx="5005136" cy="5835316"/>
          </a:xfrm>
        </p:spPr>
        <p:txBody>
          <a:bodyPr>
            <a:normAutofit/>
          </a:bodyPr>
          <a:lstStyle/>
          <a:p>
            <a:pPr algn="just">
              <a:buFont typeface="Arial" panose="020B0604020202020204" pitchFamily="34" charset="0"/>
              <a:buChar char="•"/>
            </a:pPr>
            <a:r>
              <a:rPr lang="es-CU" dirty="0">
                <a:latin typeface="Arial Nova Cond Light" panose="020B0306020202020204" pitchFamily="34" charset="0"/>
              </a:rPr>
              <a:t>La tubería final debe ser en gran medida </a:t>
            </a:r>
            <a:r>
              <a:rPr lang="es-CU" b="1" dirty="0">
                <a:latin typeface="Arial Nova Cond Light" panose="020B0306020202020204" pitchFamily="34" charset="0"/>
              </a:rPr>
              <a:t>reusable</a:t>
            </a:r>
            <a:r>
              <a:rPr lang="es-CU" dirty="0">
                <a:latin typeface="Arial Nova Cond Light" panose="020B0306020202020204" pitchFamily="34" charset="0"/>
              </a:rPr>
              <a:t> y garantizar un alto nivel de </a:t>
            </a:r>
            <a:r>
              <a:rPr lang="es-CU" b="1" dirty="0">
                <a:latin typeface="Arial Nova Cond Light" panose="020B0306020202020204" pitchFamily="34" charset="0"/>
              </a:rPr>
              <a:t>automatización</a:t>
            </a:r>
            <a:r>
              <a:rPr lang="es-CU" dirty="0">
                <a:latin typeface="Arial Nova Cond Light" panose="020B0306020202020204" pitchFamily="34" charset="0"/>
              </a:rPr>
              <a:t>.</a:t>
            </a:r>
          </a:p>
          <a:p>
            <a:pPr marL="0" indent="0" algn="just">
              <a:buNone/>
            </a:pPr>
            <a:r>
              <a:rPr lang="es-CU" dirty="0">
                <a:latin typeface="Arial Nova Cond Light" panose="020B0306020202020204" pitchFamily="34" charset="0"/>
              </a:rPr>
              <a:t>El despliegue puede llevarse a cabo de dos formas diferentes: </a:t>
            </a:r>
          </a:p>
          <a:p>
            <a:pPr algn="just">
              <a:buFont typeface="Arial" panose="020B0604020202020204" pitchFamily="34" charset="0"/>
              <a:buChar char="•"/>
            </a:pPr>
            <a:r>
              <a:rPr lang="es-CU" b="1" dirty="0">
                <a:latin typeface="Arial Nova Cond Light" panose="020B0306020202020204" pitchFamily="34" charset="0"/>
              </a:rPr>
              <a:t>la primera </a:t>
            </a:r>
            <a:r>
              <a:rPr lang="es-CU" dirty="0">
                <a:latin typeface="Arial Nova Cond Light" panose="020B0306020202020204" pitchFamily="34" charset="0"/>
              </a:rPr>
              <a:t>radica en instalar y copiar todos los componentes y artefactos necesarios directamente en el servidor de producción.</a:t>
            </a:r>
          </a:p>
          <a:p>
            <a:pPr algn="just">
              <a:buFont typeface="Arial" panose="020B0604020202020204" pitchFamily="34" charset="0"/>
              <a:buChar char="•"/>
            </a:pPr>
            <a:r>
              <a:rPr lang="es-CU" b="1" dirty="0">
                <a:latin typeface="Arial Nova Cond Light" panose="020B0306020202020204" pitchFamily="34" charset="0"/>
              </a:rPr>
              <a:t>la segunda </a:t>
            </a:r>
            <a:r>
              <a:rPr lang="es-CU" dirty="0">
                <a:latin typeface="Arial Nova Cond Light" panose="020B0306020202020204" pitchFamily="34" charset="0"/>
              </a:rPr>
              <a:t>en entregar la aplicación como un contenedor de Docker que pueda ser ejecutado en cualquier momento en el servidor de producción (no requiere que el servidor de producción proporcione componentes adicionales aparte de Docker)</a:t>
            </a:r>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565484" y="0"/>
            <a:ext cx="5811253" cy="6858000"/>
          </a:xfrm>
          <a:prstGeom prst="rect">
            <a:avLst/>
          </a:prstGeom>
          <a:noFill/>
          <a:ln>
            <a:solidFill>
              <a:schemeClr val="tx1"/>
            </a:solidFill>
          </a:ln>
        </p:spPr>
      </p:pic>
    </p:spTree>
    <p:extLst>
      <p:ext uri="{BB962C8B-B14F-4D97-AF65-F5344CB8AC3E}">
        <p14:creationId xmlns:p14="http://schemas.microsoft.com/office/powerpoint/2010/main" val="2406884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9887" y="344484"/>
            <a:ext cx="9720072" cy="1499616"/>
          </a:xfrm>
        </p:spPr>
        <p:txBody>
          <a:bodyPr/>
          <a:lstStyle/>
          <a:p>
            <a:r>
              <a:rPr lang="es-MX" b="1" dirty="0">
                <a:latin typeface="Arial Nova Cond Light" panose="020B0306020202020204" pitchFamily="34" charset="0"/>
              </a:rPr>
              <a:t>Proyectos en </a:t>
            </a:r>
            <a:r>
              <a:rPr lang="es-MX" b="1" dirty="0" err="1">
                <a:latin typeface="Arial Nova Cond Light" panose="020B0306020202020204" pitchFamily="34" charset="0"/>
              </a:rPr>
              <a:t>gitlab</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903812" y="1499616"/>
            <a:ext cx="10429935" cy="2242203"/>
          </a:xfrm>
        </p:spPr>
        <p:txBody>
          <a:bodyPr/>
          <a:lstStyle/>
          <a:p>
            <a:pPr algn="just"/>
            <a:r>
              <a:rPr lang="es-CU" dirty="0">
                <a:latin typeface="Arial Nova Cond Light" panose="020B0306020202020204" pitchFamily="34" charset="0"/>
              </a:rPr>
              <a:t>Cada proyecto de GitLab pertenece a un grupo o subgrupo y tiene su propia URL. Estos pueden ser privados, internos o públicos. Los proyectos pueden ser creados desde cero o mediante plantillas ya definidas, además pueden ser importados desde otros servicios como Google Code, GitHub u otro repositorio cualquiera con una URL.</a:t>
            </a:r>
          </a:p>
          <a:p>
            <a:r>
              <a:rPr lang="es-CU" dirty="0">
                <a:latin typeface="Arial Nova Cond Light" panose="020B0306020202020204" pitchFamily="34" charset="0"/>
              </a:rPr>
              <a:t>Un proyecto típico que utilice Docker y al que se le vayan a realizar los procesos de CI/CD en un pipeline de GitLab deberá contar mínimo con los siguientes archivos:</a:t>
            </a:r>
          </a:p>
          <a:p>
            <a:pPr marL="0" indent="0">
              <a:buNone/>
            </a:pPr>
            <a:endParaRPr lang="es-CU" dirty="0">
              <a:latin typeface="Arial Nova Cond Light" panose="020B0306020202020204" pitchFamily="34" charset="0"/>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8624102" y="3741819"/>
            <a:ext cx="2709645" cy="2658979"/>
          </a:xfrm>
          <a:prstGeom prst="rect">
            <a:avLst/>
          </a:prstGeom>
          <a:noFill/>
          <a:ln>
            <a:solidFill>
              <a:schemeClr val="tx1"/>
            </a:solidFill>
          </a:ln>
        </p:spPr>
      </p:pic>
      <p:sp>
        <p:nvSpPr>
          <p:cNvPr id="5" name="CuadroTexto 4"/>
          <p:cNvSpPr txBox="1"/>
          <p:nvPr/>
        </p:nvSpPr>
        <p:spPr>
          <a:xfrm>
            <a:off x="1024128" y="3741819"/>
            <a:ext cx="6844525" cy="2831544"/>
          </a:xfrm>
          <a:prstGeom prst="rect">
            <a:avLst/>
          </a:prstGeom>
          <a:noFill/>
        </p:spPr>
        <p:txBody>
          <a:bodyPr wrap="square" rtlCol="0">
            <a:spAutoFit/>
          </a:bodyPr>
          <a:lstStyle/>
          <a:p>
            <a:pPr algn="just">
              <a:buFont typeface="Arial" panose="020B0604020202020204" pitchFamily="34" charset="0"/>
              <a:buChar char="•"/>
            </a:pPr>
            <a:r>
              <a:rPr lang="es-CU" sz="2000" dirty="0"/>
              <a:t>El directorio </a:t>
            </a:r>
            <a:r>
              <a:rPr lang="es-CU" sz="2000" b="1" dirty="0">
                <a:latin typeface="Courier New" panose="02070309020205020404" pitchFamily="49" charset="0"/>
                <a:cs typeface="Courier New" panose="02070309020205020404" pitchFamily="49" charset="0"/>
              </a:rPr>
              <a:t>site</a:t>
            </a:r>
            <a:r>
              <a:rPr lang="es-CU" sz="2000" dirty="0"/>
              <a:t> contendrá todo el código de la aplicación.</a:t>
            </a:r>
          </a:p>
          <a:p>
            <a:pPr algn="just"/>
            <a:endParaRPr lang="es-CU" sz="2000" dirty="0"/>
          </a:p>
          <a:p>
            <a:pPr algn="just">
              <a:buFont typeface="Arial" panose="020B0604020202020204" pitchFamily="34" charset="0"/>
              <a:buChar char="•"/>
            </a:pPr>
            <a:r>
              <a:rPr lang="es-CU" sz="2000" dirty="0"/>
              <a:t>En el </a:t>
            </a:r>
            <a:r>
              <a:rPr lang="es-CU" sz="2000" b="1" dirty="0">
                <a:latin typeface="Courier New" panose="02070309020205020404" pitchFamily="49" charset="0"/>
                <a:cs typeface="Courier New" panose="02070309020205020404" pitchFamily="49" charset="0"/>
              </a:rPr>
              <a:t>Dockerfile</a:t>
            </a:r>
            <a:r>
              <a:rPr lang="es-CU" sz="2000" dirty="0"/>
              <a:t> se encuentran las instrucciones para construir  la imagen Docker de la aplicación.</a:t>
            </a:r>
          </a:p>
          <a:p>
            <a:pPr algn="just"/>
            <a:endParaRPr lang="es-CU" sz="2000" dirty="0"/>
          </a:p>
          <a:p>
            <a:pPr algn="just">
              <a:buFont typeface="Arial" panose="020B0604020202020204" pitchFamily="34" charset="0"/>
              <a:buChar char="•"/>
            </a:pPr>
            <a:r>
              <a:rPr lang="es-CU" sz="2000" dirty="0"/>
              <a:t>El archivo </a:t>
            </a:r>
            <a:r>
              <a:rPr lang="es-CU" sz="2000" b="1" dirty="0">
                <a:latin typeface="Courier New" panose="02070309020205020404" pitchFamily="49" charset="0"/>
                <a:cs typeface="Courier New" panose="02070309020205020404" pitchFamily="49" charset="0"/>
              </a:rPr>
              <a:t> .gitlab-ci.yml </a:t>
            </a:r>
            <a:r>
              <a:rPr lang="es-CU" sz="2000" dirty="0"/>
              <a:t>contiene las operaciones y los comandos que deberán ser ejecutados por los Runners cada vez que se produzca un push en el repositorio.</a:t>
            </a:r>
          </a:p>
          <a:p>
            <a:endParaRPr lang="es-CU" dirty="0"/>
          </a:p>
        </p:txBody>
      </p:sp>
      <p:pic>
        <p:nvPicPr>
          <p:cNvPr id="6" name="Imagen 5"/>
          <p:cNvPicPr>
            <a:picLocks noChangeAspect="1"/>
          </p:cNvPicPr>
          <p:nvPr/>
        </p:nvPicPr>
        <p:blipFill>
          <a:blip r:embed="rId3"/>
          <a:stretch>
            <a:fillRect/>
          </a:stretch>
        </p:blipFill>
        <p:spPr>
          <a:xfrm>
            <a:off x="10372224" y="273558"/>
            <a:ext cx="1333500" cy="476250"/>
          </a:xfrm>
          <a:prstGeom prst="rect">
            <a:avLst/>
          </a:prstGeom>
        </p:spPr>
      </p:pic>
    </p:spTree>
    <p:extLst>
      <p:ext uri="{BB962C8B-B14F-4D97-AF65-F5344CB8AC3E}">
        <p14:creationId xmlns:p14="http://schemas.microsoft.com/office/powerpoint/2010/main" val="238661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75630" y="513025"/>
            <a:ext cx="9720072" cy="954826"/>
          </a:xfrm>
        </p:spPr>
        <p:txBody>
          <a:bodyPr/>
          <a:lstStyle/>
          <a:p>
            <a:r>
              <a:rPr lang="es-ES" dirty="0">
                <a:latin typeface="Arial Nova Cond Light" panose="020B0306020202020204" pitchFamily="34" charset="0"/>
              </a:rPr>
              <a:t>Archivo de configuración .</a:t>
            </a:r>
            <a:r>
              <a:rPr lang="es-ES" dirty="0" err="1">
                <a:latin typeface="Arial Nova Cond Light" panose="020B0306020202020204" pitchFamily="34" charset="0"/>
              </a:rPr>
              <a:t>gitla-ci.yml</a:t>
            </a:r>
            <a:endParaRPr lang="es-CU" dirty="0">
              <a:latin typeface="Arial Nova Cond Light" panose="020B0306020202020204" pitchFamily="34" charset="0"/>
            </a:endParaRPr>
          </a:p>
        </p:txBody>
      </p:sp>
      <p:sp>
        <p:nvSpPr>
          <p:cNvPr id="3" name="Marcador de contenido 2"/>
          <p:cNvSpPr>
            <a:spLocks noGrp="1"/>
          </p:cNvSpPr>
          <p:nvPr>
            <p:ph idx="1"/>
          </p:nvPr>
        </p:nvSpPr>
        <p:spPr>
          <a:xfrm>
            <a:off x="879749" y="1467851"/>
            <a:ext cx="9960704" cy="2117559"/>
          </a:xfrm>
        </p:spPr>
        <p:txBody>
          <a:bodyPr>
            <a:normAutofit/>
          </a:bodyPr>
          <a:lstStyle/>
          <a:p>
            <a:r>
              <a:rPr lang="es-CU" dirty="0">
                <a:latin typeface="Arial Nova Cond Light" panose="020B0306020202020204" pitchFamily="34" charset="0"/>
              </a:rPr>
              <a:t>A continuación se expone un archivo de configuración de GitLab CI que puede servir como plantilla para varios proyectos, pues se corresponde con el diseño de flujo de trabajo presentado anteriormente y lleva a cabo todas las etapas principales de una tubería de despliegue continuo integrada con Docker, como son: construcción de imágenes, ejecución de pruebas, almacenamiento de estas en registros privados, y despliegue a un ambiente de producción.</a:t>
            </a:r>
          </a:p>
        </p:txBody>
      </p:sp>
      <p:pic>
        <p:nvPicPr>
          <p:cNvPr id="4" name="Imagen 3"/>
          <p:cNvPicPr>
            <a:picLocks noChangeAspect="1"/>
          </p:cNvPicPr>
          <p:nvPr/>
        </p:nvPicPr>
        <p:blipFill>
          <a:blip r:embed="rId2"/>
          <a:stretch>
            <a:fillRect/>
          </a:stretch>
        </p:blipFill>
        <p:spPr>
          <a:xfrm>
            <a:off x="10470481" y="296458"/>
            <a:ext cx="1333500" cy="476250"/>
          </a:xfrm>
          <a:prstGeom prst="rect">
            <a:avLst/>
          </a:prstGeom>
        </p:spPr>
      </p:pic>
    </p:spTree>
    <p:extLst>
      <p:ext uri="{BB962C8B-B14F-4D97-AF65-F5344CB8AC3E}">
        <p14:creationId xmlns:p14="http://schemas.microsoft.com/office/powerpoint/2010/main" val="1522506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76888" y="216317"/>
            <a:ext cx="8842459" cy="63423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5646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21518" y="200275"/>
            <a:ext cx="9359567" cy="63024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3972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6769" y="276726"/>
            <a:ext cx="9411117" cy="1239253"/>
          </a:xfrm>
        </p:spPr>
        <p:txBody>
          <a:bodyPr>
            <a:normAutofit/>
          </a:bodyPr>
          <a:lstStyle/>
          <a:p>
            <a:pPr algn="ctr"/>
            <a:r>
              <a:rPr lang="es-MX" b="1" dirty="0">
                <a:latin typeface="Arial Nova Cond Light" panose="020B0306020202020204" pitchFamily="34" charset="0"/>
              </a:rPr>
              <a:t>Ingeniería Continua como parte fundamental de la cultura DevOps</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521994" y="1816769"/>
            <a:ext cx="10000665" cy="4692315"/>
          </a:xfrm>
        </p:spPr>
        <p:txBody>
          <a:bodyPr>
            <a:normAutofit/>
          </a:bodyPr>
          <a:lstStyle/>
          <a:p>
            <a:pPr algn="just"/>
            <a:r>
              <a:rPr lang="es-CU" dirty="0">
                <a:latin typeface="Arial Nova Cond Light" panose="020B0306020202020204" pitchFamily="34" charset="0"/>
              </a:rPr>
              <a:t>En la actualidad en las empresas de desarrollo de software una de las cuestiones cruciales es cómo desplegar un producto lo más rápido posible y llevarlo al alcance del usuario con la mejor calidad. Muchas veces solamente hay un esfuerzo y enfoque en optimizar el diseño y el desarrollo del código y no se presta toda la atención necesaria a otras etapas del </a:t>
            </a:r>
            <a:r>
              <a:rPr lang="es-CU" b="1" dirty="0">
                <a:latin typeface="Arial Nova Cond Light" panose="020B0306020202020204" pitchFamily="34" charset="0"/>
              </a:rPr>
              <a:t>ciclo de vida del software </a:t>
            </a:r>
            <a:r>
              <a:rPr lang="es-CU" dirty="0">
                <a:latin typeface="Arial Nova Cond Light" panose="020B0306020202020204" pitchFamily="34" charset="0"/>
              </a:rPr>
              <a:t>que son las que en definitiva garantizarán una </a:t>
            </a:r>
            <a:r>
              <a:rPr lang="es-CU" b="1" dirty="0">
                <a:latin typeface="Arial Nova Cond Light" panose="020B0306020202020204" pitchFamily="34" charset="0"/>
              </a:rPr>
              <a:t>entrega rápida </a:t>
            </a:r>
            <a:r>
              <a:rPr lang="es-CU" dirty="0">
                <a:latin typeface="Arial Nova Cond Light" panose="020B0306020202020204" pitchFamily="34" charset="0"/>
              </a:rPr>
              <a:t>y con pocos errores a los clientes.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Hoy, </a:t>
            </a:r>
            <a:r>
              <a:rPr lang="es-CU" b="1" dirty="0">
                <a:latin typeface="Arial Nova Cond Light" panose="020B0306020202020204" pitchFamily="34" charset="0"/>
              </a:rPr>
              <a:t>DevOps</a:t>
            </a:r>
            <a:r>
              <a:rPr lang="es-CU" dirty="0">
                <a:latin typeface="Arial Nova Cond Light" panose="020B0306020202020204" pitchFamily="34" charset="0"/>
              </a:rPr>
              <a:t> está siendo visto como el método más eficiente para el desarrollo de software. Este tiene como </a:t>
            </a:r>
            <a:r>
              <a:rPr lang="es-CU" b="1" dirty="0">
                <a:latin typeface="Arial Nova Cond Light" panose="020B0306020202020204" pitchFamily="34" charset="0"/>
              </a:rPr>
              <a:t>objetivo</a:t>
            </a:r>
            <a:r>
              <a:rPr lang="es-CU" dirty="0">
                <a:latin typeface="Arial Nova Cond Light" panose="020B0306020202020204" pitchFamily="34" charset="0"/>
              </a:rPr>
              <a:t> integrar los equipos de desarrollo y operaciones para permitir la entrega rápida de software. Al impulsar mejores comunicaciones y colaboración, ayuda a acortar los ciclos de desarrollo, aumentar la frecuencia de implementación y satisfacer las necesidades comerciales de la mejor manera posible. Con DevOps, las organizaciones de software pueden reducir la complejidad del desarrollo, detectar y resolver problemas más rápido y ofrecer continuamente software innovador y de alta calidad </a:t>
            </a:r>
          </a:p>
          <a:p>
            <a:pPr algn="just"/>
            <a:r>
              <a:rPr lang="es-CU" dirty="0">
                <a:latin typeface="Arial Nova Cond Light" panose="020B0306020202020204" pitchFamily="34" charset="0"/>
              </a:rPr>
              <a:t>Instalable para </a:t>
            </a:r>
            <a:r>
              <a:rPr lang="en-US" dirty="0">
                <a:latin typeface="Arial Nova Cond Light" panose="020B0306020202020204" pitchFamily="34" charset="0"/>
              </a:rPr>
              <a:t>W</a:t>
            </a:r>
            <a:r>
              <a:rPr lang="es-CU" dirty="0" err="1">
                <a:latin typeface="Arial Nova Cond Light" panose="020B0306020202020204" pitchFamily="34" charset="0"/>
              </a:rPr>
              <a:t>indows</a:t>
            </a:r>
            <a:r>
              <a:rPr lang="es-CU" dirty="0">
                <a:latin typeface="Arial Nova Cond Light" panose="020B0306020202020204" pitchFamily="34" charset="0"/>
              </a:rPr>
              <a:t> </a:t>
            </a:r>
            <a:r>
              <a:rPr lang="en-US" dirty="0">
                <a:latin typeface="Arial Nova Cond Light" panose="020B0306020202020204" pitchFamily="34" charset="0"/>
                <a:hlinkClick r:id="rId2"/>
              </a:rPr>
              <a:t>https://www.docker.com/products/docker-desktop/</a:t>
            </a:r>
            <a:endParaRPr lang="en-US" dirty="0">
              <a:latin typeface="Arial Nova Cond Light" panose="020B0306020202020204" pitchFamily="34" charset="0"/>
            </a:endParaRPr>
          </a:p>
          <a:p>
            <a:pPr algn="just"/>
            <a:endParaRPr lang="es-CU" dirty="0">
              <a:latin typeface="Arial Nova Cond Light" panose="020B0306020202020204" pitchFamily="34" charset="0"/>
            </a:endParaRPr>
          </a:p>
        </p:txBody>
      </p:sp>
    </p:spTree>
    <p:extLst>
      <p:ext uri="{BB962C8B-B14F-4D97-AF65-F5344CB8AC3E}">
        <p14:creationId xmlns:p14="http://schemas.microsoft.com/office/powerpoint/2010/main" val="79456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864895" y="-1"/>
            <a:ext cx="7431505" cy="68580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70391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248331"/>
            <a:ext cx="9720072" cy="966858"/>
          </a:xfrm>
        </p:spPr>
        <p:txBody>
          <a:bodyPr/>
          <a:lstStyle/>
          <a:p>
            <a:pPr algn="ctr"/>
            <a:r>
              <a:rPr lang="es-MX" dirty="0">
                <a:latin typeface="Arial Nova Cond Light" panose="020B0306020202020204" pitchFamily="34" charset="0"/>
              </a:rPr>
              <a:t>conclusiones</a:t>
            </a:r>
            <a:endParaRPr lang="es-CU" dirty="0">
              <a:latin typeface="Arial Nova Cond Light" panose="020B0306020202020204" pitchFamily="34" charset="0"/>
            </a:endParaRPr>
          </a:p>
        </p:txBody>
      </p:sp>
      <p:sp>
        <p:nvSpPr>
          <p:cNvPr id="3" name="Marcador de contenido 2"/>
          <p:cNvSpPr>
            <a:spLocks noGrp="1"/>
          </p:cNvSpPr>
          <p:nvPr>
            <p:ph idx="1"/>
          </p:nvPr>
        </p:nvSpPr>
        <p:spPr>
          <a:xfrm>
            <a:off x="1024128" y="1540042"/>
            <a:ext cx="10357746" cy="4769318"/>
          </a:xfrm>
        </p:spPr>
        <p:txBody>
          <a:bodyPr>
            <a:normAutofit/>
          </a:bodyPr>
          <a:lstStyle/>
          <a:p>
            <a:pPr algn="just"/>
            <a:r>
              <a:rPr lang="es-CU" dirty="0">
                <a:latin typeface="Arial Nova Cond Light" panose="020B0306020202020204" pitchFamily="34" charset="0"/>
              </a:rPr>
              <a:t>El flujo de trabajo de CI/CD propuesto en la tubería es completamente automatizado y colaborativo y el diseño propuesto garantiza la obtención de resultados relativamente rápidos en la implementación al apostar por GitLab como servidor de CI, ya que este ofrece un ecosistema completo de herramientas, integradas y listas para usar, todo en un mismo paquete.</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La tubería propuesta se integra perfectamente con la herramienta de contenedorización Docker, lo que garantiza que luego de construir una imagen para una aplicación, cada miembro del equipo pueda tener acceso al mismo ambiente, lo que facilita el proceso de desarrollo y evita conflictos de versiones y dependencias. Esta integración además dota a la tubería de estandarización y flexibilidad, así como de gran eficiencia en el empaquetado y despliegue de aplicaciones.</a:t>
            </a:r>
          </a:p>
        </p:txBody>
      </p:sp>
    </p:spTree>
    <p:extLst>
      <p:ext uri="{BB962C8B-B14F-4D97-AF65-F5344CB8AC3E}">
        <p14:creationId xmlns:p14="http://schemas.microsoft.com/office/powerpoint/2010/main" val="299664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84132" y="1684421"/>
            <a:ext cx="6414989" cy="4515217"/>
          </a:xfrm>
          <a:prstGeom prst="rect">
            <a:avLst/>
          </a:prstGeom>
        </p:spPr>
      </p:pic>
      <p:pic>
        <p:nvPicPr>
          <p:cNvPr id="6" name="Imagen 5"/>
          <p:cNvPicPr>
            <a:picLocks noChangeAspect="1"/>
          </p:cNvPicPr>
          <p:nvPr/>
        </p:nvPicPr>
        <p:blipFill>
          <a:blip r:embed="rId3"/>
          <a:stretch>
            <a:fillRect/>
          </a:stretch>
        </p:blipFill>
        <p:spPr>
          <a:xfrm>
            <a:off x="6599121" y="1684422"/>
            <a:ext cx="5305084" cy="4515216"/>
          </a:xfrm>
          <a:prstGeom prst="rect">
            <a:avLst/>
          </a:prstGeom>
        </p:spPr>
      </p:pic>
      <p:sp>
        <p:nvSpPr>
          <p:cNvPr id="7" name="CuadroTexto 6"/>
          <p:cNvSpPr txBox="1"/>
          <p:nvPr/>
        </p:nvSpPr>
        <p:spPr>
          <a:xfrm>
            <a:off x="1882742" y="578323"/>
            <a:ext cx="9432758" cy="830997"/>
          </a:xfrm>
          <a:prstGeom prst="rect">
            <a:avLst/>
          </a:prstGeom>
          <a:noFill/>
        </p:spPr>
        <p:txBody>
          <a:bodyPr wrap="square" rtlCol="0">
            <a:spAutoFit/>
          </a:bodyPr>
          <a:lstStyle/>
          <a:p>
            <a:pPr algn="ctr"/>
            <a:r>
              <a:rPr lang="es-MX" sz="2400" dirty="0"/>
              <a:t>DevOps es una colaboración entre los equipos de desarrollo y operaciones que permite la entrega continua de aplicaciones y servicios a los usuarios</a:t>
            </a:r>
            <a:endParaRPr lang="es-CU" sz="2400" dirty="0"/>
          </a:p>
        </p:txBody>
      </p:sp>
    </p:spTree>
    <p:extLst>
      <p:ext uri="{BB962C8B-B14F-4D97-AF65-F5344CB8AC3E}">
        <p14:creationId xmlns:p14="http://schemas.microsoft.com/office/powerpoint/2010/main" val="125049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32547" y="553453"/>
            <a:ext cx="9577137" cy="5871410"/>
          </a:xfrm>
        </p:spPr>
        <p:txBody>
          <a:bodyPr/>
          <a:lstStyle/>
          <a:p>
            <a:pPr algn="just"/>
            <a:r>
              <a:rPr lang="es-CU" dirty="0">
                <a:latin typeface="Arial Nova Cond Light" panose="020B0306020202020204" pitchFamily="34" charset="0"/>
              </a:rPr>
              <a:t>La ingeniería continua de software es un área emergente de investigación y práctica. Se refiere a desarrollar, implementar y obtener comentarios del software y del cliente en un ciclo muy rápido.</a:t>
            </a:r>
          </a:p>
          <a:p>
            <a:pPr algn="just"/>
            <a:endParaRPr lang="es-MX" dirty="0">
              <a:latin typeface="Arial Nova Cond Light" panose="020B0306020202020204" pitchFamily="34" charset="0"/>
            </a:endParaRP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La </a:t>
            </a:r>
            <a:r>
              <a:rPr lang="es-CU" b="1" dirty="0">
                <a:latin typeface="Arial Nova Cond Light" panose="020B0306020202020204" pitchFamily="34" charset="0"/>
              </a:rPr>
              <a:t>Integración Continua </a:t>
            </a:r>
            <a:r>
              <a:rPr lang="es-CU" dirty="0">
                <a:latin typeface="Arial Nova Cond Light" panose="020B0306020202020204" pitchFamily="34" charset="0"/>
              </a:rPr>
              <a:t>(CI), </a:t>
            </a:r>
            <a:r>
              <a:rPr lang="es-CU" b="1" dirty="0">
                <a:latin typeface="Arial Nova Cond Light" panose="020B0306020202020204" pitchFamily="34" charset="0"/>
              </a:rPr>
              <a:t>Entrega Continua </a:t>
            </a:r>
            <a:r>
              <a:rPr lang="es-CU" dirty="0">
                <a:latin typeface="Arial Nova Cond Light" panose="020B0306020202020204" pitchFamily="34" charset="0"/>
              </a:rPr>
              <a:t>(CDE) y el </a:t>
            </a:r>
            <a:r>
              <a:rPr lang="es-CU" b="1" dirty="0">
                <a:latin typeface="Arial Nova Cond Light" panose="020B0306020202020204" pitchFamily="34" charset="0"/>
              </a:rPr>
              <a:t>Despliegue Continuo </a:t>
            </a:r>
            <a:r>
              <a:rPr lang="es-CU" dirty="0">
                <a:latin typeface="Arial Nova Cond Light" panose="020B0306020202020204" pitchFamily="34" charset="0"/>
              </a:rPr>
              <a:t>(CD), llamadas prácticas continuas, son algunas de las prácticas destinadas a ayudar a las organizaciones a acelerar su desarrollo y entrega de funciones de software sin comprometer la calidad.</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Mientras que CI aboga por la integración del trabajo en progreso varias veces al día, CDE y CD tienen la capacidad de liberar valores de manera rápida y confiable a los clientes al brindar el soporte de automatización tanto como sea posible.</a:t>
            </a:r>
          </a:p>
        </p:txBody>
      </p:sp>
    </p:spTree>
    <p:extLst>
      <p:ext uri="{BB962C8B-B14F-4D97-AF65-F5344CB8AC3E}">
        <p14:creationId xmlns:p14="http://schemas.microsoft.com/office/powerpoint/2010/main" val="323497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67193" y="1251284"/>
            <a:ext cx="10348661" cy="5015450"/>
          </a:xfrm>
          <a:prstGeom prst="rect">
            <a:avLst/>
          </a:prstGeom>
        </p:spPr>
      </p:pic>
    </p:spTree>
    <p:extLst>
      <p:ext uri="{BB962C8B-B14F-4D97-AF65-F5344CB8AC3E}">
        <p14:creationId xmlns:p14="http://schemas.microsoft.com/office/powerpoint/2010/main" val="221555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6768" y="372979"/>
            <a:ext cx="9687844" cy="1303421"/>
          </a:xfrm>
        </p:spPr>
        <p:txBody>
          <a:bodyPr>
            <a:normAutofit/>
          </a:bodyPr>
          <a:lstStyle/>
          <a:p>
            <a:pPr algn="ctr"/>
            <a:r>
              <a:rPr lang="es-CU" b="1" dirty="0">
                <a:latin typeface="Arial Nova Cond Light" panose="020B0306020202020204" pitchFamily="34" charset="0"/>
              </a:rPr>
              <a:t>Tubería de Integración y Despliegue Continuos</a:t>
            </a:r>
          </a:p>
        </p:txBody>
      </p:sp>
      <p:sp>
        <p:nvSpPr>
          <p:cNvPr id="3" name="Marcador de contenido 2"/>
          <p:cNvSpPr>
            <a:spLocks noGrp="1"/>
          </p:cNvSpPr>
          <p:nvPr>
            <p:ph idx="1"/>
          </p:nvPr>
        </p:nvSpPr>
        <p:spPr>
          <a:xfrm>
            <a:off x="1590590" y="1905000"/>
            <a:ext cx="9456821" cy="4327357"/>
          </a:xfrm>
        </p:spPr>
        <p:txBody>
          <a:bodyPr/>
          <a:lstStyle/>
          <a:p>
            <a:pPr algn="just"/>
            <a:r>
              <a:rPr lang="es-CU" dirty="0">
                <a:latin typeface="Arial Nova Cond Light" panose="020B0306020202020204" pitchFamily="34" charset="0"/>
              </a:rPr>
              <a:t>La implementación de una tubería de CI/CD, o Integración Continua/Despliegue Continuo, es la columna vertebral del entorno moderno de DevOps. Sirve de puente entre los equipos de desarrollo y operaciones, automatizando la construcción, las pruebas y el despliegue de las aplicaciones.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En la práctica, el CD se logra mediante el desarrollo y el mantenimiento de una tubería de despliegue. Una tubería típica de CI/CD debe incluir las siguientes fases: subir cambios en el código a un sistema de control de versión, compilación, prueba, despliegue, pruebas automatizadas y despliegue a producción. </a:t>
            </a:r>
          </a:p>
        </p:txBody>
      </p:sp>
    </p:spTree>
    <p:extLst>
      <p:ext uri="{BB962C8B-B14F-4D97-AF65-F5344CB8AC3E}">
        <p14:creationId xmlns:p14="http://schemas.microsoft.com/office/powerpoint/2010/main" val="359159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22785" y="605590"/>
            <a:ext cx="8915400" cy="1439779"/>
          </a:xfrm>
        </p:spPr>
        <p:txBody>
          <a:bodyPr/>
          <a:lstStyle/>
          <a:p>
            <a:r>
              <a:rPr lang="es-CU" dirty="0">
                <a:latin typeface="Arial Nova Cond Light" panose="020B0306020202020204" pitchFamily="34" charset="0"/>
              </a:rPr>
              <a:t>Los componentes y herramientas necesarios para construir una tubería dependen de las necesidades particulares del equipo y del flujo de trabajo existente. Un posible ejemplo de tubería de despliegue continuo se puede apreciar en la Figura 2</a:t>
            </a:r>
          </a:p>
        </p:txBody>
      </p:sp>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696453" y="2261937"/>
            <a:ext cx="8975558" cy="3922295"/>
          </a:xfrm>
          <a:prstGeom prst="rect">
            <a:avLst/>
          </a:prstGeom>
          <a:noFill/>
          <a:ln>
            <a:noFill/>
          </a:ln>
        </p:spPr>
      </p:pic>
    </p:spTree>
    <p:extLst>
      <p:ext uri="{BB962C8B-B14F-4D97-AF65-F5344CB8AC3E}">
        <p14:creationId xmlns:p14="http://schemas.microsoft.com/office/powerpoint/2010/main" val="21534307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3209</TotalTime>
  <Words>3892</Words>
  <Application>Microsoft Office PowerPoint</Application>
  <PresentationFormat>Widescreen</PresentationFormat>
  <Paragraphs>216</Paragraphs>
  <Slides>41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 Nova Cond Light</vt:lpstr>
      <vt:lpstr>Calibri</vt:lpstr>
      <vt:lpstr>Century Gothic</vt:lpstr>
      <vt:lpstr>Courier New</vt:lpstr>
      <vt:lpstr>Wingdings</vt:lpstr>
      <vt:lpstr>Wingdings 3</vt:lpstr>
      <vt:lpstr>Wisp</vt:lpstr>
      <vt:lpstr>PROGRAMACIÓN REACT CON INTEGRACIÓN CONTINUA</vt:lpstr>
      <vt:lpstr>ÍNDICE</vt:lpstr>
      <vt:lpstr>PowerPoint Presentation</vt:lpstr>
      <vt:lpstr>Ingeniería Continua como parte fundamental de la cultura DevOps</vt:lpstr>
      <vt:lpstr>PowerPoint Presentation</vt:lpstr>
      <vt:lpstr>PowerPoint Presentation</vt:lpstr>
      <vt:lpstr>PowerPoint Presentation</vt:lpstr>
      <vt:lpstr>Tubería de Integración y Despliegue Continuos</vt:lpstr>
      <vt:lpstr>PowerPoint Presentation</vt:lpstr>
      <vt:lpstr>Tecnología de contenedor de software</vt:lpstr>
      <vt:lpstr>PowerPoint Presentation</vt:lpstr>
      <vt:lpstr>Docker</vt:lpstr>
      <vt:lpstr>Terminología básica de Docker</vt:lpstr>
      <vt:lpstr>PowerPoint Presentation</vt:lpstr>
      <vt:lpstr>Arquitectura de Docker</vt:lpstr>
      <vt:lpstr>PowerPoint Presentation</vt:lpstr>
      <vt:lpstr>Ciclo de vida de una aplicación contenedorizada con Docker</vt:lpstr>
      <vt:lpstr>Imágenes de Docker. Dockerfile</vt:lpstr>
      <vt:lpstr>El  Dockerfile soporta diferentes instrucciones, que le dicen a este cómo construir la imagen y cómo ejecutarla dentro de un contenedor.</vt:lpstr>
      <vt:lpstr>PowerPoint Presentation</vt:lpstr>
      <vt:lpstr>Publicación de imágenes en registros Docker</vt:lpstr>
      <vt:lpstr>Interacción entre el Docker client y los registros de imágenes</vt:lpstr>
      <vt:lpstr>Ambientes multicontenedores</vt:lpstr>
      <vt:lpstr>PowerPoint Presentation</vt:lpstr>
      <vt:lpstr>PowerPoint Presentation</vt:lpstr>
      <vt:lpstr>PowerPoint Presentation</vt:lpstr>
      <vt:lpstr>Crear un archivo docker-compose.yml con las siguientes configuraciones para definir los servicios</vt:lpstr>
      <vt:lpstr>Integración y despliegue continuos</vt:lpstr>
      <vt:lpstr>GitLab CI/CD</vt:lpstr>
      <vt:lpstr>Características y Ventajas de gitlab ci/cd</vt:lpstr>
      <vt:lpstr>PowerPoint Presentation</vt:lpstr>
      <vt:lpstr>Flujo de trabajo</vt:lpstr>
      <vt:lpstr>Gitlab runner </vt:lpstr>
      <vt:lpstr>Gitlab container registry</vt:lpstr>
      <vt:lpstr>Modelo de flujo de la tubería</vt:lpstr>
      <vt:lpstr>Proyectos en gitlab</vt:lpstr>
      <vt:lpstr>Archivo de configuración .gitla-ci.yml</vt:lpstr>
      <vt:lpstr>PowerPoint Presentation</vt:lpstr>
      <vt:lpstr>PowerPoint Presentation</vt:lpstr>
      <vt:lpstr>PowerPoint Presentation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IFCM026PO – SEGURIDAD INFORMÁTICA Y FIRMA DIGITAL</dc:title>
  <dc:creator>José Manuel Aroca Fernández</dc:creator>
  <cp:lastModifiedBy>José Manuel Aroca Fernández</cp:lastModifiedBy>
  <cp:revision>47</cp:revision>
  <dcterms:created xsi:type="dcterms:W3CDTF">2021-10-13T07:37:51Z</dcterms:created>
  <dcterms:modified xsi:type="dcterms:W3CDTF">2022-11-10T17:37:32Z</dcterms:modified>
</cp:coreProperties>
</file>