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66" r:id="rId2"/>
    <p:sldId id="1254" r:id="rId3"/>
    <p:sldId id="1255" r:id="rId4"/>
    <p:sldId id="1206" r:id="rId5"/>
    <p:sldId id="1207" r:id="rId6"/>
    <p:sldId id="1245" r:id="rId7"/>
    <p:sldId id="1208" r:id="rId8"/>
    <p:sldId id="1209" r:id="rId9"/>
    <p:sldId id="1256" r:id="rId10"/>
    <p:sldId id="1246" r:id="rId11"/>
    <p:sldId id="1210" r:id="rId12"/>
    <p:sldId id="1211" r:id="rId13"/>
    <p:sldId id="1212" r:id="rId14"/>
    <p:sldId id="1248" r:id="rId15"/>
    <p:sldId id="1247" r:id="rId16"/>
    <p:sldId id="1250" r:id="rId17"/>
    <p:sldId id="1251" r:id="rId18"/>
    <p:sldId id="1252" r:id="rId19"/>
    <p:sldId id="1253" r:id="rId20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B47"/>
    <a:srgbClr val="000000"/>
    <a:srgbClr val="42A31F"/>
    <a:srgbClr val="9AD49E"/>
    <a:srgbClr val="CF9FB8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25" autoAdjust="0"/>
    <p:restoredTop sz="90126" autoAdjust="0"/>
  </p:normalViewPr>
  <p:slideViewPr>
    <p:cSldViewPr>
      <p:cViewPr varScale="1">
        <p:scale>
          <a:sx n="131" d="100"/>
          <a:sy n="131" d="100"/>
        </p:scale>
        <p:origin x="1037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3282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203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7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203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6A9B8556-2415-44E1-A53E-981F2597D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221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203" y="0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6913"/>
            <a:ext cx="4637088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7880" y="4409447"/>
            <a:ext cx="5589241" cy="417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l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203" y="8818891"/>
            <a:ext cx="3027247" cy="46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15" tIns="46558" rIns="93115" bIns="46558" numCol="1" anchor="b" anchorCtr="0" compatLnSpc="1">
            <a:prstTxWarp prst="textNoShape">
              <a:avLst/>
            </a:prstTxWarp>
          </a:bodyPr>
          <a:lstStyle>
            <a:lvl1pPr algn="r" defTabSz="930433" eaLnBrk="0" hangingPunct="0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773901D2-6775-4FE5-8586-D3E260CAA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728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A5421-0759-43D3-9B43-33308095D826}" type="slidenum">
              <a:rPr lang="en-US" smtClean="0">
                <a:latin typeface="Times"/>
              </a:rPr>
              <a:pPr/>
              <a:t>1</a:t>
            </a:fld>
            <a:endParaRPr lang="en-US" dirty="0" smtClean="0">
              <a:latin typeface="Times"/>
            </a:endParaRPr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05491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3901D2-6775-4FE5-8586-D3E260CAA2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6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400" smtClean="0"/>
              <a:t>e.g., Optimal Asymmetric Encryption Padding (OAEP)</a:t>
            </a:r>
          </a:p>
          <a:p>
            <a:pPr lvl="1"/>
            <a:r>
              <a:rPr lang="en-US" sz="2000" smtClean="0"/>
              <a:t>Roughly, to encrypt M, chooses random r, encode M as	 		M’ = [X = M </a:t>
            </a:r>
            <a:r>
              <a:rPr lang="en-US" sz="2000" smtClean="0">
                <a:sym typeface="Symbol" panose="05050102010706020507" pitchFamily="18" charset="2"/>
              </a:rPr>
              <a:t> H</a:t>
            </a:r>
            <a:r>
              <a:rPr lang="en-US" sz="2000" baseline="-25000" smtClean="0">
                <a:sym typeface="Symbol" panose="05050102010706020507" pitchFamily="18" charset="2"/>
              </a:rPr>
              <a:t>1</a:t>
            </a:r>
            <a:r>
              <a:rPr lang="en-US" sz="2000" smtClean="0">
                <a:sym typeface="Symbol" panose="05050102010706020507" pitchFamily="18" charset="2"/>
              </a:rPr>
              <a:t>(r) , Y= r  H</a:t>
            </a:r>
            <a:r>
              <a:rPr lang="en-US" sz="2000" baseline="-25000" smtClean="0">
                <a:sym typeface="Symbol" panose="05050102010706020507" pitchFamily="18" charset="2"/>
              </a:rPr>
              <a:t>2</a:t>
            </a:r>
            <a:r>
              <a:rPr lang="en-US" sz="2000" smtClean="0">
                <a:sym typeface="Symbol" panose="05050102010706020507" pitchFamily="18" charset="2"/>
              </a:rPr>
              <a:t>(X) ]			where H</a:t>
            </a:r>
            <a:r>
              <a:rPr lang="en-US" sz="2000" baseline="-25000" smtClean="0">
                <a:sym typeface="Symbol" panose="05050102010706020507" pitchFamily="18" charset="2"/>
              </a:rPr>
              <a:t>1</a:t>
            </a:r>
            <a:r>
              <a:rPr lang="en-US" sz="2000" smtClean="0">
                <a:sym typeface="Symbol" panose="05050102010706020507" pitchFamily="18" charset="2"/>
              </a:rPr>
              <a:t> and H</a:t>
            </a:r>
            <a:r>
              <a:rPr lang="en-US" sz="2000" baseline="-25000" smtClean="0">
                <a:sym typeface="Symbol" panose="05050102010706020507" pitchFamily="18" charset="2"/>
              </a:rPr>
              <a:t>2</a:t>
            </a:r>
            <a:r>
              <a:rPr lang="en-US" sz="2000" smtClean="0">
                <a:sym typeface="Symbol" panose="05050102010706020507" pitchFamily="18" charset="2"/>
              </a:rPr>
              <a:t> are cryptographic hash functions, then encrypt it as (M’) </a:t>
            </a:r>
            <a:r>
              <a:rPr lang="en-US" sz="2000" baseline="30000" smtClean="0">
                <a:sym typeface="Symbol" panose="05050102010706020507" pitchFamily="18" charset="2"/>
              </a:rPr>
              <a:t>e</a:t>
            </a:r>
            <a:r>
              <a:rPr lang="en-US" sz="2000" smtClean="0">
                <a:sym typeface="Symbol" panose="05050102010706020507" pitchFamily="18" charset="2"/>
              </a:rPr>
              <a:t> mod n 		</a:t>
            </a:r>
          </a:p>
          <a:p>
            <a:pPr lvl="1"/>
            <a:r>
              <a:rPr lang="en-US" sz="2000" smtClean="0">
                <a:sym typeface="Symbol" panose="05050102010706020507" pitchFamily="18" charset="2"/>
              </a:rPr>
              <a:t>Note that given M’=[X,Y],  r = Y  H</a:t>
            </a:r>
            <a:r>
              <a:rPr lang="en-US" sz="2000" baseline="-25000" smtClean="0">
                <a:sym typeface="Symbol" panose="05050102010706020507" pitchFamily="18" charset="2"/>
              </a:rPr>
              <a:t>2</a:t>
            </a:r>
            <a:r>
              <a:rPr lang="en-US" sz="2000" smtClean="0">
                <a:sym typeface="Symbol" panose="05050102010706020507" pitchFamily="18" charset="2"/>
              </a:rPr>
              <a:t>(X), and M = X  H</a:t>
            </a:r>
            <a:r>
              <a:rPr lang="en-US" sz="2000" baseline="-25000" smtClean="0">
                <a:sym typeface="Symbol" panose="05050102010706020507" pitchFamily="18" charset="2"/>
              </a:rPr>
              <a:t>1</a:t>
            </a:r>
            <a:r>
              <a:rPr lang="en-US" sz="2000" smtClean="0">
                <a:sym typeface="Symbol" panose="05050102010706020507" pitchFamily="18" charset="2"/>
              </a:rPr>
              <a:t>(r) </a:t>
            </a:r>
            <a:endParaRPr lang="en-US" sz="2000" smtClean="0"/>
          </a:p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76814E-6F05-4A41-A18D-C0915C2313ED}" type="slidenum">
              <a:rPr lang="en-US" sz="130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23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5" name="Line 57"/>
          <p:cNvSpPr>
            <a:spLocks noChangeShapeType="1"/>
          </p:cNvSpPr>
          <p:nvPr userDrawn="1"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grpSp>
        <p:nvGrpSpPr>
          <p:cNvPr id="6" name="Group 58"/>
          <p:cNvGrpSpPr>
            <a:grpSpLocks/>
          </p:cNvGrpSpPr>
          <p:nvPr userDrawn="1"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7" name="Line 59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8" name="Line 60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0" name="Arc 62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grpSp>
        <p:nvGrpSpPr>
          <p:cNvPr id="11" name="Group 63"/>
          <p:cNvGrpSpPr>
            <a:grpSpLocks/>
          </p:cNvGrpSpPr>
          <p:nvPr userDrawn="1"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12" name="Line 64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14" name="Arc 66"/>
            <p:cNvSpPr>
              <a:spLocks/>
            </p:cNvSpPr>
            <p:nvPr/>
          </p:nvSpPr>
          <p:spPr bwMode="ltGray">
            <a:xfrm rot="5400000">
              <a:off x="5097" y="3347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17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42F10-5181-41ED-A64B-36081F7844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F2736-D0D9-4869-A6C8-794759AFE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180BB-B315-4E45-A54F-3C81842DF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67388-507C-4A75-9833-7273AB1B3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3716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8C9EF-2E99-4FFF-B775-2C8661159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8001000" cy="48006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E248-E7DF-4E2E-A4B2-C3384199B5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9243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3716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848100"/>
            <a:ext cx="39243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E9836-B5C6-4240-83FF-E25066507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Fall 2011/Topic 6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430D0A-94E0-4A9E-8011-005B3BE16F2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40386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724400" y="1676400"/>
            <a:ext cx="40386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9" name="Rectangle 57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sp>
        <p:nvSpPr>
          <p:cNvPr id="3130" name="Line 58"/>
          <p:cNvSpPr>
            <a:spLocks noChangeShapeType="1"/>
          </p:cNvSpPr>
          <p:nvPr/>
        </p:nvSpPr>
        <p:spPr bwMode="ltGray">
          <a:xfrm>
            <a:off x="89916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/>
          </a:p>
        </p:txBody>
      </p:sp>
      <p:grpSp>
        <p:nvGrpSpPr>
          <p:cNvPr id="1028" name="Group 59"/>
          <p:cNvGrpSpPr>
            <a:grpSpLocks/>
          </p:cNvGrpSpPr>
          <p:nvPr/>
        </p:nvGrpSpPr>
        <p:grpSpPr bwMode="auto">
          <a:xfrm>
            <a:off x="152400" y="1104900"/>
            <a:ext cx="1784350" cy="2324100"/>
            <a:chOff x="96" y="916"/>
            <a:chExt cx="2208" cy="2876"/>
          </a:xfrm>
        </p:grpSpPr>
        <p:sp>
          <p:nvSpPr>
            <p:cNvPr id="3132" name="Line 60"/>
            <p:cNvSpPr>
              <a:spLocks noChangeShapeType="1"/>
            </p:cNvSpPr>
            <p:nvPr/>
          </p:nvSpPr>
          <p:spPr bwMode="ltGray">
            <a:xfrm flipH="1">
              <a:off x="96" y="1038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133" name="Line 61"/>
            <p:cNvSpPr>
              <a:spLocks noChangeShapeType="1"/>
            </p:cNvSpPr>
            <p:nvPr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  <p:sp>
          <p:nvSpPr>
            <p:cNvPr id="3134" name="Arc 62"/>
            <p:cNvSpPr>
              <a:spLocks/>
            </p:cNvSpPr>
            <p:nvPr/>
          </p:nvSpPr>
          <p:spPr bwMode="ltGray">
            <a:xfrm flipH="1">
              <a:off x="218" y="916"/>
              <a:ext cx="238" cy="240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/>
            </a:p>
          </p:txBody>
        </p:sp>
      </p:grpSp>
      <p:sp>
        <p:nvSpPr>
          <p:cNvPr id="102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8001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Fall 2011/Topic 6</a:t>
            </a:r>
            <a:endParaRPr lang="en-US"/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32FDADF2-EA61-4725-8ED2-C2E35D9C5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6" r:id="rId2"/>
    <p:sldLayoutId id="2147483655" r:id="rId3"/>
    <p:sldLayoutId id="2147483654" r:id="rId4"/>
    <p:sldLayoutId id="2147483653" r:id="rId5"/>
    <p:sldLayoutId id="2147483652" r:id="rId6"/>
    <p:sldLayoutId id="2147483651" r:id="rId7"/>
    <p:sldLayoutId id="2147483658" r:id="rId8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524000" y="838200"/>
            <a:ext cx="11963400" cy="1524000"/>
          </a:xfrm>
        </p:spPr>
        <p:txBody>
          <a:bodyPr/>
          <a:lstStyle/>
          <a:p>
            <a:pPr algn="ctr" eaLnBrk="1" hangingPunct="1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b="1" dirty="0" smtClean="0">
                <a:latin typeface="Sans Serif"/>
                <a:cs typeface="Sakkal Majalla" panose="02000000000000000000" pitchFamily="2" charset="-78"/>
              </a:rPr>
              <a:t>ENEE 459-C</a:t>
            </a:r>
            <a:br>
              <a:rPr lang="en-US" b="1" dirty="0" smtClean="0">
                <a:latin typeface="Sans Serif"/>
                <a:cs typeface="Sakkal Majalla" panose="02000000000000000000" pitchFamily="2" charset="-78"/>
              </a:rPr>
            </a:br>
            <a:r>
              <a:rPr lang="en-US" b="1" dirty="0" smtClean="0">
                <a:latin typeface="Sans Serif"/>
                <a:cs typeface="Sakkal Majalla" panose="02000000000000000000" pitchFamily="2" charset="-78"/>
              </a:rPr>
              <a:t>Computer Security</a:t>
            </a:r>
            <a:endParaRPr lang="en-US" sz="3200" b="1" dirty="0">
              <a:latin typeface="Sans Serif"/>
              <a:cs typeface="Sakkal Majalla" panose="020000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3124200"/>
            <a:ext cx="6400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3200" b="1" dirty="0" smtClean="0">
                <a:latin typeface="Sans Serif"/>
              </a:rPr>
              <a:t>RSA and </a:t>
            </a:r>
            <a:r>
              <a:rPr lang="en-US" sz="3200" b="1" dirty="0" err="1" smtClean="0">
                <a:latin typeface="Sans Serif"/>
              </a:rPr>
              <a:t>ElGamal</a:t>
            </a:r>
            <a:r>
              <a:rPr lang="en-US" sz="3200" b="1" dirty="0" smtClean="0">
                <a:latin typeface="Sans Serif"/>
              </a:rPr>
              <a:t> encryption</a:t>
            </a:r>
            <a:endParaRPr lang="en-US" sz="1400" b="1" dirty="0" smtClean="0">
              <a:latin typeface="Sans Serif"/>
            </a:endParaRPr>
          </a:p>
          <a:p>
            <a:pPr algn="ctr" eaLnBrk="0" hangingPunct="0">
              <a:defRPr/>
            </a:pPr>
            <a:endParaRPr lang="en-US" sz="2000" dirty="0" smtClean="0">
              <a:latin typeface="Sans Serif"/>
            </a:endParaRPr>
          </a:p>
          <a:p>
            <a:pPr algn="ctr" eaLnBrk="0" hangingPunct="0">
              <a:defRPr/>
            </a:pPr>
            <a:endParaRPr lang="en-US" sz="1200" dirty="0">
              <a:latin typeface="+mj-lt"/>
            </a:endParaRPr>
          </a:p>
        </p:txBody>
      </p:sp>
      <p:pic>
        <p:nvPicPr>
          <p:cNvPr id="1030" name="Picture 6" descr="https://encrypted-tbn3.gstatic.com/images?q=tbn:ANd9GcT6FN48EI4r7xCTNTuPZ6NSz5VlQIjQlHihP1nCH4LVxSrTnnJ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659868"/>
            <a:ext cx="2819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135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 2</a:t>
            </a:r>
            <a:endParaRPr lang="en-US" dirty="0" smtClean="0"/>
          </a:p>
        </p:txBody>
      </p:sp>
      <p:sp>
        <p:nvSpPr>
          <p:cNvPr id="1031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Problem with RSA?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</a:rPr>
              <a:t>Does it satisfy semantic security?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Security of RSA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>
            <a:normAutofit fontScale="85000" lnSpcReduction="10000"/>
          </a:bodyPr>
          <a:lstStyle/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Security of RSA based on difficulty of factoring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Widely believed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Best  known algorithm takes exponential time</a:t>
            </a:r>
          </a:p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How can you break RSA if you can factor?</a:t>
            </a:r>
            <a:endParaRPr lang="en-US" sz="2400" dirty="0" smtClean="0"/>
          </a:p>
          <a:p>
            <a:pPr marL="228600" indent="-228600">
              <a:lnSpc>
                <a:spcPct val="110000"/>
              </a:lnSpc>
            </a:pPr>
            <a:r>
              <a:rPr lang="en-US" sz="2400" dirty="0" smtClean="0"/>
              <a:t>In 1999, 512-bit challenge factored in 4 months using 35.7 CPU-years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160 175-400 MHz SGI and Sun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 8 250 MHz SGI Origin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120 300-450 MHz Pentium II</a:t>
            </a:r>
          </a:p>
          <a:p>
            <a:pPr marL="628650" lvl="1" indent="-228600">
              <a:lnSpc>
                <a:spcPct val="110000"/>
              </a:lnSpc>
            </a:pPr>
            <a:r>
              <a:rPr lang="en-US" sz="2000" dirty="0" smtClean="0"/>
              <a:t> 4 500 MHz Digital/Compaq</a:t>
            </a:r>
          </a:p>
        </p:txBody>
      </p:sp>
      <p:sp>
        <p:nvSpPr>
          <p:cNvPr id="8199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648200" y="1378247"/>
            <a:ext cx="4114800" cy="3279478"/>
          </a:xfrm>
        </p:spPr>
        <p:txBody>
          <a:bodyPr>
            <a:normAutofit fontScale="85000" lnSpcReduction="10000"/>
          </a:bodyPr>
          <a:lstStyle/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In 2005, a team of researchers factored the RSA-640 challenge number using 30 2.2GHz CPU years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In 2004, the prize for factoring RSA-2048 was $200,000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Current practice is 2,048-bit keys</a:t>
            </a:r>
          </a:p>
          <a:p>
            <a:pPr marL="228600" indent="-228600" eaLnBrk="1" hangingPunct="1">
              <a:spcBef>
                <a:spcPct val="5000"/>
              </a:spcBef>
            </a:pPr>
            <a:r>
              <a:rPr lang="en-US" sz="2000" dirty="0" smtClean="0"/>
              <a:t>Estimated resources needed to factor a number within one year </a:t>
            </a: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1123950" y="2817813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3533775" y="2817813"/>
            <a:ext cx="4322763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28472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53405"/>
              </p:ext>
            </p:extLst>
          </p:nvPr>
        </p:nvGraphicFramePr>
        <p:xfrm>
          <a:off x="4876800" y="3505200"/>
          <a:ext cx="3429000" cy="210312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143000"/>
                <a:gridCol w="1143000"/>
                <a:gridCol w="1143000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Length (bits)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PCs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430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128MB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760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215,000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4GB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1,020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342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170GB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1,620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1.6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r>
                        <a:rPr kumimoji="0" lang="en-US" sz="1800" u="none" strike="noStrike" cap="none" normalizeH="0" baseline="30000" smtClean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sz="1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120TB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Correctness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3886200" cy="4724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We show the correctness of the RSA cryptosystem for the case when the 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does not divide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endParaRPr lang="en-US" sz="2000" dirty="0" smtClean="0"/>
          </a:p>
          <a:p>
            <a:pPr eaLnBrk="1" hangingPunct="1"/>
            <a:r>
              <a:rPr lang="en-US" sz="2000" dirty="0" smtClean="0"/>
              <a:t>Namely, we show that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	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</a:p>
          <a:p>
            <a:pPr eaLnBrk="1" hangingPunct="1"/>
            <a:r>
              <a:rPr lang="en-US" sz="2000" dirty="0" smtClean="0"/>
              <a:t>Since </a:t>
            </a:r>
            <a:r>
              <a:rPr lang="en-US" sz="2000" b="1" i="1" dirty="0" err="1" smtClean="0">
                <a:latin typeface="Times New Roman" pitchFamily="18" charset="0"/>
              </a:rPr>
              <a:t>ed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1</a:t>
            </a:r>
            <a:r>
              <a:rPr lang="en-US" sz="2000" dirty="0" smtClean="0"/>
              <a:t>, there is an integer </a:t>
            </a:r>
            <a:r>
              <a:rPr lang="en-US" sz="2000" b="1" i="1" dirty="0" smtClean="0">
                <a:latin typeface="Times New Roman" pitchFamily="18" charset="0"/>
              </a:rPr>
              <a:t>k </a:t>
            </a:r>
            <a:r>
              <a:rPr lang="en-US" sz="2000" dirty="0" smtClean="0"/>
              <a:t>such that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i="1" dirty="0" smtClean="0">
                <a:latin typeface="Times New Roman" pitchFamily="18" charset="0"/>
              </a:rPr>
              <a:t>		</a:t>
            </a:r>
            <a:r>
              <a:rPr lang="en-US" sz="2000" b="1" i="1" dirty="0" err="1" smtClean="0">
                <a:latin typeface="Times New Roman" pitchFamily="18" charset="0"/>
              </a:rPr>
              <a:t>ed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i="1" dirty="0" smtClean="0"/>
              <a:t> </a:t>
            </a:r>
            <a:r>
              <a:rPr lang="en-US" sz="2000" b="1" i="1" dirty="0" err="1" smtClean="0">
                <a:latin typeface="Times New Roman" pitchFamily="18" charset="0"/>
              </a:rPr>
              <a:t>k</a:t>
            </a:r>
            <a:r>
              <a:rPr lang="en-US" sz="2000" b="1" dirty="0" err="1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+ </a:t>
            </a:r>
            <a:r>
              <a:rPr lang="en-US" sz="2000" dirty="0" smtClean="0"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en-US" sz="2000" dirty="0" smtClean="0"/>
              <a:t>Since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does not divide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by Euler’s theorem we have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b="1" dirty="0" smtClean="0">
                <a:latin typeface="Symbol" pitchFamily="18" charset="2"/>
              </a:rPr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1</a:t>
            </a:r>
          </a:p>
        </p:txBody>
      </p:sp>
      <p:sp>
        <p:nvSpPr>
          <p:cNvPr id="922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600200"/>
            <a:ext cx="381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Thus, we obtain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Times New Roman" pitchFamily="18" charset="0"/>
              </a:rPr>
              <a:t>	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	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Symbol" pitchFamily="18" charset="2"/>
              </a:rPr>
              <a:t>		</a:t>
            </a:r>
            <a:r>
              <a:rPr lang="en-US" sz="2000" b="1" i="1" dirty="0" err="1" smtClean="0">
                <a:latin typeface="Times New Roman" pitchFamily="18" charset="0"/>
              </a:rPr>
              <a:t>M</a:t>
            </a:r>
            <a:r>
              <a:rPr lang="en-US" sz="2000" b="1" i="1" baseline="30000" dirty="0" err="1" smtClean="0">
                <a:latin typeface="Times New Roman" pitchFamily="18" charset="0"/>
              </a:rPr>
              <a:t>k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baseline="30000" dirty="0" smtClean="0">
                <a:latin typeface="Symbol" pitchFamily="18" charset="2"/>
              </a:rPr>
              <a:t> + </a:t>
            </a:r>
            <a:r>
              <a:rPr lang="en-US" sz="2000" baseline="30000" dirty="0" smtClean="0">
                <a:latin typeface="Times New Roman" pitchFamily="18" charset="0"/>
              </a:rPr>
              <a:t>1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		</a:t>
            </a:r>
            <a:r>
              <a:rPr lang="en-US" sz="2000" b="1" i="1" dirty="0" err="1" smtClean="0">
                <a:latin typeface="Times New Roman" pitchFamily="18" charset="0"/>
              </a:rPr>
              <a:t>MM</a:t>
            </a:r>
            <a:r>
              <a:rPr lang="en-US" sz="2000" b="1" i="1" baseline="30000" dirty="0" err="1" smtClean="0">
                <a:latin typeface="Times New Roman" pitchFamily="18" charset="0"/>
              </a:rPr>
              <a:t>k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endParaRPr lang="en-US" sz="2000" i="1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baseline="30000" dirty="0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 </a:t>
            </a:r>
            <a:r>
              <a:rPr lang="en-US" sz="2000" dirty="0" smtClean="0">
                <a:latin typeface="Times New Roman" pitchFamily="18" charset="0"/>
              </a:rPr>
              <a:t>(1)</a:t>
            </a:r>
            <a:r>
              <a:rPr lang="en-US" sz="2000" b="1" i="1" baseline="30000" dirty="0" smtClean="0">
                <a:latin typeface="Times New Roman" pitchFamily="18" charset="0"/>
              </a:rPr>
              <a:t>k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dirty="0" smtClean="0"/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i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latin typeface="Symbol" pitchFamily="18" charset="2"/>
              </a:rPr>
              <a:t>		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Proof of correctness can be extended to the case when the 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divides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8096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Algorithmic Issues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838200" y="1676400"/>
            <a:ext cx="3733800" cy="4648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The implementation of the RSA cryptosystem requires various algorithms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Overall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/>
              <a:t>Representation of integers of arbitrarily large size and arithmetic operations on them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Encryption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Modular power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Decryption</a:t>
            </a:r>
          </a:p>
          <a:p>
            <a:pPr marL="51435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Modular power</a:t>
            </a:r>
          </a:p>
        </p:txBody>
      </p:sp>
      <p:sp>
        <p:nvSpPr>
          <p:cNvPr id="1024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00600" y="1676400"/>
            <a:ext cx="3810000" cy="46482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Generation of </a:t>
            </a:r>
            <a:r>
              <a:rPr lang="en-US" sz="2000" dirty="0" smtClean="0">
                <a:solidFill>
                  <a:schemeClr val="accent6"/>
                </a:solidFill>
              </a:rPr>
              <a:t>random numbers</a:t>
            </a:r>
            <a:r>
              <a:rPr lang="en-US" sz="2000" dirty="0" smtClean="0"/>
              <a:t> with a given number of bits (to generate candidates </a:t>
            </a:r>
            <a:r>
              <a:rPr lang="en-US" sz="2000" b="1" i="1" dirty="0" smtClean="0">
                <a:latin typeface="Times New Roman" pitchFamily="18" charset="0"/>
              </a:rPr>
              <a:t>p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/>
              <a:t>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6"/>
                </a:solidFill>
              </a:rPr>
              <a:t>Primality testing</a:t>
            </a:r>
            <a:r>
              <a:rPr lang="en-US" sz="2000" dirty="0" smtClean="0"/>
              <a:t> (to check that candidates </a:t>
            </a:r>
            <a:r>
              <a:rPr lang="en-US" sz="2000" b="1" i="1" dirty="0" smtClean="0">
                <a:latin typeface="Times New Roman" pitchFamily="18" charset="0"/>
              </a:rPr>
              <a:t>p </a:t>
            </a:r>
            <a:r>
              <a:rPr lang="en-US" sz="2000" dirty="0" smtClean="0"/>
              <a:t>and </a:t>
            </a:r>
            <a:r>
              <a:rPr lang="en-US" sz="2000" b="1" i="1" dirty="0" smtClean="0">
                <a:latin typeface="Times New Roman" pitchFamily="18" charset="0"/>
              </a:rPr>
              <a:t>q </a:t>
            </a:r>
            <a:r>
              <a:rPr lang="en-US" sz="2000" dirty="0" smtClean="0"/>
              <a:t>are prime)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Computation of the </a:t>
            </a:r>
            <a:r>
              <a:rPr lang="en-US" sz="2000" dirty="0" smtClean="0">
                <a:solidFill>
                  <a:schemeClr val="accent6"/>
                </a:solidFill>
              </a:rPr>
              <a:t>GCD</a:t>
            </a:r>
            <a:r>
              <a:rPr lang="en-US" sz="2000" dirty="0" smtClean="0"/>
              <a:t> (to verify that </a:t>
            </a:r>
            <a:r>
              <a:rPr lang="en-US" sz="2000" b="1" i="1" dirty="0" smtClean="0">
                <a:latin typeface="Times New Roman" pitchFamily="18" charset="0"/>
              </a:rPr>
              <a:t>e </a:t>
            </a:r>
            <a:r>
              <a:rPr lang="en-US" sz="2000" dirty="0" smtClean="0"/>
              <a:t>and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are relatively prime)</a:t>
            </a:r>
          </a:p>
          <a:p>
            <a:pPr marL="457200" lvl="1" indent="-114300" eaLnBrk="1" hangingPunct="1">
              <a:lnSpc>
                <a:spcPct val="90000"/>
              </a:lnSpc>
            </a:pPr>
            <a:r>
              <a:rPr lang="en-US" sz="2000" dirty="0" smtClean="0"/>
              <a:t>Computation of the </a:t>
            </a:r>
            <a:r>
              <a:rPr lang="en-US" sz="2000" dirty="0" smtClean="0">
                <a:solidFill>
                  <a:schemeClr val="accent6"/>
                </a:solidFill>
              </a:rPr>
              <a:t>multiplicative inverse</a:t>
            </a:r>
            <a:r>
              <a:rPr lang="en-US" sz="2000" dirty="0" smtClean="0"/>
              <a:t> (to compute 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dirty="0" smtClean="0"/>
              <a:t> from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3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Modular Power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52475" y="1533525"/>
            <a:ext cx="3962400" cy="4800600"/>
          </a:xfrm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repeated squaring algorithm speeds up the computation of a modular power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0000" smtClean="0">
                <a:latin typeface="Times New Roman" pitchFamily="18" charset="0"/>
              </a:rPr>
              <a:t>p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endParaRPr lang="en-US" sz="200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Write the exponent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/>
              <a:t> in binary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1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 …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aseline="-25000" smtClean="0">
                <a:latin typeface="Times New Roman" pitchFamily="18" charset="0"/>
              </a:rPr>
              <a:t>1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baseline="-25000" smtClean="0">
                <a:latin typeface="Times New Roman" pitchFamily="18" charset="0"/>
              </a:rPr>
              <a:t>0</a:t>
            </a:r>
            <a:endParaRPr lang="en-US" sz="2000" baseline="-2500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Start with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4000" smtClean="0">
                <a:latin typeface="Times New Roman" pitchFamily="18" charset="0"/>
              </a:rPr>
              <a:t>p</a:t>
            </a:r>
            <a:r>
              <a:rPr lang="en-US" sz="1800" b="1" i="1" baseline="16000" smtClean="0">
                <a:latin typeface="Times New Roman" pitchFamily="18" charset="0"/>
              </a:rPr>
              <a:t>b</a:t>
            </a:r>
            <a:r>
              <a:rPr lang="en-US" sz="1800" baseline="16000" smtClean="0">
                <a:latin typeface="Symbol" pitchFamily="18" charset="2"/>
              </a:rPr>
              <a:t> - </a:t>
            </a:r>
            <a:r>
              <a:rPr lang="en-US" sz="1800" baseline="16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Repeatedly compute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smtClean="0">
                <a:latin typeface="Times New Roman" pitchFamily="18" charset="0"/>
              </a:rPr>
              <a:t>((</a:t>
            </a: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i</a:t>
            </a:r>
            <a:r>
              <a:rPr lang="en-US" sz="2000" baseline="-25000" smtClean="0">
                <a:latin typeface="Symbol" pitchFamily="18" charset="2"/>
              </a:rPr>
              <a:t> - 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aseline="30000" smtClean="0">
                <a:latin typeface="Times New Roman" pitchFamily="18" charset="0"/>
              </a:rPr>
              <a:t>2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4000" smtClean="0">
                <a:latin typeface="Times New Roman" pitchFamily="18" charset="0"/>
              </a:rPr>
              <a:t>p</a:t>
            </a:r>
            <a:r>
              <a:rPr lang="en-US" sz="1800" b="1" i="1" baseline="16000" smtClean="0">
                <a:latin typeface="Times New Roman" pitchFamily="18" charset="0"/>
              </a:rPr>
              <a:t>b</a:t>
            </a:r>
            <a:r>
              <a:rPr lang="en-US" sz="1800" baseline="16000" smtClean="0">
                <a:latin typeface="Symbol" pitchFamily="18" charset="2"/>
              </a:rPr>
              <a:t> - </a:t>
            </a:r>
            <a:r>
              <a:rPr lang="en-US" sz="1800" b="1" i="1" baseline="16000" smtClean="0">
                <a:latin typeface="Times New Roman" pitchFamily="18" charset="0"/>
              </a:rPr>
              <a:t>i</a:t>
            </a:r>
            <a:r>
              <a:rPr lang="en-US" sz="2000" smtClean="0">
                <a:latin typeface="Times New Roman" pitchFamily="18" charset="0"/>
              </a:rPr>
              <a:t> 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We obtain</a:t>
            </a:r>
          </a:p>
          <a:p>
            <a:pPr marL="457200" lvl="1" indent="-1143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i="1" smtClean="0">
                <a:latin typeface="Times New Roman" pitchFamily="18" charset="0"/>
              </a:rPr>
              <a:t>Q</a:t>
            </a:r>
            <a:r>
              <a:rPr lang="en-US" sz="2000" b="1" i="1" baseline="-25000" smtClean="0">
                <a:latin typeface="Times New Roman" pitchFamily="18" charset="0"/>
              </a:rPr>
              <a:t>b</a:t>
            </a:r>
            <a:r>
              <a:rPr lang="en-US" sz="2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Symbol" pitchFamily="18" charset="2"/>
              </a:rPr>
              <a:t>= </a:t>
            </a:r>
            <a:r>
              <a:rPr lang="en-US" sz="2000" b="1" i="1" smtClean="0">
                <a:latin typeface="Times New Roman" pitchFamily="18" charset="0"/>
              </a:rPr>
              <a:t>a</a:t>
            </a:r>
            <a:r>
              <a:rPr lang="en-US" sz="2000" b="1" i="1" baseline="30000" smtClean="0">
                <a:latin typeface="Times New Roman" pitchFamily="18" charset="0"/>
              </a:rPr>
              <a:t>p</a:t>
            </a:r>
            <a:r>
              <a:rPr lang="en-US" sz="2000" smtClean="0"/>
              <a:t> </a:t>
            </a:r>
            <a:r>
              <a:rPr lang="en-US" sz="2000" smtClean="0">
                <a:latin typeface="Times New Roman" pitchFamily="18" charset="0"/>
              </a:rPr>
              <a:t>mod </a:t>
            </a:r>
            <a:r>
              <a:rPr lang="en-US" sz="2000" b="1" i="1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000" smtClean="0"/>
              <a:t>The repeated squaring algorithm performs </a:t>
            </a:r>
            <a:r>
              <a:rPr lang="en-US" sz="2000" b="1" i="1" smtClean="0">
                <a:latin typeface="Times New Roman" pitchFamily="18" charset="0"/>
              </a:rPr>
              <a:t>O</a:t>
            </a:r>
            <a:r>
              <a:rPr lang="en-US" sz="2000" b="1" i="1" baseline="-25000" smtClean="0">
                <a:latin typeface="Times New Roman" pitchFamily="18" charset="0"/>
              </a:rPr>
              <a:t> </a:t>
            </a:r>
            <a:r>
              <a:rPr lang="en-US" sz="2000" smtClean="0">
                <a:latin typeface="Times New Roman" pitchFamily="18" charset="0"/>
              </a:rPr>
              <a:t>(log </a:t>
            </a:r>
            <a:r>
              <a:rPr lang="en-US" sz="2000" b="1" i="1" smtClean="0">
                <a:latin typeface="Times New Roman" pitchFamily="18" charset="0"/>
              </a:rPr>
              <a:t>p</a:t>
            </a:r>
            <a:r>
              <a:rPr lang="en-US" sz="2000" smtClean="0">
                <a:latin typeface="Times New Roman" pitchFamily="18" charset="0"/>
              </a:rPr>
              <a:t>) </a:t>
            </a:r>
            <a:r>
              <a:rPr lang="en-US" sz="2000" smtClean="0"/>
              <a:t>arithmetic operations</a:t>
            </a:r>
          </a:p>
        </p:txBody>
      </p:sp>
      <p:sp>
        <p:nvSpPr>
          <p:cNvPr id="1127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>
          <a:xfrm>
            <a:off x="4867275" y="1533525"/>
            <a:ext cx="3810000" cy="3876675"/>
          </a:xfrm>
        </p:spPr>
        <p:txBody>
          <a:bodyPr/>
          <a:lstStyle/>
          <a:p>
            <a:pPr marL="228600" indent="-228600" eaLnBrk="1" hangingPunct="1"/>
            <a:r>
              <a:rPr lang="en-US" sz="2000" dirty="0" smtClean="0"/>
              <a:t>Example</a:t>
            </a:r>
          </a:p>
          <a:p>
            <a:pPr marL="457200" lvl="1" indent="-114300" eaLnBrk="1" hangingPunct="1"/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18</a:t>
            </a:r>
            <a:r>
              <a:rPr lang="en-US" sz="1800" dirty="0" smtClean="0"/>
              <a:t> </a:t>
            </a:r>
            <a:r>
              <a:rPr lang="en-US" sz="1800" dirty="0" smtClean="0">
                <a:latin typeface="Times New Roman" pitchFamily="18" charset="0"/>
              </a:rPr>
              <a:t>mod 19 (18 </a:t>
            </a:r>
            <a:r>
              <a:rPr lang="en-US" sz="1800" dirty="0" smtClean="0">
                <a:latin typeface="Symbol" pitchFamily="18" charset="2"/>
              </a:rPr>
              <a:t>= 10</a:t>
            </a:r>
            <a:r>
              <a:rPr lang="en-US" sz="1800" dirty="0" smtClean="0">
                <a:latin typeface="Times New Roman" pitchFamily="18" charset="0"/>
              </a:rPr>
              <a:t>010)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19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9</a:t>
            </a:r>
            <a:endParaRPr lang="en-US" sz="1800" b="1" i="1" dirty="0" smtClean="0">
              <a:latin typeface="Times New Roman" pitchFamily="18" charset="0"/>
            </a:endParaRP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3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81 mod 19  = 5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5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19 =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(25 mod 19)3 mod 19 =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18 mod 19 = 18</a:t>
            </a:r>
          </a:p>
          <a:p>
            <a:pPr marL="457200" lvl="1" indent="-114300" eaLnBrk="1" hangingPunct="1"/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 (</a:t>
            </a:r>
            <a:r>
              <a:rPr lang="en-US" sz="1800" dirty="0" smtClean="0">
                <a:latin typeface="Times New Roman" pitchFamily="18" charset="0"/>
              </a:rPr>
              <a:t>18</a:t>
            </a:r>
            <a:r>
              <a:rPr lang="en-US" sz="1800" baseline="30000" dirty="0" smtClean="0">
                <a:latin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</a:rPr>
              <a:t> mod 19)3</a:t>
            </a:r>
            <a:r>
              <a:rPr lang="en-US" sz="1800" baseline="30000" dirty="0" smtClean="0">
                <a:latin typeface="Times New Roman" pitchFamily="18" charset="0"/>
              </a:rPr>
              <a:t>0</a:t>
            </a:r>
            <a:r>
              <a:rPr lang="en-US" sz="1800" dirty="0" smtClean="0">
                <a:latin typeface="Times New Roman" pitchFamily="18" charset="0"/>
              </a:rPr>
              <a:t>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(324 mod 19) mod 19 = </a:t>
            </a:r>
            <a:br>
              <a:rPr lang="en-US" sz="1800" dirty="0" smtClean="0">
                <a:latin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</a:rPr>
              <a:t>	17</a:t>
            </a:r>
            <a:r>
              <a:rPr lang="en-US" sz="1800" dirty="0" smtClean="0">
                <a:latin typeface="Times New Roman" pitchFamily="18" charset="0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19 + 1 mod 19 = 1</a:t>
            </a:r>
          </a:p>
        </p:txBody>
      </p:sp>
      <p:graphicFrame>
        <p:nvGraphicFramePr>
          <p:cNvPr id="229455" name="Group 79"/>
          <p:cNvGraphicFramePr>
            <a:graphicFrameLocks noGrp="1"/>
          </p:cNvGraphicFramePr>
          <p:nvPr/>
        </p:nvGraphicFramePr>
        <p:xfrm>
          <a:off x="5486400" y="5334000"/>
          <a:ext cx="2895600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62000"/>
                <a:gridCol w="381000"/>
                <a:gridCol w="381000"/>
                <a:gridCol w="457200"/>
                <a:gridCol w="457200"/>
                <a:gridCol w="45720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2000" u="none" strike="noStrike" cap="none" normalizeH="0" baseline="-25000" dirty="0" smtClean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1600" u="none" strike="noStrike" kern="1200" cap="none" spc="0" normalizeH="0" baseline="-25000" noProof="0" dirty="0" err="1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i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1800" u="none" strike="noStrike" cap="none" normalizeH="0" baseline="34000" dirty="0" smtClean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sz="1600" u="none" strike="noStrike" cap="none" normalizeH="0" baseline="16000" dirty="0" smtClean="0">
                          <a:ln>
                            <a:noFill/>
                          </a:ln>
                          <a:effectLst/>
                        </a:rPr>
                        <a:t>5 - </a:t>
                      </a:r>
                      <a:r>
                        <a:rPr kumimoji="0" lang="en-US" sz="1600" u="none" strike="noStrike" cap="none" normalizeH="0" baseline="1600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600" b="1" i="1" u="none" strike="noStrike" cap="none" normalizeH="0" baseline="16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Q</a:t>
                      </a:r>
                      <a:r>
                        <a:rPr kumimoji="0" lang="en-US" sz="1800" u="none" strike="noStrike" cap="none" normalizeH="0" baseline="-2500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sz="18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3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Chinese remainder theorem light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762000" y="1600200"/>
            <a:ext cx="8001000" cy="4724400"/>
          </a:xfrm>
        </p:spPr>
        <p:txBody>
          <a:bodyPr/>
          <a:lstStyle/>
          <a:p>
            <a:pPr eaLnBrk="1" hangingPunct="1"/>
            <a:r>
              <a:rPr lang="en-US" sz="2000" dirty="0" smtClean="0">
                <a:latin typeface="Times New Roman" pitchFamily="18" charset="0"/>
              </a:rPr>
              <a:t>Let N=</a:t>
            </a:r>
            <a:r>
              <a:rPr lang="en-US" sz="2000" dirty="0" err="1" smtClean="0">
                <a:latin typeface="Times New Roman" pitchFamily="18" charset="0"/>
              </a:rPr>
              <a:t>pq</a:t>
            </a:r>
            <a:r>
              <a:rPr lang="en-US" sz="2000" dirty="0" smtClean="0">
                <a:latin typeface="Times New Roman" pitchFamily="18" charset="0"/>
              </a:rPr>
              <a:t>. Let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x </a:t>
            </a:r>
            <a:r>
              <a:rPr lang="en-US" sz="1600" dirty="0">
                <a:latin typeface="Times New Roman" pitchFamily="18" charset="0"/>
              </a:rPr>
              <a:t>mod p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</a:rPr>
              <a:t>a1</a:t>
            </a:r>
          </a:p>
          <a:p>
            <a:pPr lvl="1" eaLnBrk="1" hangingPunct="1"/>
            <a:r>
              <a:rPr lang="en-US" sz="1600" dirty="0">
                <a:latin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</a:rPr>
              <a:t>mod </a:t>
            </a:r>
            <a:r>
              <a:rPr lang="en-US" sz="1600" dirty="0" smtClean="0">
                <a:latin typeface="Times New Roman" pitchFamily="18" charset="0"/>
              </a:rPr>
              <a:t>q </a:t>
            </a:r>
            <a:r>
              <a:rPr lang="en-US" sz="1600" dirty="0">
                <a:latin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</a:rPr>
              <a:t>a2 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Then</a:t>
            </a:r>
          </a:p>
          <a:p>
            <a:pPr lvl="1" eaLnBrk="1" hangingPunct="1"/>
            <a:r>
              <a:rPr lang="en-US" sz="1600" dirty="0">
                <a:latin typeface="Times New Roman" pitchFamily="18" charset="0"/>
              </a:rPr>
              <a:t>x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</a:rPr>
              <a:t>mod N </a:t>
            </a:r>
            <a:r>
              <a:rPr lang="en-US" sz="1600" dirty="0" smtClean="0">
                <a:latin typeface="Times New Roman" pitchFamily="18" charset="0"/>
              </a:rPr>
              <a:t>= a1* q * inverse(q in </a:t>
            </a:r>
            <a:r>
              <a:rPr lang="en-US" sz="1600" dirty="0" err="1" smtClean="0">
                <a:latin typeface="Times New Roman" pitchFamily="18" charset="0"/>
              </a:rPr>
              <a:t>Zp</a:t>
            </a:r>
            <a:r>
              <a:rPr lang="en-US" sz="1600" dirty="0" smtClean="0">
                <a:latin typeface="Times New Roman" pitchFamily="18" charset="0"/>
              </a:rPr>
              <a:t>)+ a2 * p * inverse(p in </a:t>
            </a:r>
            <a:r>
              <a:rPr lang="en-US" sz="1600" dirty="0" err="1" smtClean="0">
                <a:latin typeface="Times New Roman" pitchFamily="18" charset="0"/>
              </a:rPr>
              <a:t>Zq</a:t>
            </a:r>
            <a:r>
              <a:rPr lang="en-US" sz="1600" dirty="0" smtClean="0">
                <a:latin typeface="Times New Roman" pitchFamily="18" charset="0"/>
              </a:rPr>
              <a:t>) </a:t>
            </a:r>
            <a:r>
              <a:rPr lang="en-US" sz="1600" b="1" dirty="0" smtClean="0">
                <a:latin typeface="Times New Roman" pitchFamily="18" charset="0"/>
              </a:rPr>
              <a:t>mod N</a:t>
            </a:r>
          </a:p>
          <a:p>
            <a:pPr lvl="1" eaLnBrk="1" hangingPunct="1"/>
            <a:r>
              <a:rPr lang="en-US" sz="1600" b="1" dirty="0" smtClean="0">
                <a:latin typeface="Times New Roman" pitchFamily="18" charset="0"/>
              </a:rPr>
              <a:t>Let’s prove it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This can be used to compute </a:t>
            </a:r>
            <a:r>
              <a:rPr lang="en-US" sz="1600" dirty="0" err="1" smtClean="0">
                <a:latin typeface="Times New Roman" pitchFamily="18" charset="0"/>
              </a:rPr>
              <a:t>W^x</a:t>
            </a:r>
            <a:r>
              <a:rPr lang="en-US" sz="1600" dirty="0" smtClean="0">
                <a:latin typeface="Times New Roman" pitchFamily="18" charset="0"/>
              </a:rPr>
              <a:t> mod N, for big </a:t>
            </a:r>
            <a:r>
              <a:rPr lang="en-US" sz="1600" dirty="0" err="1" smtClean="0">
                <a:latin typeface="Times New Roman" pitchFamily="18" charset="0"/>
              </a:rPr>
              <a:t>W^x</a:t>
            </a:r>
            <a:r>
              <a:rPr lang="en-US" sz="1600" dirty="0" smtClean="0">
                <a:latin typeface="Times New Roman" pitchFamily="18" charset="0"/>
              </a:rPr>
              <a:t>, more efficiently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How? 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Use of theorem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Say you want to compute 18^25 mod 35 (35 = 5*7)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Compute 18^25 mod 5 = 18^(25 mod 4) mod 5= 18^1 mod 5 = 3 = a1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Compute 18^25 mod 7 = 18^(25 mod 6) mod 7= 18^1 mod 7 = 4 = a2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Note that inverse(5 </a:t>
            </a:r>
            <a:r>
              <a:rPr lang="en-US" sz="1600" dirty="0">
                <a:latin typeface="Times New Roman" pitchFamily="18" charset="0"/>
              </a:rPr>
              <a:t>in </a:t>
            </a:r>
            <a:r>
              <a:rPr lang="en-US" sz="1600" dirty="0" smtClean="0">
                <a:latin typeface="Times New Roman" pitchFamily="18" charset="0"/>
              </a:rPr>
              <a:t>Z</a:t>
            </a:r>
            <a:r>
              <a:rPr lang="en-US" sz="1600" baseline="-25000" dirty="0" smtClean="0">
                <a:latin typeface="Times New Roman" pitchFamily="18" charset="0"/>
              </a:rPr>
              <a:t>7</a:t>
            </a:r>
            <a:r>
              <a:rPr lang="en-US" sz="1600" dirty="0" smtClean="0">
                <a:latin typeface="Times New Roman" pitchFamily="18" charset="0"/>
              </a:rPr>
              <a:t>)=3 and inverse(7 </a:t>
            </a:r>
            <a:r>
              <a:rPr lang="en-US" sz="1600" dirty="0">
                <a:latin typeface="Times New Roman" pitchFamily="18" charset="0"/>
              </a:rPr>
              <a:t>in </a:t>
            </a:r>
            <a:r>
              <a:rPr lang="en-US" sz="1600" dirty="0" smtClean="0">
                <a:latin typeface="Times New Roman" pitchFamily="18" charset="0"/>
              </a:rPr>
              <a:t>Z</a:t>
            </a:r>
            <a:r>
              <a:rPr lang="en-US" sz="1600" baseline="-25000" dirty="0" smtClean="0">
                <a:latin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</a:rPr>
              <a:t>)=3</a:t>
            </a:r>
          </a:p>
          <a:p>
            <a:pPr lvl="1" eaLnBrk="1" hangingPunct="1"/>
            <a:r>
              <a:rPr lang="en-US" sz="1600" dirty="0" smtClean="0">
                <a:latin typeface="Times New Roman" pitchFamily="18" charset="0"/>
              </a:rPr>
              <a:t>Therefore the solution we are looking for is 3*7*3+4*5*3 mod 35= 18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Used in the decryption procedure of RSA: Why cannot it be used in the encryption?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Also we can prove correctness of RSA for general message M</a:t>
            </a:r>
          </a:p>
        </p:txBody>
      </p:sp>
    </p:spTree>
    <p:extLst>
      <p:ext uri="{BB962C8B-B14F-4D97-AF65-F5344CB8AC3E}">
        <p14:creationId xmlns:p14="http://schemas.microsoft.com/office/powerpoint/2010/main" val="19534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Pseudoprimality Testing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Testing whether a number is prime (</a:t>
            </a:r>
            <a:r>
              <a:rPr lang="en-US" sz="2000" dirty="0" smtClean="0">
                <a:solidFill>
                  <a:schemeClr val="accent6"/>
                </a:solidFill>
              </a:rPr>
              <a:t>primality testing</a:t>
            </a:r>
            <a:r>
              <a:rPr lang="en-US" sz="2000" dirty="0" smtClean="0"/>
              <a:t>) is a difficult problem, though polynomial-time algorithms exist</a:t>
            </a:r>
          </a:p>
          <a:p>
            <a:pPr eaLnBrk="1" hangingPunct="1"/>
            <a:r>
              <a:rPr lang="en-US" sz="2000" dirty="0" smtClean="0"/>
              <a:t>An integer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Symbol" pitchFamily="18" charset="2"/>
              </a:rPr>
              <a:t> 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 </a:t>
            </a:r>
            <a:r>
              <a:rPr lang="en-US" sz="20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 smtClean="0"/>
              <a:t>  is said to be a 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6"/>
                </a:solidFill>
              </a:rPr>
              <a:t>pseudoprime</a:t>
            </a:r>
            <a:r>
              <a:rPr lang="en-US" sz="2000" dirty="0" smtClean="0"/>
              <a:t> if </a:t>
            </a:r>
          </a:p>
          <a:p>
            <a:pPr lvl="1" eaLnBrk="1" hangingPunct="1"/>
            <a:r>
              <a:rPr lang="en-US" sz="1800" b="1" i="1" dirty="0" err="1" smtClean="0">
                <a:latin typeface="Times New Roman" pitchFamily="18" charset="0"/>
              </a:rPr>
              <a:t>x</a:t>
            </a:r>
            <a:r>
              <a:rPr lang="en-US" sz="1800" b="1" i="1" baseline="30000" dirty="0" err="1" smtClean="0">
                <a:latin typeface="Times New Roman" pitchFamily="18" charset="0"/>
              </a:rPr>
              <a:t>n</a:t>
            </a:r>
            <a:r>
              <a:rPr lang="en-US" sz="1800" b="1" i="1" baseline="30000" dirty="0" smtClean="0">
                <a:latin typeface="Symbol" pitchFamily="18" charset="2"/>
              </a:rPr>
              <a:t> </a:t>
            </a:r>
            <a:r>
              <a:rPr lang="en-US" sz="1800" baseline="30000" dirty="0" smtClean="0">
                <a:latin typeface="Symbol" pitchFamily="18" charset="2"/>
              </a:rPr>
              <a:t>- 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(Fermat’s little theorem)</a:t>
            </a:r>
          </a:p>
          <a:p>
            <a:pPr eaLnBrk="1" hangingPunct="1"/>
            <a:r>
              <a:rPr lang="en-US" sz="2000" dirty="0" smtClean="0"/>
              <a:t>Composite 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pseudoprimes</a:t>
            </a:r>
            <a:r>
              <a:rPr lang="en-US" sz="2000" dirty="0" smtClean="0"/>
              <a:t> are rare:</a:t>
            </a:r>
          </a:p>
          <a:p>
            <a:pPr lvl="1" eaLnBrk="1" hangingPunct="1"/>
            <a:r>
              <a:rPr lang="en-US" sz="1800" dirty="0" smtClean="0"/>
              <a:t>A random 100-bit integer is a composite base-2 pseudoprime with probability less than 10</a:t>
            </a:r>
            <a:r>
              <a:rPr lang="en-US" sz="1800" baseline="30000" dirty="0" smtClean="0"/>
              <a:t>-13</a:t>
            </a:r>
          </a:p>
          <a:p>
            <a:pPr lvl="1" eaLnBrk="1" hangingPunct="1"/>
            <a:r>
              <a:rPr lang="en-US" sz="1800" dirty="0" smtClean="0"/>
              <a:t>The smallest composite base-2 pseudoprime is 341</a:t>
            </a:r>
          </a:p>
          <a:p>
            <a:pPr eaLnBrk="1" hangingPunct="1"/>
            <a:r>
              <a:rPr lang="en-US" sz="2000" dirty="0" smtClean="0"/>
              <a:t>Base-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</a:t>
            </a:r>
            <a:r>
              <a:rPr lang="en-US" sz="2000" dirty="0" err="1" smtClean="0"/>
              <a:t>pseudoprimality</a:t>
            </a:r>
            <a:r>
              <a:rPr lang="en-US" sz="2000" dirty="0" smtClean="0"/>
              <a:t> testing for an integer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: </a:t>
            </a:r>
          </a:p>
          <a:p>
            <a:pPr lvl="1" eaLnBrk="1" hangingPunct="1"/>
            <a:r>
              <a:rPr lang="en-US" sz="1800" dirty="0" smtClean="0"/>
              <a:t>Check whether </a:t>
            </a:r>
            <a:r>
              <a:rPr lang="en-US" sz="1800" b="1" i="1" dirty="0" err="1" smtClean="0">
                <a:latin typeface="Times New Roman" pitchFamily="18" charset="0"/>
              </a:rPr>
              <a:t>x</a:t>
            </a:r>
            <a:r>
              <a:rPr lang="en-US" sz="1800" b="1" i="1" baseline="30000" dirty="0" err="1" smtClean="0">
                <a:latin typeface="Times New Roman" pitchFamily="18" charset="0"/>
              </a:rPr>
              <a:t>n</a:t>
            </a:r>
            <a:r>
              <a:rPr lang="en-US" sz="1800" b="1" i="1" baseline="30000" dirty="0" smtClean="0">
                <a:latin typeface="Symbol" pitchFamily="18" charset="2"/>
              </a:rPr>
              <a:t> </a:t>
            </a:r>
            <a:r>
              <a:rPr lang="en-US" sz="1800" baseline="30000" dirty="0" smtClean="0">
                <a:latin typeface="Symbol" pitchFamily="18" charset="2"/>
              </a:rPr>
              <a:t>- </a:t>
            </a:r>
            <a:r>
              <a:rPr lang="en-US" sz="1800" baseline="30000" dirty="0" smtClean="0">
                <a:latin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</a:rPr>
              <a:t> mod 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r>
              <a:rPr lang="en-US" sz="1800" dirty="0" smtClean="0"/>
              <a:t> </a:t>
            </a:r>
          </a:p>
          <a:p>
            <a:pPr lvl="1" eaLnBrk="1" hangingPunct="1"/>
            <a:r>
              <a:rPr lang="en-US" sz="1800" dirty="0" smtClean="0"/>
              <a:t>Can be performed efficiently with the repeated squaring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0044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security and properties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/>
              <a:t>P</a:t>
            </a:r>
            <a:r>
              <a:rPr lang="en-US" sz="2400" dirty="0" smtClean="0"/>
              <a:t>lain RSA is deterministic.</a:t>
            </a:r>
          </a:p>
          <a:p>
            <a:r>
              <a:rPr lang="en-US" sz="2400" dirty="0" smtClean="0"/>
              <a:t>Why is this a problem?</a:t>
            </a:r>
          </a:p>
          <a:p>
            <a:r>
              <a:rPr lang="en-US" sz="2400" dirty="0" smtClean="0"/>
              <a:t>Plain RSA is also </a:t>
            </a:r>
            <a:r>
              <a:rPr lang="en-US" sz="2400" dirty="0" err="1" smtClean="0"/>
              <a:t>homomorphic</a:t>
            </a:r>
            <a:r>
              <a:rPr lang="en-US" sz="2400" dirty="0" smtClean="0"/>
              <a:t>. What does this mean?</a:t>
            </a:r>
          </a:p>
          <a:p>
            <a:pPr lvl="1"/>
            <a:r>
              <a:rPr lang="en-US" sz="2000" dirty="0" smtClean="0"/>
              <a:t>Multiply </a:t>
            </a:r>
            <a:r>
              <a:rPr lang="en-US" sz="2000" dirty="0" err="1" smtClean="0"/>
              <a:t>ciphertexts</a:t>
            </a:r>
            <a:r>
              <a:rPr lang="en-US" sz="2000" dirty="0" smtClean="0"/>
              <a:t> to get 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of multiplication!</a:t>
            </a:r>
            <a:endParaRPr lang="en-US" sz="2400" dirty="0"/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[(m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  <a:r>
              <a:rPr lang="en-US" sz="2400" baseline="30000" dirty="0"/>
              <a:t>e </a:t>
            </a:r>
            <a:r>
              <a:rPr lang="en-US" sz="2400" dirty="0"/>
              <a:t>mod N</a:t>
            </a:r>
            <a:r>
              <a:rPr lang="en-US" sz="2400" dirty="0" smtClean="0"/>
              <a:t>][(m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e </a:t>
            </a:r>
            <a:r>
              <a:rPr lang="en-US" sz="2400" dirty="0"/>
              <a:t>mod N</a:t>
            </a:r>
            <a:r>
              <a:rPr lang="en-US" sz="2400" dirty="0" smtClean="0"/>
              <a:t>] = (m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e </a:t>
            </a:r>
            <a:r>
              <a:rPr lang="en-US" sz="2400" dirty="0"/>
              <a:t>mod </a:t>
            </a:r>
            <a:r>
              <a:rPr lang="en-US" sz="2400" dirty="0" smtClean="0"/>
              <a:t>N</a:t>
            </a:r>
          </a:p>
          <a:p>
            <a:r>
              <a:rPr lang="en-US" sz="2400" dirty="0" smtClean="0"/>
              <a:t>However, not additively </a:t>
            </a:r>
            <a:r>
              <a:rPr lang="en-US" sz="2400" dirty="0" err="1" smtClean="0"/>
              <a:t>homomorphic</a:t>
            </a:r>
            <a:endParaRPr lang="en-US" sz="2400" dirty="0" smtClean="0"/>
          </a:p>
          <a:p>
            <a:r>
              <a:rPr lang="en-US" sz="2400" dirty="0" smtClean="0"/>
              <a:t>Both additively + multiplicative </a:t>
            </a:r>
            <a:r>
              <a:rPr lang="en-US" sz="2400" dirty="0" err="1" smtClean="0"/>
              <a:t>homomorphic</a:t>
            </a:r>
            <a:r>
              <a:rPr lang="en-US" sz="2400" dirty="0" smtClean="0"/>
              <a:t> (aka fully-</a:t>
            </a:r>
            <a:r>
              <a:rPr lang="en-US" sz="2400" dirty="0" err="1" smtClean="0"/>
              <a:t>homomorphic</a:t>
            </a:r>
            <a:r>
              <a:rPr lang="en-US" sz="2400" dirty="0" smtClean="0"/>
              <a:t>) encryption open problem till 2009</a:t>
            </a:r>
          </a:p>
          <a:p>
            <a:r>
              <a:rPr lang="en-US" sz="2400" dirty="0" smtClean="0"/>
              <a:t>A breakthrough result from IBM (Craig Gentry) answered this open problem, constructing such an encryption scheme</a:t>
            </a:r>
          </a:p>
        </p:txBody>
      </p:sp>
    </p:spTree>
    <p:extLst>
      <p:ext uri="{BB962C8B-B14F-4D97-AF65-F5344CB8AC3E}">
        <p14:creationId xmlns:p14="http://schemas.microsoft.com/office/powerpoint/2010/main" val="3877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World Usage of RSA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Randomized RSA</a:t>
            </a:r>
          </a:p>
          <a:p>
            <a:pPr lvl="1"/>
            <a:r>
              <a:rPr lang="en-US" sz="2000" dirty="0" smtClean="0"/>
              <a:t>To encrypt a message M under an RSA public key (</a:t>
            </a:r>
            <a:r>
              <a:rPr lang="en-US" sz="2000" dirty="0" err="1" smtClean="0"/>
              <a:t>n,e</a:t>
            </a:r>
            <a:r>
              <a:rPr lang="en-US" sz="2000" dirty="0" smtClean="0"/>
              <a:t>), generate a new random session AES key K, compute the cipher text as</a:t>
            </a:r>
          </a:p>
          <a:p>
            <a:pPr lvl="2"/>
            <a:r>
              <a:rPr lang="en-US" sz="1600" dirty="0" smtClean="0"/>
              <a:t>[</a:t>
            </a:r>
            <a:r>
              <a:rPr lang="en-US" sz="1600" dirty="0" err="1" smtClean="0"/>
              <a:t>K</a:t>
            </a:r>
            <a:r>
              <a:rPr lang="en-US" sz="1600" baseline="30000" dirty="0" err="1" smtClean="0"/>
              <a:t>e</a:t>
            </a:r>
            <a:r>
              <a:rPr lang="en-US" sz="1600" dirty="0" smtClean="0"/>
              <a:t> mod N, AES</a:t>
            </a:r>
            <a:r>
              <a:rPr lang="en-US" sz="1600" baseline="-25000" dirty="0" smtClean="0"/>
              <a:t>K</a:t>
            </a:r>
            <a:r>
              <a:rPr lang="en-US" sz="1600" dirty="0" smtClean="0"/>
              <a:t>(M)]</a:t>
            </a:r>
          </a:p>
          <a:p>
            <a:r>
              <a:rPr lang="en-US" sz="2400" dirty="0" smtClean="0"/>
              <a:t>This prevents an adversary distinguishing two encryptions of the same message since K is chosen at random every time the encryption takes place</a:t>
            </a:r>
          </a:p>
          <a:p>
            <a:r>
              <a:rPr lang="en-US" sz="2400" dirty="0" smtClean="0"/>
              <a:t>Could the following encryption work for arbitrary messages M?</a:t>
            </a:r>
          </a:p>
          <a:p>
            <a:pPr lvl="1"/>
            <a:r>
              <a:rPr lang="en-US" sz="2000" dirty="0" smtClean="0"/>
              <a:t>(M||r)</a:t>
            </a:r>
            <a:r>
              <a:rPr lang="en-US" sz="2000" baseline="30000" dirty="0" smtClean="0"/>
              <a:t>e</a:t>
            </a:r>
            <a:r>
              <a:rPr lang="en-US" sz="2000" dirty="0" smtClean="0"/>
              <a:t> </a:t>
            </a:r>
            <a:r>
              <a:rPr lang="en-US" sz="2000" dirty="0"/>
              <a:t>mod </a:t>
            </a:r>
            <a:r>
              <a:rPr lang="en-US" sz="2000" dirty="0" smtClean="0"/>
              <a:t>N, for random r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21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ElGamal Encryption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sym typeface="Symbol" panose="05050102010706020507" pitchFamily="18" charset="2"/>
              </a:rPr>
              <a:t>Encrypts messages m 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Secret key:</a:t>
            </a:r>
            <a:r>
              <a:rPr lang="en-US" sz="2400" dirty="0" smtClean="0"/>
              <a:t> random number a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endParaRPr lang="en-US" sz="2400" dirty="0" smtClean="0"/>
          </a:p>
          <a:p>
            <a:pPr eaLnBrk="1" hangingPunct="1"/>
            <a:r>
              <a:rPr lang="en-US" sz="2400" b="1" dirty="0" smtClean="0"/>
              <a:t>Public key:</a:t>
            </a:r>
            <a:r>
              <a:rPr lang="en-US" sz="2400" dirty="0" smtClean="0"/>
              <a:t> A = </a:t>
            </a:r>
            <a:r>
              <a:rPr lang="en-US" sz="2400" dirty="0" err="1" smtClean="0">
                <a:sym typeface="Symbol" panose="05050102010706020507" pitchFamily="18" charset="2"/>
              </a:rPr>
              <a:t>g</a:t>
            </a:r>
            <a:r>
              <a:rPr lang="en-US" sz="2400" baseline="30000" dirty="0" err="1" smtClean="0">
                <a:sym typeface="Symbol" panose="05050102010706020507" pitchFamily="18" charset="2"/>
              </a:rPr>
              <a:t>a</a:t>
            </a:r>
            <a:endParaRPr lang="en-US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sz="2400" b="1" dirty="0" smtClean="0">
                <a:sym typeface="Symbol" panose="05050102010706020507" pitchFamily="18" charset="2"/>
              </a:rPr>
              <a:t>Encryption</a:t>
            </a:r>
            <a:r>
              <a:rPr lang="en-US" sz="2400" dirty="0" smtClean="0">
                <a:sym typeface="Symbol" panose="05050102010706020507" pitchFamily="18" charset="2"/>
              </a:rPr>
              <a:t>: Pick a random </a:t>
            </a:r>
            <a:r>
              <a:rPr lang="en-US" sz="2400" dirty="0" smtClean="0">
                <a:sym typeface="Symbol" panose="05050102010706020507" pitchFamily="18" charset="2"/>
              </a:rPr>
              <a:t>r </a:t>
            </a:r>
            <a:r>
              <a:rPr lang="en-US" sz="2400" dirty="0">
                <a:sym typeface="Symbol" panose="05050102010706020507" pitchFamily="18" charset="2"/>
              </a:rPr>
              <a:t> </a:t>
            </a:r>
            <a:r>
              <a:rPr lang="en-US" sz="2400" dirty="0" err="1" smtClean="0"/>
              <a:t>Z</a:t>
            </a:r>
            <a:r>
              <a:rPr lang="en-US" sz="2400" baseline="-25000" dirty="0" err="1" smtClean="0"/>
              <a:t>p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and set </a:t>
            </a:r>
          </a:p>
          <a:p>
            <a:pPr lvl="1" eaLnBrk="1" hangingPunct="1"/>
            <a:r>
              <a:rPr lang="en-US" sz="2000" dirty="0">
                <a:sym typeface="Symbol" panose="05050102010706020507" pitchFamily="18" charset="2"/>
              </a:rPr>
              <a:t>R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 smtClean="0">
                <a:sym typeface="Symbol" panose="05050102010706020507" pitchFamily="18" charset="2"/>
              </a:rPr>
              <a:t>= </a:t>
            </a:r>
            <a:r>
              <a:rPr lang="en-US" sz="2000" dirty="0" err="1" smtClean="0">
                <a:sym typeface="Symbol" panose="05050102010706020507" pitchFamily="18" charset="2"/>
              </a:rPr>
              <a:t>A</a:t>
            </a:r>
            <a:r>
              <a:rPr lang="en-US" sz="2000" baseline="30000" dirty="0" err="1" smtClean="0">
                <a:sym typeface="Symbol" panose="05050102010706020507" pitchFamily="18" charset="2"/>
              </a:rPr>
              <a:t>r</a:t>
            </a:r>
            <a:r>
              <a:rPr lang="en-US" sz="2000" dirty="0" smtClean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= </a:t>
            </a:r>
            <a:r>
              <a:rPr lang="en-US" sz="2000" dirty="0" smtClean="0">
                <a:sym typeface="Symbol" panose="05050102010706020507" pitchFamily="18" charset="2"/>
              </a:rPr>
              <a:t>g</a:t>
            </a:r>
            <a:r>
              <a:rPr lang="en-US" sz="2000" baseline="30000" dirty="0" smtClean="0">
                <a:sym typeface="Symbol" panose="05050102010706020507" pitchFamily="18" charset="2"/>
              </a:rPr>
              <a:t>ar</a:t>
            </a:r>
            <a:endParaRPr lang="en-US" sz="2000" baseline="30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sz="2000" dirty="0">
                <a:sym typeface="Symbol" panose="05050102010706020507" pitchFamily="18" charset="2"/>
              </a:rPr>
              <a:t>c</a:t>
            </a:r>
            <a:r>
              <a:rPr lang="en-US" sz="2000" baseline="-25000" dirty="0">
                <a:sym typeface="Symbol" panose="05050102010706020507" pitchFamily="18" charset="2"/>
              </a:rPr>
              <a:t>1</a:t>
            </a:r>
            <a:r>
              <a:rPr lang="en-US" sz="2000" dirty="0">
                <a:sym typeface="Symbol" panose="05050102010706020507" pitchFamily="18" charset="2"/>
              </a:rPr>
              <a:t> = </a:t>
            </a:r>
            <a:r>
              <a:rPr lang="en-US" sz="2000" dirty="0" smtClean="0">
                <a:sym typeface="Symbol" panose="05050102010706020507" pitchFamily="18" charset="2"/>
              </a:rPr>
              <a:t>g</a:t>
            </a:r>
            <a:r>
              <a:rPr lang="en-US" sz="2000" baseline="30000" dirty="0">
                <a:sym typeface="Symbol" panose="05050102010706020507" pitchFamily="18" charset="2"/>
              </a:rPr>
              <a:t>r</a:t>
            </a:r>
            <a:endParaRPr lang="en-US" sz="2000" baseline="30000" dirty="0" smtClean="0">
              <a:sym typeface="Symbol" panose="05050102010706020507" pitchFamily="18" charset="2"/>
            </a:endParaRPr>
          </a:p>
          <a:p>
            <a:pPr lvl="1" eaLnBrk="1" hangingPunct="1"/>
            <a:r>
              <a:rPr lang="en-US" sz="2000" dirty="0" smtClean="0">
                <a:sym typeface="Symbol" panose="05050102010706020507" pitchFamily="18" charset="2"/>
              </a:rPr>
              <a:t>Then </a:t>
            </a:r>
            <a:r>
              <a:rPr lang="en-US" sz="2000" b="1" dirty="0" err="1" smtClean="0">
                <a:sym typeface="Symbol" panose="05050102010706020507" pitchFamily="18" charset="2"/>
              </a:rPr>
              <a:t>Enc</a:t>
            </a:r>
            <a:r>
              <a:rPr lang="en-US" sz="2000" b="1" dirty="0" smtClean="0">
                <a:sym typeface="Symbol" panose="05050102010706020507" pitchFamily="18" charset="2"/>
              </a:rPr>
              <a:t>(m</a:t>
            </a:r>
            <a:r>
              <a:rPr lang="en-US" sz="2000" b="1" dirty="0">
                <a:sym typeface="Symbol" panose="05050102010706020507" pitchFamily="18" charset="2"/>
              </a:rPr>
              <a:t>) = (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000" b="1" dirty="0" smtClean="0">
                <a:sym typeface="Symbol" panose="05050102010706020507" pitchFamily="18" charset="2"/>
              </a:rPr>
              <a:t>,c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ym typeface="Symbol" panose="05050102010706020507" pitchFamily="18" charset="2"/>
              </a:rPr>
              <a:t>) </a:t>
            </a:r>
            <a:r>
              <a:rPr lang="en-US" sz="2000" dirty="0" smtClean="0">
                <a:sym typeface="Symbol" panose="05050102010706020507" pitchFamily="18" charset="2"/>
              </a:rPr>
              <a:t>where 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ym typeface="Symbol" panose="05050102010706020507" pitchFamily="18" charset="2"/>
              </a:rPr>
              <a:t>=</a:t>
            </a:r>
            <a:r>
              <a:rPr lang="en-US" sz="2000" b="1" dirty="0" err="1" smtClean="0">
                <a:sym typeface="Symbol" panose="05050102010706020507" pitchFamily="18" charset="2"/>
              </a:rPr>
              <a:t>mR</a:t>
            </a:r>
            <a:r>
              <a:rPr lang="en-US" sz="2000" b="1" dirty="0" smtClean="0">
                <a:sym typeface="Symbol" panose="05050102010706020507" pitchFamily="18" charset="2"/>
              </a:rPr>
              <a:t> </a:t>
            </a:r>
            <a:r>
              <a:rPr lang="en-US" sz="2000" b="1" dirty="0">
                <a:sym typeface="Symbol" panose="05050102010706020507" pitchFamily="18" charset="2"/>
              </a:rPr>
              <a:t>mod </a:t>
            </a:r>
            <a:r>
              <a:rPr lang="en-US" sz="2000" b="1" dirty="0" smtClean="0">
                <a:sym typeface="Symbol" panose="05050102010706020507" pitchFamily="18" charset="2"/>
              </a:rPr>
              <a:t>p</a:t>
            </a:r>
          </a:p>
          <a:p>
            <a:pPr lvl="1" eaLnBrk="1" hangingPunct="1"/>
            <a:r>
              <a:rPr lang="en-US" sz="2000" b="1" dirty="0" smtClean="0">
                <a:sym typeface="Symbol" panose="05050102010706020507" pitchFamily="18" charset="2"/>
              </a:rPr>
              <a:t>Dec(c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000" b="1" dirty="0" smtClean="0">
                <a:sym typeface="Symbol" panose="05050102010706020507" pitchFamily="18" charset="2"/>
              </a:rPr>
              <a:t>,c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 smtClean="0">
                <a:sym typeface="Symbol" panose="05050102010706020507" pitchFamily="18" charset="2"/>
              </a:rPr>
              <a:t>) </a:t>
            </a:r>
            <a:r>
              <a:rPr lang="en-US" sz="2000" b="1" dirty="0">
                <a:sym typeface="Symbol" panose="05050102010706020507" pitchFamily="18" charset="2"/>
              </a:rPr>
              <a:t>= </a:t>
            </a:r>
            <a:r>
              <a:rPr lang="en-US" sz="2000" b="1" dirty="0" smtClean="0">
                <a:sym typeface="Symbol" panose="05050102010706020507" pitchFamily="18" charset="2"/>
              </a:rPr>
              <a:t>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000" b="1" dirty="0">
                <a:sym typeface="Symbol" panose="05050102010706020507" pitchFamily="18" charset="2"/>
              </a:rPr>
              <a:t>*(</a:t>
            </a:r>
            <a:r>
              <a:rPr lang="en-US" sz="2000" b="1" dirty="0" smtClean="0">
                <a:sym typeface="Symbol" panose="05050102010706020507" pitchFamily="18" charset="2"/>
              </a:rPr>
              <a:t>1</a:t>
            </a:r>
            <a:r>
              <a:rPr lang="en-US" sz="2000" b="1" dirty="0" smtClean="0">
                <a:sym typeface="Symbol" panose="05050102010706020507" pitchFamily="18" charset="2"/>
              </a:rPr>
              <a:t>/c</a:t>
            </a:r>
            <a:r>
              <a:rPr lang="en-US" sz="2000" b="1" baseline="-25000" dirty="0" smtClean="0">
                <a:sym typeface="Symbol" panose="05050102010706020507" pitchFamily="18" charset="2"/>
              </a:rPr>
              <a:t>1</a:t>
            </a:r>
            <a:r>
              <a:rPr lang="en-US" sz="2000" b="1" baseline="30000" dirty="0" smtClean="0">
                <a:sym typeface="Symbol" panose="05050102010706020507" pitchFamily="18" charset="2"/>
              </a:rPr>
              <a:t>a</a:t>
            </a:r>
            <a:r>
              <a:rPr lang="en-US" sz="2000" b="1" dirty="0" smtClean="0">
                <a:sym typeface="Symbol" panose="05050102010706020507" pitchFamily="18" charset="2"/>
              </a:rPr>
              <a:t>) </a:t>
            </a:r>
            <a:r>
              <a:rPr lang="en-US" sz="2000" b="1" dirty="0">
                <a:sym typeface="Symbol" panose="05050102010706020507" pitchFamily="18" charset="2"/>
              </a:rPr>
              <a:t>mod </a:t>
            </a:r>
            <a:r>
              <a:rPr lang="en-US" sz="2000" b="1" dirty="0" smtClean="0">
                <a:sym typeface="Symbol" panose="05050102010706020507" pitchFamily="18" charset="2"/>
              </a:rPr>
              <a:t>p </a:t>
            </a:r>
            <a:r>
              <a:rPr lang="en-US" sz="2000" dirty="0" smtClean="0">
                <a:sym typeface="Symbol" panose="05050102010706020507" pitchFamily="18" charset="2"/>
              </a:rPr>
              <a:t>where </a:t>
            </a:r>
            <a:r>
              <a:rPr lang="en-US" sz="2000" b="1" dirty="0">
                <a:sym typeface="Symbol" panose="05050102010706020507" pitchFamily="18" charset="2"/>
              </a:rPr>
              <a:t>c</a:t>
            </a:r>
            <a:r>
              <a:rPr lang="en-US" sz="2000" b="1" baseline="-25000" dirty="0">
                <a:sym typeface="Symbol" panose="05050102010706020507" pitchFamily="18" charset="2"/>
              </a:rPr>
              <a:t>1</a:t>
            </a:r>
            <a:r>
              <a:rPr lang="en-US" sz="2000" b="1" baseline="30000" dirty="0">
                <a:sym typeface="Symbol" panose="05050102010706020507" pitchFamily="18" charset="2"/>
              </a:rPr>
              <a:t>a</a:t>
            </a:r>
            <a:r>
              <a:rPr lang="en-US" sz="2000" b="1" dirty="0" smtClean="0">
                <a:sym typeface="Symbol" panose="05050102010706020507" pitchFamily="18" charset="2"/>
              </a:rPr>
              <a:t>= </a:t>
            </a:r>
            <a:r>
              <a:rPr lang="en-US" sz="2000" b="1" dirty="0" err="1" smtClean="0">
                <a:sym typeface="Symbol" panose="05050102010706020507" pitchFamily="18" charset="2"/>
              </a:rPr>
              <a:t>g</a:t>
            </a:r>
            <a:r>
              <a:rPr lang="en-US" sz="2000" b="1" baseline="30000" dirty="0" err="1" smtClean="0">
                <a:sym typeface="Symbol" panose="05050102010706020507" pitchFamily="18" charset="2"/>
              </a:rPr>
              <a:t>ak</a:t>
            </a:r>
            <a:endParaRPr lang="en-US" sz="2000" b="1" dirty="0">
              <a:sym typeface="Symbol" panose="05050102010706020507" pitchFamily="18" charset="2"/>
            </a:endParaRPr>
          </a:p>
          <a:p>
            <a:pPr eaLnBrk="1" hangingPunct="1"/>
            <a:r>
              <a:rPr lang="en-US" sz="2400" dirty="0"/>
              <a:t>Security depends on Computational </a:t>
            </a:r>
            <a:r>
              <a:rPr lang="en-US" sz="2400" dirty="0" err="1"/>
              <a:t>Diffie</a:t>
            </a:r>
            <a:r>
              <a:rPr lang="en-US" sz="2400" dirty="0"/>
              <a:t>-Hellman (CDH) assumption:  given (</a:t>
            </a:r>
            <a:r>
              <a:rPr lang="en-US" sz="2400" dirty="0">
                <a:sym typeface="Symbol" panose="05050102010706020507" pitchFamily="18" charset="2"/>
              </a:rPr>
              <a:t>g, </a:t>
            </a:r>
            <a:r>
              <a:rPr lang="en-US" sz="2400" dirty="0" err="1">
                <a:sym typeface="Symbol" panose="05050102010706020507" pitchFamily="18" charset="2"/>
              </a:rPr>
              <a:t>g</a:t>
            </a:r>
            <a:r>
              <a:rPr lang="en-US" sz="2400" baseline="30000" dirty="0" err="1">
                <a:sym typeface="Symbol" panose="05050102010706020507" pitchFamily="18" charset="2"/>
              </a:rPr>
              <a:t>a</a:t>
            </a:r>
            <a:r>
              <a:rPr lang="en-US" sz="2400" dirty="0" err="1">
                <a:sym typeface="Symbol" panose="05050102010706020507" pitchFamily="18" charset="2"/>
              </a:rPr>
              <a:t>,g</a:t>
            </a:r>
            <a:r>
              <a:rPr lang="en-US" sz="2400" baseline="30000" dirty="0" err="1">
                <a:sym typeface="Symbol" panose="05050102010706020507" pitchFamily="18" charset="2"/>
              </a:rPr>
              <a:t>b</a:t>
            </a:r>
            <a:r>
              <a:rPr lang="en-US" sz="2400" dirty="0">
                <a:sym typeface="Symbol" panose="05050102010706020507" pitchFamily="18" charset="2"/>
              </a:rPr>
              <a:t>) it is hard to compute g</a:t>
            </a:r>
            <a:r>
              <a:rPr lang="en-US" sz="2400" baseline="30000" dirty="0">
                <a:sym typeface="Symbol" panose="05050102010706020507" pitchFamily="18" charset="2"/>
              </a:rPr>
              <a:t>ab</a:t>
            </a:r>
          </a:p>
          <a:p>
            <a:pPr eaLnBrk="1" hangingPunct="1"/>
            <a:r>
              <a:rPr lang="en-US" sz="2400" dirty="0">
                <a:sym typeface="Symbol" panose="05050102010706020507" pitchFamily="18" charset="2"/>
              </a:rPr>
              <a:t>Do not use same k twice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0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</a:t>
            </a:r>
            <a:endParaRPr lang="en-US" dirty="0"/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sz="2400" b="1" i="1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Euclidean algorithm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Multiplicative inverses</a:t>
            </a:r>
          </a:p>
          <a:p>
            <a:pPr>
              <a:lnSpc>
                <a:spcPct val="90000"/>
              </a:lnSpc>
            </a:pPr>
            <a:endParaRPr lang="en-US" sz="2400" b="1" i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a group</a:t>
            </a:r>
            <a:endParaRPr lang="en-US" dirty="0"/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Order </a:t>
            </a:r>
            <a:r>
              <a:rPr lang="en-US" sz="2400" b="1" i="1" dirty="0" smtClean="0">
                <a:latin typeface="Times New Roman" pitchFamily="18" charset="0"/>
              </a:rPr>
              <a:t>of a group: Number of elements contained in the group</a:t>
            </a:r>
          </a:p>
          <a:p>
            <a:pPr>
              <a:lnSpc>
                <a:spcPct val="90000"/>
              </a:lnSpc>
            </a:pPr>
            <a:r>
              <a:rPr lang="en-US" sz="2400" b="1" i="1" dirty="0" smtClean="0">
                <a:latin typeface="Times New Roman" pitchFamily="18" charset="0"/>
              </a:rPr>
              <a:t>What is the order of Z*p={1,2,…,p-1}</a:t>
            </a:r>
          </a:p>
          <a:p>
            <a:pPr eaLnBrk="1" hangingPunct="1"/>
            <a:r>
              <a:rPr lang="en-US" sz="2000" dirty="0"/>
              <a:t>The multiplicative group for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, denoted with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</a:rPr>
              <a:t>*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, is the subset of elements of </a:t>
            </a:r>
            <a:r>
              <a:rPr lang="en-US" sz="2000" b="1" i="1" dirty="0">
                <a:latin typeface="Times New Roman" pitchFamily="18" charset="0"/>
              </a:rPr>
              <a:t>Z</a:t>
            </a:r>
            <a:r>
              <a:rPr lang="en-US" sz="2000" b="1" i="1" baseline="-25000" dirty="0">
                <a:latin typeface="Times New Roman" pitchFamily="18" charset="0"/>
              </a:rPr>
              <a:t>n</a:t>
            </a:r>
            <a:r>
              <a:rPr lang="en-US" sz="2000" dirty="0"/>
              <a:t> relatively prime with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 </a:t>
            </a:r>
          </a:p>
          <a:p>
            <a:pPr eaLnBrk="1" hangingPunct="1"/>
            <a:r>
              <a:rPr lang="en-US" sz="2000" dirty="0"/>
              <a:t>The </a:t>
            </a:r>
            <a:r>
              <a:rPr lang="en-US" sz="2000" dirty="0" err="1"/>
              <a:t>totient</a:t>
            </a:r>
            <a:r>
              <a:rPr lang="en-US" sz="2000" dirty="0"/>
              <a:t> function of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/>
              <a:t>, denoted with </a:t>
            </a:r>
            <a:r>
              <a:rPr lang="en-US" sz="2000" b="1" dirty="0">
                <a:latin typeface="Symbol" pitchFamily="18" charset="2"/>
              </a:rPr>
              <a:t>f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, is the size of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</a:p>
          <a:p>
            <a:pPr eaLnBrk="1" hangingPunct="1"/>
            <a:r>
              <a:rPr lang="en-US" sz="2000" dirty="0" smtClean="0"/>
              <a:t>For </a:t>
            </a:r>
            <a:r>
              <a:rPr lang="en-US" sz="2000" dirty="0"/>
              <a:t>a generator of a group g, it is: </a:t>
            </a:r>
            <a:r>
              <a:rPr lang="en-US" sz="2000" dirty="0" smtClean="0"/>
              <a:t>g</a:t>
            </a:r>
            <a:r>
              <a:rPr lang="en-US" sz="2000" b="1" baseline="30000" dirty="0">
                <a:latin typeface="Symbol" pitchFamily="18" charset="2"/>
              </a:rPr>
              <a:t>f</a:t>
            </a:r>
            <a:r>
              <a:rPr lang="en-US" sz="2000" baseline="30000" dirty="0">
                <a:latin typeface="Times New Roman" pitchFamily="18" charset="0"/>
              </a:rPr>
              <a:t>(</a:t>
            </a:r>
            <a:r>
              <a:rPr lang="en-US" sz="2000" b="1" i="1" baseline="30000" dirty="0">
                <a:latin typeface="Times New Roman" pitchFamily="18" charset="0"/>
              </a:rPr>
              <a:t>n</a:t>
            </a:r>
            <a:r>
              <a:rPr lang="en-US" sz="2000" baseline="30000" dirty="0">
                <a:latin typeface="Times New Roman" pitchFamily="18" charset="0"/>
              </a:rPr>
              <a:t>)</a:t>
            </a:r>
            <a:r>
              <a:rPr lang="en-US" sz="2000" dirty="0" smtClean="0"/>
              <a:t>= 1 mod </a:t>
            </a:r>
            <a:r>
              <a:rPr lang="en-US" sz="2000" dirty="0" smtClean="0"/>
              <a:t>N</a:t>
            </a:r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/>
              <a:t>If N = </a:t>
            </a:r>
            <a:r>
              <a:rPr lang="en-US" sz="2000" dirty="0" err="1"/>
              <a:t>pq</a:t>
            </a:r>
            <a:r>
              <a:rPr lang="en-US" sz="2000" dirty="0"/>
              <a:t> (p and q are primes), </a:t>
            </a:r>
            <a:r>
              <a:rPr lang="el-GR" sz="2000" dirty="0"/>
              <a:t>φ</a:t>
            </a:r>
            <a:r>
              <a:rPr lang="en-US" sz="2000" dirty="0"/>
              <a:t>(N) = (p-1)(q-1</a:t>
            </a:r>
            <a:r>
              <a:rPr lang="en-US" sz="2000" dirty="0" smtClean="0"/>
              <a:t>)</a:t>
            </a:r>
          </a:p>
          <a:p>
            <a:pPr eaLnBrk="1" hangingPunct="1"/>
            <a:r>
              <a:rPr lang="en-US" sz="2000" dirty="0" smtClean="0"/>
              <a:t>Difficult problem: Given N, find p and q or </a:t>
            </a:r>
            <a:r>
              <a:rPr lang="el-GR" sz="2000" dirty="0"/>
              <a:t>φ</a:t>
            </a:r>
            <a:r>
              <a:rPr lang="en-US" sz="2000" dirty="0"/>
              <a:t>(N) </a:t>
            </a:r>
            <a:endParaRPr lang="en-US" sz="2000" dirty="0"/>
          </a:p>
          <a:p>
            <a:pPr eaLnBrk="1" hangingPunct="1"/>
            <a:r>
              <a:rPr lang="en-US" sz="2000" dirty="0"/>
              <a:t>Example</a:t>
            </a:r>
          </a:p>
          <a:p>
            <a:pPr lvl="1" eaLnBrk="1" hangingPunct="1">
              <a:buNone/>
            </a:pPr>
            <a:r>
              <a:rPr lang="en-US" sz="1800" b="1" i="1" dirty="0">
                <a:latin typeface="Times New Roman" pitchFamily="18" charset="0"/>
              </a:rPr>
              <a:t>		Z</a:t>
            </a:r>
            <a:r>
              <a:rPr lang="en-US" sz="1800" dirty="0">
                <a:latin typeface="Times New Roman" pitchFamily="18" charset="0"/>
              </a:rPr>
              <a:t>*</a:t>
            </a:r>
            <a:r>
              <a:rPr lang="en-US" sz="1800" baseline="-25000" dirty="0">
                <a:latin typeface="Times New Roman" pitchFamily="18" charset="0"/>
              </a:rPr>
              <a:t>10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{ 1, 3, 7, 9 }		</a:t>
            </a:r>
            <a:r>
              <a:rPr lang="en-US" sz="1800" b="1" dirty="0">
                <a:latin typeface="Symbol" pitchFamily="18" charset="2"/>
              </a:rPr>
              <a:t>f</a:t>
            </a:r>
            <a:r>
              <a:rPr lang="en-US" sz="1800" dirty="0">
                <a:latin typeface="Times New Roman" pitchFamily="18" charset="0"/>
              </a:rPr>
              <a:t>(10)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4</a:t>
            </a:r>
            <a:endParaRPr lang="en-US" sz="1800" dirty="0">
              <a:latin typeface="Symbol" pitchFamily="18" charset="2"/>
            </a:endParaRPr>
          </a:p>
          <a:p>
            <a:pPr eaLnBrk="1" hangingPunct="1"/>
            <a:r>
              <a:rPr lang="en-US" sz="2000" dirty="0"/>
              <a:t>If </a:t>
            </a:r>
            <a:r>
              <a:rPr lang="en-US" sz="2000" b="1" i="1" dirty="0">
                <a:latin typeface="Times New Roman" pitchFamily="18" charset="0"/>
              </a:rPr>
              <a:t>p</a:t>
            </a:r>
            <a:r>
              <a:rPr lang="en-US" sz="2000" dirty="0"/>
              <a:t> is prime, we have</a:t>
            </a:r>
          </a:p>
          <a:p>
            <a:pPr eaLnBrk="1" hangingPunct="1">
              <a:buNone/>
            </a:pPr>
            <a:r>
              <a:rPr lang="en-US" sz="1800" dirty="0">
                <a:latin typeface="Times New Roman" pitchFamily="18" charset="0"/>
              </a:rPr>
              <a:t>		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*</a:t>
            </a:r>
            <a:r>
              <a:rPr lang="en-US" sz="1800" b="1" i="1" baseline="-25000" dirty="0">
                <a:latin typeface="Times New Roman" pitchFamily="18" charset="0"/>
              </a:rPr>
              <a:t>p 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{1, 2, …, (</a:t>
            </a:r>
            <a:r>
              <a:rPr lang="en-US" sz="1800" b="1" i="1" dirty="0">
                <a:latin typeface="Times New Roman" pitchFamily="18" charset="0"/>
              </a:rPr>
              <a:t>p</a:t>
            </a:r>
            <a:r>
              <a:rPr lang="en-US" sz="1800" dirty="0">
                <a:latin typeface="Symbol" pitchFamily="18" charset="2"/>
              </a:rPr>
              <a:t> - </a:t>
            </a:r>
            <a:r>
              <a:rPr lang="en-US" sz="1800" dirty="0">
                <a:latin typeface="Times New Roman" pitchFamily="18" charset="0"/>
              </a:rPr>
              <a:t>1)}	</a:t>
            </a:r>
            <a:r>
              <a:rPr lang="en-US" sz="1800" b="1" dirty="0">
                <a:latin typeface="Symbol" pitchFamily="18" charset="2"/>
              </a:rPr>
              <a:t>f</a:t>
            </a:r>
            <a:r>
              <a:rPr lang="en-US" sz="1800" dirty="0">
                <a:latin typeface="Times New Roman" pitchFamily="18" charset="0"/>
              </a:rPr>
              <a:t>(</a:t>
            </a:r>
            <a:r>
              <a:rPr lang="en-US" sz="1800" b="1" i="1" dirty="0">
                <a:latin typeface="Times New Roman" pitchFamily="18" charset="0"/>
              </a:rPr>
              <a:t>p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>
                <a:latin typeface="Symbol" pitchFamily="18" charset="2"/>
              </a:rPr>
              <a:t>=</a:t>
            </a: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b="1" i="1" dirty="0">
                <a:latin typeface="Times New Roman" pitchFamily="18" charset="0"/>
              </a:rPr>
              <a:t>p</a:t>
            </a:r>
            <a:r>
              <a:rPr lang="en-US" sz="1800" dirty="0">
                <a:latin typeface="Symbol" pitchFamily="18" charset="2"/>
              </a:rPr>
              <a:t> </a:t>
            </a:r>
            <a:r>
              <a:rPr lang="en-US" sz="1800" dirty="0" smtClean="0">
                <a:latin typeface="Symbol" pitchFamily="18" charset="2"/>
              </a:rPr>
              <a:t>–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00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Fermat’s Little Theorem</a:t>
            </a:r>
          </a:p>
        </p:txBody>
      </p:sp>
      <p:sp>
        <p:nvSpPr>
          <p:cNvPr id="20070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="1" i="1" baseline="-25000" dirty="0" smtClean="0">
                <a:latin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Theorem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Let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 be a prime. For each nonzero </a:t>
            </a:r>
            <a:r>
              <a:rPr lang="en-US" sz="2400" b="1" i="1" dirty="0" smtClean="0">
                <a:latin typeface="Times New Roman" pitchFamily="18" charset="0"/>
              </a:rPr>
              <a:t>x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en-US" sz="2400" b="1" i="1" dirty="0" err="1">
                <a:latin typeface="Times New Roman" pitchFamily="18" charset="0"/>
              </a:rPr>
              <a:t>Z</a:t>
            </a:r>
            <a:r>
              <a:rPr lang="en-US" sz="2400" b="1" i="1" baseline="-25000" dirty="0" err="1">
                <a:latin typeface="Times New Roman" pitchFamily="18" charset="0"/>
              </a:rPr>
              <a:t>p</a:t>
            </a:r>
            <a:r>
              <a:rPr lang="en-US" sz="2400" dirty="0"/>
              <a:t>, we have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</a:rPr>
              <a:t> 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 (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5</a:t>
            </a:r>
            <a:r>
              <a:rPr lang="en-US" sz="2400" dirty="0"/>
              <a:t>):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1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			2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16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sz="2000" dirty="0">
                <a:latin typeface="Times New Roman" pitchFamily="18" charset="0"/>
              </a:rPr>
              <a:t>3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81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	4</a:t>
            </a:r>
            <a:r>
              <a:rPr lang="en-US" sz="2000" baseline="30000" dirty="0">
                <a:latin typeface="Times New Roman" pitchFamily="18" charset="0"/>
              </a:rPr>
              <a:t>4</a:t>
            </a:r>
            <a:r>
              <a:rPr lang="en-US" sz="2000" dirty="0">
                <a:latin typeface="Times New Roman" pitchFamily="18" charset="0"/>
              </a:rPr>
              <a:t>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256 mod 5 </a:t>
            </a:r>
            <a:r>
              <a:rPr lang="en-US" sz="2000" dirty="0">
                <a:latin typeface="Symbol" pitchFamily="18" charset="2"/>
              </a:rPr>
              <a:t>=</a:t>
            </a:r>
            <a:r>
              <a:rPr lang="en-US" sz="2000" dirty="0">
                <a:latin typeface="Times New Roman" pitchFamily="18" charset="0"/>
              </a:rPr>
              <a:t> 1</a:t>
            </a:r>
            <a:endParaRPr lang="en-US" sz="2000" dirty="0"/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Corollary</a:t>
            </a:r>
            <a:endParaRPr lang="en-US" sz="2400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/>
              <a:t>	Let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/>
              <a:t> be a prime. For each nonzero residue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of </a:t>
            </a:r>
            <a:r>
              <a:rPr lang="en-US" sz="2400" b="1" i="1" dirty="0" err="1">
                <a:latin typeface="Times New Roman" pitchFamily="18" charset="0"/>
              </a:rPr>
              <a:t>Z</a:t>
            </a:r>
            <a:r>
              <a:rPr lang="en-US" sz="2400" b="1" i="1" baseline="-25000" dirty="0" err="1">
                <a:latin typeface="Times New Roman" pitchFamily="18" charset="0"/>
              </a:rPr>
              <a:t>p</a:t>
            </a:r>
            <a:r>
              <a:rPr lang="en-US" sz="2400" dirty="0"/>
              <a:t>, the multiplicative inverse of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/>
              <a:t> is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endParaRPr lang="en-US" sz="2400" baseline="30000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baseline="30000" dirty="0">
                <a:latin typeface="Times New Roman" pitchFamily="18" charset="0"/>
              </a:rPr>
              <a:t>	 </a:t>
            </a:r>
            <a:r>
              <a:rPr lang="en-US" sz="2400" dirty="0"/>
              <a:t>Proof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	 </a:t>
            </a:r>
            <a:r>
              <a:rPr lang="en-US" sz="2400" b="1" i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) mod </a:t>
            </a:r>
            <a:r>
              <a:rPr lang="en-US" sz="2400" b="1" i="1" dirty="0">
                <a:latin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 err="1">
                <a:latin typeface="Times New Roman" pitchFamily="18" charset="0"/>
              </a:rPr>
              <a:t>x</a:t>
            </a:r>
            <a:r>
              <a:rPr lang="en-US" sz="2400" b="1" i="1" baseline="30000" dirty="0" err="1">
                <a:latin typeface="Times New Roman" pitchFamily="18" charset="0"/>
              </a:rPr>
              <a:t>p</a:t>
            </a:r>
            <a:r>
              <a:rPr lang="en-US" sz="2400" b="1" i="1" baseline="30000" dirty="0">
                <a:latin typeface="Symbol" pitchFamily="18" charset="2"/>
              </a:rPr>
              <a:t> </a:t>
            </a:r>
            <a:r>
              <a:rPr lang="en-US" sz="2400" baseline="30000" dirty="0">
                <a:latin typeface="Symbol" pitchFamily="18" charset="2"/>
              </a:rPr>
              <a:t>- </a:t>
            </a:r>
            <a:r>
              <a:rPr lang="en-US" sz="2400" baseline="30000" dirty="0">
                <a:latin typeface="Times New Roman" pitchFamily="18" charset="0"/>
              </a:rPr>
              <a:t>1 </a:t>
            </a:r>
            <a:r>
              <a:rPr lang="en-US" sz="2400" dirty="0">
                <a:latin typeface="Times New Roman" pitchFamily="18" charset="0"/>
              </a:rPr>
              <a:t>mod </a:t>
            </a:r>
            <a:r>
              <a:rPr lang="en-US" sz="2400" b="1" i="1" dirty="0">
                <a:latin typeface="Times New Roman" pitchFamily="18" charset="0"/>
              </a:rPr>
              <a:t>p </a:t>
            </a:r>
            <a:r>
              <a:rPr lang="en-US" sz="2400" dirty="0">
                <a:latin typeface="Symbol" pitchFamily="18" charset="2"/>
              </a:rPr>
              <a:t>=</a:t>
            </a:r>
            <a:r>
              <a:rPr lang="en-US" sz="2400" dirty="0">
                <a:latin typeface="Times New Roman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6175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Euler’s Theorem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800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Euler’s Theorem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	For each element </a:t>
            </a:r>
            <a:r>
              <a:rPr lang="en-US" sz="2000" b="1" i="1" dirty="0" smtClean="0">
                <a:latin typeface="Times New Roman" pitchFamily="18" charset="0"/>
              </a:rPr>
              <a:t>x</a:t>
            </a:r>
            <a:r>
              <a:rPr lang="en-US" sz="2000" dirty="0" smtClean="0"/>
              <a:t> of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we have </a:t>
            </a:r>
            <a:r>
              <a:rPr lang="en-US" sz="2000" b="1" i="1" dirty="0" err="1" smtClean="0">
                <a:latin typeface="Times New Roman" pitchFamily="18" charset="0"/>
              </a:rPr>
              <a:t>x</a:t>
            </a:r>
            <a:r>
              <a:rPr lang="en-US" sz="2000" b="1" baseline="30000" dirty="0" err="1" smtClean="0">
                <a:latin typeface="Symbol" pitchFamily="18" charset="2"/>
              </a:rPr>
              <a:t>f</a:t>
            </a:r>
            <a:r>
              <a:rPr lang="en-US" sz="2000" baseline="30000" dirty="0" smtClean="0">
                <a:latin typeface="Times New Roman" pitchFamily="18" charset="0"/>
              </a:rPr>
              <a:t>(</a:t>
            </a:r>
            <a:r>
              <a:rPr lang="en-US" sz="2000" b="1" i="1" baseline="30000" dirty="0" smtClean="0">
                <a:latin typeface="Times New Roman" pitchFamily="18" charset="0"/>
              </a:rPr>
              <a:t>n</a:t>
            </a:r>
            <a:r>
              <a:rPr lang="en-US" sz="2000" baseline="30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</a:rPr>
              <a:t> mod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dirty="0" smtClean="0">
                <a:latin typeface="Times New Roman" pitchFamily="18" charset="0"/>
              </a:rPr>
              <a:t> 1</a:t>
            </a:r>
          </a:p>
          <a:p>
            <a:pPr eaLnBrk="1" hangingPunct="1"/>
            <a:r>
              <a:rPr lang="en-US" sz="2000" dirty="0" smtClean="0"/>
              <a:t>Example 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=</a:t>
            </a:r>
            <a:r>
              <a:rPr lang="en-US" sz="2000" dirty="0" smtClean="0">
                <a:latin typeface="Times New Roman" pitchFamily="18" charset="0"/>
              </a:rPr>
              <a:t> 10</a:t>
            </a:r>
            <a:r>
              <a:rPr lang="en-US" sz="2000" dirty="0" smtClean="0"/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i="1" dirty="0" smtClean="0">
                <a:latin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="1" baseline="30000" dirty="0" smtClean="0">
                <a:latin typeface="Symbol" pitchFamily="18" charset="2"/>
              </a:rPr>
              <a:t>f</a:t>
            </a:r>
            <a:r>
              <a:rPr lang="en-US" sz="1800" baseline="30000" dirty="0" smtClean="0">
                <a:latin typeface="Times New Roman" pitchFamily="18" charset="0"/>
              </a:rPr>
              <a:t>(10)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3</a:t>
            </a:r>
            <a:r>
              <a:rPr lang="en-US" sz="1800" baseline="30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81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endParaRPr lang="en-US" sz="1800" dirty="0" smtClean="0">
              <a:latin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latin typeface="Symbol" pitchFamily="18" charset="2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b="1" baseline="30000" dirty="0" smtClean="0">
                <a:latin typeface="Symbol" pitchFamily="18" charset="2"/>
              </a:rPr>
              <a:t>f</a:t>
            </a:r>
            <a:r>
              <a:rPr lang="en-US" sz="1800" baseline="30000" dirty="0" smtClean="0">
                <a:latin typeface="Times New Roman" pitchFamily="18" charset="0"/>
              </a:rPr>
              <a:t>(10)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baseline="30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2401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1</a:t>
            </a:r>
            <a:endParaRPr lang="en-US" sz="1800" dirty="0" smtClean="0">
              <a:latin typeface="Symbol" pitchFamily="18" charset="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latin typeface="Symbol" pitchFamily="18" charset="2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="1" baseline="30000" dirty="0" smtClean="0">
                <a:latin typeface="Symbol" pitchFamily="18" charset="2"/>
              </a:rPr>
              <a:t>f</a:t>
            </a:r>
            <a:r>
              <a:rPr lang="en-US" sz="1800" baseline="30000" dirty="0" smtClean="0">
                <a:latin typeface="Times New Roman" pitchFamily="18" charset="0"/>
              </a:rPr>
              <a:t>(10)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9</a:t>
            </a:r>
            <a:r>
              <a:rPr lang="en-US" sz="1800" baseline="30000" dirty="0" smtClean="0">
                <a:latin typeface="Times New Roman" pitchFamily="18" charset="0"/>
              </a:rPr>
              <a:t>4</a:t>
            </a:r>
            <a:r>
              <a:rPr lang="en-US" sz="1800" dirty="0" smtClean="0">
                <a:latin typeface="Times New Roman" pitchFamily="18" charset="0"/>
              </a:rPr>
              <a:t>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6561 mod 10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41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Computing in the exponent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For the multiplicative group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dirty="0" smtClean="0"/>
              <a:t>, we can compute in the exponent modulo </a:t>
            </a: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endParaRPr lang="en-US" sz="2000" dirty="0"/>
          </a:p>
          <a:p>
            <a:pPr eaLnBrk="1" hangingPunct="1"/>
            <a:r>
              <a:rPr lang="en-US" sz="2000" dirty="0" smtClean="0">
                <a:latin typeface="Times New Roman" pitchFamily="18" charset="0"/>
              </a:rPr>
              <a:t>Corollary: For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</a:rPr>
              <a:t>*</a:t>
            </a:r>
            <a:r>
              <a:rPr lang="en-US" sz="2000" b="1" i="1" baseline="-25000" dirty="0" smtClean="0">
                <a:latin typeface="Times New Roman" pitchFamily="18" charset="0"/>
              </a:rPr>
              <a:t>p</a:t>
            </a:r>
            <a:r>
              <a:rPr lang="en-US" sz="2000" dirty="0" smtClean="0"/>
              <a:t>, </a:t>
            </a:r>
            <a:r>
              <a:rPr lang="en-US" sz="2000" dirty="0"/>
              <a:t>we can compute in the exponent modulo </a:t>
            </a:r>
            <a:r>
              <a:rPr lang="en-US" sz="2000" b="1" dirty="0" smtClean="0"/>
              <a:t>p-1</a:t>
            </a:r>
            <a:endParaRPr lang="en-US" sz="2000" dirty="0" smtClean="0">
              <a:latin typeface="Times New Roman" pitchFamily="18" charset="0"/>
            </a:endParaRPr>
          </a:p>
          <a:p>
            <a:pPr eaLnBrk="1" hangingPunct="1"/>
            <a:r>
              <a:rPr lang="en-US" sz="2000" dirty="0" smtClean="0"/>
              <a:t>Example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i="1" dirty="0" smtClean="0">
                <a:latin typeface="Times New Roman" pitchFamily="18" charset="0"/>
              </a:rPr>
              <a:t>		Z</a:t>
            </a:r>
            <a:r>
              <a:rPr lang="en-US" sz="1800" dirty="0" smtClean="0">
                <a:latin typeface="Times New Roman" pitchFamily="18" charset="0"/>
              </a:rPr>
              <a:t>*</a:t>
            </a:r>
            <a:r>
              <a:rPr lang="en-US" sz="1800" baseline="-25000" dirty="0" smtClean="0">
                <a:latin typeface="Times New Roman" pitchFamily="18" charset="0"/>
              </a:rPr>
              <a:t>10</a:t>
            </a:r>
            <a:r>
              <a:rPr lang="en-US" sz="1800" b="1" i="1" baseline="-250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</a:rPr>
              <a:t> { 1, 3, 7, 9 }		</a:t>
            </a: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(10) </a:t>
            </a:r>
            <a:r>
              <a:rPr lang="en-US" sz="1800" dirty="0" smtClean="0">
                <a:latin typeface="Symbol" pitchFamily="18" charset="2"/>
              </a:rPr>
              <a:t>= </a:t>
            </a:r>
            <a:r>
              <a:rPr lang="en-US" sz="1800" dirty="0" smtClean="0">
                <a:latin typeface="Times New Roman" pitchFamily="18" charset="0"/>
              </a:rPr>
              <a:t>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</a:rPr>
              <a:t>		3 ^ 1590 mod 10 = 3 ^ (1590 mod 4) mod 10 = 3^2 mod 10 = 9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</a:rPr>
              <a:t>How about 2^8 mod 10?</a:t>
            </a:r>
            <a:endParaRPr lang="en-US" sz="1800" dirty="0" smtClean="0">
              <a:latin typeface="Symbol" pitchFamily="18" charset="2"/>
            </a:endParaRPr>
          </a:p>
          <a:p>
            <a:pPr eaLnBrk="1" hangingPunct="1"/>
            <a:r>
              <a:rPr lang="en-US" sz="2000" dirty="0" smtClean="0"/>
              <a:t>Example for p=19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>
                <a:latin typeface="Times New Roman" pitchFamily="18" charset="0"/>
              </a:rPr>
              <a:t>		</a:t>
            </a:r>
            <a:r>
              <a:rPr lang="en-US" sz="1800" b="1" i="1" dirty="0" smtClean="0">
                <a:latin typeface="Times New Roman" pitchFamily="18" charset="0"/>
              </a:rPr>
              <a:t>Z</a:t>
            </a:r>
            <a:r>
              <a:rPr lang="en-US" sz="1800" dirty="0" smtClean="0">
                <a:latin typeface="Times New Roman" pitchFamily="18" charset="0"/>
              </a:rPr>
              <a:t>*</a:t>
            </a:r>
            <a:r>
              <a:rPr lang="en-US" sz="1800" b="1" i="1" baseline="-25000" dirty="0" smtClean="0">
                <a:latin typeface="Times New Roman" pitchFamily="18" charset="0"/>
              </a:rPr>
              <a:t>p 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dirty="0" smtClean="0">
                <a:latin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</a:rPr>
              <a:t> {1, 2, …, (</a:t>
            </a: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- </a:t>
            </a:r>
            <a:r>
              <a:rPr lang="en-US" sz="1800" dirty="0" smtClean="0">
                <a:latin typeface="Times New Roman" pitchFamily="18" charset="0"/>
              </a:rPr>
              <a:t>1)}	</a:t>
            </a: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Times New Roman" pitchFamily="18" charset="0"/>
              </a:rPr>
              <a:t>) </a:t>
            </a:r>
            <a:r>
              <a:rPr lang="en-US" sz="1800" dirty="0" smtClean="0">
                <a:latin typeface="Symbol" pitchFamily="18" charset="2"/>
              </a:rPr>
              <a:t>=</a:t>
            </a:r>
            <a:r>
              <a:rPr lang="en-US" sz="1800" dirty="0" smtClean="0">
                <a:latin typeface="Times New Roman" pitchFamily="18" charset="0"/>
              </a:rPr>
              <a:t> </a:t>
            </a: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- </a:t>
            </a:r>
            <a:r>
              <a:rPr lang="en-US" sz="1800" dirty="0" smtClean="0">
                <a:latin typeface="Times New Roman" pitchFamily="18" charset="0"/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</a:rPr>
              <a:t>                              15^39 mod 19 = 15^(39 mod 18) mod 19 = 15^3 mod 19= 12</a:t>
            </a:r>
          </a:p>
        </p:txBody>
      </p:sp>
    </p:spTree>
    <p:extLst>
      <p:ext uri="{BB962C8B-B14F-4D97-AF65-F5344CB8AC3E}">
        <p14:creationId xmlns:p14="http://schemas.microsoft.com/office/powerpoint/2010/main" val="322927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RSA Cryptosystem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3"/>
          </p:nvPr>
        </p:nvSpPr>
        <p:spPr>
          <a:xfrm>
            <a:off x="457200" y="1676400"/>
            <a:ext cx="3810000" cy="4495800"/>
          </a:xfrm>
        </p:spPr>
        <p:txBody>
          <a:bodyPr>
            <a:normAutofit lnSpcReduction="10000"/>
          </a:bodyPr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b="1" i="1" dirty="0" err="1" smtClean="0">
                <a:latin typeface="Times New Roman" pitchFamily="18" charset="0"/>
              </a:rPr>
              <a:t>pq</a:t>
            </a:r>
            <a:r>
              <a:rPr lang="en-US" sz="2000" dirty="0" smtClean="0"/>
              <a:t>, with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i="1" dirty="0" smtClean="0"/>
              <a:t> </a:t>
            </a:r>
            <a:r>
              <a:rPr lang="en-US" sz="2000" dirty="0" smtClean="0"/>
              <a:t>and</a:t>
            </a:r>
            <a:r>
              <a:rPr lang="en-US" sz="2000" i="1" dirty="0" smtClean="0"/>
              <a:t>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i="1" dirty="0" smtClean="0"/>
              <a:t> </a:t>
            </a:r>
            <a:r>
              <a:rPr lang="en-US" sz="2000" dirty="0" smtClean="0"/>
              <a:t>primes</a:t>
            </a:r>
            <a:endParaRPr lang="en-US" sz="2000" dirty="0" smtClean="0">
              <a:latin typeface="Symbol" pitchFamily="18" charset="2"/>
            </a:endParaRP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 relatively prime to</a:t>
            </a:r>
            <a:br>
              <a:rPr lang="en-US" sz="2000" dirty="0" smtClean="0"/>
            </a:b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>
                <a:latin typeface="Times New Roman" pitchFamily="18" charset="0"/>
              </a:rPr>
              <a:t> 1) (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Symbol" pitchFamily="18" charset="2"/>
              </a:rPr>
              <a:t>-</a:t>
            </a:r>
            <a:r>
              <a:rPr lang="en-US" sz="2000" dirty="0" smtClean="0">
                <a:latin typeface="Times New Roman" pitchFamily="18" charset="0"/>
              </a:rPr>
              <a:t> 1)</a:t>
            </a:r>
            <a:r>
              <a:rPr lang="en-US" sz="2000" dirty="0" smtClean="0"/>
              <a:t>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i="1" dirty="0" smtClean="0"/>
              <a:t> </a:t>
            </a:r>
            <a:r>
              <a:rPr lang="en-US" sz="2000" dirty="0" smtClean="0"/>
              <a:t>inverse of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/>
              <a:t> in </a:t>
            </a:r>
            <a:r>
              <a:rPr lang="en-US" sz="2000" b="1" i="1" dirty="0" err="1" smtClean="0">
                <a:latin typeface="Times New Roman" pitchFamily="18" charset="0"/>
              </a:rPr>
              <a:t>Z</a:t>
            </a:r>
            <a:r>
              <a:rPr lang="en-US" sz="2000" b="1" baseline="-25000" dirty="0" err="1" smtClean="0">
                <a:latin typeface="Symbol" pitchFamily="18" charset="2"/>
              </a:rPr>
              <a:t>f</a:t>
            </a:r>
            <a:r>
              <a:rPr lang="en-US" sz="2000" baseline="-25000" dirty="0" smtClean="0">
                <a:latin typeface="Times New Roman" pitchFamily="18" charset="0"/>
              </a:rPr>
              <a:t>(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r>
              <a:rPr lang="en-US" sz="2000" baseline="-25000" dirty="0" smtClean="0">
                <a:latin typeface="Times New Roman" pitchFamily="18" charset="0"/>
              </a:rPr>
              <a:t>)</a:t>
            </a:r>
            <a:endParaRPr lang="en-US" sz="2000" dirty="0" smtClean="0">
              <a:latin typeface="Times New Roman" pitchFamily="18" charset="0"/>
            </a:endParaRP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Keys: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Public key: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b="1" i="1" baseline="-25000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b="1" dirty="0" smtClean="0">
                <a:latin typeface="Times New Roman" pitchFamily="18" charset="0"/>
              </a:rPr>
              <a:t>, </a:t>
            </a: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</a:rPr>
              <a:t>)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Private key: </a:t>
            </a:r>
            <a:r>
              <a:rPr lang="en-US" sz="2000" b="1" i="1" dirty="0" smtClean="0">
                <a:latin typeface="Times New Roman" pitchFamily="18" charset="0"/>
              </a:rPr>
              <a:t>K</a:t>
            </a:r>
            <a:r>
              <a:rPr lang="en-US" sz="2000" b="1" i="1" baseline="-25000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b="1" i="1" dirty="0" smtClean="0">
                <a:latin typeface="Times New Roman" pitchFamily="18" charset="0"/>
              </a:rPr>
              <a:t>d</a:t>
            </a:r>
            <a:endParaRPr lang="en-US" sz="2000" i="1" dirty="0" smtClean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Encryption: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dirty="0" smtClean="0"/>
              <a:t>Plaintext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dirty="0" smtClean="0"/>
              <a:t> in </a:t>
            </a:r>
            <a:r>
              <a:rPr lang="en-US" sz="2000" b="1" i="1" dirty="0" smtClean="0">
                <a:latin typeface="Times New Roman" pitchFamily="18" charset="0"/>
              </a:rPr>
              <a:t>Z</a:t>
            </a:r>
            <a:r>
              <a:rPr lang="en-US" sz="2000" b="1" i="1" baseline="-25000" dirty="0" smtClean="0">
                <a:latin typeface="Times New Roman" pitchFamily="18" charset="0"/>
              </a:rPr>
              <a:t>n</a:t>
            </a:r>
            <a:endParaRPr lang="en-US" sz="2000" dirty="0" smtClean="0"/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C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b="1" i="1" baseline="30000" dirty="0" smtClean="0">
                <a:latin typeface="Times New Roman" pitchFamily="18" charset="0"/>
              </a:rPr>
              <a:t>e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Decryption: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M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=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</a:rPr>
              <a:t>C</a:t>
            </a:r>
            <a:r>
              <a:rPr lang="en-US" sz="2000" b="1" i="1" baseline="30000" dirty="0" err="1" smtClean="0">
                <a:latin typeface="Times New Roman" pitchFamily="18" charset="0"/>
              </a:rPr>
              <a:t>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</a:rPr>
              <a:t>mod</a:t>
            </a:r>
            <a:r>
              <a:rPr lang="en-US" sz="2000" i="1" dirty="0" smtClean="0">
                <a:latin typeface="Times New Roman" pitchFamily="18" charset="0"/>
              </a:rPr>
              <a:t> 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572000" y="1676400"/>
            <a:ext cx="4038600" cy="4495800"/>
          </a:xfrm>
        </p:spPr>
        <p:txBody>
          <a:bodyPr>
            <a:normAutofit lnSpcReduction="10000"/>
          </a:bodyPr>
          <a:lstStyle/>
          <a:p>
            <a:pPr marL="228600" indent="-228600">
              <a:lnSpc>
                <a:spcPct val="90000"/>
              </a:lnSpc>
              <a:buClr>
                <a:schemeClr val="tx1"/>
              </a:buClr>
              <a:buSzPct val="110000"/>
            </a:pPr>
            <a:r>
              <a:rPr lang="en-US" dirty="0" smtClean="0"/>
              <a:t>Example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Setup: 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p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7,  </a:t>
            </a:r>
            <a:r>
              <a:rPr lang="en-US" sz="1800" b="1" i="1" dirty="0" smtClean="0">
                <a:latin typeface="Times New Roman" pitchFamily="18" charset="0"/>
              </a:rPr>
              <a:t>q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17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17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119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dirty="0" smtClean="0">
                <a:latin typeface="Symbol" pitchFamily="18" charset="2"/>
              </a:rPr>
              <a:t>f</a:t>
            </a:r>
            <a:r>
              <a:rPr lang="en-US" sz="1800" dirty="0" smtClean="0">
                <a:latin typeface="Times New Roman" pitchFamily="18" charset="0"/>
              </a:rPr>
              <a:t>(</a:t>
            </a:r>
            <a:r>
              <a:rPr lang="en-US" sz="1800" b="1" i="1" dirty="0" smtClean="0">
                <a:latin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</a:rPr>
              <a:t>)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6</a:t>
            </a:r>
            <a:r>
              <a:rPr lang="en-US" sz="18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1800" dirty="0" smtClean="0">
                <a:latin typeface="Times New Roman" pitchFamily="18" charset="0"/>
              </a:rPr>
              <a:t>16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96 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e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5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d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77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Keys: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dirty="0" smtClean="0"/>
              <a:t>public key: </a:t>
            </a:r>
            <a:r>
              <a:rPr lang="en-US" sz="1800" dirty="0" smtClean="0">
                <a:latin typeface="Times New Roman" pitchFamily="18" charset="0"/>
              </a:rPr>
              <a:t>(119, 5)</a:t>
            </a:r>
            <a:endParaRPr lang="en-US" sz="1800" dirty="0" smtClean="0"/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dirty="0" smtClean="0"/>
              <a:t>private key: </a:t>
            </a:r>
            <a:r>
              <a:rPr lang="en-US" sz="1800" dirty="0" smtClean="0">
                <a:latin typeface="Times New Roman" pitchFamily="18" charset="0"/>
              </a:rPr>
              <a:t>77</a:t>
            </a:r>
            <a:endParaRPr lang="en-US" sz="1800" dirty="0" smtClean="0"/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Encryption: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M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endParaRPr lang="en-US" sz="1800" dirty="0" smtClean="0"/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19</a:t>
            </a:r>
            <a:r>
              <a:rPr lang="en-US" sz="1800" baseline="30000" dirty="0" smtClean="0">
                <a:latin typeface="Times New Roman" pitchFamily="18" charset="0"/>
              </a:rPr>
              <a:t>5</a:t>
            </a:r>
            <a:r>
              <a:rPr lang="en-US" sz="1800" dirty="0" smtClean="0">
                <a:latin typeface="Times New Roman" pitchFamily="18" charset="0"/>
              </a:rPr>
              <a:t> mod 119 = 66</a:t>
            </a:r>
          </a:p>
          <a:p>
            <a:pPr marL="628650" lvl="1" indent="-228600">
              <a:lnSpc>
                <a:spcPct val="90000"/>
              </a:lnSpc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dirty="0" smtClean="0"/>
              <a:t>Decryption:</a:t>
            </a:r>
          </a:p>
          <a:p>
            <a:pPr marL="971550" lvl="2" indent="-171450">
              <a:lnSpc>
                <a:spcPct val="90000"/>
              </a:lnSpc>
              <a:buClr>
                <a:schemeClr val="tx1"/>
              </a:buClr>
              <a:buSzPct val="95000"/>
              <a:buFont typeface="Wingdings" pitchFamily="2" charset="2"/>
              <a:buChar char="w"/>
            </a:pPr>
            <a:r>
              <a:rPr lang="en-US" sz="1800" b="1" i="1" dirty="0" smtClean="0">
                <a:latin typeface="Times New Roman" pitchFamily="18" charset="0"/>
              </a:rPr>
              <a:t>C</a:t>
            </a:r>
            <a:r>
              <a:rPr lang="en-US" sz="1800" dirty="0" smtClean="0">
                <a:latin typeface="Symbol" pitchFamily="18" charset="2"/>
              </a:rPr>
              <a:t> = </a:t>
            </a:r>
            <a:r>
              <a:rPr lang="en-US" sz="1800" dirty="0" smtClean="0">
                <a:latin typeface="Times New Roman" pitchFamily="18" charset="0"/>
              </a:rPr>
              <a:t>66</a:t>
            </a:r>
            <a:r>
              <a:rPr lang="en-US" sz="1800" baseline="30000" dirty="0" smtClean="0">
                <a:latin typeface="Times New Roman" pitchFamily="18" charset="0"/>
              </a:rPr>
              <a:t>77</a:t>
            </a:r>
            <a:r>
              <a:rPr lang="en-US" sz="1800" dirty="0" smtClean="0">
                <a:latin typeface="Times New Roman" pitchFamily="18" charset="0"/>
              </a:rPr>
              <a:t> mod 119 =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5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Complete RSA Example</a:t>
            </a:r>
          </a:p>
        </p:txBody>
      </p:sp>
      <p:sp>
        <p:nvSpPr>
          <p:cNvPr id="1031" name="Rectangle 1029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400" dirty="0" smtClean="0"/>
              <a:t>Setup: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p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5, </a:t>
            </a:r>
            <a:r>
              <a:rPr lang="en-US" sz="2000" b="1" i="1" dirty="0" smtClean="0">
                <a:latin typeface="Times New Roman" pitchFamily="18" charset="0"/>
              </a:rPr>
              <a:t>q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11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11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55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dirty="0" smtClean="0">
                <a:latin typeface="Symbol" pitchFamily="18" charset="2"/>
              </a:rPr>
              <a:t>f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b="1" i="1" dirty="0" smtClean="0">
                <a:latin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</a:rPr>
              <a:t>)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4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10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40 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e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3</a:t>
            </a:r>
          </a:p>
          <a:p>
            <a:pPr marL="571500" lvl="1" indent="-171450" eaLnBrk="1" hangingPunct="1">
              <a:lnSpc>
                <a:spcPct val="90000"/>
              </a:lnSpc>
            </a:pPr>
            <a:r>
              <a:rPr lang="en-US" sz="2000" b="1" i="1" dirty="0" smtClean="0">
                <a:latin typeface="Times New Roman" pitchFamily="18" charset="0"/>
              </a:rPr>
              <a:t>d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27</a:t>
            </a:r>
            <a:r>
              <a:rPr lang="en-US" sz="2000" dirty="0" smtClean="0">
                <a:latin typeface="Symbol" pitchFamily="18" charset="2"/>
              </a:rPr>
              <a:t> (</a:t>
            </a:r>
            <a:r>
              <a:rPr lang="en-US" sz="2000" dirty="0" smtClean="0">
                <a:latin typeface="Times New Roman" pitchFamily="18" charset="0"/>
              </a:rPr>
              <a:t>3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27</a:t>
            </a:r>
            <a:r>
              <a:rPr lang="en-US" sz="2000" dirty="0" smtClean="0">
                <a:latin typeface="Symbol" pitchFamily="18" charset="2"/>
              </a:rPr>
              <a:t> = </a:t>
            </a:r>
            <a:r>
              <a:rPr lang="en-US" sz="2000" dirty="0" smtClean="0">
                <a:latin typeface="Times New Roman" pitchFamily="18" charset="0"/>
              </a:rPr>
              <a:t>81 </a:t>
            </a:r>
            <a:r>
              <a:rPr lang="en-US" sz="2000" dirty="0" smtClean="0">
                <a:latin typeface="Symbol" pitchFamily="18" charset="2"/>
              </a:rPr>
              <a:t>= </a:t>
            </a:r>
            <a:r>
              <a:rPr lang="en-US" sz="2000" dirty="0" smtClean="0">
                <a:latin typeface="Times New Roman" pitchFamily="18" charset="0"/>
              </a:rPr>
              <a:t>2</a:t>
            </a:r>
            <a:r>
              <a:rPr lang="en-US" sz="2000" dirty="0" smtClean="0">
                <a:latin typeface="Symbol" pitchFamily="18" charset="2"/>
                <a:sym typeface="Symbol" pitchFamily="18" charset="2"/>
              </a:rPr>
              <a:t></a:t>
            </a:r>
            <a:r>
              <a:rPr lang="en-US" sz="2000" dirty="0" smtClean="0">
                <a:latin typeface="Times New Roman" pitchFamily="18" charset="0"/>
              </a:rPr>
              <a:t>40 + 1)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457200" y="4100513"/>
          <a:ext cx="8458200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Worksheet" r:id="rId3" imgW="8286780" imgH="1809885" progId="Excel.Sheet.8">
                  <p:embed/>
                </p:oleObj>
              </mc:Choice>
              <mc:Fallback>
                <p:oleObj name="Worksheet" r:id="rId3" imgW="8286780" imgH="1809885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00513"/>
                        <a:ext cx="8458200" cy="199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103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00200"/>
            <a:ext cx="2971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Encryption</a:t>
            </a:r>
          </a:p>
          <a:p>
            <a:pPr marL="628650" lvl="1" indent="-1714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mod 55</a:t>
            </a:r>
          </a:p>
          <a:p>
            <a:pPr marL="228600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Decryption</a:t>
            </a:r>
          </a:p>
          <a:p>
            <a:pPr marL="628650" lvl="1" indent="-1714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sz="2000" dirty="0">
                <a:solidFill>
                  <a:schemeClr val="tx1"/>
                </a:solidFill>
                <a:latin typeface="Symbol" pitchFamily="18" charset="2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en-US" sz="2000" baseline="30000" dirty="0">
                <a:solidFill>
                  <a:schemeClr val="tx1"/>
                </a:solidFill>
                <a:latin typeface="Times New Roman" pitchFamily="18" charset="0"/>
              </a:rPr>
              <a:t>27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mod 55</a:t>
            </a:r>
          </a:p>
        </p:txBody>
      </p:sp>
    </p:spTree>
    <p:extLst>
      <p:ext uri="{BB962C8B-B14F-4D97-AF65-F5344CB8AC3E}">
        <p14:creationId xmlns:p14="http://schemas.microsoft.com/office/powerpoint/2010/main" val="22955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76400"/>
            <a:ext cx="8305800" cy="4495800"/>
          </a:xfrm>
        </p:spPr>
        <p:txBody>
          <a:bodyPr/>
          <a:lstStyle/>
          <a:p>
            <a:r>
              <a:rPr lang="en-US" dirty="0" smtClean="0"/>
              <a:t>In the previous example, why encrypting small messages, e.g., M=2,3,4 is tricky?</a:t>
            </a:r>
          </a:p>
          <a:p>
            <a:pPr lvl="1"/>
            <a:r>
              <a:rPr lang="en-US" dirty="0" smtClean="0"/>
              <a:t>Recall </a:t>
            </a:r>
            <a:r>
              <a:rPr lang="en-US" dirty="0" err="1" smtClean="0"/>
              <a:t>Enc</a:t>
            </a:r>
            <a:r>
              <a:rPr lang="en-US" dirty="0" smtClean="0"/>
              <a:t>(M) = M^3 mod 55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dirty="0" smtClean="0"/>
              <a:t>N=20434394384355534343545428943483434356094. Assume it is the product of two primes</a:t>
            </a:r>
            <a:endParaRPr lang="en-US" dirty="0" smtClean="0"/>
          </a:p>
          <a:p>
            <a:pPr lvl="1"/>
            <a:r>
              <a:rPr lang="en-US" dirty="0" smtClean="0"/>
              <a:t>Can e be the number 4343253453434536?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3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ob-talk-cpap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uniroma3-seminar-2003-12-19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tx2"/>
          </a:solidFill>
          <a:miter lim="800000"/>
          <a:headEnd/>
          <a:tailEnd/>
        </a:ln>
      </a:spPr>
      <a:bodyPr wrap="none" anchor="ctr"/>
      <a:lstStyle>
        <a:defPPr eaLnBrk="1" hangingPunct="1">
          <a:defRPr dirty="0" smtClean="0">
            <a:solidFill>
              <a:schemeClr val="tx2"/>
            </a:solidFill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uniroma3-seminar-2003-12-19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roma3-seminar-2003-12-19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roma3-seminar-2003-12-19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iroma3-seminar-2003-12-19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iroma3-seminar-2003-12-19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54234</TotalTime>
  <Words>1302</Words>
  <Application>Microsoft Office PowerPoint</Application>
  <PresentationFormat>On-screen Show (4:3)</PresentationFormat>
  <Paragraphs>252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Sakkal Majalla</vt:lpstr>
      <vt:lpstr>Sans Serif</vt:lpstr>
      <vt:lpstr>Symbol</vt:lpstr>
      <vt:lpstr>Tahoma</vt:lpstr>
      <vt:lpstr>Times</vt:lpstr>
      <vt:lpstr>Times New Roman</vt:lpstr>
      <vt:lpstr>Wingdings</vt:lpstr>
      <vt:lpstr>job-talk-cpap</vt:lpstr>
      <vt:lpstr>Worksheet</vt:lpstr>
      <vt:lpstr>  ENEE 459-C Computer Security</vt:lpstr>
      <vt:lpstr>Last lecture</vt:lpstr>
      <vt:lpstr>Order of a group</vt:lpstr>
      <vt:lpstr>Fermat’s Little Theorem</vt:lpstr>
      <vt:lpstr>Euler’s Theorem</vt:lpstr>
      <vt:lpstr>Computing in the exponent</vt:lpstr>
      <vt:lpstr>RSA Cryptosystem</vt:lpstr>
      <vt:lpstr>Complete RSA Example</vt:lpstr>
      <vt:lpstr>Questions 1</vt:lpstr>
      <vt:lpstr>Questions 2</vt:lpstr>
      <vt:lpstr>Security of RSA</vt:lpstr>
      <vt:lpstr>Correctness</vt:lpstr>
      <vt:lpstr>Algorithmic Issues</vt:lpstr>
      <vt:lpstr>Modular Power</vt:lpstr>
      <vt:lpstr>Chinese remainder theorem light</vt:lpstr>
      <vt:lpstr>Pseudoprimality Testing</vt:lpstr>
      <vt:lpstr>RSA security and properties</vt:lpstr>
      <vt:lpstr>Real World Usage of RSA</vt:lpstr>
      <vt:lpstr>ElGamal Encryption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Authenticated Data Structures: Theory and Applications</dc:title>
  <dc:creator>Charalampos Papamanthou</dc:creator>
  <cp:lastModifiedBy>cpap</cp:lastModifiedBy>
  <cp:revision>5096</cp:revision>
  <cp:lastPrinted>2014-09-30T15:08:48Z</cp:lastPrinted>
  <dcterms:created xsi:type="dcterms:W3CDTF">2004-02-28T19:59:12Z</dcterms:created>
  <dcterms:modified xsi:type="dcterms:W3CDTF">2014-09-30T15:36:49Z</dcterms:modified>
</cp:coreProperties>
</file>