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8" r:id="rId1"/>
  </p:sldMasterIdLst>
  <p:notesMasterIdLst>
    <p:notesMasterId r:id="rId28"/>
  </p:notesMasterIdLst>
  <p:sldIdLst>
    <p:sldId id="355" r:id="rId2"/>
    <p:sldId id="364" r:id="rId3"/>
    <p:sldId id="365" r:id="rId4"/>
    <p:sldId id="370" r:id="rId5"/>
    <p:sldId id="256" r:id="rId6"/>
    <p:sldId id="321" r:id="rId7"/>
    <p:sldId id="322" r:id="rId8"/>
    <p:sldId id="343" r:id="rId9"/>
    <p:sldId id="344" r:id="rId10"/>
    <p:sldId id="345" r:id="rId11"/>
    <p:sldId id="346" r:id="rId12"/>
    <p:sldId id="324" r:id="rId13"/>
    <p:sldId id="369" r:id="rId14"/>
    <p:sldId id="286" r:id="rId15"/>
    <p:sldId id="292" r:id="rId16"/>
    <p:sldId id="287" r:id="rId17"/>
    <p:sldId id="288" r:id="rId18"/>
    <p:sldId id="293" r:id="rId19"/>
    <p:sldId id="350" r:id="rId20"/>
    <p:sldId id="351" r:id="rId21"/>
    <p:sldId id="352" r:id="rId22"/>
    <p:sldId id="353" r:id="rId23"/>
    <p:sldId id="354" r:id="rId24"/>
    <p:sldId id="368" r:id="rId25"/>
    <p:sldId id="290" r:id="rId26"/>
    <p:sldId id="291" r:id="rId27"/>
  </p:sldIdLst>
  <p:sldSz cx="9144000" cy="6858000" type="screen4x3"/>
  <p:notesSz cx="6985000" cy="9283700"/>
  <p:defaultTextStyle>
    <a:defPPr>
      <a:defRPr lang="en-US"/>
    </a:defPPr>
    <a:lvl1pPr algn="l" rtl="0" fontAlgn="base">
      <a:lnSpc>
        <a:spcPct val="93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+mn-ea"/>
        <a:cs typeface="+mn-cs"/>
        <a:sym typeface="Arial" charset="0"/>
      </a:defRPr>
    </a:lvl1pPr>
    <a:lvl2pPr marL="457200" algn="l" rtl="0" fontAlgn="base">
      <a:lnSpc>
        <a:spcPct val="93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+mn-ea"/>
        <a:cs typeface="+mn-cs"/>
        <a:sym typeface="Arial" charset="0"/>
      </a:defRPr>
    </a:lvl2pPr>
    <a:lvl3pPr marL="914400" algn="l" rtl="0" fontAlgn="base">
      <a:lnSpc>
        <a:spcPct val="93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+mn-ea"/>
        <a:cs typeface="+mn-cs"/>
        <a:sym typeface="Arial" charset="0"/>
      </a:defRPr>
    </a:lvl3pPr>
    <a:lvl4pPr marL="1371600" algn="l" rtl="0" fontAlgn="base">
      <a:lnSpc>
        <a:spcPct val="93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+mn-ea"/>
        <a:cs typeface="+mn-cs"/>
        <a:sym typeface="Arial" charset="0"/>
      </a:defRPr>
    </a:lvl4pPr>
    <a:lvl5pPr marL="1828800" algn="l" rtl="0" fontAlgn="base">
      <a:lnSpc>
        <a:spcPct val="93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+mn-ea"/>
        <a:cs typeface="+mn-cs"/>
        <a:sym typeface="Arial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Arial" charset="0"/>
        <a:ea typeface="+mn-ea"/>
        <a:cs typeface="+mn-cs"/>
        <a:sym typeface="Arial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Arial" charset="0"/>
        <a:ea typeface="+mn-ea"/>
        <a:cs typeface="+mn-cs"/>
        <a:sym typeface="Arial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Arial" charset="0"/>
        <a:ea typeface="+mn-ea"/>
        <a:cs typeface="+mn-cs"/>
        <a:sym typeface="Arial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Arial" charset="0"/>
        <a:ea typeface="+mn-ea"/>
        <a:cs typeface="+mn-cs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 userDrawn="1">
          <p15:clr>
            <a:srgbClr val="A4A3A4"/>
          </p15:clr>
        </p15:guide>
        <p15:guide id="2" pos="220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84733" autoAdjust="0"/>
  </p:normalViewPr>
  <p:slideViewPr>
    <p:cSldViewPr>
      <p:cViewPr varScale="1">
        <p:scale>
          <a:sx n="123" d="100"/>
          <a:sy n="123" d="100"/>
        </p:scale>
        <p:origin x="15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4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38" d="100"/>
          <a:sy n="138" d="100"/>
        </p:scale>
        <p:origin x="-3174" y="-114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55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09758"/>
            <a:ext cx="5588000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55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D7E33ED-31B1-4B72-B114-837A1BF2D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766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2C297A-6FA0-4D65-A70A-6B9FAF1956C4}" type="slidenum">
              <a:rPr lang="en-US" smtClean="0">
                <a:ea typeface="ヒラギノ角ゴ Pro W3" charset="0"/>
                <a:cs typeface="ヒラギノ角ゴ Pro W3" charset="0"/>
              </a:rPr>
              <a:pPr/>
              <a:t>5</a:t>
            </a:fld>
            <a:endParaRPr lang="en-US" smtClean="0"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741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E33ED-31B1-4B72-B114-837A1BF2D83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9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7AF5E0-720B-4450-8C56-A982E165F637}" type="slidenum">
              <a:rPr lang="en-US" smtClean="0">
                <a:ea typeface="ヒラギノ角ゴ Pro W3" charset="0"/>
                <a:cs typeface="ヒラギノ角ゴ Pro W3" charset="0"/>
              </a:rPr>
              <a:pPr/>
              <a:t>7</a:t>
            </a:fld>
            <a:endParaRPr lang="en-US" smtClean="0"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2C297A-6FA0-4D65-A70A-6B9FAF1956C4}" type="slidenum">
              <a:rPr lang="en-US" smtClean="0">
                <a:ea typeface="ヒラギノ角ゴ Pro W3" charset="0"/>
                <a:cs typeface="ヒラギノ角ゴ Pro W3" charset="0"/>
              </a:rPr>
              <a:pPr/>
              <a:t>13</a:t>
            </a:fld>
            <a:endParaRPr lang="en-US" smtClean="0"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931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99FE0E-21B9-4FF9-AB9C-CFC151D73A58}" type="slidenum">
              <a:rPr lang="en-US" smtClean="0">
                <a:ea typeface="ヒラギノ角ゴ Pro W3" charset="0"/>
                <a:cs typeface="ヒラギノ角ゴ Pro W3" charset="0"/>
              </a:rPr>
              <a:pPr/>
              <a:t>18</a:t>
            </a:fld>
            <a:endParaRPr lang="en-US" smtClean="0">
              <a:ea typeface="ヒラギノ角ゴ Pro W3" charset="0"/>
              <a:cs typeface="ヒラギノ角ゴ Pro W3" charset="0"/>
            </a:endParaRPr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0347" eaLnBrk="1" hangingPunct="1">
              <a:spcBef>
                <a:spcPts val="457"/>
              </a:spcBef>
            </a:pP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SYN cookies: </a:t>
            </a:r>
            <a:r>
              <a:rPr lang="en-US" sz="1300">
                <a:solidFill>
                  <a:srgbClr val="000000"/>
                </a:solidFill>
                <a:cs typeface="Arial" charset="0"/>
                <a:sym typeface="Arial" charset="0"/>
              </a:rPr>
              <a:t>Instead of allocating space on the connection table, the sequence number on the SYN/ACK packet is a carefully calculated hash of the connection requestors details, and when the server receives a response it adds the connection to the connection table after verifying information in the cookie.</a:t>
            </a:r>
          </a:p>
        </p:txBody>
      </p:sp>
    </p:spTree>
    <p:extLst>
      <p:ext uri="{BB962C8B-B14F-4D97-AF65-F5344CB8AC3E}">
        <p14:creationId xmlns:p14="http://schemas.microsoft.com/office/powerpoint/2010/main" val="2144152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1094A-D3FE-4787-B978-5B875676C392}" type="slidenum">
              <a:rPr lang="en-US" smtClean="0">
                <a:ea typeface="ヒラギノ角ゴ Pro W3" charset="0"/>
                <a:cs typeface="ヒラギノ角ゴ Pro W3" charset="0"/>
              </a:rPr>
              <a:pPr/>
              <a:t>25</a:t>
            </a:fld>
            <a:endParaRPr lang="en-US" smtClean="0">
              <a:ea typeface="ヒラギノ角ゴ Pro W3" charset="0"/>
              <a:cs typeface="ヒラギノ角ゴ Pro W3" charset="0"/>
            </a:endParaRPr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0347" eaLnBrk="1" hangingPunct="1">
              <a:spcBef>
                <a:spcPts val="457"/>
              </a:spcBef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Sequence numbers are 32 bit numbers, wrapping to 0. ACKs include sequence number for the received package so sender can keep track of packets received by the receiver.</a:t>
            </a:r>
          </a:p>
        </p:txBody>
      </p:sp>
    </p:spTree>
    <p:extLst>
      <p:ext uri="{BB962C8B-B14F-4D97-AF65-F5344CB8AC3E}">
        <p14:creationId xmlns:p14="http://schemas.microsoft.com/office/powerpoint/2010/main" val="1283598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CB532-8C2A-4368-BBD5-10FC15F9E8AE}" type="datetime1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Networks: IP and TCP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2F45B-99BC-487A-A210-5DC0282E9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11C35-E686-4345-AC4A-E69569AB5DEA}" type="datetime1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Networks: IP and TCP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E3CE4-069E-469E-A572-E45C5956D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5CF13-717B-4589-BFEA-7506C5B054A9}" type="datetime1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Networks: IP and TCP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E2BA9-EF3E-488D-AD41-4A0CB814A7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C78B9-6153-441E-8073-0EE4D2D0C355}" type="datetime1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Networks: IP and TCP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AB179-CF02-43F4-B5CD-A75A88B0B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D6D99-2793-4568-9552-19985C9F9960}" type="datetime1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Networks: IP and TCP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4CCE0-4297-40E7-960D-CAF541E2F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3EE6D-D0AB-4BC3-A4A7-1861C13267C5}" type="datetime1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Networks: IP and TCP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93AD9-0B90-4171-8074-FFD401FD43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18F08-3B8C-4037-9956-645C45020536}" type="datetime1">
              <a:rPr lang="en-US" smtClean="0"/>
              <a:t>11/13/2014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Networks: IP and TCP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1417C-47D2-4AE0-B85A-2292EEF15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3AAEF-FA93-49AF-83A6-DA34F949141C}" type="datetime1">
              <a:rPr lang="en-US" smtClean="0"/>
              <a:t>11/13/2014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Networks: IP and TCP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8BE2A-031D-409E-9618-501C772C7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5B8EE-2AF1-4414-BA5A-F13ACD67590F}" type="datetime1">
              <a:rPr lang="en-US" smtClean="0"/>
              <a:t>11/13/2014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Networks: IP and TCP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5F191-1A44-4BD5-800A-483EC8C8CE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315E8-9F67-4485-83A0-B91582F34776}" type="datetime1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Networks: IP and TCP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5F2AC-8572-467E-987B-256DC6331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9DE8E-6599-4A53-9677-C5BC4A39E695}" type="datetime1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Networks: IP and TCP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75D01-114F-448A-A82E-CD8431B26C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3ED8C8-A0BE-4EBD-ABBE-7CF7AFB2B6F6}" type="datetime1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Networks: IP and TCP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D7DA211-3868-4A77-BF74-C822454630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457200" y="5097463"/>
            <a:ext cx="8229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400" dirty="0"/>
          </a:p>
        </p:txBody>
      </p:sp>
      <p:sp>
        <p:nvSpPr>
          <p:cNvPr id="1126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Internet Layers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1295400"/>
            <a:ext cx="1147763" cy="366236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laptop"/>
          <p:cNvSpPr>
            <a:spLocks noEditPoints="1" noChangeArrowheads="1"/>
          </p:cNvSpPr>
          <p:nvPr/>
        </p:nvSpPr>
        <p:spPr bwMode="auto">
          <a:xfrm>
            <a:off x="577850" y="1508125"/>
            <a:ext cx="906463" cy="7778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7611" y="2481696"/>
            <a:ext cx="1026984" cy="30205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Application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7611" y="3146215"/>
            <a:ext cx="1026984" cy="30205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Transport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7611" y="3810734"/>
            <a:ext cx="1026984" cy="30205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Network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7611" y="4475253"/>
            <a:ext cx="1026984" cy="30205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Link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850107" y="3629819"/>
            <a:ext cx="36195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849313" y="4294188"/>
            <a:ext cx="363537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850107" y="2964656"/>
            <a:ext cx="36195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7539038" y="1295400"/>
            <a:ext cx="1147762" cy="366236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laptop"/>
          <p:cNvSpPr>
            <a:spLocks noEditPoints="1" noChangeArrowheads="1"/>
          </p:cNvSpPr>
          <p:nvPr/>
        </p:nvSpPr>
        <p:spPr bwMode="auto">
          <a:xfrm>
            <a:off x="7659688" y="1508125"/>
            <a:ext cx="906462" cy="7778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99406" y="2481696"/>
            <a:ext cx="1026984" cy="30205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Application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599406" y="3146215"/>
            <a:ext cx="1026984" cy="30205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Transport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99406" y="3810734"/>
            <a:ext cx="1026984" cy="30205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Network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599406" y="4475253"/>
            <a:ext cx="1026984" cy="30205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Link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7931944" y="3629819"/>
            <a:ext cx="36195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7931150" y="4294188"/>
            <a:ext cx="363537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7931944" y="2964656"/>
            <a:ext cx="36195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817813" y="1295400"/>
            <a:ext cx="1147762" cy="366236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modem"/>
          <p:cNvSpPr>
            <a:spLocks noEditPoints="1" noChangeArrowheads="1"/>
          </p:cNvSpPr>
          <p:nvPr/>
        </p:nvSpPr>
        <p:spPr bwMode="auto">
          <a:xfrm>
            <a:off x="2946400" y="1628775"/>
            <a:ext cx="898525" cy="2413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chemeClr val="bg1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78209" y="3810734"/>
            <a:ext cx="1026984" cy="30205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Network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878209" y="4475253"/>
            <a:ext cx="1026984" cy="30205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Link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rot="5400000">
            <a:off x="3362325" y="4294188"/>
            <a:ext cx="3619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3059907" y="4293394"/>
            <a:ext cx="361950" cy="158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178425" y="1295400"/>
            <a:ext cx="1147763" cy="366236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modem"/>
          <p:cNvSpPr>
            <a:spLocks noEditPoints="1" noChangeArrowheads="1"/>
          </p:cNvSpPr>
          <p:nvPr/>
        </p:nvSpPr>
        <p:spPr bwMode="auto">
          <a:xfrm>
            <a:off x="5330825" y="1628775"/>
            <a:ext cx="898525" cy="2413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chemeClr val="bg1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238807" y="3810734"/>
            <a:ext cx="1026984" cy="30205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Network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238807" y="4475253"/>
            <a:ext cx="1026984" cy="30205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Link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5722938" y="4294188"/>
            <a:ext cx="3619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5420519" y="4293394"/>
            <a:ext cx="36195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loud 42"/>
          <p:cNvSpPr/>
          <p:nvPr/>
        </p:nvSpPr>
        <p:spPr>
          <a:xfrm>
            <a:off x="1524000" y="5208588"/>
            <a:ext cx="1371600" cy="604837"/>
          </a:xfrm>
          <a:prstGeom prst="cloud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Ethernet</a:t>
            </a:r>
          </a:p>
        </p:txBody>
      </p:sp>
      <p:sp>
        <p:nvSpPr>
          <p:cNvPr id="44" name="Cloud 43"/>
          <p:cNvSpPr/>
          <p:nvPr/>
        </p:nvSpPr>
        <p:spPr>
          <a:xfrm>
            <a:off x="4114800" y="5208588"/>
            <a:ext cx="1066800" cy="604837"/>
          </a:xfrm>
          <a:prstGeom prst="cloud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Fiber Optics</a:t>
            </a:r>
          </a:p>
        </p:txBody>
      </p:sp>
      <p:sp>
        <p:nvSpPr>
          <p:cNvPr id="45" name="Cloud 44"/>
          <p:cNvSpPr/>
          <p:nvPr/>
        </p:nvSpPr>
        <p:spPr>
          <a:xfrm>
            <a:off x="6621463" y="5208588"/>
            <a:ext cx="846137" cy="604837"/>
          </a:xfrm>
          <a:prstGeom prst="cloud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rIns="0"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Wi-Fi</a:t>
            </a:r>
          </a:p>
        </p:txBody>
      </p:sp>
      <p:cxnSp>
        <p:nvCxnSpPr>
          <p:cNvPr id="46" name="Shape 45"/>
          <p:cNvCxnSpPr>
            <a:endCxn id="43" idx="2"/>
          </p:cNvCxnSpPr>
          <p:nvPr/>
        </p:nvCxnSpPr>
        <p:spPr>
          <a:xfrm rot="16200000" flipH="1">
            <a:off x="913606" y="4895057"/>
            <a:ext cx="733425" cy="4968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stCxn id="43" idx="0"/>
          </p:cNvCxnSpPr>
          <p:nvPr/>
        </p:nvCxnSpPr>
        <p:spPr>
          <a:xfrm flipV="1">
            <a:off x="2894013" y="4800600"/>
            <a:ext cx="230187" cy="70961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hape 47"/>
          <p:cNvCxnSpPr>
            <a:endCxn id="44" idx="2"/>
          </p:cNvCxnSpPr>
          <p:nvPr/>
        </p:nvCxnSpPr>
        <p:spPr>
          <a:xfrm rot="16200000" flipH="1">
            <a:off x="3494881" y="4887119"/>
            <a:ext cx="709613" cy="5365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>
            <a:stCxn id="44" idx="0"/>
          </p:cNvCxnSpPr>
          <p:nvPr/>
        </p:nvCxnSpPr>
        <p:spPr>
          <a:xfrm flipV="1">
            <a:off x="5180013" y="4776788"/>
            <a:ext cx="571500" cy="7334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endCxn id="45" idx="2"/>
          </p:cNvCxnSpPr>
          <p:nvPr/>
        </p:nvCxnSpPr>
        <p:spPr>
          <a:xfrm rot="16200000" flipH="1">
            <a:off x="5967412" y="4852988"/>
            <a:ext cx="709613" cy="60483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hape 50"/>
          <p:cNvCxnSpPr>
            <a:stCxn id="45" idx="0"/>
          </p:cNvCxnSpPr>
          <p:nvPr/>
        </p:nvCxnSpPr>
        <p:spPr>
          <a:xfrm flipV="1">
            <a:off x="7467600" y="4776788"/>
            <a:ext cx="644525" cy="7334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4" idx="3"/>
            <a:endCxn id="10" idx="8"/>
          </p:cNvCxnSpPr>
          <p:nvPr/>
        </p:nvCxnSpPr>
        <p:spPr>
          <a:xfrm>
            <a:off x="1346200" y="1766888"/>
            <a:ext cx="1600200" cy="11112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3" idx="1"/>
            <a:endCxn id="15" idx="9"/>
          </p:cNvCxnSpPr>
          <p:nvPr/>
        </p:nvCxnSpPr>
        <p:spPr>
          <a:xfrm flipH="1">
            <a:off x="6229350" y="1766888"/>
            <a:ext cx="1571625" cy="11112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5" idx="8"/>
            <a:endCxn id="10" idx="9"/>
          </p:cNvCxnSpPr>
          <p:nvPr/>
        </p:nvCxnSpPr>
        <p:spPr>
          <a:xfrm flipH="1">
            <a:off x="3844925" y="1778000"/>
            <a:ext cx="14859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449638" y="5943600"/>
            <a:ext cx="2189162" cy="4365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Physical Layer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544638" y="4625975"/>
            <a:ext cx="13335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905250" y="4625975"/>
            <a:ext cx="13335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265863" y="4625975"/>
            <a:ext cx="13335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531938" y="3960813"/>
            <a:ext cx="1333500" cy="158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892550" y="3960813"/>
            <a:ext cx="1333500" cy="158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253163" y="3960813"/>
            <a:ext cx="1333500" cy="158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544638" y="3297238"/>
            <a:ext cx="6054725" cy="158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544638" y="2632075"/>
            <a:ext cx="6054725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63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ICMP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Ping of death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ICMP specifies messages must fit a single IP packet (64KB)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Send a ping packet that exceeds maximum size using IP fragmentation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Reassembled packet caused several operating systems to crash due to a buffer overflow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Smurf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Ping a broadcast address using a spoofed source address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Smurf Attack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684463" y="1752600"/>
            <a:ext cx="3886200" cy="38862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laptop"/>
          <p:cNvSpPr>
            <a:spLocks noEditPoints="1" noChangeArrowheads="1"/>
          </p:cNvSpPr>
          <p:nvPr/>
        </p:nvSpPr>
        <p:spPr bwMode="auto">
          <a:xfrm>
            <a:off x="696913" y="3470275"/>
            <a:ext cx="1265237" cy="107315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296" name="modem"/>
          <p:cNvSpPr>
            <a:spLocks noEditPoints="1" noChangeArrowheads="1"/>
          </p:cNvSpPr>
          <p:nvPr/>
        </p:nvSpPr>
        <p:spPr bwMode="auto">
          <a:xfrm>
            <a:off x="2876550" y="3560763"/>
            <a:ext cx="893763" cy="360362"/>
          </a:xfrm>
          <a:custGeom>
            <a:avLst/>
            <a:gdLst>
              <a:gd name="T0" fmla="*/ 0 w 21600"/>
              <a:gd name="T1" fmla="*/ 23999859 h 21600"/>
              <a:gd name="T2" fmla="*/ 208051317 w 21600"/>
              <a:gd name="T3" fmla="*/ 0 h 21600"/>
              <a:gd name="T4" fmla="*/ 1317568718 w 21600"/>
              <a:gd name="T5" fmla="*/ 0 h 21600"/>
              <a:gd name="T6" fmla="*/ 1528026326 w 21600"/>
              <a:gd name="T7" fmla="*/ 23999859 h 21600"/>
              <a:gd name="T8" fmla="*/ 1528026326 w 21600"/>
              <a:gd name="T9" fmla="*/ 100620608 h 21600"/>
              <a:gd name="T10" fmla="*/ 0 w 21600"/>
              <a:gd name="T11" fmla="*/ 100620608 h 21600"/>
              <a:gd name="T12" fmla="*/ 764013163 w 21600"/>
              <a:gd name="T13" fmla="*/ 0 h 21600"/>
              <a:gd name="T14" fmla="*/ 764013163 w 21600"/>
              <a:gd name="T15" fmla="*/ 100620608 h 21600"/>
              <a:gd name="T16" fmla="*/ 0 w 21600"/>
              <a:gd name="T17" fmla="*/ 62310388 h 21600"/>
              <a:gd name="T18" fmla="*/ 1528026326 w 21600"/>
              <a:gd name="T19" fmla="*/ 62310388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ower"/>
          <p:cNvSpPr>
            <a:spLocks noEditPoints="1" noChangeArrowheads="1"/>
          </p:cNvSpPr>
          <p:nvPr/>
        </p:nvSpPr>
        <p:spPr bwMode="auto">
          <a:xfrm>
            <a:off x="7567613" y="3311525"/>
            <a:ext cx="722312" cy="133350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tower"/>
          <p:cNvSpPr>
            <a:spLocks noEditPoints="1" noChangeArrowheads="1"/>
          </p:cNvSpPr>
          <p:nvPr/>
        </p:nvSpPr>
        <p:spPr bwMode="auto">
          <a:xfrm>
            <a:off x="4037013" y="3921125"/>
            <a:ext cx="723900" cy="133350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chemeClr val="tx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tower"/>
          <p:cNvSpPr>
            <a:spLocks noEditPoints="1" noChangeArrowheads="1"/>
          </p:cNvSpPr>
          <p:nvPr/>
        </p:nvSpPr>
        <p:spPr bwMode="auto">
          <a:xfrm>
            <a:off x="4760913" y="2024063"/>
            <a:ext cx="722312" cy="133350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chemeClr val="tx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300" name="laptop"/>
          <p:cNvSpPr>
            <a:spLocks noEditPoints="1" noChangeArrowheads="1"/>
          </p:cNvSpPr>
          <p:nvPr/>
        </p:nvSpPr>
        <p:spPr bwMode="auto">
          <a:xfrm>
            <a:off x="5032375" y="3560763"/>
            <a:ext cx="1265238" cy="1073150"/>
          </a:xfrm>
          <a:custGeom>
            <a:avLst/>
            <a:gdLst>
              <a:gd name="T0" fmla="*/ 675719088 w 21600"/>
              <a:gd name="T1" fmla="*/ 0 h 21600"/>
              <a:gd name="T2" fmla="*/ 675719088 w 21600"/>
              <a:gd name="T3" fmla="*/ 879732678 h 21600"/>
              <a:gd name="T4" fmla="*/ 2147483647 w 21600"/>
              <a:gd name="T5" fmla="*/ 0 h 21600"/>
              <a:gd name="T6" fmla="*/ 2147483647 w 21600"/>
              <a:gd name="T7" fmla="*/ 879732678 h 21600"/>
              <a:gd name="T8" fmla="*/ 2147483647 w 21600"/>
              <a:gd name="T9" fmla="*/ 0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4" name="Straight Arrow Connector 13"/>
          <p:cNvCxnSpPr>
            <a:stCxn id="12296" idx="6"/>
          </p:cNvCxnSpPr>
          <p:nvPr/>
        </p:nvCxnSpPr>
        <p:spPr>
          <a:xfrm flipV="1">
            <a:off x="3322638" y="2746375"/>
            <a:ext cx="1347787" cy="814388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12296" idx="8"/>
          </p:cNvCxnSpPr>
          <p:nvPr/>
        </p:nvCxnSpPr>
        <p:spPr>
          <a:xfrm flipV="1">
            <a:off x="1770063" y="3784600"/>
            <a:ext cx="1106487" cy="41275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296" idx="9"/>
          </p:cNvCxnSpPr>
          <p:nvPr/>
        </p:nvCxnSpPr>
        <p:spPr>
          <a:xfrm>
            <a:off x="3770313" y="3784600"/>
            <a:ext cx="1350962" cy="46038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573713" y="2565400"/>
            <a:ext cx="1901825" cy="904875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296" idx="7"/>
          </p:cNvCxnSpPr>
          <p:nvPr/>
        </p:nvCxnSpPr>
        <p:spPr>
          <a:xfrm>
            <a:off x="3322638" y="3921125"/>
            <a:ext cx="627062" cy="633413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207125" y="4011613"/>
            <a:ext cx="1268413" cy="180975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854575" y="4645025"/>
            <a:ext cx="2617788" cy="271463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8338" y="4568825"/>
            <a:ext cx="1312862" cy="434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6"/>
                </a:solidFill>
              </a:rPr>
              <a:t>Attacker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67600" y="4724400"/>
            <a:ext cx="1017588" cy="4365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Victim</a:t>
            </a:r>
          </a:p>
        </p:txBody>
      </p:sp>
      <p:sp>
        <p:nvSpPr>
          <p:cNvPr id="12310" name="TextBox 22"/>
          <p:cNvSpPr txBox="1">
            <a:spLocks noChangeArrowheads="1"/>
          </p:cNvSpPr>
          <p:nvPr/>
        </p:nvSpPr>
        <p:spPr bwMode="auto">
          <a:xfrm>
            <a:off x="3227388" y="2386013"/>
            <a:ext cx="1897062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Amplifying</a:t>
            </a:r>
          </a:p>
          <a:p>
            <a:r>
              <a:rPr lang="en-US" sz="1800"/>
              <a:t>Network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830388" y="3198813"/>
            <a:ext cx="812800" cy="4524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</a:rPr>
              <a:t>echo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request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61150" y="2565400"/>
            <a:ext cx="814388" cy="452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</a:rPr>
              <a:t>echo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response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570663" y="4826000"/>
            <a:ext cx="814387" cy="4508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</a:rPr>
              <a:t>echo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response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61150" y="3560763"/>
            <a:ext cx="814388" cy="4508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</a:rPr>
              <a:t>echo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response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Unencrypted transmission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chemeClr val="accent6"/>
                </a:solidFill>
              </a:rPr>
              <a:t>Eavesdropping</a:t>
            </a:r>
            <a:r>
              <a:rPr lang="en-US" dirty="0" smtClean="0"/>
              <a:t> possible at any intermediate host during routing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No source authentication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Sender can </a:t>
            </a:r>
            <a:r>
              <a:rPr lang="en-US" dirty="0" smtClean="0">
                <a:solidFill>
                  <a:schemeClr val="accent6"/>
                </a:solidFill>
              </a:rPr>
              <a:t>spoof source address</a:t>
            </a:r>
            <a:r>
              <a:rPr lang="en-US" dirty="0" smtClean="0"/>
              <a:t>, making it difficult to trace packet back to attacker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No integrity checking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Entire packet, header and payload, can be modified while en route to destination, enabling </a:t>
            </a:r>
            <a:r>
              <a:rPr lang="en-US" dirty="0">
                <a:solidFill>
                  <a:schemeClr val="accent6"/>
                </a:solidFill>
              </a:rPr>
              <a:t>content forgeries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redirections</a:t>
            </a:r>
            <a:r>
              <a:rPr lang="en-US" dirty="0"/>
              <a:t>, and </a:t>
            </a:r>
            <a:r>
              <a:rPr lang="en-US" dirty="0">
                <a:solidFill>
                  <a:schemeClr val="accent6"/>
                </a:solidFill>
              </a:rPr>
              <a:t>man-in-the-middle </a:t>
            </a:r>
            <a:r>
              <a:rPr lang="en-US" dirty="0" smtClean="0">
                <a:solidFill>
                  <a:schemeClr val="accent6"/>
                </a:solidFill>
              </a:rPr>
              <a:t>attacks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No bandwidth constraints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Large number of packets can be injected into network to launch a </a:t>
            </a:r>
            <a:r>
              <a:rPr lang="en-US" dirty="0" smtClean="0">
                <a:solidFill>
                  <a:schemeClr val="accent6"/>
                </a:solidFill>
              </a:rPr>
              <a:t>denial-of-service</a:t>
            </a:r>
            <a:r>
              <a:rPr lang="en-US" dirty="0" smtClean="0"/>
              <a:t> attack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Broadcast addresses provide additional leverage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ctrTitle"/>
          </p:nvPr>
        </p:nvSpPr>
        <p:spPr/>
        <p:txBody>
          <a:bodyPr rIns="129200"/>
          <a:lstStyle/>
          <a:p>
            <a:pPr indent="38100" eaLnBrk="1" hangingPunct="1"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</a:pPr>
            <a:r>
              <a:rPr lang="en-US" dirty="0" smtClean="0"/>
              <a:t>TCP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7149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29200"/>
          <a:lstStyle/>
          <a:p>
            <a:pPr eaLnBrk="1" hangingPunct="1"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</a:pPr>
            <a:r>
              <a:rPr lang="en-US" smtClean="0"/>
              <a:t>Transmission Control Protocol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idx="1"/>
          </p:nvPr>
        </p:nvSpPr>
        <p:spPr/>
        <p:txBody>
          <a:bodyPr rIns="129200" rtlCol="0">
            <a:normAutofit fontScale="92500" lnSpcReduction="10000"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62000" algn="l"/>
                <a:tab pos="1676400" algn="l"/>
                <a:tab pos="2590800" algn="l"/>
                <a:tab pos="3505200" algn="l"/>
                <a:tab pos="4419600" algn="l"/>
                <a:tab pos="5334000" algn="l"/>
                <a:tab pos="6248400" algn="l"/>
                <a:tab pos="7162800" algn="l"/>
                <a:tab pos="8077200" algn="l"/>
                <a:tab pos="8991600" algn="l"/>
                <a:tab pos="9906000" algn="l"/>
              </a:tabLst>
              <a:defRPr/>
            </a:pPr>
            <a:r>
              <a:rPr lang="en-US" sz="2300" dirty="0" smtClean="0"/>
              <a:t>TCP is a transport layer protocol guaranteeing reliable data transfer, in-order delivery of messages and the ability to distinguish data for multiple concurrent applications on the same host</a:t>
            </a:r>
          </a:p>
          <a:p>
            <a:pPr eaLnBrk="1" fontAlgn="auto" hangingPunct="1"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62000" algn="l"/>
                <a:tab pos="1676400" algn="l"/>
                <a:tab pos="2590800" algn="l"/>
                <a:tab pos="3505200" algn="l"/>
                <a:tab pos="4419600" algn="l"/>
                <a:tab pos="5334000" algn="l"/>
                <a:tab pos="6248400" algn="l"/>
                <a:tab pos="7162800" algn="l"/>
                <a:tab pos="8077200" algn="l"/>
                <a:tab pos="8991600" algn="l"/>
                <a:tab pos="9906000" algn="l"/>
              </a:tabLst>
              <a:defRPr/>
            </a:pPr>
            <a:r>
              <a:rPr lang="en-US" sz="2300" dirty="0" smtClean="0"/>
              <a:t>Most popular application protocols, including WWW, FTP and SSH are built on top of TCP</a:t>
            </a:r>
          </a:p>
          <a:p>
            <a:pPr eaLnBrk="1" fontAlgn="auto" hangingPunct="1"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62000" algn="l"/>
                <a:tab pos="1676400" algn="l"/>
                <a:tab pos="2590800" algn="l"/>
                <a:tab pos="3505200" algn="l"/>
                <a:tab pos="4419600" algn="l"/>
                <a:tab pos="5334000" algn="l"/>
                <a:tab pos="6248400" algn="l"/>
                <a:tab pos="7162800" algn="l"/>
                <a:tab pos="8077200" algn="l"/>
                <a:tab pos="8991600" algn="l"/>
                <a:tab pos="9906000" algn="l"/>
              </a:tabLst>
              <a:defRPr/>
            </a:pPr>
            <a:r>
              <a:rPr lang="en-US" sz="2300" dirty="0" smtClean="0"/>
              <a:t>TCP takes a stream of 8-bit byte data, packages it into appropriately sized segment and calls on IP to transmit these packets</a:t>
            </a:r>
          </a:p>
          <a:p>
            <a:pPr eaLnBrk="1" fontAlgn="auto" hangingPunct="1"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62000" algn="l"/>
                <a:tab pos="1676400" algn="l"/>
                <a:tab pos="2590800" algn="l"/>
                <a:tab pos="3505200" algn="l"/>
                <a:tab pos="4419600" algn="l"/>
                <a:tab pos="5334000" algn="l"/>
                <a:tab pos="6248400" algn="l"/>
                <a:tab pos="7162800" algn="l"/>
                <a:tab pos="8077200" algn="l"/>
                <a:tab pos="8991600" algn="l"/>
                <a:tab pos="9906000" algn="l"/>
              </a:tabLst>
              <a:defRPr/>
            </a:pPr>
            <a:r>
              <a:rPr lang="en-US" sz="2300" dirty="0" smtClean="0"/>
              <a:t>Delivery order is maintained by marking each packet with a </a:t>
            </a:r>
            <a:r>
              <a:rPr lang="en-US" sz="2300" dirty="0" smtClean="0">
                <a:solidFill>
                  <a:schemeClr val="accent6"/>
                </a:solidFill>
              </a:rPr>
              <a:t>sequence number</a:t>
            </a:r>
          </a:p>
          <a:p>
            <a:pPr eaLnBrk="1" fontAlgn="auto" hangingPunct="1"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62000" algn="l"/>
                <a:tab pos="1676400" algn="l"/>
                <a:tab pos="2590800" algn="l"/>
                <a:tab pos="3505200" algn="l"/>
                <a:tab pos="4419600" algn="l"/>
                <a:tab pos="5334000" algn="l"/>
                <a:tab pos="6248400" algn="l"/>
                <a:tab pos="7162800" algn="l"/>
                <a:tab pos="8077200" algn="l"/>
                <a:tab pos="8991600" algn="l"/>
                <a:tab pos="9906000" algn="l"/>
              </a:tabLst>
              <a:defRPr/>
            </a:pPr>
            <a:r>
              <a:rPr lang="en-US" sz="2300" dirty="0" smtClean="0"/>
              <a:t>Every time TCP receives a packet, it sends out an ACK to indicate successful receipt of the packet. </a:t>
            </a:r>
          </a:p>
          <a:p>
            <a:pPr eaLnBrk="1" fontAlgn="auto" hangingPunct="1"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62000" algn="l"/>
                <a:tab pos="1676400" algn="l"/>
                <a:tab pos="2590800" algn="l"/>
                <a:tab pos="3505200" algn="l"/>
                <a:tab pos="4419600" algn="l"/>
                <a:tab pos="5334000" algn="l"/>
                <a:tab pos="6248400" algn="l"/>
                <a:tab pos="7162800" algn="l"/>
                <a:tab pos="8077200" algn="l"/>
                <a:tab pos="8991600" algn="l"/>
                <a:tab pos="9906000" algn="l"/>
              </a:tabLst>
              <a:defRPr/>
            </a:pPr>
            <a:r>
              <a:rPr lang="en-US" sz="2300" dirty="0" smtClean="0"/>
              <a:t>TCP generally checks data transmitted by comparing a checksum of the data with a checksum encoded in the packet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29200"/>
          <a:lstStyle/>
          <a:p>
            <a:pPr eaLnBrk="1" hangingPunct="1"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</a:pPr>
            <a:r>
              <a:rPr lang="en-US" smtClean="0"/>
              <a:t>Ports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8013" cy="4724400"/>
          </a:xfrm>
        </p:spPr>
        <p:txBody>
          <a:bodyPr rIns="129200" rtlCol="0">
            <a:normAutofit fontScale="92500"/>
          </a:bodyPr>
          <a:lstStyle/>
          <a:p>
            <a:pPr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  <a:defRPr/>
            </a:pPr>
            <a:r>
              <a:rPr lang="en-US" sz="2300" dirty="0" smtClean="0"/>
              <a:t>TCP supports multiple concurrent applications on the same server</a:t>
            </a:r>
          </a:p>
          <a:p>
            <a:pPr eaLnBrk="1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  <a:defRPr/>
            </a:pPr>
            <a:r>
              <a:rPr lang="en-US" sz="2300" dirty="0" smtClean="0"/>
              <a:t>Accomplishes this by having ports, 16 bit numbers identifying where data is directed</a:t>
            </a:r>
          </a:p>
          <a:p>
            <a:pPr eaLnBrk="1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  <a:defRPr/>
            </a:pPr>
            <a:r>
              <a:rPr lang="en-US" sz="2300" dirty="0" smtClean="0"/>
              <a:t>The TCP header includes space for both a source and a destination port, thus allowing TCP to route all data</a:t>
            </a:r>
          </a:p>
          <a:p>
            <a:pPr eaLnBrk="1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  <a:defRPr/>
            </a:pPr>
            <a:r>
              <a:rPr lang="en-US" sz="2300" dirty="0" smtClean="0"/>
              <a:t>In most cases, both TCP and UDP use the same port numbers for the same applications</a:t>
            </a:r>
          </a:p>
          <a:p>
            <a:pPr eaLnBrk="1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  <a:defRPr/>
            </a:pPr>
            <a:r>
              <a:rPr lang="en-US" sz="2300" dirty="0" smtClean="0"/>
              <a:t>Ports 0 through 1023 are reserved for use by known protocols.</a:t>
            </a:r>
          </a:p>
          <a:p>
            <a:pPr eaLnBrk="1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  <a:defRPr/>
            </a:pPr>
            <a:r>
              <a:rPr lang="en-US" sz="2300" dirty="0" smtClean="0"/>
              <a:t>Ports 1024 through 49151 are known as user ports, and should be used by most user programs for listening to connections and the like</a:t>
            </a:r>
          </a:p>
          <a:p>
            <a:pPr eaLnBrk="1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  <a:defRPr/>
            </a:pPr>
            <a:r>
              <a:rPr lang="en-US" sz="2300" dirty="0" smtClean="0"/>
              <a:t>Ports 49152 through 65535 are private ports used for dynamic allocation by socket libraries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29200"/>
          <a:lstStyle/>
          <a:p>
            <a:pPr eaLnBrk="1" hangingPunct="1"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</a:pPr>
            <a:r>
              <a:rPr lang="en-US" smtClean="0"/>
              <a:t>TCP Packet Format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1319213"/>
          <a:ext cx="7505297" cy="4945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36"/>
                <a:gridCol w="992901"/>
                <a:gridCol w="1040419"/>
                <a:gridCol w="116840"/>
                <a:gridCol w="1026300"/>
                <a:gridCol w="1625653"/>
                <a:gridCol w="1615248"/>
              </a:tblGrid>
              <a:tr h="3088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Bit Offset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0-3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4-7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8-15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16-18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19-31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88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/>
                          </a:solidFill>
                        </a:rPr>
                        <a:t>Source Port</a:t>
                      </a:r>
                      <a:endParaRPr lang="en-US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/>
                          </a:solidFill>
                        </a:rPr>
                        <a:t>Destination Port</a:t>
                      </a:r>
                      <a:endParaRPr lang="en-US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8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/>
                          </a:solidFill>
                        </a:rPr>
                        <a:t>Sequence Number</a:t>
                      </a:r>
                      <a:endParaRPr lang="en-US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8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/>
                          </a:solidFill>
                        </a:rPr>
                        <a:t>Acknowledgment Number</a:t>
                      </a:r>
                      <a:endParaRPr lang="en-US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8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Offset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Reserved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Flags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/>
                          </a:solidFill>
                        </a:rPr>
                        <a:t>Window Size</a:t>
                      </a:r>
                      <a:endParaRPr lang="en-US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8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Checksum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Urgent Pointer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8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Options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855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&gt;=</a:t>
                      </a:r>
                      <a:r>
                        <a:rPr lang="en-US" baseline="0" dirty="0" smtClean="0"/>
                        <a:t> 160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Payload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29200"/>
          <a:lstStyle/>
          <a:p>
            <a:pPr eaLnBrk="1" hangingPunct="1"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</a:pPr>
            <a:r>
              <a:rPr lang="en-US" smtClean="0"/>
              <a:t>Establishing TCP Connections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2895600"/>
          </a:xfrm>
        </p:spPr>
        <p:txBody>
          <a:bodyPr rIns="129200" rtlCol="0">
            <a:normAutofit fontScale="77500" lnSpcReduction="20000"/>
          </a:bodyPr>
          <a:lstStyle/>
          <a:p>
            <a:pPr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62000" algn="l"/>
                <a:tab pos="1676400" algn="l"/>
                <a:tab pos="2590800" algn="l"/>
                <a:tab pos="3505200" algn="l"/>
                <a:tab pos="4419600" algn="l"/>
                <a:tab pos="5334000" algn="l"/>
                <a:tab pos="6248400" algn="l"/>
                <a:tab pos="7162800" algn="l"/>
                <a:tab pos="8077200" algn="l"/>
                <a:tab pos="8991600" algn="l"/>
                <a:tab pos="9906000" algn="l"/>
              </a:tabLst>
              <a:defRPr/>
            </a:pPr>
            <a:r>
              <a:rPr lang="en-US" sz="2600" dirty="0" smtClean="0"/>
              <a:t>TCP connections are established through a three way handshake.</a:t>
            </a:r>
          </a:p>
          <a:p>
            <a:pPr eaLnBrk="1" fontAlgn="auto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62000" algn="l"/>
                <a:tab pos="1676400" algn="l"/>
                <a:tab pos="2590800" algn="l"/>
                <a:tab pos="3505200" algn="l"/>
                <a:tab pos="4419600" algn="l"/>
                <a:tab pos="5334000" algn="l"/>
                <a:tab pos="6248400" algn="l"/>
                <a:tab pos="7162800" algn="l"/>
                <a:tab pos="8077200" algn="l"/>
                <a:tab pos="8991600" algn="l"/>
                <a:tab pos="9906000" algn="l"/>
              </a:tabLst>
              <a:defRPr/>
            </a:pPr>
            <a:r>
              <a:rPr lang="en-US" sz="2600" dirty="0" smtClean="0"/>
              <a:t>The server generally has a passive listener, waiting for a connection request</a:t>
            </a:r>
          </a:p>
          <a:p>
            <a:pPr eaLnBrk="1" fontAlgn="auto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62000" algn="l"/>
                <a:tab pos="1676400" algn="l"/>
                <a:tab pos="2590800" algn="l"/>
                <a:tab pos="3505200" algn="l"/>
                <a:tab pos="4419600" algn="l"/>
                <a:tab pos="5334000" algn="l"/>
                <a:tab pos="6248400" algn="l"/>
                <a:tab pos="7162800" algn="l"/>
                <a:tab pos="8077200" algn="l"/>
                <a:tab pos="8991600" algn="l"/>
                <a:tab pos="9906000" algn="l"/>
              </a:tabLst>
              <a:defRPr/>
            </a:pPr>
            <a:r>
              <a:rPr lang="en-US" sz="2600" dirty="0" smtClean="0"/>
              <a:t>The client requests a connection by sending out a SYN packet</a:t>
            </a:r>
          </a:p>
          <a:p>
            <a:pPr eaLnBrk="1" fontAlgn="auto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62000" algn="l"/>
                <a:tab pos="1676400" algn="l"/>
                <a:tab pos="2590800" algn="l"/>
                <a:tab pos="3505200" algn="l"/>
                <a:tab pos="4419600" algn="l"/>
                <a:tab pos="5334000" algn="l"/>
                <a:tab pos="6248400" algn="l"/>
                <a:tab pos="7162800" algn="l"/>
                <a:tab pos="8077200" algn="l"/>
                <a:tab pos="8991600" algn="l"/>
                <a:tab pos="9906000" algn="l"/>
              </a:tabLst>
              <a:defRPr/>
            </a:pPr>
            <a:r>
              <a:rPr lang="en-US" sz="2600" dirty="0" smtClean="0"/>
              <a:t>The server responds by sending a SYN/ACK packet, indicating an acknowledgment for the connection</a:t>
            </a:r>
          </a:p>
          <a:p>
            <a:pPr eaLnBrk="1" fontAlgn="auto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62000" algn="l"/>
                <a:tab pos="1676400" algn="l"/>
                <a:tab pos="2590800" algn="l"/>
                <a:tab pos="3505200" algn="l"/>
                <a:tab pos="4419600" algn="l"/>
                <a:tab pos="5334000" algn="l"/>
                <a:tab pos="6248400" algn="l"/>
                <a:tab pos="7162800" algn="l"/>
                <a:tab pos="8077200" algn="l"/>
                <a:tab pos="8991600" algn="l"/>
                <a:tab pos="9906000" algn="l"/>
              </a:tabLst>
              <a:defRPr/>
            </a:pPr>
            <a:r>
              <a:rPr lang="en-US" sz="2600" dirty="0" smtClean="0"/>
              <a:t>The client responds by sending an ACK to the server thus establishing connection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29000" y="4418013"/>
            <a:ext cx="1981200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3429000" y="5105400"/>
            <a:ext cx="1981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62400" y="4114800"/>
            <a:ext cx="914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SYN</a:t>
            </a:r>
          </a:p>
          <a:p>
            <a:pPr algn="ctr">
              <a:defRPr/>
            </a:pPr>
            <a:r>
              <a:rPr lang="en-US" sz="1400" dirty="0" err="1">
                <a:solidFill>
                  <a:schemeClr val="bg1"/>
                </a:solidFill>
              </a:rPr>
              <a:t>Seq</a:t>
            </a:r>
            <a:r>
              <a:rPr lang="en-US" sz="1400" dirty="0">
                <a:solidFill>
                  <a:schemeClr val="bg1"/>
                </a:solidFill>
              </a:rPr>
              <a:t> = x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62400" y="4800600"/>
            <a:ext cx="9144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SYN-ACK</a:t>
            </a:r>
          </a:p>
          <a:p>
            <a:pPr algn="ctr">
              <a:defRPr/>
            </a:pPr>
            <a:r>
              <a:rPr lang="en-US" sz="1400" dirty="0" err="1">
                <a:solidFill>
                  <a:schemeClr val="bg1"/>
                </a:solidFill>
              </a:rPr>
              <a:t>Seq</a:t>
            </a:r>
            <a:r>
              <a:rPr lang="en-US" sz="1400" dirty="0">
                <a:solidFill>
                  <a:schemeClr val="bg1"/>
                </a:solidFill>
              </a:rPr>
              <a:t> = y</a:t>
            </a:r>
          </a:p>
          <a:p>
            <a:pPr algn="ctr">
              <a:defRPr/>
            </a:pPr>
            <a:r>
              <a:rPr lang="en-US" sz="1400" dirty="0" err="1">
                <a:solidFill>
                  <a:schemeClr val="bg1"/>
                </a:solidFill>
              </a:rPr>
              <a:t>Ack</a:t>
            </a:r>
            <a:r>
              <a:rPr lang="en-US" sz="1400" dirty="0">
                <a:solidFill>
                  <a:schemeClr val="bg1"/>
                </a:solidFill>
              </a:rPr>
              <a:t> = x + 1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29000" y="5865813"/>
            <a:ext cx="1981200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62400" y="5562600"/>
            <a:ext cx="9144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ACK</a:t>
            </a:r>
          </a:p>
          <a:p>
            <a:pPr algn="ctr">
              <a:defRPr/>
            </a:pPr>
            <a:r>
              <a:rPr lang="en-US" sz="1400" dirty="0" err="1">
                <a:solidFill>
                  <a:schemeClr val="bg1"/>
                </a:solidFill>
              </a:rPr>
              <a:t>Seq</a:t>
            </a:r>
            <a:r>
              <a:rPr lang="en-US" sz="1400" dirty="0">
                <a:solidFill>
                  <a:schemeClr val="bg1"/>
                </a:solidFill>
              </a:rPr>
              <a:t> = x + 1</a:t>
            </a:r>
          </a:p>
          <a:p>
            <a:pPr algn="ctr">
              <a:defRPr/>
            </a:pPr>
            <a:r>
              <a:rPr lang="en-US" sz="1400" dirty="0" err="1">
                <a:solidFill>
                  <a:schemeClr val="bg1"/>
                </a:solidFill>
              </a:rPr>
              <a:t>Ack</a:t>
            </a:r>
            <a:r>
              <a:rPr lang="en-US" sz="1400" dirty="0">
                <a:solidFill>
                  <a:schemeClr val="bg1"/>
                </a:solidFill>
              </a:rPr>
              <a:t> = y + 1</a:t>
            </a:r>
          </a:p>
        </p:txBody>
      </p:sp>
      <p:sp>
        <p:nvSpPr>
          <p:cNvPr id="20493" name="laptop"/>
          <p:cNvSpPr>
            <a:spLocks noEditPoints="1" noChangeArrowheads="1"/>
          </p:cNvSpPr>
          <p:nvPr/>
        </p:nvSpPr>
        <p:spPr bwMode="auto">
          <a:xfrm>
            <a:off x="2076450" y="4648200"/>
            <a:ext cx="1276350" cy="1057275"/>
          </a:xfrm>
          <a:custGeom>
            <a:avLst/>
            <a:gdLst>
              <a:gd name="T0" fmla="*/ 693656502 w 21600"/>
              <a:gd name="T1" fmla="*/ 0 h 21600"/>
              <a:gd name="T2" fmla="*/ 693656502 w 21600"/>
              <a:gd name="T3" fmla="*/ 841207236 h 21600"/>
              <a:gd name="T4" fmla="*/ 2147483647 w 21600"/>
              <a:gd name="T5" fmla="*/ 0 h 21600"/>
              <a:gd name="T6" fmla="*/ 2147483647 w 21600"/>
              <a:gd name="T7" fmla="*/ 841207236 h 21600"/>
              <a:gd name="T8" fmla="*/ 2147483647 w 21600"/>
              <a:gd name="T9" fmla="*/ 0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tower"/>
          <p:cNvSpPr>
            <a:spLocks noEditPoints="1" noChangeArrowheads="1"/>
          </p:cNvSpPr>
          <p:nvPr/>
        </p:nvSpPr>
        <p:spPr bwMode="auto">
          <a:xfrm>
            <a:off x="5572125" y="4191000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r"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29200"/>
          <a:lstStyle/>
          <a:p>
            <a:pPr eaLnBrk="1" hangingPunct="1"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</a:pPr>
            <a:r>
              <a:rPr lang="en-US" smtClean="0"/>
              <a:t>SYN Flood</a:t>
            </a:r>
          </a:p>
        </p:txBody>
      </p:sp>
      <p:pic>
        <p:nvPicPr>
          <p:cNvPr id="2050" name="Picture 2" descr="http://www.h3c.com/portal/res/200812/31/20081231_709865_image003_624110_57_0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61" y="2057400"/>
            <a:ext cx="6781478" cy="395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 Cookies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A SYN flood leaves half-open connections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The “SYN queue” is a data structure which keeps track of these half-open connections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We track the source IP and port of client, server IP and port, seq# of client, seq# of server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Idea: we don’t really need to keep all of this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We just need enough to recognize the ACK of the client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Can we get away without storing </a:t>
            </a:r>
            <a:r>
              <a:rPr lang="en-US" i="1" smtClean="0"/>
              <a:t>anything</a:t>
            </a:r>
            <a:r>
              <a:rPr lang="en-US" smtClean="0"/>
              <a:t> locally?</a:t>
            </a:r>
          </a:p>
        </p:txBody>
      </p:sp>
    </p:spTree>
    <p:extLst>
      <p:ext uri="{BB962C8B-B14F-4D97-AF65-F5344CB8AC3E}">
        <p14:creationId xmlns:p14="http://schemas.microsoft.com/office/powerpoint/2010/main" val="260923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 requests and responses</a:t>
            </a:r>
            <a:endParaRPr lang="en-US" dirty="0" smtClean="0"/>
          </a:p>
        </p:txBody>
      </p:sp>
      <p:sp>
        <p:nvSpPr>
          <p:cNvPr id="33798" name="modem"/>
          <p:cNvSpPr>
            <a:spLocks noEditPoints="1" noChangeArrowheads="1"/>
          </p:cNvSpPr>
          <p:nvPr/>
        </p:nvSpPr>
        <p:spPr bwMode="auto">
          <a:xfrm>
            <a:off x="1436688" y="3200400"/>
            <a:ext cx="849312" cy="406400"/>
          </a:xfrm>
          <a:custGeom>
            <a:avLst/>
            <a:gdLst>
              <a:gd name="T0" fmla="*/ 0 w 21600"/>
              <a:gd name="T1" fmla="*/ 96934 h 21600"/>
              <a:gd name="T2" fmla="*/ 115748 w 21600"/>
              <a:gd name="T3" fmla="*/ 0 h 21600"/>
              <a:gd name="T4" fmla="*/ 733020 w 21600"/>
              <a:gd name="T5" fmla="*/ 0 h 21600"/>
              <a:gd name="T6" fmla="*/ 850106 w 21600"/>
              <a:gd name="T7" fmla="*/ 96934 h 21600"/>
              <a:gd name="T8" fmla="*/ 850106 w 21600"/>
              <a:gd name="T9" fmla="*/ 406400 h 21600"/>
              <a:gd name="T10" fmla="*/ 0 w 21600"/>
              <a:gd name="T11" fmla="*/ 406400 h 21600"/>
              <a:gd name="T12" fmla="*/ 425053 w 21600"/>
              <a:gd name="T13" fmla="*/ 0 h 21600"/>
              <a:gd name="T14" fmla="*/ 425053 w 21600"/>
              <a:gd name="T15" fmla="*/ 406400 h 21600"/>
              <a:gd name="T16" fmla="*/ 0 w 21600"/>
              <a:gd name="T17" fmla="*/ 251667 h 21600"/>
              <a:gd name="T18" fmla="*/ 850106 w 21600"/>
              <a:gd name="T19" fmla="*/ 25166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8" name="Straight Arrow Connector 7"/>
          <p:cNvCxnSpPr>
            <a:stCxn id="33798" idx="3"/>
            <a:endCxn id="14" idx="1"/>
          </p:cNvCxnSpPr>
          <p:nvPr/>
        </p:nvCxnSpPr>
        <p:spPr>
          <a:xfrm flipV="1">
            <a:off x="2286000" y="2819400"/>
            <a:ext cx="1676400" cy="47783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0" name="laptop"/>
          <p:cNvSpPr>
            <a:spLocks noEditPoints="1" noChangeArrowheads="1"/>
          </p:cNvSpPr>
          <p:nvPr/>
        </p:nvSpPr>
        <p:spPr bwMode="auto">
          <a:xfrm>
            <a:off x="6858000" y="2971800"/>
            <a:ext cx="914400" cy="787400"/>
          </a:xfrm>
          <a:custGeom>
            <a:avLst/>
            <a:gdLst>
              <a:gd name="T0" fmla="*/ 142325 w 21600"/>
              <a:gd name="T1" fmla="*/ 0 h 21600"/>
              <a:gd name="T2" fmla="*/ 142325 w 21600"/>
              <a:gd name="T3" fmla="*/ 261482 h 21600"/>
              <a:gd name="T4" fmla="*/ 775843 w 21600"/>
              <a:gd name="T5" fmla="*/ 0 h 21600"/>
              <a:gd name="T6" fmla="*/ 775843 w 21600"/>
              <a:gd name="T7" fmla="*/ 261482 h 21600"/>
              <a:gd name="T8" fmla="*/ 457200 w 21600"/>
              <a:gd name="T9" fmla="*/ 0 h 21600"/>
              <a:gd name="T10" fmla="*/ 457200 w 21600"/>
              <a:gd name="T11" fmla="*/ 787399 h 21600"/>
              <a:gd name="T12" fmla="*/ 0 w 21600"/>
              <a:gd name="T13" fmla="*/ 787399 h 21600"/>
              <a:gd name="T14" fmla="*/ 914400 w 21600"/>
              <a:gd name="T15" fmla="*/ 78739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1" name="TextBox 9"/>
          <p:cNvSpPr txBox="1">
            <a:spLocks noChangeArrowheads="1"/>
          </p:cNvSpPr>
          <p:nvPr/>
        </p:nvSpPr>
        <p:spPr bwMode="auto">
          <a:xfrm>
            <a:off x="304800" y="2438400"/>
            <a:ext cx="2668588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IP: 192.168.1.</a:t>
            </a:r>
            <a:r>
              <a:rPr lang="en-US" sz="1800" b="1">
                <a:solidFill>
                  <a:schemeClr val="tx1"/>
                </a:solidFill>
              </a:rPr>
              <a:t>1</a:t>
            </a:r>
          </a:p>
          <a:p>
            <a:r>
              <a:rPr lang="en-US" sz="1800">
                <a:solidFill>
                  <a:schemeClr val="tx1"/>
                </a:solidFill>
              </a:rPr>
              <a:t>MAC: 00:11:22:33:44:</a:t>
            </a:r>
            <a:r>
              <a:rPr lang="en-US" sz="1800" b="1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33802" name="TextBox 10"/>
          <p:cNvSpPr txBox="1">
            <a:spLocks noChangeArrowheads="1"/>
          </p:cNvSpPr>
          <p:nvPr/>
        </p:nvSpPr>
        <p:spPr bwMode="auto">
          <a:xfrm>
            <a:off x="6324600" y="2362200"/>
            <a:ext cx="2668588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IP: 192.168.1.</a:t>
            </a:r>
            <a:r>
              <a:rPr lang="en-US" sz="1800" b="1">
                <a:solidFill>
                  <a:schemeClr val="tx1"/>
                </a:solidFill>
              </a:rPr>
              <a:t>105</a:t>
            </a:r>
          </a:p>
          <a:p>
            <a:r>
              <a:rPr lang="en-US" sz="1800">
                <a:solidFill>
                  <a:schemeClr val="tx1"/>
                </a:solidFill>
              </a:rPr>
              <a:t>MAC: 00:11:22:33:44:</a:t>
            </a:r>
            <a:r>
              <a:rPr lang="en-US" sz="1800" b="1">
                <a:solidFill>
                  <a:schemeClr val="tx1"/>
                </a:solidFill>
              </a:rPr>
              <a:t>02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09563" y="4000500"/>
          <a:ext cx="327127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974"/>
                <a:gridCol w="1869299"/>
              </a:tblGrid>
              <a:tr h="1905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ARP Cache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192.168.1</a:t>
                      </a:r>
                      <a:r>
                        <a:rPr lang="en-US" sz="1600" b="1" dirty="0" smtClean="0"/>
                        <a:t>.105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00:11:22:33:44:</a:t>
                      </a:r>
                      <a:r>
                        <a:rPr lang="en-US" sz="1600" b="1" dirty="0" smtClean="0"/>
                        <a:t>02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715000" y="4000500"/>
          <a:ext cx="320040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828800"/>
              </a:tblGrid>
              <a:tr h="1905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ARP Cache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192.168.1.</a:t>
                      </a:r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00:11:22:33:44:</a:t>
                      </a:r>
                      <a:r>
                        <a:rPr lang="en-US" sz="1600" b="1" dirty="0" smtClean="0"/>
                        <a:t>01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962400" y="2590800"/>
            <a:ext cx="1371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cxnSp>
        <p:nvCxnSpPr>
          <p:cNvPr id="15" name="Straight Arrow Connector 14"/>
          <p:cNvCxnSpPr>
            <a:stCxn id="33798" idx="9"/>
            <a:endCxn id="16" idx="1"/>
          </p:cNvCxnSpPr>
          <p:nvPr/>
        </p:nvCxnSpPr>
        <p:spPr>
          <a:xfrm flipV="1">
            <a:off x="2286000" y="3406775"/>
            <a:ext cx="1524000" cy="460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810000" y="3216275"/>
            <a:ext cx="16764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</a:rPr>
              <a:t>192.168.1.</a:t>
            </a:r>
            <a:r>
              <a:rPr lang="en-US" sz="1400" b="1" dirty="0">
                <a:solidFill>
                  <a:schemeClr val="bg1"/>
                </a:solidFill>
              </a:rPr>
              <a:t>1</a:t>
            </a:r>
            <a:r>
              <a:rPr lang="en-US" sz="1400" dirty="0">
                <a:solidFill>
                  <a:schemeClr val="bg1"/>
                </a:solidFill>
              </a:rPr>
              <a:t> is at 00:11:22:33:44:</a:t>
            </a:r>
            <a:r>
              <a:rPr lang="en-US" sz="1400" b="1" dirty="0">
                <a:solidFill>
                  <a:schemeClr val="bg1"/>
                </a:solidFill>
              </a:rPr>
              <a:t>01</a:t>
            </a:r>
          </a:p>
        </p:txBody>
      </p:sp>
      <p:cxnSp>
        <p:nvCxnSpPr>
          <p:cNvPr id="17" name="Straight Arrow Connector 16"/>
          <p:cNvCxnSpPr>
            <a:stCxn id="18" idx="3"/>
          </p:cNvCxnSpPr>
          <p:nvPr/>
        </p:nvCxnSpPr>
        <p:spPr>
          <a:xfrm flipV="1">
            <a:off x="5486400" y="3657600"/>
            <a:ext cx="1371600" cy="1905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810000" y="3657600"/>
            <a:ext cx="16764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</a:rPr>
              <a:t>192.168.1.</a:t>
            </a:r>
            <a:r>
              <a:rPr lang="en-US" sz="1400" b="1" dirty="0">
                <a:solidFill>
                  <a:schemeClr val="bg1"/>
                </a:solidFill>
              </a:rPr>
              <a:t>105</a:t>
            </a:r>
            <a:r>
              <a:rPr lang="en-US" sz="1400" dirty="0">
                <a:solidFill>
                  <a:schemeClr val="bg1"/>
                </a:solidFill>
              </a:rPr>
              <a:t> is at 00:11:22:33:44:</a:t>
            </a:r>
            <a:r>
              <a:rPr lang="en-US" sz="1400" b="1" dirty="0">
                <a:solidFill>
                  <a:schemeClr val="bg1"/>
                </a:solidFill>
              </a:rPr>
              <a:t>02</a:t>
            </a:r>
          </a:p>
        </p:txBody>
      </p:sp>
      <p:cxnSp>
        <p:nvCxnSpPr>
          <p:cNvPr id="19" name="Straight Arrow Connector 18"/>
          <p:cNvCxnSpPr>
            <a:stCxn id="16" idx="3"/>
          </p:cNvCxnSpPr>
          <p:nvPr/>
        </p:nvCxnSpPr>
        <p:spPr>
          <a:xfrm>
            <a:off x="5486400" y="3406775"/>
            <a:ext cx="1524000" cy="222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3"/>
            <a:endCxn id="33800" idx="1"/>
          </p:cNvCxnSpPr>
          <p:nvPr/>
        </p:nvCxnSpPr>
        <p:spPr>
          <a:xfrm>
            <a:off x="5334000" y="2819400"/>
            <a:ext cx="1666875" cy="41433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3798" idx="4"/>
            <a:endCxn id="18" idx="1"/>
          </p:cNvCxnSpPr>
          <p:nvPr/>
        </p:nvCxnSpPr>
        <p:spPr>
          <a:xfrm>
            <a:off x="2286000" y="3606800"/>
            <a:ext cx="1524000" cy="2413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288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 Cookies: The Idea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733800"/>
          </a:xfrm>
        </p:spPr>
        <p:txBody>
          <a:bodyPr/>
          <a:lstStyle/>
          <a:p>
            <a:r>
              <a:rPr lang="en-US" sz="2800" dirty="0" smtClean="0"/>
              <a:t>Store nothing locally</a:t>
            </a:r>
          </a:p>
          <a:p>
            <a:pPr lvl="1"/>
            <a:r>
              <a:rPr lang="en-US" sz="2400" dirty="0" smtClean="0"/>
              <a:t>ISN: Initial sequence number</a:t>
            </a:r>
          </a:p>
          <a:p>
            <a:pPr lvl="1"/>
            <a:r>
              <a:rPr lang="en-US" sz="2400" dirty="0" smtClean="0"/>
              <a:t>Encode all we need to remember in the ISN we send back to the client</a:t>
            </a:r>
          </a:p>
          <a:p>
            <a:pPr lvl="1"/>
            <a:r>
              <a:rPr lang="en-US" sz="2400" dirty="0" smtClean="0"/>
              <a:t>t: a 32-bit counter which increments every 64 seconds</a:t>
            </a:r>
          </a:p>
          <a:p>
            <a:pPr lvl="1"/>
            <a:r>
              <a:rPr lang="en-US" sz="2400" dirty="0" smtClean="0"/>
              <a:t>K: a secret key selected by server for uptime of server</a:t>
            </a:r>
          </a:p>
          <a:p>
            <a:pPr lvl="1"/>
            <a:r>
              <a:rPr lang="en-US" sz="2400" dirty="0" smtClean="0"/>
              <a:t>Limitations: MSS limited to 8 values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09600" y="5673725"/>
            <a:ext cx="137160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981200" y="5673725"/>
            <a:ext cx="99060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2971800" y="5673725"/>
            <a:ext cx="586740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762000" y="5826125"/>
            <a:ext cx="996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/>
              <a:t>t mod 32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2178050" y="5826125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/>
              <a:t>MSS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3511550" y="5840413"/>
            <a:ext cx="5053435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 b="1" dirty="0"/>
              <a:t>hash(client IP and port || server IP and port || t || K)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228600" y="5181600"/>
            <a:ext cx="1512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400"/>
              <a:t>Server ISN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600200" y="63214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5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2667000" y="6324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3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8458200" y="63246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45071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 Cookies: Details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MSS: Maximum Segment Size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Suggested by client, server then computes best value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Details depend on whether they are on the same network, MTU on network,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Server can have only 8 values to encode here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What happens when client replies with ACK?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Client will reply with ISN+1 of server in the ACK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Server then subtracts 1 and checks against hash of client IP and port, server IP and port, t which matches in the lowest 5 bits, and K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If match, put in SYN queue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If not, ignore</a:t>
            </a:r>
          </a:p>
        </p:txBody>
      </p:sp>
    </p:spTree>
    <p:extLst>
      <p:ext uri="{BB962C8B-B14F-4D97-AF65-F5344CB8AC3E}">
        <p14:creationId xmlns:p14="http://schemas.microsoft.com/office/powerpoint/2010/main" val="34060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 Cookies: Limitations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Note that this will NOT prevent bandwidth-saturation attacks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This technique seeks only to prevent SYN queue overflows</a:t>
            </a:r>
          </a:p>
        </p:txBody>
      </p:sp>
    </p:spTree>
    <p:extLst>
      <p:ext uri="{BB962C8B-B14F-4D97-AF65-F5344CB8AC3E}">
        <p14:creationId xmlns:p14="http://schemas.microsoft.com/office/powerpoint/2010/main" val="304112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 Cookies: Implementation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Standard in Linux and FreeBSD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echo 1 &gt; </a:t>
            </a:r>
            <a:r>
              <a:rPr lang="en-US" dirty="0" err="1" smtClean="0"/>
              <a:t>proc</a:t>
            </a:r>
            <a:r>
              <a:rPr lang="en-US" dirty="0" smtClean="0"/>
              <a:t>/sys/net/ipv4/</a:t>
            </a:r>
            <a:r>
              <a:rPr lang="en-US" dirty="0" err="1" smtClean="0"/>
              <a:t>tcp_syncookies</a:t>
            </a:r>
            <a:r>
              <a:rPr lang="en-US" dirty="0" smtClean="0"/>
              <a:t> </a:t>
            </a:r>
          </a:p>
          <a:p>
            <a:pPr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193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29200"/>
          <a:lstStyle/>
          <a:p>
            <a:pPr eaLnBrk="1" hangingPunct="1"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</a:pPr>
            <a:r>
              <a:rPr lang="en-US" smtClean="0"/>
              <a:t>Session Hijacking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idx="1"/>
          </p:nvPr>
        </p:nvSpPr>
        <p:spPr/>
        <p:txBody>
          <a:bodyPr rIns="129200"/>
          <a:lstStyle/>
          <a:p>
            <a:pPr marL="371475" indent="-333375" eaLnBrk="1" hangingPunct="1">
              <a:spcBef>
                <a:spcPct val="0"/>
              </a:spcBef>
              <a:tabLst>
                <a:tab pos="723900" algn="l"/>
                <a:tab pos="1638300" algn="l"/>
                <a:tab pos="2552700" algn="l"/>
                <a:tab pos="3467100" algn="l"/>
                <a:tab pos="4381500" algn="l"/>
                <a:tab pos="5295900" algn="l"/>
                <a:tab pos="6210300" algn="l"/>
                <a:tab pos="7124700" algn="l"/>
                <a:tab pos="8039100" algn="l"/>
                <a:tab pos="8953500" algn="l"/>
                <a:tab pos="9867900" algn="l"/>
                <a:tab pos="9880600" algn="l"/>
              </a:tabLst>
            </a:pPr>
            <a:r>
              <a:rPr lang="en-US" sz="2400" dirty="0" smtClean="0"/>
              <a:t>Also commonly known as TCP Session Hijacking</a:t>
            </a:r>
          </a:p>
          <a:p>
            <a:pPr marL="371475" indent="-333375" eaLnBrk="1" hangingPunct="1">
              <a:spcBef>
                <a:spcPts val="600"/>
              </a:spcBef>
              <a:tabLst>
                <a:tab pos="723900" algn="l"/>
                <a:tab pos="1638300" algn="l"/>
                <a:tab pos="2552700" algn="l"/>
                <a:tab pos="3467100" algn="l"/>
                <a:tab pos="4381500" algn="l"/>
                <a:tab pos="5295900" algn="l"/>
                <a:tab pos="6210300" algn="l"/>
                <a:tab pos="7124700" algn="l"/>
                <a:tab pos="8039100" algn="l"/>
                <a:tab pos="8953500" algn="l"/>
                <a:tab pos="9867900" algn="l"/>
                <a:tab pos="9880600" algn="l"/>
              </a:tabLst>
            </a:pPr>
            <a:r>
              <a:rPr lang="en-US" sz="2400" dirty="0" smtClean="0"/>
              <a:t>A security attack over a protected network</a:t>
            </a:r>
          </a:p>
          <a:p>
            <a:pPr marL="371475" indent="-333375" eaLnBrk="1" hangingPunct="1">
              <a:spcBef>
                <a:spcPts val="600"/>
              </a:spcBef>
              <a:tabLst>
                <a:tab pos="723900" algn="l"/>
                <a:tab pos="1638300" algn="l"/>
                <a:tab pos="2552700" algn="l"/>
                <a:tab pos="3467100" algn="l"/>
                <a:tab pos="4381500" algn="l"/>
                <a:tab pos="5295900" algn="l"/>
                <a:tab pos="6210300" algn="l"/>
                <a:tab pos="7124700" algn="l"/>
                <a:tab pos="8039100" algn="l"/>
                <a:tab pos="8953500" algn="l"/>
                <a:tab pos="9867900" algn="l"/>
                <a:tab pos="9880600" algn="l"/>
              </a:tabLst>
            </a:pPr>
            <a:r>
              <a:rPr lang="en-US" sz="2400" dirty="0" smtClean="0"/>
              <a:t>Attempt to take control of a network session</a:t>
            </a:r>
          </a:p>
          <a:p>
            <a:pPr marL="371475" indent="-333375" eaLnBrk="1" hangingPunct="1">
              <a:spcBef>
                <a:spcPts val="600"/>
              </a:spcBef>
              <a:tabLst>
                <a:tab pos="723900" algn="l"/>
                <a:tab pos="1638300" algn="l"/>
                <a:tab pos="2552700" algn="l"/>
                <a:tab pos="3467100" algn="l"/>
                <a:tab pos="4381500" algn="l"/>
                <a:tab pos="5295900" algn="l"/>
                <a:tab pos="6210300" algn="l"/>
                <a:tab pos="7124700" algn="l"/>
                <a:tab pos="8039100" algn="l"/>
                <a:tab pos="8953500" algn="l"/>
                <a:tab pos="9867900" algn="l"/>
                <a:tab pos="9880600" algn="l"/>
              </a:tabLst>
            </a:pPr>
            <a:r>
              <a:rPr lang="en-US" sz="2400" dirty="0" smtClean="0"/>
              <a:t>Guess sequence numbers x and y and take over</a:t>
            </a:r>
          </a:p>
          <a:p>
            <a:pPr marL="371475" indent="-333375" eaLnBrk="1" hangingPunct="1">
              <a:spcBef>
                <a:spcPts val="600"/>
              </a:spcBef>
              <a:tabLst>
                <a:tab pos="723900" algn="l"/>
                <a:tab pos="1638300" algn="l"/>
                <a:tab pos="2552700" algn="l"/>
                <a:tab pos="3467100" algn="l"/>
                <a:tab pos="4381500" algn="l"/>
                <a:tab pos="5295900" algn="l"/>
                <a:tab pos="6210300" algn="l"/>
                <a:tab pos="7124700" algn="l"/>
                <a:tab pos="8039100" algn="l"/>
                <a:tab pos="8953500" algn="l"/>
                <a:tab pos="9867900" algn="l"/>
                <a:tab pos="9880600" algn="l"/>
              </a:tabLst>
            </a:pPr>
            <a:r>
              <a:rPr lang="en-US" sz="2400" dirty="0" smtClean="0"/>
              <a:t>Make sure the victim does not send SYN-ACK by launching </a:t>
            </a:r>
            <a:r>
              <a:rPr lang="en-US" sz="2400" dirty="0" err="1" smtClean="0"/>
              <a:t>DoS</a:t>
            </a:r>
            <a:endParaRPr lang="en-US" sz="2400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29000" y="4418013"/>
            <a:ext cx="1981200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3429000" y="5105400"/>
            <a:ext cx="1981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62400" y="4114800"/>
            <a:ext cx="914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SYN</a:t>
            </a:r>
          </a:p>
          <a:p>
            <a:pPr algn="ctr">
              <a:defRPr/>
            </a:pPr>
            <a:r>
              <a:rPr lang="en-US" sz="1400" dirty="0" err="1">
                <a:solidFill>
                  <a:schemeClr val="bg1"/>
                </a:solidFill>
              </a:rPr>
              <a:t>Seq</a:t>
            </a:r>
            <a:r>
              <a:rPr lang="en-US" sz="1400" dirty="0">
                <a:solidFill>
                  <a:schemeClr val="bg1"/>
                </a:solidFill>
              </a:rPr>
              <a:t> = x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62400" y="4800600"/>
            <a:ext cx="9144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SYN-ACK</a:t>
            </a:r>
          </a:p>
          <a:p>
            <a:pPr algn="ctr">
              <a:defRPr/>
            </a:pPr>
            <a:r>
              <a:rPr lang="en-US" sz="1400" dirty="0" err="1">
                <a:solidFill>
                  <a:schemeClr val="bg1"/>
                </a:solidFill>
              </a:rPr>
              <a:t>Seq</a:t>
            </a:r>
            <a:r>
              <a:rPr lang="en-US" sz="1400" dirty="0">
                <a:solidFill>
                  <a:schemeClr val="bg1"/>
                </a:solidFill>
              </a:rPr>
              <a:t> = y</a:t>
            </a:r>
          </a:p>
          <a:p>
            <a:pPr algn="ctr">
              <a:defRPr/>
            </a:pPr>
            <a:r>
              <a:rPr lang="en-US" sz="1400" dirty="0" err="1">
                <a:solidFill>
                  <a:schemeClr val="bg1"/>
                </a:solidFill>
              </a:rPr>
              <a:t>Ack</a:t>
            </a:r>
            <a:r>
              <a:rPr lang="en-US" sz="1400" dirty="0">
                <a:solidFill>
                  <a:schemeClr val="bg1"/>
                </a:solidFill>
              </a:rPr>
              <a:t> = x + 1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29000" y="5865813"/>
            <a:ext cx="1981200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62400" y="5562600"/>
            <a:ext cx="9144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ACK</a:t>
            </a:r>
          </a:p>
          <a:p>
            <a:pPr algn="ctr">
              <a:defRPr/>
            </a:pPr>
            <a:r>
              <a:rPr lang="en-US" sz="1400" dirty="0" err="1">
                <a:solidFill>
                  <a:schemeClr val="bg1"/>
                </a:solidFill>
              </a:rPr>
              <a:t>Seq</a:t>
            </a:r>
            <a:r>
              <a:rPr lang="en-US" sz="1400" dirty="0">
                <a:solidFill>
                  <a:schemeClr val="bg1"/>
                </a:solidFill>
              </a:rPr>
              <a:t> = x + 1</a:t>
            </a:r>
          </a:p>
          <a:p>
            <a:pPr algn="ctr">
              <a:defRPr/>
            </a:pPr>
            <a:r>
              <a:rPr lang="en-US" sz="1400" dirty="0" err="1">
                <a:solidFill>
                  <a:schemeClr val="bg1"/>
                </a:solidFill>
              </a:rPr>
              <a:t>Ack</a:t>
            </a:r>
            <a:r>
              <a:rPr lang="en-US" sz="1400" dirty="0">
                <a:solidFill>
                  <a:schemeClr val="bg1"/>
                </a:solidFill>
              </a:rPr>
              <a:t> = y + 1</a:t>
            </a:r>
          </a:p>
        </p:txBody>
      </p:sp>
      <p:sp>
        <p:nvSpPr>
          <p:cNvPr id="13" name="laptop"/>
          <p:cNvSpPr>
            <a:spLocks noEditPoints="1" noChangeArrowheads="1"/>
          </p:cNvSpPr>
          <p:nvPr/>
        </p:nvSpPr>
        <p:spPr bwMode="auto">
          <a:xfrm>
            <a:off x="2076450" y="4648200"/>
            <a:ext cx="1276350" cy="1057275"/>
          </a:xfrm>
          <a:custGeom>
            <a:avLst/>
            <a:gdLst>
              <a:gd name="T0" fmla="*/ 693656502 w 21600"/>
              <a:gd name="T1" fmla="*/ 0 h 21600"/>
              <a:gd name="T2" fmla="*/ 693656502 w 21600"/>
              <a:gd name="T3" fmla="*/ 841207236 h 21600"/>
              <a:gd name="T4" fmla="*/ 2147483647 w 21600"/>
              <a:gd name="T5" fmla="*/ 0 h 21600"/>
              <a:gd name="T6" fmla="*/ 2147483647 w 21600"/>
              <a:gd name="T7" fmla="*/ 841207236 h 21600"/>
              <a:gd name="T8" fmla="*/ 2147483647 w 21600"/>
              <a:gd name="T9" fmla="*/ 0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tower"/>
          <p:cNvSpPr>
            <a:spLocks noEditPoints="1" noChangeArrowheads="1"/>
          </p:cNvSpPr>
          <p:nvPr/>
        </p:nvSpPr>
        <p:spPr bwMode="auto">
          <a:xfrm>
            <a:off x="5572125" y="4191000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44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29200"/>
          <a:lstStyle/>
          <a:p>
            <a:pPr eaLnBrk="1" hangingPunct="1"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</a:pPr>
            <a:r>
              <a:rPr lang="en-US" smtClean="0"/>
              <a:t>TCP Data Transfer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idx="1"/>
          </p:nvPr>
        </p:nvSpPr>
        <p:spPr/>
        <p:txBody>
          <a:bodyPr rIns="129200" rtlCol="0">
            <a:normAutofit fontScale="92500" lnSpcReduction="20000"/>
          </a:bodyPr>
          <a:lstStyle/>
          <a:p>
            <a:pPr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  <a:defRPr/>
            </a:pPr>
            <a:r>
              <a:rPr lang="en-US" sz="2300" dirty="0" smtClean="0"/>
              <a:t>During connection initialization using the three way handshake, initial sequence numbers are exchanged</a:t>
            </a:r>
          </a:p>
          <a:p>
            <a:pPr eaLnBrk="1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  <a:defRPr/>
            </a:pPr>
            <a:r>
              <a:rPr lang="en-US" sz="2300" dirty="0" smtClean="0"/>
              <a:t>The TCP header includes a 16 bit checksum of the data and parts of the header, including the source and destination</a:t>
            </a:r>
          </a:p>
          <a:p>
            <a:pPr eaLnBrk="1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  <a:defRPr/>
            </a:pPr>
            <a:r>
              <a:rPr lang="en-US" sz="2300" dirty="0" smtClean="0"/>
              <a:t>Acknowledgment or lack thereof is used by TCP to keep track of network congestion and control flow and such</a:t>
            </a:r>
          </a:p>
          <a:p>
            <a:pPr eaLnBrk="1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  <a:defRPr/>
            </a:pPr>
            <a:r>
              <a:rPr lang="en-US" sz="2300" dirty="0" smtClean="0"/>
              <a:t>TCP connections are cleanly terminated with a 4-way handshake</a:t>
            </a:r>
          </a:p>
          <a:p>
            <a:pPr marL="779463" lvl="1" eaLnBrk="1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–"/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  <a:defRPr/>
            </a:pPr>
            <a:r>
              <a:rPr lang="en-US" sz="2300" dirty="0" smtClean="0"/>
              <a:t>The client which wishes to terminate the connection sends a FIN message to the other client</a:t>
            </a:r>
          </a:p>
          <a:p>
            <a:pPr marL="779463" lvl="1" eaLnBrk="1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–"/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  <a:defRPr/>
            </a:pPr>
            <a:r>
              <a:rPr lang="en-US" sz="2300" dirty="0" smtClean="0"/>
              <a:t>The other client responds by sending an ACK</a:t>
            </a:r>
          </a:p>
          <a:p>
            <a:pPr marL="779463" lvl="1" eaLnBrk="1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–"/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  <a:defRPr/>
            </a:pPr>
            <a:r>
              <a:rPr lang="en-US" sz="2300" dirty="0" smtClean="0"/>
              <a:t>The other client sends a FIN</a:t>
            </a:r>
          </a:p>
          <a:p>
            <a:pPr marL="779463" lvl="1" eaLnBrk="1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–"/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  <a:defRPr/>
            </a:pPr>
            <a:r>
              <a:rPr lang="en-US" sz="2300" dirty="0" smtClean="0"/>
              <a:t>The original client now sends an ACK, and the connection is terminated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29200"/>
          <a:lstStyle/>
          <a:p>
            <a:pPr eaLnBrk="1" hangingPunct="1"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</a:pPr>
            <a:r>
              <a:rPr lang="en-US" smtClean="0"/>
              <a:t>TCP Data Transfer and Teardown</a:t>
            </a:r>
          </a:p>
        </p:txBody>
      </p:sp>
      <p:grpSp>
        <p:nvGrpSpPr>
          <p:cNvPr id="23558" name="Group 29"/>
          <p:cNvGrpSpPr>
            <a:grpSpLocks/>
          </p:cNvGrpSpPr>
          <p:nvPr/>
        </p:nvGrpSpPr>
        <p:grpSpPr bwMode="auto">
          <a:xfrm>
            <a:off x="1066800" y="1524000"/>
            <a:ext cx="6934200" cy="4941888"/>
            <a:chOff x="304800" y="1524000"/>
            <a:chExt cx="6934200" cy="4941888"/>
          </a:xfrm>
        </p:grpSpPr>
        <p:sp>
          <p:nvSpPr>
            <p:cNvPr id="23559" name="Line 2"/>
            <p:cNvSpPr>
              <a:spLocks noChangeShapeType="1"/>
            </p:cNvSpPr>
            <p:nvPr/>
          </p:nvSpPr>
          <p:spPr bwMode="auto">
            <a:xfrm>
              <a:off x="457200" y="1684338"/>
              <a:ext cx="1588" cy="4335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0" name="Line 3"/>
            <p:cNvSpPr>
              <a:spLocks noChangeShapeType="1"/>
            </p:cNvSpPr>
            <p:nvPr/>
          </p:nvSpPr>
          <p:spPr bwMode="auto">
            <a:xfrm>
              <a:off x="2286000" y="1600200"/>
              <a:ext cx="1588" cy="441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1" name="Line 4"/>
            <p:cNvSpPr>
              <a:spLocks noChangeShapeType="1"/>
            </p:cNvSpPr>
            <p:nvPr/>
          </p:nvSpPr>
          <p:spPr bwMode="auto">
            <a:xfrm>
              <a:off x="4800600" y="1524000"/>
              <a:ext cx="0" cy="449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2" name="Line 5"/>
            <p:cNvSpPr>
              <a:spLocks noChangeShapeType="1"/>
            </p:cNvSpPr>
            <p:nvPr/>
          </p:nvSpPr>
          <p:spPr bwMode="auto">
            <a:xfrm>
              <a:off x="7010400" y="1524000"/>
              <a:ext cx="1588" cy="449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3" name="AutoShape 6"/>
            <p:cNvSpPr>
              <a:spLocks/>
            </p:cNvSpPr>
            <p:nvPr/>
          </p:nvSpPr>
          <p:spPr bwMode="auto">
            <a:xfrm>
              <a:off x="457200" y="1889125"/>
              <a:ext cx="1828800" cy="609600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60000 65536"/>
                <a:gd name="T5" fmla="*/ 0 60000 65536"/>
                <a:gd name="T6" fmla="*/ 0 w 21600"/>
                <a:gd name="T7" fmla="*/ 0 h 21600"/>
                <a:gd name="T8" fmla="*/ 21600 w 21600"/>
                <a:gd name="T9" fmla="*/ 21600 h 21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4" name="AutoShape 7"/>
            <p:cNvSpPr>
              <a:spLocks/>
            </p:cNvSpPr>
            <p:nvPr/>
          </p:nvSpPr>
          <p:spPr bwMode="auto">
            <a:xfrm flipH="1">
              <a:off x="457200" y="2590800"/>
              <a:ext cx="1752600" cy="1066800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60000 65536"/>
                <a:gd name="T5" fmla="*/ 0 60000 65536"/>
                <a:gd name="T6" fmla="*/ 0 w 21600"/>
                <a:gd name="T7" fmla="*/ 0 h 21600"/>
                <a:gd name="T8" fmla="*/ 21600 w 21600"/>
                <a:gd name="T9" fmla="*/ 21600 h 21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5" name="Line 8"/>
            <p:cNvSpPr>
              <a:spLocks noChangeShapeType="1"/>
            </p:cNvSpPr>
            <p:nvPr/>
          </p:nvSpPr>
          <p:spPr bwMode="auto">
            <a:xfrm flipH="1">
              <a:off x="455613" y="4419600"/>
              <a:ext cx="1831975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AutoShape 9"/>
            <p:cNvSpPr>
              <a:spLocks/>
            </p:cNvSpPr>
            <p:nvPr/>
          </p:nvSpPr>
          <p:spPr bwMode="auto">
            <a:xfrm>
              <a:off x="457200" y="5257800"/>
              <a:ext cx="1828800" cy="533400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60000 65536"/>
                <a:gd name="T5" fmla="*/ 0 60000 65536"/>
                <a:gd name="T6" fmla="*/ 0 w 21600"/>
                <a:gd name="T7" fmla="*/ 0 h 21600"/>
                <a:gd name="T8" fmla="*/ 21600 w 21600"/>
                <a:gd name="T9" fmla="*/ 21600 h 21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Rectangle 10"/>
            <p:cNvSpPr>
              <a:spLocks/>
            </p:cNvSpPr>
            <p:nvPr/>
          </p:nvSpPr>
          <p:spPr bwMode="auto">
            <a:xfrm>
              <a:off x="838200" y="1600200"/>
              <a:ext cx="914400" cy="5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39200" bIns="0"/>
            <a:lstStyle/>
            <a:p>
              <a:pPr marL="38100">
                <a:lnSpc>
                  <a:spcPct val="100000"/>
                </a:lnSpc>
                <a:spcBef>
                  <a:spcPts val="875"/>
                </a:spcBef>
                <a:tabLst>
                  <a:tab pos="38100" algn="l"/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</a:pPr>
              <a:r>
                <a:rPr lang="en-US" sz="1400">
                  <a:solidFill>
                    <a:schemeClr val="tx1"/>
                  </a:solidFill>
                  <a:cs typeface="Arial" charset="0"/>
                </a:rPr>
                <a:t>Data seq=x</a:t>
              </a:r>
            </a:p>
          </p:txBody>
        </p:sp>
        <p:sp>
          <p:nvSpPr>
            <p:cNvPr id="23568" name="Rectangle 11"/>
            <p:cNvSpPr>
              <a:spLocks/>
            </p:cNvSpPr>
            <p:nvPr/>
          </p:nvSpPr>
          <p:spPr bwMode="auto">
            <a:xfrm>
              <a:off x="990600" y="2667000"/>
              <a:ext cx="914400" cy="5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39200" bIns="0"/>
            <a:lstStyle/>
            <a:p>
              <a:pPr marL="38100">
                <a:lnSpc>
                  <a:spcPct val="100000"/>
                </a:lnSpc>
                <a:spcBef>
                  <a:spcPts val="875"/>
                </a:spcBef>
                <a:tabLst>
                  <a:tab pos="38100" algn="l"/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</a:pPr>
              <a:r>
                <a:rPr lang="en-US" sz="1400">
                  <a:solidFill>
                    <a:schemeClr val="tx1"/>
                  </a:solidFill>
                  <a:cs typeface="Arial" charset="0"/>
                </a:rPr>
                <a:t>Ack seq=x+1</a:t>
              </a:r>
            </a:p>
          </p:txBody>
        </p:sp>
        <p:sp>
          <p:nvSpPr>
            <p:cNvPr id="23569" name="Rectangle 12"/>
            <p:cNvSpPr>
              <a:spLocks/>
            </p:cNvSpPr>
            <p:nvPr/>
          </p:nvSpPr>
          <p:spPr bwMode="auto">
            <a:xfrm>
              <a:off x="990600" y="4283075"/>
              <a:ext cx="914400" cy="5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39200" bIns="0"/>
            <a:lstStyle/>
            <a:p>
              <a:pPr marL="38100">
                <a:lnSpc>
                  <a:spcPct val="100000"/>
                </a:lnSpc>
                <a:spcBef>
                  <a:spcPts val="875"/>
                </a:spcBef>
                <a:tabLst>
                  <a:tab pos="38100" algn="l"/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</a:pPr>
              <a:r>
                <a:rPr lang="en-US" sz="1400">
                  <a:solidFill>
                    <a:schemeClr val="tx1"/>
                  </a:solidFill>
                  <a:cs typeface="Arial" charset="0"/>
                </a:rPr>
                <a:t>Data seq=y</a:t>
              </a:r>
            </a:p>
          </p:txBody>
        </p:sp>
        <p:sp>
          <p:nvSpPr>
            <p:cNvPr id="23570" name="Rectangle 13"/>
            <p:cNvSpPr>
              <a:spLocks/>
            </p:cNvSpPr>
            <p:nvPr/>
          </p:nvSpPr>
          <p:spPr bwMode="auto">
            <a:xfrm>
              <a:off x="838200" y="5486400"/>
              <a:ext cx="914400" cy="5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39200" bIns="0"/>
            <a:lstStyle/>
            <a:p>
              <a:pPr marL="38100">
                <a:lnSpc>
                  <a:spcPct val="100000"/>
                </a:lnSpc>
                <a:spcBef>
                  <a:spcPts val="875"/>
                </a:spcBef>
                <a:tabLst>
                  <a:tab pos="38100" algn="l"/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</a:pPr>
              <a:r>
                <a:rPr lang="en-US" sz="1400">
                  <a:solidFill>
                    <a:schemeClr val="tx1"/>
                  </a:solidFill>
                  <a:cs typeface="Arial" charset="0"/>
                </a:rPr>
                <a:t>Ack seq=y+1</a:t>
              </a:r>
            </a:p>
          </p:txBody>
        </p:sp>
        <p:sp>
          <p:nvSpPr>
            <p:cNvPr id="23571" name="Rectangle 14"/>
            <p:cNvSpPr>
              <a:spLocks/>
            </p:cNvSpPr>
            <p:nvPr/>
          </p:nvSpPr>
          <p:spPr bwMode="auto">
            <a:xfrm>
              <a:off x="304800" y="6110288"/>
              <a:ext cx="914400" cy="35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39200" bIns="0"/>
            <a:lstStyle/>
            <a:p>
              <a:pPr marL="38100">
                <a:lnSpc>
                  <a:spcPct val="100000"/>
                </a:lnSpc>
                <a:spcBef>
                  <a:spcPts val="1125"/>
                </a:spcBef>
                <a:tabLst>
                  <a:tab pos="38100" algn="l"/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</a:pP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Client</a:t>
              </a:r>
            </a:p>
          </p:txBody>
        </p:sp>
        <p:sp>
          <p:nvSpPr>
            <p:cNvPr id="23572" name="Rectangle 15"/>
            <p:cNvSpPr>
              <a:spLocks/>
            </p:cNvSpPr>
            <p:nvPr/>
          </p:nvSpPr>
          <p:spPr bwMode="auto">
            <a:xfrm>
              <a:off x="1981200" y="6096000"/>
              <a:ext cx="914400" cy="35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39200" bIns="0"/>
            <a:lstStyle/>
            <a:p>
              <a:pPr marL="38100">
                <a:lnSpc>
                  <a:spcPct val="100000"/>
                </a:lnSpc>
                <a:spcBef>
                  <a:spcPts val="1125"/>
                </a:spcBef>
                <a:tabLst>
                  <a:tab pos="38100" algn="l"/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</a:pP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Server</a:t>
              </a:r>
            </a:p>
          </p:txBody>
        </p:sp>
        <p:sp>
          <p:nvSpPr>
            <p:cNvPr id="23573" name="Rectangle 16"/>
            <p:cNvSpPr>
              <a:spLocks/>
            </p:cNvSpPr>
            <p:nvPr/>
          </p:nvSpPr>
          <p:spPr bwMode="auto">
            <a:xfrm>
              <a:off x="4648200" y="6110288"/>
              <a:ext cx="914400" cy="35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39200" bIns="0"/>
            <a:lstStyle/>
            <a:p>
              <a:pPr marL="38100">
                <a:lnSpc>
                  <a:spcPct val="100000"/>
                </a:lnSpc>
                <a:spcBef>
                  <a:spcPts val="1125"/>
                </a:spcBef>
                <a:tabLst>
                  <a:tab pos="38100" algn="l"/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</a:pP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Client</a:t>
              </a:r>
            </a:p>
          </p:txBody>
        </p:sp>
        <p:sp>
          <p:nvSpPr>
            <p:cNvPr id="23574" name="Rectangle 17"/>
            <p:cNvSpPr>
              <a:spLocks/>
            </p:cNvSpPr>
            <p:nvPr/>
          </p:nvSpPr>
          <p:spPr bwMode="auto">
            <a:xfrm>
              <a:off x="6324600" y="6096000"/>
              <a:ext cx="914400" cy="35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39200" bIns="0"/>
            <a:lstStyle/>
            <a:p>
              <a:pPr marL="38100">
                <a:lnSpc>
                  <a:spcPct val="100000"/>
                </a:lnSpc>
                <a:spcBef>
                  <a:spcPts val="1125"/>
                </a:spcBef>
                <a:tabLst>
                  <a:tab pos="38100" algn="l"/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</a:pP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Server</a:t>
              </a:r>
            </a:p>
          </p:txBody>
        </p:sp>
        <p:sp>
          <p:nvSpPr>
            <p:cNvPr id="23575" name="AutoShape 18"/>
            <p:cNvSpPr>
              <a:spLocks/>
            </p:cNvSpPr>
            <p:nvPr/>
          </p:nvSpPr>
          <p:spPr bwMode="auto">
            <a:xfrm>
              <a:off x="4876800" y="1965325"/>
              <a:ext cx="2209800" cy="549275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60000 65536"/>
                <a:gd name="T5" fmla="*/ 0 60000 65536"/>
                <a:gd name="T6" fmla="*/ 0 w 21600"/>
                <a:gd name="T7" fmla="*/ 0 h 21600"/>
                <a:gd name="T8" fmla="*/ 21600 w 21600"/>
                <a:gd name="T9" fmla="*/ 21600 h 21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AutoShape 19"/>
            <p:cNvSpPr>
              <a:spLocks/>
            </p:cNvSpPr>
            <p:nvPr/>
          </p:nvSpPr>
          <p:spPr bwMode="auto">
            <a:xfrm flipH="1">
              <a:off x="4800600" y="2514600"/>
              <a:ext cx="2209800" cy="1295400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60000 65536"/>
                <a:gd name="T5" fmla="*/ 0 60000 65536"/>
                <a:gd name="T6" fmla="*/ 0 w 21600"/>
                <a:gd name="T7" fmla="*/ 0 h 21600"/>
                <a:gd name="T8" fmla="*/ 21600 w 21600"/>
                <a:gd name="T9" fmla="*/ 21600 h 21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Line 20"/>
            <p:cNvSpPr>
              <a:spLocks noChangeShapeType="1"/>
            </p:cNvSpPr>
            <p:nvPr/>
          </p:nvSpPr>
          <p:spPr bwMode="auto">
            <a:xfrm flipH="1">
              <a:off x="4799013" y="3352800"/>
              <a:ext cx="2212975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Rectangle 21"/>
            <p:cNvSpPr>
              <a:spLocks/>
            </p:cNvSpPr>
            <p:nvPr/>
          </p:nvSpPr>
          <p:spPr bwMode="auto">
            <a:xfrm>
              <a:off x="5257800" y="1676400"/>
              <a:ext cx="12192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39200" bIns="0"/>
            <a:lstStyle/>
            <a:p>
              <a:pPr marL="38100">
                <a:lnSpc>
                  <a:spcPct val="100000"/>
                </a:lnSpc>
                <a:spcBef>
                  <a:spcPts val="875"/>
                </a:spcBef>
                <a:tabLst>
                  <a:tab pos="38100" algn="l"/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</a:pPr>
              <a:r>
                <a:rPr lang="en-US" sz="1400">
                  <a:solidFill>
                    <a:schemeClr val="tx1"/>
                  </a:solidFill>
                  <a:cs typeface="Arial" charset="0"/>
                </a:rPr>
                <a:t>Fin seq=x</a:t>
              </a:r>
            </a:p>
          </p:txBody>
        </p:sp>
        <p:sp>
          <p:nvSpPr>
            <p:cNvPr id="23579" name="Rectangle 22"/>
            <p:cNvSpPr>
              <a:spLocks/>
            </p:cNvSpPr>
            <p:nvPr/>
          </p:nvSpPr>
          <p:spPr bwMode="auto">
            <a:xfrm>
              <a:off x="5105400" y="2743200"/>
              <a:ext cx="12954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39200" bIns="0"/>
            <a:lstStyle/>
            <a:p>
              <a:pPr marL="38100">
                <a:lnSpc>
                  <a:spcPct val="100000"/>
                </a:lnSpc>
                <a:spcBef>
                  <a:spcPts val="875"/>
                </a:spcBef>
                <a:tabLst>
                  <a:tab pos="38100" algn="l"/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</a:pPr>
              <a:r>
                <a:rPr lang="en-US" sz="1400">
                  <a:solidFill>
                    <a:schemeClr val="tx1"/>
                  </a:solidFill>
                  <a:cs typeface="Arial" charset="0"/>
                </a:rPr>
                <a:t>Ack seq=x+1</a:t>
              </a:r>
            </a:p>
          </p:txBody>
        </p:sp>
        <p:sp>
          <p:nvSpPr>
            <p:cNvPr id="23580" name="Rectangle 23"/>
            <p:cNvSpPr>
              <a:spLocks/>
            </p:cNvSpPr>
            <p:nvPr/>
          </p:nvSpPr>
          <p:spPr bwMode="auto">
            <a:xfrm>
              <a:off x="4953000" y="3671888"/>
              <a:ext cx="15240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39200" bIns="0"/>
            <a:lstStyle/>
            <a:p>
              <a:pPr marL="38100">
                <a:lnSpc>
                  <a:spcPct val="100000"/>
                </a:lnSpc>
                <a:spcBef>
                  <a:spcPts val="875"/>
                </a:spcBef>
                <a:tabLst>
                  <a:tab pos="38100" algn="l"/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</a:pPr>
              <a:r>
                <a:rPr lang="en-US" sz="1400">
                  <a:solidFill>
                    <a:schemeClr val="tx1"/>
                  </a:solidFill>
                  <a:cs typeface="Arial" charset="0"/>
                </a:rPr>
                <a:t>Fin seq=y</a:t>
              </a:r>
            </a:p>
          </p:txBody>
        </p:sp>
        <p:sp>
          <p:nvSpPr>
            <p:cNvPr id="23581" name="Rectangle 24"/>
            <p:cNvSpPr>
              <a:spLocks/>
            </p:cNvSpPr>
            <p:nvPr/>
          </p:nvSpPr>
          <p:spPr bwMode="auto">
            <a:xfrm>
              <a:off x="5257800" y="4572000"/>
              <a:ext cx="13716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39200" bIns="0"/>
            <a:lstStyle/>
            <a:p>
              <a:pPr marL="38100">
                <a:lnSpc>
                  <a:spcPct val="100000"/>
                </a:lnSpc>
                <a:spcBef>
                  <a:spcPts val="875"/>
                </a:spcBef>
                <a:tabLst>
                  <a:tab pos="38100" algn="l"/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</a:pPr>
              <a:r>
                <a:rPr lang="en-US" sz="1400">
                  <a:solidFill>
                    <a:schemeClr val="tx1"/>
                  </a:solidFill>
                  <a:cs typeface="Arial" charset="0"/>
                </a:rPr>
                <a:t>Ack seq=y+1</a:t>
              </a:r>
            </a:p>
          </p:txBody>
        </p:sp>
        <p:sp>
          <p:nvSpPr>
            <p:cNvPr id="23582" name="AutoShape 25"/>
            <p:cNvSpPr>
              <a:spLocks/>
            </p:cNvSpPr>
            <p:nvPr/>
          </p:nvSpPr>
          <p:spPr bwMode="auto">
            <a:xfrm>
              <a:off x="4800600" y="4265613"/>
              <a:ext cx="2209800" cy="534987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60000 65536"/>
                <a:gd name="T5" fmla="*/ 0 60000 65536"/>
                <a:gd name="T6" fmla="*/ 0 w 21600"/>
                <a:gd name="T7" fmla="*/ 0 h 21600"/>
                <a:gd name="T8" fmla="*/ 21600 w 21600"/>
                <a:gd name="T9" fmla="*/ 21600 h 21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Poisoned ARP Caches</a:t>
            </a:r>
          </a:p>
        </p:txBody>
      </p:sp>
      <p:sp>
        <p:nvSpPr>
          <p:cNvPr id="34822" name="modem"/>
          <p:cNvSpPr>
            <a:spLocks noEditPoints="1" noChangeArrowheads="1"/>
          </p:cNvSpPr>
          <p:nvPr/>
        </p:nvSpPr>
        <p:spPr bwMode="auto">
          <a:xfrm>
            <a:off x="2278063" y="4683125"/>
            <a:ext cx="850900" cy="406400"/>
          </a:xfrm>
          <a:custGeom>
            <a:avLst/>
            <a:gdLst>
              <a:gd name="T0" fmla="*/ 0 w 21600"/>
              <a:gd name="T1" fmla="*/ 96934 h 21600"/>
              <a:gd name="T2" fmla="*/ 115748 w 21600"/>
              <a:gd name="T3" fmla="*/ 0 h 21600"/>
              <a:gd name="T4" fmla="*/ 733020 w 21600"/>
              <a:gd name="T5" fmla="*/ 0 h 21600"/>
              <a:gd name="T6" fmla="*/ 850106 w 21600"/>
              <a:gd name="T7" fmla="*/ 96934 h 21600"/>
              <a:gd name="T8" fmla="*/ 850106 w 21600"/>
              <a:gd name="T9" fmla="*/ 406400 h 21600"/>
              <a:gd name="T10" fmla="*/ 0 w 21600"/>
              <a:gd name="T11" fmla="*/ 406400 h 21600"/>
              <a:gd name="T12" fmla="*/ 425053 w 21600"/>
              <a:gd name="T13" fmla="*/ 0 h 21600"/>
              <a:gd name="T14" fmla="*/ 425053 w 21600"/>
              <a:gd name="T15" fmla="*/ 406400 h 21600"/>
              <a:gd name="T16" fmla="*/ 0 w 21600"/>
              <a:gd name="T17" fmla="*/ 251667 h 21600"/>
              <a:gd name="T18" fmla="*/ 850106 w 21600"/>
              <a:gd name="T19" fmla="*/ 25166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laptop"/>
          <p:cNvSpPr>
            <a:spLocks noEditPoints="1" noChangeArrowheads="1"/>
          </p:cNvSpPr>
          <p:nvPr/>
        </p:nvSpPr>
        <p:spPr bwMode="auto">
          <a:xfrm>
            <a:off x="6280150" y="4419600"/>
            <a:ext cx="914400" cy="787400"/>
          </a:xfrm>
          <a:custGeom>
            <a:avLst/>
            <a:gdLst>
              <a:gd name="T0" fmla="*/ 142325 w 21600"/>
              <a:gd name="T1" fmla="*/ 0 h 21600"/>
              <a:gd name="T2" fmla="*/ 142325 w 21600"/>
              <a:gd name="T3" fmla="*/ 261482 h 21600"/>
              <a:gd name="T4" fmla="*/ 775843 w 21600"/>
              <a:gd name="T5" fmla="*/ 0 h 21600"/>
              <a:gd name="T6" fmla="*/ 775843 w 21600"/>
              <a:gd name="T7" fmla="*/ 261482 h 21600"/>
              <a:gd name="T8" fmla="*/ 457200 w 21600"/>
              <a:gd name="T9" fmla="*/ 0 h 21600"/>
              <a:gd name="T10" fmla="*/ 457200 w 21600"/>
              <a:gd name="T11" fmla="*/ 787399 h 21600"/>
              <a:gd name="T12" fmla="*/ 0 w 21600"/>
              <a:gd name="T13" fmla="*/ 787399 h 21600"/>
              <a:gd name="T14" fmla="*/ 914400 w 21600"/>
              <a:gd name="T15" fmla="*/ 78739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aptop"/>
          <p:cNvSpPr>
            <a:spLocks noEditPoints="1" noChangeArrowheads="1"/>
          </p:cNvSpPr>
          <p:nvPr/>
        </p:nvSpPr>
        <p:spPr bwMode="auto">
          <a:xfrm>
            <a:off x="4265613" y="1752600"/>
            <a:ext cx="914400" cy="7874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/>
          </a:p>
        </p:txBody>
      </p:sp>
      <p:cxnSp>
        <p:nvCxnSpPr>
          <p:cNvPr id="9" name="Straight Arrow Connector 8"/>
          <p:cNvCxnSpPr>
            <a:stCxn id="10" idx="2"/>
            <a:endCxn id="34822" idx="9"/>
          </p:cNvCxnSpPr>
          <p:nvPr/>
        </p:nvCxnSpPr>
        <p:spPr>
          <a:xfrm rot="5400000">
            <a:off x="2963069" y="4128294"/>
            <a:ext cx="973138" cy="641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0" name="Rectangle 9"/>
          <p:cNvSpPr/>
          <p:nvPr/>
        </p:nvSpPr>
        <p:spPr>
          <a:xfrm>
            <a:off x="2894013" y="3505200"/>
            <a:ext cx="17526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192.168.1.</a:t>
            </a:r>
            <a:r>
              <a:rPr lang="en-US" sz="1600" b="1" dirty="0">
                <a:solidFill>
                  <a:schemeClr val="bg1"/>
                </a:solidFill>
              </a:rPr>
              <a:t>105</a:t>
            </a:r>
            <a:r>
              <a:rPr lang="en-US" sz="1600" dirty="0">
                <a:solidFill>
                  <a:schemeClr val="bg1"/>
                </a:solidFill>
              </a:rPr>
              <a:t> is at 00:11:22:33:44:</a:t>
            </a:r>
            <a:r>
              <a:rPr lang="en-US" sz="1600" b="1" dirty="0">
                <a:solidFill>
                  <a:schemeClr val="bg1"/>
                </a:solidFill>
              </a:rPr>
              <a:t>03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270500" y="5318125"/>
          <a:ext cx="3111129" cy="670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33342"/>
                <a:gridCol w="1777787"/>
              </a:tblGrid>
              <a:tr h="1905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Poisoned ARP Cache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192.168.1.</a:t>
                      </a:r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00:11:22:33:44:</a:t>
                      </a:r>
                      <a:r>
                        <a:rPr lang="en-US" sz="1600" b="1" dirty="0" smtClean="0"/>
                        <a:t>03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143000" y="5318125"/>
          <a:ext cx="3311847" cy="670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19363"/>
                <a:gridCol w="1892484"/>
              </a:tblGrid>
              <a:tr h="1905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Poisoned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ARP Cache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192.168.1.</a:t>
                      </a:r>
                      <a:r>
                        <a:rPr lang="en-US" sz="1600" b="1" dirty="0" smtClean="0"/>
                        <a:t>105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00:11:22:33:44:</a:t>
                      </a:r>
                      <a:r>
                        <a:rPr lang="en-US" sz="1600" b="1" dirty="0" smtClean="0"/>
                        <a:t>03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2514600" y="2438400"/>
            <a:ext cx="6858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bg1"/>
                </a:solidFill>
              </a:rPr>
              <a:t>Data</a:t>
            </a:r>
          </a:p>
        </p:txBody>
      </p:sp>
      <p:cxnSp>
        <p:nvCxnSpPr>
          <p:cNvPr id="14" name="Straight Arrow Connector 13"/>
          <p:cNvCxnSpPr>
            <a:stCxn id="13" idx="0"/>
            <a:endCxn id="8" idx="1"/>
          </p:cNvCxnSpPr>
          <p:nvPr/>
        </p:nvCxnSpPr>
        <p:spPr>
          <a:xfrm rot="5400000" flipH="1" flipV="1">
            <a:off x="3421063" y="1450975"/>
            <a:ext cx="423862" cy="155098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4822" idx="6"/>
            <a:endCxn id="13" idx="2"/>
          </p:cNvCxnSpPr>
          <p:nvPr/>
        </p:nvCxnSpPr>
        <p:spPr>
          <a:xfrm flipV="1">
            <a:off x="2703513" y="2819400"/>
            <a:ext cx="153987" cy="186372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72200" y="2438400"/>
            <a:ext cx="6858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bg1"/>
                </a:solidFill>
              </a:rPr>
              <a:t>Data</a:t>
            </a: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>
            <a:off x="5041900" y="2014538"/>
            <a:ext cx="1473200" cy="42386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2"/>
            <a:endCxn id="34823" idx="4"/>
          </p:cNvCxnSpPr>
          <p:nvPr/>
        </p:nvCxnSpPr>
        <p:spPr>
          <a:xfrm rot="16200000" flipH="1">
            <a:off x="5826125" y="3508375"/>
            <a:ext cx="1600200" cy="2222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5"/>
            <a:endCxn id="10" idx="0"/>
          </p:cNvCxnSpPr>
          <p:nvPr/>
        </p:nvCxnSpPr>
        <p:spPr>
          <a:xfrm flipH="1">
            <a:off x="3770313" y="2540000"/>
            <a:ext cx="952500" cy="96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0" name="Rectangle 19"/>
          <p:cNvSpPr/>
          <p:nvPr/>
        </p:nvSpPr>
        <p:spPr>
          <a:xfrm>
            <a:off x="4799013" y="3505200"/>
            <a:ext cx="17526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192.168.1.</a:t>
            </a:r>
            <a:r>
              <a:rPr lang="en-US" sz="1600" b="1" dirty="0">
                <a:solidFill>
                  <a:schemeClr val="bg1"/>
                </a:solidFill>
              </a:rPr>
              <a:t>1</a:t>
            </a:r>
            <a:r>
              <a:rPr lang="en-US" sz="1600" dirty="0">
                <a:solidFill>
                  <a:schemeClr val="bg1"/>
                </a:solidFill>
              </a:rPr>
              <a:t> is at 00:11:22:33:44:</a:t>
            </a:r>
            <a:r>
              <a:rPr lang="en-US" sz="1600" b="1" dirty="0">
                <a:solidFill>
                  <a:schemeClr val="bg1"/>
                </a:solidFill>
              </a:rPr>
              <a:t>03</a:t>
            </a:r>
          </a:p>
        </p:txBody>
      </p:sp>
      <p:cxnSp>
        <p:nvCxnSpPr>
          <p:cNvPr id="21" name="Straight Arrow Connector 20"/>
          <p:cNvCxnSpPr>
            <a:stCxn id="8" idx="5"/>
            <a:endCxn id="20" idx="0"/>
          </p:cNvCxnSpPr>
          <p:nvPr/>
        </p:nvCxnSpPr>
        <p:spPr>
          <a:xfrm>
            <a:off x="4722813" y="2540000"/>
            <a:ext cx="952500" cy="96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2" name="Straight Arrow Connector 21"/>
          <p:cNvCxnSpPr>
            <a:stCxn id="20" idx="2"/>
            <a:endCxn id="34823" idx="1"/>
          </p:cNvCxnSpPr>
          <p:nvPr/>
        </p:nvCxnSpPr>
        <p:spPr>
          <a:xfrm rot="16200000" flipH="1">
            <a:off x="5689600" y="3948113"/>
            <a:ext cx="719138" cy="747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4857" name="TextBox 22"/>
          <p:cNvSpPr txBox="1">
            <a:spLocks noChangeArrowheads="1"/>
          </p:cNvSpPr>
          <p:nvPr/>
        </p:nvSpPr>
        <p:spPr bwMode="auto">
          <a:xfrm>
            <a:off x="457200" y="3886200"/>
            <a:ext cx="2027238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192.168.1.</a:t>
            </a:r>
            <a:r>
              <a:rPr lang="en-US" sz="1800" b="1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sz="1800">
                <a:solidFill>
                  <a:schemeClr val="tx1"/>
                </a:solidFill>
              </a:rPr>
              <a:t>00:11:22:33:44:</a:t>
            </a:r>
            <a:r>
              <a:rPr lang="en-US" sz="1800" b="1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34858" name="TextBox 23"/>
          <p:cNvSpPr txBox="1">
            <a:spLocks noChangeArrowheads="1"/>
          </p:cNvSpPr>
          <p:nvPr/>
        </p:nvSpPr>
        <p:spPr bwMode="auto">
          <a:xfrm>
            <a:off x="6858000" y="3886200"/>
            <a:ext cx="2027238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192.168.1.</a:t>
            </a:r>
            <a:r>
              <a:rPr lang="en-US" sz="1800" b="1">
                <a:solidFill>
                  <a:schemeClr val="tx1"/>
                </a:solidFill>
              </a:rPr>
              <a:t>105</a:t>
            </a:r>
          </a:p>
          <a:p>
            <a:pPr algn="ctr"/>
            <a:r>
              <a:rPr lang="en-US" sz="1800">
                <a:solidFill>
                  <a:schemeClr val="tx1"/>
                </a:solidFill>
              </a:rPr>
              <a:t>00:11:22:33:44:</a:t>
            </a:r>
            <a:r>
              <a:rPr lang="en-US" sz="1800" b="1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657600" y="1143000"/>
            <a:ext cx="2027238" cy="6080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chemeClr val="accent6"/>
                </a:solidFill>
              </a:rPr>
              <a:t>192.168.1.</a:t>
            </a:r>
            <a:r>
              <a:rPr lang="en-US" sz="1800" b="1" dirty="0">
                <a:solidFill>
                  <a:schemeClr val="accent6"/>
                </a:solidFill>
              </a:rPr>
              <a:t>106</a:t>
            </a:r>
          </a:p>
          <a:p>
            <a:pPr algn="ctr">
              <a:defRPr/>
            </a:pPr>
            <a:r>
              <a:rPr lang="en-US" sz="1800" dirty="0">
                <a:solidFill>
                  <a:schemeClr val="accent6"/>
                </a:solidFill>
              </a:rPr>
              <a:t>00:11:22:33:44:</a:t>
            </a:r>
            <a:r>
              <a:rPr lang="en-US" sz="1800" b="1" dirty="0">
                <a:solidFill>
                  <a:schemeClr val="accent6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241984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prevent ARP poisoning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8767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ctrTitle"/>
          </p:nvPr>
        </p:nvSpPr>
        <p:spPr/>
        <p:txBody>
          <a:bodyPr rIns="129200"/>
          <a:lstStyle/>
          <a:p>
            <a:pPr indent="38100" eaLnBrk="1" hangingPunct="1"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</a:pPr>
            <a:r>
              <a:rPr lang="en-US" dirty="0" smtClean="0"/>
              <a:t>IP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Internet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2743200"/>
          </a:xfrm>
        </p:spPr>
        <p:txBody>
          <a:bodyPr numCol="2" rtlCol="0">
            <a:normAutofit fontScale="700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Connectionless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Each packet is transported independently from other packets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 Unreliable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Delivery on a best effort basis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No acknowledgments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Packets may be lost, reordered, corrupted, or duplicated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IP packets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Encapsulate TCP and UDP packets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Encapsulated into link-layer frames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914400" y="4343400"/>
            <a:ext cx="7924800" cy="1905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dirty="0"/>
              <a:t>Data link frame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600200" y="4800600"/>
            <a:ext cx="6781800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dirty="0"/>
              <a:t>IP packet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209800" y="5334000"/>
            <a:ext cx="4800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dirty="0"/>
              <a:t>TCP or UDP packet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 Addresses and Packets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8006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IP addresses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IPv4: 32-bit addresses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IPv6: 128-bit addresses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E.g., </a:t>
            </a:r>
            <a:r>
              <a:rPr lang="en-US" dirty="0" smtClean="0">
                <a:solidFill>
                  <a:schemeClr val="accent5"/>
                </a:solidFill>
              </a:rPr>
              <a:t>128.148</a:t>
            </a:r>
            <a:r>
              <a:rPr lang="en-US" dirty="0" smtClean="0">
                <a:solidFill>
                  <a:schemeClr val="accent6"/>
                </a:solidFill>
              </a:rPr>
              <a:t>.32.</a:t>
            </a:r>
            <a:r>
              <a:rPr lang="en-US" dirty="0" smtClean="0">
                <a:solidFill>
                  <a:schemeClr val="accent3"/>
                </a:solidFill>
              </a:rPr>
              <a:t>110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28956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IP header includes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Source address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Destination address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Packet length (up to 64KB)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Time to live (up to 255)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IP protocol version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Fragmentation information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Transport layer protocol information (e.g., TCP)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181600" y="4495800"/>
            <a:ext cx="33528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en-US" sz="1600"/>
          </a:p>
        </p:txBody>
      </p:sp>
      <p:sp>
        <p:nvSpPr>
          <p:cNvPr id="11" name="Rectangle 10"/>
          <p:cNvSpPr/>
          <p:nvPr/>
        </p:nvSpPr>
        <p:spPr bwMode="auto">
          <a:xfrm>
            <a:off x="5181600" y="4876800"/>
            <a:ext cx="33528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600" dirty="0"/>
              <a:t>fragmentation info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181600" y="5257800"/>
            <a:ext cx="33528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en-US" sz="1600"/>
          </a:p>
        </p:txBody>
      </p:sp>
      <p:sp>
        <p:nvSpPr>
          <p:cNvPr id="13" name="Rectangle 12"/>
          <p:cNvSpPr/>
          <p:nvPr/>
        </p:nvSpPr>
        <p:spPr bwMode="auto">
          <a:xfrm>
            <a:off x="5181600" y="5638800"/>
            <a:ext cx="33528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600" dirty="0"/>
              <a:t>source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181600" y="6019800"/>
            <a:ext cx="33528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600" dirty="0"/>
              <a:t>destination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81600" y="5257800"/>
            <a:ext cx="6858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600" dirty="0"/>
              <a:t>TTL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867400" y="5257800"/>
            <a:ext cx="9144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600" dirty="0" smtClean="0"/>
              <a:t>protocol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7772400" y="4495800"/>
            <a:ext cx="7620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600" dirty="0"/>
              <a:t>length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181600" y="4495800"/>
            <a:ext cx="3810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600" dirty="0"/>
              <a:t>v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 Routing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A router bridges two or more networks</a:t>
            </a:r>
          </a:p>
          <a:p>
            <a:pPr lvl="1" eaLnBrk="1" hangingPunct="1"/>
            <a:r>
              <a:rPr lang="en-US" dirty="0" smtClean="0"/>
              <a:t>Operates at the network layer</a:t>
            </a:r>
          </a:p>
          <a:p>
            <a:pPr lvl="1" eaLnBrk="1" hangingPunct="1"/>
            <a:r>
              <a:rPr lang="en-US" dirty="0" smtClean="0"/>
              <a:t>Maintains tables to forward packets to the appropriate network</a:t>
            </a:r>
          </a:p>
          <a:p>
            <a:pPr lvl="1" eaLnBrk="1" hangingPunct="1"/>
            <a:r>
              <a:rPr lang="en-US" dirty="0" smtClean="0"/>
              <a:t>Forwarding decisions based solely on the destination address</a:t>
            </a:r>
          </a:p>
          <a:p>
            <a:pPr eaLnBrk="1" hangingPunct="1"/>
            <a:r>
              <a:rPr lang="en-US" dirty="0" smtClean="0"/>
              <a:t>Routing table</a:t>
            </a:r>
          </a:p>
          <a:p>
            <a:pPr lvl="1" eaLnBrk="1" hangingPunct="1"/>
            <a:r>
              <a:rPr lang="en-US" dirty="0" smtClean="0"/>
              <a:t>Maps ranges of addresses to LANs or other gateway routers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Internet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Internet Control Message Protocol (</a:t>
            </a:r>
            <a:r>
              <a:rPr lang="en-US" dirty="0" smtClean="0">
                <a:solidFill>
                  <a:schemeClr val="accent6"/>
                </a:solidFill>
              </a:rPr>
              <a:t>ICMP</a:t>
            </a:r>
            <a:r>
              <a:rPr lang="en-US" dirty="0" smtClean="0"/>
              <a:t>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Used for network testing and debugging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Considered </a:t>
            </a:r>
            <a:r>
              <a:rPr lang="en-US" dirty="0" smtClean="0"/>
              <a:t>a network layer protocol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Tools based on ICMP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chemeClr val="accent6"/>
                </a:solidFill>
              </a:rPr>
              <a:t>Ping</a:t>
            </a:r>
            <a:r>
              <a:rPr lang="en-US" dirty="0" smtClean="0"/>
              <a:t>: sends series of echo request messages and provides statistics on roundtrip times and packet loss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>
                <a:solidFill>
                  <a:schemeClr val="accent6"/>
                </a:solidFill>
              </a:rPr>
              <a:t>Traceroute</a:t>
            </a:r>
            <a:r>
              <a:rPr lang="en-US" dirty="0" smtClean="0"/>
              <a:t>: sends series ICMP packets with increasing TTL value to discover routes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1683</TotalTime>
  <Pages>0</Pages>
  <Words>1390</Words>
  <Characters>0</Characters>
  <Application>Microsoft Office PowerPoint</Application>
  <PresentationFormat>On-screen Show (4:3)</PresentationFormat>
  <Lines>0</Lines>
  <Paragraphs>263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Times New Roman</vt:lpstr>
      <vt:lpstr>ヒラギノ角ゴ Pro W3</vt:lpstr>
      <vt:lpstr>Office Theme</vt:lpstr>
      <vt:lpstr>Internet Layers</vt:lpstr>
      <vt:lpstr>ARP requests and responses</vt:lpstr>
      <vt:lpstr>Poisoned ARP Caches</vt:lpstr>
      <vt:lpstr>How to prevent ARP poisoning</vt:lpstr>
      <vt:lpstr>IP</vt:lpstr>
      <vt:lpstr>Internet Protocol</vt:lpstr>
      <vt:lpstr>IP Addresses and Packets</vt:lpstr>
      <vt:lpstr>IP Routing</vt:lpstr>
      <vt:lpstr>Internet Routes</vt:lpstr>
      <vt:lpstr>ICMP Attacks</vt:lpstr>
      <vt:lpstr>Smurf Attack</vt:lpstr>
      <vt:lpstr>IP Vulnerabilities</vt:lpstr>
      <vt:lpstr>TCP</vt:lpstr>
      <vt:lpstr>Transmission Control Protocol</vt:lpstr>
      <vt:lpstr>Ports</vt:lpstr>
      <vt:lpstr>TCP Packet Format</vt:lpstr>
      <vt:lpstr>Establishing TCP Connections</vt:lpstr>
      <vt:lpstr>SYN Flood</vt:lpstr>
      <vt:lpstr>SYN Cookies</vt:lpstr>
      <vt:lpstr>SYN Cookies: The Idea</vt:lpstr>
      <vt:lpstr>SYN Cookies: Details</vt:lpstr>
      <vt:lpstr>SYN Cookies: Limitations</vt:lpstr>
      <vt:lpstr>SYN Cookies: Implementation</vt:lpstr>
      <vt:lpstr>Session Hijacking</vt:lpstr>
      <vt:lpstr>TCP Data Transfer</vt:lpstr>
      <vt:lpstr>TCP Data Transfer and Teardown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Bernardo</dc:creator>
  <cp:lastModifiedBy>cpap</cp:lastModifiedBy>
  <cp:revision>198</cp:revision>
  <cp:lastPrinted>2014-11-13T16:41:20Z</cp:lastPrinted>
  <dcterms:modified xsi:type="dcterms:W3CDTF">2014-11-13T16:44:05Z</dcterms:modified>
</cp:coreProperties>
</file>