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60" r:id="rId4"/>
    <p:sldId id="267" r:id="rId5"/>
    <p:sldId id="269" r:id="rId6"/>
    <p:sldId id="270" r:id="rId7"/>
    <p:sldId id="272" r:id="rId8"/>
    <p:sldId id="273" r:id="rId9"/>
    <p:sldId id="271" r:id="rId10"/>
    <p:sldId id="265" r:id="rId11"/>
    <p:sldId id="268" r:id="rId12"/>
    <p:sldId id="266" r:id="rId13"/>
  </p:sldIdLst>
  <p:sldSz cx="9144000" cy="5143500" type="screen16x9"/>
  <p:notesSz cx="6858000" cy="9144000"/>
  <p:embeddedFontLst>
    <p:embeddedFont>
      <p:font typeface="Old Standard TT" panose="020B0604020202020204" charset="0"/>
      <p:regular r:id="rId15"/>
      <p:bold r:id="rId16"/>
      <p:italic r:id="rId17"/>
    </p:embeddedFont>
    <p:embeddedFont>
      <p:font typeface="Cambria Math" panose="02040503050406030204" pitchFamily="18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97" d="100"/>
          <a:sy n="97" d="100"/>
        </p:scale>
        <p:origin x="5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189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319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609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399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9734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373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314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30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7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599" cy="787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899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899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039650"/>
            <a:ext cx="8520599" cy="2106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 lang="en"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ENEE351</a:t>
            </a:r>
            <a:br>
              <a:rPr lang="en-US" dirty="0"/>
            </a:br>
            <a:r>
              <a:rPr lang="en-US" dirty="0"/>
              <a:t>GCD Algorithm</a:t>
            </a:r>
            <a:endParaRPr lang="en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599" cy="787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By Rajdeep Talapatra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Example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Use Euclid's Algorithm to find the multiplicative inverse of 13 with respect to 35:</a:t>
            </a:r>
          </a:p>
          <a:p>
            <a:pPr lvl="0"/>
            <a:r>
              <a:rPr lang="en-US" dirty="0"/>
              <a:t>Answer:  13 and 35 are relatively prime. Extended Euclidean algorithm gives x and y such that:</a:t>
            </a:r>
          </a:p>
          <a:p>
            <a:pPr lvl="0"/>
            <a:r>
              <a:rPr lang="en-US" dirty="0"/>
              <a:t>	13x+35y = </a:t>
            </a:r>
            <a:r>
              <a:rPr lang="en-US" dirty="0" err="1"/>
              <a:t>gcd</a:t>
            </a:r>
            <a:r>
              <a:rPr lang="en-US" dirty="0"/>
              <a:t>(13,35) = 1</a:t>
            </a:r>
          </a:p>
          <a:p>
            <a:pPr lvl="0"/>
            <a:r>
              <a:rPr lang="en-US" dirty="0"/>
              <a:t>Now taking mod of both sides by 35:</a:t>
            </a:r>
          </a:p>
          <a:p>
            <a:pPr lvl="0"/>
            <a:r>
              <a:rPr lang="en-US" dirty="0"/>
              <a:t>	</a:t>
            </a:r>
            <a:r>
              <a:rPr lang="en-US"/>
              <a:t>13x ≡ </a:t>
            </a:r>
            <a:r>
              <a:rPr lang="en-US" dirty="0"/>
              <a:t>1(mod35)</a:t>
            </a:r>
            <a:endParaRPr lang="e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Backup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8391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4106313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pt-BR" sz="1200" b="1" dirty="0"/>
              <a:t>#include &lt;stdio.h&gt;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endParaRPr lang="pt-BR" sz="1200" b="1" dirty="0"/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pt-BR" sz="1200" b="1" dirty="0"/>
              <a:t>int gcd(int m, int n) {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pt-BR" sz="1200" b="1" dirty="0"/>
              <a:t>    if(m == 0 &amp;&amp; n == 0)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pt-BR" sz="1200" b="1" dirty="0"/>
              <a:t>        return -1;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endParaRPr lang="pt-BR" sz="1200" b="1" dirty="0"/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pt-BR" sz="1200" b="1" dirty="0"/>
              <a:t>    if(m &lt; 0) m = -m;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pt-BR" sz="1200" b="1" dirty="0"/>
              <a:t>    if(n &lt; 0) n = -n;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endParaRPr lang="pt-BR" sz="1200" b="1" dirty="0"/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pt-BR" sz="1200" b="1" dirty="0"/>
              <a:t>    int r;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pt-BR" sz="1200" b="1" dirty="0"/>
              <a:t>    while(n) {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pt-BR" sz="1200" b="1" dirty="0"/>
              <a:t>        r = m % n;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pt-BR" sz="1200" b="1" dirty="0"/>
              <a:t>        m = n;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pt-BR" sz="1200" b="1" dirty="0"/>
              <a:t>        n = r;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pt-BR" sz="1200" b="1" dirty="0"/>
              <a:t>    }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pt-BR" sz="1200" b="1" dirty="0"/>
              <a:t>    return m;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pt-BR" sz="1200" b="1" dirty="0"/>
              <a:t>}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endParaRPr lang="en" sz="1000" b="1" dirty="0"/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 Code - Iterative</a:t>
            </a:r>
            <a:endParaRPr lang="en" dirty="0"/>
          </a:p>
        </p:txBody>
      </p:sp>
      <p:sp>
        <p:nvSpPr>
          <p:cNvPr id="5" name="Shape 101"/>
          <p:cNvSpPr txBox="1">
            <a:spLocks noGrp="1"/>
          </p:cNvSpPr>
          <p:nvPr>
            <p:ph type="body" idx="1"/>
          </p:nvPr>
        </p:nvSpPr>
        <p:spPr>
          <a:xfrm>
            <a:off x="4418013" y="1171675"/>
            <a:ext cx="4414286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100" b="1" dirty="0" err="1"/>
              <a:t>int</a:t>
            </a:r>
            <a:r>
              <a:rPr lang="en-US" sz="1100" b="1" dirty="0"/>
              <a:t> main(void)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100" b="1" dirty="0"/>
              <a:t>{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100" b="1" dirty="0"/>
              <a:t>    </a:t>
            </a:r>
            <a:r>
              <a:rPr lang="en-US" sz="1100" b="1" dirty="0" err="1"/>
              <a:t>int</a:t>
            </a:r>
            <a:r>
              <a:rPr lang="en-US" sz="1100" b="1" dirty="0"/>
              <a:t> num1 = 600, num2 = 120;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100" b="1" dirty="0"/>
              <a:t>    </a:t>
            </a:r>
            <a:r>
              <a:rPr lang="en-US" sz="1100" b="1" dirty="0" err="1"/>
              <a:t>int</a:t>
            </a:r>
            <a:r>
              <a:rPr lang="en-US" sz="1100" b="1" dirty="0"/>
              <a:t> result = </a:t>
            </a:r>
            <a:r>
              <a:rPr lang="en-US" sz="1100" b="1" dirty="0" err="1"/>
              <a:t>gcd</a:t>
            </a:r>
            <a:r>
              <a:rPr lang="en-US" sz="1100" b="1" dirty="0"/>
              <a:t>(num1, num2); 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endParaRPr lang="en-US" sz="1100" b="1" dirty="0"/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100" b="1" dirty="0"/>
              <a:t>    </a:t>
            </a:r>
            <a:r>
              <a:rPr lang="en-US" sz="1100" b="1" dirty="0" err="1"/>
              <a:t>printf</a:t>
            </a:r>
            <a:r>
              <a:rPr lang="en-US" sz="1100" b="1" dirty="0"/>
              <a:t>("The GCD of %d and %d is %d\n", num1, num2, result);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endParaRPr lang="en-US" sz="1100" b="1" dirty="0"/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100" b="1" dirty="0"/>
              <a:t>    </a:t>
            </a:r>
            <a:r>
              <a:rPr lang="en-US" sz="1100" b="1" dirty="0" err="1"/>
              <a:t>getchar</a:t>
            </a:r>
            <a:r>
              <a:rPr lang="en-US" sz="1100" b="1" dirty="0"/>
              <a:t>();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100" b="1" dirty="0"/>
              <a:t>    return 0;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100" b="1" dirty="0"/>
              <a:t>}</a:t>
            </a:r>
            <a:endParaRPr lang="en" sz="1100" b="1" dirty="0"/>
          </a:p>
        </p:txBody>
      </p:sp>
    </p:spTree>
    <p:extLst>
      <p:ext uri="{BB962C8B-B14F-4D97-AF65-F5344CB8AC3E}">
        <p14:creationId xmlns:p14="http://schemas.microsoft.com/office/powerpoint/2010/main" val="343461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Euclid Algorithm</a:t>
            </a: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Euclid Algorithm</a:t>
            </a:r>
            <a:endParaRPr lang="en"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71674"/>
            <a:ext cx="8520599" cy="376400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/>
            <a:r>
              <a:rPr lang="en-US" dirty="0"/>
              <a:t>EUCLID(a, b)</a:t>
            </a:r>
            <a:br>
              <a:rPr lang="en-US" dirty="0"/>
            </a:br>
            <a:r>
              <a:rPr lang="en-US" dirty="0"/>
              <a:t>1 </a:t>
            </a:r>
            <a:r>
              <a:rPr lang="en-US" b="1" dirty="0"/>
              <a:t>if </a:t>
            </a:r>
            <a:r>
              <a:rPr lang="en-US" dirty="0"/>
              <a:t>b == 0</a:t>
            </a:r>
            <a:br>
              <a:rPr lang="en-US" dirty="0"/>
            </a:br>
            <a:r>
              <a:rPr lang="en-US" dirty="0"/>
              <a:t>2 	</a:t>
            </a:r>
            <a:r>
              <a:rPr lang="en-US" b="1" dirty="0"/>
              <a:t>return </a:t>
            </a:r>
            <a:r>
              <a:rPr lang="en-US" dirty="0"/>
              <a:t>a</a:t>
            </a:r>
            <a:br>
              <a:rPr lang="en-US" dirty="0"/>
            </a:br>
            <a:r>
              <a:rPr lang="en-US" dirty="0"/>
              <a:t>3 </a:t>
            </a:r>
            <a:r>
              <a:rPr lang="en-US" b="1" dirty="0"/>
              <a:t>else return </a:t>
            </a:r>
            <a:r>
              <a:rPr lang="en-US" dirty="0"/>
              <a:t>EUCLID(b, a mod b)</a:t>
            </a:r>
          </a:p>
          <a:p>
            <a:pPr marL="457200" lvl="0" indent="-330200"/>
            <a:br>
              <a:rPr lang="en-US" dirty="0"/>
            </a:br>
            <a:r>
              <a:rPr lang="en-US" dirty="0"/>
              <a:t>As an example of the running of EUCLID, consider the computation of </a:t>
            </a:r>
            <a:r>
              <a:rPr lang="en-US" dirty="0" err="1"/>
              <a:t>gcd</a:t>
            </a:r>
            <a:r>
              <a:rPr lang="en-US" dirty="0"/>
              <a:t>(30, 21):</a:t>
            </a:r>
          </a:p>
          <a:p>
            <a:pPr marL="457200" lvl="0" indent="-330200"/>
            <a:br>
              <a:rPr lang="en-US" dirty="0"/>
            </a:br>
            <a:r>
              <a:rPr lang="en-US" dirty="0"/>
              <a:t>EUCLID(30, 21) = EUCLID(21, 9)</a:t>
            </a:r>
            <a:br>
              <a:rPr lang="en-US" dirty="0"/>
            </a:br>
            <a:r>
              <a:rPr lang="en-US" dirty="0"/>
              <a:t>		 = EUCLID(9, 3)</a:t>
            </a:r>
            <a:br>
              <a:rPr lang="en-US" dirty="0"/>
            </a:br>
            <a:r>
              <a:rPr lang="en-US" dirty="0"/>
              <a:t>		 = EUCLID(3, 0)</a:t>
            </a:r>
            <a:br>
              <a:rPr lang="en-US" dirty="0"/>
            </a:br>
            <a:r>
              <a:rPr lang="en-US" dirty="0"/>
              <a:t>		 = 3 </a:t>
            </a:r>
          </a:p>
          <a:p>
            <a:pPr marL="457200" lvl="0" indent="-330200"/>
            <a:r>
              <a:rPr lang="en-US" dirty="0"/>
              <a:t>This computation calls EUCLID recursively three times.</a:t>
            </a:r>
            <a:br>
              <a:rPr lang="en-US" dirty="0"/>
            </a:br>
            <a:br>
              <a:rPr lang="en-US" sz="1600" dirty="0"/>
            </a:br>
            <a:br>
              <a:rPr lang="en-US" sz="1600" dirty="0"/>
            </a:br>
            <a:endParaRPr lang="en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4106313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b="1" dirty="0"/>
              <a:t>#include &lt;</a:t>
            </a:r>
            <a:r>
              <a:rPr lang="en-US" sz="1200" b="1" dirty="0" err="1"/>
              <a:t>stdio.h</a:t>
            </a:r>
            <a:r>
              <a:rPr lang="en-US" sz="1200" b="1" dirty="0"/>
              <a:t>&gt;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b="1" dirty="0"/>
              <a:t> 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b="1" dirty="0" err="1"/>
              <a:t>int</a:t>
            </a:r>
            <a:r>
              <a:rPr lang="en-US" sz="1200" b="1" dirty="0"/>
              <a:t> </a:t>
            </a:r>
            <a:r>
              <a:rPr lang="en-US" sz="1200" b="1" dirty="0" err="1"/>
              <a:t>gcd_algorithm</a:t>
            </a:r>
            <a:r>
              <a:rPr lang="en-US" sz="1200" b="1" dirty="0"/>
              <a:t>(</a:t>
            </a:r>
            <a:r>
              <a:rPr lang="en-US" sz="1200" b="1" dirty="0" err="1"/>
              <a:t>int</a:t>
            </a:r>
            <a:r>
              <a:rPr lang="en-US" sz="1200" b="1" dirty="0"/>
              <a:t> x, </a:t>
            </a:r>
            <a:r>
              <a:rPr lang="en-US" sz="1200" b="1" dirty="0" err="1"/>
              <a:t>int</a:t>
            </a:r>
            <a:r>
              <a:rPr lang="en-US" sz="1200" b="1" dirty="0"/>
              <a:t> y)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b="1" dirty="0"/>
              <a:t>{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b="1" dirty="0"/>
              <a:t>    if (y == 0) 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b="1" dirty="0"/>
              <a:t>        return x;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b="1" dirty="0"/>
              <a:t>    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b="1" dirty="0"/>
              <a:t>        return </a:t>
            </a:r>
            <a:r>
              <a:rPr lang="en-US" sz="1200" b="1" dirty="0" err="1"/>
              <a:t>gcd_algorithm</a:t>
            </a:r>
            <a:r>
              <a:rPr lang="en-US" sz="1200" b="1" dirty="0"/>
              <a:t>(y, (x % y));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b="1" dirty="0"/>
              <a:t>    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b="1" dirty="0"/>
              <a:t>}</a:t>
            </a:r>
            <a:endParaRPr lang="en" sz="1200" b="1" dirty="0"/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 Code - Recursive</a:t>
            </a:r>
            <a:endParaRPr lang="en" dirty="0"/>
          </a:p>
        </p:txBody>
      </p:sp>
      <p:sp>
        <p:nvSpPr>
          <p:cNvPr id="5" name="Shape 101"/>
          <p:cNvSpPr txBox="1">
            <a:spLocks noGrp="1"/>
          </p:cNvSpPr>
          <p:nvPr>
            <p:ph type="body" idx="1"/>
          </p:nvPr>
        </p:nvSpPr>
        <p:spPr>
          <a:xfrm>
            <a:off x="3854245" y="1171675"/>
            <a:ext cx="4978054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b="1" dirty="0" err="1"/>
              <a:t>int</a:t>
            </a:r>
            <a:r>
              <a:rPr lang="en-US" sz="1200" b="1" dirty="0"/>
              <a:t> main(void)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b="1" dirty="0"/>
              <a:t>{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b="1" dirty="0"/>
              <a:t>    </a:t>
            </a:r>
            <a:r>
              <a:rPr lang="en-US" sz="1200" b="1" dirty="0" err="1"/>
              <a:t>int</a:t>
            </a:r>
            <a:r>
              <a:rPr lang="en-US" sz="1200" b="1" dirty="0"/>
              <a:t> num1, num2, </a:t>
            </a:r>
            <a:r>
              <a:rPr lang="en-US" sz="1200" b="1" dirty="0" err="1"/>
              <a:t>gcd</a:t>
            </a:r>
            <a:r>
              <a:rPr lang="en-US" sz="1200" b="1" dirty="0"/>
              <a:t>;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b="1" dirty="0"/>
              <a:t>    </a:t>
            </a:r>
            <a:r>
              <a:rPr lang="en-US" sz="1200" b="1" dirty="0" err="1"/>
              <a:t>printf</a:t>
            </a:r>
            <a:r>
              <a:rPr lang="en-US" sz="1200" b="1" dirty="0"/>
              <a:t>("\</a:t>
            </a:r>
            <a:r>
              <a:rPr lang="en-US" sz="1200" b="1" dirty="0" err="1"/>
              <a:t>nEnter</a:t>
            </a:r>
            <a:r>
              <a:rPr lang="en-US" sz="1200" b="1" dirty="0"/>
              <a:t> two numbers: ");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b="1" dirty="0"/>
              <a:t>    </a:t>
            </a:r>
            <a:r>
              <a:rPr lang="en-US" sz="1200" b="1" dirty="0" err="1"/>
              <a:t>scanf</a:t>
            </a:r>
            <a:r>
              <a:rPr lang="en-US" sz="1200" b="1" dirty="0"/>
              <a:t>("%</a:t>
            </a:r>
            <a:r>
              <a:rPr lang="en-US" sz="1200" b="1" dirty="0" err="1"/>
              <a:t>d%d</a:t>
            </a:r>
            <a:r>
              <a:rPr lang="en-US" sz="1200" b="1" dirty="0"/>
              <a:t>", &amp;num1, &amp;num2);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b="1" dirty="0"/>
              <a:t>    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b="1" dirty="0"/>
              <a:t>    if (num1&lt;0) num1 = -num1;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b="1" dirty="0"/>
              <a:t>    if (num2&lt;0) num2 = -num2;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b="1" dirty="0"/>
              <a:t>    </a:t>
            </a:r>
            <a:r>
              <a:rPr lang="en-US" sz="1200" b="1" dirty="0" err="1"/>
              <a:t>gcd</a:t>
            </a:r>
            <a:r>
              <a:rPr lang="en-US" sz="1200" b="1" dirty="0"/>
              <a:t> = </a:t>
            </a:r>
            <a:r>
              <a:rPr lang="en-US" sz="1200" b="1" dirty="0" err="1"/>
              <a:t>gcd_algorithm</a:t>
            </a:r>
            <a:r>
              <a:rPr lang="en-US" sz="1200" b="1" dirty="0"/>
              <a:t>(num1, num2); 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endParaRPr lang="en-US" sz="1200" b="1" dirty="0"/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b="1" dirty="0"/>
              <a:t>    if (</a:t>
            </a:r>
            <a:r>
              <a:rPr lang="en-US" sz="1200" b="1" dirty="0" err="1"/>
              <a:t>gcd</a:t>
            </a:r>
            <a:r>
              <a:rPr lang="en-US" sz="1200" b="1" dirty="0"/>
              <a:t>)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b="1" dirty="0"/>
              <a:t>        </a:t>
            </a:r>
            <a:r>
              <a:rPr lang="en-US" sz="1200" b="1" dirty="0" err="1"/>
              <a:t>printf</a:t>
            </a:r>
            <a:r>
              <a:rPr lang="en-US" sz="1200" b="1" dirty="0"/>
              <a:t>("\</a:t>
            </a:r>
            <a:r>
              <a:rPr lang="en-US" sz="1200" b="1" dirty="0" err="1"/>
              <a:t>nThe</a:t>
            </a:r>
            <a:r>
              <a:rPr lang="en-US" sz="1200" b="1" dirty="0"/>
              <a:t> GCD of %d and %d is %d\n", num1, num2, </a:t>
            </a:r>
            <a:r>
              <a:rPr lang="en-US" sz="1200" b="1" dirty="0" err="1"/>
              <a:t>gcd</a:t>
            </a:r>
            <a:r>
              <a:rPr lang="en-US" sz="1200" b="1" dirty="0"/>
              <a:t>);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b="1" dirty="0"/>
              <a:t>    else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b="1" dirty="0"/>
              <a:t>        </a:t>
            </a:r>
            <a:r>
              <a:rPr lang="en-US" sz="1200" b="1" dirty="0" err="1"/>
              <a:t>printf</a:t>
            </a:r>
            <a:r>
              <a:rPr lang="en-US" sz="1200" b="1" dirty="0"/>
              <a:t>("\</a:t>
            </a:r>
            <a:r>
              <a:rPr lang="en-US" sz="1200" b="1" dirty="0" err="1"/>
              <a:t>nInvalid</a:t>
            </a:r>
            <a:r>
              <a:rPr lang="en-US" sz="1200" b="1" dirty="0"/>
              <a:t> input!!!\n");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b="1" dirty="0"/>
              <a:t>    return 0;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b="1" dirty="0"/>
              <a:t>}</a:t>
            </a:r>
            <a:endParaRPr lang="en" sz="1200" b="1" dirty="0"/>
          </a:p>
        </p:txBody>
      </p:sp>
    </p:spTree>
    <p:extLst>
      <p:ext uri="{BB962C8B-B14F-4D97-AF65-F5344CB8AC3E}">
        <p14:creationId xmlns:p14="http://schemas.microsoft.com/office/powerpoint/2010/main" val="51625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Extended Euclidean Algorithm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00451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The extended form of Euclid Algorithm</a:t>
            </a:r>
            <a:endParaRPr lang="en"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71674"/>
            <a:ext cx="8520599" cy="376400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/>
            <a:r>
              <a:rPr lang="en-US" dirty="0"/>
              <a:t> It also returns the integer coefficients x and y such that</a:t>
            </a:r>
            <a:br>
              <a:rPr lang="en-US" dirty="0"/>
            </a:br>
            <a:r>
              <a:rPr lang="en-US" dirty="0"/>
              <a:t>d = </a:t>
            </a:r>
            <a:r>
              <a:rPr lang="en-US" dirty="0" err="1"/>
              <a:t>gcd</a:t>
            </a:r>
            <a:r>
              <a:rPr lang="en-US" dirty="0"/>
              <a:t>(a, b) =  ax + by </a:t>
            </a:r>
            <a:br>
              <a:rPr lang="en-US" dirty="0"/>
            </a:br>
            <a:endParaRPr lang="en-US" dirty="0"/>
          </a:p>
          <a:p>
            <a:pPr marL="457200" lvl="0" indent="-330200"/>
            <a:r>
              <a:rPr lang="en-US" dirty="0"/>
              <a:t>EXTENDED-EUCLID(a, b)</a:t>
            </a:r>
            <a:br>
              <a:rPr lang="en-US" dirty="0"/>
            </a:br>
            <a:r>
              <a:rPr lang="en-US" dirty="0"/>
              <a:t>1 </a:t>
            </a:r>
            <a:r>
              <a:rPr lang="en-US" b="1" dirty="0"/>
              <a:t>if </a:t>
            </a:r>
            <a:r>
              <a:rPr lang="en-US" dirty="0"/>
              <a:t>b == 0</a:t>
            </a:r>
            <a:br>
              <a:rPr lang="en-US" dirty="0"/>
            </a:br>
            <a:r>
              <a:rPr lang="en-US" dirty="0"/>
              <a:t>2 	</a:t>
            </a:r>
            <a:r>
              <a:rPr lang="en-US" b="1" dirty="0"/>
              <a:t>return (</a:t>
            </a:r>
            <a:r>
              <a:rPr lang="en-US" dirty="0"/>
              <a:t>a, 1, 0)</a:t>
            </a:r>
            <a:br>
              <a:rPr lang="en-US" dirty="0"/>
            </a:br>
            <a:r>
              <a:rPr lang="en-US" dirty="0"/>
              <a:t>3 </a:t>
            </a:r>
            <a:r>
              <a:rPr lang="en-US" b="1" dirty="0"/>
              <a:t>else (</a:t>
            </a:r>
            <a:r>
              <a:rPr lang="en-US" dirty="0"/>
              <a:t>d’, x’, y’) = EXTENDED-EUCLID(b, a mod b)</a:t>
            </a:r>
            <a:br>
              <a:rPr lang="en-US" dirty="0"/>
            </a:br>
            <a:r>
              <a:rPr lang="en-US" dirty="0"/>
              <a:t>4 	(d, x, y) = (</a:t>
            </a:r>
            <a:r>
              <a:rPr lang="en-US" dirty="0" err="1"/>
              <a:t>d’,y’,x</a:t>
            </a:r>
            <a:r>
              <a:rPr lang="en-US" dirty="0"/>
              <a:t>’ - └ a/b ┘y’)</a:t>
            </a:r>
            <a:br>
              <a:rPr lang="en-US" dirty="0"/>
            </a:br>
            <a:r>
              <a:rPr lang="en-US" dirty="0"/>
              <a:t>5 </a:t>
            </a:r>
            <a:r>
              <a:rPr lang="en-US" b="1" dirty="0"/>
              <a:t>return (</a:t>
            </a:r>
            <a:r>
              <a:rPr lang="en-US" dirty="0"/>
              <a:t>d, x, y)</a:t>
            </a:r>
            <a:br>
              <a:rPr lang="en-US" dirty="0"/>
            </a:br>
            <a:endParaRPr lang="en-US" dirty="0"/>
          </a:p>
          <a:p>
            <a:pPr marL="457200" lvl="0" indent="-330200"/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2882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The extended form of Euclid Algorithm Contd.</a:t>
            </a:r>
            <a:endParaRPr lang="en"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71674"/>
            <a:ext cx="8520599" cy="376400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/>
            <a:r>
              <a:rPr lang="en-US" dirty="0"/>
              <a:t> EXTENDED-EUCLID returns not only d = a in line 2, but also the coefficients</a:t>
            </a:r>
            <a:br>
              <a:rPr lang="en-US" dirty="0"/>
            </a:br>
            <a:r>
              <a:rPr lang="en-US" dirty="0"/>
              <a:t>x = 1 and y = 0, so that a = ax + by. If b ≠ 0, EXTENDED-EUCLID first</a:t>
            </a:r>
            <a:br>
              <a:rPr lang="en-US" dirty="0"/>
            </a:br>
            <a:r>
              <a:rPr lang="en-US" dirty="0"/>
              <a:t>computes d’, x’, y’ such that d = </a:t>
            </a:r>
            <a:r>
              <a:rPr lang="en-US" dirty="0" err="1"/>
              <a:t>gcd</a:t>
            </a:r>
            <a:r>
              <a:rPr lang="en-US" dirty="0"/>
              <a:t>(b, a mod b) and</a:t>
            </a:r>
            <a:br>
              <a:rPr lang="en-US" dirty="0"/>
            </a:br>
            <a:r>
              <a:rPr lang="en-US" dirty="0"/>
              <a:t>d’ = </a:t>
            </a:r>
            <a:r>
              <a:rPr lang="en-US" dirty="0" err="1"/>
              <a:t>bx</a:t>
            </a:r>
            <a:r>
              <a:rPr lang="en-US" dirty="0"/>
              <a:t>’ + (a mod b)y’</a:t>
            </a:r>
          </a:p>
          <a:p>
            <a:pPr marL="457200" lvl="0" indent="-330200"/>
            <a:r>
              <a:rPr lang="en-US" dirty="0"/>
              <a:t>As for EUCLID, we have in this case d = </a:t>
            </a:r>
            <a:r>
              <a:rPr lang="en-US" dirty="0" err="1"/>
              <a:t>gcd</a:t>
            </a:r>
            <a:r>
              <a:rPr lang="en-US" dirty="0"/>
              <a:t>(a, b) = d’ = </a:t>
            </a:r>
            <a:r>
              <a:rPr lang="en-US" dirty="0" err="1"/>
              <a:t>gcd</a:t>
            </a:r>
            <a:r>
              <a:rPr lang="en-US" dirty="0"/>
              <a:t>(b, a mod b)</a:t>
            </a:r>
            <a:br>
              <a:rPr lang="en-US" dirty="0"/>
            </a:br>
            <a:r>
              <a:rPr lang="en-US" dirty="0"/>
              <a:t>To obtain x and y such that d = ax + by, we start by rewriting the above equation and using</a:t>
            </a:r>
            <a:br>
              <a:rPr lang="en-US" dirty="0"/>
            </a:br>
            <a:r>
              <a:rPr lang="en-US" dirty="0"/>
              <a:t>d = d’ </a:t>
            </a:r>
            <a:br>
              <a:rPr lang="en-US" dirty="0"/>
            </a:br>
            <a:r>
              <a:rPr lang="en-US" dirty="0"/>
              <a:t>d = </a:t>
            </a:r>
            <a:r>
              <a:rPr lang="en-US" dirty="0" err="1"/>
              <a:t>bx</a:t>
            </a:r>
            <a:r>
              <a:rPr lang="en-US" dirty="0"/>
              <a:t>’ + (a - b └ a/b ┘)y’</a:t>
            </a:r>
            <a:br>
              <a:rPr lang="en-US" dirty="0"/>
            </a:br>
            <a:r>
              <a:rPr lang="en-US" dirty="0"/>
              <a:t>   = ay’ + b(x’ - └ a/b ┘ y’)</a:t>
            </a:r>
            <a:br>
              <a:rPr lang="en-US" dirty="0"/>
            </a:br>
            <a:r>
              <a:rPr lang="en-US" dirty="0"/>
              <a:t>Thus, choosing x = y’ and y = (x’ - └ a/b ┘ y’) satisfies the equation d = ax + by,</a:t>
            </a:r>
            <a:br>
              <a:rPr lang="en-US" dirty="0"/>
            </a:br>
            <a:r>
              <a:rPr lang="en-US" dirty="0"/>
              <a:t>proving the correctness of EXTENDED-EUCLID </a:t>
            </a:r>
          </a:p>
          <a:p>
            <a:pPr marL="457200" lvl="0" indent="-330200"/>
            <a:r>
              <a:rPr lang="en-US" dirty="0"/>
              <a:t>Since the number of recursive calls made in EUCLID is equal to the number</a:t>
            </a:r>
            <a:br>
              <a:rPr lang="en-US" dirty="0"/>
            </a:br>
            <a:r>
              <a:rPr lang="en-US" dirty="0"/>
              <a:t>of recursive calls made in EXTENDED-EUCLID, the running times of EUCLID</a:t>
            </a:r>
            <a:br>
              <a:rPr lang="en-US" dirty="0"/>
            </a:br>
            <a:r>
              <a:rPr lang="en-US" dirty="0"/>
              <a:t>and EXTENDED-EUCLID are the same, to within a constant factor. </a:t>
            </a:r>
            <a:br>
              <a:rPr lang="en-US" dirty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13853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The extended form of Euclid Algorithm Contd.</a:t>
            </a:r>
            <a:endParaRPr lang="en"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71674"/>
            <a:ext cx="4324095" cy="376400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>
              <a:spcAft>
                <a:spcPts val="0"/>
              </a:spcAft>
            </a:pP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gcdExtended</a:t>
            </a:r>
            <a:r>
              <a:rPr lang="en-US" sz="1200" dirty="0"/>
              <a:t>(</a:t>
            </a:r>
            <a:r>
              <a:rPr lang="en-US" sz="1200" dirty="0" err="1"/>
              <a:t>int</a:t>
            </a:r>
            <a:r>
              <a:rPr lang="en-US" sz="1200" dirty="0"/>
              <a:t> a, </a:t>
            </a:r>
            <a:r>
              <a:rPr lang="en-US" sz="1200" dirty="0" err="1"/>
              <a:t>int</a:t>
            </a:r>
            <a:r>
              <a:rPr lang="en-US" sz="1200" dirty="0"/>
              <a:t> b, </a:t>
            </a:r>
            <a:r>
              <a:rPr lang="en-US" sz="1200" dirty="0" err="1"/>
              <a:t>int</a:t>
            </a:r>
            <a:r>
              <a:rPr lang="en-US" sz="1200" dirty="0"/>
              <a:t> *x, </a:t>
            </a:r>
            <a:r>
              <a:rPr lang="en-US" sz="1200" dirty="0" err="1"/>
              <a:t>int</a:t>
            </a:r>
            <a:r>
              <a:rPr lang="en-US" sz="1200" dirty="0"/>
              <a:t> *y)</a:t>
            </a:r>
          </a:p>
          <a:p>
            <a:pPr marL="457200" lvl="0" indent="-330200">
              <a:spcAft>
                <a:spcPts val="0"/>
              </a:spcAft>
            </a:pPr>
            <a:r>
              <a:rPr lang="en-US" sz="1200" dirty="0"/>
              <a:t>{</a:t>
            </a:r>
          </a:p>
          <a:p>
            <a:pPr marL="457200" lvl="0" indent="-330200">
              <a:spcAft>
                <a:spcPts val="0"/>
              </a:spcAft>
            </a:pPr>
            <a:r>
              <a:rPr lang="en-US" sz="1200" dirty="0"/>
              <a:t>    // Base Case</a:t>
            </a:r>
          </a:p>
          <a:p>
            <a:pPr marL="457200" lvl="0" indent="-330200">
              <a:spcAft>
                <a:spcPts val="0"/>
              </a:spcAft>
            </a:pPr>
            <a:r>
              <a:rPr lang="en-US" sz="1200" dirty="0"/>
              <a:t>    if (a == 0)</a:t>
            </a:r>
          </a:p>
          <a:p>
            <a:pPr marL="457200" lvl="0" indent="-330200">
              <a:spcAft>
                <a:spcPts val="0"/>
              </a:spcAft>
            </a:pPr>
            <a:r>
              <a:rPr lang="en-US" sz="1200" dirty="0"/>
              <a:t>    {  *x = 0;</a:t>
            </a:r>
          </a:p>
          <a:p>
            <a:pPr marL="457200" lvl="0" indent="-330200">
              <a:spcAft>
                <a:spcPts val="0"/>
              </a:spcAft>
            </a:pPr>
            <a:r>
              <a:rPr lang="en-US" sz="1200" dirty="0"/>
              <a:t>        *y = 1;</a:t>
            </a:r>
          </a:p>
          <a:p>
            <a:pPr marL="457200" lvl="0" indent="-330200">
              <a:spcAft>
                <a:spcPts val="0"/>
              </a:spcAft>
            </a:pPr>
            <a:r>
              <a:rPr lang="en-US" sz="1200" dirty="0"/>
              <a:t>        return b;</a:t>
            </a:r>
          </a:p>
          <a:p>
            <a:pPr marL="457200" lvl="0" indent="-330200">
              <a:spcAft>
                <a:spcPts val="0"/>
              </a:spcAft>
            </a:pPr>
            <a:r>
              <a:rPr lang="en-US" sz="1200" dirty="0"/>
              <a:t>    } </a:t>
            </a:r>
          </a:p>
          <a:p>
            <a:pPr marL="457200" lvl="0" indent="-330200">
              <a:spcAft>
                <a:spcPts val="0"/>
              </a:spcAft>
            </a:pPr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x1, y1; // To store results of recursive call</a:t>
            </a:r>
          </a:p>
          <a:p>
            <a:pPr marL="457200" lvl="0" indent="-330200">
              <a:spcAft>
                <a:spcPts val="0"/>
              </a:spcAft>
            </a:pPr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gcd</a:t>
            </a:r>
            <a:r>
              <a:rPr lang="en-US" sz="1200" dirty="0"/>
              <a:t> = </a:t>
            </a:r>
            <a:r>
              <a:rPr lang="en-US" sz="1200" dirty="0" err="1"/>
              <a:t>gcdExtended</a:t>
            </a:r>
            <a:r>
              <a:rPr lang="en-US" sz="1200" dirty="0"/>
              <a:t>(</a:t>
            </a:r>
            <a:r>
              <a:rPr lang="en-US" sz="1200" dirty="0" err="1"/>
              <a:t>b%a</a:t>
            </a:r>
            <a:r>
              <a:rPr lang="en-US" sz="1200" dirty="0"/>
              <a:t>, a, &amp;x1, &amp;y1);</a:t>
            </a:r>
          </a:p>
          <a:p>
            <a:pPr marL="457200" lvl="0" indent="-330200">
              <a:spcAft>
                <a:spcPts val="0"/>
              </a:spcAft>
            </a:pPr>
            <a:r>
              <a:rPr lang="en-US" sz="1200" dirty="0"/>
              <a:t> </a:t>
            </a:r>
          </a:p>
          <a:p>
            <a:pPr marL="457200" lvl="0" indent="-330200">
              <a:spcAft>
                <a:spcPts val="0"/>
              </a:spcAft>
            </a:pPr>
            <a:r>
              <a:rPr lang="en-US" sz="1200" dirty="0"/>
              <a:t>    // Update x and y using results of recursive</a:t>
            </a:r>
          </a:p>
          <a:p>
            <a:pPr marL="457200" lvl="0" indent="-330200">
              <a:spcAft>
                <a:spcPts val="0"/>
              </a:spcAft>
            </a:pPr>
            <a:r>
              <a:rPr lang="en-US" sz="1200" dirty="0"/>
              <a:t>    // call</a:t>
            </a:r>
          </a:p>
          <a:p>
            <a:pPr marL="457200" lvl="0" indent="-330200">
              <a:spcAft>
                <a:spcPts val="0"/>
              </a:spcAft>
            </a:pPr>
            <a:r>
              <a:rPr lang="en-US" sz="1200" dirty="0"/>
              <a:t>    *x = y1 - (b/a) * x1;</a:t>
            </a:r>
          </a:p>
          <a:p>
            <a:pPr marL="457200" lvl="0" indent="-330200">
              <a:spcAft>
                <a:spcPts val="0"/>
              </a:spcAft>
            </a:pPr>
            <a:r>
              <a:rPr lang="en-US" sz="1200" dirty="0"/>
              <a:t>    *y = x1;</a:t>
            </a:r>
          </a:p>
          <a:p>
            <a:pPr marL="457200" lvl="0" indent="-330200">
              <a:spcAft>
                <a:spcPts val="0"/>
              </a:spcAft>
            </a:pPr>
            <a:r>
              <a:rPr lang="en-US" sz="1200" dirty="0"/>
              <a:t> </a:t>
            </a:r>
          </a:p>
          <a:p>
            <a:pPr marL="457200" lvl="0" indent="-330200">
              <a:spcAft>
                <a:spcPts val="0"/>
              </a:spcAft>
            </a:pPr>
            <a:r>
              <a:rPr lang="en-US" sz="1200" dirty="0"/>
              <a:t>    return </a:t>
            </a:r>
            <a:r>
              <a:rPr lang="en-US" sz="1200" dirty="0" err="1"/>
              <a:t>gcd</a:t>
            </a:r>
            <a:r>
              <a:rPr lang="en-US" sz="1200" dirty="0"/>
              <a:t>;</a:t>
            </a:r>
          </a:p>
          <a:p>
            <a:pPr marL="457200" lvl="0" indent="-330200">
              <a:spcAft>
                <a:spcPts val="0"/>
              </a:spcAft>
            </a:pPr>
            <a:r>
              <a:rPr lang="en-US" sz="1200" dirty="0"/>
              <a:t>}</a:t>
            </a:r>
            <a:endParaRPr lang="en" sz="1200" dirty="0"/>
          </a:p>
        </p:txBody>
      </p:sp>
      <p:sp>
        <p:nvSpPr>
          <p:cNvPr id="5" name="Shape 83"/>
          <p:cNvSpPr txBox="1">
            <a:spLocks noGrp="1"/>
          </p:cNvSpPr>
          <p:nvPr>
            <p:ph type="body" idx="1"/>
          </p:nvPr>
        </p:nvSpPr>
        <p:spPr>
          <a:xfrm>
            <a:off x="4302453" y="1171673"/>
            <a:ext cx="4324095" cy="376400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>
              <a:spcAft>
                <a:spcPts val="0"/>
              </a:spcAft>
            </a:pPr>
            <a:r>
              <a:rPr lang="en-US" sz="1200" dirty="0" err="1"/>
              <a:t>int</a:t>
            </a:r>
            <a:r>
              <a:rPr lang="en-US" sz="1200" dirty="0"/>
              <a:t> main()</a:t>
            </a:r>
          </a:p>
          <a:p>
            <a:pPr marL="457200" lvl="0" indent="-330200">
              <a:spcAft>
                <a:spcPts val="0"/>
              </a:spcAft>
            </a:pPr>
            <a:r>
              <a:rPr lang="en-US" sz="1200" dirty="0"/>
              <a:t>{</a:t>
            </a:r>
          </a:p>
          <a:p>
            <a:pPr marL="457200" lvl="0" indent="-330200">
              <a:spcAft>
                <a:spcPts val="0"/>
              </a:spcAft>
            </a:pPr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x, y;</a:t>
            </a:r>
          </a:p>
          <a:p>
            <a:pPr marL="457200" lvl="0" indent="-330200">
              <a:spcAft>
                <a:spcPts val="0"/>
              </a:spcAft>
            </a:pPr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a = 35, b = 15;</a:t>
            </a:r>
          </a:p>
          <a:p>
            <a:pPr marL="457200" lvl="0" indent="-330200">
              <a:spcAft>
                <a:spcPts val="0"/>
              </a:spcAft>
            </a:pPr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g = </a:t>
            </a:r>
            <a:r>
              <a:rPr lang="en-US" sz="1200" dirty="0" err="1"/>
              <a:t>gcdExtended</a:t>
            </a:r>
            <a:r>
              <a:rPr lang="en-US" sz="1200" dirty="0"/>
              <a:t>(a, b, &amp;x, &amp;y);</a:t>
            </a:r>
          </a:p>
          <a:p>
            <a:pPr marL="457200" lvl="0" indent="-330200">
              <a:spcAft>
                <a:spcPts val="0"/>
              </a:spcAft>
            </a:pPr>
            <a:r>
              <a:rPr lang="en-US" sz="1200" dirty="0"/>
              <a:t>    </a:t>
            </a:r>
            <a:r>
              <a:rPr lang="en-US" sz="1200" dirty="0" err="1"/>
              <a:t>printf</a:t>
            </a:r>
            <a:r>
              <a:rPr lang="en-US" sz="1200" dirty="0"/>
              <a:t>("</a:t>
            </a:r>
            <a:r>
              <a:rPr lang="en-US" sz="1200" dirty="0" err="1"/>
              <a:t>gcd</a:t>
            </a:r>
            <a:r>
              <a:rPr lang="en-US" sz="1200" dirty="0"/>
              <a:t>(%d, %d) = %d, x = %d, y = %d",</a:t>
            </a:r>
          </a:p>
          <a:p>
            <a:pPr marL="457200" lvl="0" indent="-330200">
              <a:spcAft>
                <a:spcPts val="0"/>
              </a:spcAft>
            </a:pPr>
            <a:r>
              <a:rPr lang="en-US" sz="1200" dirty="0"/>
              <a:t>           a, b, g, x, y);</a:t>
            </a:r>
          </a:p>
          <a:p>
            <a:pPr marL="457200" lvl="0" indent="-330200">
              <a:spcAft>
                <a:spcPts val="0"/>
              </a:spcAft>
            </a:pPr>
            <a:r>
              <a:rPr lang="en-US" sz="1200" dirty="0"/>
              <a:t>    return 0;</a:t>
            </a:r>
          </a:p>
          <a:p>
            <a:pPr marL="457200" lvl="0" indent="-330200">
              <a:spcAft>
                <a:spcPts val="0"/>
              </a:spcAft>
            </a:pPr>
            <a:r>
              <a:rPr lang="en-US" sz="1200" dirty="0"/>
              <a:t>}</a:t>
            </a:r>
            <a:endParaRPr lang="en" sz="1200" dirty="0"/>
          </a:p>
        </p:txBody>
      </p:sp>
    </p:spTree>
    <p:extLst>
      <p:ext uri="{BB962C8B-B14F-4D97-AF65-F5344CB8AC3E}">
        <p14:creationId xmlns:p14="http://schemas.microsoft.com/office/powerpoint/2010/main" val="940436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Multiplicative Inverse</a:t>
            </a:r>
            <a:endParaRPr lang="e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Shape 8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71674"/>
                <a:ext cx="8520599" cy="3764007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457200" lvl="0" indent="-330200"/>
                <a:r>
                  <a:rPr lang="en-US" dirty="0"/>
                  <a:t> A </a:t>
                </a:r>
                <a:r>
                  <a:rPr lang="en-US" b="1" dirty="0"/>
                  <a:t>modular multiplicative inverse </a:t>
                </a:r>
                <a:r>
                  <a:rPr lang="en-US" dirty="0"/>
                  <a:t>of an integer a is an integer </a:t>
                </a:r>
                <a:r>
                  <a:rPr lang="en-US" b="1" i="1" dirty="0"/>
                  <a:t>x</a:t>
                </a:r>
                <a:r>
                  <a:rPr lang="en-US" dirty="0"/>
                  <a:t> such that the product </a:t>
                </a:r>
                <a:r>
                  <a:rPr lang="en-US" b="1" i="1" dirty="0"/>
                  <a:t>ax</a:t>
                </a:r>
                <a:r>
                  <a:rPr lang="en-US" dirty="0"/>
                  <a:t> is equal to </a:t>
                </a:r>
                <a:r>
                  <a:rPr lang="en-US" b="1" i="1" dirty="0"/>
                  <a:t>1 </a:t>
                </a:r>
                <a:r>
                  <a:rPr lang="en-US" dirty="0"/>
                  <a:t>with respect to the modulus </a:t>
                </a:r>
                <a:r>
                  <a:rPr lang="en-US" b="1" i="1" dirty="0"/>
                  <a:t>m</a:t>
                </a:r>
                <a:r>
                  <a:rPr lang="en-US" dirty="0"/>
                  <a:t>. In the standard notation,</a:t>
                </a:r>
              </a:p>
              <a:p>
                <a:pPr marL="457200" lvl="0" indent="-330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" dirty="0"/>
              </a:p>
              <a:p>
                <a:pPr marL="457200" lvl="0" indent="-330200"/>
                <a:r>
                  <a:rPr lang="en" dirty="0"/>
                  <a:t>Example: 2.6 </a:t>
                </a:r>
                <a14:m>
                  <m:oMath xmlns:m="http://schemas.openxmlformats.org/officeDocument/2006/math">
                    <m:r>
                      <a:rPr lang="en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" dirty="0"/>
                  <a:t> 1 (mod 11). Thus 6 is the multipicative inverse of 6 with respect to mod 11.</a:t>
                </a:r>
              </a:p>
              <a:p>
                <a:pPr marL="457200" lvl="0" indent="-330200"/>
                <a:endParaRPr lang="en" dirty="0"/>
              </a:p>
              <a:p>
                <a:pPr marL="457200" lvl="0" indent="-330200"/>
                <a:r>
                  <a:rPr lang="en" dirty="0"/>
                  <a:t>The extended Euclidean algorithm can be used to find Multiplicative Inverse</a:t>
                </a:r>
              </a:p>
              <a:p>
                <a:pPr marL="457200" lvl="0" indent="-330200"/>
                <a:r>
                  <a:rPr lang="en" dirty="0"/>
                  <a:t>Application:  Multiplicative inverse has applications in security, eg. </a:t>
                </a:r>
                <a:r>
                  <a:rPr lang="en-US" dirty="0"/>
                  <a:t>the RSA encryption scheme uses multiplicative inverse.</a:t>
                </a:r>
                <a:endParaRPr lang="en" dirty="0"/>
              </a:p>
            </p:txBody>
          </p:sp>
        </mc:Choice>
        <mc:Fallback>
          <p:sp>
            <p:nvSpPr>
              <p:cNvPr id="83" name="Shape 8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71674"/>
                <a:ext cx="8520599" cy="3764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20279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707</Words>
  <Application>Microsoft Office PowerPoint</Application>
  <PresentationFormat>On-screen Show (16:9)</PresentationFormat>
  <Paragraphs>113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Old Standard TT</vt:lpstr>
      <vt:lpstr>Cambria Math</vt:lpstr>
      <vt:lpstr>paperback</vt:lpstr>
      <vt:lpstr>ENEE351 GCD Algorithm</vt:lpstr>
      <vt:lpstr>Euclid Algorithm</vt:lpstr>
      <vt:lpstr>Euclid Algorithm</vt:lpstr>
      <vt:lpstr>C Code - Recursive</vt:lpstr>
      <vt:lpstr>Extended Euclidean Algorithm</vt:lpstr>
      <vt:lpstr>The extended form of Euclid Algorithm</vt:lpstr>
      <vt:lpstr>The extended form of Euclid Algorithm Contd.</vt:lpstr>
      <vt:lpstr>The extended form of Euclid Algorithm Contd.</vt:lpstr>
      <vt:lpstr>Multiplicative Inverse</vt:lpstr>
      <vt:lpstr>Example</vt:lpstr>
      <vt:lpstr>Backup</vt:lpstr>
      <vt:lpstr>C Code - Iterative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ENEE351 GCD Algorithm</dc:title>
  <cp:lastModifiedBy>Rajdeep Talapatra</cp:lastModifiedBy>
  <cp:revision>26</cp:revision>
  <dcterms:modified xsi:type="dcterms:W3CDTF">2017-02-01T23:22:37Z</dcterms:modified>
</cp:coreProperties>
</file>