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3" r:id="rId2"/>
    <p:sldId id="263" r:id="rId3"/>
    <p:sldId id="264" r:id="rId4"/>
    <p:sldId id="261" r:id="rId5"/>
    <p:sldId id="287" r:id="rId6"/>
    <p:sldId id="288" r:id="rId7"/>
    <p:sldId id="285" r:id="rId8"/>
    <p:sldId id="289" r:id="rId9"/>
    <p:sldId id="286" r:id="rId10"/>
    <p:sldId id="275"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guide id="3" pos="1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B37"/>
    <a:srgbClr val="DC3C00"/>
    <a:srgbClr val="ECF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6" autoAdjust="0"/>
    <p:restoredTop sz="94424" autoAdjust="0"/>
  </p:normalViewPr>
  <p:slideViewPr>
    <p:cSldViewPr snapToGrid="0" showGuides="1">
      <p:cViewPr>
        <p:scale>
          <a:sx n="100" d="100"/>
          <a:sy n="100" d="100"/>
        </p:scale>
        <p:origin x="-984" y="-402"/>
      </p:cViewPr>
      <p:guideLst>
        <p:guide orient="horz" pos="2183"/>
        <p:guide pos="3840"/>
        <p:guide pos="1867"/>
      </p:guideLst>
    </p:cSldViewPr>
  </p:slid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D49B-8AB1-4855-A4A4-08C0E4F52BDE}" type="datetimeFigureOut">
              <a:rPr lang="zh-CN" altLang="en-US" smtClean="0"/>
              <a:t>2018/1/5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65D5F-0965-4E51-9C70-23D48B456A4E}" type="slidenum">
              <a:rPr lang="zh-CN" altLang="en-US" smtClean="0"/>
              <a:t>‹#›</a:t>
            </a:fld>
            <a:endParaRPr lang="zh-CN" altLang="en-US"/>
          </a:p>
        </p:txBody>
      </p:sp>
    </p:spTree>
    <p:extLst>
      <p:ext uri="{BB962C8B-B14F-4D97-AF65-F5344CB8AC3E}">
        <p14:creationId xmlns:p14="http://schemas.microsoft.com/office/powerpoint/2010/main" val="255774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13718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80730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2788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81631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725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28958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224354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06071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377538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55499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7181D0-A797-4AF9-BA7D-F9EDE7CA232C}" type="datetimeFigureOut">
              <a:rPr lang="zh-CN" altLang="en-US" smtClean="0"/>
              <a:t>2018/1/5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15557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181D0-A797-4AF9-BA7D-F9EDE7CA232C}" type="datetimeFigureOut">
              <a:rPr lang="zh-CN" altLang="en-US" smtClean="0"/>
              <a:t>2018/1/5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E4D9B-0B73-4C3A-834C-B3116E5F4DBF}" type="slidenum">
              <a:rPr lang="zh-CN" altLang="en-US" smtClean="0"/>
              <a:t>‹#›</a:t>
            </a:fld>
            <a:endParaRPr lang="zh-CN" altLang="en-US"/>
          </a:p>
        </p:txBody>
      </p:sp>
    </p:spTree>
    <p:extLst>
      <p:ext uri="{BB962C8B-B14F-4D97-AF65-F5344CB8AC3E}">
        <p14:creationId xmlns:p14="http://schemas.microsoft.com/office/powerpoint/2010/main" val="342645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43465"/>
            <a:ext cx="12192000" cy="2014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38534" y="2158484"/>
            <a:ext cx="5414963" cy="1446550"/>
          </a:xfrm>
          <a:prstGeom prst="rect">
            <a:avLst/>
          </a:prstGeom>
          <a:noFill/>
        </p:spPr>
        <p:txBody>
          <a:bodyPr wrap="square" rtlCol="0">
            <a:spAutoFit/>
          </a:bodyPr>
          <a:lstStyle/>
          <a:p>
            <a:pPr algn="ctr"/>
            <a:r>
              <a:rPr lang="zh-CN" altLang="en-US" sz="4400" dirty="0"/>
              <a:t>自动化工具</a:t>
            </a:r>
            <a:r>
              <a:rPr lang="en-US" altLang="zh-CN" sz="4400" dirty="0"/>
              <a:t>-</a:t>
            </a:r>
            <a:r>
              <a:rPr lang="zh-CN" altLang="en-US" sz="4400" dirty="0"/>
              <a:t>接口自动化测试设计与实现</a:t>
            </a:r>
          </a:p>
        </p:txBody>
      </p:sp>
    </p:spTree>
    <p:extLst>
      <p:ext uri="{BB962C8B-B14F-4D97-AF65-F5344CB8AC3E}">
        <p14:creationId xmlns:p14="http://schemas.microsoft.com/office/powerpoint/2010/main" val="207928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矩形 1"/>
          <p:cNvSpPr/>
          <p:nvPr/>
        </p:nvSpPr>
        <p:spPr>
          <a:xfrm>
            <a:off x="0" y="34290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p:cNvGrpSpPr/>
          <p:nvPr/>
        </p:nvGrpSpPr>
        <p:grpSpPr>
          <a:xfrm>
            <a:off x="3663982" y="2983382"/>
            <a:ext cx="5451443" cy="902493"/>
            <a:chOff x="3663982" y="2983380"/>
            <a:chExt cx="5451443" cy="902493"/>
          </a:xfrm>
        </p:grpSpPr>
        <p:sp>
          <p:nvSpPr>
            <p:cNvPr id="6" name="文本框 5"/>
            <p:cNvSpPr txBox="1"/>
            <p:nvPr/>
          </p:nvSpPr>
          <p:spPr>
            <a:xfrm>
              <a:off x="3663982" y="2983380"/>
              <a:ext cx="4809530"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9600" dirty="0">
                <a:solidFill>
                  <a:schemeClr val="bg1"/>
                </a:solidFill>
              </a:endParaRPr>
            </a:p>
          </p:txBody>
        </p:sp>
        <p:sp>
          <p:nvSpPr>
            <p:cNvPr id="8" name="文本框 7"/>
            <p:cNvSpPr txBox="1"/>
            <p:nvPr/>
          </p:nvSpPr>
          <p:spPr>
            <a:xfrm>
              <a:off x="3951519" y="3429000"/>
              <a:ext cx="4548187"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9600" dirty="0"/>
            </a:p>
          </p:txBody>
        </p:sp>
        <p:sp>
          <p:nvSpPr>
            <p:cNvPr id="10" name="矩形 9"/>
            <p:cNvSpPr/>
            <p:nvPr/>
          </p:nvSpPr>
          <p:spPr>
            <a:xfrm>
              <a:off x="8901113" y="2983380"/>
              <a:ext cx="214312" cy="4429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8901113" y="3426292"/>
              <a:ext cx="214312"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901113" y="3745229"/>
              <a:ext cx="214312" cy="1406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03803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 r="57796" b="30"/>
          <a:stretch/>
        </p:blipFill>
        <p:spPr>
          <a:xfrm>
            <a:off x="0" y="2036"/>
            <a:ext cx="4357688" cy="6855964"/>
          </a:xfrm>
          <a:custGeom>
            <a:avLst/>
            <a:gdLst>
              <a:gd name="connsiteX0" fmla="*/ 0 w 6072188"/>
              <a:gd name="connsiteY0" fmla="*/ 0 h 6855964"/>
              <a:gd name="connsiteX1" fmla="*/ 6072188 w 6072188"/>
              <a:gd name="connsiteY1" fmla="*/ 0 h 6855964"/>
              <a:gd name="connsiteX2" fmla="*/ 6072188 w 6072188"/>
              <a:gd name="connsiteY2" fmla="*/ 6855964 h 6855964"/>
              <a:gd name="connsiteX3" fmla="*/ 0 w 6072188"/>
              <a:gd name="connsiteY3" fmla="*/ 6855964 h 6855964"/>
            </a:gdLst>
            <a:ahLst/>
            <a:cxnLst>
              <a:cxn ang="0">
                <a:pos x="connsiteX0" y="connsiteY0"/>
              </a:cxn>
              <a:cxn ang="0">
                <a:pos x="connsiteX1" y="connsiteY1"/>
              </a:cxn>
              <a:cxn ang="0">
                <a:pos x="connsiteX2" y="connsiteY2"/>
              </a:cxn>
              <a:cxn ang="0">
                <a:pos x="connsiteX3" y="connsiteY3"/>
              </a:cxn>
            </a:cxnLst>
            <a:rect l="l" t="t" r="r" b="b"/>
            <a:pathLst>
              <a:path w="6072188" h="6855964">
                <a:moveTo>
                  <a:pt x="0" y="0"/>
                </a:moveTo>
                <a:lnTo>
                  <a:pt x="6072188" y="0"/>
                </a:lnTo>
                <a:lnTo>
                  <a:pt x="6072188" y="6855964"/>
                </a:lnTo>
                <a:lnTo>
                  <a:pt x="0" y="6855964"/>
                </a:lnTo>
                <a:close/>
              </a:path>
            </a:pathLst>
          </a:custGeom>
        </p:spPr>
      </p:pic>
      <p:sp>
        <p:nvSpPr>
          <p:cNvPr id="10" name="矩形 9"/>
          <p:cNvSpPr/>
          <p:nvPr/>
        </p:nvSpPr>
        <p:spPr>
          <a:xfrm>
            <a:off x="0" y="2036"/>
            <a:ext cx="4357688" cy="6855964"/>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接口自动化测试</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15" name="组合 14"/>
          <p:cNvGrpSpPr/>
          <p:nvPr/>
        </p:nvGrpSpPr>
        <p:grpSpPr>
          <a:xfrm>
            <a:off x="3856656" y="660218"/>
            <a:ext cx="995940" cy="995940"/>
            <a:chOff x="4974665" y="1045065"/>
            <a:chExt cx="995940" cy="995940"/>
          </a:xfrm>
        </p:grpSpPr>
        <p:sp>
          <p:nvSpPr>
            <p:cNvPr id="14" name="流程图: 联系 13"/>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grpSp>
        <p:nvGrpSpPr>
          <p:cNvPr id="16" name="组合 15"/>
          <p:cNvGrpSpPr/>
          <p:nvPr/>
        </p:nvGrpSpPr>
        <p:grpSpPr>
          <a:xfrm>
            <a:off x="3859718" y="2722359"/>
            <a:ext cx="995940" cy="995940"/>
            <a:chOff x="4974665" y="1045065"/>
            <a:chExt cx="995940" cy="995940"/>
          </a:xfrm>
        </p:grpSpPr>
        <p:sp>
          <p:nvSpPr>
            <p:cNvPr id="17" name="流程图: 联系 16"/>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grpSp>
        <p:nvGrpSpPr>
          <p:cNvPr id="19" name="组合 18"/>
          <p:cNvGrpSpPr/>
          <p:nvPr/>
        </p:nvGrpSpPr>
        <p:grpSpPr>
          <a:xfrm>
            <a:off x="3869763" y="4641738"/>
            <a:ext cx="995940" cy="995940"/>
            <a:chOff x="4974665" y="1045065"/>
            <a:chExt cx="995940" cy="995940"/>
          </a:xfrm>
        </p:grpSpPr>
        <p:sp>
          <p:nvSpPr>
            <p:cNvPr id="20" name="流程图: 联系 19"/>
            <p:cNvSpPr/>
            <p:nvPr/>
          </p:nvSpPr>
          <p:spPr>
            <a:xfrm>
              <a:off x="4974665" y="1045065"/>
              <a:ext cx="995940" cy="99594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5021092" y="1091492"/>
              <a:ext cx="903086" cy="903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000" dirty="0"/>
            </a:p>
          </p:txBody>
        </p:sp>
      </p:grpSp>
      <p:sp>
        <p:nvSpPr>
          <p:cNvPr id="22" name="Freeform 147"/>
          <p:cNvSpPr>
            <a:spLocks noEditPoints="1"/>
          </p:cNvSpPr>
          <p:nvPr/>
        </p:nvSpPr>
        <p:spPr bwMode="auto">
          <a:xfrm>
            <a:off x="4169110" y="4945358"/>
            <a:ext cx="377156" cy="388700"/>
          </a:xfrm>
          <a:custGeom>
            <a:avLst/>
            <a:gdLst>
              <a:gd name="T0" fmla="*/ 108 w 124"/>
              <a:gd name="T1" fmla="*/ 0 h 128"/>
              <a:gd name="T2" fmla="*/ 16 w 124"/>
              <a:gd name="T3" fmla="*/ 0 h 128"/>
              <a:gd name="T4" fmla="*/ 0 w 124"/>
              <a:gd name="T5" fmla="*/ 16 h 128"/>
              <a:gd name="T6" fmla="*/ 0 w 124"/>
              <a:gd name="T7" fmla="*/ 88 h 128"/>
              <a:gd name="T8" fmla="*/ 16 w 124"/>
              <a:gd name="T9" fmla="*/ 104 h 128"/>
              <a:gd name="T10" fmla="*/ 48 w 124"/>
              <a:gd name="T11" fmla="*/ 104 h 128"/>
              <a:gd name="T12" fmla="*/ 48 w 124"/>
              <a:gd name="T13" fmla="*/ 120 h 128"/>
              <a:gd name="T14" fmla="*/ 40 w 124"/>
              <a:gd name="T15" fmla="*/ 120 h 128"/>
              <a:gd name="T16" fmla="*/ 36 w 124"/>
              <a:gd name="T17" fmla="*/ 124 h 128"/>
              <a:gd name="T18" fmla="*/ 40 w 124"/>
              <a:gd name="T19" fmla="*/ 128 h 128"/>
              <a:gd name="T20" fmla="*/ 88 w 124"/>
              <a:gd name="T21" fmla="*/ 128 h 128"/>
              <a:gd name="T22" fmla="*/ 92 w 124"/>
              <a:gd name="T23" fmla="*/ 124 h 128"/>
              <a:gd name="T24" fmla="*/ 88 w 124"/>
              <a:gd name="T25" fmla="*/ 120 h 128"/>
              <a:gd name="T26" fmla="*/ 80 w 124"/>
              <a:gd name="T27" fmla="*/ 120 h 128"/>
              <a:gd name="T28" fmla="*/ 80 w 124"/>
              <a:gd name="T29" fmla="*/ 104 h 128"/>
              <a:gd name="T30" fmla="*/ 108 w 124"/>
              <a:gd name="T31" fmla="*/ 104 h 128"/>
              <a:gd name="T32" fmla="*/ 124 w 124"/>
              <a:gd name="T33" fmla="*/ 88 h 128"/>
              <a:gd name="T34" fmla="*/ 124 w 124"/>
              <a:gd name="T35" fmla="*/ 16 h 128"/>
              <a:gd name="T36" fmla="*/ 108 w 124"/>
              <a:gd name="T37" fmla="*/ 0 h 128"/>
              <a:gd name="T38" fmla="*/ 72 w 124"/>
              <a:gd name="T39" fmla="*/ 120 h 128"/>
              <a:gd name="T40" fmla="*/ 56 w 124"/>
              <a:gd name="T41" fmla="*/ 120 h 128"/>
              <a:gd name="T42" fmla="*/ 56 w 124"/>
              <a:gd name="T43" fmla="*/ 104 h 128"/>
              <a:gd name="T44" fmla="*/ 72 w 124"/>
              <a:gd name="T45" fmla="*/ 104 h 128"/>
              <a:gd name="T46" fmla="*/ 72 w 124"/>
              <a:gd name="T47" fmla="*/ 120 h 128"/>
              <a:gd name="T48" fmla="*/ 116 w 124"/>
              <a:gd name="T49" fmla="*/ 88 h 128"/>
              <a:gd name="T50" fmla="*/ 108 w 124"/>
              <a:gd name="T51" fmla="*/ 96 h 128"/>
              <a:gd name="T52" fmla="*/ 16 w 124"/>
              <a:gd name="T53" fmla="*/ 96 h 128"/>
              <a:gd name="T54" fmla="*/ 8 w 124"/>
              <a:gd name="T55" fmla="*/ 88 h 128"/>
              <a:gd name="T56" fmla="*/ 8 w 124"/>
              <a:gd name="T57" fmla="*/ 80 h 128"/>
              <a:gd name="T58" fmla="*/ 116 w 124"/>
              <a:gd name="T59" fmla="*/ 80 h 128"/>
              <a:gd name="T60" fmla="*/ 116 w 124"/>
              <a:gd name="T61" fmla="*/ 88 h 128"/>
              <a:gd name="T62" fmla="*/ 116 w 124"/>
              <a:gd name="T63" fmla="*/ 72 h 128"/>
              <a:gd name="T64" fmla="*/ 8 w 124"/>
              <a:gd name="T65" fmla="*/ 72 h 128"/>
              <a:gd name="T66" fmla="*/ 8 w 124"/>
              <a:gd name="T67" fmla="*/ 16 h 128"/>
              <a:gd name="T68" fmla="*/ 16 w 124"/>
              <a:gd name="T69" fmla="*/ 8 h 128"/>
              <a:gd name="T70" fmla="*/ 108 w 124"/>
              <a:gd name="T71" fmla="*/ 8 h 128"/>
              <a:gd name="T72" fmla="*/ 116 w 124"/>
              <a:gd name="T73" fmla="*/ 16 h 128"/>
              <a:gd name="T74" fmla="*/ 116 w 124"/>
              <a:gd name="T7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8">
                <a:moveTo>
                  <a:pt x="108" y="0"/>
                </a:moveTo>
                <a:cubicBezTo>
                  <a:pt x="16" y="0"/>
                  <a:pt x="16" y="0"/>
                  <a:pt x="16" y="0"/>
                </a:cubicBezTo>
                <a:cubicBezTo>
                  <a:pt x="7" y="0"/>
                  <a:pt x="0" y="7"/>
                  <a:pt x="0" y="16"/>
                </a:cubicBezTo>
                <a:cubicBezTo>
                  <a:pt x="0" y="88"/>
                  <a:pt x="0" y="88"/>
                  <a:pt x="0" y="88"/>
                </a:cubicBezTo>
                <a:cubicBezTo>
                  <a:pt x="0" y="97"/>
                  <a:pt x="7" y="104"/>
                  <a:pt x="16" y="104"/>
                </a:cubicBezTo>
                <a:cubicBezTo>
                  <a:pt x="48" y="104"/>
                  <a:pt x="48" y="104"/>
                  <a:pt x="48" y="104"/>
                </a:cubicBezTo>
                <a:cubicBezTo>
                  <a:pt x="48" y="120"/>
                  <a:pt x="48" y="120"/>
                  <a:pt x="48" y="120"/>
                </a:cubicBezTo>
                <a:cubicBezTo>
                  <a:pt x="40" y="120"/>
                  <a:pt x="40" y="120"/>
                  <a:pt x="40" y="120"/>
                </a:cubicBezTo>
                <a:cubicBezTo>
                  <a:pt x="38" y="120"/>
                  <a:pt x="36" y="122"/>
                  <a:pt x="36" y="124"/>
                </a:cubicBezTo>
                <a:cubicBezTo>
                  <a:pt x="36" y="126"/>
                  <a:pt x="38" y="128"/>
                  <a:pt x="40" y="128"/>
                </a:cubicBezTo>
                <a:cubicBezTo>
                  <a:pt x="88" y="128"/>
                  <a:pt x="88" y="128"/>
                  <a:pt x="88" y="128"/>
                </a:cubicBezTo>
                <a:cubicBezTo>
                  <a:pt x="90" y="128"/>
                  <a:pt x="92" y="126"/>
                  <a:pt x="92" y="124"/>
                </a:cubicBezTo>
                <a:cubicBezTo>
                  <a:pt x="92" y="122"/>
                  <a:pt x="90" y="120"/>
                  <a:pt x="88" y="120"/>
                </a:cubicBezTo>
                <a:cubicBezTo>
                  <a:pt x="80" y="120"/>
                  <a:pt x="80" y="120"/>
                  <a:pt x="80" y="120"/>
                </a:cubicBezTo>
                <a:cubicBezTo>
                  <a:pt x="80" y="104"/>
                  <a:pt x="80" y="104"/>
                  <a:pt x="80" y="104"/>
                </a:cubicBezTo>
                <a:cubicBezTo>
                  <a:pt x="108" y="104"/>
                  <a:pt x="108" y="104"/>
                  <a:pt x="108" y="104"/>
                </a:cubicBezTo>
                <a:cubicBezTo>
                  <a:pt x="117" y="104"/>
                  <a:pt x="124" y="97"/>
                  <a:pt x="124" y="88"/>
                </a:cubicBezTo>
                <a:cubicBezTo>
                  <a:pt x="124" y="16"/>
                  <a:pt x="124" y="16"/>
                  <a:pt x="124" y="16"/>
                </a:cubicBezTo>
                <a:cubicBezTo>
                  <a:pt x="124" y="7"/>
                  <a:pt x="117" y="0"/>
                  <a:pt x="108" y="0"/>
                </a:cubicBezTo>
                <a:close/>
                <a:moveTo>
                  <a:pt x="72" y="120"/>
                </a:moveTo>
                <a:cubicBezTo>
                  <a:pt x="56" y="120"/>
                  <a:pt x="56" y="120"/>
                  <a:pt x="56" y="120"/>
                </a:cubicBezTo>
                <a:cubicBezTo>
                  <a:pt x="56" y="104"/>
                  <a:pt x="56" y="104"/>
                  <a:pt x="56" y="104"/>
                </a:cubicBezTo>
                <a:cubicBezTo>
                  <a:pt x="72" y="104"/>
                  <a:pt x="72" y="104"/>
                  <a:pt x="72" y="104"/>
                </a:cubicBezTo>
                <a:lnTo>
                  <a:pt x="72" y="120"/>
                </a:lnTo>
                <a:close/>
                <a:moveTo>
                  <a:pt x="116" y="88"/>
                </a:moveTo>
                <a:cubicBezTo>
                  <a:pt x="116" y="92"/>
                  <a:pt x="112" y="96"/>
                  <a:pt x="108" y="96"/>
                </a:cubicBezTo>
                <a:cubicBezTo>
                  <a:pt x="16" y="96"/>
                  <a:pt x="16" y="96"/>
                  <a:pt x="16" y="96"/>
                </a:cubicBezTo>
                <a:cubicBezTo>
                  <a:pt x="12" y="96"/>
                  <a:pt x="8" y="92"/>
                  <a:pt x="8" y="88"/>
                </a:cubicBezTo>
                <a:cubicBezTo>
                  <a:pt x="8" y="80"/>
                  <a:pt x="8" y="80"/>
                  <a:pt x="8" y="80"/>
                </a:cubicBezTo>
                <a:cubicBezTo>
                  <a:pt x="116" y="80"/>
                  <a:pt x="116" y="80"/>
                  <a:pt x="116" y="80"/>
                </a:cubicBezTo>
                <a:lnTo>
                  <a:pt x="116" y="88"/>
                </a:lnTo>
                <a:close/>
                <a:moveTo>
                  <a:pt x="116" y="72"/>
                </a:moveTo>
                <a:cubicBezTo>
                  <a:pt x="8" y="72"/>
                  <a:pt x="8" y="72"/>
                  <a:pt x="8" y="72"/>
                </a:cubicBezTo>
                <a:cubicBezTo>
                  <a:pt x="8" y="16"/>
                  <a:pt x="8" y="16"/>
                  <a:pt x="8" y="16"/>
                </a:cubicBezTo>
                <a:cubicBezTo>
                  <a:pt x="8" y="12"/>
                  <a:pt x="12" y="8"/>
                  <a:pt x="16" y="8"/>
                </a:cubicBezTo>
                <a:cubicBezTo>
                  <a:pt x="108" y="8"/>
                  <a:pt x="108" y="8"/>
                  <a:pt x="108" y="8"/>
                </a:cubicBezTo>
                <a:cubicBezTo>
                  <a:pt x="112" y="8"/>
                  <a:pt x="116" y="12"/>
                  <a:pt x="116" y="16"/>
                </a:cubicBezTo>
                <a:lnTo>
                  <a:pt x="116"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8"/>
          <p:cNvSpPr>
            <a:spLocks noEditPoints="1"/>
          </p:cNvSpPr>
          <p:nvPr/>
        </p:nvSpPr>
        <p:spPr bwMode="auto">
          <a:xfrm>
            <a:off x="4217858" y="3025979"/>
            <a:ext cx="279660" cy="388700"/>
          </a:xfrm>
          <a:custGeom>
            <a:avLst/>
            <a:gdLst>
              <a:gd name="T0" fmla="*/ 46 w 92"/>
              <a:gd name="T1" fmla="*/ 116 h 128"/>
              <a:gd name="T2" fmla="*/ 52 w 92"/>
              <a:gd name="T3" fmla="*/ 110 h 128"/>
              <a:gd name="T4" fmla="*/ 46 w 92"/>
              <a:gd name="T5" fmla="*/ 104 h 128"/>
              <a:gd name="T6" fmla="*/ 40 w 92"/>
              <a:gd name="T7" fmla="*/ 110 h 128"/>
              <a:gd name="T8" fmla="*/ 46 w 92"/>
              <a:gd name="T9" fmla="*/ 116 h 128"/>
              <a:gd name="T10" fmla="*/ 76 w 92"/>
              <a:gd name="T11" fmla="*/ 0 h 128"/>
              <a:gd name="T12" fmla="*/ 16 w 92"/>
              <a:gd name="T13" fmla="*/ 0 h 128"/>
              <a:gd name="T14" fmla="*/ 0 w 92"/>
              <a:gd name="T15" fmla="*/ 16 h 128"/>
              <a:gd name="T16" fmla="*/ 0 w 92"/>
              <a:gd name="T17" fmla="*/ 112 h 128"/>
              <a:gd name="T18" fmla="*/ 16 w 92"/>
              <a:gd name="T19" fmla="*/ 128 h 128"/>
              <a:gd name="T20" fmla="*/ 76 w 92"/>
              <a:gd name="T21" fmla="*/ 128 h 128"/>
              <a:gd name="T22" fmla="*/ 92 w 92"/>
              <a:gd name="T23" fmla="*/ 112 h 128"/>
              <a:gd name="T24" fmla="*/ 92 w 92"/>
              <a:gd name="T25" fmla="*/ 16 h 128"/>
              <a:gd name="T26" fmla="*/ 76 w 92"/>
              <a:gd name="T27" fmla="*/ 0 h 128"/>
              <a:gd name="T28" fmla="*/ 84 w 92"/>
              <a:gd name="T29" fmla="*/ 112 h 128"/>
              <a:gd name="T30" fmla="*/ 76 w 92"/>
              <a:gd name="T31" fmla="*/ 120 h 128"/>
              <a:gd name="T32" fmla="*/ 16 w 92"/>
              <a:gd name="T33" fmla="*/ 120 h 128"/>
              <a:gd name="T34" fmla="*/ 8 w 92"/>
              <a:gd name="T35" fmla="*/ 112 h 128"/>
              <a:gd name="T36" fmla="*/ 8 w 92"/>
              <a:gd name="T37" fmla="*/ 100 h 128"/>
              <a:gd name="T38" fmla="*/ 84 w 92"/>
              <a:gd name="T39" fmla="*/ 100 h 128"/>
              <a:gd name="T40" fmla="*/ 84 w 92"/>
              <a:gd name="T41" fmla="*/ 112 h 128"/>
              <a:gd name="T42" fmla="*/ 84 w 92"/>
              <a:gd name="T43" fmla="*/ 92 h 128"/>
              <a:gd name="T44" fmla="*/ 8 w 92"/>
              <a:gd name="T45" fmla="*/ 92 h 128"/>
              <a:gd name="T46" fmla="*/ 8 w 92"/>
              <a:gd name="T47" fmla="*/ 28 h 128"/>
              <a:gd name="T48" fmla="*/ 84 w 92"/>
              <a:gd name="T49" fmla="*/ 28 h 128"/>
              <a:gd name="T50" fmla="*/ 84 w 92"/>
              <a:gd name="T51" fmla="*/ 92 h 128"/>
              <a:gd name="T52" fmla="*/ 84 w 92"/>
              <a:gd name="T53" fmla="*/ 20 h 128"/>
              <a:gd name="T54" fmla="*/ 8 w 92"/>
              <a:gd name="T55" fmla="*/ 20 h 128"/>
              <a:gd name="T56" fmla="*/ 8 w 92"/>
              <a:gd name="T57" fmla="*/ 16 h 128"/>
              <a:gd name="T58" fmla="*/ 16 w 92"/>
              <a:gd name="T59" fmla="*/ 8 h 128"/>
              <a:gd name="T60" fmla="*/ 76 w 92"/>
              <a:gd name="T61" fmla="*/ 8 h 128"/>
              <a:gd name="T62" fmla="*/ 84 w 92"/>
              <a:gd name="T63" fmla="*/ 16 h 128"/>
              <a:gd name="T64" fmla="*/ 84 w 92"/>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28">
                <a:moveTo>
                  <a:pt x="46" y="116"/>
                </a:moveTo>
                <a:cubicBezTo>
                  <a:pt x="49" y="116"/>
                  <a:pt x="52" y="113"/>
                  <a:pt x="52" y="110"/>
                </a:cubicBezTo>
                <a:cubicBezTo>
                  <a:pt x="52" y="107"/>
                  <a:pt x="49" y="104"/>
                  <a:pt x="46" y="104"/>
                </a:cubicBezTo>
                <a:cubicBezTo>
                  <a:pt x="43" y="104"/>
                  <a:pt x="40" y="107"/>
                  <a:pt x="40" y="110"/>
                </a:cubicBezTo>
                <a:cubicBezTo>
                  <a:pt x="40" y="113"/>
                  <a:pt x="43" y="116"/>
                  <a:pt x="46" y="116"/>
                </a:cubicBezTo>
                <a:close/>
                <a:moveTo>
                  <a:pt x="76" y="0"/>
                </a:moveTo>
                <a:cubicBezTo>
                  <a:pt x="16" y="0"/>
                  <a:pt x="16" y="0"/>
                  <a:pt x="16" y="0"/>
                </a:cubicBezTo>
                <a:cubicBezTo>
                  <a:pt x="7" y="0"/>
                  <a:pt x="0" y="7"/>
                  <a:pt x="0" y="16"/>
                </a:cubicBezTo>
                <a:cubicBezTo>
                  <a:pt x="0" y="112"/>
                  <a:pt x="0" y="112"/>
                  <a:pt x="0" y="112"/>
                </a:cubicBezTo>
                <a:cubicBezTo>
                  <a:pt x="0" y="121"/>
                  <a:pt x="7" y="128"/>
                  <a:pt x="16" y="128"/>
                </a:cubicBezTo>
                <a:cubicBezTo>
                  <a:pt x="76" y="128"/>
                  <a:pt x="76" y="128"/>
                  <a:pt x="76" y="128"/>
                </a:cubicBezTo>
                <a:cubicBezTo>
                  <a:pt x="85" y="128"/>
                  <a:pt x="92" y="121"/>
                  <a:pt x="92" y="112"/>
                </a:cubicBezTo>
                <a:cubicBezTo>
                  <a:pt x="92" y="16"/>
                  <a:pt x="92" y="16"/>
                  <a:pt x="92" y="16"/>
                </a:cubicBezTo>
                <a:cubicBezTo>
                  <a:pt x="92" y="7"/>
                  <a:pt x="85" y="0"/>
                  <a:pt x="76" y="0"/>
                </a:cubicBezTo>
                <a:close/>
                <a:moveTo>
                  <a:pt x="84" y="112"/>
                </a:moveTo>
                <a:cubicBezTo>
                  <a:pt x="84" y="116"/>
                  <a:pt x="80" y="120"/>
                  <a:pt x="76" y="120"/>
                </a:cubicBezTo>
                <a:cubicBezTo>
                  <a:pt x="16" y="120"/>
                  <a:pt x="16" y="120"/>
                  <a:pt x="16" y="120"/>
                </a:cubicBezTo>
                <a:cubicBezTo>
                  <a:pt x="12" y="120"/>
                  <a:pt x="8" y="116"/>
                  <a:pt x="8" y="112"/>
                </a:cubicBezTo>
                <a:cubicBezTo>
                  <a:pt x="8" y="100"/>
                  <a:pt x="8" y="100"/>
                  <a:pt x="8" y="100"/>
                </a:cubicBezTo>
                <a:cubicBezTo>
                  <a:pt x="84" y="100"/>
                  <a:pt x="84" y="100"/>
                  <a:pt x="84" y="100"/>
                </a:cubicBezTo>
                <a:lnTo>
                  <a:pt x="84" y="112"/>
                </a:lnTo>
                <a:close/>
                <a:moveTo>
                  <a:pt x="84" y="92"/>
                </a:moveTo>
                <a:cubicBezTo>
                  <a:pt x="8" y="92"/>
                  <a:pt x="8" y="92"/>
                  <a:pt x="8" y="92"/>
                </a:cubicBezTo>
                <a:cubicBezTo>
                  <a:pt x="8" y="28"/>
                  <a:pt x="8" y="28"/>
                  <a:pt x="8" y="28"/>
                </a:cubicBezTo>
                <a:cubicBezTo>
                  <a:pt x="84" y="28"/>
                  <a:pt x="84" y="28"/>
                  <a:pt x="84" y="28"/>
                </a:cubicBezTo>
                <a:lnTo>
                  <a:pt x="84" y="92"/>
                </a:lnTo>
                <a:close/>
                <a:moveTo>
                  <a:pt x="84" y="20"/>
                </a:moveTo>
                <a:cubicBezTo>
                  <a:pt x="8" y="20"/>
                  <a:pt x="8" y="20"/>
                  <a:pt x="8" y="20"/>
                </a:cubicBezTo>
                <a:cubicBezTo>
                  <a:pt x="8" y="16"/>
                  <a:pt x="8" y="16"/>
                  <a:pt x="8" y="16"/>
                </a:cubicBezTo>
                <a:cubicBezTo>
                  <a:pt x="8" y="12"/>
                  <a:pt x="12" y="8"/>
                  <a:pt x="16" y="8"/>
                </a:cubicBezTo>
                <a:cubicBezTo>
                  <a:pt x="76" y="8"/>
                  <a:pt x="76" y="8"/>
                  <a:pt x="76" y="8"/>
                </a:cubicBezTo>
                <a:cubicBezTo>
                  <a:pt x="80" y="8"/>
                  <a:pt x="84" y="12"/>
                  <a:pt x="84" y="16"/>
                </a:cubicBezTo>
                <a:lnTo>
                  <a:pt x="84"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49"/>
          <p:cNvSpPr>
            <a:spLocks noEditPoints="1"/>
          </p:cNvSpPr>
          <p:nvPr/>
        </p:nvSpPr>
        <p:spPr bwMode="auto">
          <a:xfrm>
            <a:off x="4248646" y="956619"/>
            <a:ext cx="218084" cy="388700"/>
          </a:xfrm>
          <a:custGeom>
            <a:avLst/>
            <a:gdLst>
              <a:gd name="T0" fmla="*/ 36 w 72"/>
              <a:gd name="T1" fmla="*/ 112 h 128"/>
              <a:gd name="T2" fmla="*/ 44 w 72"/>
              <a:gd name="T3" fmla="*/ 104 h 128"/>
              <a:gd name="T4" fmla="*/ 36 w 72"/>
              <a:gd name="T5" fmla="*/ 96 h 128"/>
              <a:gd name="T6" fmla="*/ 28 w 72"/>
              <a:gd name="T7" fmla="*/ 104 h 128"/>
              <a:gd name="T8" fmla="*/ 36 w 72"/>
              <a:gd name="T9" fmla="*/ 112 h 128"/>
              <a:gd name="T10" fmla="*/ 56 w 72"/>
              <a:gd name="T11" fmla="*/ 0 h 128"/>
              <a:gd name="T12" fmla="*/ 16 w 72"/>
              <a:gd name="T13" fmla="*/ 0 h 128"/>
              <a:gd name="T14" fmla="*/ 0 w 72"/>
              <a:gd name="T15" fmla="*/ 16 h 128"/>
              <a:gd name="T16" fmla="*/ 0 w 72"/>
              <a:gd name="T17" fmla="*/ 112 h 128"/>
              <a:gd name="T18" fmla="*/ 16 w 72"/>
              <a:gd name="T19" fmla="*/ 128 h 128"/>
              <a:gd name="T20" fmla="*/ 56 w 72"/>
              <a:gd name="T21" fmla="*/ 128 h 128"/>
              <a:gd name="T22" fmla="*/ 72 w 72"/>
              <a:gd name="T23" fmla="*/ 112 h 128"/>
              <a:gd name="T24" fmla="*/ 72 w 72"/>
              <a:gd name="T25" fmla="*/ 16 h 128"/>
              <a:gd name="T26" fmla="*/ 56 w 72"/>
              <a:gd name="T27" fmla="*/ 0 h 128"/>
              <a:gd name="T28" fmla="*/ 64 w 72"/>
              <a:gd name="T29" fmla="*/ 112 h 128"/>
              <a:gd name="T30" fmla="*/ 56 w 72"/>
              <a:gd name="T31" fmla="*/ 120 h 128"/>
              <a:gd name="T32" fmla="*/ 16 w 72"/>
              <a:gd name="T33" fmla="*/ 120 h 128"/>
              <a:gd name="T34" fmla="*/ 8 w 72"/>
              <a:gd name="T35" fmla="*/ 112 h 128"/>
              <a:gd name="T36" fmla="*/ 8 w 72"/>
              <a:gd name="T37" fmla="*/ 88 h 128"/>
              <a:gd name="T38" fmla="*/ 64 w 72"/>
              <a:gd name="T39" fmla="*/ 88 h 128"/>
              <a:gd name="T40" fmla="*/ 64 w 72"/>
              <a:gd name="T41" fmla="*/ 112 h 128"/>
              <a:gd name="T42" fmla="*/ 64 w 72"/>
              <a:gd name="T43" fmla="*/ 80 h 128"/>
              <a:gd name="T44" fmla="*/ 8 w 72"/>
              <a:gd name="T45" fmla="*/ 80 h 128"/>
              <a:gd name="T46" fmla="*/ 8 w 72"/>
              <a:gd name="T47" fmla="*/ 28 h 128"/>
              <a:gd name="T48" fmla="*/ 64 w 72"/>
              <a:gd name="T49" fmla="*/ 28 h 128"/>
              <a:gd name="T50" fmla="*/ 64 w 72"/>
              <a:gd name="T51" fmla="*/ 80 h 128"/>
              <a:gd name="T52" fmla="*/ 64 w 72"/>
              <a:gd name="T53" fmla="*/ 20 h 128"/>
              <a:gd name="T54" fmla="*/ 8 w 72"/>
              <a:gd name="T55" fmla="*/ 20 h 128"/>
              <a:gd name="T56" fmla="*/ 8 w 72"/>
              <a:gd name="T57" fmla="*/ 16 h 128"/>
              <a:gd name="T58" fmla="*/ 16 w 72"/>
              <a:gd name="T59" fmla="*/ 8 h 128"/>
              <a:gd name="T60" fmla="*/ 56 w 72"/>
              <a:gd name="T61" fmla="*/ 8 h 128"/>
              <a:gd name="T62" fmla="*/ 64 w 72"/>
              <a:gd name="T63" fmla="*/ 16 h 128"/>
              <a:gd name="T64" fmla="*/ 64 w 72"/>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28">
                <a:moveTo>
                  <a:pt x="36" y="112"/>
                </a:moveTo>
                <a:cubicBezTo>
                  <a:pt x="40" y="112"/>
                  <a:pt x="44" y="108"/>
                  <a:pt x="44" y="104"/>
                </a:cubicBezTo>
                <a:cubicBezTo>
                  <a:pt x="44" y="100"/>
                  <a:pt x="40" y="96"/>
                  <a:pt x="36" y="96"/>
                </a:cubicBezTo>
                <a:cubicBezTo>
                  <a:pt x="32" y="96"/>
                  <a:pt x="28" y="100"/>
                  <a:pt x="28" y="104"/>
                </a:cubicBezTo>
                <a:cubicBezTo>
                  <a:pt x="28" y="108"/>
                  <a:pt x="32" y="112"/>
                  <a:pt x="36" y="112"/>
                </a:cubicBezTo>
                <a:close/>
                <a:moveTo>
                  <a:pt x="56" y="0"/>
                </a:moveTo>
                <a:cubicBezTo>
                  <a:pt x="16" y="0"/>
                  <a:pt x="16" y="0"/>
                  <a:pt x="16" y="0"/>
                </a:cubicBezTo>
                <a:cubicBezTo>
                  <a:pt x="7" y="0"/>
                  <a:pt x="0" y="7"/>
                  <a:pt x="0" y="16"/>
                </a:cubicBezTo>
                <a:cubicBezTo>
                  <a:pt x="0" y="112"/>
                  <a:pt x="0" y="112"/>
                  <a:pt x="0" y="112"/>
                </a:cubicBezTo>
                <a:cubicBezTo>
                  <a:pt x="0" y="121"/>
                  <a:pt x="7" y="128"/>
                  <a:pt x="16" y="128"/>
                </a:cubicBezTo>
                <a:cubicBezTo>
                  <a:pt x="56" y="128"/>
                  <a:pt x="56" y="128"/>
                  <a:pt x="56" y="128"/>
                </a:cubicBezTo>
                <a:cubicBezTo>
                  <a:pt x="65" y="128"/>
                  <a:pt x="72" y="121"/>
                  <a:pt x="72" y="112"/>
                </a:cubicBezTo>
                <a:cubicBezTo>
                  <a:pt x="72" y="16"/>
                  <a:pt x="72" y="16"/>
                  <a:pt x="72" y="16"/>
                </a:cubicBezTo>
                <a:cubicBezTo>
                  <a:pt x="72" y="7"/>
                  <a:pt x="65" y="0"/>
                  <a:pt x="56" y="0"/>
                </a:cubicBezTo>
                <a:close/>
                <a:moveTo>
                  <a:pt x="64" y="112"/>
                </a:moveTo>
                <a:cubicBezTo>
                  <a:pt x="64" y="116"/>
                  <a:pt x="60" y="120"/>
                  <a:pt x="56" y="120"/>
                </a:cubicBezTo>
                <a:cubicBezTo>
                  <a:pt x="16" y="120"/>
                  <a:pt x="16" y="120"/>
                  <a:pt x="16" y="120"/>
                </a:cubicBezTo>
                <a:cubicBezTo>
                  <a:pt x="12" y="120"/>
                  <a:pt x="8" y="116"/>
                  <a:pt x="8" y="112"/>
                </a:cubicBezTo>
                <a:cubicBezTo>
                  <a:pt x="8" y="88"/>
                  <a:pt x="8" y="88"/>
                  <a:pt x="8" y="88"/>
                </a:cubicBezTo>
                <a:cubicBezTo>
                  <a:pt x="64" y="88"/>
                  <a:pt x="64" y="88"/>
                  <a:pt x="64" y="88"/>
                </a:cubicBezTo>
                <a:lnTo>
                  <a:pt x="64" y="112"/>
                </a:lnTo>
                <a:close/>
                <a:moveTo>
                  <a:pt x="64" y="80"/>
                </a:moveTo>
                <a:cubicBezTo>
                  <a:pt x="8" y="80"/>
                  <a:pt x="8" y="80"/>
                  <a:pt x="8" y="80"/>
                </a:cubicBezTo>
                <a:cubicBezTo>
                  <a:pt x="8" y="28"/>
                  <a:pt x="8" y="28"/>
                  <a:pt x="8" y="28"/>
                </a:cubicBezTo>
                <a:cubicBezTo>
                  <a:pt x="64" y="28"/>
                  <a:pt x="64" y="28"/>
                  <a:pt x="64" y="28"/>
                </a:cubicBezTo>
                <a:lnTo>
                  <a:pt x="64" y="80"/>
                </a:lnTo>
                <a:close/>
                <a:moveTo>
                  <a:pt x="64" y="20"/>
                </a:moveTo>
                <a:cubicBezTo>
                  <a:pt x="8" y="20"/>
                  <a:pt x="8" y="20"/>
                  <a:pt x="8" y="20"/>
                </a:cubicBezTo>
                <a:cubicBezTo>
                  <a:pt x="8" y="16"/>
                  <a:pt x="8" y="16"/>
                  <a:pt x="8" y="16"/>
                </a:cubicBezTo>
                <a:cubicBezTo>
                  <a:pt x="8" y="12"/>
                  <a:pt x="12" y="8"/>
                  <a:pt x="16" y="8"/>
                </a:cubicBezTo>
                <a:cubicBezTo>
                  <a:pt x="56" y="8"/>
                  <a:pt x="56" y="8"/>
                  <a:pt x="56" y="8"/>
                </a:cubicBezTo>
                <a:cubicBezTo>
                  <a:pt x="60" y="8"/>
                  <a:pt x="64" y="12"/>
                  <a:pt x="64" y="16"/>
                </a:cubicBezTo>
                <a:lnTo>
                  <a:pt x="64"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p:cNvGrpSpPr/>
          <p:nvPr/>
        </p:nvGrpSpPr>
        <p:grpSpPr>
          <a:xfrm>
            <a:off x="5041050" y="524286"/>
            <a:ext cx="6026999" cy="1365066"/>
            <a:chOff x="5260127" y="1387965"/>
            <a:chExt cx="3955480" cy="1365066"/>
          </a:xfrm>
        </p:grpSpPr>
        <p:sp>
          <p:nvSpPr>
            <p:cNvPr id="25" name="矩形 24"/>
            <p:cNvSpPr/>
            <p:nvPr/>
          </p:nvSpPr>
          <p:spPr>
            <a:xfrm>
              <a:off x="5260127" y="1829701"/>
              <a:ext cx="3955480" cy="923330"/>
            </a:xfrm>
            <a:prstGeom prst="rect">
              <a:avLst/>
            </a:prstGeom>
          </p:spPr>
          <p:txBody>
            <a:bodyPr wrap="square">
              <a:spAutoFit/>
            </a:bodyPr>
            <a:lstStyle/>
            <a:p>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在</a:t>
              </a:r>
              <a:r>
                <a:rPr lang="zh-CN" altLang="en-US" b="1" dirty="0">
                  <a:solidFill>
                    <a:schemeClr val="bg1"/>
                  </a:solidFill>
                  <a:latin typeface="Courier New" panose="02070309020205020404" pitchFamily="49" charset="0"/>
                  <a:ea typeface="微软雅黑" panose="020B0503020204020204" pitchFamily="34" charset="-122"/>
                  <a:cs typeface="Courier New" panose="02070309020205020404" pitchFamily="49" charset="0"/>
                </a:rPr>
                <a:t>预设条件</a:t>
              </a: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下运行系统或程序，评估运行结果，包括测试过程自动化和测试结果分析自动化。涉及领域：性能测试，安全测试，单元测试</a:t>
              </a:r>
              <a:endParaRPr lang="zh-CN" altLang="en-US" dirty="0">
                <a:solidFill>
                  <a:schemeClr val="accent2"/>
                </a:solidFill>
              </a:endParaRPr>
            </a:p>
          </p:txBody>
        </p:sp>
        <p:sp>
          <p:nvSpPr>
            <p:cNvPr id="26" name="矩形 25"/>
            <p:cNvSpPr/>
            <p:nvPr/>
          </p:nvSpPr>
          <p:spPr>
            <a:xfrm>
              <a:off x="5260127" y="1387965"/>
              <a:ext cx="1723549"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自动化测试</a:t>
              </a:r>
              <a:endParaRPr lang="en-US" altLang="zh-CN" sz="2400" b="1" dirty="0">
                <a:solidFill>
                  <a:schemeClr val="accent2"/>
                </a:solidFill>
              </a:endParaRPr>
            </a:p>
          </p:txBody>
        </p:sp>
      </p:grpSp>
      <p:grpSp>
        <p:nvGrpSpPr>
          <p:cNvPr id="28" name="组合 27"/>
          <p:cNvGrpSpPr/>
          <p:nvPr/>
        </p:nvGrpSpPr>
        <p:grpSpPr>
          <a:xfrm>
            <a:off x="5041050" y="2703161"/>
            <a:ext cx="5588848" cy="921867"/>
            <a:chOff x="5260126" y="1387965"/>
            <a:chExt cx="4322023" cy="921867"/>
          </a:xfrm>
        </p:grpSpPr>
        <p:sp>
          <p:nvSpPr>
            <p:cNvPr id="29" name="矩形 28"/>
            <p:cNvSpPr/>
            <p:nvPr/>
          </p:nvSpPr>
          <p:spPr>
            <a:xfrm>
              <a:off x="5260126" y="1829701"/>
              <a:ext cx="4322023" cy="480131"/>
            </a:xfrm>
            <a:prstGeom prst="rect">
              <a:avLst/>
            </a:prstGeom>
          </p:spPr>
          <p:txBody>
            <a:bodyPr wrap="square">
              <a:spAutoFit/>
            </a:bodyPr>
            <a:lstStyle/>
            <a:p>
              <a:pPr algn="just">
                <a:lnSpc>
                  <a:spcPct val="140000"/>
                </a:lnSpc>
                <a:spcBef>
                  <a:spcPct val="0"/>
                </a:spcBef>
                <a:defRPr/>
              </a:pP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测试脚本的</a:t>
              </a:r>
              <a:r>
                <a:rPr lang="zh-CN" altLang="en-US" b="1" dirty="0">
                  <a:solidFill>
                    <a:schemeClr val="bg1"/>
                  </a:solidFill>
                  <a:latin typeface="Courier New" panose="02070309020205020404" pitchFamily="49" charset="0"/>
                  <a:ea typeface="微软雅黑" panose="020B0503020204020204" pitchFamily="34" charset="-122"/>
                  <a:cs typeface="Courier New" panose="02070309020205020404" pitchFamily="49" charset="0"/>
                </a:rPr>
                <a:t>参数化</a:t>
              </a:r>
              <a:r>
                <a:rPr lang="zh-CN" altLang="en-US"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。达到数据与脚本分离</a:t>
              </a:r>
              <a:endParaRPr lang="en-US" altLang="zh-CN"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0" name="矩形 29"/>
            <p:cNvSpPr/>
            <p:nvPr/>
          </p:nvSpPr>
          <p:spPr>
            <a:xfrm>
              <a:off x="5260127" y="1387965"/>
              <a:ext cx="1415772"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anose="02070309020205020404" pitchFamily="49" charset="0"/>
                  <a:ea typeface="微软雅黑" panose="020B0503020204020204" pitchFamily="34" charset="-122"/>
                  <a:cs typeface="Courier New" panose="02070309020205020404" pitchFamily="49" charset="0"/>
                </a:rPr>
                <a:t>数据驱动</a:t>
              </a:r>
              <a:endParaRPr lang="en-US" altLang="zh-CN" sz="2400" b="1" dirty="0">
                <a:solidFill>
                  <a:schemeClr val="accent2"/>
                </a:solidFill>
              </a:endParaRPr>
            </a:p>
          </p:txBody>
        </p:sp>
      </p:grpSp>
      <p:grpSp>
        <p:nvGrpSpPr>
          <p:cNvPr id="31" name="组合 30"/>
          <p:cNvGrpSpPr/>
          <p:nvPr/>
        </p:nvGrpSpPr>
        <p:grpSpPr>
          <a:xfrm>
            <a:off x="5041052" y="4097497"/>
            <a:ext cx="6026997" cy="2085263"/>
            <a:chOff x="5260127" y="1387965"/>
            <a:chExt cx="3955480" cy="2085263"/>
          </a:xfrm>
        </p:grpSpPr>
        <p:sp>
          <p:nvSpPr>
            <p:cNvPr id="32" name="矩形 31"/>
            <p:cNvSpPr/>
            <p:nvPr/>
          </p:nvSpPr>
          <p:spPr>
            <a:xfrm>
              <a:off x="5260127" y="1829701"/>
              <a:ext cx="3955480" cy="1643527"/>
            </a:xfrm>
            <a:prstGeom prst="rect">
              <a:avLst/>
            </a:prstGeom>
          </p:spPr>
          <p:txBody>
            <a:bodyPr wrap="square">
              <a:spAutoFit/>
            </a:bodyPr>
            <a:lstStyle/>
            <a:p>
              <a:pPr algn="just">
                <a:lnSpc>
                  <a:spcPct val="140000"/>
                </a:lnSpc>
              </a:pPr>
              <a:r>
                <a:rPr lang="zh-CN" altLang="en-US" b="1" dirty="0">
                  <a:solidFill>
                    <a:srgbClr val="3C3C3B"/>
                  </a:solidFill>
                  <a:latin typeface="Courier New" pitchFamily="49" charset="0"/>
                  <a:ea typeface="微软雅黑" pitchFamily="34" charset="-122"/>
                  <a:cs typeface="Courier New" pitchFamily="49" charset="0"/>
                </a:rPr>
                <a:t>接口测试是测试系统组件间接口的一种测试。接口测试主要用于检测外部系统与系统之间以及内部各个子系统之间的交互点。测试的重点是要</a:t>
              </a:r>
              <a:r>
                <a:rPr lang="zh-CN" altLang="en-US" b="1" dirty="0">
                  <a:solidFill>
                    <a:schemeClr val="bg1"/>
                  </a:solidFill>
                  <a:latin typeface="Courier New" pitchFamily="49" charset="0"/>
                  <a:ea typeface="微软雅黑" pitchFamily="34" charset="-122"/>
                  <a:cs typeface="Courier New" pitchFamily="49" charset="0"/>
                </a:rPr>
                <a:t>检查数据</a:t>
              </a:r>
              <a:r>
                <a:rPr lang="zh-CN" altLang="en-US" b="1" dirty="0">
                  <a:solidFill>
                    <a:srgbClr val="3C3C3B"/>
                  </a:solidFill>
                  <a:latin typeface="Courier New" pitchFamily="49" charset="0"/>
                  <a:ea typeface="微软雅黑" pitchFamily="34" charset="-122"/>
                  <a:cs typeface="Courier New" pitchFamily="49" charset="0"/>
                </a:rPr>
                <a:t>的交换，传递和控制管理过程，以及系统间的相互逻辑依赖关系</a:t>
              </a:r>
              <a:endParaRPr lang="en-US" altLang="zh-CN" b="1" dirty="0">
                <a:solidFill>
                  <a:srgbClr val="3C3C3B"/>
                </a:solidFill>
                <a:latin typeface="Courier New" pitchFamily="49" charset="0"/>
                <a:ea typeface="微软雅黑" pitchFamily="34" charset="-122"/>
                <a:cs typeface="Courier New" pitchFamily="49" charset="0"/>
              </a:endParaRPr>
            </a:p>
          </p:txBody>
        </p:sp>
        <p:sp>
          <p:nvSpPr>
            <p:cNvPr id="33" name="矩形 32"/>
            <p:cNvSpPr/>
            <p:nvPr/>
          </p:nvSpPr>
          <p:spPr>
            <a:xfrm>
              <a:off x="5260127" y="1387965"/>
              <a:ext cx="1415772" cy="461665"/>
            </a:xfrm>
            <a:prstGeom prst="rect">
              <a:avLst/>
            </a:prstGeom>
          </p:spPr>
          <p:txBody>
            <a:bodyPr wrap="none">
              <a:spAutoFit/>
            </a:bodyPr>
            <a:lstStyle/>
            <a:p>
              <a:pPr defTabSz="913755" fontAlgn="base">
                <a:spcBef>
                  <a:spcPct val="0"/>
                </a:spcBef>
                <a:spcAft>
                  <a:spcPct val="0"/>
                </a:spcAft>
              </a:pPr>
              <a:r>
                <a:rPr lang="zh-CN" altLang="en-US" sz="2400" b="1" dirty="0">
                  <a:solidFill>
                    <a:srgbClr val="3C3C3B"/>
                  </a:solidFill>
                  <a:latin typeface="Courier New" pitchFamily="49" charset="0"/>
                  <a:ea typeface="微软雅黑" pitchFamily="34" charset="-122"/>
                  <a:cs typeface="Courier New" pitchFamily="49" charset="0"/>
                </a:rPr>
                <a:t>接口测试</a:t>
              </a:r>
              <a:endParaRPr lang="en-US" altLang="zh-CN" sz="2400" b="1" dirty="0">
                <a:solidFill>
                  <a:schemeClr val="accent2"/>
                </a:solidFill>
              </a:endParaRPr>
            </a:p>
          </p:txBody>
        </p:sp>
      </p:grpSp>
    </p:spTree>
    <p:extLst>
      <p:ext uri="{BB962C8B-B14F-4D97-AF65-F5344CB8AC3E}">
        <p14:creationId xmlns:p14="http://schemas.microsoft.com/office/powerpoint/2010/main" val="394412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3" name="直接连接符 32"/>
          <p:cNvCxnSpPr/>
          <p:nvPr/>
        </p:nvCxnSpPr>
        <p:spPr>
          <a:xfrm flipH="1">
            <a:off x="5566933"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755409"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195083"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接口自动化模块</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23" name="组合 22"/>
          <p:cNvGrpSpPr/>
          <p:nvPr/>
        </p:nvGrpSpPr>
        <p:grpSpPr>
          <a:xfrm>
            <a:off x="1307709" y="4373790"/>
            <a:ext cx="3264292" cy="1365066"/>
            <a:chOff x="1307708" y="4373789"/>
            <a:chExt cx="3264292" cy="1365066"/>
          </a:xfrm>
        </p:grpSpPr>
        <p:sp>
          <p:nvSpPr>
            <p:cNvPr id="21" name="矩形 20"/>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利用</a:t>
              </a:r>
              <a:r>
                <a:rPr lang="en-US" altLang="zh-CN" dirty="0" smtClean="0">
                  <a:solidFill>
                    <a:schemeClr val="accent2"/>
                  </a:solidFill>
                </a:rPr>
                <a:t>fiddler</a:t>
              </a:r>
              <a:r>
                <a:rPr lang="zh-CN" altLang="en-US" dirty="0" smtClean="0">
                  <a:solidFill>
                    <a:schemeClr val="accent2"/>
                  </a:solidFill>
                </a:rPr>
                <a:t>等抓包工具过滤需要的接口，并存储相关信息。后通过工具模块生成测试数据</a:t>
              </a:r>
              <a:endParaRPr lang="zh-CN" altLang="en-US" dirty="0">
                <a:solidFill>
                  <a:schemeClr val="accent2"/>
                </a:solidFill>
              </a:endParaRPr>
            </a:p>
          </p:txBody>
        </p:sp>
        <p:sp>
          <p:nvSpPr>
            <p:cNvPr id="22" name="矩形 21"/>
            <p:cNvSpPr/>
            <p:nvPr/>
          </p:nvSpPr>
          <p:spPr>
            <a:xfrm>
              <a:off x="1616417" y="4373789"/>
              <a:ext cx="2646878"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接口数据自动收集</a:t>
              </a:r>
              <a:endParaRPr lang="en-US" altLang="zh-CN" sz="2400" b="1" dirty="0">
                <a:solidFill>
                  <a:schemeClr val="accent2"/>
                </a:solidFill>
              </a:endParaRPr>
            </a:p>
          </p:txBody>
        </p:sp>
      </p:grpSp>
      <p:grpSp>
        <p:nvGrpSpPr>
          <p:cNvPr id="24" name="组合 23"/>
          <p:cNvGrpSpPr/>
          <p:nvPr/>
        </p:nvGrpSpPr>
        <p:grpSpPr>
          <a:xfrm>
            <a:off x="4647605" y="4373790"/>
            <a:ext cx="3264292" cy="1365066"/>
            <a:chOff x="1307708" y="4373789"/>
            <a:chExt cx="3264292" cy="1365066"/>
          </a:xfrm>
        </p:grpSpPr>
        <p:sp>
          <p:nvSpPr>
            <p:cNvPr id="25" name="矩形 24"/>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对于测试数据需要人工配置相关的检查点和测试用例说明，并补全测试用例，覆盖全用例</a:t>
              </a:r>
              <a:endParaRPr lang="zh-CN" altLang="en-US" dirty="0">
                <a:solidFill>
                  <a:schemeClr val="accent2"/>
                </a:solidFill>
              </a:endParaRPr>
            </a:p>
          </p:txBody>
        </p:sp>
        <p:sp>
          <p:nvSpPr>
            <p:cNvPr id="26" name="矩形 25"/>
            <p:cNvSpPr/>
            <p:nvPr/>
          </p:nvSpPr>
          <p:spPr>
            <a:xfrm>
              <a:off x="1770304" y="4373789"/>
              <a:ext cx="233910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人工配置检查点</a:t>
              </a:r>
              <a:endParaRPr lang="en-US" altLang="zh-CN" sz="2400" b="1" dirty="0">
                <a:solidFill>
                  <a:schemeClr val="accent2"/>
                </a:solidFill>
              </a:endParaRPr>
            </a:p>
          </p:txBody>
        </p:sp>
      </p:grpSp>
      <p:grpSp>
        <p:nvGrpSpPr>
          <p:cNvPr id="27" name="组合 26"/>
          <p:cNvGrpSpPr/>
          <p:nvPr/>
        </p:nvGrpSpPr>
        <p:grpSpPr>
          <a:xfrm>
            <a:off x="8026196" y="4373790"/>
            <a:ext cx="3460953" cy="1642065"/>
            <a:chOff x="1307708" y="4373789"/>
            <a:chExt cx="3264292" cy="1642065"/>
          </a:xfrm>
        </p:grpSpPr>
        <p:sp>
          <p:nvSpPr>
            <p:cNvPr id="28" name="矩形 27"/>
            <p:cNvSpPr/>
            <p:nvPr/>
          </p:nvSpPr>
          <p:spPr>
            <a:xfrm>
              <a:off x="1307708" y="4815525"/>
              <a:ext cx="3264292" cy="1200329"/>
            </a:xfrm>
            <a:prstGeom prst="rect">
              <a:avLst/>
            </a:prstGeom>
          </p:spPr>
          <p:txBody>
            <a:bodyPr wrap="square">
              <a:spAutoFit/>
            </a:bodyPr>
            <a:lstStyle/>
            <a:p>
              <a:pPr algn="ctr"/>
              <a:r>
                <a:rPr lang="zh-CN" altLang="en-US" dirty="0" smtClean="0">
                  <a:solidFill>
                    <a:schemeClr val="accent2"/>
                  </a:solidFill>
                </a:rPr>
                <a:t>对于人工配置后的数据进行接口的请求访问，用返回数据与检查点数据对比，判断接口情况</a:t>
              </a:r>
              <a:endParaRPr lang="zh-CN" altLang="en-US" dirty="0">
                <a:solidFill>
                  <a:schemeClr val="accent2"/>
                </a:solidFill>
              </a:endParaRPr>
            </a:p>
          </p:txBody>
        </p:sp>
        <p:sp>
          <p:nvSpPr>
            <p:cNvPr id="29" name="矩形 28"/>
            <p:cNvSpPr/>
            <p:nvPr/>
          </p:nvSpPr>
          <p:spPr>
            <a:xfrm>
              <a:off x="1308639" y="4373789"/>
              <a:ext cx="326243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自动化请求及结果分析</a:t>
              </a:r>
              <a:endParaRPr lang="en-US" altLang="zh-CN" sz="2400" b="1" dirty="0">
                <a:solidFill>
                  <a:schemeClr val="accent2"/>
                </a:solidFill>
              </a:endParaRPr>
            </a:p>
          </p:txBody>
        </p:sp>
      </p:grpSp>
      <p:sp>
        <p:nvSpPr>
          <p:cNvPr id="8" name="椭圆 7"/>
          <p:cNvSpPr/>
          <p:nvPr/>
        </p:nvSpPr>
        <p:spPr>
          <a:xfrm>
            <a:off x="2154476" y="2549094"/>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5499781"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688257"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5" name="组合 34"/>
          <p:cNvGrpSpPr/>
          <p:nvPr/>
        </p:nvGrpSpPr>
        <p:grpSpPr>
          <a:xfrm>
            <a:off x="2666142" y="3008750"/>
            <a:ext cx="705760" cy="714710"/>
            <a:chOff x="3569784" y="2113339"/>
            <a:chExt cx="705760" cy="714710"/>
          </a:xfrm>
          <a:solidFill>
            <a:schemeClr val="accent2"/>
          </a:solidFill>
        </p:grpSpPr>
        <p:grpSp>
          <p:nvGrpSpPr>
            <p:cNvPr id="36" name="组合 35"/>
            <p:cNvGrpSpPr/>
            <p:nvPr/>
          </p:nvGrpSpPr>
          <p:grpSpPr>
            <a:xfrm rot="1800000">
              <a:off x="3569784" y="2113339"/>
              <a:ext cx="705760" cy="703716"/>
              <a:chOff x="3569783" y="5296910"/>
              <a:chExt cx="705760" cy="703716"/>
            </a:xfrm>
            <a:grpFill/>
          </p:grpSpPr>
          <p:sp>
            <p:nvSpPr>
              <p:cNvPr id="38" name="矩形 37"/>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文本框 5"/>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1</a:t>
              </a:r>
              <a:endParaRPr lang="zh-CN" altLang="en-US" sz="4000" dirty="0">
                <a:solidFill>
                  <a:schemeClr val="bg1"/>
                </a:solidFill>
                <a:latin typeface="Impact" panose="020B0806030902050204" pitchFamily="34" charset="0"/>
              </a:endParaRPr>
            </a:p>
          </p:txBody>
        </p:sp>
      </p:grpSp>
      <p:grpSp>
        <p:nvGrpSpPr>
          <p:cNvPr id="43" name="组合 42"/>
          <p:cNvGrpSpPr/>
          <p:nvPr/>
        </p:nvGrpSpPr>
        <p:grpSpPr>
          <a:xfrm>
            <a:off x="6011447" y="3048989"/>
            <a:ext cx="705760" cy="714710"/>
            <a:chOff x="3569784" y="2113339"/>
            <a:chExt cx="705760" cy="714710"/>
          </a:xfrm>
          <a:solidFill>
            <a:schemeClr val="accent2"/>
          </a:solidFill>
        </p:grpSpPr>
        <p:grpSp>
          <p:nvGrpSpPr>
            <p:cNvPr id="44" name="组合 43"/>
            <p:cNvGrpSpPr/>
            <p:nvPr/>
          </p:nvGrpSpPr>
          <p:grpSpPr>
            <a:xfrm rot="1800000">
              <a:off x="3569784" y="2113339"/>
              <a:ext cx="705760" cy="703716"/>
              <a:chOff x="3569783" y="5296910"/>
              <a:chExt cx="705760" cy="703716"/>
            </a:xfrm>
            <a:grpFill/>
          </p:grpSpPr>
          <p:sp>
            <p:nvSpPr>
              <p:cNvPr id="46" name="矩形 45"/>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文本框 4"/>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2</a:t>
              </a:r>
              <a:endParaRPr lang="zh-CN" altLang="en-US" sz="4000" dirty="0">
                <a:solidFill>
                  <a:schemeClr val="bg1"/>
                </a:solidFill>
                <a:latin typeface="Impact" panose="020B0806030902050204" pitchFamily="34" charset="0"/>
              </a:endParaRPr>
            </a:p>
          </p:txBody>
        </p:sp>
      </p:grpSp>
      <p:grpSp>
        <p:nvGrpSpPr>
          <p:cNvPr id="51" name="组合 50"/>
          <p:cNvGrpSpPr/>
          <p:nvPr/>
        </p:nvGrpSpPr>
        <p:grpSpPr>
          <a:xfrm>
            <a:off x="9199923" y="3065915"/>
            <a:ext cx="705760" cy="714710"/>
            <a:chOff x="3569784" y="2113339"/>
            <a:chExt cx="705760" cy="714710"/>
          </a:xfrm>
          <a:solidFill>
            <a:schemeClr val="accent2"/>
          </a:solidFill>
        </p:grpSpPr>
        <p:grpSp>
          <p:nvGrpSpPr>
            <p:cNvPr id="52" name="组合 51"/>
            <p:cNvGrpSpPr/>
            <p:nvPr/>
          </p:nvGrpSpPr>
          <p:grpSpPr>
            <a:xfrm rot="1800000">
              <a:off x="3569784" y="2113339"/>
              <a:ext cx="705760" cy="703716"/>
              <a:chOff x="3569783" y="5296910"/>
              <a:chExt cx="705760" cy="703716"/>
            </a:xfrm>
            <a:grpFill/>
          </p:grpSpPr>
          <p:sp>
            <p:nvSpPr>
              <p:cNvPr id="54" name="矩形 53"/>
              <p:cNvSpPr/>
              <p:nvPr/>
            </p:nvSpPr>
            <p:spPr>
              <a:xfrm>
                <a:off x="3575456" y="5300538"/>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文本框 4"/>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3</a:t>
              </a:r>
              <a:endParaRPr lang="zh-CN" altLang="en-US" sz="4000" dirty="0">
                <a:solidFill>
                  <a:schemeClr val="bg1"/>
                </a:solidFill>
                <a:latin typeface="Impact" panose="020B0806030902050204" pitchFamily="34" charset="0"/>
              </a:endParaRPr>
            </a:p>
          </p:txBody>
        </p:sp>
      </p:grpSp>
      <p:sp>
        <p:nvSpPr>
          <p:cNvPr id="59" name="文本框 9"/>
          <p:cNvSpPr txBox="1"/>
          <p:nvPr/>
        </p:nvSpPr>
        <p:spPr>
          <a:xfrm>
            <a:off x="3770964" y="707826"/>
            <a:ext cx="4876801" cy="461665"/>
          </a:xfrm>
          <a:prstGeom prst="rect">
            <a:avLst/>
          </a:prstGeom>
          <a:noFill/>
        </p:spPr>
        <p:txBody>
          <a:bodyPr wrap="square" rtlCol="0">
            <a:spAutoFit/>
          </a:bodyPr>
          <a:lstStyle/>
          <a:p>
            <a:pPr algn="ctr"/>
            <a:r>
              <a:rPr lang="zh-CN" altLang="en-US" sz="2400" b="1" dirty="0" smtClean="0">
                <a:solidFill>
                  <a:schemeClr val="bg1"/>
                </a:solidFill>
              </a:rPr>
              <a:t>模块</a:t>
            </a:r>
            <a:r>
              <a:rPr lang="en-US" altLang="zh-CN" sz="2400" b="1" dirty="0" smtClean="0">
                <a:solidFill>
                  <a:schemeClr val="bg1"/>
                </a:solidFill>
              </a:rPr>
              <a:t>1</a:t>
            </a:r>
            <a:r>
              <a:rPr lang="zh-CN" altLang="en-US" sz="2400" b="1" dirty="0" smtClean="0">
                <a:solidFill>
                  <a:schemeClr val="bg1"/>
                </a:solidFill>
              </a:rPr>
              <a:t>：单接口可用性测试</a:t>
            </a:r>
            <a:endParaRPr lang="zh-CN" altLang="en-US" sz="2400" b="1" dirty="0">
              <a:solidFill>
                <a:schemeClr val="bg1"/>
              </a:solidFill>
            </a:endParaRPr>
          </a:p>
        </p:txBody>
      </p:sp>
    </p:spTree>
    <p:extLst>
      <p:ext uri="{BB962C8B-B14F-4D97-AF65-F5344CB8AC3E}">
        <p14:creationId xmlns:p14="http://schemas.microsoft.com/office/powerpoint/2010/main" val="375444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220261"/>
            <a:chOff x="0" y="2036"/>
            <a:chExt cx="5648324" cy="1220261"/>
          </a:xfrm>
        </p:grpSpPr>
        <p:sp>
          <p:nvSpPr>
            <p:cNvPr id="2" name="矩形 1"/>
            <p:cNvSpPr/>
            <p:nvPr/>
          </p:nvSpPr>
          <p:spPr>
            <a:xfrm>
              <a:off x="878679" y="268190"/>
              <a:ext cx="4769645" cy="954107"/>
            </a:xfrm>
            <a:prstGeom prst="rect">
              <a:avLst/>
            </a:prstGeom>
          </p:spPr>
          <p:txBody>
            <a:bodyPr wrap="square">
              <a:spAutoFit/>
            </a:bodyPr>
            <a:lstStyle/>
            <a:p>
              <a:r>
                <a:rPr lang="zh-CN" altLang="en-US" sz="2800" dirty="0">
                  <a:solidFill>
                    <a:schemeClr val="bg1"/>
                  </a:solidFill>
                </a:rPr>
                <a:t>接口数据自动</a:t>
              </a:r>
              <a:r>
                <a:rPr lang="zh-CN" altLang="en-US" sz="2800" dirty="0" smtClean="0">
                  <a:solidFill>
                    <a:schemeClr val="bg1"/>
                  </a:solidFill>
                </a:rPr>
                <a:t>收集流程及注意事项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配置</a:t>
            </a:r>
            <a:r>
              <a:rPr lang="en-US" altLang="zh-CN" sz="1400" dirty="0" smtClean="0"/>
              <a:t>fiddler</a:t>
            </a:r>
            <a:r>
              <a:rPr lang="zh-CN" altLang="en-US" sz="1400" dirty="0" smtClean="0"/>
              <a:t>的</a:t>
            </a:r>
            <a:r>
              <a:rPr lang="en-US" altLang="zh-CN" sz="1400" dirty="0" smtClean="0"/>
              <a:t>SampleRules.js</a:t>
            </a:r>
            <a:r>
              <a:rPr lang="zh-CN" altLang="en-US" sz="1400" dirty="0" smtClean="0"/>
              <a:t>。将</a:t>
            </a:r>
            <a:r>
              <a:rPr lang="en-US" altLang="zh-CN" sz="1400" dirty="0" err="1" smtClean="0"/>
              <a:t>conf</a:t>
            </a:r>
            <a:r>
              <a:rPr lang="zh-CN" altLang="en-US" sz="1400" dirty="0" smtClean="0"/>
              <a:t>文件中的</a:t>
            </a:r>
            <a:r>
              <a:rPr lang="en-US" altLang="zh-CN" sz="1400" dirty="0" err="1" smtClean="0"/>
              <a:t>FiddlerRules</a:t>
            </a:r>
            <a:r>
              <a:rPr lang="zh-CN" altLang="en-US" sz="1400" dirty="0" smtClean="0"/>
              <a:t>全部替换</a:t>
            </a:r>
            <a:r>
              <a:rPr lang="en-US" altLang="zh-CN" sz="1400" dirty="0" smtClean="0"/>
              <a:t>Fiddler</a:t>
            </a:r>
            <a:r>
              <a:rPr lang="zh-CN" altLang="en-US" sz="1400" dirty="0" smtClean="0"/>
              <a:t>中的</a:t>
            </a:r>
            <a:r>
              <a:rPr lang="en-US" altLang="zh-CN" sz="1400" dirty="0"/>
              <a:t>Rules-&gt;Customize </a:t>
            </a:r>
            <a:r>
              <a:rPr lang="en-US" altLang="zh-CN" sz="1400" dirty="0" smtClean="0"/>
              <a:t>Rules </a:t>
            </a:r>
            <a:r>
              <a:rPr lang="zh-CN" altLang="en-US" sz="1400" dirty="0" smtClean="0"/>
              <a:t>文件 </a:t>
            </a:r>
            <a:endParaRPr lang="en-US" altLang="zh-CN" sz="1400" dirty="0" smtClean="0"/>
          </a:p>
        </p:txBody>
      </p:sp>
      <p:sp>
        <p:nvSpPr>
          <p:cNvPr id="10" name="圆角矩形 9"/>
          <p:cNvSpPr/>
          <p:nvPr/>
        </p:nvSpPr>
        <p:spPr>
          <a:xfrm>
            <a:off x="411630" y="402071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配置好</a:t>
            </a:r>
            <a:r>
              <a:rPr lang="en-US" altLang="zh-CN" sz="1400" dirty="0" smtClean="0"/>
              <a:t>conf/config.py</a:t>
            </a:r>
            <a:r>
              <a:rPr lang="zh-CN" altLang="en-US" sz="1400" dirty="0" smtClean="0"/>
              <a:t>文件</a:t>
            </a:r>
            <a:endParaRPr lang="en-US" altLang="zh-CN" sz="1400" dirty="0" smtClean="0"/>
          </a:p>
          <a:p>
            <a:pPr algn="ctr"/>
            <a:r>
              <a:rPr lang="zh-CN" altLang="en-US" sz="1400" dirty="0" smtClean="0"/>
              <a:t>执行 </a:t>
            </a:r>
            <a:r>
              <a:rPr lang="en-US" altLang="zh-CN" sz="1400" dirty="0" smtClean="0"/>
              <a:t>python initConfig.py</a:t>
            </a:r>
            <a:r>
              <a:rPr lang="zh-CN" altLang="en-US" sz="1400" dirty="0" smtClean="0"/>
              <a:t>生效配置</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81078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flipH="1">
            <a:off x="1921812" y="4818025"/>
            <a:ext cx="1" cy="57472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079444" y="5440329"/>
            <a:ext cx="2950006"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修改当日的收集的数据文件名为项目名称，去掉后缀日期。如将上一步文件改成</a:t>
            </a:r>
            <a:r>
              <a:rPr lang="en-US" altLang="zh-CN" sz="1400" dirty="0" smtClean="0"/>
              <a:t>Pop</a:t>
            </a:r>
          </a:p>
        </p:txBody>
      </p:sp>
      <p:cxnSp>
        <p:nvCxnSpPr>
          <p:cNvPr id="21" name="直接箭头连接符 20"/>
          <p:cNvCxnSpPr>
            <a:stCxn id="112" idx="3"/>
            <a:endCxn id="22" idx="1"/>
          </p:cNvCxnSpPr>
          <p:nvPr/>
        </p:nvCxnSpPr>
        <p:spPr>
          <a:xfrm>
            <a:off x="3431994" y="5791404"/>
            <a:ext cx="647450" cy="1586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0"/>
            <a:endCxn id="138" idx="2"/>
          </p:cNvCxnSpPr>
          <p:nvPr/>
        </p:nvCxnSpPr>
        <p:spPr>
          <a:xfrm flipV="1">
            <a:off x="5554447" y="4676775"/>
            <a:ext cx="0" cy="76355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11629" y="5392746"/>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操作待测</a:t>
            </a:r>
            <a:r>
              <a:rPr lang="en-US" altLang="zh-CN" sz="1400" dirty="0" smtClean="0"/>
              <a:t>App</a:t>
            </a:r>
            <a:r>
              <a:rPr lang="zh-CN" altLang="en-US" sz="1400" dirty="0" smtClean="0"/>
              <a:t>，尽量覆盖全接口，生成按日划分的接口数据文件，如：</a:t>
            </a:r>
            <a:endParaRPr lang="en-US" altLang="zh-CN" sz="1400" dirty="0" smtClean="0"/>
          </a:p>
          <a:p>
            <a:pPr algn="ctr"/>
            <a:r>
              <a:rPr lang="en-US" altLang="zh-CN" sz="1400" dirty="0" smtClean="0"/>
              <a:t>Pop_2016-9-6</a:t>
            </a:r>
          </a:p>
        </p:txBody>
      </p:sp>
      <p:sp>
        <p:nvSpPr>
          <p:cNvPr id="138" name="圆角矩形 137"/>
          <p:cNvSpPr/>
          <p:nvPr/>
        </p:nvSpPr>
        <p:spPr>
          <a:xfrm>
            <a:off x="4079443" y="3828162"/>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执行</a:t>
            </a:r>
            <a:r>
              <a:rPr lang="en-US" altLang="zh-CN" sz="1400" dirty="0"/>
              <a:t>python </a:t>
            </a:r>
            <a:r>
              <a:rPr lang="en-US" altLang="zh-CN" sz="1400" dirty="0" smtClean="0"/>
              <a:t>dealFiddlerFilter.py,</a:t>
            </a:r>
          </a:p>
          <a:p>
            <a:pPr algn="ctr"/>
            <a:r>
              <a:rPr lang="zh-CN" altLang="en-US" sz="1400" dirty="0" smtClean="0"/>
              <a:t>将当日数据收集数据整理成</a:t>
            </a:r>
            <a:r>
              <a:rPr lang="en-US" altLang="zh-CN" sz="1400" dirty="0" smtClean="0"/>
              <a:t>excel</a:t>
            </a:r>
          </a:p>
        </p:txBody>
      </p:sp>
      <p:sp>
        <p:nvSpPr>
          <p:cNvPr id="142" name="圆角矩形 141"/>
          <p:cNvSpPr/>
          <p:nvPr/>
        </p:nvSpPr>
        <p:spPr>
          <a:xfrm>
            <a:off x="4079443" y="2323206"/>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默认放在对应的</a:t>
            </a:r>
            <a:r>
              <a:rPr lang="en-US" altLang="zh-CN" sz="1400" dirty="0" smtClean="0"/>
              <a:t>/data/Pop/</a:t>
            </a:r>
            <a:r>
              <a:rPr lang="en-US" altLang="zh-CN" sz="1400" dirty="0" err="1" smtClean="0"/>
              <a:t>singleInterface</a:t>
            </a:r>
            <a:r>
              <a:rPr lang="en-US" altLang="zh-CN" sz="1400" dirty="0" smtClean="0"/>
              <a:t>/source</a:t>
            </a:r>
            <a:r>
              <a:rPr lang="zh-CN" altLang="en-US" sz="1400" dirty="0" smtClean="0"/>
              <a:t>目录下</a:t>
            </a:r>
            <a:endParaRPr lang="en-US" altLang="zh-CN" sz="1400" dirty="0" smtClean="0"/>
          </a:p>
        </p:txBody>
      </p:sp>
      <p:cxnSp>
        <p:nvCxnSpPr>
          <p:cNvPr id="148" name="直接箭头连接符 147"/>
          <p:cNvCxnSpPr>
            <a:stCxn id="138" idx="0"/>
            <a:endCxn id="142" idx="2"/>
          </p:cNvCxnSpPr>
          <p:nvPr/>
        </p:nvCxnSpPr>
        <p:spPr>
          <a:xfrm flipV="1">
            <a:off x="5554447" y="3171819"/>
            <a:ext cx="0" cy="656343"/>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554" y="1618275"/>
            <a:ext cx="4990446" cy="376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24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打开自动化收集的文件</a:t>
            </a:r>
            <a:endParaRPr lang="en-US" altLang="zh-CN" sz="1400" dirty="0" smtClean="0"/>
          </a:p>
        </p:txBody>
      </p:sp>
      <p:sp>
        <p:nvSpPr>
          <p:cNvPr id="10" name="圆角矩形 9"/>
          <p:cNvSpPr/>
          <p:nvPr/>
        </p:nvSpPr>
        <p:spPr>
          <a:xfrm>
            <a:off x="411630" y="402071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人工配置一些数据，如上述中的</a:t>
            </a:r>
            <a:r>
              <a:rPr lang="en-US" altLang="zh-CN" sz="1400" dirty="0" err="1"/>
              <a:t>CaseDesc</a:t>
            </a:r>
            <a:r>
              <a:rPr lang="zh-CN" altLang="en-US" sz="1400" dirty="0"/>
              <a:t>，</a:t>
            </a:r>
            <a:r>
              <a:rPr lang="en-US" altLang="zh-CN" sz="1400" dirty="0" err="1"/>
              <a:t>CheckPoint</a:t>
            </a:r>
            <a:r>
              <a:rPr lang="zh-CN" altLang="en-US" sz="1400" dirty="0"/>
              <a:t>，</a:t>
            </a:r>
            <a:r>
              <a:rPr lang="en-US" altLang="zh-CN" sz="1400" dirty="0" smtClean="0"/>
              <a:t>Id</a:t>
            </a:r>
            <a:r>
              <a:rPr lang="zh-CN" altLang="en-US" sz="1400" dirty="0" smtClean="0"/>
              <a:t>信息</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81078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flipH="1">
            <a:off x="1921812" y="4818025"/>
            <a:ext cx="1" cy="57472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079443" y="5392746"/>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将各个接口设计统计到一张</a:t>
            </a:r>
            <a:r>
              <a:rPr lang="en-US" altLang="zh-CN" sz="1400" dirty="0"/>
              <a:t>excel</a:t>
            </a:r>
            <a:r>
              <a:rPr lang="zh-CN" altLang="en-US" sz="1400" dirty="0"/>
              <a:t>表中，用一张总表来记录你修改和添加的</a:t>
            </a:r>
            <a:r>
              <a:rPr lang="en-US" altLang="zh-CN" sz="1400" dirty="0"/>
              <a:t>case</a:t>
            </a:r>
            <a:r>
              <a:rPr lang="zh-CN" altLang="en-US" sz="1400" dirty="0"/>
              <a:t>用例，这是为了防止下次自动采集的时候覆盖你的修改</a:t>
            </a:r>
            <a:endParaRPr lang="en-US" altLang="zh-CN" sz="1400" dirty="0" smtClean="0"/>
          </a:p>
        </p:txBody>
      </p:sp>
      <p:cxnSp>
        <p:nvCxnSpPr>
          <p:cNvPr id="21" name="直接箭头连接符 20"/>
          <p:cNvCxnSpPr>
            <a:stCxn id="112" idx="3"/>
            <a:endCxn id="22" idx="1"/>
          </p:cNvCxnSpPr>
          <p:nvPr/>
        </p:nvCxnSpPr>
        <p:spPr>
          <a:xfrm>
            <a:off x="3431994" y="5791404"/>
            <a:ext cx="647449"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0"/>
            <a:endCxn id="138" idx="2"/>
          </p:cNvCxnSpPr>
          <p:nvPr/>
        </p:nvCxnSpPr>
        <p:spPr>
          <a:xfrm flipH="1" flipV="1">
            <a:off x="5644933" y="4676775"/>
            <a:ext cx="1" cy="71597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11629" y="5392746"/>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上述</a:t>
            </a:r>
            <a:r>
              <a:rPr lang="en-US" altLang="zh-CN" sz="1400" dirty="0" smtClean="0"/>
              <a:t>excel</a:t>
            </a:r>
            <a:r>
              <a:rPr lang="zh-CN" altLang="en-US" sz="1400" dirty="0" smtClean="0"/>
              <a:t>数据大多是正确返回用例。需要人工多配置其他不可行用例，尽量覆盖全测试用例</a:t>
            </a:r>
            <a:endParaRPr lang="en-US" altLang="zh-CN" sz="1400" dirty="0" smtClean="0"/>
          </a:p>
        </p:txBody>
      </p:sp>
      <p:sp>
        <p:nvSpPr>
          <p:cNvPr id="138" name="圆角矩形 137"/>
          <p:cNvSpPr/>
          <p:nvPr/>
        </p:nvSpPr>
        <p:spPr>
          <a:xfrm>
            <a:off x="4169929" y="3828162"/>
            <a:ext cx="2950007" cy="8486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整理的总文件放在</a:t>
            </a:r>
            <a:r>
              <a:rPr lang="en-US" altLang="zh-CN" sz="1400" dirty="0"/>
              <a:t>/data/Pop/</a:t>
            </a:r>
            <a:r>
              <a:rPr lang="en-US" altLang="zh-CN" sz="1400" dirty="0" err="1"/>
              <a:t>singleInterface</a:t>
            </a:r>
            <a:r>
              <a:rPr lang="en-US" altLang="zh-CN" sz="1400" dirty="0"/>
              <a:t>/source</a:t>
            </a:r>
            <a:endParaRPr lang="en-US" altLang="zh-CN" sz="1400" dirty="0" smtClean="0"/>
          </a:p>
        </p:txBody>
      </p:sp>
      <p:sp>
        <p:nvSpPr>
          <p:cNvPr id="153" name="矩形 152"/>
          <p:cNvSpPr/>
          <p:nvPr/>
        </p:nvSpPr>
        <p:spPr>
          <a:xfrm>
            <a:off x="7400925" y="2036"/>
            <a:ext cx="4791075" cy="6855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600" dirty="0" smtClean="0"/>
              <a:t>详细配置参见 </a:t>
            </a:r>
            <a:r>
              <a:rPr lang="en-US" altLang="zh-CN" sz="1600" dirty="0" smtClean="0"/>
              <a:t>README.md</a:t>
            </a:r>
          </a:p>
          <a:p>
            <a:r>
              <a:rPr lang="zh-CN" altLang="en-US" sz="1600" dirty="0"/>
              <a:t>再自动化采集到接口请求数据并成功转成</a:t>
            </a:r>
            <a:r>
              <a:rPr lang="en-US" altLang="zh-CN" sz="1600" dirty="0"/>
              <a:t>excel</a:t>
            </a:r>
            <a:r>
              <a:rPr lang="zh-CN" altLang="en-US" sz="1600" dirty="0"/>
              <a:t>数据后，需要人工配置一些数据，如上述中的</a:t>
            </a:r>
            <a:r>
              <a:rPr lang="en-US" altLang="zh-CN" sz="1600" dirty="0" err="1"/>
              <a:t>CaseDesc</a:t>
            </a:r>
            <a:r>
              <a:rPr lang="zh-CN" altLang="en-US" sz="1600" dirty="0"/>
              <a:t>，</a:t>
            </a:r>
            <a:r>
              <a:rPr lang="en-US" altLang="zh-CN" sz="1600" dirty="0" err="1"/>
              <a:t>CheckPoint</a:t>
            </a:r>
            <a:r>
              <a:rPr lang="zh-CN" altLang="en-US" sz="1600" dirty="0"/>
              <a:t>，</a:t>
            </a:r>
            <a:r>
              <a:rPr lang="en-US" altLang="zh-CN" sz="1600" dirty="0"/>
              <a:t>Id</a:t>
            </a:r>
            <a:r>
              <a:rPr lang="zh-CN" altLang="en-US" sz="1600" dirty="0"/>
              <a:t>等信息，最重要的是</a:t>
            </a:r>
            <a:r>
              <a:rPr lang="en-US" altLang="zh-CN" sz="1600" dirty="0" err="1"/>
              <a:t>CheckPoint</a:t>
            </a:r>
            <a:r>
              <a:rPr lang="zh-CN" altLang="en-US" sz="1600" dirty="0"/>
              <a:t>的配置，目前支持一层深度的</a:t>
            </a:r>
            <a:r>
              <a:rPr lang="en-US" altLang="zh-CN" sz="1600" dirty="0" err="1"/>
              <a:t>json</a:t>
            </a:r>
            <a:r>
              <a:rPr lang="zh-CN" altLang="en-US" sz="1600" dirty="0"/>
              <a:t>数据的校验，其中</a:t>
            </a:r>
            <a:r>
              <a:rPr lang="en-US" altLang="zh-CN" sz="1600" dirty="0" err="1"/>
              <a:t>CheckPoint</a:t>
            </a:r>
            <a:r>
              <a:rPr lang="zh-CN" altLang="en-US" sz="1600" dirty="0"/>
              <a:t>支持相关的</a:t>
            </a:r>
            <a:r>
              <a:rPr lang="en-US" altLang="zh-CN" sz="1600" dirty="0"/>
              <a:t>key</a:t>
            </a:r>
            <a:r>
              <a:rPr lang="zh-CN" altLang="en-US" sz="1600" dirty="0"/>
              <a:t>值得相等以及数量的检查。如配置成下列</a:t>
            </a:r>
            <a:r>
              <a:rPr lang="en-US" altLang="zh-CN" sz="1600" dirty="0" err="1"/>
              <a:t>json</a:t>
            </a:r>
            <a:r>
              <a:rPr lang="zh-CN" altLang="en-US" sz="1600" dirty="0"/>
              <a:t>串：</a:t>
            </a:r>
          </a:p>
          <a:p>
            <a:r>
              <a:rPr lang="zh-CN" altLang="en-US" sz="1600" dirty="0"/>
              <a:t>        </a:t>
            </a:r>
            <a:r>
              <a:rPr lang="en-US" altLang="zh-CN" sz="1600" dirty="0"/>
              <a:t>{</a:t>
            </a:r>
          </a:p>
          <a:p>
            <a:r>
              <a:rPr lang="en-US" altLang="zh-CN" sz="1600" dirty="0"/>
              <a:t>            "error" : 0,</a:t>
            </a:r>
          </a:p>
          <a:p>
            <a:r>
              <a:rPr lang="en-US" altLang="zh-CN" sz="1600" dirty="0"/>
              <a:t>            "data" : '=30',</a:t>
            </a:r>
          </a:p>
          <a:p>
            <a:r>
              <a:rPr lang="en-US" altLang="zh-CN" sz="1600" dirty="0"/>
              <a:t>            "data" : '&lt;30',</a:t>
            </a:r>
          </a:p>
          <a:p>
            <a:r>
              <a:rPr lang="en-US" altLang="zh-CN" sz="1600" dirty="0"/>
              <a:t>            "data" : '&gt;30',</a:t>
            </a:r>
          </a:p>
          <a:p>
            <a:r>
              <a:rPr lang="en-US" altLang="zh-CN" sz="1600" dirty="0"/>
              <a:t>        }</a:t>
            </a:r>
          </a:p>
          <a:p>
            <a:r>
              <a:rPr lang="en-US" altLang="zh-CN" sz="1600" dirty="0"/>
              <a:t>    </a:t>
            </a:r>
            <a:r>
              <a:rPr lang="zh-CN" altLang="en-US" sz="1600" dirty="0"/>
              <a:t>上述检查点会去检查一个接口返回的</a:t>
            </a:r>
            <a:r>
              <a:rPr lang="en-US" altLang="zh-CN" sz="1600" dirty="0" err="1"/>
              <a:t>json</a:t>
            </a:r>
            <a:r>
              <a:rPr lang="zh-CN" altLang="en-US" sz="1600" dirty="0"/>
              <a:t>串的</a:t>
            </a:r>
            <a:r>
              <a:rPr lang="en-US" altLang="zh-CN" sz="1600" dirty="0"/>
              <a:t>error</a:t>
            </a:r>
            <a:r>
              <a:rPr lang="zh-CN" altLang="en-US" sz="1600" dirty="0"/>
              <a:t>是否为</a:t>
            </a:r>
            <a:r>
              <a:rPr lang="en-US" altLang="zh-CN" sz="1600" dirty="0"/>
              <a:t>0</a:t>
            </a:r>
            <a:r>
              <a:rPr lang="zh-CN" altLang="en-US" sz="1600" dirty="0"/>
              <a:t>，</a:t>
            </a:r>
            <a:r>
              <a:rPr lang="en-US" altLang="zh-CN" sz="1600" dirty="0"/>
              <a:t>data1</a:t>
            </a:r>
            <a:r>
              <a:rPr lang="zh-CN" altLang="en-US" sz="1600" dirty="0"/>
              <a:t>的数量是否为</a:t>
            </a:r>
            <a:r>
              <a:rPr lang="en-US" altLang="zh-CN" sz="1600" dirty="0"/>
              <a:t>30</a:t>
            </a:r>
            <a:r>
              <a:rPr lang="zh-CN" altLang="en-US" sz="1600" dirty="0"/>
              <a:t>，</a:t>
            </a:r>
            <a:r>
              <a:rPr lang="en-US" altLang="zh-CN" sz="1600" dirty="0"/>
              <a:t>data2</a:t>
            </a:r>
            <a:r>
              <a:rPr lang="zh-CN" altLang="en-US" sz="1600" dirty="0"/>
              <a:t>的数量是否小于</a:t>
            </a:r>
            <a:r>
              <a:rPr lang="en-US" altLang="zh-CN" sz="1600" dirty="0"/>
              <a:t>30</a:t>
            </a:r>
            <a:r>
              <a:rPr lang="zh-CN" altLang="en-US" sz="1600" dirty="0"/>
              <a:t>，</a:t>
            </a:r>
            <a:r>
              <a:rPr lang="en-US" altLang="zh-CN" sz="1600" dirty="0"/>
              <a:t>data3</a:t>
            </a:r>
            <a:r>
              <a:rPr lang="zh-CN" altLang="en-US" sz="1600" dirty="0"/>
              <a:t>的数量是否大于</a:t>
            </a:r>
            <a:r>
              <a:rPr lang="en-US" altLang="zh-CN" sz="1600" dirty="0"/>
              <a:t>30</a:t>
            </a:r>
            <a:r>
              <a:rPr lang="zh-CN" altLang="en-US" sz="1600" dirty="0"/>
              <a:t>。暂时只支持这些类型的检查。</a:t>
            </a:r>
          </a:p>
          <a:p>
            <a:r>
              <a:rPr lang="zh-CN" altLang="en-US" sz="1600" dirty="0"/>
              <a:t>    在配置各个接口的测试用例后，可以补充并扩展一些其他的此时用例来验证某个功能，或者来覆盖全用例。</a:t>
            </a:r>
          </a:p>
          <a:p>
            <a:r>
              <a:rPr lang="zh-CN" altLang="en-US" sz="1600" dirty="0"/>
              <a:t>    最好能够将各个接口设计统计到一张</a:t>
            </a:r>
            <a:r>
              <a:rPr lang="en-US" altLang="zh-CN" sz="1600" dirty="0"/>
              <a:t>excel</a:t>
            </a:r>
            <a:r>
              <a:rPr lang="zh-CN" altLang="en-US" sz="1600" dirty="0"/>
              <a:t>表中，用一张总表来记录你修改和添加的</a:t>
            </a:r>
            <a:r>
              <a:rPr lang="en-US" altLang="zh-CN" sz="1600" dirty="0"/>
              <a:t>case</a:t>
            </a:r>
            <a:r>
              <a:rPr lang="zh-CN" altLang="en-US" sz="1600" dirty="0"/>
              <a:t>用例，这是为了防止下次自动采集的时候覆盖你的修改（！！！*注意点*！！！）</a:t>
            </a:r>
          </a:p>
        </p:txBody>
      </p:sp>
    </p:spTree>
    <p:extLst>
      <p:ext uri="{BB962C8B-B14F-4D97-AF65-F5344CB8AC3E}">
        <p14:creationId xmlns:p14="http://schemas.microsoft.com/office/powerpoint/2010/main" val="249992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449898" y="122229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424555" y="232320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t>读取</a:t>
            </a:r>
            <a:r>
              <a:rPr lang="zh-CN" altLang="en-US" sz="1400" dirty="0" smtClean="0"/>
              <a:t>人工配置的接口用例</a:t>
            </a:r>
            <a:endParaRPr lang="en-US" altLang="zh-CN" sz="1400" dirty="0" smtClean="0"/>
          </a:p>
        </p:txBody>
      </p:sp>
      <p:sp>
        <p:nvSpPr>
          <p:cNvPr id="10" name="圆角矩形 9"/>
          <p:cNvSpPr/>
          <p:nvPr/>
        </p:nvSpPr>
        <p:spPr>
          <a:xfrm>
            <a:off x="411630" y="3615318"/>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模拟请求对应的接口</a:t>
            </a:r>
            <a:endParaRPr lang="en-US" altLang="zh-CN" sz="1400" dirty="0" smtClean="0"/>
          </a:p>
        </p:txBody>
      </p:sp>
      <p:cxnSp>
        <p:nvCxnSpPr>
          <p:cNvPr id="9" name="直接箭头连接符 8"/>
          <p:cNvCxnSpPr>
            <a:stCxn id="5" idx="2"/>
            <a:endCxn id="46" idx="0"/>
          </p:cNvCxnSpPr>
          <p:nvPr/>
        </p:nvCxnSpPr>
        <p:spPr>
          <a:xfrm flipH="1">
            <a:off x="1928275" y="179296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1921813" y="3209926"/>
            <a:ext cx="6462" cy="40539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a:off x="1921813" y="4412633"/>
            <a:ext cx="12925" cy="34193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369247" y="5927335"/>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生成结果文件，放在</a:t>
            </a:r>
            <a:r>
              <a:rPr lang="en-US" altLang="zh-CN" sz="1400" dirty="0"/>
              <a:t>/</a:t>
            </a:r>
            <a:r>
              <a:rPr lang="en-US" altLang="zh-CN" sz="1400" dirty="0" smtClean="0"/>
              <a:t>data/Pop/</a:t>
            </a:r>
            <a:r>
              <a:rPr lang="en-US" altLang="zh-CN" sz="1400" dirty="0" err="1" smtClean="0"/>
              <a:t>singleInterface</a:t>
            </a:r>
            <a:r>
              <a:rPr lang="en-US" altLang="zh-CN" sz="1400" dirty="0" smtClean="0"/>
              <a:t>/result</a:t>
            </a:r>
            <a:r>
              <a:rPr lang="zh-CN" altLang="en-US" sz="1400" dirty="0" smtClean="0"/>
              <a:t>下</a:t>
            </a:r>
            <a:endParaRPr lang="en-US" altLang="zh-CN" sz="1400" dirty="0" smtClean="0"/>
          </a:p>
        </p:txBody>
      </p:sp>
      <p:cxnSp>
        <p:nvCxnSpPr>
          <p:cNvPr id="21" name="直接箭头连接符 20"/>
          <p:cNvCxnSpPr>
            <a:stCxn id="112" idx="2"/>
            <a:endCxn id="22" idx="0"/>
          </p:cNvCxnSpPr>
          <p:nvPr/>
        </p:nvCxnSpPr>
        <p:spPr>
          <a:xfrm>
            <a:off x="1934738" y="5551885"/>
            <a:ext cx="0" cy="37545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424555" y="475457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获取返回数据与</a:t>
            </a:r>
            <a:r>
              <a:rPr lang="en-US" altLang="zh-CN" sz="1400" dirty="0" err="1" smtClean="0"/>
              <a:t>CheckPoint</a:t>
            </a:r>
            <a:r>
              <a:rPr lang="zh-CN" altLang="en-US" sz="1400" dirty="0" smtClean="0"/>
              <a:t>点做检查，目前支持一层深度的</a:t>
            </a:r>
            <a:r>
              <a:rPr lang="en-US" altLang="zh-CN" sz="1400" dirty="0" err="1" smtClean="0"/>
              <a:t>json</a:t>
            </a:r>
            <a:r>
              <a:rPr lang="zh-CN" altLang="en-US" sz="1400" dirty="0" smtClean="0"/>
              <a:t>格式检查</a:t>
            </a:r>
            <a:endParaRPr lang="en-US" altLang="zh-CN" sz="1400" dirty="0" smtClean="0"/>
          </a:p>
        </p:txBody>
      </p:sp>
      <p:sp>
        <p:nvSpPr>
          <p:cNvPr id="153" name="矩形 152"/>
          <p:cNvSpPr/>
          <p:nvPr/>
        </p:nvSpPr>
        <p:spPr>
          <a:xfrm>
            <a:off x="3743325" y="685800"/>
            <a:ext cx="8448676" cy="6172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050" dirty="0"/>
              <a:t>#[</a:t>
            </a:r>
            <a:r>
              <a:rPr lang="zh-CN" altLang="en-US" sz="1050" dirty="0"/>
              <a:t>单接口测试</a:t>
            </a:r>
            <a:r>
              <a:rPr lang="en-US" altLang="zh-CN" sz="1050" dirty="0"/>
              <a:t>]</a:t>
            </a:r>
          </a:p>
          <a:p>
            <a:r>
              <a:rPr lang="en-US" altLang="zh-CN" sz="1050" dirty="0"/>
              <a:t>    【</a:t>
            </a:r>
            <a:r>
              <a:rPr lang="zh-CN" altLang="en-US" sz="1050" dirty="0"/>
              <a:t>说明</a:t>
            </a:r>
            <a:r>
              <a:rPr lang="en-US" altLang="zh-CN" sz="1050" dirty="0"/>
              <a:t>】</a:t>
            </a:r>
          </a:p>
          <a:p>
            <a:r>
              <a:rPr lang="en-US" altLang="zh-CN" sz="1050" dirty="0"/>
              <a:t>        </a:t>
            </a:r>
            <a:r>
              <a:rPr lang="zh-CN" altLang="en-US" sz="1050" dirty="0"/>
              <a:t>单接口测试不考虑业务，只考虑这个接口在一次请求是否能够正常返回，主要是根据请求是否成功以及在</a:t>
            </a:r>
            <a:r>
              <a:rPr lang="en-US" altLang="zh-CN" sz="1050" dirty="0" err="1"/>
              <a:t>CheckPoint</a:t>
            </a:r>
            <a:r>
              <a:rPr lang="zh-CN" altLang="en-US" sz="1050" dirty="0"/>
              <a:t>点的检查是否通过</a:t>
            </a:r>
          </a:p>
          <a:p>
            <a:r>
              <a:rPr lang="zh-CN" altLang="en-US" sz="1050" dirty="0"/>
              <a:t>    </a:t>
            </a:r>
            <a:r>
              <a:rPr lang="en-US" altLang="zh-CN" sz="1050" dirty="0"/>
              <a:t>【</a:t>
            </a:r>
            <a:r>
              <a:rPr lang="zh-CN" altLang="en-US" sz="1050" dirty="0"/>
              <a:t>运行程序</a:t>
            </a:r>
            <a:r>
              <a:rPr lang="en-US" altLang="zh-CN" sz="1050" dirty="0"/>
              <a:t>】</a:t>
            </a:r>
          </a:p>
          <a:p>
            <a:r>
              <a:rPr lang="en-US" altLang="zh-CN" sz="1050" dirty="0"/>
              <a:t>        </a:t>
            </a:r>
            <a:r>
              <a:rPr lang="zh-CN" altLang="en-US" sz="1050" dirty="0"/>
              <a:t>命令行下输入 ：</a:t>
            </a:r>
            <a:r>
              <a:rPr lang="en-US" altLang="zh-CN" sz="1050" dirty="0"/>
              <a:t>python singleInterface.py </a:t>
            </a:r>
          </a:p>
          <a:p>
            <a:r>
              <a:rPr lang="en-US" altLang="zh-CN" sz="1050" dirty="0"/>
              <a:t>        </a:t>
            </a:r>
            <a:r>
              <a:rPr lang="zh-CN" altLang="en-US" sz="1050" dirty="0"/>
              <a:t>等待处理结束，即可去提示的目录下查看测试结果</a:t>
            </a:r>
          </a:p>
          <a:p>
            <a:r>
              <a:rPr lang="en-US" altLang="zh-CN" sz="1050" dirty="0"/>
              <a:t>#</a:t>
            </a:r>
            <a:r>
              <a:rPr lang="zh-CN" altLang="en-US" sz="1050" dirty="0"/>
              <a:t>运行结果说明</a:t>
            </a:r>
          </a:p>
          <a:p>
            <a:r>
              <a:rPr lang="zh-CN" altLang="en-US" sz="1050" dirty="0"/>
              <a:t>    运行结果会对应生成每条测试记录的请求结果，其中会增加几个字段，如是否成功，请求的状态码，耗时，错误信息，返回数据</a:t>
            </a:r>
          </a:p>
          <a:p>
            <a:r>
              <a:rPr lang="zh-CN" altLang="en-US" sz="1050" dirty="0"/>
              <a:t>        </a:t>
            </a:r>
            <a:r>
              <a:rPr lang="en-US" altLang="zh-CN" sz="1050" dirty="0"/>
              <a:t>{</a:t>
            </a:r>
          </a:p>
          <a:p>
            <a:r>
              <a:rPr lang="en-US" altLang="zh-CN" sz="1050" dirty="0"/>
              <a:t>            "Id": </a:t>
            </a:r>
            <a:r>
              <a:rPr lang="en-US" altLang="zh-CN" sz="1050" dirty="0" err="1"/>
              <a:t>int</a:t>
            </a:r>
            <a:r>
              <a:rPr lang="en-US" altLang="zh-CN" sz="1050" dirty="0"/>
              <a:t> //</a:t>
            </a:r>
            <a:r>
              <a:rPr lang="zh-CN" altLang="en-US" sz="1050" dirty="0"/>
              <a:t>一条测试记录的唯一标识，手工填，不要重复</a:t>
            </a:r>
          </a:p>
          <a:p>
            <a:r>
              <a:rPr lang="zh-CN" altLang="en-US" sz="1050" dirty="0"/>
              <a:t>            </a:t>
            </a:r>
            <a:r>
              <a:rPr lang="en-US" altLang="zh-CN" sz="1050" dirty="0"/>
              <a:t>"</a:t>
            </a:r>
            <a:r>
              <a:rPr lang="zh-CN" altLang="en-US" sz="1050" dirty="0"/>
              <a:t>接口名</a:t>
            </a:r>
            <a:r>
              <a:rPr lang="en-US" altLang="zh-CN" sz="1050" dirty="0"/>
              <a:t>" : string // </a:t>
            </a:r>
            <a:r>
              <a:rPr lang="zh-CN" altLang="en-US" sz="1050" dirty="0"/>
              <a:t>一个接口的名称，手工填，不要重复</a:t>
            </a:r>
          </a:p>
          <a:p>
            <a:r>
              <a:rPr lang="zh-CN" altLang="en-US" sz="1050" dirty="0"/>
              <a:t>            </a:t>
            </a:r>
            <a:r>
              <a:rPr lang="en-US" altLang="zh-CN" sz="1050" dirty="0"/>
              <a:t>"</a:t>
            </a:r>
            <a:r>
              <a:rPr lang="zh-CN" altLang="en-US" sz="1050" dirty="0"/>
              <a:t>请求方法</a:t>
            </a:r>
            <a:r>
              <a:rPr lang="en-US" altLang="zh-CN" sz="1050" dirty="0"/>
              <a:t>"</a:t>
            </a:r>
            <a:r>
              <a:rPr lang="zh-CN" altLang="en-US" sz="1050" dirty="0"/>
              <a:t>：</a:t>
            </a:r>
            <a:r>
              <a:rPr lang="en-US" altLang="zh-CN" sz="1050" dirty="0"/>
              <a:t>POST/GET…… //</a:t>
            </a:r>
            <a:r>
              <a:rPr lang="zh-CN" altLang="en-US" sz="1050" dirty="0"/>
              <a:t>请求的方式</a:t>
            </a:r>
          </a:p>
          <a:p>
            <a:r>
              <a:rPr lang="zh-CN" altLang="en-US" sz="1050" dirty="0"/>
              <a:t>            </a:t>
            </a:r>
            <a:r>
              <a:rPr lang="en-US" altLang="zh-CN" sz="1050" dirty="0"/>
              <a:t>"Http</a:t>
            </a:r>
            <a:r>
              <a:rPr lang="zh-CN" altLang="en-US" sz="1050" dirty="0"/>
              <a:t>方式</a:t>
            </a:r>
            <a:r>
              <a:rPr lang="en-US" altLang="zh-CN" sz="1050" dirty="0"/>
              <a:t>": http/https // </a:t>
            </a:r>
            <a:r>
              <a:rPr lang="zh-CN" altLang="en-US" sz="1050" dirty="0"/>
              <a:t>协议</a:t>
            </a:r>
          </a:p>
          <a:p>
            <a:r>
              <a:rPr lang="zh-CN" altLang="en-US" sz="1050" dirty="0"/>
              <a:t>            </a:t>
            </a:r>
            <a:r>
              <a:rPr lang="en-US" altLang="zh-CN" sz="1050" dirty="0"/>
              <a:t>"</a:t>
            </a:r>
            <a:r>
              <a:rPr lang="zh-CN" altLang="en-US" sz="1050" dirty="0"/>
              <a:t>主机域名</a:t>
            </a:r>
            <a:r>
              <a:rPr lang="en-US" altLang="zh-CN" sz="1050" dirty="0"/>
              <a:t>": string // </a:t>
            </a:r>
            <a:r>
              <a:rPr lang="zh-CN" altLang="en-US" sz="1050" dirty="0"/>
              <a:t>域名或者</a:t>
            </a:r>
            <a:r>
              <a:rPr lang="en-US" altLang="zh-CN" sz="1050" dirty="0" err="1"/>
              <a:t>ip</a:t>
            </a:r>
            <a:endParaRPr lang="en-US" altLang="zh-CN" sz="1050" dirty="0"/>
          </a:p>
          <a:p>
            <a:r>
              <a:rPr lang="en-US" altLang="zh-CN" sz="1050" dirty="0"/>
              <a:t>            "</a:t>
            </a:r>
            <a:r>
              <a:rPr lang="zh-CN" altLang="en-US" sz="1050" dirty="0"/>
              <a:t>端口号</a:t>
            </a:r>
            <a:r>
              <a:rPr lang="en-US" altLang="zh-CN" sz="1050" dirty="0"/>
              <a:t>": </a:t>
            </a:r>
            <a:r>
              <a:rPr lang="en-US" altLang="zh-CN" sz="1050" dirty="0" err="1"/>
              <a:t>int</a:t>
            </a:r>
            <a:r>
              <a:rPr lang="en-US" altLang="zh-CN" sz="1050" dirty="0"/>
              <a:t> //</a:t>
            </a:r>
            <a:r>
              <a:rPr lang="zh-CN" altLang="en-US" sz="1050" dirty="0"/>
              <a:t>端口号</a:t>
            </a:r>
          </a:p>
          <a:p>
            <a:r>
              <a:rPr lang="zh-CN" altLang="en-US" sz="1050" dirty="0"/>
              <a:t>            </a:t>
            </a:r>
            <a:r>
              <a:rPr lang="en-US" altLang="zh-CN" sz="1050" dirty="0"/>
              <a:t>"</a:t>
            </a:r>
            <a:r>
              <a:rPr lang="en-US" altLang="zh-CN" sz="1050" dirty="0" err="1"/>
              <a:t>Url</a:t>
            </a:r>
            <a:r>
              <a:rPr lang="en-US" altLang="zh-CN" sz="1050" dirty="0"/>
              <a:t>" : string //</a:t>
            </a:r>
            <a:r>
              <a:rPr lang="zh-CN" altLang="en-US" sz="1050" dirty="0"/>
              <a:t>请求路径，为</a:t>
            </a:r>
            <a:r>
              <a:rPr lang="en-US" altLang="zh-CN" sz="1050" dirty="0" err="1"/>
              <a:t>uri</a:t>
            </a:r>
            <a:endParaRPr lang="en-US" altLang="zh-CN" sz="1050" dirty="0"/>
          </a:p>
          <a:p>
            <a:r>
              <a:rPr lang="en-US" altLang="zh-CN" sz="1050" dirty="0"/>
              <a:t>            "</a:t>
            </a:r>
            <a:r>
              <a:rPr lang="zh-CN" altLang="en-US" sz="1050" dirty="0"/>
              <a:t>请求参数</a:t>
            </a:r>
            <a:r>
              <a:rPr lang="en-US" altLang="zh-CN" sz="1050" dirty="0"/>
              <a:t>": </a:t>
            </a:r>
            <a:r>
              <a:rPr lang="en-US" altLang="zh-CN" sz="1050" dirty="0" err="1"/>
              <a:t>json</a:t>
            </a:r>
            <a:r>
              <a:rPr lang="en-US" altLang="zh-CN" sz="1050" dirty="0"/>
              <a:t> //</a:t>
            </a:r>
            <a:r>
              <a:rPr lang="zh-CN" altLang="en-US" sz="1050" dirty="0"/>
              <a:t>请求的参数</a:t>
            </a:r>
          </a:p>
          <a:p>
            <a:r>
              <a:rPr lang="zh-CN" altLang="en-US" sz="1050" dirty="0"/>
              <a:t>            </a:t>
            </a:r>
            <a:r>
              <a:rPr lang="en-US" altLang="zh-CN" sz="1050" dirty="0"/>
              <a:t>"</a:t>
            </a:r>
            <a:r>
              <a:rPr lang="zh-CN" altLang="en-US" sz="1050" dirty="0"/>
              <a:t>依赖业务参数</a:t>
            </a:r>
            <a:r>
              <a:rPr lang="en-US" altLang="zh-CN" sz="1050" dirty="0"/>
              <a:t>": </a:t>
            </a:r>
            <a:r>
              <a:rPr lang="en-US" altLang="zh-CN" sz="1050" dirty="0" err="1"/>
              <a:t>json</a:t>
            </a:r>
            <a:r>
              <a:rPr lang="en-US" altLang="zh-CN" sz="1050" dirty="0"/>
              <a:t> //</a:t>
            </a:r>
            <a:r>
              <a:rPr lang="zh-CN" altLang="en-US" sz="1050" dirty="0"/>
              <a:t>业务接口传递的参数</a:t>
            </a:r>
          </a:p>
          <a:p>
            <a:r>
              <a:rPr lang="zh-CN" altLang="en-US" sz="1050" dirty="0"/>
              <a:t>            </a:t>
            </a:r>
            <a:r>
              <a:rPr lang="en-US" altLang="zh-CN" sz="1050" dirty="0"/>
              <a:t>"</a:t>
            </a:r>
            <a:r>
              <a:rPr lang="zh-CN" altLang="en-US" sz="1050" dirty="0"/>
              <a:t>抓包返回状态码</a:t>
            </a:r>
            <a:r>
              <a:rPr lang="en-US" altLang="zh-CN" sz="1050" dirty="0"/>
              <a:t>":</a:t>
            </a:r>
            <a:r>
              <a:rPr lang="en-US" altLang="zh-CN" sz="1050" dirty="0" err="1"/>
              <a:t>int</a:t>
            </a:r>
            <a:r>
              <a:rPr lang="en-US" altLang="zh-CN" sz="1050" dirty="0"/>
              <a:t> </a:t>
            </a:r>
          </a:p>
          <a:p>
            <a:r>
              <a:rPr lang="en-US" altLang="zh-CN" sz="1050" dirty="0"/>
              <a:t>            "</a:t>
            </a:r>
            <a:r>
              <a:rPr lang="zh-CN" altLang="en-US" sz="1050" dirty="0"/>
              <a:t>测试返回状态码</a:t>
            </a:r>
            <a:r>
              <a:rPr lang="en-US" altLang="zh-CN" sz="1050" dirty="0"/>
              <a:t>":</a:t>
            </a:r>
            <a:r>
              <a:rPr lang="en-US" altLang="zh-CN" sz="1050" dirty="0" err="1"/>
              <a:t>int</a:t>
            </a:r>
            <a:endParaRPr lang="en-US" altLang="zh-CN" sz="1050" dirty="0"/>
          </a:p>
          <a:p>
            <a:r>
              <a:rPr lang="en-US" altLang="zh-CN" sz="1050" dirty="0"/>
              <a:t>            "</a:t>
            </a:r>
            <a:r>
              <a:rPr lang="zh-CN" altLang="en-US" sz="1050" dirty="0"/>
              <a:t>抓包返回</a:t>
            </a:r>
            <a:r>
              <a:rPr lang="en-US" altLang="zh-CN" sz="1050" dirty="0"/>
              <a:t>MD5" : 32</a:t>
            </a:r>
            <a:r>
              <a:rPr lang="zh-CN" altLang="en-US" sz="1050" dirty="0"/>
              <a:t>位</a:t>
            </a:r>
          </a:p>
          <a:p>
            <a:r>
              <a:rPr lang="zh-CN" altLang="en-US" sz="1050" dirty="0"/>
              <a:t>            </a:t>
            </a:r>
            <a:r>
              <a:rPr lang="en-US" altLang="zh-CN" sz="1050" dirty="0"/>
              <a:t>"</a:t>
            </a:r>
            <a:r>
              <a:rPr lang="zh-CN" altLang="en-US" sz="1050" dirty="0"/>
              <a:t>测试返回</a:t>
            </a:r>
            <a:r>
              <a:rPr lang="en-US" altLang="zh-CN" sz="1050" dirty="0"/>
              <a:t>MD5" : 32</a:t>
            </a:r>
            <a:r>
              <a:rPr lang="zh-CN" altLang="en-US" sz="1050" dirty="0"/>
              <a:t>位</a:t>
            </a:r>
          </a:p>
          <a:p>
            <a:r>
              <a:rPr lang="zh-CN" altLang="en-US" sz="1050" dirty="0"/>
              <a:t>            </a:t>
            </a:r>
            <a:r>
              <a:rPr lang="en-US" altLang="zh-CN" sz="1050" dirty="0"/>
              <a:t>"</a:t>
            </a:r>
            <a:r>
              <a:rPr lang="zh-CN" altLang="en-US" sz="1050" dirty="0"/>
              <a:t>抓包返回</a:t>
            </a:r>
            <a:r>
              <a:rPr lang="en-US" altLang="zh-CN" sz="1050" dirty="0" err="1"/>
              <a:t>Json</a:t>
            </a:r>
            <a:r>
              <a:rPr lang="zh-CN" altLang="en-US" sz="1050" dirty="0"/>
              <a:t>数据</a:t>
            </a:r>
            <a:r>
              <a:rPr lang="en-US" altLang="zh-CN" sz="1050" dirty="0"/>
              <a:t>": </a:t>
            </a:r>
            <a:r>
              <a:rPr lang="en-US" altLang="zh-CN" sz="1050" dirty="0" err="1"/>
              <a:t>json</a:t>
            </a:r>
            <a:endParaRPr lang="en-US" altLang="zh-CN" sz="1050" dirty="0"/>
          </a:p>
          <a:p>
            <a:r>
              <a:rPr lang="en-US" altLang="zh-CN" sz="1050" dirty="0"/>
              <a:t>            "</a:t>
            </a:r>
            <a:r>
              <a:rPr lang="zh-CN" altLang="en-US" sz="1050" dirty="0"/>
              <a:t>测试返回</a:t>
            </a:r>
            <a:r>
              <a:rPr lang="en-US" altLang="zh-CN" sz="1050" dirty="0" err="1"/>
              <a:t>Json</a:t>
            </a:r>
            <a:r>
              <a:rPr lang="zh-CN" altLang="en-US" sz="1050" dirty="0"/>
              <a:t>数据</a:t>
            </a:r>
            <a:r>
              <a:rPr lang="en-US" altLang="zh-CN" sz="1050" dirty="0"/>
              <a:t>"</a:t>
            </a:r>
            <a:r>
              <a:rPr lang="zh-CN" altLang="en-US" sz="1050" dirty="0"/>
              <a:t>：</a:t>
            </a:r>
            <a:r>
              <a:rPr lang="en-US" altLang="zh-CN" sz="1050" dirty="0" err="1"/>
              <a:t>json</a:t>
            </a:r>
            <a:endParaRPr lang="en-US" altLang="zh-CN" sz="1050" dirty="0"/>
          </a:p>
          <a:p>
            <a:r>
              <a:rPr lang="en-US" altLang="zh-CN" sz="1050" dirty="0"/>
              <a:t>            "</a:t>
            </a:r>
            <a:r>
              <a:rPr lang="zh-CN" altLang="en-US" sz="1050" dirty="0"/>
              <a:t>检查点</a:t>
            </a:r>
            <a:r>
              <a:rPr lang="en-US" altLang="zh-CN" sz="1050" dirty="0"/>
              <a:t>" : </a:t>
            </a:r>
            <a:r>
              <a:rPr lang="en-US" altLang="zh-CN" sz="1050" dirty="0" err="1"/>
              <a:t>json</a:t>
            </a:r>
            <a:r>
              <a:rPr lang="en-US" altLang="zh-CN" sz="1050" dirty="0"/>
              <a:t> //</a:t>
            </a:r>
            <a:r>
              <a:rPr lang="zh-CN" altLang="en-US" sz="1050" dirty="0"/>
              <a:t>检查点为</a:t>
            </a:r>
            <a:r>
              <a:rPr lang="en-US" altLang="zh-CN" sz="1050" dirty="0" err="1"/>
              <a:t>json</a:t>
            </a:r>
            <a:r>
              <a:rPr lang="zh-CN" altLang="en-US" sz="1050" dirty="0"/>
              <a:t>格式，下方有其格式及数据的说明</a:t>
            </a:r>
          </a:p>
          <a:p>
            <a:r>
              <a:rPr lang="zh-CN" altLang="en-US" sz="1050" dirty="0"/>
              <a:t>            </a:t>
            </a:r>
            <a:r>
              <a:rPr lang="en-US" altLang="zh-CN" sz="1050" dirty="0"/>
              <a:t>"</a:t>
            </a:r>
            <a:r>
              <a:rPr lang="zh-CN" altLang="en-US" sz="1050" dirty="0"/>
              <a:t>错误状态码</a:t>
            </a:r>
            <a:r>
              <a:rPr lang="en-US" altLang="zh-CN" sz="1050" dirty="0"/>
              <a:t>"</a:t>
            </a:r>
            <a:r>
              <a:rPr lang="zh-CN" altLang="en-US" sz="1050" dirty="0"/>
              <a:t>：</a:t>
            </a:r>
            <a:r>
              <a:rPr lang="en-US" altLang="zh-CN" sz="1050" dirty="0"/>
              <a:t>0/1/2/3/4 </a:t>
            </a:r>
            <a:r>
              <a:rPr lang="zh-CN" altLang="en-US" sz="1050" dirty="0"/>
              <a:t>状态码，下面有详细介绍</a:t>
            </a:r>
          </a:p>
          <a:p>
            <a:r>
              <a:rPr lang="zh-CN" altLang="en-US" sz="1050" dirty="0"/>
              <a:t>            </a:t>
            </a:r>
            <a:r>
              <a:rPr lang="en-US" altLang="zh-CN" sz="1050" dirty="0"/>
              <a:t>"</a:t>
            </a:r>
            <a:r>
              <a:rPr lang="zh-CN" altLang="en-US" sz="1050" dirty="0"/>
              <a:t>错误描述</a:t>
            </a:r>
            <a:r>
              <a:rPr lang="en-US" altLang="zh-CN" sz="1050" dirty="0"/>
              <a:t>"</a:t>
            </a:r>
            <a:r>
              <a:rPr lang="zh-CN" altLang="en-US" sz="1050" dirty="0"/>
              <a:t>：</a:t>
            </a:r>
            <a:r>
              <a:rPr lang="en-US" altLang="zh-CN" sz="1050" dirty="0"/>
              <a:t>string</a:t>
            </a:r>
          </a:p>
          <a:p>
            <a:r>
              <a:rPr lang="en-US" altLang="zh-CN" sz="1050" dirty="0"/>
              <a:t>            "</a:t>
            </a:r>
            <a:r>
              <a:rPr lang="zh-CN" altLang="en-US" sz="1050" dirty="0"/>
              <a:t>请求耗时</a:t>
            </a:r>
            <a:r>
              <a:rPr lang="en-US" altLang="zh-CN" sz="1050" dirty="0"/>
              <a:t>" : time // </a:t>
            </a:r>
            <a:r>
              <a:rPr lang="zh-CN" altLang="en-US" sz="1050" dirty="0"/>
              <a:t>一次请求的耗时</a:t>
            </a:r>
          </a:p>
          <a:p>
            <a:r>
              <a:rPr lang="zh-CN" altLang="en-US" sz="1050" dirty="0"/>
              <a:t>        </a:t>
            </a:r>
            <a:r>
              <a:rPr lang="en-US" altLang="zh-CN" sz="1050" dirty="0"/>
              <a:t>}</a:t>
            </a:r>
          </a:p>
          <a:p>
            <a:r>
              <a:rPr lang="en-US" altLang="zh-CN" sz="1050" dirty="0"/>
              <a:t>    </a:t>
            </a:r>
            <a:r>
              <a:rPr lang="zh-CN" altLang="en-US" sz="1050" dirty="0"/>
              <a:t>其中是否成功的</a:t>
            </a:r>
            <a:r>
              <a:rPr lang="en-US" altLang="zh-CN" sz="1050" dirty="0"/>
              <a:t>4</a:t>
            </a:r>
            <a:r>
              <a:rPr lang="zh-CN" altLang="en-US" sz="1050" dirty="0"/>
              <a:t>种状态码结束如下</a:t>
            </a:r>
            <a:r>
              <a:rPr lang="en-US" altLang="zh-CN" sz="1050" dirty="0"/>
              <a:t>:</a:t>
            </a:r>
          </a:p>
          <a:p>
            <a:r>
              <a:rPr lang="en-US" altLang="zh-CN" sz="1050" dirty="0"/>
              <a:t>        error </a:t>
            </a:r>
            <a:r>
              <a:rPr lang="zh-CN" altLang="en-US" sz="1050" dirty="0"/>
              <a:t>状态码说明</a:t>
            </a:r>
          </a:p>
          <a:p>
            <a:r>
              <a:rPr lang="zh-CN" altLang="en-US" sz="1050" dirty="0"/>
              <a:t>            ：</a:t>
            </a:r>
            <a:r>
              <a:rPr lang="en-US" altLang="zh-CN" sz="1050" dirty="0"/>
              <a:t>0  </a:t>
            </a:r>
            <a:r>
              <a:rPr lang="zh-CN" altLang="en-US" sz="1050" dirty="0"/>
              <a:t>请求成功，返回数据正常</a:t>
            </a:r>
          </a:p>
          <a:p>
            <a:r>
              <a:rPr lang="zh-CN" altLang="en-US" sz="1050" dirty="0"/>
              <a:t>            ：</a:t>
            </a:r>
            <a:r>
              <a:rPr lang="en-US" altLang="zh-CN" sz="1050" dirty="0"/>
              <a:t>1  </a:t>
            </a:r>
            <a:r>
              <a:rPr lang="zh-CN" altLang="en-US" sz="1050" dirty="0"/>
              <a:t>请求失败，</a:t>
            </a:r>
            <a:r>
              <a:rPr lang="en-US" altLang="zh-CN" sz="1050" dirty="0"/>
              <a:t>code </a:t>
            </a:r>
            <a:r>
              <a:rPr lang="zh-CN" altLang="en-US" sz="1050" dirty="0"/>
              <a:t>状态码大于</a:t>
            </a:r>
            <a:r>
              <a:rPr lang="en-US" altLang="zh-CN" sz="1050" dirty="0"/>
              <a:t>200</a:t>
            </a:r>
          </a:p>
          <a:p>
            <a:r>
              <a:rPr lang="en-US" altLang="zh-CN" sz="1050" dirty="0"/>
              <a:t>            </a:t>
            </a:r>
            <a:r>
              <a:rPr lang="zh-CN" altLang="en-US" sz="1050" dirty="0"/>
              <a:t>：</a:t>
            </a:r>
            <a:r>
              <a:rPr lang="en-US" altLang="zh-CN" sz="1050" dirty="0"/>
              <a:t>2  </a:t>
            </a:r>
            <a:r>
              <a:rPr lang="zh-CN" altLang="en-US" sz="1050" dirty="0"/>
              <a:t>请求成功，返回数据状态</a:t>
            </a:r>
            <a:r>
              <a:rPr lang="en-US" altLang="zh-CN" sz="1050" dirty="0"/>
              <a:t>,</a:t>
            </a:r>
            <a:r>
              <a:rPr lang="zh-CN" altLang="en-US" sz="1050" dirty="0"/>
              <a:t>格式与</a:t>
            </a:r>
            <a:r>
              <a:rPr lang="en-US" altLang="zh-CN" sz="1050" dirty="0" err="1"/>
              <a:t>CheckPoint</a:t>
            </a:r>
            <a:r>
              <a:rPr lang="zh-CN" altLang="en-US" sz="1050" dirty="0"/>
              <a:t>中不一致</a:t>
            </a:r>
          </a:p>
          <a:p>
            <a:r>
              <a:rPr lang="zh-CN" altLang="en-US" sz="1050" dirty="0"/>
              <a:t>                 包括：返回数据的</a:t>
            </a:r>
            <a:r>
              <a:rPr lang="en-US" altLang="zh-CN" sz="1050" dirty="0"/>
              <a:t>error</a:t>
            </a:r>
            <a:r>
              <a:rPr lang="zh-CN" altLang="en-US" sz="1050" dirty="0"/>
              <a:t>状态码与</a:t>
            </a:r>
            <a:r>
              <a:rPr lang="en-US" altLang="zh-CN" sz="1050" dirty="0" err="1"/>
              <a:t>CheckPoint</a:t>
            </a:r>
            <a:r>
              <a:rPr lang="zh-CN" altLang="en-US" sz="1050" dirty="0"/>
              <a:t>中不一致</a:t>
            </a:r>
          </a:p>
          <a:p>
            <a:r>
              <a:rPr lang="zh-CN" altLang="en-US" sz="1050" dirty="0"/>
              <a:t>                 返回数据格式与</a:t>
            </a:r>
            <a:r>
              <a:rPr lang="en-US" altLang="zh-CN" sz="1050" dirty="0" err="1"/>
              <a:t>CheckPoint</a:t>
            </a:r>
            <a:r>
              <a:rPr lang="zh-CN" altLang="en-US" sz="1050" dirty="0"/>
              <a:t>中不一致，不为空，数量不匹配等，具体看检查点配置</a:t>
            </a:r>
          </a:p>
          <a:p>
            <a:r>
              <a:rPr lang="zh-CN" altLang="en-US" sz="1050" dirty="0"/>
              <a:t>            ：</a:t>
            </a:r>
            <a:r>
              <a:rPr lang="en-US" altLang="zh-CN" sz="1050" dirty="0"/>
              <a:t>3  </a:t>
            </a:r>
            <a:r>
              <a:rPr lang="zh-CN" altLang="en-US" sz="1050" dirty="0"/>
              <a:t>返回数据不为</a:t>
            </a:r>
            <a:r>
              <a:rPr lang="en-US" altLang="zh-CN" sz="1050" dirty="0" err="1"/>
              <a:t>Json</a:t>
            </a:r>
            <a:r>
              <a:rPr lang="zh-CN" altLang="en-US" sz="1050" dirty="0"/>
              <a:t>格式，无法解析</a:t>
            </a:r>
          </a:p>
          <a:p>
            <a:r>
              <a:rPr lang="zh-CN" altLang="en-US" sz="1050" dirty="0"/>
              <a:t>            </a:t>
            </a:r>
            <a:r>
              <a:rPr lang="en-US" altLang="zh-CN" sz="1050" dirty="0"/>
              <a:t>: 4  </a:t>
            </a:r>
            <a:r>
              <a:rPr lang="zh-CN" altLang="en-US" sz="1050" dirty="0"/>
              <a:t>参数错误，请检查相应参数</a:t>
            </a:r>
          </a:p>
        </p:txBody>
      </p:sp>
    </p:spTree>
    <p:extLst>
      <p:ext uri="{BB962C8B-B14F-4D97-AF65-F5344CB8AC3E}">
        <p14:creationId xmlns:p14="http://schemas.microsoft.com/office/powerpoint/2010/main" val="397870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3" name="直接连接符 32"/>
          <p:cNvCxnSpPr/>
          <p:nvPr/>
        </p:nvCxnSpPr>
        <p:spPr>
          <a:xfrm flipH="1">
            <a:off x="4909132"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797945" y="2446311"/>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447281" y="2487439"/>
            <a:ext cx="1594789" cy="18716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2036"/>
            <a:ext cx="4143040" cy="1189484"/>
            <a:chOff x="0" y="2036"/>
            <a:chExt cx="4143040" cy="1189484"/>
          </a:xfrm>
        </p:grpSpPr>
        <p:sp>
          <p:nvSpPr>
            <p:cNvPr id="3" name="矩形 2"/>
            <p:cNvSpPr/>
            <p:nvPr/>
          </p:nvSpPr>
          <p:spPr>
            <a:xfrm>
              <a:off x="878680" y="268190"/>
              <a:ext cx="3264360" cy="523220"/>
            </a:xfrm>
            <a:prstGeom prst="rect">
              <a:avLst/>
            </a:prstGeom>
          </p:spPr>
          <p:txBody>
            <a:bodyPr wrap="square">
              <a:spAutoFit/>
            </a:bodyPr>
            <a:lstStyle/>
            <a:p>
              <a:r>
                <a:rPr lang="zh-CN" altLang="en-US" sz="2800" dirty="0" smtClean="0">
                  <a:solidFill>
                    <a:schemeClr val="bg1"/>
                  </a:solidFill>
                </a:rPr>
                <a:t>接口自动化模块</a:t>
              </a:r>
              <a:endParaRPr lang="en-US" altLang="zh-CN" sz="2800" dirty="0">
                <a:solidFill>
                  <a:schemeClr val="bg1"/>
                </a:solidFill>
              </a:endParaRPr>
            </a:p>
          </p:txBody>
        </p:sp>
        <p:sp>
          <p:nvSpPr>
            <p:cNvPr id="4" name="矩形 3"/>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grpSp>
        <p:nvGrpSpPr>
          <p:cNvPr id="23" name="组合 22"/>
          <p:cNvGrpSpPr/>
          <p:nvPr/>
        </p:nvGrpSpPr>
        <p:grpSpPr>
          <a:xfrm>
            <a:off x="521582" y="4440465"/>
            <a:ext cx="3264292" cy="1365066"/>
            <a:chOff x="1307708" y="4373789"/>
            <a:chExt cx="3264292" cy="1365066"/>
          </a:xfrm>
        </p:grpSpPr>
        <p:sp>
          <p:nvSpPr>
            <p:cNvPr id="21" name="矩形 20"/>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利用</a:t>
              </a:r>
              <a:r>
                <a:rPr lang="en-US" altLang="zh-CN" dirty="0" smtClean="0">
                  <a:solidFill>
                    <a:schemeClr val="accent2"/>
                  </a:solidFill>
                </a:rPr>
                <a:t>fiddler</a:t>
              </a:r>
              <a:r>
                <a:rPr lang="zh-CN" altLang="en-US" dirty="0" smtClean="0">
                  <a:solidFill>
                    <a:schemeClr val="accent2"/>
                  </a:solidFill>
                </a:rPr>
                <a:t>等抓包工具过滤需要的接口，并存储相关信息。后通过工具模块生成测试数据</a:t>
              </a:r>
              <a:endParaRPr lang="zh-CN" altLang="en-US" dirty="0">
                <a:solidFill>
                  <a:schemeClr val="accent2"/>
                </a:solidFill>
              </a:endParaRPr>
            </a:p>
          </p:txBody>
        </p:sp>
        <p:sp>
          <p:nvSpPr>
            <p:cNvPr id="22" name="矩形 21"/>
            <p:cNvSpPr/>
            <p:nvPr/>
          </p:nvSpPr>
          <p:spPr>
            <a:xfrm>
              <a:off x="1616417" y="4373789"/>
              <a:ext cx="2646878"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接口数据自动收集</a:t>
              </a:r>
              <a:endParaRPr lang="en-US" altLang="zh-CN" sz="2400" b="1" dirty="0">
                <a:solidFill>
                  <a:schemeClr val="accent2"/>
                </a:solidFill>
              </a:endParaRPr>
            </a:p>
          </p:txBody>
        </p:sp>
      </p:grpSp>
      <p:grpSp>
        <p:nvGrpSpPr>
          <p:cNvPr id="24" name="组合 23"/>
          <p:cNvGrpSpPr/>
          <p:nvPr/>
        </p:nvGrpSpPr>
        <p:grpSpPr>
          <a:xfrm>
            <a:off x="3820207" y="4431387"/>
            <a:ext cx="4185761" cy="1365066"/>
            <a:chOff x="846975" y="4373789"/>
            <a:chExt cx="4185761" cy="1365066"/>
          </a:xfrm>
        </p:grpSpPr>
        <p:sp>
          <p:nvSpPr>
            <p:cNvPr id="25" name="矩形 24"/>
            <p:cNvSpPr/>
            <p:nvPr/>
          </p:nvSpPr>
          <p:spPr>
            <a:xfrm>
              <a:off x="1307708" y="4815525"/>
              <a:ext cx="3264292" cy="923330"/>
            </a:xfrm>
            <a:prstGeom prst="rect">
              <a:avLst/>
            </a:prstGeom>
          </p:spPr>
          <p:txBody>
            <a:bodyPr wrap="square">
              <a:spAutoFit/>
            </a:bodyPr>
            <a:lstStyle/>
            <a:p>
              <a:pPr algn="ctr"/>
              <a:r>
                <a:rPr lang="zh-CN" altLang="en-US" dirty="0" smtClean="0">
                  <a:solidFill>
                    <a:schemeClr val="accent2"/>
                  </a:solidFill>
                </a:rPr>
                <a:t>对于业务测试，重点是业务接口的流程配置和参数传递的配置，形成一条完整的业务线</a:t>
              </a:r>
              <a:endParaRPr lang="zh-CN" altLang="en-US" dirty="0">
                <a:solidFill>
                  <a:schemeClr val="accent2"/>
                </a:solidFill>
              </a:endParaRPr>
            </a:p>
          </p:txBody>
        </p:sp>
        <p:sp>
          <p:nvSpPr>
            <p:cNvPr id="26" name="矩形 25"/>
            <p:cNvSpPr/>
            <p:nvPr/>
          </p:nvSpPr>
          <p:spPr>
            <a:xfrm>
              <a:off x="846975" y="4373789"/>
              <a:ext cx="4185761"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人工配置接口业务线及检查点</a:t>
              </a:r>
              <a:endParaRPr lang="en-US" altLang="zh-CN" sz="2400" b="1" dirty="0">
                <a:solidFill>
                  <a:schemeClr val="accent2"/>
                </a:solidFill>
              </a:endParaRPr>
            </a:p>
          </p:txBody>
        </p:sp>
      </p:grpSp>
      <p:grpSp>
        <p:nvGrpSpPr>
          <p:cNvPr id="27" name="组合 26"/>
          <p:cNvGrpSpPr/>
          <p:nvPr/>
        </p:nvGrpSpPr>
        <p:grpSpPr>
          <a:xfrm>
            <a:off x="8158417" y="4422629"/>
            <a:ext cx="3460953" cy="1642065"/>
            <a:chOff x="1307708" y="4373789"/>
            <a:chExt cx="3264292" cy="1642065"/>
          </a:xfrm>
        </p:grpSpPr>
        <p:sp>
          <p:nvSpPr>
            <p:cNvPr id="28" name="矩形 27"/>
            <p:cNvSpPr/>
            <p:nvPr/>
          </p:nvSpPr>
          <p:spPr>
            <a:xfrm>
              <a:off x="1307708" y="4815525"/>
              <a:ext cx="3264292" cy="1200329"/>
            </a:xfrm>
            <a:prstGeom prst="rect">
              <a:avLst/>
            </a:prstGeom>
          </p:spPr>
          <p:txBody>
            <a:bodyPr wrap="square">
              <a:spAutoFit/>
            </a:bodyPr>
            <a:lstStyle/>
            <a:p>
              <a:pPr algn="ctr"/>
              <a:r>
                <a:rPr lang="zh-CN" altLang="en-US" dirty="0" smtClean="0">
                  <a:solidFill>
                    <a:schemeClr val="accent2"/>
                  </a:solidFill>
                </a:rPr>
                <a:t>对于人工配置后的业务线接口进行接口的请求访问，涉及接口数据的传递，对每条业务接口进行状态监测，判断业务接口情况</a:t>
              </a:r>
              <a:endParaRPr lang="zh-CN" altLang="en-US" dirty="0">
                <a:solidFill>
                  <a:schemeClr val="accent2"/>
                </a:solidFill>
              </a:endParaRPr>
            </a:p>
          </p:txBody>
        </p:sp>
        <p:sp>
          <p:nvSpPr>
            <p:cNvPr id="29" name="矩形 28"/>
            <p:cNvSpPr/>
            <p:nvPr/>
          </p:nvSpPr>
          <p:spPr>
            <a:xfrm>
              <a:off x="1308639" y="4373789"/>
              <a:ext cx="3262432" cy="461665"/>
            </a:xfrm>
            <a:prstGeom prst="rect">
              <a:avLst/>
            </a:prstGeom>
          </p:spPr>
          <p:txBody>
            <a:bodyPr wrap="none">
              <a:spAutoFit/>
            </a:bodyPr>
            <a:lstStyle/>
            <a:p>
              <a:pPr algn="ctr" defTabSz="913755" fontAlgn="base">
                <a:spcBef>
                  <a:spcPct val="0"/>
                </a:spcBef>
                <a:spcAft>
                  <a:spcPct val="0"/>
                </a:spcAft>
              </a:pPr>
              <a:r>
                <a:rPr lang="zh-CN" altLang="en-US" sz="2400" b="1" dirty="0" smtClean="0">
                  <a:solidFill>
                    <a:schemeClr val="accent2"/>
                  </a:solidFill>
                </a:rPr>
                <a:t>自动化请求及结果分析</a:t>
              </a:r>
              <a:endParaRPr lang="en-US" altLang="zh-CN" sz="2400" b="1" dirty="0">
                <a:solidFill>
                  <a:schemeClr val="accent2"/>
                </a:solidFill>
              </a:endParaRPr>
            </a:p>
          </p:txBody>
        </p:sp>
      </p:grpSp>
      <p:sp>
        <p:nvSpPr>
          <p:cNvPr id="8" name="椭圆 7"/>
          <p:cNvSpPr/>
          <p:nvPr/>
        </p:nvSpPr>
        <p:spPr>
          <a:xfrm>
            <a:off x="1406674" y="2549094"/>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4841980" y="2566020"/>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730793" y="2524892"/>
            <a:ext cx="1729092" cy="1714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5" name="组合 34"/>
          <p:cNvGrpSpPr/>
          <p:nvPr/>
        </p:nvGrpSpPr>
        <p:grpSpPr>
          <a:xfrm>
            <a:off x="1918340" y="3008750"/>
            <a:ext cx="705760" cy="714710"/>
            <a:chOff x="3569784" y="2113339"/>
            <a:chExt cx="705760" cy="714710"/>
          </a:xfrm>
          <a:solidFill>
            <a:schemeClr val="accent2"/>
          </a:solidFill>
        </p:grpSpPr>
        <p:grpSp>
          <p:nvGrpSpPr>
            <p:cNvPr id="36" name="组合 35"/>
            <p:cNvGrpSpPr/>
            <p:nvPr/>
          </p:nvGrpSpPr>
          <p:grpSpPr>
            <a:xfrm rot="1800000">
              <a:off x="3569784" y="2113339"/>
              <a:ext cx="705760" cy="703716"/>
              <a:chOff x="3569783" y="5296910"/>
              <a:chExt cx="705760" cy="703716"/>
            </a:xfrm>
            <a:grpFill/>
          </p:grpSpPr>
          <p:sp>
            <p:nvSpPr>
              <p:cNvPr id="38" name="矩形 37"/>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文本框 5"/>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1</a:t>
              </a:r>
              <a:endParaRPr lang="zh-CN" altLang="en-US" sz="4000" dirty="0">
                <a:solidFill>
                  <a:schemeClr val="bg1"/>
                </a:solidFill>
                <a:latin typeface="Impact" panose="020B0806030902050204" pitchFamily="34" charset="0"/>
              </a:endParaRPr>
            </a:p>
          </p:txBody>
        </p:sp>
      </p:grpSp>
      <p:grpSp>
        <p:nvGrpSpPr>
          <p:cNvPr id="43" name="组合 42"/>
          <p:cNvGrpSpPr/>
          <p:nvPr/>
        </p:nvGrpSpPr>
        <p:grpSpPr>
          <a:xfrm>
            <a:off x="5353646" y="3048989"/>
            <a:ext cx="705760" cy="714710"/>
            <a:chOff x="3569784" y="2113339"/>
            <a:chExt cx="705760" cy="714710"/>
          </a:xfrm>
          <a:solidFill>
            <a:schemeClr val="accent2"/>
          </a:solidFill>
        </p:grpSpPr>
        <p:grpSp>
          <p:nvGrpSpPr>
            <p:cNvPr id="44" name="组合 43"/>
            <p:cNvGrpSpPr/>
            <p:nvPr/>
          </p:nvGrpSpPr>
          <p:grpSpPr>
            <a:xfrm rot="1800000">
              <a:off x="3569784" y="2113339"/>
              <a:ext cx="705760" cy="703716"/>
              <a:chOff x="3569783" y="5296910"/>
              <a:chExt cx="705760" cy="703716"/>
            </a:xfrm>
            <a:grpFill/>
          </p:grpSpPr>
          <p:sp>
            <p:nvSpPr>
              <p:cNvPr id="46" name="矩形 45"/>
              <p:cNvSpPr/>
              <p:nvPr/>
            </p:nvSpPr>
            <p:spPr>
              <a:xfrm>
                <a:off x="3575456" y="5300539"/>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文本框 4"/>
            <p:cNvSpPr txBox="1"/>
            <p:nvPr/>
          </p:nvSpPr>
          <p:spPr>
            <a:xfrm>
              <a:off x="3715169" y="2120163"/>
              <a:ext cx="500063" cy="707886"/>
            </a:xfrm>
            <a:prstGeom prst="rect">
              <a:avLst/>
            </a:prstGeom>
            <a:noFill/>
          </p:spPr>
          <p:txBody>
            <a:bodyPr wrap="square" rtlCol="0">
              <a:spAutoFit/>
            </a:bodyPr>
            <a:lstStyle/>
            <a:p>
              <a:r>
                <a:rPr lang="en-US" altLang="zh-CN" sz="4000" dirty="0" smtClean="0">
                  <a:solidFill>
                    <a:schemeClr val="bg1"/>
                  </a:solidFill>
                  <a:latin typeface="Impact" panose="020B0806030902050204" pitchFamily="34" charset="0"/>
                </a:rPr>
                <a:t>2</a:t>
              </a:r>
              <a:endParaRPr lang="zh-CN" altLang="en-US" sz="4000" dirty="0">
                <a:solidFill>
                  <a:schemeClr val="bg1"/>
                </a:solidFill>
                <a:latin typeface="Impact" panose="020B0806030902050204" pitchFamily="34" charset="0"/>
              </a:endParaRPr>
            </a:p>
          </p:txBody>
        </p:sp>
      </p:grpSp>
      <p:grpSp>
        <p:nvGrpSpPr>
          <p:cNvPr id="51" name="组合 50"/>
          <p:cNvGrpSpPr/>
          <p:nvPr/>
        </p:nvGrpSpPr>
        <p:grpSpPr>
          <a:xfrm>
            <a:off x="9242459" y="3024787"/>
            <a:ext cx="705760" cy="714710"/>
            <a:chOff x="3569784" y="2113339"/>
            <a:chExt cx="705760" cy="714710"/>
          </a:xfrm>
          <a:solidFill>
            <a:schemeClr val="accent2"/>
          </a:solidFill>
        </p:grpSpPr>
        <p:grpSp>
          <p:nvGrpSpPr>
            <p:cNvPr id="52" name="组合 51"/>
            <p:cNvGrpSpPr/>
            <p:nvPr/>
          </p:nvGrpSpPr>
          <p:grpSpPr>
            <a:xfrm rot="1800000">
              <a:off x="3569784" y="2113339"/>
              <a:ext cx="705760" cy="703716"/>
              <a:chOff x="3569783" y="5296910"/>
              <a:chExt cx="705760" cy="703716"/>
            </a:xfrm>
            <a:grpFill/>
          </p:grpSpPr>
          <p:sp>
            <p:nvSpPr>
              <p:cNvPr id="54" name="矩形 53"/>
              <p:cNvSpPr/>
              <p:nvPr/>
            </p:nvSpPr>
            <p:spPr>
              <a:xfrm>
                <a:off x="3575456" y="5300538"/>
                <a:ext cx="700087" cy="7000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4094141" y="531350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569783" y="59861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493849" y="5386910"/>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4170613" y="5910626"/>
                <a:ext cx="1800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3" name="文本框 4"/>
            <p:cNvSpPr txBox="1"/>
            <p:nvPr/>
          </p:nvSpPr>
          <p:spPr>
            <a:xfrm>
              <a:off x="3715169" y="2120163"/>
              <a:ext cx="500063" cy="707886"/>
            </a:xfrm>
            <a:prstGeom prst="rect">
              <a:avLst/>
            </a:prstGeom>
            <a:noFill/>
          </p:spPr>
          <p:txBody>
            <a:bodyPr wrap="square" rtlCol="0">
              <a:spAutoFit/>
            </a:bodyPr>
            <a:lstStyle/>
            <a:p>
              <a:r>
                <a:rPr lang="en-US" altLang="zh-CN" sz="4000" dirty="0">
                  <a:solidFill>
                    <a:schemeClr val="bg1"/>
                  </a:solidFill>
                  <a:latin typeface="Impact" panose="020B0806030902050204" pitchFamily="34" charset="0"/>
                </a:rPr>
                <a:t>3</a:t>
              </a:r>
              <a:endParaRPr lang="zh-CN" altLang="en-US" sz="4000" dirty="0">
                <a:solidFill>
                  <a:schemeClr val="bg1"/>
                </a:solidFill>
                <a:latin typeface="Impact" panose="020B0806030902050204" pitchFamily="34" charset="0"/>
              </a:endParaRPr>
            </a:p>
          </p:txBody>
        </p:sp>
      </p:grpSp>
      <p:sp>
        <p:nvSpPr>
          <p:cNvPr id="59" name="文本框 9"/>
          <p:cNvSpPr txBox="1"/>
          <p:nvPr/>
        </p:nvSpPr>
        <p:spPr>
          <a:xfrm>
            <a:off x="3853992" y="729855"/>
            <a:ext cx="4876801" cy="461665"/>
          </a:xfrm>
          <a:prstGeom prst="rect">
            <a:avLst/>
          </a:prstGeom>
          <a:noFill/>
        </p:spPr>
        <p:txBody>
          <a:bodyPr wrap="square" rtlCol="0">
            <a:spAutoFit/>
          </a:bodyPr>
          <a:lstStyle/>
          <a:p>
            <a:pPr algn="ctr"/>
            <a:r>
              <a:rPr lang="zh-CN" altLang="en-US" sz="2400" b="1" dirty="0" smtClean="0">
                <a:solidFill>
                  <a:schemeClr val="bg1"/>
                </a:solidFill>
              </a:rPr>
              <a:t>模块</a:t>
            </a:r>
            <a:r>
              <a:rPr lang="en-US" altLang="zh-CN" sz="2400" b="1" dirty="0">
                <a:solidFill>
                  <a:schemeClr val="bg1"/>
                </a:solidFill>
              </a:rPr>
              <a:t>2</a:t>
            </a:r>
            <a:r>
              <a:rPr lang="zh-CN" altLang="en-US" sz="2400" b="1" dirty="0" smtClean="0">
                <a:solidFill>
                  <a:schemeClr val="bg1"/>
                </a:solidFill>
              </a:rPr>
              <a:t>：业务接口可用性测试</a:t>
            </a:r>
            <a:endParaRPr lang="zh-CN" altLang="en-US" sz="2400" b="1" dirty="0">
              <a:solidFill>
                <a:schemeClr val="bg1"/>
              </a:solidFill>
            </a:endParaRPr>
          </a:p>
        </p:txBody>
      </p:sp>
    </p:spTree>
    <p:extLst>
      <p:ext uri="{BB962C8B-B14F-4D97-AF65-F5344CB8AC3E}">
        <p14:creationId xmlns:p14="http://schemas.microsoft.com/office/powerpoint/2010/main" val="405680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6877050" cy="1189484"/>
            <a:chOff x="0" y="2036"/>
            <a:chExt cx="5648324" cy="1189484"/>
          </a:xfrm>
        </p:grpSpPr>
        <p:sp>
          <p:nvSpPr>
            <p:cNvPr id="2" name="矩形 1"/>
            <p:cNvSpPr/>
            <p:nvPr/>
          </p:nvSpPr>
          <p:spPr>
            <a:xfrm>
              <a:off x="878679" y="268190"/>
              <a:ext cx="4769645" cy="523220"/>
            </a:xfrm>
            <a:prstGeom prst="rect">
              <a:avLst/>
            </a:prstGeom>
          </p:spPr>
          <p:txBody>
            <a:bodyPr wrap="square">
              <a:spAutoFit/>
            </a:bodyPr>
            <a:lstStyle/>
            <a:p>
              <a:r>
                <a:rPr lang="zh-CN" altLang="en-US" sz="2800" dirty="0">
                  <a:solidFill>
                    <a:schemeClr val="bg1"/>
                  </a:solidFill>
                </a:rPr>
                <a:t>人工配置</a:t>
              </a:r>
              <a:r>
                <a:rPr lang="zh-CN" altLang="en-US" sz="2800" dirty="0" smtClean="0">
                  <a:solidFill>
                    <a:schemeClr val="bg1"/>
                  </a:solidFill>
                </a:rPr>
                <a:t>检查点流程及注意事项</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2145223" y="1127047"/>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开始</a:t>
            </a:r>
            <a:endParaRPr lang="zh-CN" altLang="en-US" sz="1400" dirty="0"/>
          </a:p>
        </p:txBody>
      </p:sp>
      <p:sp>
        <p:nvSpPr>
          <p:cNvPr id="46" name="圆角矩形 45"/>
          <p:cNvSpPr/>
          <p:nvPr/>
        </p:nvSpPr>
        <p:spPr>
          <a:xfrm>
            <a:off x="1119880" y="2227956"/>
            <a:ext cx="3007440" cy="886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人工配置筛选业务接口用例，配置其前后传递的参数依赖，放在</a:t>
            </a:r>
            <a:r>
              <a:rPr lang="en-US" altLang="zh-CN" sz="1400" dirty="0"/>
              <a:t>/</a:t>
            </a:r>
            <a:r>
              <a:rPr lang="en-US" altLang="zh-CN" sz="1400" dirty="0" smtClean="0"/>
              <a:t>data/Pop/business/source</a:t>
            </a:r>
            <a:r>
              <a:rPr lang="zh-CN" altLang="en-US" sz="1400" dirty="0" smtClean="0"/>
              <a:t>下</a:t>
            </a:r>
            <a:endParaRPr lang="en-US" altLang="zh-CN" sz="1400" dirty="0" smtClean="0"/>
          </a:p>
        </p:txBody>
      </p:sp>
      <p:sp>
        <p:nvSpPr>
          <p:cNvPr id="10" name="圆角矩形 9"/>
          <p:cNvSpPr/>
          <p:nvPr/>
        </p:nvSpPr>
        <p:spPr>
          <a:xfrm>
            <a:off x="1106955" y="3520068"/>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模拟请求对应的接口</a:t>
            </a:r>
            <a:endParaRPr lang="en-US" altLang="zh-CN" sz="1400" dirty="0" smtClean="0"/>
          </a:p>
        </p:txBody>
      </p:sp>
      <p:cxnSp>
        <p:nvCxnSpPr>
          <p:cNvPr id="9" name="直接箭头连接符 8"/>
          <p:cNvCxnSpPr>
            <a:stCxn id="5" idx="2"/>
            <a:endCxn id="46" idx="0"/>
          </p:cNvCxnSpPr>
          <p:nvPr/>
        </p:nvCxnSpPr>
        <p:spPr>
          <a:xfrm flipH="1">
            <a:off x="2623600" y="1697712"/>
            <a:ext cx="2" cy="530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2617138" y="3114676"/>
            <a:ext cx="6462" cy="40539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112" idx="0"/>
          </p:cNvCxnSpPr>
          <p:nvPr/>
        </p:nvCxnSpPr>
        <p:spPr>
          <a:xfrm>
            <a:off x="2617138" y="4317383"/>
            <a:ext cx="12925" cy="34193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64572" y="5832085"/>
            <a:ext cx="3130981"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生成结果文件，放在</a:t>
            </a:r>
            <a:r>
              <a:rPr lang="en-US" altLang="zh-CN" sz="1400" dirty="0"/>
              <a:t>/</a:t>
            </a:r>
            <a:r>
              <a:rPr lang="en-US" altLang="zh-CN" sz="1400" dirty="0" smtClean="0"/>
              <a:t>data/Pop/business/result</a:t>
            </a:r>
            <a:r>
              <a:rPr lang="zh-CN" altLang="en-US" sz="1400" dirty="0" smtClean="0"/>
              <a:t>下</a:t>
            </a:r>
            <a:endParaRPr lang="en-US" altLang="zh-CN" sz="1400" dirty="0" smtClean="0"/>
          </a:p>
        </p:txBody>
      </p:sp>
      <p:cxnSp>
        <p:nvCxnSpPr>
          <p:cNvPr id="21" name="直接箭头连接符 20"/>
          <p:cNvCxnSpPr>
            <a:stCxn id="112" idx="2"/>
            <a:endCxn id="22" idx="0"/>
          </p:cNvCxnSpPr>
          <p:nvPr/>
        </p:nvCxnSpPr>
        <p:spPr>
          <a:xfrm>
            <a:off x="2630063" y="5456635"/>
            <a:ext cx="0" cy="37545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1119880" y="4659320"/>
            <a:ext cx="3020365" cy="797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smtClean="0"/>
              <a:t>获取返回数据与</a:t>
            </a:r>
            <a:r>
              <a:rPr lang="en-US" altLang="zh-CN" sz="1400" dirty="0" err="1" smtClean="0"/>
              <a:t>CheckPoint</a:t>
            </a:r>
            <a:r>
              <a:rPr lang="zh-CN" altLang="en-US" sz="1400" dirty="0" smtClean="0"/>
              <a:t>点做检查，目前支持一层深度的</a:t>
            </a:r>
            <a:r>
              <a:rPr lang="en-US" altLang="zh-CN" sz="1400" dirty="0" err="1" smtClean="0"/>
              <a:t>json</a:t>
            </a:r>
            <a:r>
              <a:rPr lang="zh-CN" altLang="en-US" sz="1400" dirty="0" smtClean="0"/>
              <a:t>格式检查</a:t>
            </a:r>
            <a:endParaRPr lang="en-US" altLang="zh-CN" sz="1400" dirty="0" smtClean="0"/>
          </a:p>
        </p:txBody>
      </p:sp>
      <p:sp>
        <p:nvSpPr>
          <p:cNvPr id="153" name="矩形 152"/>
          <p:cNvSpPr/>
          <p:nvPr/>
        </p:nvSpPr>
        <p:spPr>
          <a:xfrm>
            <a:off x="5524499" y="685800"/>
            <a:ext cx="6667501" cy="6172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400" dirty="0"/>
              <a:t>详细配置参见 </a:t>
            </a:r>
            <a:r>
              <a:rPr lang="en-US" altLang="zh-CN" sz="1400" dirty="0"/>
              <a:t>README.md</a:t>
            </a:r>
          </a:p>
          <a:p>
            <a:r>
              <a:rPr lang="en-US" altLang="zh-CN" sz="1400" dirty="0" smtClean="0"/>
              <a:t>#[</a:t>
            </a:r>
            <a:r>
              <a:rPr lang="zh-CN" altLang="en-US" sz="1400" dirty="0"/>
              <a:t>多接口测试：业务测试</a:t>
            </a:r>
            <a:r>
              <a:rPr lang="en-US" altLang="zh-CN" sz="1400" dirty="0"/>
              <a:t>]</a:t>
            </a:r>
          </a:p>
          <a:p>
            <a:r>
              <a:rPr lang="en-US" altLang="zh-CN" sz="1400" dirty="0"/>
              <a:t>#</a:t>
            </a:r>
            <a:r>
              <a:rPr lang="zh-CN" altLang="en-US" sz="1400" dirty="0"/>
              <a:t>测试说明</a:t>
            </a:r>
          </a:p>
          <a:p>
            <a:r>
              <a:rPr lang="zh-CN" altLang="en-US" sz="1400" dirty="0"/>
              <a:t>    多接口测试是业务逻辑上的接口测试，各个接口在串行执行的过程中涉及来回传递数据的，与此同时看各个接口是否能够正常返回，主要是根据请求是否成功以及在</a:t>
            </a:r>
            <a:r>
              <a:rPr lang="en-US" altLang="zh-CN" sz="1400" dirty="0" err="1"/>
              <a:t>CheckPoint</a:t>
            </a:r>
            <a:r>
              <a:rPr lang="zh-CN" altLang="en-US" sz="1400" dirty="0"/>
              <a:t>点的检查是否通过，来回传递的参数是否在上一接口的返回数据中</a:t>
            </a:r>
          </a:p>
          <a:p>
            <a:r>
              <a:rPr lang="en-US" altLang="zh-CN" sz="1400" dirty="0"/>
              <a:t>#</a:t>
            </a:r>
            <a:r>
              <a:rPr lang="zh-CN" altLang="en-US" sz="1400" dirty="0"/>
              <a:t>配置测试数据</a:t>
            </a:r>
          </a:p>
          <a:p>
            <a:r>
              <a:rPr lang="zh-CN" altLang="en-US" sz="1400" dirty="0"/>
              <a:t>    同理。我们只需要整理相应的业务逻辑的接口串行执行</a:t>
            </a:r>
            <a:r>
              <a:rPr lang="en-US" altLang="zh-CN" sz="1400" dirty="0"/>
              <a:t>case</a:t>
            </a:r>
            <a:r>
              <a:rPr lang="zh-CN" altLang="en-US" sz="1400" dirty="0"/>
              <a:t>，形成整个项目的业务层的</a:t>
            </a:r>
            <a:r>
              <a:rPr lang="en-US" altLang="zh-CN" sz="1400" dirty="0"/>
              <a:t>case</a:t>
            </a:r>
            <a:r>
              <a:rPr lang="zh-CN" altLang="en-US" sz="1400" dirty="0"/>
              <a:t>用例，当某条接口或某个业务逻辑发生改变，就需要改变相应业务的</a:t>
            </a:r>
            <a:r>
              <a:rPr lang="en-US" altLang="zh-CN" sz="1400" dirty="0"/>
              <a:t>case</a:t>
            </a:r>
            <a:r>
              <a:rPr lang="zh-CN" altLang="en-US" sz="1400" dirty="0"/>
              <a:t>用例，方便测试人员的改动和测试，节省大量操作</a:t>
            </a:r>
            <a:r>
              <a:rPr lang="en-US" altLang="zh-CN" sz="1400" dirty="0"/>
              <a:t>app</a:t>
            </a:r>
            <a:r>
              <a:rPr lang="zh-CN" altLang="en-US" sz="1400" dirty="0"/>
              <a:t>和网页的时间。</a:t>
            </a:r>
          </a:p>
          <a:p>
            <a:r>
              <a:rPr lang="zh-CN" altLang="en-US" sz="1400" dirty="0"/>
              <a:t>    测试数据格式就是在单接口测试中添加了一个</a:t>
            </a:r>
            <a:r>
              <a:rPr lang="en-US" altLang="zh-CN" sz="1400" dirty="0" err="1"/>
              <a:t>PassParam</a:t>
            </a:r>
            <a:r>
              <a:rPr lang="zh-CN" altLang="en-US" sz="1400" dirty="0"/>
              <a:t>参数</a:t>
            </a:r>
            <a:r>
              <a:rPr lang="en-US" altLang="zh-CN" sz="1400" dirty="0"/>
              <a:t>:</a:t>
            </a:r>
          </a:p>
          <a:p>
            <a:r>
              <a:rPr lang="en-US" altLang="zh-CN" sz="1400" dirty="0"/>
              <a:t>        "</a:t>
            </a:r>
            <a:r>
              <a:rPr lang="en-US" altLang="zh-CN" sz="1400" dirty="0" err="1"/>
              <a:t>PassParam</a:t>
            </a:r>
            <a:r>
              <a:rPr lang="en-US" altLang="zh-CN" sz="1400" dirty="0"/>
              <a:t>": </a:t>
            </a:r>
            <a:r>
              <a:rPr lang="en-US" altLang="zh-CN" sz="1400" dirty="0" err="1"/>
              <a:t>json</a:t>
            </a:r>
            <a:r>
              <a:rPr lang="en-US" altLang="zh-CN" sz="1400" dirty="0"/>
              <a:t> //</a:t>
            </a:r>
            <a:r>
              <a:rPr lang="zh-CN" altLang="en-US" sz="1400" dirty="0"/>
              <a:t>请求的参数 ，空请填</a:t>
            </a:r>
            <a:r>
              <a:rPr lang="en-US" altLang="zh-CN" sz="1400" dirty="0"/>
              <a:t>{}</a:t>
            </a:r>
          </a:p>
          <a:p>
            <a:r>
              <a:rPr lang="en-US" altLang="zh-CN" sz="1400" dirty="0"/>
              <a:t>    </a:t>
            </a:r>
            <a:r>
              <a:rPr lang="zh-CN" altLang="en-US" sz="1400" dirty="0"/>
              <a:t>其填写的格式如下：</a:t>
            </a:r>
          </a:p>
          <a:p>
            <a:r>
              <a:rPr lang="zh-CN" altLang="en-US" sz="1400" dirty="0"/>
              <a:t>        </a:t>
            </a:r>
            <a:r>
              <a:rPr lang="en-US" altLang="zh-CN" sz="1400" dirty="0"/>
              <a:t>{</a:t>
            </a:r>
          </a:p>
          <a:p>
            <a:r>
              <a:rPr lang="en-US" altLang="zh-CN" sz="1400" dirty="0"/>
              <a:t>            </a:t>
            </a:r>
            <a:r>
              <a:rPr lang="en-US" altLang="zh-CN" sz="1400" dirty="0" err="1"/>
              <a:t>url</a:t>
            </a:r>
            <a:r>
              <a:rPr lang="zh-CN" altLang="en-US" sz="1400" dirty="0"/>
              <a:t>中的</a:t>
            </a:r>
            <a:r>
              <a:rPr lang="en-US" altLang="zh-CN" sz="1400" dirty="0"/>
              <a:t>key</a:t>
            </a:r>
            <a:r>
              <a:rPr lang="zh-CN" altLang="en-US" sz="1400" dirty="0"/>
              <a:t>：</a:t>
            </a:r>
            <a:r>
              <a:rPr lang="en-US" altLang="zh-CN" sz="1400" dirty="0"/>
              <a:t>{"id"</a:t>
            </a:r>
            <a:r>
              <a:rPr lang="zh-CN" altLang="en-US" sz="1400" dirty="0"/>
              <a:t>：测试数据</a:t>
            </a:r>
            <a:r>
              <a:rPr lang="en-US" altLang="zh-CN" sz="1400" dirty="0"/>
              <a:t>id</a:t>
            </a:r>
            <a:r>
              <a:rPr lang="zh-CN" altLang="en-US" sz="1400" dirty="0"/>
              <a:t>，</a:t>
            </a:r>
            <a:r>
              <a:rPr lang="en-US" altLang="zh-CN" sz="1400" dirty="0"/>
              <a:t>"</a:t>
            </a:r>
            <a:r>
              <a:rPr lang="en-US" altLang="zh-CN" sz="1400" dirty="0" err="1"/>
              <a:t>keySet</a:t>
            </a:r>
            <a:r>
              <a:rPr lang="en-US" altLang="zh-CN" sz="1400" dirty="0"/>
              <a:t>":"</a:t>
            </a:r>
            <a:r>
              <a:rPr lang="zh-CN" altLang="en-US" sz="1400" dirty="0"/>
              <a:t>测试数据</a:t>
            </a:r>
            <a:r>
              <a:rPr lang="en-US" altLang="zh-CN" sz="1400" dirty="0"/>
              <a:t>id</a:t>
            </a:r>
            <a:r>
              <a:rPr lang="zh-CN" altLang="en-US" sz="1400" dirty="0"/>
              <a:t>的返回结果中</a:t>
            </a:r>
            <a:r>
              <a:rPr lang="en-US" altLang="zh-CN" sz="1400" dirty="0"/>
              <a:t>key</a:t>
            </a:r>
            <a:r>
              <a:rPr lang="zh-CN" altLang="en-US" sz="1400" dirty="0"/>
              <a:t>的读取路径，用</a:t>
            </a:r>
            <a:r>
              <a:rPr lang="en-US" altLang="zh-CN" sz="1400" dirty="0"/>
              <a:t>-&gt;</a:t>
            </a:r>
            <a:r>
              <a:rPr lang="zh-CN" altLang="en-US" sz="1400" dirty="0"/>
              <a:t>拼接</a:t>
            </a:r>
            <a:r>
              <a:rPr lang="en-US" altLang="zh-CN" sz="1400" dirty="0"/>
              <a:t>"}</a:t>
            </a:r>
          </a:p>
          <a:p>
            <a:r>
              <a:rPr lang="en-US" altLang="zh-CN" sz="1400" dirty="0"/>
              <a:t>            ……</a:t>
            </a:r>
          </a:p>
          <a:p>
            <a:r>
              <a:rPr lang="en-US" altLang="zh-CN" sz="1400" dirty="0"/>
              <a:t>        }</a:t>
            </a:r>
          </a:p>
          <a:p>
            <a:r>
              <a:rPr lang="en-US" altLang="zh-CN" sz="1400" dirty="0"/>
              <a:t>    </a:t>
            </a:r>
            <a:r>
              <a:rPr lang="zh-CN" altLang="en-US" sz="1400" dirty="0"/>
              <a:t>如下：</a:t>
            </a:r>
          </a:p>
          <a:p>
            <a:r>
              <a:rPr lang="zh-CN" altLang="en-US" sz="1400" dirty="0"/>
              <a:t>        </a:t>
            </a:r>
            <a:r>
              <a:rPr lang="en-US" altLang="zh-CN" sz="1400" dirty="0"/>
              <a:t>{</a:t>
            </a:r>
          </a:p>
          <a:p>
            <a:r>
              <a:rPr lang="en-US" altLang="zh-CN" sz="1400" dirty="0"/>
              <a:t>            "</a:t>
            </a:r>
            <a:r>
              <a:rPr lang="en-US" altLang="zh-CN" sz="1400" dirty="0" err="1"/>
              <a:t>tkuc</a:t>
            </a:r>
            <a:r>
              <a:rPr lang="en-US" altLang="zh-CN" sz="1400" dirty="0"/>
              <a:t>":{"id":0,"keySet":"data-&gt;</a:t>
            </a:r>
            <a:r>
              <a:rPr lang="en-US" altLang="zh-CN" sz="1400" dirty="0" err="1"/>
              <a:t>setCookie</a:t>
            </a:r>
            <a:r>
              <a:rPr lang="en-US" altLang="zh-CN" sz="1400" dirty="0"/>
              <a:t>"}</a:t>
            </a:r>
          </a:p>
          <a:p>
            <a:r>
              <a:rPr lang="en-US" altLang="zh-CN" sz="1400" dirty="0"/>
              <a:t>        }</a:t>
            </a:r>
          </a:p>
          <a:p>
            <a:r>
              <a:rPr lang="en-US" altLang="zh-CN" sz="1400" dirty="0"/>
              <a:t>     </a:t>
            </a:r>
            <a:r>
              <a:rPr lang="zh-CN" altLang="en-US" sz="1400" dirty="0"/>
              <a:t>说明当前需要的参数</a:t>
            </a:r>
            <a:r>
              <a:rPr lang="en-US" altLang="zh-CN" sz="1400" dirty="0" err="1"/>
              <a:t>tkuc</a:t>
            </a:r>
            <a:r>
              <a:rPr lang="zh-CN" altLang="en-US" sz="1400" dirty="0"/>
              <a:t>的值需要去测试数据中</a:t>
            </a:r>
            <a:r>
              <a:rPr lang="en-US" altLang="zh-CN" sz="1400" dirty="0"/>
              <a:t>id=0</a:t>
            </a:r>
            <a:r>
              <a:rPr lang="zh-CN" altLang="en-US" sz="1400" dirty="0"/>
              <a:t>的返回结果中的</a:t>
            </a:r>
            <a:r>
              <a:rPr lang="en-US" altLang="zh-CN" sz="1400" dirty="0"/>
              <a:t>result['data']['</a:t>
            </a:r>
            <a:r>
              <a:rPr lang="en-US" altLang="zh-CN" sz="1400" dirty="0" err="1"/>
              <a:t>setCookie</a:t>
            </a:r>
            <a:r>
              <a:rPr lang="en-US" altLang="zh-CN" sz="1400" dirty="0"/>
              <a:t>']</a:t>
            </a:r>
            <a:r>
              <a:rPr lang="zh-CN" altLang="en-US" sz="1400" dirty="0"/>
              <a:t>中去读取，然后会带着去请求当前的</a:t>
            </a:r>
            <a:r>
              <a:rPr lang="en-US" altLang="zh-CN" sz="1400" dirty="0" err="1"/>
              <a:t>url</a:t>
            </a:r>
            <a:r>
              <a:rPr lang="zh-CN" altLang="en-US" sz="1400" dirty="0"/>
              <a:t>。</a:t>
            </a:r>
          </a:p>
        </p:txBody>
      </p:sp>
    </p:spTree>
    <p:extLst>
      <p:ext uri="{BB962C8B-B14F-4D97-AF65-F5344CB8AC3E}">
        <p14:creationId xmlns:p14="http://schemas.microsoft.com/office/powerpoint/2010/main" val="1115288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5" name="组合 44"/>
          <p:cNvGrpSpPr/>
          <p:nvPr/>
        </p:nvGrpSpPr>
        <p:grpSpPr>
          <a:xfrm>
            <a:off x="0" y="2036"/>
            <a:ext cx="5448300" cy="1189484"/>
            <a:chOff x="0" y="2036"/>
            <a:chExt cx="5448300" cy="1189484"/>
          </a:xfrm>
        </p:grpSpPr>
        <p:sp>
          <p:nvSpPr>
            <p:cNvPr id="2" name="矩形 1"/>
            <p:cNvSpPr/>
            <p:nvPr/>
          </p:nvSpPr>
          <p:spPr>
            <a:xfrm>
              <a:off x="878680" y="268190"/>
              <a:ext cx="4569620" cy="523220"/>
            </a:xfrm>
            <a:prstGeom prst="rect">
              <a:avLst/>
            </a:prstGeom>
          </p:spPr>
          <p:txBody>
            <a:bodyPr wrap="square">
              <a:spAutoFit/>
            </a:bodyPr>
            <a:lstStyle/>
            <a:p>
              <a:r>
                <a:rPr lang="zh-CN" altLang="en-US" sz="2800" dirty="0" smtClean="0">
                  <a:solidFill>
                    <a:schemeClr val="bg1"/>
                  </a:solidFill>
                </a:rPr>
                <a:t>接口自动化测试大致流程</a:t>
              </a:r>
              <a:endParaRPr lang="en-US" altLang="zh-CN" sz="2800" dirty="0">
                <a:solidFill>
                  <a:schemeClr val="bg1"/>
                </a:solidFill>
              </a:endParaRPr>
            </a:p>
          </p:txBody>
        </p:sp>
        <p:sp>
          <p:nvSpPr>
            <p:cNvPr id="3" name="矩形 2"/>
            <p:cNvSpPr/>
            <p:nvPr/>
          </p:nvSpPr>
          <p:spPr>
            <a:xfrm>
              <a:off x="0" y="2036"/>
              <a:ext cx="754743" cy="1171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78680" y="791410"/>
              <a:ext cx="1574235" cy="400110"/>
            </a:xfrm>
            <a:prstGeom prst="rect">
              <a:avLst/>
            </a:prstGeom>
          </p:spPr>
          <p:txBody>
            <a:bodyPr wrap="square">
              <a:spAutoFit/>
            </a:bodyPr>
            <a:lstStyle/>
            <a:p>
              <a:r>
                <a:rPr lang="en-US" altLang="zh-CN" sz="1000" dirty="0">
                  <a:solidFill>
                    <a:schemeClr val="bg1"/>
                  </a:solidFill>
                </a:rPr>
                <a:t>For man is man and master of his fate.</a:t>
              </a:r>
              <a:endParaRPr lang="zh-CN" altLang="en-US" sz="1000" dirty="0">
                <a:solidFill>
                  <a:schemeClr val="bg1"/>
                </a:solidFill>
              </a:endParaRPr>
            </a:p>
          </p:txBody>
        </p:sp>
      </p:grpSp>
      <p:sp>
        <p:nvSpPr>
          <p:cNvPr id="5" name="圆角矩形 4"/>
          <p:cNvSpPr/>
          <p:nvPr/>
        </p:nvSpPr>
        <p:spPr>
          <a:xfrm>
            <a:off x="1827729" y="1191519"/>
            <a:ext cx="956757" cy="570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开始</a:t>
            </a:r>
            <a:endParaRPr lang="zh-CN" altLang="en-US" dirty="0"/>
          </a:p>
        </p:txBody>
      </p:sp>
      <p:sp>
        <p:nvSpPr>
          <p:cNvPr id="46" name="圆角矩形 45"/>
          <p:cNvSpPr/>
          <p:nvPr/>
        </p:nvSpPr>
        <p:spPr>
          <a:xfrm>
            <a:off x="1339320" y="2302653"/>
            <a:ext cx="1933575"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配置</a:t>
            </a:r>
            <a:r>
              <a:rPr lang="en-US" altLang="zh-CN" dirty="0" smtClean="0"/>
              <a:t>fiddler</a:t>
            </a:r>
            <a:r>
              <a:rPr lang="zh-CN" altLang="en-US" dirty="0" smtClean="0"/>
              <a:t>的</a:t>
            </a:r>
            <a:r>
              <a:rPr lang="en-US" altLang="zh-CN" dirty="0"/>
              <a:t>SampleRules.js</a:t>
            </a:r>
            <a:r>
              <a:rPr lang="zh-CN" altLang="en-US" dirty="0" smtClean="0"/>
              <a:t> </a:t>
            </a:r>
            <a:endParaRPr lang="en-US" altLang="zh-CN" dirty="0" smtClean="0"/>
          </a:p>
        </p:txBody>
      </p:sp>
      <p:sp>
        <p:nvSpPr>
          <p:cNvPr id="6" name="流程图: 直接访问存储器 5"/>
          <p:cNvSpPr/>
          <p:nvPr/>
        </p:nvSpPr>
        <p:spPr>
          <a:xfrm>
            <a:off x="1339317" y="5133527"/>
            <a:ext cx="1933575"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生成接口文件</a:t>
            </a:r>
            <a:endParaRPr lang="zh-CN" altLang="en-US" dirty="0"/>
          </a:p>
        </p:txBody>
      </p:sp>
      <p:sp>
        <p:nvSpPr>
          <p:cNvPr id="10" name="圆角矩形 9"/>
          <p:cNvSpPr/>
          <p:nvPr/>
        </p:nvSpPr>
        <p:spPr>
          <a:xfrm>
            <a:off x="1339319" y="3431922"/>
            <a:ext cx="1933575"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操作</a:t>
            </a:r>
            <a:r>
              <a:rPr lang="en-US" altLang="zh-CN" dirty="0" smtClean="0"/>
              <a:t>App</a:t>
            </a:r>
            <a:r>
              <a:rPr lang="zh-CN" altLang="en-US" dirty="0" smtClean="0"/>
              <a:t>，请求接口</a:t>
            </a:r>
            <a:endParaRPr lang="en-US" altLang="zh-CN" dirty="0" smtClean="0"/>
          </a:p>
        </p:txBody>
      </p:sp>
      <p:cxnSp>
        <p:nvCxnSpPr>
          <p:cNvPr id="9" name="直接箭头连接符 8"/>
          <p:cNvCxnSpPr>
            <a:stCxn id="5" idx="2"/>
            <a:endCxn id="46" idx="0"/>
          </p:cNvCxnSpPr>
          <p:nvPr/>
        </p:nvCxnSpPr>
        <p:spPr>
          <a:xfrm>
            <a:off x="2306108" y="1762184"/>
            <a:ext cx="0" cy="540469"/>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6" idx="2"/>
            <a:endCxn id="10" idx="0"/>
          </p:cNvCxnSpPr>
          <p:nvPr/>
        </p:nvCxnSpPr>
        <p:spPr>
          <a:xfrm flipH="1">
            <a:off x="2306107" y="3036524"/>
            <a:ext cx="1" cy="39539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6" idx="0"/>
          </p:cNvCxnSpPr>
          <p:nvPr/>
        </p:nvCxnSpPr>
        <p:spPr>
          <a:xfrm flipH="1">
            <a:off x="2306105" y="4165793"/>
            <a:ext cx="2" cy="96773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406344" y="5099966"/>
            <a:ext cx="1479799" cy="73387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Python</a:t>
            </a:r>
            <a:r>
              <a:rPr lang="zh-CN" altLang="en-US" dirty="0" smtClean="0"/>
              <a:t>解析 </a:t>
            </a:r>
            <a:endParaRPr lang="en-US" altLang="zh-CN" dirty="0" smtClean="0"/>
          </a:p>
        </p:txBody>
      </p:sp>
      <p:cxnSp>
        <p:nvCxnSpPr>
          <p:cNvPr id="21" name="直接箭头连接符 20"/>
          <p:cNvCxnSpPr>
            <a:stCxn id="6" idx="4"/>
            <a:endCxn id="22" idx="1"/>
          </p:cNvCxnSpPr>
          <p:nvPr/>
        </p:nvCxnSpPr>
        <p:spPr>
          <a:xfrm>
            <a:off x="3272892" y="5466902"/>
            <a:ext cx="1133452"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直接访问存储器 25"/>
          <p:cNvSpPr/>
          <p:nvPr/>
        </p:nvSpPr>
        <p:spPr>
          <a:xfrm>
            <a:off x="4230133" y="2703149"/>
            <a:ext cx="1832225"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接口测试文件</a:t>
            </a:r>
            <a:endParaRPr lang="zh-CN" altLang="en-US" dirty="0"/>
          </a:p>
        </p:txBody>
      </p:sp>
      <p:cxnSp>
        <p:nvCxnSpPr>
          <p:cNvPr id="25" name="直接箭头连接符 24"/>
          <p:cNvCxnSpPr>
            <a:stCxn id="22" idx="0"/>
            <a:endCxn id="26" idx="2"/>
          </p:cNvCxnSpPr>
          <p:nvPr/>
        </p:nvCxnSpPr>
        <p:spPr>
          <a:xfrm flipV="1">
            <a:off x="5146244" y="3369899"/>
            <a:ext cx="2" cy="173006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322332" y="1071817"/>
            <a:ext cx="1647825" cy="81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人工配置，添加用例、检查点等</a:t>
            </a:r>
            <a:endParaRPr lang="zh-CN" altLang="en-US" dirty="0"/>
          </a:p>
        </p:txBody>
      </p:sp>
      <p:cxnSp>
        <p:nvCxnSpPr>
          <p:cNvPr id="29" name="直接箭头连接符 28"/>
          <p:cNvCxnSpPr>
            <a:stCxn id="26" idx="0"/>
            <a:endCxn id="27" idx="2"/>
          </p:cNvCxnSpPr>
          <p:nvPr/>
        </p:nvCxnSpPr>
        <p:spPr>
          <a:xfrm flipH="1" flipV="1">
            <a:off x="5146245" y="1881887"/>
            <a:ext cx="1" cy="82126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流程图: 直接访问存储器 34"/>
          <p:cNvSpPr/>
          <p:nvPr/>
        </p:nvSpPr>
        <p:spPr>
          <a:xfrm>
            <a:off x="6686468" y="1143476"/>
            <a:ext cx="1656013" cy="666750"/>
          </a:xfrm>
          <a:prstGeom prst="flowChartMagneticDru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可</a:t>
            </a:r>
            <a:r>
              <a:rPr lang="zh-CN" altLang="en-US" dirty="0"/>
              <a:t>测</a:t>
            </a:r>
            <a:r>
              <a:rPr lang="zh-CN" altLang="en-US" dirty="0" smtClean="0"/>
              <a:t>文件</a:t>
            </a:r>
            <a:endParaRPr lang="zh-CN" altLang="en-US" dirty="0"/>
          </a:p>
        </p:txBody>
      </p:sp>
      <p:cxnSp>
        <p:nvCxnSpPr>
          <p:cNvPr id="34" name="直接箭头连接符 33"/>
          <p:cNvCxnSpPr>
            <a:stCxn id="27" idx="3"/>
            <a:endCxn id="35" idx="1"/>
          </p:cNvCxnSpPr>
          <p:nvPr/>
        </p:nvCxnSpPr>
        <p:spPr>
          <a:xfrm flipV="1">
            <a:off x="5970157" y="1476851"/>
            <a:ext cx="716311" cy="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 name="流程图: 决策 37"/>
          <p:cNvSpPr/>
          <p:nvPr/>
        </p:nvSpPr>
        <p:spPr>
          <a:xfrm>
            <a:off x="6619124" y="2352546"/>
            <a:ext cx="1790700" cy="999678"/>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单接口</a:t>
            </a:r>
            <a:r>
              <a:rPr lang="en-US" altLang="zh-CN" dirty="0" smtClean="0"/>
              <a:t>or</a:t>
            </a:r>
            <a:r>
              <a:rPr lang="zh-CN" altLang="en-US" dirty="0" smtClean="0"/>
              <a:t>业务</a:t>
            </a:r>
            <a:endParaRPr lang="zh-CN" altLang="en-US" dirty="0"/>
          </a:p>
        </p:txBody>
      </p:sp>
      <p:cxnSp>
        <p:nvCxnSpPr>
          <p:cNvPr id="40" name="直接箭头连接符 39"/>
          <p:cNvCxnSpPr>
            <a:stCxn id="35" idx="2"/>
            <a:endCxn id="38" idx="0"/>
          </p:cNvCxnSpPr>
          <p:nvPr/>
        </p:nvCxnSpPr>
        <p:spPr>
          <a:xfrm flipH="1">
            <a:off x="7514474" y="1810226"/>
            <a:ext cx="1" cy="54232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2"/>
            <a:endCxn id="48" idx="0"/>
          </p:cNvCxnSpPr>
          <p:nvPr/>
        </p:nvCxnSpPr>
        <p:spPr>
          <a:xfrm flipH="1">
            <a:off x="7514471" y="3352224"/>
            <a:ext cx="3" cy="44722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757233" y="3799452"/>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单接口测试模块</a:t>
            </a:r>
            <a:endParaRPr lang="zh-CN" altLang="en-US" dirty="0"/>
          </a:p>
        </p:txBody>
      </p:sp>
      <p:sp>
        <p:nvSpPr>
          <p:cNvPr id="55" name="圆角矩形 54"/>
          <p:cNvSpPr/>
          <p:nvPr/>
        </p:nvSpPr>
        <p:spPr>
          <a:xfrm>
            <a:off x="9071809" y="2456539"/>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业务</a:t>
            </a:r>
            <a:r>
              <a:rPr lang="zh-CN" altLang="en-US" dirty="0" smtClean="0"/>
              <a:t>接口测试模块</a:t>
            </a:r>
            <a:endParaRPr lang="zh-CN" altLang="en-US" dirty="0"/>
          </a:p>
        </p:txBody>
      </p:sp>
      <p:cxnSp>
        <p:nvCxnSpPr>
          <p:cNvPr id="57" name="直接箭头连接符 56"/>
          <p:cNvCxnSpPr>
            <a:stCxn id="38" idx="3"/>
            <a:endCxn id="55" idx="1"/>
          </p:cNvCxnSpPr>
          <p:nvPr/>
        </p:nvCxnSpPr>
        <p:spPr>
          <a:xfrm flipV="1">
            <a:off x="8409824" y="2851938"/>
            <a:ext cx="661985" cy="44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9071809" y="3791208"/>
            <a:ext cx="1514475" cy="79079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t>生成测试</a:t>
            </a:r>
            <a:endParaRPr lang="en-US" altLang="zh-CN" dirty="0" smtClean="0"/>
          </a:p>
          <a:p>
            <a:pPr algn="ctr"/>
            <a:r>
              <a:rPr lang="zh-CN" altLang="en-US" dirty="0" smtClean="0"/>
              <a:t>报告</a:t>
            </a:r>
            <a:endParaRPr lang="zh-CN" altLang="en-US" dirty="0"/>
          </a:p>
        </p:txBody>
      </p:sp>
      <p:cxnSp>
        <p:nvCxnSpPr>
          <p:cNvPr id="61" name="直接箭头连接符 60"/>
          <p:cNvCxnSpPr>
            <a:stCxn id="55" idx="2"/>
            <a:endCxn id="59" idx="0"/>
          </p:cNvCxnSpPr>
          <p:nvPr/>
        </p:nvCxnSpPr>
        <p:spPr>
          <a:xfrm>
            <a:off x="9829047" y="3247336"/>
            <a:ext cx="0" cy="54387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8" idx="3"/>
            <a:endCxn id="59" idx="1"/>
          </p:cNvCxnSpPr>
          <p:nvPr/>
        </p:nvCxnSpPr>
        <p:spPr>
          <a:xfrm flipV="1">
            <a:off x="8271708" y="4186607"/>
            <a:ext cx="800101" cy="824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9071808" y="4980457"/>
            <a:ext cx="1514475" cy="79079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solidFill>
                  <a:schemeClr val="bg1"/>
                </a:solidFill>
              </a:rPr>
              <a:t>邮件服务（还未添加）</a:t>
            </a:r>
            <a:endParaRPr lang="en-US" altLang="zh-CN" dirty="0" smtClean="0">
              <a:solidFill>
                <a:schemeClr val="bg1"/>
              </a:solidFill>
            </a:endParaRPr>
          </a:p>
        </p:txBody>
      </p:sp>
      <p:cxnSp>
        <p:nvCxnSpPr>
          <p:cNvPr id="66" name="直接箭头连接符 65"/>
          <p:cNvCxnSpPr>
            <a:stCxn id="59" idx="2"/>
            <a:endCxn id="64" idx="0"/>
          </p:cNvCxnSpPr>
          <p:nvPr/>
        </p:nvCxnSpPr>
        <p:spPr>
          <a:xfrm flipH="1">
            <a:off x="9829046" y="4582005"/>
            <a:ext cx="1" cy="398452"/>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5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615d87c86e7ac97c8bc13806a2889fec6cee2"/>
</p:tagLst>
</file>

<file path=ppt/theme/theme1.xml><?xml version="1.0" encoding="utf-8"?>
<a:theme xmlns:a="http://schemas.openxmlformats.org/drawingml/2006/main" name="第一PPT模板网-WWW.1PPT.COM">
  <a:themeElements>
    <a:clrScheme name="自定义 32">
      <a:dk1>
        <a:srgbClr val="000000"/>
      </a:dk1>
      <a:lt1>
        <a:srgbClr val="FFFFFF"/>
      </a:lt1>
      <a:dk2>
        <a:srgbClr val="7F7F7F"/>
      </a:dk2>
      <a:lt2>
        <a:srgbClr val="E7E6E6"/>
      </a:lt2>
      <a:accent1>
        <a:srgbClr val="00BA89"/>
      </a:accent1>
      <a:accent2>
        <a:srgbClr val="0F2B37"/>
      </a:accent2>
      <a:accent3>
        <a:srgbClr val="FFB441"/>
      </a:accent3>
      <a:accent4>
        <a:srgbClr val="AFABAB"/>
      </a:accent4>
      <a:accent5>
        <a:srgbClr val="DBD9D9"/>
      </a:accent5>
      <a:accent6>
        <a:srgbClr val="46A7E2"/>
      </a:accent6>
      <a:hlink>
        <a:srgbClr val="46A7E2"/>
      </a:hlink>
      <a:folHlink>
        <a:srgbClr val="46A7E2"/>
      </a:folHlink>
    </a:clrScheme>
    <a:fontScheme name="Helvetica">
      <a:majorFont>
        <a:latin typeface="Helvetica"/>
        <a:ea typeface="方正大黑简体"/>
        <a:cs typeface=""/>
      </a:majorFont>
      <a:minorFont>
        <a:latin typeface="Helvetic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1709</Words>
  <Application>Microsoft Office PowerPoint</Application>
  <PresentationFormat>自定义</PresentationFormat>
  <Paragraphs>150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just</dc:creator>
  <cp:lastModifiedBy>魏来</cp:lastModifiedBy>
  <cp:revision>61</cp:revision>
  <dcterms:created xsi:type="dcterms:W3CDTF">2015-05-12T05:39:49Z</dcterms:created>
  <dcterms:modified xsi:type="dcterms:W3CDTF">2018-01-05T10:46:49Z</dcterms:modified>
</cp:coreProperties>
</file>