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18" r:id="rId4"/>
  </p:sldMasterIdLst>
  <p:notesMasterIdLst>
    <p:notesMasterId r:id="rId22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5AC5-9163-422F-951A-6DDFDBE7918A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05184-ED49-4FB8-B24E-D42B3643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5308"/>
            <a:ext cx="9144000" cy="548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 smtClean="0">
                <a:solidFill>
                  <a:srgbClr val="666666"/>
                </a:solidFill>
                <a:effectLst/>
                <a:latin typeface="+mj-lt"/>
                <a:cs typeface="Verdana"/>
              </a:rPr>
              <a:t>           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					</a:t>
            </a:r>
            <a:r>
              <a:rPr lang="en-US" sz="1200" b="0" i="0" baseline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 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2" y="533710"/>
            <a:ext cx="1405538" cy="747978"/>
          </a:xfrm>
          <a:prstGeom prst="rect">
            <a:avLst/>
          </a:prstGeom>
          <a:effectLst>
            <a:outerShdw blurRad="25400" dist="12700" dir="540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37310" y="2770188"/>
            <a:ext cx="7869382" cy="859703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/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1337108" y="4045383"/>
            <a:ext cx="6469784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85743" y="5220229"/>
            <a:ext cx="6372514" cy="39086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15925" y="5764213"/>
            <a:ext cx="8450263" cy="539750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 smtClean="0"/>
              <a:t>Click to add any additional text (confidentiality provisions, etc.)</a:t>
            </a:r>
          </a:p>
        </p:txBody>
      </p:sp>
    </p:spTree>
    <p:extLst>
      <p:ext uri="{BB962C8B-B14F-4D97-AF65-F5344CB8AC3E}">
        <p14:creationId xmlns:p14="http://schemas.microsoft.com/office/powerpoint/2010/main" val="37591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5308"/>
            <a:ext cx="9144000" cy="5488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0" i="0" dirty="0" smtClean="0">
                <a:solidFill>
                  <a:srgbClr val="666666"/>
                </a:solidFill>
                <a:effectLst/>
                <a:latin typeface="+mj-lt"/>
                <a:cs typeface="Verdana"/>
              </a:rPr>
              <a:t>           </a:t>
            </a:r>
            <a:r>
              <a:rPr lang="en-US" sz="1200" b="0" i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					</a:t>
            </a:r>
            <a:r>
              <a:rPr lang="en-US" sz="1200" b="0" i="0" baseline="0" dirty="0" smtClean="0">
                <a:solidFill>
                  <a:schemeClr val="bg1"/>
                </a:solidFill>
                <a:effectLst/>
                <a:latin typeface="+mj-lt"/>
                <a:cs typeface="Verdana"/>
              </a:rPr>
              <a:t> 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  <a:cs typeface="Verdan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2" y="533710"/>
            <a:ext cx="1405538" cy="747978"/>
          </a:xfrm>
          <a:prstGeom prst="rect">
            <a:avLst/>
          </a:prstGeom>
          <a:effectLst>
            <a:outerShdw blurRad="25400" dist="12700" dir="540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8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4D0-C2DF-414D-B2C1-688AEDA69191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236" y="3042609"/>
            <a:ext cx="7757946" cy="38501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ED32-5ADD-4CD7-B240-F5F0D28EF364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5" y="6452229"/>
            <a:ext cx="603651" cy="3212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135793" y="635022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0" y="514570"/>
            <a:ext cx="8008207" cy="0"/>
          </a:xfrm>
          <a:prstGeom prst="line">
            <a:avLst/>
          </a:prstGeom>
          <a:ln w="28575">
            <a:solidFill>
              <a:srgbClr val="595959"/>
            </a:solidFill>
          </a:ln>
          <a:effectLst>
            <a:outerShdw blurRad="40000" dist="7239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7084" y="6469298"/>
            <a:ext cx="992275" cy="388702"/>
          </a:xfrm>
        </p:spPr>
        <p:txBody>
          <a:bodyPr/>
          <a:lstStyle>
            <a:lvl1pPr>
              <a:defRPr sz="1200"/>
            </a:lvl1pPr>
          </a:lstStyle>
          <a:p>
            <a:fld id="{C0B4796F-8900-5C41-9BC1-3E34790D469F}" type="datetime1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47077" y="6469298"/>
            <a:ext cx="2099439" cy="38870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28688" y="1250950"/>
            <a:ext cx="7336218" cy="46818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23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4446" y="6418964"/>
            <a:ext cx="1002435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0372" y="6418964"/>
            <a:ext cx="454683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9918" y="6418964"/>
            <a:ext cx="678593" cy="388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fld id="{1A7E69B4-5EF4-4E4E-9903-46C944E24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44" y="72906"/>
            <a:ext cx="7757946" cy="385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20" r:id="rId3"/>
    <p:sldLayoutId id="2147484222" r:id="rId4"/>
    <p:sldLayoutId id="2147484236" r:id="rId5"/>
    <p:sldLayoutId id="2147484238" r:id="rId6"/>
    <p:sldLayoutId id="2147484237" r:id="rId7"/>
    <p:sldLayoutId id="2147484241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+mn-lt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0000"/>
          </a:solidFill>
          <a:latin typeface="+mn-lt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000000"/>
          </a:solidFill>
          <a:latin typeface="+mn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and Controls: My 24M Experience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Ethan Neidhart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07/01/2015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Slurry Conductivity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Obtain conductivity values for each .</a:t>
            </a:r>
            <a:r>
              <a:rPr lang="en-US" dirty="0" err="1" smtClean="0"/>
              <a:t>cor</a:t>
            </a:r>
            <a:r>
              <a:rPr lang="en-US" dirty="0" smtClean="0"/>
              <a:t> file on fp-01</a:t>
            </a:r>
          </a:p>
          <a:p>
            <a:pPr lvl="1"/>
            <a:r>
              <a:rPr lang="en-US" dirty="0" smtClean="0"/>
              <a:t>Upload that data to the database</a:t>
            </a:r>
          </a:p>
          <a:p>
            <a:r>
              <a:rPr lang="en-US" dirty="0" smtClean="0"/>
              <a:t>What it does:</a:t>
            </a:r>
          </a:p>
          <a:p>
            <a:pPr lvl="1"/>
            <a:r>
              <a:rPr lang="en-US" dirty="0" smtClean="0"/>
              <a:t>Set up for file path architecture</a:t>
            </a:r>
          </a:p>
          <a:p>
            <a:pPr lvl="2"/>
            <a:r>
              <a:rPr lang="en-US" dirty="0" smtClean="0"/>
              <a:t>Establish “root directory”</a:t>
            </a:r>
          </a:p>
          <a:p>
            <a:pPr lvl="2"/>
            <a:r>
              <a:rPr lang="en-US" dirty="0" smtClean="0"/>
              <a:t>Run through each folder in root directory</a:t>
            </a:r>
          </a:p>
          <a:p>
            <a:pPr lvl="2"/>
            <a:r>
              <a:rPr lang="en-US" dirty="0" smtClean="0"/>
              <a:t>Run through each file in a given folder</a:t>
            </a:r>
          </a:p>
          <a:p>
            <a:pPr lvl="1"/>
            <a:r>
              <a:rPr lang="en-US" dirty="0" smtClean="0"/>
              <a:t>Extract voltage and current data</a:t>
            </a:r>
          </a:p>
          <a:p>
            <a:pPr lvl="1"/>
            <a:r>
              <a:rPr lang="en-US" dirty="0" smtClean="0"/>
              <a:t>Calculate conductivity</a:t>
            </a:r>
          </a:p>
          <a:p>
            <a:pPr lvl="1"/>
            <a:r>
              <a:rPr lang="en-US" dirty="0" smtClean="0"/>
              <a:t>Take averages</a:t>
            </a:r>
          </a:p>
          <a:p>
            <a:pPr lvl="1"/>
            <a:r>
              <a:rPr lang="en-US" dirty="0" smtClean="0"/>
              <a:t>Push to </a:t>
            </a:r>
            <a:r>
              <a:rPr lang="en-US" dirty="0" err="1" smtClean="0"/>
              <a:t>SlurryConductivity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Incubator Control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Write a script that sends VWR’s commands to the incubator’s serial port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 advanced controller and simple controller in the same program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Turn Python script into .exe that anyone can run</a:t>
            </a:r>
          </a:p>
          <a:p>
            <a:r>
              <a:rPr lang="en-US" dirty="0" smtClean="0"/>
              <a:t>What it does:</a:t>
            </a:r>
          </a:p>
          <a:p>
            <a:pPr lvl="1"/>
            <a:r>
              <a:rPr lang="en-US" dirty="0" smtClean="0"/>
              <a:t>Advanced controller lets user select a command from a list and execute it</a:t>
            </a:r>
          </a:p>
          <a:p>
            <a:pPr lvl="1"/>
            <a:r>
              <a:rPr lang="en-US" dirty="0" smtClean="0"/>
              <a:t>Simple controller just lets user change temperature</a:t>
            </a:r>
          </a:p>
          <a:p>
            <a:pPr lvl="1"/>
            <a:r>
              <a:rPr lang="en-US" dirty="0" smtClean="0"/>
              <a:t>Easily switch between the two controllers</a:t>
            </a:r>
          </a:p>
          <a:p>
            <a:pPr lvl="1"/>
            <a:r>
              <a:rPr lang="en-US" dirty="0" smtClean="0"/>
              <a:t>Both have a “status window” for current temperature, error status,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11" y="557478"/>
            <a:ext cx="4413435" cy="5861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Ulysses Laser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Obtain laser output files for each Ulysses and </a:t>
            </a:r>
            <a:r>
              <a:rPr lang="en-US" dirty="0" err="1" smtClean="0"/>
              <a:t>Allagash</a:t>
            </a:r>
            <a:r>
              <a:rPr lang="en-US" dirty="0" smtClean="0"/>
              <a:t> electrode</a:t>
            </a:r>
          </a:p>
          <a:p>
            <a:pPr lvl="2"/>
            <a:r>
              <a:rPr lang="en-US" dirty="0" smtClean="0"/>
              <a:t>Essentially just 2D arrays of thickness values</a:t>
            </a:r>
          </a:p>
          <a:p>
            <a:pPr lvl="1"/>
            <a:r>
              <a:rPr lang="en-US" dirty="0" smtClean="0"/>
              <a:t>Generate “side profiles” by taking average of each row or column</a:t>
            </a:r>
          </a:p>
          <a:p>
            <a:pPr lvl="1"/>
            <a:r>
              <a:rPr lang="en-US" dirty="0" smtClean="0"/>
              <a:t>Determine “data window”</a:t>
            </a:r>
          </a:p>
          <a:p>
            <a:pPr lvl="1"/>
            <a:r>
              <a:rPr lang="en-US" dirty="0" smtClean="0"/>
              <a:t>Filter “noisy” data</a:t>
            </a:r>
          </a:p>
          <a:p>
            <a:pPr lvl="1"/>
            <a:r>
              <a:rPr lang="en-US" dirty="0" smtClean="0"/>
              <a:t>Reduce data (1400 points is a lot for one profile)</a:t>
            </a:r>
          </a:p>
          <a:p>
            <a:pPr lvl="1"/>
            <a:r>
              <a:rPr lang="en-US" dirty="0" smtClean="0"/>
              <a:t>Only run on electrodes that need to be processed</a:t>
            </a:r>
          </a:p>
          <a:p>
            <a:pPr lvl="1"/>
            <a:r>
              <a:rPr lang="en-US" dirty="0" smtClean="0"/>
              <a:t>Only run on electrodes with “good data”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Runtime reduced from an hour to a few minutes</a:t>
            </a:r>
          </a:p>
          <a:p>
            <a:pPr lvl="1"/>
            <a:r>
              <a:rPr lang="en-US" dirty="0" smtClean="0"/>
              <a:t>Data window isn’t perfect, but it’s close</a:t>
            </a:r>
          </a:p>
          <a:p>
            <a:pPr lvl="1"/>
            <a:r>
              <a:rPr lang="en-US" dirty="0" smtClean="0"/>
              <a:t>Filtering still needs work </a:t>
            </a:r>
          </a:p>
          <a:p>
            <a:pPr lvl="2"/>
            <a:r>
              <a:rPr lang="en-US" dirty="0" smtClean="0"/>
              <a:t>How much of that “noise” is real?</a:t>
            </a:r>
          </a:p>
          <a:p>
            <a:pPr lvl="2"/>
            <a:r>
              <a:rPr lang="en-US" dirty="0" smtClean="0"/>
              <a:t>What do we do about it?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Script Execution Site (Beta)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Create a website where a user can run any ETL script on demand</a:t>
            </a:r>
          </a:p>
          <a:p>
            <a:pPr lvl="2"/>
            <a:r>
              <a:rPr lang="en-US" dirty="0" smtClean="0"/>
              <a:t>Easy to use</a:t>
            </a:r>
          </a:p>
          <a:p>
            <a:pPr lvl="2"/>
            <a:r>
              <a:rPr lang="en-US" dirty="0" smtClean="0"/>
              <a:t>Dynamic feedback</a:t>
            </a:r>
          </a:p>
          <a:p>
            <a:r>
              <a:rPr lang="en-US" dirty="0" smtClean="0"/>
              <a:t>What it does:</a:t>
            </a:r>
          </a:p>
          <a:p>
            <a:pPr lvl="1"/>
            <a:r>
              <a:rPr lang="en-US" dirty="0" smtClean="0"/>
              <a:t>User selects an ETL script to run, then clicks a button to run it (HTML)</a:t>
            </a:r>
          </a:p>
          <a:p>
            <a:pPr lvl="1"/>
            <a:r>
              <a:rPr lang="en-US" dirty="0" smtClean="0"/>
              <a:t>PHP checks to see if that particular script is running</a:t>
            </a:r>
          </a:p>
          <a:p>
            <a:pPr lvl="2"/>
            <a:r>
              <a:rPr lang="en-US" dirty="0" smtClean="0"/>
              <a:t>If it is, then it just displays an error message and won’t run it</a:t>
            </a:r>
          </a:p>
          <a:p>
            <a:pPr lvl="1"/>
            <a:r>
              <a:rPr lang="en-US" dirty="0" smtClean="0"/>
              <a:t>PHP runs the script and waits for a response (log file content)</a:t>
            </a:r>
          </a:p>
          <a:p>
            <a:pPr lvl="1"/>
            <a:r>
              <a:rPr lang="en-US" dirty="0" smtClean="0"/>
              <a:t>Once entire response is generated, prints it</a:t>
            </a:r>
          </a:p>
          <a:p>
            <a:pPr lvl="2"/>
            <a:r>
              <a:rPr lang="en-US" dirty="0" err="1" smtClean="0"/>
              <a:t>EventSource</a:t>
            </a:r>
            <a:r>
              <a:rPr lang="en-US" dirty="0" smtClean="0"/>
              <a:t>/Server-Sent Events would make this dynamic and a LOT more user-friendly</a:t>
            </a:r>
          </a:p>
          <a:p>
            <a:pPr lvl="1"/>
            <a:r>
              <a:rPr lang="en-US" dirty="0" smtClean="0"/>
              <a:t>PHP has issues with some ETL scripts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18" y="2933210"/>
            <a:ext cx="6562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Acu</a:t>
            </a:r>
            <a:r>
              <a:rPr lang="en-US" dirty="0" smtClean="0"/>
              <a:t>-Gage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accurate than Ulysses Laser</a:t>
            </a:r>
          </a:p>
          <a:p>
            <a:r>
              <a:rPr lang="en-US" dirty="0"/>
              <a:t>Does not run automatically</a:t>
            </a:r>
          </a:p>
          <a:p>
            <a:r>
              <a:rPr lang="en-US" dirty="0"/>
              <a:t>Does not run </a:t>
            </a:r>
            <a:r>
              <a:rPr lang="en-US" dirty="0" smtClean="0"/>
              <a:t>quickly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Takes data in from a “raster” or snake-like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Take thickness data produced by </a:t>
            </a:r>
            <a:r>
              <a:rPr lang="en-US" dirty="0" err="1" smtClean="0"/>
              <a:t>Acu</a:t>
            </a:r>
            <a:r>
              <a:rPr lang="en-US" dirty="0" smtClean="0"/>
              <a:t>-Gage laser</a:t>
            </a:r>
          </a:p>
          <a:p>
            <a:pPr lvl="1"/>
            <a:r>
              <a:rPr lang="en-US" dirty="0" smtClean="0"/>
              <a:t>Display it in a clear, organized manner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 more features (like histogram, interactive top view, etc.)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it does: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explained by </a:t>
            </a:r>
            <a:r>
              <a:rPr lang="en-US" dirty="0" smtClean="0"/>
              <a:t>demonstration!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Best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47625" y="1818875"/>
            <a:ext cx="9191625" cy="2924041"/>
            <a:chOff x="0" y="1488988"/>
            <a:chExt cx="12287250" cy="39624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1488988"/>
              <a:ext cx="3962400" cy="3962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14750" y="2267744"/>
              <a:ext cx="4762500" cy="17335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7250" y="1942585"/>
              <a:ext cx="3810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to do when you don’t know what to do</a:t>
            </a:r>
          </a:p>
          <a:p>
            <a:pPr lvl="1"/>
            <a:r>
              <a:rPr lang="en-US" dirty="0" smtClean="0"/>
              <a:t>Google-</a:t>
            </a:r>
            <a:r>
              <a:rPr lang="en-US" dirty="0" err="1" smtClean="0"/>
              <a:t>fu</a:t>
            </a:r>
            <a:endParaRPr lang="en-US" dirty="0" smtClean="0"/>
          </a:p>
          <a:p>
            <a:pPr lvl="2"/>
            <a:r>
              <a:rPr lang="en-US" dirty="0" smtClean="0"/>
              <a:t>Always remember: RTFM and STFW</a:t>
            </a:r>
          </a:p>
          <a:p>
            <a:pPr lvl="1"/>
            <a:r>
              <a:rPr lang="en-US" dirty="0" smtClean="0"/>
              <a:t>Sandbox– try SOMETHING!</a:t>
            </a:r>
          </a:p>
          <a:p>
            <a:pPr lvl="2"/>
            <a:r>
              <a:rPr lang="en-US" dirty="0" smtClean="0"/>
              <a:t>(Just make sure not to break anything!)</a:t>
            </a:r>
          </a:p>
          <a:p>
            <a:pPr lvl="1"/>
            <a:r>
              <a:rPr lang="en-US" dirty="0" smtClean="0"/>
              <a:t>Don’t be afraid to ask for help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Python syntax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(“Hello World!”); vs. print “Hello World!”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SQL Queries (and integrating it with Python)</a:t>
            </a:r>
          </a:p>
          <a:p>
            <a:pPr lvl="1"/>
            <a:r>
              <a:rPr lang="en-US" dirty="0" smtClean="0"/>
              <a:t>GUIs</a:t>
            </a:r>
          </a:p>
          <a:p>
            <a:pPr lvl="1"/>
            <a:r>
              <a:rPr lang="en-US" dirty="0" smtClean="0"/>
              <a:t>Real Applications– No “Here you go, Professor”</a:t>
            </a:r>
          </a:p>
          <a:p>
            <a:r>
              <a:rPr lang="en-US" dirty="0" smtClean="0"/>
              <a:t>What I like doing</a:t>
            </a:r>
          </a:p>
          <a:p>
            <a:pPr lvl="1"/>
            <a:r>
              <a:rPr lang="en-US" dirty="0" smtClean="0"/>
              <a:t>GUIs</a:t>
            </a:r>
          </a:p>
          <a:p>
            <a:pPr lvl="1"/>
            <a:r>
              <a:rPr lang="en-US" dirty="0" smtClean="0"/>
              <a:t>Not web development</a:t>
            </a:r>
          </a:p>
          <a:p>
            <a:pPr lvl="1"/>
            <a:r>
              <a:rPr lang="en-US" dirty="0" smtClean="0"/>
              <a:t>Handling/processing data</a:t>
            </a:r>
          </a:p>
          <a:p>
            <a:pPr lvl="2"/>
            <a:r>
              <a:rPr lang="en-US" dirty="0" smtClean="0"/>
              <a:t>It’s like a puzzle!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812"/>
            <a:ext cx="9144000" cy="48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Script is causing errors</a:t>
            </a:r>
          </a:p>
          <a:p>
            <a:pPr lvl="1"/>
            <a:r>
              <a:rPr lang="en-US" dirty="0"/>
              <a:t>Script needs </a:t>
            </a:r>
            <a:r>
              <a:rPr lang="en-US" dirty="0" smtClean="0"/>
              <a:t>an improvement</a:t>
            </a:r>
            <a:endParaRPr lang="en-US" dirty="0"/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New </a:t>
            </a:r>
            <a:r>
              <a:rPr lang="en-US" dirty="0" smtClean="0"/>
              <a:t>script/program </a:t>
            </a:r>
            <a:r>
              <a:rPr lang="en-US" dirty="0"/>
              <a:t>needed</a:t>
            </a:r>
          </a:p>
          <a:p>
            <a:pPr lvl="1"/>
            <a:r>
              <a:rPr lang="en-US" dirty="0"/>
              <a:t>Old </a:t>
            </a:r>
            <a:r>
              <a:rPr lang="en-US" dirty="0" smtClean="0"/>
              <a:t>script/program </a:t>
            </a:r>
            <a:r>
              <a:rPr lang="en-US" dirty="0"/>
              <a:t>needs major </a:t>
            </a:r>
            <a:r>
              <a:rPr lang="en-US" dirty="0" smtClean="0"/>
              <a:t>update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65"/>
            <a:ext cx="9144000" cy="53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Queries:</a:t>
            </a:r>
          </a:p>
          <a:p>
            <a:pPr lvl="1"/>
            <a:r>
              <a:rPr lang="en-US" dirty="0" smtClean="0"/>
              <a:t>Pull information from data tables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Push information to data tables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MERGE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USING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Run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RunNumber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ConductivityMin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ConductivityMax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VoltageLimit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CurrentLimit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1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CorrectionFactor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WHEN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MATCHED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RunNumber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VoltageLimit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CurrentLimit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Separation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Thickness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CorrectionFactor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VALUES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SlurryLotUID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SlurryConductivityProcedureUID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ConductivityMean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cmin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Table structure: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68735" y="1665696"/>
            <a:ext cx="3586929" cy="385295"/>
            <a:chOff x="1963310" y="2161352"/>
            <a:chExt cx="4348287" cy="4665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13" b="14263"/>
            <a:stretch/>
          </p:blipFill>
          <p:spPr>
            <a:xfrm>
              <a:off x="1963310" y="2161352"/>
              <a:ext cx="2146852" cy="4665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35272" y="2256394"/>
              <a:ext cx="1076325" cy="371475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97" y="5222311"/>
            <a:ext cx="7840136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46"/>
          <a:stretch/>
        </p:blipFill>
        <p:spPr>
          <a:xfrm>
            <a:off x="0" y="379887"/>
            <a:ext cx="9144000" cy="60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CellBuild</a:t>
            </a:r>
            <a:r>
              <a:rPr lang="en-US" dirty="0" smtClean="0"/>
              <a:t> script runs nightly</a:t>
            </a:r>
          </a:p>
          <a:p>
            <a:pPr lvl="1"/>
            <a:r>
              <a:rPr lang="en-US" dirty="0" err="1" smtClean="0"/>
              <a:t>CellBuild</a:t>
            </a:r>
            <a:r>
              <a:rPr lang="en-US" dirty="0" smtClean="0"/>
              <a:t> runs almost all of our ETL scripts!</a:t>
            </a:r>
          </a:p>
          <a:p>
            <a:r>
              <a:rPr lang="en-US" dirty="0" smtClean="0"/>
              <a:t>Sends out emails when something goes wrong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Begin the error tracking cycle!</a:t>
            </a:r>
          </a:p>
          <a:p>
            <a:pPr lvl="1"/>
            <a:r>
              <a:rPr lang="en-US" dirty="0" smtClean="0"/>
              <a:t>Include more detailed logging around “afflicted” area</a:t>
            </a:r>
          </a:p>
          <a:p>
            <a:pPr lvl="1"/>
            <a:r>
              <a:rPr lang="en-US" dirty="0" smtClean="0"/>
              <a:t>Run script; view output/log file</a:t>
            </a:r>
          </a:p>
          <a:p>
            <a:pPr lvl="1"/>
            <a:r>
              <a:rPr lang="en-US" dirty="0" smtClean="0"/>
              <a:t>Analyze error source; apply changes</a:t>
            </a:r>
          </a:p>
          <a:p>
            <a:pPr lvl="1"/>
            <a:r>
              <a:rPr lang="en-US" dirty="0" smtClean="0"/>
              <a:t>Run script again and repeat as necessary</a:t>
            </a:r>
          </a:p>
          <a:p>
            <a:r>
              <a:rPr lang="en-US" dirty="0" smtClean="0"/>
              <a:t>Often fixed by the end of the 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2787" y="2199139"/>
            <a:ext cx="7738664" cy="5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64"/>
            <a:ext cx="9144000" cy="54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Someone (Tristan) comes to me with an idea for a new data project</a:t>
            </a:r>
          </a:p>
          <a:p>
            <a:r>
              <a:rPr lang="en-US" dirty="0" smtClean="0"/>
              <a:t>New tests, equipment, procedures, etc. often require writing lots of Python</a:t>
            </a:r>
          </a:p>
          <a:p>
            <a:r>
              <a:rPr lang="en-US" dirty="0" smtClean="0"/>
              <a:t>May take hours, days, or weeks to complete!</a:t>
            </a:r>
          </a:p>
          <a:p>
            <a:pPr lvl="1"/>
            <a:r>
              <a:rPr lang="en-US" dirty="0" smtClean="0"/>
              <a:t>Remote script execution has been in development for months!</a:t>
            </a:r>
          </a:p>
          <a:p>
            <a:r>
              <a:rPr lang="en-US" dirty="0" smtClean="0"/>
              <a:t>Major Projects list:</a:t>
            </a:r>
          </a:p>
          <a:p>
            <a:pPr lvl="1"/>
            <a:r>
              <a:rPr lang="en-US" dirty="0" smtClean="0"/>
              <a:t>Slurry Conductivity Script</a:t>
            </a:r>
          </a:p>
          <a:p>
            <a:pPr lvl="1"/>
            <a:r>
              <a:rPr lang="en-US" dirty="0" smtClean="0"/>
              <a:t>Incubator Control GUI</a:t>
            </a:r>
          </a:p>
          <a:p>
            <a:pPr lvl="1"/>
            <a:r>
              <a:rPr lang="en-US" dirty="0" smtClean="0"/>
              <a:t>Ulysses Laser Script</a:t>
            </a:r>
          </a:p>
          <a:p>
            <a:pPr lvl="1"/>
            <a:r>
              <a:rPr lang="en-US" dirty="0" smtClean="0"/>
              <a:t>Remote Script Execution Site (Beta)</a:t>
            </a:r>
          </a:p>
          <a:p>
            <a:pPr lvl="1"/>
            <a:r>
              <a:rPr lang="en-US" dirty="0" err="1" smtClean="0"/>
              <a:t>Acu</a:t>
            </a:r>
            <a:r>
              <a:rPr lang="en-US" dirty="0" smtClean="0"/>
              <a:t>-Gage Laser GUI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3663E2-44AD-4B0B-8CF1-816FDBE23712}" type="datetime1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E69B4-5EF4-4E4E-9903-46C944E242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24M Palette">
      <a:dk1>
        <a:srgbClr val="000000"/>
      </a:dk1>
      <a:lt1>
        <a:sysClr val="window" lastClr="FFFFFF"/>
      </a:lt1>
      <a:dk2>
        <a:srgbClr val="545759"/>
      </a:dk2>
      <a:lt2>
        <a:srgbClr val="A0ACAA"/>
      </a:lt2>
      <a:accent1>
        <a:srgbClr val="FFA300"/>
      </a:accent1>
      <a:accent2>
        <a:srgbClr val="4E869F"/>
      </a:accent2>
      <a:accent3>
        <a:srgbClr val="E2231A"/>
      </a:accent3>
      <a:accent4>
        <a:srgbClr val="FFCD00"/>
      </a:accent4>
      <a:accent5>
        <a:srgbClr val="545759"/>
      </a:accent5>
      <a:accent6>
        <a:srgbClr val="0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AADFA0C-09FA-4588-AFA3-0BF6271431F4}" vid="{705FB8E0-A922-4722-ACEE-696F094F73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AC06003F3C340BE92B5316F7A9214" ma:contentTypeVersion="0" ma:contentTypeDescription="Create a new document." ma:contentTypeScope="" ma:versionID="2aa266810846e9e25ef9cd469c3fad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48922aa4dd4b508deb2d900d5c841c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Short 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FF3B8-6917-4166-A1E0-C4B1A6469C08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029BEB7-0843-4546-A274-8AAA8FF7D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4CAFE-6B50-488B-9B69-82B4DF252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779</Words>
  <Application>Microsoft Office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verdana</vt:lpstr>
      <vt:lpstr>verdana</vt:lpstr>
      <vt:lpstr>Default Theme</vt:lpstr>
      <vt:lpstr>PowerPoint Presentation</vt:lpstr>
      <vt:lpstr>PowerPoint Presentation</vt:lpstr>
      <vt:lpstr>What do I do here?</vt:lpstr>
      <vt:lpstr>PowerPoint Presentation</vt:lpstr>
      <vt:lpstr>Database</vt:lpstr>
      <vt:lpstr>PowerPoint Presentation</vt:lpstr>
      <vt:lpstr>Issues</vt:lpstr>
      <vt:lpstr>PowerPoint Presentation</vt:lpstr>
      <vt:lpstr>Projects</vt:lpstr>
      <vt:lpstr>Slurry Conductivity Script</vt:lpstr>
      <vt:lpstr>Incubator Control GUI</vt:lpstr>
      <vt:lpstr>Ulysses Laser Script</vt:lpstr>
      <vt:lpstr>Remote Script Execution Site (Beta)</vt:lpstr>
      <vt:lpstr>Acu-Gage GUI</vt:lpstr>
      <vt:lpstr>My Best Friends</vt:lpstr>
      <vt:lpstr>What I’ve learned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Throop Wilder</dc:creator>
  <cp:lastModifiedBy>Ethan Neidhart</cp:lastModifiedBy>
  <cp:revision>29</cp:revision>
  <dcterms:created xsi:type="dcterms:W3CDTF">2013-10-25T16:42:54Z</dcterms:created>
  <dcterms:modified xsi:type="dcterms:W3CDTF">2015-06-29T17:59:28Z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0x0101008BBAC06003F3C340BE92B5316F7A9214</vt:lpwstr>
  </property>
</Properties>
</file>