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5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1A606-8D30-4726-9C8E-F4CC32AD3D30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2C89-B334-452B-BEBB-FE6AD538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92C89-B334-452B-BEBB-FE6AD538D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2000-B9B9-4F22-B298-677DE10A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5C5F3-B555-4B80-9A8F-B18956466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26BE-E85E-4263-B836-3694D8D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9DFB-9C1A-48BD-AB01-55A6E9C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BEF1-3383-481F-A9DB-0BE31CA1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658B-4951-40DB-9153-1064DA39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AD27-4887-4D23-B1B9-77E8597E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0331-9760-45C0-92A2-460D88C6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5F61-6826-4D67-B1AF-4CE9531C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CC8E-2FD0-4D14-9499-FADEA6E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27793-BA51-4167-85EC-1D48193F1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727F-CF58-4C05-A96B-7B74A1B97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1836-3DBA-4DA4-9C1C-94C6380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DF5-B2EF-4F9C-9B73-AB141D5E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6353-A6FD-4E6D-BCCA-54D77003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736A-199F-4041-949A-0459D18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0693-E4D9-4265-A995-BEC105B4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B9E3-036B-48ED-A1AB-C3B8CF2C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10CA-1ED4-458C-A4B8-3DEDA09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6C0C-5F48-4410-9F09-48E497DE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DC27-FCB4-4162-BBF3-86735CB0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5AB2-8FD3-4E7A-A3FB-8BDFB8BF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3ACD-015D-428C-A3DC-58E472C0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0BA8-379C-4300-93B7-3B8BBA8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D2A1-620F-460C-B709-C65D95D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B24A-C976-4F13-89BD-A389D44A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C0B3-6C69-455C-96D7-5E9C4ABB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649F-C620-4379-B39B-5FD2095C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3DF3-2AA1-471A-AB43-B88E61ED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B4AE-5376-496D-B4A4-C3BFCB33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CA2BB-29B1-470D-94E8-0900836F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3C96-EFF5-4F78-BB16-3D831668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A904-D2D2-4B85-834C-96DF98B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2B2DF-C90B-436E-AF52-70FEBA1F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C8368-5E87-43C0-AA34-15A5099E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0DE53-2E24-48E6-B237-9C98755A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A7C0B-2714-4FE7-93B9-2ACB7AA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7510E-5701-4405-976F-0CE440E0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F7D0-44EC-43C3-8844-8161C42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745-F900-4E47-AF12-9FD76E7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C3EA1-FC17-4321-AB6B-35133904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97F99-EAC3-4DA9-A8A7-5C9A08AF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764BA-1704-4788-82C0-B6F68EE7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A0D33-6733-4896-99EF-25E40C19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08144-D5AA-401A-A712-0130955C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8FD0E-B2D4-4754-AFF1-0C9715D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F5A9-CAEE-423D-8F8B-C5D16FE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2319-47B3-4674-B4FC-73889065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58A1-2675-4518-9BEB-320028AF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460E-2DA7-4ED7-9F6A-AB925D70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E8DD-3F22-406D-A255-EA8D3929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9266-ACF1-4959-BFCD-5E5D4C5B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F613-E5A7-4390-9B3A-29F583D9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4769D-CE95-43A2-A76D-4A3B9931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F5917-E8BF-4623-BD51-C7D87A76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DB69-2760-4FAB-A08C-A7897F55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503F-601F-4E84-AC61-4EB57CD8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0E0A-D335-41EB-9120-EB593E8E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F82B9-6647-4C06-A3B0-817C55E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54FF-C297-4648-8842-BF1C4EE7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84E8-DDF3-4AAB-BFB5-979A62DAA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BF8C-1AAE-42C9-BF71-C9F37DEB982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4B33-9036-4655-992C-958661E9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78D4-40E7-4B6A-81CD-3D579ECC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9D15-6258-4845-8B47-B6A62F1C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7329-2A92-4521-8448-F0945791F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141FC-0051-42FE-94F6-67E39BD73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5618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8BC88-F8B4-45ED-A4D7-0394E890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L4 is a group of 4 members whose mission is:</a:t>
            </a:r>
          </a:p>
          <a:p>
            <a:pPr lvl="1"/>
            <a:r>
              <a:rPr lang="en-US" dirty="0"/>
              <a:t>Create a well organized data store repository on </a:t>
            </a:r>
            <a:r>
              <a:rPr lang="en-US" b="1" dirty="0"/>
              <a:t>GitHub </a:t>
            </a:r>
            <a:r>
              <a:rPr lang="en-US" dirty="0"/>
              <a:t>to manage the documents of this project</a:t>
            </a:r>
          </a:p>
          <a:p>
            <a:pPr lvl="1"/>
            <a:r>
              <a:rPr lang="en-US" dirty="0"/>
              <a:t>Be the contact point for all individuals (L0,L1,L2,L2-bis,L3) to find the right document </a:t>
            </a:r>
            <a:r>
              <a:rPr lang="en-US" u="sng" dirty="0"/>
              <a:t>very quickly</a:t>
            </a:r>
            <a:r>
              <a:rPr lang="en-US" dirty="0"/>
              <a:t> on GitHub or to upload their document (</a:t>
            </a:r>
            <a:r>
              <a:rPr lang="en-US" dirty="0" err="1"/>
              <a:t>scihb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Ensure that every document, file, video, is uploaded into GitHub in the appropriate location</a:t>
            </a:r>
          </a:p>
          <a:p>
            <a:pPr lvl="1"/>
            <a:r>
              <a:rPr lang="en-US" dirty="0"/>
              <a:t>Report every evening the added papers so that I can validate them to allow L0 to start their work. To achieve this, L4 has to identify and propose an appropriate validation tool</a:t>
            </a:r>
          </a:p>
          <a:p>
            <a:pPr lvl="1"/>
            <a:r>
              <a:rPr lang="en-US" dirty="0"/>
              <a:t>Monitor the work progress and report to the individuals any delay</a:t>
            </a:r>
          </a:p>
          <a:p>
            <a:pPr lvl="1"/>
            <a:r>
              <a:rPr lang="en-US" dirty="0"/>
              <a:t>Organize regular meetings with myself to check the progress </a:t>
            </a:r>
          </a:p>
          <a:p>
            <a:pPr lvl="1"/>
            <a:r>
              <a:rPr lang="en-US" dirty="0"/>
              <a:t>Organize the global workshop that will take place on March 30</a:t>
            </a:r>
            <a:r>
              <a:rPr lang="en-US" baseline="30000" dirty="0"/>
              <a:t>th</a:t>
            </a:r>
            <a:r>
              <a:rPr lang="en-US" dirty="0"/>
              <a:t>  and play the role of the chairman to give the opportunity to everybody to present their </a:t>
            </a:r>
            <a:r>
              <a:rPr lang="en-US" dirty="0" err="1"/>
              <a:t>achivements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C7B8-8A02-45D5-879B-A56D657C571F}"/>
              </a:ext>
            </a:extLst>
          </p:cNvPr>
          <p:cNvSpPr/>
          <p:nvPr/>
        </p:nvSpPr>
        <p:spPr>
          <a:xfrm>
            <a:off x="10964982" y="105400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9EBD-D117-42A9-9FD1-FE27FCC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184"/>
          </a:xfrm>
        </p:spPr>
        <p:txBody>
          <a:bodyPr>
            <a:noAutofit/>
          </a:bodyPr>
          <a:lstStyle/>
          <a:p>
            <a:r>
              <a:rPr lang="en-US" sz="3200" dirty="0"/>
              <a:t>Schedule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31B558-371A-437B-B94D-C38125A0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60212"/>
              </p:ext>
            </p:extLst>
          </p:nvPr>
        </p:nvGraphicFramePr>
        <p:xfrm>
          <a:off x="0" y="482184"/>
          <a:ext cx="12192000" cy="62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11">
                  <a:extLst>
                    <a:ext uri="{9D8B030D-6E8A-4147-A177-3AD203B41FA5}">
                      <a16:colId xmlns:a16="http://schemas.microsoft.com/office/drawing/2014/main" val="3687103996"/>
                    </a:ext>
                  </a:extLst>
                </a:gridCol>
                <a:gridCol w="1222745">
                  <a:extLst>
                    <a:ext uri="{9D8B030D-6E8A-4147-A177-3AD203B41FA5}">
                      <a16:colId xmlns:a16="http://schemas.microsoft.com/office/drawing/2014/main" val="3039642235"/>
                    </a:ext>
                  </a:extLst>
                </a:gridCol>
                <a:gridCol w="5761607">
                  <a:extLst>
                    <a:ext uri="{9D8B030D-6E8A-4147-A177-3AD203B41FA5}">
                      <a16:colId xmlns:a16="http://schemas.microsoft.com/office/drawing/2014/main" val="2305757841"/>
                    </a:ext>
                  </a:extLst>
                </a:gridCol>
                <a:gridCol w="4663737">
                  <a:extLst>
                    <a:ext uri="{9D8B030D-6E8A-4147-A177-3AD203B41FA5}">
                      <a16:colId xmlns:a16="http://schemas.microsoft.com/office/drawing/2014/main" val="4153928089"/>
                    </a:ext>
                  </a:extLst>
                </a:gridCol>
              </a:tblGrid>
              <a:tr h="356847">
                <a:tc>
                  <a:txBody>
                    <a:bodyPr/>
                    <a:lstStyle/>
                    <a:p>
                      <a:r>
                        <a:rPr lang="en-US" sz="11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do </a:t>
                      </a:r>
                      <a:r>
                        <a:rPr lang="en-US" sz="1100"/>
                        <a:t>in parallel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January 27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L0 starts identifying and reading their papers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L0 can request some help from L2 and from L3 to test, to summarize and to better understand what they are reading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L4 defines the organization of the data store on GitHub and provide the other individuals the required support to access the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L4 creates a file with the right structure to capture the assignment to groups of the different individuals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L2-Bis starts searching and testing software tools related to their subject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L1,L2,L3 can, in parallel, read the papers identified by L0 to be well-prepared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L1,L2,L3 have the possibility to propose their help to L0</a:t>
                      </a:r>
                    </a:p>
                    <a:p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7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February 3</a:t>
                      </a:r>
                      <a:r>
                        <a:rPr lang="en-US" sz="1100" baseline="30000" dirty="0"/>
                        <a:t>rd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GitHub should be up and running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Every individual should know to which level and to which subject they have been assigned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At this date, delays will start impacting the scores negatively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7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February 10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Informal meetings are encouraged at this stage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Always keep L4 in the loop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6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February 16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at 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(L0, L1) 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dirty="0"/>
                        <a:t> formal meeting should have been done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L2 and L3 can participate passively </a:t>
                      </a:r>
                    </a:p>
                    <a:p>
                      <a:r>
                        <a:rPr lang="en-US" sz="1100" dirty="0"/>
                        <a:t>L2 are also searching for the related works</a:t>
                      </a:r>
                    </a:p>
                    <a:p>
                      <a:r>
                        <a:rPr lang="en-US" sz="1100" dirty="0"/>
                        <a:t>L3 are developing the protocol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February 23</a:t>
                      </a:r>
                      <a:r>
                        <a:rPr lang="en-US" sz="1100" baseline="30000" dirty="0"/>
                        <a:t>rd</a:t>
                      </a:r>
                      <a:r>
                        <a:rPr lang="en-US" sz="1100" dirty="0"/>
                        <a:t> at 23:59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(L0, L1) final meeting should have been done </a:t>
                      </a:r>
                      <a:r>
                        <a:rPr lang="en-US" sz="1100" dirty="0">
                          <a:sym typeface="Wingdings" panose="05000000000000000000" pitchFamily="2" charset="2"/>
                        </a:rPr>
                        <a:t> Topics are determined here</a:t>
                      </a:r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2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Mars 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dirty="0"/>
                        <a:t> at 23:59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(L2, L1*4) meeting to synthetize the 4 topics identified should have been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L0 can participate and help improve the summary made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L2 has the responsibility to report the L0 participants who helped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3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Mars 9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L3 are doing their work with the help of L0, L1 and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Mars 15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at 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(L3, L2*4) 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dirty="0"/>
                        <a:t> formal meeting to synthetize the 4 subjects should have been done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L0, L1, L2 are encouraged to participate actively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L4 captures the names of the participants who have had an added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0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strike="sngStrik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Mars 22</a:t>
                      </a:r>
                      <a:r>
                        <a:rPr lang="en-US" sz="1100" baseline="30000" dirty="0"/>
                        <a:t>nd</a:t>
                      </a:r>
                      <a:r>
                        <a:rPr lang="en-US" sz="1100" dirty="0"/>
                        <a:t> at 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(L3, L2*4) last formal meeting to synthetize the 4 subjects should have been done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Mars 28</a:t>
                      </a:r>
                      <a:r>
                        <a:rPr lang="en-US" sz="1100" baseline="30000" dirty="0"/>
                        <a:t>th </a:t>
                      </a:r>
                      <a:r>
                        <a:rPr lang="en-US" sz="1100" dirty="0"/>
                        <a:t> at 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L4 should have be prepared the Global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During the workshop: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L3 shall prepare a presentation of their synthesis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3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 6</a:t>
                      </a:r>
                      <a:r>
                        <a:rPr lang="en-US" sz="1100" baseline="30000" dirty="0"/>
                        <a:t>th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Final scores assigned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6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EA218E2F-C43A-4E77-9DE1-5730B9575210}"/>
              </a:ext>
            </a:extLst>
          </p:cNvPr>
          <p:cNvSpPr/>
          <p:nvPr/>
        </p:nvSpPr>
        <p:spPr>
          <a:xfrm>
            <a:off x="11012593" y="2691673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556207-2996-411B-A473-1BAA501315A8}"/>
              </a:ext>
            </a:extLst>
          </p:cNvPr>
          <p:cNvSpPr/>
          <p:nvPr/>
        </p:nvSpPr>
        <p:spPr>
          <a:xfrm>
            <a:off x="9432907" y="2650842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A3260C-1AE6-4995-947E-AAD1C47DCFBA}"/>
              </a:ext>
            </a:extLst>
          </p:cNvPr>
          <p:cNvSpPr/>
          <p:nvPr/>
        </p:nvSpPr>
        <p:spPr>
          <a:xfrm>
            <a:off x="7905400" y="2610009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DB8D81-8F62-41F0-9FC1-3781064DD0BF}"/>
              </a:ext>
            </a:extLst>
          </p:cNvPr>
          <p:cNvSpPr/>
          <p:nvPr/>
        </p:nvSpPr>
        <p:spPr>
          <a:xfrm>
            <a:off x="6302208" y="2610010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4B723F-C038-4738-94AD-D576FB8FF4A8}"/>
              </a:ext>
            </a:extLst>
          </p:cNvPr>
          <p:cNvSpPr/>
          <p:nvPr/>
        </p:nvSpPr>
        <p:spPr>
          <a:xfrm>
            <a:off x="1947168" y="5982329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4DE71F-48C7-4C6C-9A80-7C557A2FF849}"/>
              </a:ext>
            </a:extLst>
          </p:cNvPr>
          <p:cNvSpPr/>
          <p:nvPr/>
        </p:nvSpPr>
        <p:spPr>
          <a:xfrm>
            <a:off x="4168065" y="4430217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16B907-1A76-4BD4-A6EA-350BA5E156B7}"/>
              </a:ext>
            </a:extLst>
          </p:cNvPr>
          <p:cNvSpPr/>
          <p:nvPr/>
        </p:nvSpPr>
        <p:spPr>
          <a:xfrm>
            <a:off x="3484484" y="5982329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FAF92-D25B-430B-AA32-589DCC527CCA}"/>
              </a:ext>
            </a:extLst>
          </p:cNvPr>
          <p:cNvSpPr/>
          <p:nvPr/>
        </p:nvSpPr>
        <p:spPr>
          <a:xfrm>
            <a:off x="4790981" y="5982328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93D24A-B1EC-4628-A274-7F2A9586A6D8}"/>
              </a:ext>
            </a:extLst>
          </p:cNvPr>
          <p:cNvSpPr/>
          <p:nvPr/>
        </p:nvSpPr>
        <p:spPr>
          <a:xfrm>
            <a:off x="5940638" y="5982327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2ED05-918C-458D-9E2D-B1A4C62A3032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2334827" y="4962878"/>
            <a:ext cx="2220897" cy="1019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661DF-B438-49F4-8D4D-B965AA4A385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872143" y="4962878"/>
            <a:ext cx="683581" cy="1019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D83F7-62BF-43AD-9583-D364F85CD37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555724" y="4962878"/>
            <a:ext cx="622916" cy="101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42684-B701-4275-9E13-284802E3AC3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555724" y="4962878"/>
            <a:ext cx="1772573" cy="1019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442E38-B3C9-4807-8359-B985CD41A076}"/>
              </a:ext>
            </a:extLst>
          </p:cNvPr>
          <p:cNvSpPr txBox="1"/>
          <p:nvPr/>
        </p:nvSpPr>
        <p:spPr>
          <a:xfrm>
            <a:off x="2014867" y="651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CF39EE-592D-4B34-8D25-984639E2EA28}"/>
              </a:ext>
            </a:extLst>
          </p:cNvPr>
          <p:cNvSpPr/>
          <p:nvPr/>
        </p:nvSpPr>
        <p:spPr>
          <a:xfrm>
            <a:off x="5940638" y="2691675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722C2-43BB-47F8-93A5-CD30E6698069}"/>
              </a:ext>
            </a:extLst>
          </p:cNvPr>
          <p:cNvCxnSpPr>
            <a:cxnSpLocks/>
            <a:stCxn id="22" idx="4"/>
            <a:endCxn id="5" idx="0"/>
          </p:cNvCxnSpPr>
          <p:nvPr/>
        </p:nvCxnSpPr>
        <p:spPr>
          <a:xfrm flipH="1">
            <a:off x="4555724" y="3224336"/>
            <a:ext cx="1772573" cy="1205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809B1C-5E0F-4804-B478-FC5463969309}"/>
              </a:ext>
            </a:extLst>
          </p:cNvPr>
          <p:cNvSpPr txBox="1"/>
          <p:nvPr/>
        </p:nvSpPr>
        <p:spPr>
          <a:xfrm>
            <a:off x="745726" y="60533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304519-72FB-47DC-A8CA-13FCD81D40E5}"/>
              </a:ext>
            </a:extLst>
          </p:cNvPr>
          <p:cNvSpPr txBox="1"/>
          <p:nvPr/>
        </p:nvSpPr>
        <p:spPr>
          <a:xfrm>
            <a:off x="745726" y="45118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58C4B-DC7F-49A8-BCE2-8B062BCD6679}"/>
              </a:ext>
            </a:extLst>
          </p:cNvPr>
          <p:cNvSpPr txBox="1"/>
          <p:nvPr/>
        </p:nvSpPr>
        <p:spPr>
          <a:xfrm>
            <a:off x="777523" y="277333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and L2-bis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326A4-53F1-43FF-8928-E6C62F7D460E}"/>
              </a:ext>
            </a:extLst>
          </p:cNvPr>
          <p:cNvSpPr txBox="1"/>
          <p:nvPr/>
        </p:nvSpPr>
        <p:spPr>
          <a:xfrm>
            <a:off x="777523" y="81285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ED7DE6-8340-4750-B839-71934AF59FF6}"/>
              </a:ext>
            </a:extLst>
          </p:cNvPr>
          <p:cNvSpPr/>
          <p:nvPr/>
        </p:nvSpPr>
        <p:spPr>
          <a:xfrm>
            <a:off x="8117147" y="731189"/>
            <a:ext cx="775318" cy="5326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B3C53F-648E-4DFD-860E-605172976CD4}"/>
              </a:ext>
            </a:extLst>
          </p:cNvPr>
          <p:cNvSpPr/>
          <p:nvPr/>
        </p:nvSpPr>
        <p:spPr>
          <a:xfrm>
            <a:off x="7439095" y="2691674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7AEED3-632E-4AC0-A7E4-E4ED28107EF3}"/>
              </a:ext>
            </a:extLst>
          </p:cNvPr>
          <p:cNvSpPr/>
          <p:nvPr/>
        </p:nvSpPr>
        <p:spPr>
          <a:xfrm>
            <a:off x="9097427" y="2691675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E837FC-6369-4D12-B47B-D2DFC43E83D8}"/>
              </a:ext>
            </a:extLst>
          </p:cNvPr>
          <p:cNvSpPr/>
          <p:nvPr/>
        </p:nvSpPr>
        <p:spPr>
          <a:xfrm>
            <a:off x="10595884" y="2691674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BEB253-06F4-4B10-B9F4-9C44435EBE04}"/>
              </a:ext>
            </a:extLst>
          </p:cNvPr>
          <p:cNvCxnSpPr>
            <a:cxnSpLocks/>
            <a:stCxn id="31" idx="4"/>
            <a:endCxn id="22" idx="0"/>
          </p:cNvCxnSpPr>
          <p:nvPr/>
        </p:nvCxnSpPr>
        <p:spPr>
          <a:xfrm flipH="1">
            <a:off x="6328297" y="1263850"/>
            <a:ext cx="2176509" cy="142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3FFB63-389A-4A84-9841-6982E7DCD115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7826754" y="1263850"/>
            <a:ext cx="678052" cy="1427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E996BD-62B2-4886-A9FC-B4D1C325E5A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8504806" y="1263850"/>
            <a:ext cx="980280" cy="142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A2067F-3914-4143-9AF3-39EDE5D55F7C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8504806" y="1263850"/>
            <a:ext cx="2478737" cy="1427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0D45FC5-67FC-4D70-B9AD-4F541A6FE726}"/>
              </a:ext>
            </a:extLst>
          </p:cNvPr>
          <p:cNvSpPr/>
          <p:nvPr/>
        </p:nvSpPr>
        <p:spPr>
          <a:xfrm>
            <a:off x="5054351" y="4431695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D27F8A-2ABD-44BF-9AB2-F3445DBD71DA}"/>
              </a:ext>
            </a:extLst>
          </p:cNvPr>
          <p:cNvSpPr/>
          <p:nvPr/>
        </p:nvSpPr>
        <p:spPr>
          <a:xfrm>
            <a:off x="6001303" y="4430216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5906A5-FED9-44D4-9368-1993C0066E3C}"/>
              </a:ext>
            </a:extLst>
          </p:cNvPr>
          <p:cNvSpPr/>
          <p:nvPr/>
        </p:nvSpPr>
        <p:spPr>
          <a:xfrm>
            <a:off x="6948255" y="4430216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59B7E4-8170-491C-9A2E-50E185E06D3C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 flipH="1">
            <a:off x="5442010" y="3224336"/>
            <a:ext cx="886287" cy="120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4645A0-9A94-4572-AED3-77F9FE32FCE0}"/>
              </a:ext>
            </a:extLst>
          </p:cNvPr>
          <p:cNvCxnSpPr>
            <a:cxnSpLocks/>
            <a:stCxn id="22" idx="4"/>
            <a:endCxn id="48" idx="0"/>
          </p:cNvCxnSpPr>
          <p:nvPr/>
        </p:nvCxnSpPr>
        <p:spPr>
          <a:xfrm>
            <a:off x="6328297" y="3224336"/>
            <a:ext cx="60665" cy="120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0D28F0-FC89-4DFD-AC73-EB9B168E7ADD}"/>
              </a:ext>
            </a:extLst>
          </p:cNvPr>
          <p:cNvCxnSpPr>
            <a:cxnSpLocks/>
            <a:stCxn id="22" idx="4"/>
            <a:endCxn id="49" idx="0"/>
          </p:cNvCxnSpPr>
          <p:nvPr/>
        </p:nvCxnSpPr>
        <p:spPr>
          <a:xfrm>
            <a:off x="6328297" y="3224336"/>
            <a:ext cx="1007617" cy="120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0378F27-2384-43C2-8367-BE1B1B794818}"/>
              </a:ext>
            </a:extLst>
          </p:cNvPr>
          <p:cNvSpPr/>
          <p:nvPr/>
        </p:nvSpPr>
        <p:spPr>
          <a:xfrm>
            <a:off x="9356515" y="0"/>
            <a:ext cx="775318" cy="5326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EAF98C-35E7-45AE-8C4D-9CCC395BE19D}"/>
              </a:ext>
            </a:extLst>
          </p:cNvPr>
          <p:cNvSpPr txBox="1"/>
          <p:nvPr/>
        </p:nvSpPr>
        <p:spPr>
          <a:xfrm>
            <a:off x="777523" y="-43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E6E61B-89FF-4597-9B66-814F89EB5B6F}"/>
              </a:ext>
            </a:extLst>
          </p:cNvPr>
          <p:cNvCxnSpPr>
            <a:cxnSpLocks/>
            <a:stCxn id="63" idx="2"/>
            <a:endCxn id="31" idx="0"/>
          </p:cNvCxnSpPr>
          <p:nvPr/>
        </p:nvCxnSpPr>
        <p:spPr>
          <a:xfrm flipH="1">
            <a:off x="8504806" y="266331"/>
            <a:ext cx="851709" cy="46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AFC868-0CF6-4B02-92C3-F47EE595DE3C}"/>
              </a:ext>
            </a:extLst>
          </p:cNvPr>
          <p:cNvSpPr txBox="1"/>
          <p:nvPr/>
        </p:nvSpPr>
        <p:spPr>
          <a:xfrm>
            <a:off x="2108521" y="0"/>
            <a:ext cx="551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of individuals for Business Process Modeling and Management Project</a:t>
            </a:r>
          </a:p>
        </p:txBody>
      </p:sp>
    </p:spTree>
    <p:extLst>
      <p:ext uri="{BB962C8B-B14F-4D97-AF65-F5344CB8AC3E}">
        <p14:creationId xmlns:p14="http://schemas.microsoft.com/office/powerpoint/2010/main" val="101131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EA218E2F-C43A-4E77-9DE1-5730B9575210}"/>
              </a:ext>
            </a:extLst>
          </p:cNvPr>
          <p:cNvSpPr/>
          <p:nvPr/>
        </p:nvSpPr>
        <p:spPr>
          <a:xfrm>
            <a:off x="11012593" y="2691673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556207-2996-411B-A473-1BAA501315A8}"/>
              </a:ext>
            </a:extLst>
          </p:cNvPr>
          <p:cNvSpPr/>
          <p:nvPr/>
        </p:nvSpPr>
        <p:spPr>
          <a:xfrm>
            <a:off x="9432907" y="2650842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A3260C-1AE6-4995-947E-AAD1C47DCFBA}"/>
              </a:ext>
            </a:extLst>
          </p:cNvPr>
          <p:cNvSpPr/>
          <p:nvPr/>
        </p:nvSpPr>
        <p:spPr>
          <a:xfrm>
            <a:off x="7905400" y="2610009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DB8D81-8F62-41F0-9FC1-3781064DD0BF}"/>
              </a:ext>
            </a:extLst>
          </p:cNvPr>
          <p:cNvSpPr/>
          <p:nvPr/>
        </p:nvSpPr>
        <p:spPr>
          <a:xfrm>
            <a:off x="6302208" y="2610010"/>
            <a:ext cx="775318" cy="5326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4B723F-C038-4738-94AD-D576FB8FF4A8}"/>
              </a:ext>
            </a:extLst>
          </p:cNvPr>
          <p:cNvSpPr/>
          <p:nvPr/>
        </p:nvSpPr>
        <p:spPr>
          <a:xfrm>
            <a:off x="1947168" y="5982329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4DE71F-48C7-4C6C-9A80-7C557A2FF849}"/>
              </a:ext>
            </a:extLst>
          </p:cNvPr>
          <p:cNvSpPr/>
          <p:nvPr/>
        </p:nvSpPr>
        <p:spPr>
          <a:xfrm>
            <a:off x="4168065" y="4430217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16B907-1A76-4BD4-A6EA-350BA5E156B7}"/>
              </a:ext>
            </a:extLst>
          </p:cNvPr>
          <p:cNvSpPr/>
          <p:nvPr/>
        </p:nvSpPr>
        <p:spPr>
          <a:xfrm>
            <a:off x="3484484" y="5982329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FAF92-D25B-430B-AA32-589DCC527CCA}"/>
              </a:ext>
            </a:extLst>
          </p:cNvPr>
          <p:cNvSpPr/>
          <p:nvPr/>
        </p:nvSpPr>
        <p:spPr>
          <a:xfrm>
            <a:off x="4790981" y="5982328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93D24A-B1EC-4628-A274-7F2A9586A6D8}"/>
              </a:ext>
            </a:extLst>
          </p:cNvPr>
          <p:cNvSpPr/>
          <p:nvPr/>
        </p:nvSpPr>
        <p:spPr>
          <a:xfrm>
            <a:off x="5940638" y="5982327"/>
            <a:ext cx="775318" cy="5326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2ED05-918C-458D-9E2D-B1A4C62A3032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2334827" y="4962878"/>
            <a:ext cx="2220897" cy="1019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661DF-B438-49F4-8D4D-B965AA4A385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872143" y="4962878"/>
            <a:ext cx="683581" cy="1019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D83F7-62BF-43AD-9583-D364F85CD37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555724" y="4962878"/>
            <a:ext cx="622916" cy="101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42684-B701-4275-9E13-284802E3AC3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555724" y="4962878"/>
            <a:ext cx="1772573" cy="1019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442E38-B3C9-4807-8359-B985CD41A076}"/>
              </a:ext>
            </a:extLst>
          </p:cNvPr>
          <p:cNvSpPr txBox="1"/>
          <p:nvPr/>
        </p:nvSpPr>
        <p:spPr>
          <a:xfrm>
            <a:off x="2014867" y="651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CF39EE-592D-4B34-8D25-984639E2EA28}"/>
              </a:ext>
            </a:extLst>
          </p:cNvPr>
          <p:cNvSpPr/>
          <p:nvPr/>
        </p:nvSpPr>
        <p:spPr>
          <a:xfrm>
            <a:off x="5940638" y="2691675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722C2-43BB-47F8-93A5-CD30E6698069}"/>
              </a:ext>
            </a:extLst>
          </p:cNvPr>
          <p:cNvCxnSpPr>
            <a:cxnSpLocks/>
            <a:stCxn id="22" idx="4"/>
            <a:endCxn id="5" idx="0"/>
          </p:cNvCxnSpPr>
          <p:nvPr/>
        </p:nvCxnSpPr>
        <p:spPr>
          <a:xfrm flipH="1">
            <a:off x="4555724" y="3224336"/>
            <a:ext cx="1772573" cy="1205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809B1C-5E0F-4804-B478-FC5463969309}"/>
              </a:ext>
            </a:extLst>
          </p:cNvPr>
          <p:cNvSpPr txBox="1"/>
          <p:nvPr/>
        </p:nvSpPr>
        <p:spPr>
          <a:xfrm>
            <a:off x="745726" y="60533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304519-72FB-47DC-A8CA-13FCD81D40E5}"/>
              </a:ext>
            </a:extLst>
          </p:cNvPr>
          <p:cNvSpPr txBox="1"/>
          <p:nvPr/>
        </p:nvSpPr>
        <p:spPr>
          <a:xfrm>
            <a:off x="745726" y="45118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58C4B-DC7F-49A8-BCE2-8B062BCD6679}"/>
              </a:ext>
            </a:extLst>
          </p:cNvPr>
          <p:cNvSpPr txBox="1"/>
          <p:nvPr/>
        </p:nvSpPr>
        <p:spPr>
          <a:xfrm>
            <a:off x="777523" y="277333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and L2-bis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326A4-53F1-43FF-8928-E6C62F7D460E}"/>
              </a:ext>
            </a:extLst>
          </p:cNvPr>
          <p:cNvSpPr txBox="1"/>
          <p:nvPr/>
        </p:nvSpPr>
        <p:spPr>
          <a:xfrm>
            <a:off x="777523" y="81285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ED7DE6-8340-4750-B839-71934AF59FF6}"/>
              </a:ext>
            </a:extLst>
          </p:cNvPr>
          <p:cNvSpPr/>
          <p:nvPr/>
        </p:nvSpPr>
        <p:spPr>
          <a:xfrm>
            <a:off x="8117147" y="731189"/>
            <a:ext cx="775318" cy="5326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B3C53F-648E-4DFD-860E-605172976CD4}"/>
              </a:ext>
            </a:extLst>
          </p:cNvPr>
          <p:cNvSpPr/>
          <p:nvPr/>
        </p:nvSpPr>
        <p:spPr>
          <a:xfrm>
            <a:off x="7439095" y="2691674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7AEED3-632E-4AC0-A7E4-E4ED28107EF3}"/>
              </a:ext>
            </a:extLst>
          </p:cNvPr>
          <p:cNvSpPr/>
          <p:nvPr/>
        </p:nvSpPr>
        <p:spPr>
          <a:xfrm>
            <a:off x="9097427" y="2691675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E837FC-6369-4D12-B47B-D2DFC43E83D8}"/>
              </a:ext>
            </a:extLst>
          </p:cNvPr>
          <p:cNvSpPr/>
          <p:nvPr/>
        </p:nvSpPr>
        <p:spPr>
          <a:xfrm>
            <a:off x="10595884" y="2691674"/>
            <a:ext cx="775318" cy="53266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BEB253-06F4-4B10-B9F4-9C44435EBE04}"/>
              </a:ext>
            </a:extLst>
          </p:cNvPr>
          <p:cNvCxnSpPr>
            <a:cxnSpLocks/>
            <a:stCxn id="31" idx="4"/>
            <a:endCxn id="22" idx="0"/>
          </p:cNvCxnSpPr>
          <p:nvPr/>
        </p:nvCxnSpPr>
        <p:spPr>
          <a:xfrm flipH="1">
            <a:off x="6328297" y="1263850"/>
            <a:ext cx="2176509" cy="142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3FFB63-389A-4A84-9841-6982E7DCD115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7826754" y="1263850"/>
            <a:ext cx="678052" cy="1427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E996BD-62B2-4886-A9FC-B4D1C325E5A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8504806" y="1263850"/>
            <a:ext cx="980280" cy="142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A2067F-3914-4143-9AF3-39EDE5D55F7C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8504806" y="1263850"/>
            <a:ext cx="2478737" cy="1427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0D45FC5-67FC-4D70-B9AD-4F541A6FE726}"/>
              </a:ext>
            </a:extLst>
          </p:cNvPr>
          <p:cNvSpPr/>
          <p:nvPr/>
        </p:nvSpPr>
        <p:spPr>
          <a:xfrm>
            <a:off x="5054351" y="4431695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D27F8A-2ABD-44BF-9AB2-F3445DBD71DA}"/>
              </a:ext>
            </a:extLst>
          </p:cNvPr>
          <p:cNvSpPr/>
          <p:nvPr/>
        </p:nvSpPr>
        <p:spPr>
          <a:xfrm>
            <a:off x="6001303" y="4430216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5906A5-FED9-44D4-9368-1993C0066E3C}"/>
              </a:ext>
            </a:extLst>
          </p:cNvPr>
          <p:cNvSpPr/>
          <p:nvPr/>
        </p:nvSpPr>
        <p:spPr>
          <a:xfrm>
            <a:off x="6948255" y="4430216"/>
            <a:ext cx="775318" cy="5326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59B7E4-8170-491C-9A2E-50E185E06D3C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 flipH="1">
            <a:off x="5442010" y="3224336"/>
            <a:ext cx="886287" cy="1207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4645A0-9A94-4572-AED3-77F9FE32FCE0}"/>
              </a:ext>
            </a:extLst>
          </p:cNvPr>
          <p:cNvCxnSpPr>
            <a:cxnSpLocks/>
            <a:stCxn id="22" idx="4"/>
            <a:endCxn id="48" idx="0"/>
          </p:cNvCxnSpPr>
          <p:nvPr/>
        </p:nvCxnSpPr>
        <p:spPr>
          <a:xfrm>
            <a:off x="6328297" y="3224336"/>
            <a:ext cx="60665" cy="120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0D28F0-FC89-4DFD-AC73-EB9B168E7ADD}"/>
              </a:ext>
            </a:extLst>
          </p:cNvPr>
          <p:cNvCxnSpPr>
            <a:cxnSpLocks/>
            <a:stCxn id="22" idx="4"/>
            <a:endCxn id="49" idx="0"/>
          </p:cNvCxnSpPr>
          <p:nvPr/>
        </p:nvCxnSpPr>
        <p:spPr>
          <a:xfrm>
            <a:off x="6328297" y="3224336"/>
            <a:ext cx="1007617" cy="120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0378F27-2384-43C2-8367-BE1B1B794818}"/>
              </a:ext>
            </a:extLst>
          </p:cNvPr>
          <p:cNvSpPr/>
          <p:nvPr/>
        </p:nvSpPr>
        <p:spPr>
          <a:xfrm>
            <a:off x="9356515" y="0"/>
            <a:ext cx="775318" cy="5326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EAF98C-35E7-45AE-8C4D-9CCC395BE19D}"/>
              </a:ext>
            </a:extLst>
          </p:cNvPr>
          <p:cNvSpPr txBox="1"/>
          <p:nvPr/>
        </p:nvSpPr>
        <p:spPr>
          <a:xfrm>
            <a:off x="777523" y="-43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E6E61B-89FF-4597-9B66-814F89EB5B6F}"/>
              </a:ext>
            </a:extLst>
          </p:cNvPr>
          <p:cNvCxnSpPr>
            <a:cxnSpLocks/>
            <a:stCxn id="63" idx="2"/>
            <a:endCxn id="31" idx="0"/>
          </p:cNvCxnSpPr>
          <p:nvPr/>
        </p:nvCxnSpPr>
        <p:spPr>
          <a:xfrm flipH="1">
            <a:off x="8504806" y="266331"/>
            <a:ext cx="851709" cy="46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AFC868-0CF6-4B02-92C3-F47EE595DE3C}"/>
              </a:ext>
            </a:extLst>
          </p:cNvPr>
          <p:cNvSpPr txBox="1"/>
          <p:nvPr/>
        </p:nvSpPr>
        <p:spPr>
          <a:xfrm>
            <a:off x="2108521" y="0"/>
            <a:ext cx="551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of individuals for Data Modeling and Management Project</a:t>
            </a:r>
          </a:p>
        </p:txBody>
      </p:sp>
    </p:spTree>
    <p:extLst>
      <p:ext uri="{BB962C8B-B14F-4D97-AF65-F5344CB8AC3E}">
        <p14:creationId xmlns:p14="http://schemas.microsoft.com/office/powerpoint/2010/main" val="4875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976D-D925-4847-B690-B18BCEC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work: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A5CD-865A-4FA5-905C-F6CDCE07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involved during the whole period</a:t>
            </a:r>
          </a:p>
          <a:p>
            <a:r>
              <a:rPr lang="en-US" dirty="0"/>
              <a:t>Our working protocol will let us know those who are participating actively. Thus, this will impact their score positively</a:t>
            </a:r>
          </a:p>
          <a:p>
            <a:r>
              <a:rPr lang="en-US" dirty="0"/>
              <a:t>Our working protocol will let us know those who are not participating actively and thus this will impact their score negatively</a:t>
            </a:r>
          </a:p>
          <a:p>
            <a:r>
              <a:rPr lang="en-US" dirty="0"/>
              <a:t>Every synthesis shall reference </a:t>
            </a:r>
            <a:r>
              <a:rPr lang="en-US" u="sng" dirty="0"/>
              <a:t>all the works</a:t>
            </a:r>
            <a:r>
              <a:rPr lang="en-US" dirty="0"/>
              <a:t> it summarizes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L0 individual shall identify 4 high-quality papers about the subject they have chosen or that was assigned to them.</a:t>
            </a:r>
          </a:p>
          <a:p>
            <a:r>
              <a:rPr lang="en-US" dirty="0"/>
              <a:t>L0 individual shall validate as soon as possible the papers they have identified by contacting L4 individuals.</a:t>
            </a:r>
          </a:p>
          <a:p>
            <a:r>
              <a:rPr lang="en-US" dirty="0"/>
              <a:t>L0 individual shall read the 4 papers carefully and shall understand all the details. It is very important that the synthesis of the paper is not a copy/past of its content.</a:t>
            </a:r>
          </a:p>
          <a:p>
            <a:r>
              <a:rPr lang="en-US" dirty="0"/>
              <a:t>L0 shall create 4 synthetizes about the 4 papers identified following the given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F1F5D-027C-4605-8196-3386D9E5779F}"/>
              </a:ext>
            </a:extLst>
          </p:cNvPr>
          <p:cNvSpPr txBox="1"/>
          <p:nvPr/>
        </p:nvSpPr>
        <p:spPr>
          <a:xfrm>
            <a:off x="4367813" y="5859263"/>
            <a:ext cx="29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L0 individual work stops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61AD7-165E-4C69-909B-B364D883E1F2}"/>
              </a:ext>
            </a:extLst>
          </p:cNvPr>
          <p:cNvSpPr/>
          <p:nvPr/>
        </p:nvSpPr>
        <p:spPr>
          <a:xfrm>
            <a:off x="9451530" y="1242874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9B1BC-3BDD-4C52-BE86-BCC30B1B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94C321-9618-49C2-962E-7725D52E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L1 in collaboration with 4*L0 shall read carefully the created synthetizes</a:t>
            </a:r>
          </a:p>
          <a:p>
            <a:r>
              <a:rPr lang="en-US" dirty="0"/>
              <a:t>L1 shall be able to ask L0 individuals to improve their work if it is not clear enough</a:t>
            </a:r>
          </a:p>
          <a:p>
            <a:r>
              <a:rPr lang="en-US" dirty="0"/>
              <a:t>L1, in collaboration  with each 4*L0, shall produce 4 synthetizes and signs them to validate their relevance and their quality</a:t>
            </a:r>
          </a:p>
          <a:p>
            <a:r>
              <a:rPr lang="en-US" dirty="0"/>
              <a:t>L1 shall ensure that are read papers are referenced in the 4 synthetizes they made</a:t>
            </a:r>
          </a:p>
          <a:p>
            <a:r>
              <a:rPr lang="en-US" dirty="0"/>
              <a:t>L1, with the help of 4*L0, shall identify a </a:t>
            </a:r>
            <a:r>
              <a:rPr lang="en-US" b="1" dirty="0"/>
              <a:t>topic</a:t>
            </a:r>
            <a:r>
              <a:rPr lang="en-US" dirty="0"/>
              <a:t> summarizing the 4 synthetizes they have identified</a:t>
            </a:r>
          </a:p>
          <a:p>
            <a:r>
              <a:rPr lang="en-US" dirty="0"/>
              <a:t>L1 alone shall create one single synthesis summarizing </a:t>
            </a:r>
            <a:r>
              <a:rPr lang="en-US" b="1" dirty="0"/>
              <a:t>all the works </a:t>
            </a:r>
            <a:r>
              <a:rPr lang="en-US" dirty="0"/>
              <a:t>explored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F1F5D-027C-4605-8196-3386D9E5779F}"/>
              </a:ext>
            </a:extLst>
          </p:cNvPr>
          <p:cNvSpPr txBox="1"/>
          <p:nvPr/>
        </p:nvSpPr>
        <p:spPr>
          <a:xfrm>
            <a:off x="3337488" y="5788241"/>
            <a:ext cx="499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L1 individual generates 4 synthetizes that they sign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C7B8-8A02-45D5-879B-A56D657C571F}"/>
              </a:ext>
            </a:extLst>
          </p:cNvPr>
          <p:cNvSpPr/>
          <p:nvPr/>
        </p:nvSpPr>
        <p:spPr>
          <a:xfrm>
            <a:off x="9954371" y="873127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L2 shall start by identifying and synthetizing the related works associated with their topic</a:t>
            </a:r>
          </a:p>
          <a:p>
            <a:r>
              <a:rPr lang="en-US" dirty="0"/>
              <a:t>L2 shall meet with 4*L1 to create one single synthesis summarizing and adapting the 4 topics identified. At this stage, the 4 topics can still be adapted</a:t>
            </a:r>
          </a:p>
          <a:p>
            <a:r>
              <a:rPr lang="en-US" dirty="0"/>
              <a:t>L2 shall write a synthesis that is accurate, clear, with high-quality English and that references all the works summarized before</a:t>
            </a:r>
          </a:p>
          <a:p>
            <a:r>
              <a:rPr lang="en-US" dirty="0"/>
              <a:t>L2 is encouraged to use tables, to compare works</a:t>
            </a:r>
          </a:p>
          <a:p>
            <a:r>
              <a:rPr lang="en-US" dirty="0"/>
              <a:t>L2 has the capability to assign additional work to L1 and L0 in order to improve their summary</a:t>
            </a:r>
          </a:p>
          <a:p>
            <a:r>
              <a:rPr lang="en-US" dirty="0"/>
              <a:t>L2 shall report to L3 two synthetizes documents:</a:t>
            </a:r>
          </a:p>
          <a:p>
            <a:pPr lvl="1"/>
            <a:r>
              <a:rPr lang="en-US" dirty="0"/>
              <a:t>The report of the related work about their main topic</a:t>
            </a:r>
          </a:p>
          <a:p>
            <a:pPr lvl="1"/>
            <a:r>
              <a:rPr lang="en-US" dirty="0"/>
              <a:t>The synthesis obtained from L1,L0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F1F5D-027C-4605-8196-3386D9E5779F}"/>
              </a:ext>
            </a:extLst>
          </p:cNvPr>
          <p:cNvSpPr txBox="1"/>
          <p:nvPr/>
        </p:nvSpPr>
        <p:spPr>
          <a:xfrm>
            <a:off x="3337488" y="5788241"/>
            <a:ext cx="499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L2 individual generates 2 synthetizes that they sign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C7B8-8A02-45D5-879B-A56D657C571F}"/>
              </a:ext>
            </a:extLst>
          </p:cNvPr>
          <p:cNvSpPr/>
          <p:nvPr/>
        </p:nvSpPr>
        <p:spPr>
          <a:xfrm>
            <a:off x="10405688" y="438121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0B3C0-5947-4C3D-BB65-EADE8D3F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/>
          </a:bodyPr>
          <a:lstStyle/>
          <a:p>
            <a:r>
              <a:rPr lang="en-US" dirty="0"/>
              <a:t>L2-bis*4 are groups of at most 4 members whose mission is:</a:t>
            </a:r>
          </a:p>
          <a:p>
            <a:pPr lvl="1"/>
            <a:r>
              <a:rPr lang="en-US" dirty="0"/>
              <a:t>Survey the software tools and the libraries related to their topic</a:t>
            </a:r>
          </a:p>
          <a:p>
            <a:pPr lvl="1"/>
            <a:r>
              <a:rPr lang="en-US" dirty="0"/>
              <a:t>Develop some scenarios to show how these tools work</a:t>
            </a:r>
          </a:p>
          <a:p>
            <a:pPr lvl="1"/>
            <a:r>
              <a:rPr lang="en-US" dirty="0"/>
              <a:t>It is strongly advised to record their showcases on YouTube and report the videos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F1F5D-027C-4605-8196-3386D9E5779F}"/>
              </a:ext>
            </a:extLst>
          </p:cNvPr>
          <p:cNvSpPr txBox="1"/>
          <p:nvPr/>
        </p:nvSpPr>
        <p:spPr>
          <a:xfrm>
            <a:off x="3337488" y="5788241"/>
            <a:ext cx="566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L2-bis individual work generates 1 synthesis that they sign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C7B8-8A02-45D5-879B-A56D657C571F}"/>
              </a:ext>
            </a:extLst>
          </p:cNvPr>
          <p:cNvSpPr/>
          <p:nvPr/>
        </p:nvSpPr>
        <p:spPr>
          <a:xfrm>
            <a:off x="10405688" y="438121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0B3C0-5947-4C3D-BB65-EADE8D3F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8BC88-F8B4-45ED-A4D7-0394E890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3" y="0"/>
            <a:ext cx="2413745" cy="158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9D553-5910-43A8-8ABA-E40F9308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collaboration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55D7-2A1A-423A-93FD-FAA9E222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L3 is a group of at most 4 students whose mission is:</a:t>
            </a:r>
          </a:p>
          <a:p>
            <a:pPr lvl="1"/>
            <a:r>
              <a:rPr lang="en-US" dirty="0"/>
              <a:t>Synthesize the related works about AI, MBSE, BPM and the importance of these reviews. They could rely on the related works report provided by 4*L2</a:t>
            </a:r>
          </a:p>
          <a:p>
            <a:pPr lvl="1"/>
            <a:r>
              <a:rPr lang="en-US" dirty="0"/>
              <a:t>Describe the adopted protocol carefully with the help of L4</a:t>
            </a:r>
          </a:p>
          <a:p>
            <a:pPr lvl="1"/>
            <a:r>
              <a:rPr lang="en-US" dirty="0"/>
              <a:t>Meet with 4*L2 to create one global synthesis that must reference all the works summarized</a:t>
            </a:r>
          </a:p>
          <a:p>
            <a:pPr lvl="1"/>
            <a:r>
              <a:rPr lang="en-US" dirty="0"/>
              <a:t>Meet with 4*L2-bis to add the implementation summary to their global synthesis</a:t>
            </a:r>
          </a:p>
          <a:p>
            <a:r>
              <a:rPr lang="en-US" dirty="0"/>
              <a:t>L3 has the capability to assign works to L0, L1, L2, L2-bis to improve their synthesizes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F1F5D-027C-4605-8196-3386D9E5779F}"/>
              </a:ext>
            </a:extLst>
          </p:cNvPr>
          <p:cNvSpPr txBox="1"/>
          <p:nvPr/>
        </p:nvSpPr>
        <p:spPr>
          <a:xfrm>
            <a:off x="2532653" y="5433135"/>
            <a:ext cx="712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L3 individual generates 1 synthetic document upholding latex format (overleaf.com) that summarizes the works on the 4 subjects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C7B8-8A02-45D5-879B-A56D657C571F}"/>
              </a:ext>
            </a:extLst>
          </p:cNvPr>
          <p:cNvSpPr/>
          <p:nvPr/>
        </p:nvSpPr>
        <p:spPr>
          <a:xfrm>
            <a:off x="10964982" y="105400"/>
            <a:ext cx="559294" cy="30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Widescreen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BDA Project</vt:lpstr>
      <vt:lpstr>PowerPoint Presentation</vt:lpstr>
      <vt:lpstr>PowerPoint Presentation</vt:lpstr>
      <vt:lpstr>Collaborative work: principles</vt:lpstr>
      <vt:lpstr>The collaboration approach</vt:lpstr>
      <vt:lpstr>The collaboration approach</vt:lpstr>
      <vt:lpstr>The collaboration approach</vt:lpstr>
      <vt:lpstr>The collaboration approach</vt:lpstr>
      <vt:lpstr>The collaboration approach</vt:lpstr>
      <vt:lpstr>The collaboration approach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Khalfallah, Malik [FR]</dc:creator>
  <cp:lastModifiedBy>Khalfallah, Malik [FR]</cp:lastModifiedBy>
  <cp:revision>61</cp:revision>
  <dcterms:created xsi:type="dcterms:W3CDTF">2024-01-24T16:05:33Z</dcterms:created>
  <dcterms:modified xsi:type="dcterms:W3CDTF">2024-01-26T15:18:15Z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1b1c378e-7738-4831-b708-3ddecca1d59c</vt:lpwstr>
  </property>
  <property fmtid="{D5CDD505-2E9C-101B-9397-08002B2CF9AE}" pid="3" name="LABEL">
    <vt:lpwstr>N</vt:lpwstr>
  </property>
  <property fmtid="{D5CDD505-2E9C-101B-9397-08002B2CF9AE}" pid="4" name="Visual">
    <vt:lpwstr>0</vt:lpwstr>
  </property>
</Properties>
</file>