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5" r:id="rId3"/>
    <p:sldId id="276" r:id="rId4"/>
    <p:sldId id="302" r:id="rId5"/>
    <p:sldId id="303" r:id="rId6"/>
    <p:sldId id="304" r:id="rId7"/>
    <p:sldId id="271" r:id="rId8"/>
    <p:sldId id="272" r:id="rId9"/>
    <p:sldId id="277" r:id="rId10"/>
    <p:sldId id="278" r:id="rId11"/>
    <p:sldId id="273" r:id="rId12"/>
    <p:sldId id="279" r:id="rId13"/>
    <p:sldId id="291" r:id="rId14"/>
    <p:sldId id="280" r:id="rId15"/>
    <p:sldId id="292" r:id="rId16"/>
    <p:sldId id="281" r:id="rId17"/>
    <p:sldId id="282" r:id="rId18"/>
    <p:sldId id="293" r:id="rId19"/>
    <p:sldId id="274" r:id="rId20"/>
    <p:sldId id="283" r:id="rId21"/>
    <p:sldId id="284" r:id="rId22"/>
    <p:sldId id="285" r:id="rId23"/>
    <p:sldId id="294" r:id="rId24"/>
    <p:sldId id="305" r:id="rId25"/>
    <p:sldId id="306" r:id="rId26"/>
    <p:sldId id="307" r:id="rId27"/>
    <p:sldId id="308" r:id="rId28"/>
    <p:sldId id="297" r:id="rId29"/>
    <p:sldId id="298" r:id="rId30"/>
    <p:sldId id="299" r:id="rId31"/>
    <p:sldId id="300" r:id="rId32"/>
    <p:sldId id="301" r:id="rId33"/>
    <p:sldId id="309" r:id="rId34"/>
    <p:sldId id="286" r:id="rId35"/>
    <p:sldId id="287" r:id="rId36"/>
    <p:sldId id="288" r:id="rId37"/>
    <p:sldId id="289" r:id="rId38"/>
    <p:sldId id="295" r:id="rId39"/>
    <p:sldId id="296" r:id="rId40"/>
    <p:sldId id="310" r:id="rId41"/>
    <p:sldId id="325" r:id="rId42"/>
    <p:sldId id="261" r:id="rId43"/>
    <p:sldId id="311" r:id="rId44"/>
    <p:sldId id="257" r:id="rId45"/>
    <p:sldId id="313" r:id="rId46"/>
    <p:sldId id="312" r:id="rId47"/>
    <p:sldId id="315" r:id="rId48"/>
    <p:sldId id="316" r:id="rId49"/>
    <p:sldId id="318" r:id="rId50"/>
    <p:sldId id="317" r:id="rId51"/>
    <p:sldId id="319" r:id="rId52"/>
    <p:sldId id="259" r:id="rId53"/>
    <p:sldId id="260" r:id="rId54"/>
    <p:sldId id="314" r:id="rId55"/>
    <p:sldId id="262" r:id="rId56"/>
    <p:sldId id="263" r:id="rId57"/>
    <p:sldId id="264" r:id="rId58"/>
    <p:sldId id="320" r:id="rId59"/>
    <p:sldId id="266" r:id="rId60"/>
    <p:sldId id="268" r:id="rId61"/>
    <p:sldId id="321" r:id="rId62"/>
    <p:sldId id="322" r:id="rId63"/>
    <p:sldId id="323" r:id="rId64"/>
    <p:sldId id="324" r:id="rId65"/>
    <p:sldId id="32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>
        <p:scale>
          <a:sx n="53" d="100"/>
          <a:sy n="53" d="100"/>
        </p:scale>
        <p:origin x="47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1006-E7BB-4A0A-92DA-7EFCFFF1D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7173-935A-471D-A086-4F151DB2B2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https://www.espertech.com/esper/esper-faq/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file:///E:/old20202021DTransform/session7-8-CEP/CEP.pdf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file:///E:/old20202021DTransform/session7-8-CEP/CEP.pdf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file:///E:/old20202021DTransform/session7-8-CEP/CEP.pdf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8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https://www.espertech.com/esper/esper-faq/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0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0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3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D2CFF-14F5-40B7-A2DC-6FEC635B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E2DE72-77B1-40D9-89E1-027ABE4B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93AD8-429E-4EDE-BBB3-2697EEB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71475-4FC5-4A45-B137-1CA89FE1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EF5D9-0360-4397-9471-4B1EF0C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21D56-5C0A-4A2B-B444-7EF32BF5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9E49C5-D814-47F0-9AC2-92425D9D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485D1C-41FA-471C-9F01-3BCFFFE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5BDF8-742C-42B7-9A63-7C2A83DD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AC9F8-19F7-4E7E-88BE-0AD3336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AEAB71-9CBC-48C6-83EA-E8E0FDBD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0702A6-F244-4780-9F30-F134A33B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13E3A-7ECF-4280-A542-020AF59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61023-BCCB-49CA-8A47-1F0A816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759F77-4D26-4E45-AB23-A46E7D9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99F2E-0079-4E8C-A2EA-B598E3C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FB7B0-0F97-459E-B08E-A78EAFC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90C0C2-8A41-4EEA-8D70-BDE6B27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CE347C-3ACC-4FEF-82AC-2C7A16D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F80D3F-C1A2-402D-A29C-78B56852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4947F-2D0A-46F7-954B-F1C3BD8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AA728F-85B0-478D-9009-EE4A37E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522AF0-EA18-4727-9A9E-0B010BF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57A25-0F81-4DEC-8338-274305D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91202-4504-46F3-917A-ABB8B98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A08A9-057A-4D43-BE07-491DD0A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B02EC-E669-48AD-9424-582728DA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51FBF-98EC-43B3-A590-F605CFF6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C20829-4680-4CD9-8E76-78D90618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BDDED-4B01-4748-81C1-23F9099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F02C6-C88A-49E3-8BA9-05120CA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111E7-CBDC-4B6A-B86F-7B0F5B0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E35CE-D6A1-41CA-9029-0871B2F4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B599A1-58D7-44ED-A87F-3376FDED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977421-28B0-417F-BB07-5A371F6C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E10BAC-D5D5-4DD2-99CE-EA86A64F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2D302B7-E9E1-40A2-A94B-73685973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A71223-F64C-4CF8-A1C7-7DD8101B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FD8FDA4-52B5-4539-A0ED-4D152B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A19BB-0A6F-4593-8B79-1DEFEB0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5BFDC4-5639-4201-B871-A463192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9413C-E597-4899-A40B-A70FEB6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76F41D-BD49-46E3-8BA1-C8C34EE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83E127-102F-434B-9A62-2B0D6FA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0001D0-5BB6-4720-AF68-34E3C12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76C887-BE39-4B48-A950-4CA105E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D667F-02BF-4B75-9895-9B43C80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CB46AB-155A-4B46-9A1C-5176F08A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A113D7-E419-4DDF-ABEA-666F32EA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7A0474-0908-4925-9D99-A181234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FC8825-D871-4571-8A0F-138F37C7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376194-FDAC-40EC-AB4C-6B5CB0B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CF4B1-B41E-48BF-8D3F-590CC6C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7E008CB-856A-4319-A1F8-755108B6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06389B-C779-49A3-A88E-E7FC7A07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E0990D-3808-437D-88A9-7C57226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328511-50F6-45D1-848A-26AC848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17CB00-6881-466B-A3A9-1236C615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A5724E2-6B8C-4470-A0E0-A5076F7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1DB961-03EF-41BC-BDD2-B4CC525D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CB9EAC-8ADF-4FE4-A028-608A072D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344C-F9B7-4702-9D57-83DF314A552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8E266-BE3D-43AC-9276-9763E5C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4E1FAB-4B31-42F6-A03C-E3E834D6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agg_and_filt_examples/PriceAbove40.txt" TargetMode="External"/><Relationship Id="rId2" Type="http://schemas.openxmlformats.org/officeDocument/2006/relationships/hyperlink" Target="https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01_windows_example/lengthWindow" TargetMode="External"/><Relationship Id="rId2" Type="http://schemas.openxmlformats.org/officeDocument/2006/relationships/hyperlink" Target="https://github.com/enercom25/sem3_24/blob/main/01_windows_example/timeWindo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02_patterns_examples/complex_pattern1" TargetMode="External"/><Relationship Id="rId2" Type="http://schemas.openxmlformats.org/officeDocument/2006/relationships/hyperlink" Target="https://github.com/enercom25/sem3_24/blob/main/02_patterns_examples/simple_patter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02_patterns_examples/match-recognize2" TargetMode="External"/><Relationship Id="rId2" Type="http://schemas.openxmlformats.org/officeDocument/2006/relationships/hyperlink" Target="https://github.com/enercom25/sem3_24/blob/main/02_patterns_examples/match-recognize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.esperonline.net/#/notebook/2JFB5V4D2" TargetMode="External"/><Relationship Id="rId2" Type="http://schemas.openxmlformats.org/officeDocument/2006/relationships/hyperlink" Target="https://notebook.esperonline.ne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.esperonline.net/#/notebook/2JQMURGBZ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3FC39-219F-42FB-A453-DBFFB206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301748"/>
            <a:ext cx="1134793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event processing with Esper: theoretical background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C9022-E6F9-4386-B2C6-B5AA2E097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Malik </a:t>
            </a:r>
            <a:r>
              <a:rPr lang="en-US" dirty="0" err="1" smtClean="0"/>
              <a:t>Khalfallah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language (EPL)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Esper</a:t>
            </a:r>
            <a:r>
              <a:rPr lang="en-US" dirty="0"/>
              <a:t> event processing language (EPL) converges event stream processing (filtering, joins, aggregation) and complex event processing (causality) into one single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core language is SQL conforming ensuring rapid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language, of course, includes event windows and causality patterns as first citizens</a:t>
            </a:r>
          </a:p>
        </p:txBody>
      </p:sp>
    </p:spTree>
    <p:extLst>
      <p:ext uri="{BB962C8B-B14F-4D97-AF65-F5344CB8AC3E}">
        <p14:creationId xmlns:p14="http://schemas.microsoft.com/office/powerpoint/2010/main" val="3317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5A6DB-395B-4EFB-866A-87E4955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FB9F0-C822-4FCD-B47D-FBF42B8C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 on events let a business situation be inferred or identified</a:t>
            </a:r>
          </a:p>
          <a:p>
            <a:endParaRPr lang="en-US" dirty="0"/>
          </a:p>
          <a:p>
            <a:r>
              <a:rPr lang="en-US" dirty="0"/>
              <a:t>This might involve combining multiple methods to identify a specific pattern: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Event operators can function on a single stream as well as across streams</a:t>
            </a:r>
          </a:p>
        </p:txBody>
      </p:sp>
    </p:spTree>
    <p:extLst>
      <p:ext uri="{BB962C8B-B14F-4D97-AF65-F5344CB8AC3E}">
        <p14:creationId xmlns:p14="http://schemas.microsoft.com/office/powerpoint/2010/main" val="27569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759200"/>
            <a:ext cx="7078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this statement, the runtime remembers no information and does not remember any events. A statement where the runtime does not need to remember any information at all is a statement without state (a </a:t>
            </a:r>
            <a:r>
              <a:rPr lang="en-US" i="1" dirty="0"/>
              <a:t>stateless</a:t>
            </a:r>
            <a:r>
              <a:rPr lang="en-US" dirty="0"/>
              <a:t> statement). 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0396" y="2209422"/>
            <a:ext cx="7408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83549"/>
            <a:ext cx="50591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count(*),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75" y="36017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Here, the runtime only remembers the current number of events and the total amount. The count is a single long-type value and the total is a single double-type value (assuming amount is a double-value, the total can be </a:t>
            </a:r>
            <a:r>
              <a:rPr lang="en-US" dirty="0" err="1" smtClean="0"/>
              <a:t>BigDecimal</a:t>
            </a:r>
            <a:r>
              <a:rPr lang="en-US" dirty="0" smtClean="0"/>
              <a:t> as applicable). This statement is not stateless and the state consists of a long-typed value and a double-typed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691217"/>
            <a:ext cx="532900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200)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530" y="1690688"/>
            <a:ext cx="4365470" cy="43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 and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52771"/>
            <a:ext cx="51646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200)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08" y="1690688"/>
            <a:ext cx="4400229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Tool </a:t>
            </a:r>
            <a:r>
              <a:rPr lang="en-US" dirty="0" smtClean="0">
                <a:hlinkClick r:id="rId2"/>
              </a:rPr>
              <a:t>to test EPL queries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Example of a simple EPL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operators need that events be grouped before being applied</a:t>
            </a:r>
          </a:p>
          <a:p>
            <a:r>
              <a:rPr lang="en-US" dirty="0"/>
              <a:t>Grouping relevant events is done via “</a:t>
            </a:r>
            <a:r>
              <a:rPr lang="en-US" b="1" dirty="0"/>
              <a:t>Windows</a:t>
            </a:r>
            <a:r>
              <a:rPr lang="en-US" dirty="0"/>
              <a:t>”</a:t>
            </a:r>
          </a:p>
          <a:p>
            <a:r>
              <a:rPr lang="en-US" dirty="0"/>
              <a:t>Windows could have different policies: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as long as size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has not been reached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6123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22321" r="-461" b="-1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39888" r="-461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6123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27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bio of the presenter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engineer diploma from the university of Constantine</a:t>
            </a:r>
          </a:p>
          <a:p>
            <a:endParaRPr lang="en-US" dirty="0" smtClean="0"/>
          </a:p>
          <a:p>
            <a:r>
              <a:rPr lang="en-US" dirty="0" smtClean="0"/>
              <a:t>PhD from the university of Lyon &amp; Airbus Group research center</a:t>
            </a:r>
          </a:p>
          <a:p>
            <a:endParaRPr lang="en-US" dirty="0" smtClean="0"/>
          </a:p>
          <a:p>
            <a:r>
              <a:rPr lang="en-US" dirty="0" err="1" smtClean="0"/>
              <a:t>Maitre</a:t>
            </a:r>
            <a:r>
              <a:rPr lang="en-US" dirty="0" smtClean="0"/>
              <a:t> de </a:t>
            </a:r>
            <a:r>
              <a:rPr lang="en-US" dirty="0" err="1" smtClean="0"/>
              <a:t>Conférences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at the university of </a:t>
            </a:r>
            <a:r>
              <a:rPr lang="en-US" dirty="0" err="1" smtClean="0"/>
              <a:t>Créteil</a:t>
            </a:r>
            <a:r>
              <a:rPr lang="en-US" dirty="0" smtClean="0"/>
              <a:t> </a:t>
            </a:r>
            <a:r>
              <a:rPr lang="en-US" dirty="0" smtClean="0"/>
              <a:t>in Paris</a:t>
            </a:r>
          </a:p>
          <a:p>
            <a:endParaRPr lang="en-US" dirty="0"/>
          </a:p>
          <a:p>
            <a:r>
              <a:rPr lang="en-US" dirty="0" smtClean="0"/>
              <a:t>Industry and research interests</a:t>
            </a:r>
            <a:r>
              <a:rPr lang="en-US" dirty="0" smtClean="0"/>
              <a:t>: data management, </a:t>
            </a:r>
            <a:r>
              <a:rPr lang="en-US" dirty="0" smtClean="0"/>
              <a:t>avionics 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mechanism of evicting events from windows, we can identify two types of windows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975B510-A024-4EF3-B336-75D4508C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89135"/>
              </p:ext>
            </p:extLst>
          </p:nvPr>
        </p:nvGraphicFramePr>
        <p:xfrm>
          <a:off x="1896959" y="3635060"/>
          <a:ext cx="8296351" cy="254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405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2858743990"/>
                    </a:ext>
                  </a:extLst>
                </a:gridCol>
                <a:gridCol w="5280946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3842129016"/>
                    </a:ext>
                  </a:extLst>
                </a:gridCol>
              </a:tblGrid>
              <a:tr h="775486">
                <a:tc>
                  <a:txBody>
                    <a:bodyPr/>
                    <a:lstStyle/>
                    <a:p>
                      <a:r>
                        <a:rPr lang="en-US" sz="2800" dirty="0"/>
                        <a:t>Window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718062213"/>
                  </a:ext>
                </a:extLst>
              </a:tr>
              <a:tr h="684252"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Events in the </a:t>
                      </a:r>
                      <a:r>
                        <a:rPr lang="fr-FR" dirty="0" err="1" smtClean="0"/>
                        <a:t>window</a:t>
                      </a:r>
                      <a:r>
                        <a:rPr lang="fr-FR" baseline="0" dirty="0" smtClean="0"/>
                        <a:t> are </a:t>
                      </a:r>
                      <a:r>
                        <a:rPr lang="fr-FR" baseline="0" dirty="0" err="1" smtClean="0"/>
                        <a:t>evicted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2295704770"/>
                  </a:ext>
                </a:extLst>
              </a:tr>
              <a:tr h="1082165">
                <a:tc>
                  <a:txBody>
                    <a:bodyPr/>
                    <a:lstStyle/>
                    <a:p>
                      <a:r>
                        <a:rPr lang="en-US" dirty="0" smtClean="0"/>
                        <a:t>Sliding</a:t>
                      </a:r>
                      <a:r>
                        <a:rPr lang="en-US" baseline="0" dirty="0" smtClean="0"/>
                        <a:t>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Only</a:t>
                      </a:r>
                      <a:r>
                        <a:rPr lang="en-US" baseline="0" noProof="0" dirty="0" smtClean="0"/>
                        <a:t> the oldest event or events are evicted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181612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2086785"/>
            <a:ext cx="11827011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9" y="1943100"/>
            <a:ext cx="11031912" cy="42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Time Window Example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Data Window Example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5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detecting patterns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80" y="1798819"/>
            <a:ext cx="9939639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Event Patterns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2" y="1523999"/>
            <a:ext cx="9789127" cy="4786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6032" y="2113613"/>
            <a:ext cx="9789127" cy="4197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Event Patterns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2" y="1523999"/>
            <a:ext cx="9789127" cy="4786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6032" y="4002374"/>
            <a:ext cx="9789127" cy="2308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Event Patterns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2" y="1523999"/>
            <a:ext cx="9789127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‘Every’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‘Every’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event processing: conceptual presentation</a:t>
            </a:r>
          </a:p>
          <a:p>
            <a:pPr lvl="1"/>
            <a:r>
              <a:rPr lang="en-US" dirty="0" smtClean="0"/>
              <a:t>Processing stream of events</a:t>
            </a:r>
          </a:p>
          <a:p>
            <a:pPr lvl="1"/>
            <a:r>
              <a:rPr lang="en-US" dirty="0" smtClean="0"/>
              <a:t>Aggregating data to process them windows mechanism</a:t>
            </a:r>
          </a:p>
          <a:p>
            <a:pPr lvl="1"/>
            <a:r>
              <a:rPr lang="en-US" dirty="0" smtClean="0"/>
              <a:t>Queries to detect patterns of events</a:t>
            </a:r>
          </a:p>
          <a:p>
            <a:endParaRPr lang="en-US" dirty="0" smtClean="0"/>
          </a:p>
          <a:p>
            <a:r>
              <a:rPr lang="en-US" dirty="0" smtClean="0"/>
              <a:t>Application of complex event processing with </a:t>
            </a:r>
            <a:r>
              <a:rPr lang="en-US" dirty="0" err="1" smtClean="0"/>
              <a:t>Esper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case: Trivia example</a:t>
            </a:r>
          </a:p>
          <a:p>
            <a:endParaRPr lang="en-US" dirty="0" smtClean="0"/>
          </a:p>
          <a:p>
            <a:r>
              <a:rPr lang="en-US" dirty="0" smtClean="0"/>
              <a:t>Limitations of </a:t>
            </a:r>
            <a:r>
              <a:rPr lang="en-US" dirty="0" err="1" smtClean="0"/>
              <a:t>Esper</a:t>
            </a:r>
            <a:r>
              <a:rPr lang="en-US" dirty="0" smtClean="0"/>
              <a:t> and workarounds from </a:t>
            </a:r>
            <a:r>
              <a:rPr lang="en-US" smtClean="0"/>
              <a:t>the </a:t>
            </a:r>
            <a:r>
              <a:rPr lang="en-US" smtClean="0"/>
              <a:t>industry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‘Every’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‘Every’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516380" y="2233534"/>
            <a:ext cx="1251854" cy="524656"/>
          </a:xfrm>
          <a:custGeom>
            <a:avLst/>
            <a:gdLst>
              <a:gd name="connsiteX0" fmla="*/ 299804 w 1251854"/>
              <a:gd name="connsiteY0" fmla="*/ 44971 h 524656"/>
              <a:gd name="connsiteX1" fmla="*/ 29981 w 1251854"/>
              <a:gd name="connsiteY1" fmla="*/ 59961 h 524656"/>
              <a:gd name="connsiteX2" fmla="*/ 0 w 1251854"/>
              <a:gd name="connsiteY2" fmla="*/ 149902 h 524656"/>
              <a:gd name="connsiteX3" fmla="*/ 14990 w 1251854"/>
              <a:gd name="connsiteY3" fmla="*/ 404735 h 524656"/>
              <a:gd name="connsiteX4" fmla="*/ 164892 w 1251854"/>
              <a:gd name="connsiteY4" fmla="*/ 494676 h 524656"/>
              <a:gd name="connsiteX5" fmla="*/ 209863 w 1251854"/>
              <a:gd name="connsiteY5" fmla="*/ 509666 h 524656"/>
              <a:gd name="connsiteX6" fmla="*/ 254833 w 1251854"/>
              <a:gd name="connsiteY6" fmla="*/ 524656 h 524656"/>
              <a:gd name="connsiteX7" fmla="*/ 464695 w 1251854"/>
              <a:gd name="connsiteY7" fmla="*/ 479686 h 524656"/>
              <a:gd name="connsiteX8" fmla="*/ 494676 w 1251854"/>
              <a:gd name="connsiteY8" fmla="*/ 449705 h 524656"/>
              <a:gd name="connsiteX9" fmla="*/ 479686 w 1251854"/>
              <a:gd name="connsiteY9" fmla="*/ 374755 h 524656"/>
              <a:gd name="connsiteX10" fmla="*/ 434715 w 1251854"/>
              <a:gd name="connsiteY10" fmla="*/ 359764 h 524656"/>
              <a:gd name="connsiteX11" fmla="*/ 479686 w 1251854"/>
              <a:gd name="connsiteY11" fmla="*/ 254833 h 524656"/>
              <a:gd name="connsiteX12" fmla="*/ 524656 w 1251854"/>
              <a:gd name="connsiteY12" fmla="*/ 194873 h 524656"/>
              <a:gd name="connsiteX13" fmla="*/ 539646 w 1251854"/>
              <a:gd name="connsiteY13" fmla="*/ 149902 h 524656"/>
              <a:gd name="connsiteX14" fmla="*/ 689548 w 1251854"/>
              <a:gd name="connsiteY14" fmla="*/ 134912 h 524656"/>
              <a:gd name="connsiteX15" fmla="*/ 764499 w 1251854"/>
              <a:gd name="connsiteY15" fmla="*/ 179882 h 524656"/>
              <a:gd name="connsiteX16" fmla="*/ 779489 w 1251854"/>
              <a:gd name="connsiteY16" fmla="*/ 224853 h 524656"/>
              <a:gd name="connsiteX17" fmla="*/ 824459 w 1251854"/>
              <a:gd name="connsiteY17" fmla="*/ 389745 h 524656"/>
              <a:gd name="connsiteX18" fmla="*/ 869430 w 1251854"/>
              <a:gd name="connsiteY18" fmla="*/ 404735 h 524656"/>
              <a:gd name="connsiteX19" fmla="*/ 959371 w 1251854"/>
              <a:gd name="connsiteY19" fmla="*/ 449705 h 524656"/>
              <a:gd name="connsiteX20" fmla="*/ 1139253 w 1251854"/>
              <a:gd name="connsiteY20" fmla="*/ 479686 h 524656"/>
              <a:gd name="connsiteX21" fmla="*/ 1229194 w 1251854"/>
              <a:gd name="connsiteY21" fmla="*/ 464696 h 524656"/>
              <a:gd name="connsiteX22" fmla="*/ 1244184 w 1251854"/>
              <a:gd name="connsiteY22" fmla="*/ 359764 h 524656"/>
              <a:gd name="connsiteX23" fmla="*/ 1199213 w 1251854"/>
              <a:gd name="connsiteY23" fmla="*/ 104932 h 524656"/>
              <a:gd name="connsiteX24" fmla="*/ 1154243 w 1251854"/>
              <a:gd name="connsiteY24" fmla="*/ 89941 h 524656"/>
              <a:gd name="connsiteX25" fmla="*/ 1064302 w 1251854"/>
              <a:gd name="connsiteY25" fmla="*/ 29981 h 524656"/>
              <a:gd name="connsiteX26" fmla="*/ 419725 w 1251854"/>
              <a:gd name="connsiteY26" fmla="*/ 0 h 524656"/>
              <a:gd name="connsiteX27" fmla="*/ 314794 w 1251854"/>
              <a:gd name="connsiteY27" fmla="*/ 14991 h 524656"/>
              <a:gd name="connsiteX28" fmla="*/ 299804 w 1251854"/>
              <a:gd name="connsiteY28" fmla="*/ 44971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51854" h="524656">
                <a:moveTo>
                  <a:pt x="299804" y="44971"/>
                </a:moveTo>
                <a:cubicBezTo>
                  <a:pt x="252335" y="52466"/>
                  <a:pt x="115004" y="30203"/>
                  <a:pt x="29981" y="59961"/>
                </a:cubicBezTo>
                <a:cubicBezTo>
                  <a:pt x="153" y="70401"/>
                  <a:pt x="0" y="149902"/>
                  <a:pt x="0" y="149902"/>
                </a:cubicBezTo>
                <a:cubicBezTo>
                  <a:pt x="4997" y="234846"/>
                  <a:pt x="-4719" y="321958"/>
                  <a:pt x="14990" y="404735"/>
                </a:cubicBezTo>
                <a:cubicBezTo>
                  <a:pt x="29181" y="464337"/>
                  <a:pt x="124291" y="481143"/>
                  <a:pt x="164892" y="494676"/>
                </a:cubicBezTo>
                <a:lnTo>
                  <a:pt x="209863" y="509666"/>
                </a:lnTo>
                <a:lnTo>
                  <a:pt x="254833" y="524656"/>
                </a:lnTo>
                <a:cubicBezTo>
                  <a:pt x="385309" y="512795"/>
                  <a:pt x="390895" y="538727"/>
                  <a:pt x="464695" y="479686"/>
                </a:cubicBezTo>
                <a:cubicBezTo>
                  <a:pt x="475731" y="470857"/>
                  <a:pt x="484682" y="459699"/>
                  <a:pt x="494676" y="449705"/>
                </a:cubicBezTo>
                <a:cubicBezTo>
                  <a:pt x="489679" y="424722"/>
                  <a:pt x="493819" y="395954"/>
                  <a:pt x="479686" y="374755"/>
                </a:cubicBezTo>
                <a:cubicBezTo>
                  <a:pt x="470921" y="361608"/>
                  <a:pt x="439712" y="374754"/>
                  <a:pt x="434715" y="359764"/>
                </a:cubicBezTo>
                <a:cubicBezTo>
                  <a:pt x="414524" y="299193"/>
                  <a:pt x="452742" y="287166"/>
                  <a:pt x="479686" y="254833"/>
                </a:cubicBezTo>
                <a:cubicBezTo>
                  <a:pt x="495680" y="235640"/>
                  <a:pt x="509666" y="214860"/>
                  <a:pt x="524656" y="194873"/>
                </a:cubicBezTo>
                <a:cubicBezTo>
                  <a:pt x="529653" y="179883"/>
                  <a:pt x="531516" y="163451"/>
                  <a:pt x="539646" y="149902"/>
                </a:cubicBezTo>
                <a:cubicBezTo>
                  <a:pt x="576357" y="88717"/>
                  <a:pt x="617617" y="125921"/>
                  <a:pt x="689548" y="134912"/>
                </a:cubicBezTo>
                <a:cubicBezTo>
                  <a:pt x="724919" y="146702"/>
                  <a:pt x="743923" y="145589"/>
                  <a:pt x="764499" y="179882"/>
                </a:cubicBezTo>
                <a:cubicBezTo>
                  <a:pt x="772629" y="193431"/>
                  <a:pt x="774492" y="209863"/>
                  <a:pt x="779489" y="224853"/>
                </a:cubicBezTo>
                <a:cubicBezTo>
                  <a:pt x="786591" y="288771"/>
                  <a:pt x="765436" y="354331"/>
                  <a:pt x="824459" y="389745"/>
                </a:cubicBezTo>
                <a:cubicBezTo>
                  <a:pt x="838008" y="397875"/>
                  <a:pt x="854440" y="399738"/>
                  <a:pt x="869430" y="404735"/>
                </a:cubicBezTo>
                <a:cubicBezTo>
                  <a:pt x="907331" y="430003"/>
                  <a:pt x="915040" y="440839"/>
                  <a:pt x="959371" y="449705"/>
                </a:cubicBezTo>
                <a:cubicBezTo>
                  <a:pt x="1018978" y="461627"/>
                  <a:pt x="1139253" y="479686"/>
                  <a:pt x="1139253" y="479686"/>
                </a:cubicBezTo>
                <a:cubicBezTo>
                  <a:pt x="1169233" y="474689"/>
                  <a:pt x="1209180" y="487570"/>
                  <a:pt x="1229194" y="464696"/>
                </a:cubicBezTo>
                <a:cubicBezTo>
                  <a:pt x="1252460" y="438106"/>
                  <a:pt x="1244184" y="395096"/>
                  <a:pt x="1244184" y="359764"/>
                </a:cubicBezTo>
                <a:cubicBezTo>
                  <a:pt x="1244184" y="307018"/>
                  <a:pt x="1279313" y="152993"/>
                  <a:pt x="1199213" y="104932"/>
                </a:cubicBezTo>
                <a:cubicBezTo>
                  <a:pt x="1185664" y="96802"/>
                  <a:pt x="1168055" y="97615"/>
                  <a:pt x="1154243" y="89941"/>
                </a:cubicBezTo>
                <a:cubicBezTo>
                  <a:pt x="1122746" y="72442"/>
                  <a:pt x="1100254" y="32378"/>
                  <a:pt x="1064302" y="29981"/>
                </a:cubicBezTo>
                <a:cubicBezTo>
                  <a:pt x="699763" y="5679"/>
                  <a:pt x="914519" y="17672"/>
                  <a:pt x="419725" y="0"/>
                </a:cubicBezTo>
                <a:cubicBezTo>
                  <a:pt x="384748" y="4997"/>
                  <a:pt x="349440" y="8062"/>
                  <a:pt x="314794" y="14991"/>
                </a:cubicBezTo>
                <a:cubicBezTo>
                  <a:pt x="299300" y="18090"/>
                  <a:pt x="347273" y="37476"/>
                  <a:pt x="299804" y="4497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‘Every’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result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𝑒𝑣𝑒𝑟𝑦𝐴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Matches on 𝐵</a:t>
                </a:r>
                <a:r>
                  <a:rPr lang="en-US" dirty="0" smtClean="0"/>
                  <a:t>1 for </a:t>
                </a:r>
                <a:r>
                  <a:rPr lang="en-US" dirty="0"/>
                  <a:t>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1, 𝐵</a:t>
                </a:r>
                <a:r>
                  <a:rPr lang="en-US" dirty="0" smtClean="0"/>
                  <a:t>1}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𝐵3 for 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2, 𝐵</a:t>
                </a:r>
                <a:r>
                  <a:rPr lang="en-US" dirty="0" smtClean="0"/>
                  <a:t>3} </a:t>
                </a:r>
                <a:r>
                  <a:rPr lang="en-US" dirty="0"/>
                  <a:t>and </a:t>
                </a:r>
                <a:r>
                  <a:rPr lang="en-US" dirty="0" smtClean="0"/>
                  <a:t>{𝐴</a:t>
                </a:r>
                <a:r>
                  <a:rPr lang="en-US" dirty="0"/>
                  <a:t>3, 𝐵</a:t>
                </a:r>
                <a:r>
                  <a:rPr lang="en-US" dirty="0" smtClean="0"/>
                  <a:t>3}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𝐵4 for combination </a:t>
                </a:r>
                <a:r>
                  <a:rPr lang="en-US" dirty="0" smtClean="0"/>
                  <a:t>{𝐴4, </a:t>
                </a:r>
                <a:r>
                  <a:rPr lang="en-US" dirty="0"/>
                  <a:t>𝐵</a:t>
                </a:r>
                <a:r>
                  <a:rPr lang="en-US" dirty="0" smtClean="0"/>
                  <a:t>4}</a:t>
                </a:r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𝑟𝑦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𝑒𝑣𝑒𝑟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Example of a simple pattern of events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Example of a complex pattern of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43" y="2811488"/>
            <a:ext cx="6407578" cy="385507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  <p:sp>
        <p:nvSpPr>
          <p:cNvPr id="25" name="Triangle isocèle 24"/>
          <p:cNvSpPr/>
          <p:nvPr/>
        </p:nvSpPr>
        <p:spPr>
          <a:xfrm rot="10800000">
            <a:off x="3148890" y="4624748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Definition of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In organizations, events are generated and handled by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0091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Example 1 of match-recognize</a:t>
            </a:r>
            <a:endParaRPr lang="en-US" dirty="0" smtClean="0"/>
          </a:p>
          <a:p>
            <a:r>
              <a:rPr lang="en-US" dirty="0">
                <a:hlinkClick r:id="rId3"/>
              </a:rPr>
              <a:t>Example </a:t>
            </a:r>
            <a:r>
              <a:rPr lang="en-US" dirty="0" smtClean="0">
                <a:hlinkClick r:id="rId3"/>
              </a:rPr>
              <a:t>2 </a:t>
            </a:r>
            <a:r>
              <a:rPr lang="en-US" dirty="0">
                <a:hlinkClick r:id="rId3"/>
              </a:rPr>
              <a:t>of match-recognize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https://www.espertech.com/esper/solution-patterns/</a:t>
            </a:r>
          </a:p>
        </p:txBody>
      </p:sp>
    </p:spTree>
    <p:extLst>
      <p:ext uri="{BB962C8B-B14F-4D97-AF65-F5344CB8AC3E}">
        <p14:creationId xmlns:p14="http://schemas.microsoft.com/office/powerpoint/2010/main" val="3259065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3FF59-CCC7-413D-A77C-F92023C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implementing Trivia game using 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F84D0-6B47-473F-A454-F44694E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use case, we will use EPL notebook </a:t>
            </a:r>
          </a:p>
          <a:p>
            <a:r>
              <a:rPr lang="en-US" dirty="0" smtClean="0">
                <a:hlinkClick r:id="rId2"/>
              </a:rPr>
              <a:t>It is a </a:t>
            </a:r>
            <a:r>
              <a:rPr lang="en-US" dirty="0" err="1" smtClean="0">
                <a:hlinkClick r:id="rId2"/>
              </a:rPr>
              <a:t>Jupyter</a:t>
            </a:r>
            <a:r>
              <a:rPr lang="en-US" dirty="0" smtClean="0">
                <a:hlinkClick r:id="rId2"/>
              </a:rPr>
              <a:t>-like notebook</a:t>
            </a:r>
            <a:endParaRPr lang="en-US" dirty="0" smtClean="0"/>
          </a:p>
          <a:p>
            <a:r>
              <a:rPr lang="en-US" dirty="0" smtClean="0"/>
              <a:t>Two main clauses are used:</a:t>
            </a:r>
          </a:p>
          <a:p>
            <a:pPr lvl="1"/>
            <a:r>
              <a:rPr lang="en-US" dirty="0"/>
              <a:t>%</a:t>
            </a:r>
            <a:r>
              <a:rPr lang="en-US" dirty="0" err="1" smtClean="0"/>
              <a:t>esperepl</a:t>
            </a:r>
            <a:endParaRPr lang="en-US" dirty="0" smtClean="0"/>
          </a:p>
          <a:p>
            <a:pPr lvl="1"/>
            <a:r>
              <a:rPr lang="en-US" dirty="0"/>
              <a:t>%</a:t>
            </a:r>
            <a:r>
              <a:rPr lang="en-US" dirty="0" err="1" smtClean="0"/>
              <a:t>esperscenario</a:t>
            </a:r>
            <a:endParaRPr lang="en-US" dirty="0" smtClean="0"/>
          </a:p>
          <a:p>
            <a:r>
              <a:rPr lang="en-US" dirty="0" smtClean="0"/>
              <a:t>We re-run our simple EPL example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3567724" cy="1325563"/>
          </a:xfrm>
        </p:spPr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26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3567724" cy="1325563"/>
          </a:xfrm>
        </p:spPr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3567724" cy="1325563"/>
          </a:xfrm>
        </p:spPr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41B7915-9EC8-4495-BA45-0B4AAC0DF766}"/>
              </a:ext>
            </a:extLst>
          </p:cNvPr>
          <p:cNvSpPr/>
          <p:nvPr/>
        </p:nvSpPr>
        <p:spPr>
          <a:xfrm>
            <a:off x="5627077" y="4066761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96230B-6233-469A-B577-E91E6556896D}"/>
              </a:ext>
            </a:extLst>
          </p:cNvPr>
          <p:cNvSpPr/>
          <p:nvPr/>
        </p:nvSpPr>
        <p:spPr>
          <a:xfrm>
            <a:off x="2704124" y="5026708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B357C4-3E52-48E2-901E-922BAC942C62}"/>
              </a:ext>
            </a:extLst>
          </p:cNvPr>
          <p:cNvSpPr/>
          <p:nvPr/>
        </p:nvSpPr>
        <p:spPr>
          <a:xfrm>
            <a:off x="4126525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7D8CB9-6043-48D3-BCE8-706F0D127DF3}"/>
              </a:ext>
            </a:extLst>
          </p:cNvPr>
          <p:cNvSpPr/>
          <p:nvPr/>
        </p:nvSpPr>
        <p:spPr>
          <a:xfrm>
            <a:off x="6979143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F27BD4-CC83-4E2B-BAB6-30EC1FE97F51}"/>
              </a:ext>
            </a:extLst>
          </p:cNvPr>
          <p:cNvSpPr/>
          <p:nvPr/>
        </p:nvSpPr>
        <p:spPr>
          <a:xfrm>
            <a:off x="8401544" y="5026706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13944C7-84D6-4555-B384-571ED672FA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200401" y="4295972"/>
            <a:ext cx="2426676" cy="730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25B7E4-AE96-47A4-A92D-1B955CA207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622802" y="4295972"/>
            <a:ext cx="1004275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299F4C4-A2B3-4492-94DC-85860B1107E9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53911" y="4295972"/>
            <a:ext cx="1121509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9871ED7-DEFE-40B9-BCE2-51CC24AAB2EE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6353911" y="4295972"/>
            <a:ext cx="2543910" cy="730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5A398FF-0364-4C7D-8019-7B3208335099}"/>
              </a:ext>
            </a:extLst>
          </p:cNvPr>
          <p:cNvSpPr/>
          <p:nvPr/>
        </p:nvSpPr>
        <p:spPr>
          <a:xfrm>
            <a:off x="4978400" y="5770280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Scoreboard 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xmlns="" id="{98BBEDBC-349E-41B2-BDAC-A354EFF9EA1E}"/>
              </a:ext>
            </a:extLst>
          </p:cNvPr>
          <p:cNvSpPr/>
          <p:nvPr/>
        </p:nvSpPr>
        <p:spPr>
          <a:xfrm>
            <a:off x="5990494" y="5291360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3567724" cy="1325563"/>
          </a:xfrm>
        </p:spPr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41B7915-9EC8-4495-BA45-0B4AAC0DF766}"/>
              </a:ext>
            </a:extLst>
          </p:cNvPr>
          <p:cNvSpPr/>
          <p:nvPr/>
        </p:nvSpPr>
        <p:spPr>
          <a:xfrm>
            <a:off x="5627077" y="4066761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96230B-6233-469A-B577-E91E6556896D}"/>
              </a:ext>
            </a:extLst>
          </p:cNvPr>
          <p:cNvSpPr/>
          <p:nvPr/>
        </p:nvSpPr>
        <p:spPr>
          <a:xfrm>
            <a:off x="2704124" y="5026708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B357C4-3E52-48E2-901E-922BAC942C62}"/>
              </a:ext>
            </a:extLst>
          </p:cNvPr>
          <p:cNvSpPr/>
          <p:nvPr/>
        </p:nvSpPr>
        <p:spPr>
          <a:xfrm>
            <a:off x="4126525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7D8CB9-6043-48D3-BCE8-706F0D127DF3}"/>
              </a:ext>
            </a:extLst>
          </p:cNvPr>
          <p:cNvSpPr/>
          <p:nvPr/>
        </p:nvSpPr>
        <p:spPr>
          <a:xfrm>
            <a:off x="6979143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F27BD4-CC83-4E2B-BAB6-30EC1FE97F51}"/>
              </a:ext>
            </a:extLst>
          </p:cNvPr>
          <p:cNvSpPr/>
          <p:nvPr/>
        </p:nvSpPr>
        <p:spPr>
          <a:xfrm>
            <a:off x="8401544" y="5026706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13944C7-84D6-4555-B384-571ED672FA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200401" y="4295972"/>
            <a:ext cx="2426676" cy="730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25B7E4-AE96-47A4-A92D-1B955CA207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622802" y="4295972"/>
            <a:ext cx="1004275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299F4C4-A2B3-4492-94DC-85860B1107E9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53911" y="4295972"/>
            <a:ext cx="1121509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9871ED7-DEFE-40B9-BCE2-51CC24AAB2EE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6353911" y="4295972"/>
            <a:ext cx="2543910" cy="730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0BC3EB7-31D9-467D-965F-75792070E98C}"/>
              </a:ext>
            </a:extLst>
          </p:cNvPr>
          <p:cNvSpPr/>
          <p:nvPr/>
        </p:nvSpPr>
        <p:spPr>
          <a:xfrm>
            <a:off x="8245231" y="2761091"/>
            <a:ext cx="141849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CD5F6C6-AC63-4922-8FF7-DBC4494FC9F4}"/>
              </a:ext>
            </a:extLst>
          </p:cNvPr>
          <p:cNvSpPr/>
          <p:nvPr/>
        </p:nvSpPr>
        <p:spPr>
          <a:xfrm>
            <a:off x="10603523" y="2832102"/>
            <a:ext cx="1500554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76E7F04-24FA-40BB-9C83-8244F1A9E952}"/>
              </a:ext>
            </a:extLst>
          </p:cNvPr>
          <p:cNvCxnSpPr>
            <a:stCxn id="27" idx="1"/>
            <a:endCxn id="23" idx="6"/>
          </p:cNvCxnSpPr>
          <p:nvPr/>
        </p:nvCxnSpPr>
        <p:spPr>
          <a:xfrm flipH="1">
            <a:off x="9663724" y="3214080"/>
            <a:ext cx="939799" cy="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5A398FF-0364-4C7D-8019-7B3208335099}"/>
              </a:ext>
            </a:extLst>
          </p:cNvPr>
          <p:cNvSpPr/>
          <p:nvPr/>
        </p:nvSpPr>
        <p:spPr>
          <a:xfrm>
            <a:off x="4978400" y="5770280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Scoreboard 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xmlns="" id="{98BBEDBC-349E-41B2-BDAC-A354EFF9EA1E}"/>
              </a:ext>
            </a:extLst>
          </p:cNvPr>
          <p:cNvSpPr/>
          <p:nvPr/>
        </p:nvSpPr>
        <p:spPr>
          <a:xfrm>
            <a:off x="5990494" y="5291360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Game: Illustration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471410" y="1690688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Q1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610662" y="1824722"/>
            <a:ext cx="2747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</a:t>
            </a:r>
            <a:r>
              <a:rPr lang="fr-FR" dirty="0" smtClean="0"/>
              <a:t>09:00:00</a:t>
            </a:r>
          </a:p>
          <a:p>
            <a:r>
              <a:rPr lang="fr-FR" dirty="0" err="1" smtClean="0"/>
              <a:t>Answer</a:t>
            </a:r>
            <a:r>
              <a:rPr lang="fr-FR" dirty="0" smtClean="0"/>
              <a:t> =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8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Game: Illustration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471410" y="1690688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Q1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610662" y="1824722"/>
            <a:ext cx="2747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</a:t>
            </a:r>
            <a:r>
              <a:rPr lang="fr-FR" dirty="0" smtClean="0"/>
              <a:t>09:00:00</a:t>
            </a:r>
          </a:p>
          <a:p>
            <a:r>
              <a:rPr lang="fr-FR" dirty="0" err="1" smtClean="0"/>
              <a:t>Answer</a:t>
            </a:r>
            <a:r>
              <a:rPr lang="fr-FR" dirty="0" smtClean="0"/>
              <a:t> =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1131" y="6137434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489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162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9351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74438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2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54111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7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Game: Illustration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471410" y="1690688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Q1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610662" y="1824722"/>
            <a:ext cx="2747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</a:t>
            </a:r>
            <a:r>
              <a:rPr lang="fr-FR" dirty="0" smtClean="0"/>
              <a:t>09:00:00</a:t>
            </a:r>
          </a:p>
          <a:p>
            <a:r>
              <a:rPr lang="fr-FR" dirty="0" err="1" smtClean="0"/>
              <a:t>Answer</a:t>
            </a:r>
            <a:r>
              <a:rPr lang="fr-FR" dirty="0" smtClean="0"/>
              <a:t> =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1131" y="6137434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1" name="Ellipse 10"/>
          <p:cNvSpPr/>
          <p:nvPr/>
        </p:nvSpPr>
        <p:spPr>
          <a:xfrm>
            <a:off x="1687640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A1</a:t>
            </a:r>
            <a:endParaRPr lang="fr-FR" sz="2800" dirty="0"/>
          </a:p>
        </p:txBody>
      </p:sp>
      <p:sp>
        <p:nvSpPr>
          <p:cNvPr id="12" name="Ellipse 11"/>
          <p:cNvSpPr/>
          <p:nvPr/>
        </p:nvSpPr>
        <p:spPr>
          <a:xfrm>
            <a:off x="5471409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3" name="Ellipse 12"/>
          <p:cNvSpPr/>
          <p:nvPr/>
        </p:nvSpPr>
        <p:spPr>
          <a:xfrm>
            <a:off x="9268139" y="3708550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6" name="Rectangle 15"/>
          <p:cNvSpPr/>
          <p:nvPr/>
        </p:nvSpPr>
        <p:spPr>
          <a:xfrm>
            <a:off x="455489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162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9351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74438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2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54111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Definition of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In organizations, events are generated and handled by business processes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Languages to model business processes, such as BPMN, capture different types of events that could be of interest in business processes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52" y="1438280"/>
            <a:ext cx="4599748" cy="5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Game: Illustration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471410" y="1690688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Q1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610662" y="1824722"/>
            <a:ext cx="2747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</a:t>
            </a:r>
            <a:r>
              <a:rPr lang="fr-FR" dirty="0" smtClean="0"/>
              <a:t>09:00:00</a:t>
            </a:r>
          </a:p>
          <a:p>
            <a:r>
              <a:rPr lang="fr-FR" dirty="0" err="1" smtClean="0"/>
              <a:t>Answer</a:t>
            </a:r>
            <a:r>
              <a:rPr lang="fr-FR" dirty="0" smtClean="0"/>
              <a:t> =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1131" y="6137434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1" name="Ellipse 10"/>
          <p:cNvSpPr/>
          <p:nvPr/>
        </p:nvSpPr>
        <p:spPr>
          <a:xfrm>
            <a:off x="1687640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A1</a:t>
            </a:r>
            <a:endParaRPr lang="fr-FR" sz="2800" dirty="0"/>
          </a:p>
        </p:txBody>
      </p:sp>
      <p:sp>
        <p:nvSpPr>
          <p:cNvPr id="12" name="Ellipse 11"/>
          <p:cNvSpPr/>
          <p:nvPr/>
        </p:nvSpPr>
        <p:spPr>
          <a:xfrm>
            <a:off x="5471409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3" name="Ellipse 12"/>
          <p:cNvSpPr/>
          <p:nvPr/>
        </p:nvSpPr>
        <p:spPr>
          <a:xfrm>
            <a:off x="9268139" y="3708550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6" name="Rectangle 15"/>
          <p:cNvSpPr/>
          <p:nvPr/>
        </p:nvSpPr>
        <p:spPr>
          <a:xfrm>
            <a:off x="455489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162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09:00:02</a:t>
            </a:r>
          </a:p>
        </p:txBody>
      </p:sp>
      <p:sp>
        <p:nvSpPr>
          <p:cNvPr id="15" name="Ellipse 14"/>
          <p:cNvSpPr/>
          <p:nvPr/>
        </p:nvSpPr>
        <p:spPr>
          <a:xfrm>
            <a:off x="4317166" y="2718762"/>
            <a:ext cx="3222886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Update Score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989351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1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74438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2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54111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6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Game: Illustration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471410" y="1690688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Q1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610662" y="1824722"/>
            <a:ext cx="2747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</a:t>
            </a:r>
            <a:r>
              <a:rPr lang="fr-FR" dirty="0" smtClean="0"/>
              <a:t>09:00:00</a:t>
            </a:r>
          </a:p>
          <a:p>
            <a:r>
              <a:rPr lang="fr-FR" dirty="0" err="1" smtClean="0"/>
              <a:t>Answer</a:t>
            </a:r>
            <a:r>
              <a:rPr lang="fr-FR" dirty="0" smtClean="0"/>
              <a:t> =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1131" y="6137434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1" name="Ellipse 10"/>
          <p:cNvSpPr/>
          <p:nvPr/>
        </p:nvSpPr>
        <p:spPr>
          <a:xfrm>
            <a:off x="1687640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A1</a:t>
            </a:r>
            <a:endParaRPr lang="fr-FR" sz="2800" dirty="0"/>
          </a:p>
        </p:txBody>
      </p:sp>
      <p:sp>
        <p:nvSpPr>
          <p:cNvPr id="12" name="Ellipse 11"/>
          <p:cNvSpPr/>
          <p:nvPr/>
        </p:nvSpPr>
        <p:spPr>
          <a:xfrm>
            <a:off x="5471409" y="3746836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3" name="Ellipse 12"/>
          <p:cNvSpPr/>
          <p:nvPr/>
        </p:nvSpPr>
        <p:spPr>
          <a:xfrm>
            <a:off x="9268139" y="3708550"/>
            <a:ext cx="914400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A2</a:t>
            </a:r>
            <a:endParaRPr lang="fr-FR" sz="2800" dirty="0"/>
          </a:p>
        </p:txBody>
      </p:sp>
      <p:sp>
        <p:nvSpPr>
          <p:cNvPr id="16" name="Rectangle 15"/>
          <p:cNvSpPr/>
          <p:nvPr/>
        </p:nvSpPr>
        <p:spPr>
          <a:xfrm>
            <a:off x="455489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1629" y="6110502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Wed</a:t>
            </a:r>
            <a:r>
              <a:rPr lang="fr-FR" dirty="0"/>
              <a:t> Mar 06 2024 09:00:02</a:t>
            </a:r>
          </a:p>
        </p:txBody>
      </p:sp>
      <p:sp>
        <p:nvSpPr>
          <p:cNvPr id="15" name="Ellipse 14"/>
          <p:cNvSpPr/>
          <p:nvPr/>
        </p:nvSpPr>
        <p:spPr>
          <a:xfrm>
            <a:off x="4317166" y="2718762"/>
            <a:ext cx="3222886" cy="914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Update Score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989351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1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74438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2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541115" y="5021002"/>
            <a:ext cx="23684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Player 3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8764" y="46612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-1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337532" y="466123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105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026059" y="4694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5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FCEEB-26A7-4DB8-A8EF-990C502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B135E2-00A5-4214-8A4E-C3C5AFC7DC7E}"/>
              </a:ext>
            </a:extLst>
          </p:cNvPr>
          <p:cNvSpPr txBox="1"/>
          <p:nvPr/>
        </p:nvSpPr>
        <p:spPr>
          <a:xfrm>
            <a:off x="195386" y="2036632"/>
            <a:ext cx="12051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scoring system creates score event with points for player according to the following scoring table:</a:t>
            </a:r>
          </a:p>
          <a:p>
            <a:r>
              <a:rPr lang="en-US" dirty="0"/>
              <a:t>Correct answer 	5</a:t>
            </a:r>
          </a:p>
          <a:p>
            <a:r>
              <a:rPr lang="en-US" dirty="0"/>
              <a:t>Correct answer after asking for the most frequent answer 	1</a:t>
            </a:r>
          </a:p>
          <a:p>
            <a:r>
              <a:rPr lang="en-US" dirty="0"/>
              <a:t>First who answered 	100</a:t>
            </a:r>
          </a:p>
          <a:p>
            <a:r>
              <a:rPr lang="en-US" dirty="0"/>
              <a:t>Incorrect answer 	-1</a:t>
            </a:r>
          </a:p>
          <a:p>
            <a:r>
              <a:rPr lang="en-US" dirty="0"/>
              <a:t>Three answers incorrect without a correct answer in the middle 	-50</a:t>
            </a:r>
          </a:p>
          <a:p>
            <a:r>
              <a:rPr lang="en-US" dirty="0"/>
              <a:t>Correct answers to 10 consecutive questions* 	500</a:t>
            </a:r>
          </a:p>
          <a:p>
            <a:r>
              <a:rPr lang="en-US" dirty="0"/>
              <a:t>Correct answers to 10 questions within 30 minutes* during late night hours (1:00 – 5:00) 	500</a:t>
            </a:r>
          </a:p>
          <a:p>
            <a:r>
              <a:rPr lang="en-US" dirty="0"/>
              <a:t>each correct answer is counted towards a single bonus of the same type and cannot be counted twice.</a:t>
            </a:r>
          </a:p>
          <a:p>
            <a:r>
              <a:rPr lang="en-US" dirty="0"/>
              <a:t>If there are several players that are tied in one of the "best" categories, each of them receives the bonus of 1000 points.</a:t>
            </a:r>
          </a:p>
        </p:txBody>
      </p:sp>
    </p:spTree>
    <p:extLst>
      <p:ext uri="{BB962C8B-B14F-4D97-AF65-F5344CB8AC3E}">
        <p14:creationId xmlns:p14="http://schemas.microsoft.com/office/powerpoint/2010/main" val="2203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D8C577C-396C-4CD1-BA28-1C24022FF0B5}"/>
              </a:ext>
            </a:extLst>
          </p:cNvPr>
          <p:cNvSpPr/>
          <p:nvPr/>
        </p:nvSpPr>
        <p:spPr>
          <a:xfrm>
            <a:off x="10981902" y="2484327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Frequent Answered Responses</a:t>
            </a:r>
          </a:p>
        </p:txBody>
      </p:sp>
    </p:spTree>
    <p:extLst>
      <p:ext uri="{BB962C8B-B14F-4D97-AF65-F5344CB8AC3E}">
        <p14:creationId xmlns:p14="http://schemas.microsoft.com/office/powerpoint/2010/main" val="28854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864328" y="4350292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Score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864513" y="4362286"/>
            <a:ext cx="16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172726" y="446444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Question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5427686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5059398" y="4163921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Fastest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914693" y="4125892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History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B7D826-5CDD-4163-A9D1-D65250F003E2}"/>
              </a:ext>
            </a:extLst>
          </p:cNvPr>
          <p:cNvSpPr/>
          <p:nvPr/>
        </p:nvSpPr>
        <p:spPr>
          <a:xfrm>
            <a:off x="0" y="2473671"/>
            <a:ext cx="2650632" cy="163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Windows to retain information on questions, players and answers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5CB9BBF-2694-4C0A-AB07-5D4CC26A6BF5}"/>
              </a:ext>
            </a:extLst>
          </p:cNvPr>
          <p:cNvSpPr/>
          <p:nvPr/>
        </p:nvSpPr>
        <p:spPr>
          <a:xfrm>
            <a:off x="1531126" y="5816184"/>
            <a:ext cx="1224444" cy="95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Players with their scores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71B81B2-A945-44D2-BD5B-B1B2461D2EC4}"/>
              </a:ext>
            </a:extLst>
          </p:cNvPr>
          <p:cNvSpPr/>
          <p:nvPr/>
        </p:nvSpPr>
        <p:spPr>
          <a:xfrm>
            <a:off x="3023841" y="5816184"/>
            <a:ext cx="1562053" cy="95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Players with their scores </a:t>
            </a:r>
            <a:r>
              <a:rPr lang="en-US" sz="1600" i="1" dirty="0" smtClean="0"/>
              <a:t>for 5 </a:t>
            </a:r>
            <a:r>
              <a:rPr lang="en-US" sz="1600" i="1" dirty="0"/>
              <a:t>minutes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B81DF0D-6B89-40F4-BE4B-8B1AAF37A455}"/>
              </a:ext>
            </a:extLst>
          </p:cNvPr>
          <p:cNvSpPr/>
          <p:nvPr/>
        </p:nvSpPr>
        <p:spPr>
          <a:xfrm>
            <a:off x="4998008" y="5816184"/>
            <a:ext cx="1235012" cy="95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Question with player who was fastest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6AC94BC-4054-417A-B91D-5D87720BB550}"/>
              </a:ext>
            </a:extLst>
          </p:cNvPr>
          <p:cNvSpPr/>
          <p:nvPr/>
        </p:nvSpPr>
        <p:spPr>
          <a:xfrm>
            <a:off x="6846276" y="5816184"/>
            <a:ext cx="1485130" cy="95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All the questions asked during 1 hour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54123C0-5F94-4DFA-8325-7AC29B2BFBFA}"/>
              </a:ext>
            </a:extLst>
          </p:cNvPr>
          <p:cNvSpPr/>
          <p:nvPr/>
        </p:nvSpPr>
        <p:spPr>
          <a:xfrm>
            <a:off x="8906097" y="5816184"/>
            <a:ext cx="1672419" cy="95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History of all players regarding all questions</a:t>
            </a:r>
          </a:p>
        </p:txBody>
      </p:sp>
      <p:sp>
        <p:nvSpPr>
          <p:cNvPr id="35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53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pic>
        <p:nvPicPr>
          <p:cNvPr id="55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D8C577C-396C-4CD1-BA28-1C24022FF0B5}"/>
              </a:ext>
            </a:extLst>
          </p:cNvPr>
          <p:cNvSpPr/>
          <p:nvPr/>
        </p:nvSpPr>
        <p:spPr>
          <a:xfrm>
            <a:off x="10439459" y="2432285"/>
            <a:ext cx="1730249" cy="95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Frequent Answered Responses</a:t>
            </a:r>
          </a:p>
        </p:txBody>
      </p:sp>
    </p:spTree>
    <p:extLst>
      <p:ext uri="{BB962C8B-B14F-4D97-AF65-F5344CB8AC3E}">
        <p14:creationId xmlns:p14="http://schemas.microsoft.com/office/powerpoint/2010/main" val="14091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2020362" y="1279641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2D5BE5A0-C9B2-49F0-8DE5-7670F80FA74A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3210276" y="501991"/>
            <a:ext cx="3483180" cy="5561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C41A3C6-ED24-499E-85AC-951FDAB85B9D}"/>
              </a:ext>
            </a:extLst>
          </p:cNvPr>
          <p:cNvSpPr/>
          <p:nvPr/>
        </p:nvSpPr>
        <p:spPr>
          <a:xfrm>
            <a:off x="3409664" y="2989401"/>
            <a:ext cx="2192551" cy="73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/>
              <a:t>When a question arrives, we push it </a:t>
            </a:r>
            <a:r>
              <a:rPr lang="en-US" sz="1600" i="1" dirty="0" smtClean="0"/>
              <a:t>in</a:t>
            </a:r>
            <a:r>
              <a:rPr lang="en-US" sz="1600" i="1" dirty="0" smtClean="0"/>
              <a:t>to </a:t>
            </a:r>
            <a:r>
              <a:rPr lang="en-US" sz="1600" i="1" dirty="0"/>
              <a:t>the questions window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E9B37BE4-0953-4B21-87DB-02EF187B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87" y="2987869"/>
            <a:ext cx="3390900" cy="733425"/>
          </a:xfrm>
          <a:prstGeom prst="rect">
            <a:avLst/>
          </a:prstGeom>
        </p:spPr>
      </p:pic>
      <p:sp>
        <p:nvSpPr>
          <p:cNvPr id="3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864328" y="4350292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Score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35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864513" y="4362286"/>
            <a:ext cx="16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37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172726" y="446444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Question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40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5427686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5059398" y="4163921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Fastest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42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914693" y="4125892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History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50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7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62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pic>
        <p:nvPicPr>
          <p:cNvPr id="64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051095" y="1161956"/>
            <a:ext cx="279551" cy="325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1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497662" y="1299046"/>
            <a:ext cx="301307" cy="261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xmlns="" id="{F2A61D37-1483-4075-A1EB-FEF844A6CB7E}"/>
              </a:ext>
            </a:extLst>
          </p:cNvPr>
          <p:cNvCxnSpPr>
            <a:cxnSpLocks/>
            <a:stCxn id="32" idx="4"/>
            <a:endCxn id="69" idx="1"/>
          </p:cNvCxnSpPr>
          <p:nvPr/>
        </p:nvCxnSpPr>
        <p:spPr>
          <a:xfrm rot="16200000" flipH="1">
            <a:off x="1722269" y="3486704"/>
            <a:ext cx="3861211" cy="9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3726680-7540-4F09-B1F2-50D520367C99}"/>
              </a:ext>
            </a:extLst>
          </p:cNvPr>
          <p:cNvSpPr/>
          <p:nvPr/>
        </p:nvSpPr>
        <p:spPr>
          <a:xfrm>
            <a:off x="3850224" y="2137035"/>
            <a:ext cx="2996051" cy="197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an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We insert it into the appropriate window. However, the player could change their mind and accordingly, it is necessary to update the answer in the window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questionID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bring the </a:t>
            </a:r>
            <a:r>
              <a:rPr lang="en-US" sz="1200" i="1" dirty="0" err="1"/>
              <a:t>questionTime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playerId</a:t>
            </a:r>
            <a:r>
              <a:rPr lang="en-US" sz="1200" i="1" dirty="0"/>
              <a:t>,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 identify the answer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clientAnswerTime</a:t>
            </a:r>
            <a:endParaRPr lang="en-US" sz="1200" i="1" dirty="0"/>
          </a:p>
        </p:txBody>
      </p:sp>
      <p:sp>
        <p:nvSpPr>
          <p:cNvPr id="54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66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sp>
        <p:nvSpPr>
          <p:cNvPr id="68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864328" y="4350292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Score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71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864513" y="4362286"/>
            <a:ext cx="16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73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172726" y="446444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Question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75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5427686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5059398" y="4163921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Fastest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77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914693" y="4125892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History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1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864328" y="4350292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Score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58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864513" y="4362286"/>
            <a:ext cx="16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0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172726" y="446444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Question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2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5427686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5059398" y="4163921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Fastest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4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914693" y="4125892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History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36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53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sp>
        <p:nvSpPr>
          <p:cNvPr id="55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009C8F39-EC35-4A02-B113-A4E8DB5F8736}"/>
              </a:ext>
            </a:extLst>
          </p:cNvPr>
          <p:cNvCxnSpPr>
            <a:cxnSpLocks/>
            <a:stCxn id="35" idx="4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2996051" cy="5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13757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864328" y="4350292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Score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58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864513" y="4362286"/>
            <a:ext cx="16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0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172726" y="446444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Question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2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5427686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5059398" y="4163921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Fastest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64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5421868"/>
            <a:ext cx="323647" cy="732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914693" y="4125892"/>
            <a:ext cx="970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Answer</a:t>
            </a:r>
          </a:p>
          <a:p>
            <a:pPr algn="ctr"/>
            <a:r>
              <a:rPr lang="en-US" sz="1600" dirty="0" smtClean="0"/>
              <a:t>History</a:t>
            </a:r>
          </a:p>
          <a:p>
            <a:pPr algn="ctr"/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36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70624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Trivia</a:t>
            </a:r>
          </a:p>
          <a:p>
            <a:pPr algn="ctr"/>
            <a:r>
              <a:rPr lang="en-US" sz="1400" b="0" dirty="0" smtClean="0">
                <a:effectLst/>
                <a:latin typeface="Consolas" panose="020B0609020204030204" pitchFamily="49" charset="0"/>
              </a:rPr>
              <a:t>Question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233535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Player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Answer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515883" y="8418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PlayerFA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Request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928739" y="841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Player</a:t>
            </a:r>
          </a:p>
          <a:p>
            <a:pPr algn="ctr"/>
            <a:r>
              <a:rPr lang="en-US" sz="1400" dirty="0" smtClean="0"/>
              <a:t>Annulment</a:t>
            </a:r>
            <a:endParaRPr lang="en-US" sz="1400" dirty="0"/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542401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Update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Score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718896" y="8418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smtClean="0"/>
              <a:t>Change</a:t>
            </a:r>
          </a:p>
          <a:p>
            <a:pPr algn="ctr"/>
            <a:r>
              <a:rPr lang="en-US" sz="1400" dirty="0" smtClean="0"/>
              <a:t>Rule</a:t>
            </a:r>
            <a:endParaRPr lang="en-US" sz="1400" dirty="0"/>
          </a:p>
        </p:txBody>
      </p:sp>
      <p:sp>
        <p:nvSpPr>
          <p:cNvPr id="53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508694" y="1806300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sz="1400" dirty="0" err="1"/>
              <a:t>PlayerFAResponse</a:t>
            </a:r>
            <a:endParaRPr lang="en-US" sz="1400" dirty="0"/>
          </a:p>
        </p:txBody>
      </p:sp>
      <p:sp>
        <p:nvSpPr>
          <p:cNvPr id="55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009C8F39-EC35-4A02-B113-A4E8DB5F8736}"/>
              </a:ext>
            </a:extLst>
          </p:cNvPr>
          <p:cNvCxnSpPr>
            <a:cxnSpLocks/>
            <a:stCxn id="35" idx="4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2996051" cy="5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ACCB1723-523F-4952-B3E5-63AF1AB6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08" y="3661988"/>
            <a:ext cx="6552264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24109813-C35A-40E5-A8A8-1CA613AF13E6}"/>
              </a:ext>
            </a:extLst>
          </p:cNvPr>
          <p:cNvSpPr/>
          <p:nvPr/>
        </p:nvSpPr>
        <p:spPr>
          <a:xfrm>
            <a:off x="6311689" y="1108141"/>
            <a:ext cx="258815" cy="26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xmlns="" id="{1846A7FA-1720-40FB-9D59-E2438D811F36}"/>
              </a:ext>
            </a:extLst>
          </p:cNvPr>
          <p:cNvCxnSpPr>
            <a:cxnSpLocks/>
            <a:stCxn id="38" idx="4"/>
          </p:cNvCxnSpPr>
          <p:nvPr/>
        </p:nvCxnSpPr>
        <p:spPr>
          <a:xfrm rot="5400000">
            <a:off x="3104372" y="1924267"/>
            <a:ext cx="3892489" cy="2780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A96E9C9-5191-472C-A922-CCDB90DE24F7}"/>
              </a:ext>
            </a:extLst>
          </p:cNvPr>
          <p:cNvSpPr/>
          <p:nvPr/>
        </p:nvSpPr>
        <p:spPr>
          <a:xfrm>
            <a:off x="4888269" y="2602224"/>
            <a:ext cx="3087581" cy="47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annulment arrives, we update the appropriate answer in the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BD0B41D-363A-4412-B302-16F87526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08" y="3242666"/>
            <a:ext cx="8314231" cy="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90DF3-D254-4630-854D-5DDB5B59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Processing: Definition of terms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15" y="2110414"/>
            <a:ext cx="1022844" cy="10228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21" y="2321798"/>
            <a:ext cx="1819275" cy="600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47" y="2190868"/>
            <a:ext cx="879891" cy="86193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53221" y="3133258"/>
            <a:ext cx="162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1: professors appear in suit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784125" y="3133258"/>
            <a:ext cx="162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2: A student appears in suit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1378" y="3178542"/>
            <a:ext cx="16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3: laughs</a:t>
            </a:r>
            <a:endParaRPr lang="en-US" dirty="0"/>
          </a:p>
        </p:txBody>
      </p:sp>
      <p:sp>
        <p:nvSpPr>
          <p:cNvPr id="12" name="Accolade fermante 11"/>
          <p:cNvSpPr/>
          <p:nvPr/>
        </p:nvSpPr>
        <p:spPr>
          <a:xfrm rot="5400000">
            <a:off x="5148528" y="1591037"/>
            <a:ext cx="371296" cy="6270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076699" y="5365190"/>
            <a:ext cx="25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Successful thesis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Trivia Example in EPL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Esper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certain circumstances </a:t>
            </a:r>
            <a:r>
              <a:rPr lang="en-US" dirty="0" err="1" smtClean="0"/>
              <a:t>Esper’s</a:t>
            </a:r>
            <a:r>
              <a:rPr lang="en-US" dirty="0" smtClean="0"/>
              <a:t> implementation is not efficient and thus was not adequate for industrial deployment</a:t>
            </a:r>
          </a:p>
          <a:p>
            <a:r>
              <a:rPr lang="en-US" dirty="0" smtClean="0"/>
              <a:t>This occurred with </a:t>
            </a:r>
            <a:r>
              <a:rPr lang="en-US" dirty="0" err="1" smtClean="0"/>
              <a:t>Esper’s</a:t>
            </a:r>
            <a:r>
              <a:rPr lang="en-US" dirty="0" smtClean="0"/>
              <a:t> feature of User Defined Functions (UDF)</a:t>
            </a:r>
          </a:p>
          <a:p>
            <a:r>
              <a:rPr lang="en-US" dirty="0" smtClean="0"/>
              <a:t>UDFs are services that can be called when running EPL queries to further process incoming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Esper</a:t>
            </a:r>
            <a:r>
              <a:rPr lang="en-US" dirty="0" smtClean="0"/>
              <a:t>: Industrial Use Case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98103" y="3440944"/>
            <a:ext cx="1739587" cy="4273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348406" y="3445059"/>
            <a:ext cx="1739587" cy="4273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59603" y="1588435"/>
            <a:ext cx="1739587" cy="4273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67067" y="4334595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0696" y="4334594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46298" y="4334593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2039" y="4334597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5668" y="4334596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61270" y="4334595"/>
            <a:ext cx="914400" cy="45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  <a:endParaRPr lang="en-US" dirty="0"/>
          </a:p>
        </p:txBody>
      </p:sp>
      <p:cxnSp>
        <p:nvCxnSpPr>
          <p:cNvPr id="13" name="Connecteur droit 12"/>
          <p:cNvCxnSpPr>
            <a:stCxn id="7" idx="0"/>
            <a:endCxn id="4" idx="2"/>
          </p:cNvCxnSpPr>
          <p:nvPr/>
        </p:nvCxnSpPr>
        <p:spPr>
          <a:xfrm flipV="1">
            <a:off x="2424267" y="3868323"/>
            <a:ext cx="1543630" cy="46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0"/>
            <a:endCxn id="4" idx="2"/>
          </p:cNvCxnSpPr>
          <p:nvPr/>
        </p:nvCxnSpPr>
        <p:spPr>
          <a:xfrm flipV="1">
            <a:off x="3967896" y="3868323"/>
            <a:ext cx="1" cy="466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0"/>
            <a:endCxn id="4" idx="2"/>
          </p:cNvCxnSpPr>
          <p:nvPr/>
        </p:nvCxnSpPr>
        <p:spPr>
          <a:xfrm flipH="1" flipV="1">
            <a:off x="3967897" y="3868323"/>
            <a:ext cx="1435601" cy="466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0"/>
            <a:endCxn id="5" idx="2"/>
          </p:cNvCxnSpPr>
          <p:nvPr/>
        </p:nvCxnSpPr>
        <p:spPr>
          <a:xfrm flipV="1">
            <a:off x="6739239" y="3872438"/>
            <a:ext cx="1478961" cy="462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0"/>
            <a:endCxn id="5" idx="2"/>
          </p:cNvCxnSpPr>
          <p:nvPr/>
        </p:nvCxnSpPr>
        <p:spPr>
          <a:xfrm flipH="1" flipV="1">
            <a:off x="8218200" y="3872438"/>
            <a:ext cx="64668" cy="462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2" idx="0"/>
            <a:endCxn id="5" idx="2"/>
          </p:cNvCxnSpPr>
          <p:nvPr/>
        </p:nvCxnSpPr>
        <p:spPr>
          <a:xfrm flipH="1" flipV="1">
            <a:off x="8218200" y="3872438"/>
            <a:ext cx="1500270" cy="462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4" idx="0"/>
            <a:endCxn id="6" idx="2"/>
          </p:cNvCxnSpPr>
          <p:nvPr/>
        </p:nvCxnSpPr>
        <p:spPr>
          <a:xfrm flipV="1">
            <a:off x="3967897" y="2015814"/>
            <a:ext cx="2161500" cy="14251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0"/>
            <a:endCxn id="6" idx="2"/>
          </p:cNvCxnSpPr>
          <p:nvPr/>
        </p:nvCxnSpPr>
        <p:spPr>
          <a:xfrm flipH="1" flipV="1">
            <a:off x="6129397" y="2015814"/>
            <a:ext cx="2088803" cy="14292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>
            <a:off x="6913026" y="5847610"/>
            <a:ext cx="3229240" cy="152400"/>
            <a:chOff x="5382067" y="5816489"/>
            <a:chExt cx="3229240" cy="152400"/>
          </a:xfrm>
        </p:grpSpPr>
        <p:sp>
          <p:nvSpPr>
            <p:cNvPr id="22" name="Folded Corner 62"/>
            <p:cNvSpPr/>
            <p:nvPr/>
          </p:nvSpPr>
          <p:spPr>
            <a:xfrm>
              <a:off x="838270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olded Corner 62"/>
            <p:cNvSpPr/>
            <p:nvPr/>
          </p:nvSpPr>
          <p:spPr>
            <a:xfrm>
              <a:off x="538206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olded Corner 62"/>
            <p:cNvSpPr/>
            <p:nvPr/>
          </p:nvSpPr>
          <p:spPr>
            <a:xfrm>
              <a:off x="6947105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5" name="Picture 2" descr="http://www.clipartbest.com/cliparts/dcr/oqR/dcroqRBc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33" y="2690173"/>
            <a:ext cx="925429" cy="92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e 25"/>
          <p:cNvGrpSpPr/>
          <p:nvPr/>
        </p:nvGrpSpPr>
        <p:grpSpPr>
          <a:xfrm>
            <a:off x="1820531" y="5827514"/>
            <a:ext cx="3229240" cy="152400"/>
            <a:chOff x="5382067" y="5816489"/>
            <a:chExt cx="3229240" cy="152400"/>
          </a:xfrm>
        </p:grpSpPr>
        <p:sp>
          <p:nvSpPr>
            <p:cNvPr id="27" name="Folded Corner 62"/>
            <p:cNvSpPr/>
            <p:nvPr/>
          </p:nvSpPr>
          <p:spPr>
            <a:xfrm>
              <a:off x="838270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olded Corner 62"/>
            <p:cNvSpPr/>
            <p:nvPr/>
          </p:nvSpPr>
          <p:spPr>
            <a:xfrm>
              <a:off x="538206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Folded Corner 62"/>
            <p:cNvSpPr/>
            <p:nvPr/>
          </p:nvSpPr>
          <p:spPr>
            <a:xfrm>
              <a:off x="6947105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353465" y="3119403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Post-order tree </a:t>
            </a:r>
          </a:p>
          <a:p>
            <a:r>
              <a:rPr lang="en-US" b="1" dirty="0" smtClean="0"/>
              <a:t>traversal</a:t>
            </a:r>
            <a:endParaRPr lang="en-US" b="1" dirty="0"/>
          </a:p>
        </p:txBody>
      </p:sp>
      <p:sp>
        <p:nvSpPr>
          <p:cNvPr id="31" name="Organigramme : Document 30"/>
          <p:cNvSpPr/>
          <p:nvPr/>
        </p:nvSpPr>
        <p:spPr>
          <a:xfrm>
            <a:off x="3440356" y="2801187"/>
            <a:ext cx="688583" cy="28664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rganigramme : Document 31"/>
          <p:cNvSpPr/>
          <p:nvPr/>
        </p:nvSpPr>
        <p:spPr>
          <a:xfrm>
            <a:off x="7712278" y="2688643"/>
            <a:ext cx="688583" cy="286648"/>
          </a:xfrm>
          <a:prstGeom prst="flowChartDocumen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esper.codehaus.org/images/espertech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26" y="1650282"/>
            <a:ext cx="1325049" cy="3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3058319" y="6250620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Need for a more dynamic structure </a:t>
            </a:r>
            <a:endParaRPr lang="en-US" sz="2800" i="1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913076" y="5847610"/>
            <a:ext cx="3229240" cy="152400"/>
            <a:chOff x="5382067" y="5816489"/>
            <a:chExt cx="3229240" cy="152400"/>
          </a:xfrm>
        </p:grpSpPr>
        <p:sp>
          <p:nvSpPr>
            <p:cNvPr id="36" name="Folded Corner 62"/>
            <p:cNvSpPr/>
            <p:nvPr/>
          </p:nvSpPr>
          <p:spPr>
            <a:xfrm>
              <a:off x="838270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olded Corner 62"/>
            <p:cNvSpPr/>
            <p:nvPr/>
          </p:nvSpPr>
          <p:spPr>
            <a:xfrm>
              <a:off x="5382067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Folded Corner 62"/>
            <p:cNvSpPr/>
            <p:nvPr/>
          </p:nvSpPr>
          <p:spPr>
            <a:xfrm>
              <a:off x="6947105" y="5816489"/>
              <a:ext cx="228600" cy="152400"/>
            </a:xfrm>
            <a:prstGeom prst="foldedCorner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6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2.77778E-7 -0.153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3867E-6 L 0.19045 -0.1628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8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-0.1534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5717E-6 L -0.15365 -0.1463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1" y="-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-0.1534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8483E-6 L -4.16667E-6 -0.1535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à coins arrondis 77"/>
          <p:cNvSpPr/>
          <p:nvPr/>
        </p:nvSpPr>
        <p:spPr>
          <a:xfrm>
            <a:off x="1956347" y="5778585"/>
            <a:ext cx="509588" cy="236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3755416" y="5781027"/>
            <a:ext cx="509588" cy="236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US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2869352" y="5335822"/>
            <a:ext cx="509588" cy="236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575004" y="6187114"/>
            <a:ext cx="390644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X1</a:t>
            </a:r>
            <a:endParaRPr lang="en-US" dirty="0"/>
          </a:p>
        </p:txBody>
      </p:sp>
      <p:cxnSp>
        <p:nvCxnSpPr>
          <p:cNvPr id="82" name="Connecteur droit 81"/>
          <p:cNvCxnSpPr>
            <a:stCxn id="81" idx="0"/>
            <a:endCxn id="78" idx="2"/>
          </p:cNvCxnSpPr>
          <p:nvPr/>
        </p:nvCxnSpPr>
        <p:spPr>
          <a:xfrm flipV="1">
            <a:off x="1770327" y="6014848"/>
            <a:ext cx="440815" cy="172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87" idx="0"/>
            <a:endCxn id="78" idx="2"/>
          </p:cNvCxnSpPr>
          <p:nvPr/>
        </p:nvCxnSpPr>
        <p:spPr>
          <a:xfrm flipV="1">
            <a:off x="2211141" y="6014848"/>
            <a:ext cx="0" cy="170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88" idx="0"/>
            <a:endCxn id="78" idx="2"/>
          </p:cNvCxnSpPr>
          <p:nvPr/>
        </p:nvCxnSpPr>
        <p:spPr>
          <a:xfrm flipH="1" flipV="1">
            <a:off x="2211142" y="6014848"/>
            <a:ext cx="445471" cy="172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8" idx="0"/>
            <a:endCxn id="80" idx="2"/>
          </p:cNvCxnSpPr>
          <p:nvPr/>
        </p:nvCxnSpPr>
        <p:spPr>
          <a:xfrm flipV="1">
            <a:off x="2211142" y="5572085"/>
            <a:ext cx="913005" cy="2065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9" idx="0"/>
            <a:endCxn id="80" idx="2"/>
          </p:cNvCxnSpPr>
          <p:nvPr/>
        </p:nvCxnSpPr>
        <p:spPr>
          <a:xfrm flipH="1" flipV="1">
            <a:off x="3124146" y="5572085"/>
            <a:ext cx="886064" cy="2089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015819" y="6185760"/>
            <a:ext cx="390644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461290" y="6187114"/>
            <a:ext cx="390644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378940" y="6188053"/>
            <a:ext cx="392748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X4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820396" y="6188053"/>
            <a:ext cx="392748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X2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263155" y="6188053"/>
            <a:ext cx="392748" cy="22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X5</a:t>
            </a:r>
            <a:endParaRPr lang="en-US" dirty="0"/>
          </a:p>
        </p:txBody>
      </p:sp>
      <p:cxnSp>
        <p:nvCxnSpPr>
          <p:cNvPr id="92" name="Connecteur droit 91"/>
          <p:cNvCxnSpPr>
            <a:stCxn id="89" idx="0"/>
            <a:endCxn id="79" idx="2"/>
          </p:cNvCxnSpPr>
          <p:nvPr/>
        </p:nvCxnSpPr>
        <p:spPr>
          <a:xfrm flipV="1">
            <a:off x="3575314" y="6017289"/>
            <a:ext cx="434896" cy="17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90" idx="0"/>
            <a:endCxn id="79" idx="2"/>
          </p:cNvCxnSpPr>
          <p:nvPr/>
        </p:nvCxnSpPr>
        <p:spPr>
          <a:xfrm flipH="1" flipV="1">
            <a:off x="4010210" y="6017289"/>
            <a:ext cx="6560" cy="17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1" idx="0"/>
            <a:endCxn id="79" idx="2"/>
          </p:cNvCxnSpPr>
          <p:nvPr/>
        </p:nvCxnSpPr>
        <p:spPr>
          <a:xfrm flipH="1" flipV="1">
            <a:off x="4010211" y="6017289"/>
            <a:ext cx="449319" cy="17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en-US" dirty="0" smtClean="0"/>
              <a:t>: Optimization of parallelism of services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1719032" y="1515024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007546" y="1515024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405794" y="1515024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8104571" y="1515024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23082" y="2702891"/>
            <a:ext cx="1679053" cy="250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</a:t>
            </a:r>
            <a:endParaRPr lang="en-US" dirty="0"/>
          </a:p>
        </p:txBody>
      </p:sp>
      <p:cxnSp>
        <p:nvCxnSpPr>
          <p:cNvPr id="10" name="Connecteur droit avec flèche 9"/>
          <p:cNvCxnSpPr>
            <a:stCxn id="6" idx="4"/>
            <a:endCxn id="8" idx="0"/>
          </p:cNvCxnSpPr>
          <p:nvPr/>
        </p:nvCxnSpPr>
        <p:spPr>
          <a:xfrm flipH="1">
            <a:off x="5962609" y="2028414"/>
            <a:ext cx="1" cy="6744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4429759" y="3195510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X2’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6445259" y="3230532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X2’’</a:t>
            </a:r>
            <a:endParaRPr lang="en-US" dirty="0"/>
          </a:p>
        </p:txBody>
      </p:sp>
      <p:cxnSp>
        <p:nvCxnSpPr>
          <p:cNvPr id="14" name="Connecteur droit avec flèche 13"/>
          <p:cNvCxnSpPr>
            <a:stCxn id="8" idx="2"/>
            <a:endCxn id="11" idx="0"/>
          </p:cNvCxnSpPr>
          <p:nvPr/>
        </p:nvCxnSpPr>
        <p:spPr>
          <a:xfrm flipH="1">
            <a:off x="4986574" y="2953651"/>
            <a:ext cx="976034" cy="2418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8" idx="2"/>
            <a:endCxn id="12" idx="0"/>
          </p:cNvCxnSpPr>
          <p:nvPr/>
        </p:nvCxnSpPr>
        <p:spPr>
          <a:xfrm>
            <a:off x="5962608" y="2953651"/>
            <a:ext cx="1039466" cy="2768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27915" y="4036371"/>
            <a:ext cx="1662953" cy="25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dirty="0"/>
          </a:p>
        </p:txBody>
      </p:sp>
      <p:cxnSp>
        <p:nvCxnSpPr>
          <p:cNvPr id="19" name="Connecteur droit avec flèche 18"/>
          <p:cNvCxnSpPr>
            <a:stCxn id="4" idx="4"/>
            <a:endCxn id="17" idx="0"/>
          </p:cNvCxnSpPr>
          <p:nvPr/>
        </p:nvCxnSpPr>
        <p:spPr>
          <a:xfrm>
            <a:off x="2275847" y="2028415"/>
            <a:ext cx="783544" cy="20079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7" idx="0"/>
          </p:cNvCxnSpPr>
          <p:nvPr/>
        </p:nvCxnSpPr>
        <p:spPr>
          <a:xfrm flipH="1">
            <a:off x="3059392" y="3452205"/>
            <a:ext cx="1370367" cy="584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706636" y="4036371"/>
            <a:ext cx="1895040" cy="25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2" idx="6"/>
            <a:endCxn id="26" idx="0"/>
          </p:cNvCxnSpPr>
          <p:nvPr/>
        </p:nvCxnSpPr>
        <p:spPr>
          <a:xfrm>
            <a:off x="7558890" y="3487227"/>
            <a:ext cx="1095267" cy="549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9497944" y="1515023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US" dirty="0"/>
          </a:p>
        </p:txBody>
      </p:sp>
      <p:cxnSp>
        <p:nvCxnSpPr>
          <p:cNvPr id="32" name="Connecteur droit avec flèche 31"/>
          <p:cNvCxnSpPr>
            <a:stCxn id="7" idx="4"/>
            <a:endCxn id="26" idx="0"/>
          </p:cNvCxnSpPr>
          <p:nvPr/>
        </p:nvCxnSpPr>
        <p:spPr>
          <a:xfrm flipH="1">
            <a:off x="8654156" y="2028415"/>
            <a:ext cx="7230" cy="20079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30" idx="4"/>
            <a:endCxn id="26" idx="0"/>
          </p:cNvCxnSpPr>
          <p:nvPr/>
        </p:nvCxnSpPr>
        <p:spPr>
          <a:xfrm flipH="1">
            <a:off x="8654157" y="2028413"/>
            <a:ext cx="1400603" cy="20079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55151" y="5537529"/>
            <a:ext cx="1614913" cy="25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US" dirty="0"/>
          </a:p>
        </p:txBody>
      </p:sp>
      <p:cxnSp>
        <p:nvCxnSpPr>
          <p:cNvPr id="39" name="Connecteur droit avec flèche 38"/>
          <p:cNvCxnSpPr>
            <a:stCxn id="17" idx="2"/>
            <a:endCxn id="64" idx="2"/>
          </p:cNvCxnSpPr>
          <p:nvPr/>
        </p:nvCxnSpPr>
        <p:spPr>
          <a:xfrm>
            <a:off x="3059392" y="4293651"/>
            <a:ext cx="1370367" cy="5959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6" idx="2"/>
            <a:endCxn id="55" idx="6"/>
          </p:cNvCxnSpPr>
          <p:nvPr/>
        </p:nvCxnSpPr>
        <p:spPr>
          <a:xfrm flipH="1">
            <a:off x="7558890" y="4293652"/>
            <a:ext cx="1095267" cy="5873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279282" y="6194904"/>
            <a:ext cx="1366649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US" dirty="0"/>
          </a:p>
        </p:txBody>
      </p:sp>
      <p:cxnSp>
        <p:nvCxnSpPr>
          <p:cNvPr id="44" name="Connecteur droit avec flèche 43"/>
          <p:cNvCxnSpPr>
            <a:stCxn id="36" idx="2"/>
            <a:endCxn id="42" idx="0"/>
          </p:cNvCxnSpPr>
          <p:nvPr/>
        </p:nvCxnSpPr>
        <p:spPr>
          <a:xfrm flipH="1">
            <a:off x="5962607" y="5794809"/>
            <a:ext cx="1" cy="4000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Folded Corner 62"/>
          <p:cNvSpPr/>
          <p:nvPr/>
        </p:nvSpPr>
        <p:spPr>
          <a:xfrm>
            <a:off x="9373076" y="1100769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Folded Corner 62"/>
          <p:cNvSpPr/>
          <p:nvPr/>
        </p:nvSpPr>
        <p:spPr>
          <a:xfrm>
            <a:off x="7937474" y="1100769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Folded Corner 62"/>
          <p:cNvSpPr/>
          <p:nvPr/>
        </p:nvSpPr>
        <p:spPr>
          <a:xfrm>
            <a:off x="5480114" y="1101913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" name="Folded Corner 62"/>
          <p:cNvSpPr/>
          <p:nvPr/>
        </p:nvSpPr>
        <p:spPr>
          <a:xfrm>
            <a:off x="5682801" y="1721266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Folded Corner 62"/>
          <p:cNvSpPr/>
          <p:nvPr/>
        </p:nvSpPr>
        <p:spPr>
          <a:xfrm>
            <a:off x="5797101" y="1782100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429759" y="4632942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  <a:endParaRPr lang="en-US" dirty="0"/>
          </a:p>
        </p:txBody>
      </p:sp>
      <p:cxnSp>
        <p:nvCxnSpPr>
          <p:cNvPr id="68" name="Connecteur droit avec flèche 67"/>
          <p:cNvCxnSpPr>
            <a:stCxn id="64" idx="4"/>
            <a:endCxn id="36" idx="0"/>
          </p:cNvCxnSpPr>
          <p:nvPr/>
        </p:nvCxnSpPr>
        <p:spPr>
          <a:xfrm>
            <a:off x="4986575" y="5146333"/>
            <a:ext cx="976033" cy="391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6445259" y="4624341"/>
            <a:ext cx="1113631" cy="513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cxnSp>
        <p:nvCxnSpPr>
          <p:cNvPr id="22" name="Connecteur droit avec flèche 21"/>
          <p:cNvCxnSpPr>
            <a:stCxn id="55" idx="4"/>
            <a:endCxn id="36" idx="0"/>
          </p:cNvCxnSpPr>
          <p:nvPr/>
        </p:nvCxnSpPr>
        <p:spPr>
          <a:xfrm flipH="1">
            <a:off x="5962608" y="5137731"/>
            <a:ext cx="1039467" cy="3997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Folded Corner 62"/>
          <p:cNvSpPr/>
          <p:nvPr/>
        </p:nvSpPr>
        <p:spPr>
          <a:xfrm>
            <a:off x="1790242" y="1100769"/>
            <a:ext cx="228600" cy="1524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olded Corner 62"/>
          <p:cNvSpPr/>
          <p:nvPr/>
        </p:nvSpPr>
        <p:spPr>
          <a:xfrm>
            <a:off x="3126447" y="1100769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DA5D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Folded Corner 62"/>
          <p:cNvSpPr/>
          <p:nvPr/>
        </p:nvSpPr>
        <p:spPr>
          <a:xfrm>
            <a:off x="5668314" y="1645066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0099D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Folded Corner 62"/>
          <p:cNvSpPr/>
          <p:nvPr/>
        </p:nvSpPr>
        <p:spPr>
          <a:xfrm>
            <a:off x="4562202" y="1101913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0099D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Folded Corner 62"/>
          <p:cNvSpPr/>
          <p:nvPr/>
        </p:nvSpPr>
        <p:spPr>
          <a:xfrm>
            <a:off x="5896914" y="1680978"/>
            <a:ext cx="228600" cy="152400"/>
          </a:xfrm>
          <a:prstGeom prst="foldedCorner">
            <a:avLst>
              <a:gd name="adj" fmla="val 50000"/>
            </a:avLst>
          </a:prstGeom>
          <a:solidFill>
            <a:srgbClr val="0099D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5" name="Groupe 34"/>
          <p:cNvGrpSpPr/>
          <p:nvPr/>
        </p:nvGrpSpPr>
        <p:grpSpPr>
          <a:xfrm>
            <a:off x="8354646" y="4495785"/>
            <a:ext cx="688583" cy="286649"/>
            <a:chOff x="6824208" y="4705536"/>
            <a:chExt cx="688583" cy="286649"/>
          </a:xfrm>
        </p:grpSpPr>
        <p:sp>
          <p:nvSpPr>
            <p:cNvPr id="75" name="Organigramme : Document 74"/>
            <p:cNvSpPr/>
            <p:nvPr/>
          </p:nvSpPr>
          <p:spPr>
            <a:xfrm>
              <a:off x="6824208" y="4705537"/>
              <a:ext cx="688583" cy="286648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279589" y="4705536"/>
              <a:ext cx="233202" cy="2088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555319" y="4569597"/>
            <a:ext cx="688583" cy="286648"/>
            <a:chOff x="1041183" y="5422713"/>
            <a:chExt cx="688583" cy="286648"/>
          </a:xfrm>
        </p:grpSpPr>
        <p:sp>
          <p:nvSpPr>
            <p:cNvPr id="65" name="Organigramme : Document 64"/>
            <p:cNvSpPr/>
            <p:nvPr/>
          </p:nvSpPr>
          <p:spPr>
            <a:xfrm>
              <a:off x="1041183" y="5422713"/>
              <a:ext cx="688583" cy="286648"/>
            </a:xfrm>
            <a:prstGeom prst="flowChartDocument">
              <a:avLst/>
            </a:prstGeom>
            <a:solidFill>
              <a:srgbClr val="446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494987" y="5423797"/>
              <a:ext cx="233202" cy="2088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553742" y="4928477"/>
            <a:ext cx="688583" cy="289025"/>
            <a:chOff x="1041183" y="4959701"/>
            <a:chExt cx="688583" cy="289025"/>
          </a:xfrm>
        </p:grpSpPr>
        <p:sp>
          <p:nvSpPr>
            <p:cNvPr id="63" name="Organigramme : Document 62"/>
            <p:cNvSpPr/>
            <p:nvPr/>
          </p:nvSpPr>
          <p:spPr>
            <a:xfrm>
              <a:off x="1041183" y="4962078"/>
              <a:ext cx="688583" cy="286648"/>
            </a:xfrm>
            <a:prstGeom prst="flowChartDocument">
              <a:avLst/>
            </a:prstGeom>
            <a:solidFill>
              <a:srgbClr val="7030A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494987" y="4959701"/>
              <a:ext cx="233202" cy="20884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8354646" y="4929472"/>
            <a:ext cx="688583" cy="289025"/>
            <a:chOff x="1041183" y="4959701"/>
            <a:chExt cx="688583" cy="289025"/>
          </a:xfrm>
        </p:grpSpPr>
        <p:sp>
          <p:nvSpPr>
            <p:cNvPr id="99" name="Organigramme : Document 98"/>
            <p:cNvSpPr/>
            <p:nvPr/>
          </p:nvSpPr>
          <p:spPr>
            <a:xfrm>
              <a:off x="1041183" y="4962078"/>
              <a:ext cx="688583" cy="286648"/>
            </a:xfrm>
            <a:prstGeom prst="flowChartDocumen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494987" y="4959701"/>
              <a:ext cx="233202" cy="20884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Connecteur droit avec flèche 49"/>
          <p:cNvCxnSpPr>
            <a:stCxn id="5" idx="4"/>
            <a:endCxn id="17" idx="0"/>
          </p:cNvCxnSpPr>
          <p:nvPr/>
        </p:nvCxnSpPr>
        <p:spPr>
          <a:xfrm flipH="1">
            <a:off x="3059391" y="2028415"/>
            <a:ext cx="504970" cy="20079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787164" y="5666170"/>
            <a:ext cx="3165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140000"/>
              <a:buBlip>
                <a:blip r:embed="rId2"/>
              </a:buBlip>
            </a:pPr>
            <a:r>
              <a:rPr lang="en-US" dirty="0"/>
              <a:t>Parallelism of services</a:t>
            </a:r>
          </a:p>
          <a:p>
            <a:pPr marL="285750" indent="-285750">
              <a:buSzPct val="140000"/>
              <a:buBlip>
                <a:blip r:embed="rId2"/>
              </a:buBlip>
            </a:pPr>
            <a:r>
              <a:rPr lang="en-US" dirty="0"/>
              <a:t>No recall to a service for the </a:t>
            </a:r>
          </a:p>
          <a:p>
            <a:pPr marL="365125" indent="-90488">
              <a:buSzPct val="140000"/>
            </a:pPr>
            <a:r>
              <a:rPr lang="en-US" dirty="0"/>
              <a:t>same inputs</a:t>
            </a:r>
          </a:p>
          <a:p>
            <a:pPr marL="285750" indent="-285750">
              <a:buSzPct val="140000"/>
              <a:buBlip>
                <a:blip r:embed="rId2"/>
              </a:buBlip>
            </a:pPr>
            <a:r>
              <a:rPr lang="en-US" dirty="0"/>
              <a:t>Coherence of data</a:t>
            </a:r>
            <a:endParaRPr lang="en-US" dirty="0"/>
          </a:p>
        </p:txBody>
      </p:sp>
      <p:sp>
        <p:nvSpPr>
          <p:cNvPr id="73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928814" y="6426200"/>
            <a:ext cx="720725" cy="241300"/>
          </a:xfrm>
        </p:spPr>
        <p:txBody>
          <a:bodyPr/>
          <a:lstStyle/>
          <a:p>
            <a:pPr>
              <a:defRPr/>
            </a:pPr>
            <a:fld id="{81071572-487D-4DFA-BCC7-491DFE21334E}" type="slidenum">
              <a:rPr lang="en-US" sz="1100"/>
              <a:pPr>
                <a:defRPr/>
              </a:pPr>
              <a:t>63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2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028E-7 L 0.0717 0.09482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4741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97317E-7 L 0.09531 0.09505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474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97317E-7 L 0.08611 0.09505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4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014E-8 L 0.14166 0.25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2488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60565E-6 L -0.06337 0.24114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0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47698E-8 L 0.13038 0.09924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495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25607E-6 L 0.01945 0.09947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4973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5607E-6 L 0.0184 0.09507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47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0685E-6 L 0.10139 0.25468 " pathEditMode="relative" rAng="0" ptsTypes="AA">
                                      <p:cBhvr>
                                        <p:cTn id="2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2723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2064E-6 L -0.09792 0.26493 " pathEditMode="relative" rAng="0" ptsTypes="AA">
                                      <p:cBhvr>
                                        <p:cTn id="2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13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11" grpId="0" animBg="1"/>
      <p:bldP spid="12" grpId="0" animBg="1"/>
      <p:bldP spid="17" grpId="0" animBg="1"/>
      <p:bldP spid="17" grpId="1" animBg="1"/>
      <p:bldP spid="26" grpId="0" animBg="1"/>
      <p:bldP spid="26" grpId="1" animBg="1"/>
      <p:bldP spid="26" grpId="2" animBg="1"/>
      <p:bldP spid="30" grpId="0" animBg="1"/>
      <p:bldP spid="36" grpId="0" animBg="1"/>
      <p:bldP spid="36" grpId="1" animBg="1"/>
      <p:bldP spid="36" grpId="2" animBg="1"/>
      <p:bldP spid="42" grpId="0" animBg="1"/>
      <p:bldP spid="96" grpId="0" animBg="1"/>
      <p:bldP spid="96" grpId="1" animBg="1"/>
      <p:bldP spid="98" grpId="0" animBg="1"/>
      <p:bldP spid="98" grpId="1" animBg="1"/>
      <p:bldP spid="101" grpId="0" animBg="1"/>
      <p:bldP spid="101" grpId="1" animBg="1"/>
      <p:bldP spid="107" grpId="0" animBg="1"/>
      <p:bldP spid="107" grpId="1" animBg="1"/>
      <p:bldP spid="108" grpId="0" animBg="1"/>
      <p:bldP spid="108" grpId="1" animBg="1"/>
      <p:bldP spid="64" grpId="0" animBg="1"/>
      <p:bldP spid="55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9" grpId="0" animBg="1"/>
      <p:bldP spid="6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Ensuring parallel execution of independent </a:t>
            </a:r>
            <a:r>
              <a:rPr lang="en-US" sz="2000" dirty="0"/>
              <a:t>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Preventing </a:t>
            </a:r>
            <a:r>
              <a:rPr lang="en-US" sz="2000" dirty="0"/>
              <a:t>the execution of the same service two times for the same inputs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Upholding </a:t>
            </a:r>
            <a:r>
              <a:rPr lang="en-US" sz="2000" dirty="0"/>
              <a:t>the preconditions of the services prior to their invocation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Maintaining </a:t>
            </a:r>
            <a:r>
              <a:rPr lang="en-US" sz="2000" dirty="0"/>
              <a:t>the history of all inputs and intermediate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Published paper </a:t>
            </a:r>
            <a:r>
              <a:rPr lang="en-US" sz="2000" dirty="0"/>
              <a:t>[IEEE </a:t>
            </a:r>
            <a:r>
              <a:rPr lang="en-US" sz="2000" dirty="0" smtClean="0"/>
              <a:t>SCC conferences]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928814" y="6426200"/>
            <a:ext cx="720725" cy="241300"/>
          </a:xfrm>
        </p:spPr>
        <p:txBody>
          <a:bodyPr/>
          <a:lstStyle/>
          <a:p>
            <a:pPr>
              <a:defRPr/>
            </a:pPr>
            <a:fld id="{81071572-487D-4DFA-BCC7-491DFE21334E}" type="slidenum">
              <a:rPr lang="en-US" sz="1100"/>
              <a:pPr>
                <a:defRPr/>
              </a:pPr>
              <a:t>64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51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CEP constitutes an important asset in data analytics</a:t>
            </a:r>
          </a:p>
          <a:p>
            <a:r>
              <a:rPr lang="en-US" dirty="0" smtClean="0"/>
              <a:t>It is widely used in the industry and simplifies the implementation of numerous use cases</a:t>
            </a:r>
          </a:p>
          <a:p>
            <a:r>
              <a:rPr lang="en-US" dirty="0" smtClean="0"/>
              <a:t>Multiple contributions are being made in this area </a:t>
            </a:r>
          </a:p>
          <a:p>
            <a:r>
              <a:rPr lang="en-US" dirty="0" smtClean="0"/>
              <a:t>Multiple challenges still exist and more particularly the added value of AI in this field</a:t>
            </a:r>
          </a:p>
          <a:p>
            <a:r>
              <a:rPr lang="en-US" dirty="0" err="1" smtClean="0"/>
              <a:t>Esper</a:t>
            </a:r>
            <a:r>
              <a:rPr lang="en-US" dirty="0" smtClean="0"/>
              <a:t> constitutes one of the well documented open source frameworks that could be used as a benchmark for future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9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A177B-2033-4880-A4D7-585EE1C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Processing: Definition of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395241-241E-4F2D-96C8-7598FDC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2" y="1690688"/>
            <a:ext cx="9163574" cy="4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2693A-5390-4217-B932-70A60657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61" y="365125"/>
            <a:ext cx="11462478" cy="1325563"/>
          </a:xfrm>
        </p:spPr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Global </a:t>
            </a:r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6E0736-AA6D-40E5-96DC-4ADE0259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1936"/>
            <a:ext cx="8858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480"/>
            <a:ext cx="12431842" cy="1325563"/>
          </a:xfrm>
        </p:spPr>
        <p:txBody>
          <a:bodyPr/>
          <a:lstStyle/>
          <a:p>
            <a:pPr algn="ctr"/>
            <a:r>
              <a:rPr lang="en-US" dirty="0" smtClean="0"/>
              <a:t>Complex event processing </a:t>
            </a:r>
            <a:r>
              <a:rPr lang="en-US" dirty="0" err="1" smtClean="0"/>
              <a:t>vs</a:t>
            </a:r>
            <a:r>
              <a:rPr lang="en-US" dirty="0" smtClean="0"/>
              <a:t> Stream processing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81647"/>
              </p:ext>
            </p:extLst>
          </p:nvPr>
        </p:nvGraphicFramePr>
        <p:xfrm>
          <a:off x="333779" y="1742440"/>
          <a:ext cx="1147947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181"/>
                <a:gridCol w="4892040"/>
                <a:gridCol w="3431249"/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Complex event processing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Also known as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CEP,</a:t>
                      </a:r>
                      <a:r>
                        <a:rPr lang="en-US" baseline="0" noProof="0" dirty="0" smtClean="0"/>
                        <a:t> event stream analysis and event series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Real-time</a:t>
                      </a:r>
                      <a:r>
                        <a:rPr lang="en-US" baseline="0" noProof="0" dirty="0" smtClean="0"/>
                        <a:t> computation, stream computing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Example providers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err="1" smtClean="0"/>
                        <a:t>Esper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Spark</a:t>
                      </a:r>
                      <a:r>
                        <a:rPr lang="en-US" noProof="0" dirty="0" smtClean="0"/>
                        <a:t>, </a:t>
                      </a:r>
                      <a:r>
                        <a:rPr lang="en-US" b="1" noProof="0" dirty="0" err="1" smtClean="0"/>
                        <a:t>Flink</a:t>
                      </a:r>
                      <a:r>
                        <a:rPr lang="en-US" b="1" noProof="0" dirty="0" smtClean="0"/>
                        <a:t>, </a:t>
                      </a:r>
                      <a:r>
                        <a:rPr lang="en-US" b="1" noProof="0" dirty="0" err="1" smtClean="0"/>
                        <a:t>drooles</a:t>
                      </a:r>
                      <a:endParaRPr lang="en-US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Business Intelligence and decision</a:t>
                      </a:r>
                      <a:r>
                        <a:rPr lang="en-US" baseline="0" noProof="0" dirty="0" smtClean="0"/>
                        <a:t> making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Container technologies e.g.</a:t>
                      </a:r>
                      <a:r>
                        <a:rPr lang="en-US" baseline="0" noProof="0" dirty="0" smtClean="0"/>
                        <a:t> J2EE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Pattern matching and detection, filtering, transformation, aggregation, event hierarchies, detecting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 to CEP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Not central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Transporting events between processes and hosts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Bot central to CEP in general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</a:t>
                      </a:r>
                      <a:r>
                        <a:rPr lang="en-US" baseline="0" noProof="0" dirty="0" smtClean="0"/>
                        <a:t>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Continuous Queries (Statements)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stream analysis in event processing language (EPL)no need to restart the server or container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Code your own operators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Extract-Transform-Load (ETL)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2020</Words>
  <Application>Microsoft Office PowerPoint</Application>
  <PresentationFormat>Grand écran</PresentationFormat>
  <Paragraphs>632</Paragraphs>
  <Slides>65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Complex event processing with Esper: theoretical background and applications</vt:lpstr>
      <vt:lpstr>Brief bio of the presenter</vt:lpstr>
      <vt:lpstr>Presentation outline</vt:lpstr>
      <vt:lpstr>Complex Event Processing: Definition of terms</vt:lpstr>
      <vt:lpstr>Complex Event Processing: Definition of terms</vt:lpstr>
      <vt:lpstr>Complex Event Processing: Definition of terms</vt:lpstr>
      <vt:lpstr>Complex Event Processing: Definition of terms</vt:lpstr>
      <vt:lpstr>Complex Event Processing: Global Architecture</vt:lpstr>
      <vt:lpstr>Complex event processing vs Stream processing</vt:lpstr>
      <vt:lpstr>Event processing language (EPL)</vt:lpstr>
      <vt:lpstr>EPL: Operators</vt:lpstr>
      <vt:lpstr>EPL: simple Select statements</vt:lpstr>
      <vt:lpstr>EPL: simple Select statements</vt:lpstr>
      <vt:lpstr>EPL: Aggregation</vt:lpstr>
      <vt:lpstr>EPL: Aggregation</vt:lpstr>
      <vt:lpstr>EPL: Basic Filter</vt:lpstr>
      <vt:lpstr>EPL: Basic Filter and Aggregation</vt:lpstr>
      <vt:lpstr>Hands-On</vt:lpstr>
      <vt:lpstr>EPL: Windows</vt:lpstr>
      <vt:lpstr>EPL: Windows</vt:lpstr>
      <vt:lpstr>EPL: Windows Illustration</vt:lpstr>
      <vt:lpstr>EPL: Windows Illustration</vt:lpstr>
      <vt:lpstr>Hands-On</vt:lpstr>
      <vt:lpstr>EPL: detecting patterns</vt:lpstr>
      <vt:lpstr>EPL: Event Patterns</vt:lpstr>
      <vt:lpstr>EPL: Event Patterns</vt:lpstr>
      <vt:lpstr>EPL: Event Patterns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Hands-On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Hands-On</vt:lpstr>
      <vt:lpstr>Solution Patterns</vt:lpstr>
      <vt:lpstr>Use case: implementing Trivia game using CEP</vt:lpstr>
      <vt:lpstr>Trivia Game</vt:lpstr>
      <vt:lpstr>Trivia Game</vt:lpstr>
      <vt:lpstr>Trivia Game</vt:lpstr>
      <vt:lpstr>Trivia Game</vt:lpstr>
      <vt:lpstr>Trivia Game: Illustration</vt:lpstr>
      <vt:lpstr>Trivia Game: Illustration</vt:lpstr>
      <vt:lpstr>Trivia Game: Illustration</vt:lpstr>
      <vt:lpstr>Trivia Game: Illustration</vt:lpstr>
      <vt:lpstr>Trivia Game: Illustration</vt:lpstr>
      <vt:lpstr>Trivia rules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Hands-On</vt:lpstr>
      <vt:lpstr>Limitations of Esper</vt:lpstr>
      <vt:lpstr>Limitation of Esper: Industrial Use Case</vt:lpstr>
      <vt:lpstr>Algorithm: Optimization of parallelism of services</vt:lpstr>
      <vt:lpstr>Feedback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with Esper: theoretical background and applications</dc:title>
  <dc:creator>Khalfallah, Malik [FR]</dc:creator>
  <cp:lastModifiedBy>user</cp:lastModifiedBy>
  <cp:revision>80</cp:revision>
  <dcterms:created xsi:type="dcterms:W3CDTF">2024-03-07T14:25:09Z</dcterms:created>
  <dcterms:modified xsi:type="dcterms:W3CDTF">2024-03-20T23:54:39Z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b735c733-fc58-41e4-a3b4-5eadfac57290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