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75" r:id="rId3"/>
    <p:sldId id="276" r:id="rId4"/>
    <p:sldId id="269" r:id="rId5"/>
    <p:sldId id="270" r:id="rId6"/>
    <p:sldId id="271" r:id="rId7"/>
    <p:sldId id="272" r:id="rId8"/>
    <p:sldId id="277" r:id="rId9"/>
    <p:sldId id="278" r:id="rId10"/>
    <p:sldId id="273" r:id="rId11"/>
    <p:sldId id="279" r:id="rId12"/>
    <p:sldId id="291" r:id="rId13"/>
    <p:sldId id="280" r:id="rId14"/>
    <p:sldId id="292" r:id="rId15"/>
    <p:sldId id="281" r:id="rId16"/>
    <p:sldId id="282" r:id="rId17"/>
    <p:sldId id="293" r:id="rId18"/>
    <p:sldId id="274" r:id="rId19"/>
    <p:sldId id="283" r:id="rId20"/>
    <p:sldId id="284" r:id="rId21"/>
    <p:sldId id="285" r:id="rId22"/>
    <p:sldId id="294" r:id="rId23"/>
    <p:sldId id="286" r:id="rId24"/>
    <p:sldId id="287" r:id="rId25"/>
    <p:sldId id="288" r:id="rId26"/>
    <p:sldId id="289" r:id="rId27"/>
    <p:sldId id="295" r:id="rId28"/>
    <p:sldId id="296" r:id="rId29"/>
    <p:sldId id="290" r:id="rId30"/>
    <p:sldId id="297" r:id="rId31"/>
    <p:sldId id="298" r:id="rId32"/>
    <p:sldId id="299" r:id="rId33"/>
    <p:sldId id="300" r:id="rId34"/>
    <p:sldId id="301" r:id="rId35"/>
    <p:sldId id="261" r:id="rId36"/>
    <p:sldId id="257" r:id="rId37"/>
    <p:sldId id="258" r:id="rId38"/>
    <p:sldId id="259" r:id="rId39"/>
    <p:sldId id="260" r:id="rId40"/>
    <p:sldId id="262" r:id="rId41"/>
    <p:sldId id="263" r:id="rId42"/>
    <p:sldId id="264" r:id="rId43"/>
    <p:sldId id="265" r:id="rId44"/>
    <p:sldId id="266" r:id="rId45"/>
    <p:sldId id="267" r:id="rId46"/>
    <p:sldId id="26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330" autoAdjust="0"/>
  </p:normalViewPr>
  <p:slideViewPr>
    <p:cSldViewPr snapToGrid="0">
      <p:cViewPr varScale="1">
        <p:scale>
          <a:sx n="64" d="100"/>
          <a:sy n="64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31006-E7BB-4A0A-92DA-7EFCFFF1DA3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F7173-935A-471D-A086-4F151DB2B2B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https://www.espertech.com/esper/esper-faq/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4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4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5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5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0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3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http://esper.espertech.com/release-8.8.0/reference-esper/html/processingmodel.html#processingmodel_matchrecognizepattern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file:///E:/old20202021DTransform/session7-8-CEP/CEP.pdf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86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6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https://www.espertech.com/esper/esper-faq/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40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13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file:///E:/old20202021DTransform/session7-8-CEP/CEP.pdf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2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2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0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http://esper.espertech.com/release-8.8.0/reference-esper/html/processingmodel.html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7173-935A-471D-A086-4F151DB2B2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DD2CFF-14F5-40B7-A2DC-6FEC635BA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BE2DE72-77B1-40D9-89E1-027ABE4BD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093AD8-429E-4EDE-BBB3-2697EEB3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D71475-4FC5-4A45-B137-1CA89FE1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4EF5D9-0360-4397-9471-4B1EF0CD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F21D56-5C0A-4A2B-B444-7EF32BF5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49E49C5-D814-47F0-9AC2-92425D9D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485D1C-41FA-471C-9F01-3BCFFFE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F5BDF8-742C-42B7-9A63-7C2A83DD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9AC9F8-19F7-4E7E-88BE-0AD33365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AEAB71-9CBC-48C6-83EA-E8E0FDBDC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50702A6-F244-4780-9F30-F134A33B4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313E3A-7ECF-4280-A542-020AF59A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B61023-BCCB-49CA-8A47-1F0A8165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759F77-4D26-4E45-AB23-A46E7D92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699F2E-0079-4E8C-A2EA-B598E3CF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CFB7B0-0F97-459E-B08E-A78EAFC4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90C0C2-8A41-4EEA-8D70-BDE6B27D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CE347C-3ACC-4FEF-82AC-2C7A16DC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F80D3F-C1A2-402D-A29C-78B56852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4947F-2D0A-46F7-954B-F1C3BD8E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AA728F-85B0-478D-9009-EE4A37E7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522AF0-EA18-4727-9A9E-0B010BF6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57A25-0F81-4DEC-8338-274305D1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91202-4504-46F3-917A-ABB8B98B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2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A08A9-057A-4D43-BE07-491DD0A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0B02EC-E669-48AD-9424-582728DAB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DC51FBF-98EC-43B3-A590-F605CFF61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C20829-4680-4CD9-8E76-78D90618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24BDDED-4B01-4748-81C1-23F9099A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BF02C6-C88A-49E3-8BA9-05120CAB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7111E7-CBDC-4B6A-B86F-7B0F5B0A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CE35CE-D6A1-41CA-9029-0871B2F4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B599A1-58D7-44ED-A87F-3376FDED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8977421-28B0-417F-BB07-5A371F6C9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2E10BAC-D5D5-4DD2-99CE-EA86A64F0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2D302B7-E9E1-40A2-A94B-73685973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A71223-F64C-4CF8-A1C7-7DD8101B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FD8FDA4-52B5-4539-A0ED-4D152B9C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8A19BB-0A6F-4593-8B79-1DEFEB0C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15BFDC4-5639-4201-B871-A463192A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3B9413C-E597-4899-A40B-A70FEB6E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C76F41D-BD49-46E3-8BA1-C8C34EEB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C83E127-102F-434B-9A62-2B0D6FA9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10001D0-5BB6-4720-AF68-34E3C12E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76C887-BE39-4B48-A950-4CA105E9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1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D667F-02BF-4B75-9895-9B43C800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CB46AB-155A-4B46-9A1C-5176F08A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A113D7-E419-4DDF-ABEA-666F32EA8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7A0474-0908-4925-9D99-A181234B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FC8825-D871-4571-8A0F-138F37C7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4376194-FDAC-40EC-AB4C-6B5CB0BE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5CF4B1-B41E-48BF-8D3F-590CC6C0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7E008CB-856A-4319-A1F8-755108B65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06389B-C779-49A3-A88E-E7FC7A07D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E0990D-3808-437D-88A9-7C572262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A328511-50F6-45D1-848A-26AC8489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D17CB00-6881-466B-A3A9-1236C615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A5724E2-6B8C-4470-A0E0-A5076F7C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1DB961-03EF-41BC-BDD2-B4CC525D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CB9EAC-8ADF-4FE4-A028-608A072D6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344C-F9B7-4702-9D57-83DF314A552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38E266-BE3D-43AC-9276-9763E5C68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4E1FAB-4B31-42F6-A03C-E3E834D65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0D46-3B1E-43F1-9296-99FEBC4B22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ercom25/sem3_24/blob/main/01_windows_example/lengthWindow" TargetMode="External"/><Relationship Id="rId2" Type="http://schemas.openxmlformats.org/officeDocument/2006/relationships/hyperlink" Target="https://github.com/enercom25/sem3_24/blob/main/01_windows_example/timeWindow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nercom25/sem3_24/blob/main/02_patterns_examples/match-recognize1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nercom25/sem3_24/blob/main/02_patterns_examples/match-recognize2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3FC39-219F-42FB-A453-DBFFB2061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301748"/>
            <a:ext cx="1134793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event processing with Esper: theoretical background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DC9022-E6F9-4386-B2C6-B5AA2E097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Malik </a:t>
            </a:r>
            <a:r>
              <a:rPr lang="en-US" dirty="0" err="1" smtClean="0"/>
              <a:t>Khalfallah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D5A6DB-395B-4EFB-866A-87E4955A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7FB9F0-C822-4FCD-B47D-FBF42B8C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Operators on events let a business situation be inferred or identified</a:t>
            </a:r>
          </a:p>
          <a:p>
            <a:endParaRPr lang="en-US" dirty="0"/>
          </a:p>
          <a:p>
            <a:r>
              <a:rPr lang="en-US" dirty="0"/>
              <a:t>This might involve combining multiple methods to identify a specific pattern: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Causality</a:t>
            </a:r>
          </a:p>
          <a:p>
            <a:endParaRPr lang="en-US" dirty="0"/>
          </a:p>
          <a:p>
            <a:r>
              <a:rPr lang="en-US" dirty="0"/>
              <a:t>Event operators can function on a single stream as well as across streams</a:t>
            </a:r>
          </a:p>
        </p:txBody>
      </p:sp>
    </p:spTree>
    <p:extLst>
      <p:ext uri="{BB962C8B-B14F-4D97-AF65-F5344CB8AC3E}">
        <p14:creationId xmlns:p14="http://schemas.microsoft.com/office/powerpoint/2010/main" val="27569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simple </a:t>
            </a:r>
            <a:r>
              <a:rPr lang="en-US" sz="3600" dirty="0">
                <a:latin typeface="Calibri Light" panose="020F0302020204030204" pitchFamily="34" charset="0"/>
                <a:ea typeface="+mn-ea"/>
                <a:cs typeface="+mn-cs"/>
              </a:rPr>
              <a:t>Select</a:t>
            </a:r>
            <a:r>
              <a:rPr lang="en-US" sz="6000" dirty="0" smtClean="0"/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95" y="1504478"/>
            <a:ext cx="3724805" cy="53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simple </a:t>
            </a:r>
            <a:r>
              <a:rPr lang="en-US" sz="3600" dirty="0">
                <a:latin typeface="Calibri Light" panose="020F0302020204030204" pitchFamily="34" charset="0"/>
                <a:ea typeface="+mn-ea"/>
                <a:cs typeface="+mn-cs"/>
              </a:rPr>
              <a:t>Select</a:t>
            </a:r>
            <a:r>
              <a:rPr lang="en-US" sz="6000" dirty="0" smtClean="0"/>
              <a:t> </a:t>
            </a:r>
            <a:r>
              <a:rPr lang="en-US" dirty="0" smtClean="0"/>
              <a:t>statements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95" y="1504478"/>
            <a:ext cx="3724805" cy="5353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759200"/>
            <a:ext cx="7078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this statement, the runtime remembers no information and does not remember any events. A statement where the runtime does not need to remember any information at all is a statement without state (a </a:t>
            </a:r>
            <a:r>
              <a:rPr lang="en-US" i="1" dirty="0"/>
              <a:t>stateless</a:t>
            </a:r>
            <a:r>
              <a:rPr lang="en-US" dirty="0"/>
              <a:t> statement). 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0397" y="2209421"/>
            <a:ext cx="44362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select *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from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kumimoji="0" 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Withdrawal</a:t>
            </a:r>
            <a:r>
              <a:rPr kumimoji="0" lang="fr-F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</a:rPr>
              <a:t> </a:t>
            </a:r>
            <a:endParaRPr kumimoji="0" lang="fr-F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Aggregation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883" y="1216554"/>
            <a:ext cx="3854450" cy="541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Aggregation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029768"/>
            <a:ext cx="40978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 count(*), sum(amount) from Withdrawal</a:t>
            </a:r>
            <a:r>
              <a: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883" y="1216554"/>
            <a:ext cx="3854450" cy="5418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0975" y="36017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Here, the runtime only remembers the current number of events and the total amount. The count is a single long-type value and the total is a single double-type value (assuming amount is a double-value, the total can be </a:t>
            </a:r>
            <a:r>
              <a:rPr lang="en-US" dirty="0" err="1" smtClean="0"/>
              <a:t>BigDecimal</a:t>
            </a:r>
            <a:r>
              <a:rPr lang="en-US" dirty="0" smtClean="0"/>
              <a:t> as applicable). This statement is not stateless and the state consists of a long-typed value and a double-typed value.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Basic Filter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998991"/>
            <a:ext cx="40978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latin typeface="Arial Unicode MS" panose="020B0604020202020204" pitchFamily="34" charset="-128"/>
              </a:rPr>
              <a:t>select * </a:t>
            </a:r>
            <a:r>
              <a:rPr lang="fr-FR" sz="1400" dirty="0" err="1">
                <a:latin typeface="Arial Unicode MS" panose="020B0604020202020204" pitchFamily="34" charset="-128"/>
              </a:rPr>
              <a:t>from</a:t>
            </a:r>
            <a:r>
              <a:rPr lang="fr-FR" sz="1400" dirty="0">
                <a:latin typeface="Arial Unicode MS" panose="020B0604020202020204" pitchFamily="34" charset="-128"/>
              </a:rPr>
              <a:t> </a:t>
            </a:r>
            <a:r>
              <a:rPr lang="fr-FR" sz="1400" dirty="0" err="1">
                <a:latin typeface="Arial Unicode MS" panose="020B0604020202020204" pitchFamily="34" charset="-128"/>
              </a:rPr>
              <a:t>Withdrawal</a:t>
            </a:r>
            <a:r>
              <a:rPr lang="fr-FR" sz="1400" dirty="0">
                <a:latin typeface="Arial Unicode MS" panose="020B0604020202020204" pitchFamily="34" charset="-128"/>
              </a:rPr>
              <a:t>(</a:t>
            </a:r>
            <a:r>
              <a:rPr lang="fr-FR" sz="1400" dirty="0" err="1">
                <a:latin typeface="Arial Unicode MS" panose="020B0604020202020204" pitchFamily="34" charset="-128"/>
              </a:rPr>
              <a:t>amount</a:t>
            </a:r>
            <a:r>
              <a:rPr lang="fr-FR" sz="1400" dirty="0">
                <a:latin typeface="Arial Unicode MS" panose="020B0604020202020204" pitchFamily="34" charset="-128"/>
              </a:rPr>
              <a:t> &gt;= 200)</a:t>
            </a:r>
            <a:r>
              <a:rPr lang="fr-FR" sz="2800" dirty="0"/>
              <a:t> </a:t>
            </a:r>
            <a:endParaRPr lang="fr-FR" sz="3200" dirty="0"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530" y="1690688"/>
            <a:ext cx="4365470" cy="43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Basic Filter and Aggregation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998991"/>
            <a:ext cx="51646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>
                <a:latin typeface="Arial Unicode MS" panose="020B0604020202020204" pitchFamily="34" charset="-128"/>
              </a:rPr>
              <a:t>select count(*), </a:t>
            </a:r>
            <a:r>
              <a:rPr lang="fr-FR" sz="1400" dirty="0" err="1">
                <a:latin typeface="Arial Unicode MS" panose="020B0604020202020204" pitchFamily="34" charset="-128"/>
              </a:rPr>
              <a:t>sum</a:t>
            </a:r>
            <a:r>
              <a:rPr lang="fr-FR" sz="1400" dirty="0">
                <a:latin typeface="Arial Unicode MS" panose="020B0604020202020204" pitchFamily="34" charset="-128"/>
              </a:rPr>
              <a:t>(</a:t>
            </a:r>
            <a:r>
              <a:rPr lang="fr-FR" sz="1400" dirty="0" err="1">
                <a:latin typeface="Arial Unicode MS" panose="020B0604020202020204" pitchFamily="34" charset="-128"/>
              </a:rPr>
              <a:t>amount</a:t>
            </a:r>
            <a:r>
              <a:rPr lang="fr-FR" sz="1400" dirty="0">
                <a:latin typeface="Arial Unicode MS" panose="020B0604020202020204" pitchFamily="34" charset="-128"/>
              </a:rPr>
              <a:t>) </a:t>
            </a:r>
            <a:r>
              <a:rPr lang="fr-FR" sz="1400" dirty="0" err="1">
                <a:latin typeface="Arial Unicode MS" panose="020B0604020202020204" pitchFamily="34" charset="-128"/>
              </a:rPr>
              <a:t>from</a:t>
            </a:r>
            <a:r>
              <a:rPr lang="fr-FR" sz="1400" dirty="0">
                <a:latin typeface="Arial Unicode MS" panose="020B0604020202020204" pitchFamily="34" charset="-128"/>
              </a:rPr>
              <a:t> </a:t>
            </a:r>
            <a:r>
              <a:rPr lang="fr-FR" sz="1400" dirty="0" err="1">
                <a:latin typeface="Arial Unicode MS" panose="020B0604020202020204" pitchFamily="34" charset="-128"/>
              </a:rPr>
              <a:t>Withdrawal</a:t>
            </a:r>
            <a:r>
              <a:rPr lang="fr-FR" sz="1400" dirty="0">
                <a:latin typeface="Arial Unicode MS" panose="020B0604020202020204" pitchFamily="34" charset="-128"/>
              </a:rPr>
              <a:t>(</a:t>
            </a:r>
            <a:r>
              <a:rPr lang="fr-FR" sz="1400" dirty="0" err="1">
                <a:latin typeface="Arial Unicode MS" panose="020B0604020202020204" pitchFamily="34" charset="-128"/>
              </a:rPr>
              <a:t>amount</a:t>
            </a:r>
            <a:r>
              <a:rPr lang="fr-FR" sz="1400" dirty="0">
                <a:latin typeface="Arial Unicode MS" panose="020B0604020202020204" pitchFamily="34" charset="-128"/>
              </a:rPr>
              <a:t> &gt;= 200)</a:t>
            </a:r>
            <a:r>
              <a:rPr lang="fr-FR" sz="2800" dirty="0"/>
              <a:t> </a:t>
            </a:r>
            <a:endParaRPr lang="fr-FR" sz="3200" dirty="0"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08" y="1690688"/>
            <a:ext cx="4400229" cy="43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Hands-On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79161" y="3675462"/>
            <a:ext cx="9183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https://github.com/enercom25/sem3_24/blob/main/agg_and_filt_examples/PriceAbove40.txt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9161" y="2821022"/>
            <a:ext cx="8944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https://esper-epl-tryout.appspot.com/epltryout/mainform.html</a:t>
            </a:r>
          </a:p>
        </p:txBody>
      </p:sp>
    </p:spTree>
    <p:extLst>
      <p:ext uri="{BB962C8B-B14F-4D97-AF65-F5344CB8AC3E}">
        <p14:creationId xmlns:p14="http://schemas.microsoft.com/office/powerpoint/2010/main" val="137880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FC53FC-64CB-4675-9F7A-323501C5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operators need that events be grouped before being applied</a:t>
            </a:r>
          </a:p>
          <a:p>
            <a:r>
              <a:rPr lang="en-US" dirty="0"/>
              <a:t>Grouping relevant events is done via “</a:t>
            </a:r>
            <a:r>
              <a:rPr lang="en-US" b="1" dirty="0"/>
              <a:t>Windows</a:t>
            </a:r>
            <a:r>
              <a:rPr lang="en-US" dirty="0"/>
              <a:t>”</a:t>
            </a:r>
          </a:p>
          <a:p>
            <a:r>
              <a:rPr lang="en-US" dirty="0"/>
              <a:t>Windows could have different policies: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="" xmlns:a16="http://schemas.microsoft.com/office/drawing/2014/main" id="{8975B510-A024-4EF3-B336-75D4508C12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990352"/>
                  </p:ext>
                </p:extLst>
              </p:nvPr>
            </p:nvGraphicFramePr>
            <p:xfrm>
              <a:off x="1896959" y="3635060"/>
              <a:ext cx="8296351" cy="25419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405">
                      <a:extLst>
                        <a:ext uri="{9D8B030D-6E8A-4147-A177-3AD203B41FA5}">
                          <a16:colId xmlns="" xmlns:a16="http://schemas.microsoft.com/office/drawing/2014/main" val="2858743990"/>
                        </a:ext>
                      </a:extLst>
                    </a:gridCol>
                    <a:gridCol w="5280946">
                      <a:extLst>
                        <a:ext uri="{9D8B030D-6E8A-4147-A177-3AD203B41FA5}">
                          <a16:colId xmlns="" xmlns:a16="http://schemas.microsoft.com/office/drawing/2014/main" val="3842129016"/>
                        </a:ext>
                      </a:extLst>
                    </a:gridCol>
                  </a:tblGrid>
                  <a:tr h="775486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Window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718062213"/>
                      </a:ext>
                    </a:extLst>
                  </a:tr>
                  <a:tr h="68425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Temporal or time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Events are retained 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95704770"/>
                      </a:ext>
                    </a:extLst>
                  </a:tr>
                  <a:tr h="10821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Events are retained as long as size </a:t>
                          </a:r>
                          <a14:m>
                            <m:oMath xmlns:m="http://schemas.openxmlformats.org/officeDocument/2006/math"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/>
                            <a:t> has not been reached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16123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75B510-A024-4EF3-B336-75D4508C12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990352"/>
                  </p:ext>
                </p:extLst>
              </p:nvPr>
            </p:nvGraphicFramePr>
            <p:xfrm>
              <a:off x="1896959" y="3635060"/>
              <a:ext cx="8296351" cy="25419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1540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58743990"/>
                        </a:ext>
                      </a:extLst>
                    </a:gridCol>
                    <a:gridCol w="52809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42129016"/>
                        </a:ext>
                      </a:extLst>
                    </a:gridCol>
                  </a:tblGrid>
                  <a:tr h="775486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Window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18062213"/>
                      </a:ext>
                    </a:extLst>
                  </a:tr>
                  <a:tr h="68425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Temporal or time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209" t="-122321" r="-461" b="-16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95704770"/>
                      </a:ext>
                    </a:extLst>
                  </a:tr>
                  <a:tr h="10821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windows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7209" t="-139888" r="-461" b="-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161231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27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FC53FC-64CB-4675-9F7A-323501C5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the mechanism of evicting events from windows, we can identify two types of windows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8975B510-A024-4EF3-B336-75D4508C1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89135"/>
              </p:ext>
            </p:extLst>
          </p:nvPr>
        </p:nvGraphicFramePr>
        <p:xfrm>
          <a:off x="1896959" y="3635060"/>
          <a:ext cx="8296351" cy="2541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405">
                  <a:extLst>
                    <a:ext uri="{9D8B030D-6E8A-4147-A177-3AD203B41FA5}">
                      <a16:colId xmlns="" xmlns:mc="http://schemas.openxmlformats.org/markup-compatibility/2006" xmlns:a14="http://schemas.microsoft.com/office/drawing/2010/main" xmlns:a16="http://schemas.microsoft.com/office/drawing/2014/main" val="2858743990"/>
                    </a:ext>
                  </a:extLst>
                </a:gridCol>
                <a:gridCol w="5280946">
                  <a:extLst>
                    <a:ext uri="{9D8B030D-6E8A-4147-A177-3AD203B41FA5}">
                      <a16:colId xmlns="" xmlns:mc="http://schemas.openxmlformats.org/markup-compatibility/2006" xmlns:a14="http://schemas.microsoft.com/office/drawing/2010/main" xmlns:a16="http://schemas.microsoft.com/office/drawing/2014/main" val="3842129016"/>
                    </a:ext>
                  </a:extLst>
                </a:gridCol>
              </a:tblGrid>
              <a:tr h="775486">
                <a:tc>
                  <a:txBody>
                    <a:bodyPr/>
                    <a:lstStyle/>
                    <a:p>
                      <a:r>
                        <a:rPr lang="en-US" sz="2800" dirty="0"/>
                        <a:t>Window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718062213"/>
                  </a:ext>
                </a:extLst>
              </a:tr>
              <a:tr h="684252">
                <a:tc>
                  <a:txBody>
                    <a:bodyPr/>
                    <a:lstStyle/>
                    <a:p>
                      <a:r>
                        <a:rPr lang="en-US" dirty="0" smtClean="0"/>
                        <a:t>Tumbling 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Events in the </a:t>
                      </a:r>
                      <a:r>
                        <a:rPr lang="fr-FR" dirty="0" err="1" smtClean="0"/>
                        <a:t>window</a:t>
                      </a:r>
                      <a:r>
                        <a:rPr lang="fr-FR" baseline="0" dirty="0" smtClean="0"/>
                        <a:t> are </a:t>
                      </a:r>
                      <a:r>
                        <a:rPr lang="fr-FR" baseline="0" dirty="0" err="1" smtClean="0"/>
                        <a:t>evicted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2295704770"/>
                  </a:ext>
                </a:extLst>
              </a:tr>
              <a:tr h="1082165">
                <a:tc>
                  <a:txBody>
                    <a:bodyPr/>
                    <a:lstStyle/>
                    <a:p>
                      <a:r>
                        <a:rPr lang="en-US" dirty="0" smtClean="0"/>
                        <a:t>Sliding</a:t>
                      </a:r>
                      <a:r>
                        <a:rPr lang="en-US" baseline="0" dirty="0" smtClean="0"/>
                        <a:t> 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Only</a:t>
                      </a:r>
                      <a:r>
                        <a:rPr lang="en-US" baseline="0" noProof="0" dirty="0" smtClean="0"/>
                        <a:t> the oldest event or events are evicted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="" xmlns:mc="http://schemas.openxmlformats.org/markup-compatibility/2006" xmlns:a14="http://schemas.microsoft.com/office/drawing/2010/main" xmlns:a16="http://schemas.microsoft.com/office/drawing/2014/main" val="181612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bio of the presenter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 engineer diploma from the university of Constantine</a:t>
            </a:r>
          </a:p>
          <a:p>
            <a:endParaRPr lang="en-US" dirty="0" smtClean="0"/>
          </a:p>
          <a:p>
            <a:r>
              <a:rPr lang="en-US" dirty="0" smtClean="0"/>
              <a:t>PhD </a:t>
            </a:r>
            <a:r>
              <a:rPr lang="en-US" dirty="0" smtClean="0"/>
              <a:t>from the university of Lyon &amp; Airbus Group research center</a:t>
            </a:r>
          </a:p>
          <a:p>
            <a:endParaRPr lang="en-US" dirty="0" smtClean="0"/>
          </a:p>
          <a:p>
            <a:r>
              <a:rPr lang="en-US" dirty="0" err="1" smtClean="0"/>
              <a:t>Maitre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Conférences</a:t>
            </a:r>
            <a:r>
              <a:rPr lang="en-US" dirty="0" smtClean="0"/>
              <a:t> </a:t>
            </a:r>
            <a:r>
              <a:rPr lang="en-US" dirty="0" err="1" smtClean="0"/>
              <a:t>associé</a:t>
            </a:r>
            <a:r>
              <a:rPr lang="en-US" dirty="0" smtClean="0"/>
              <a:t> at the university of Creteil in </a:t>
            </a:r>
            <a:r>
              <a:rPr lang="en-US" dirty="0" smtClean="0"/>
              <a:t>Paris</a:t>
            </a:r>
          </a:p>
          <a:p>
            <a:endParaRPr lang="en-US" dirty="0"/>
          </a:p>
          <a:p>
            <a:r>
              <a:rPr lang="en-US" dirty="0" smtClean="0"/>
              <a:t>Interests: data management, avionics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 Illustration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4" y="2086785"/>
            <a:ext cx="11827011" cy="33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1F7D68-FD89-4E53-B003-3E1B4A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Windows Illustration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59" y="1943100"/>
            <a:ext cx="11031912" cy="42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Hands-On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Time Window Example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Data Window Example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511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43" y="2811488"/>
            <a:ext cx="6407578" cy="385507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2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3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3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0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>
            <a:off x="3089278" y="453389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38200" y="6235908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Example: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EPL: Match-Recognize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/>
          <a:lstStyle/>
          <a:p>
            <a:r>
              <a:rPr lang="en-US" dirty="0" smtClean="0"/>
              <a:t>Match-Recognize allows us to find patterns among events. Let’s consider the following match-recognize expression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22" y="3002928"/>
            <a:ext cx="6407578" cy="3855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1077" y="3699138"/>
            <a:ext cx="5741232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981076" y="4403676"/>
            <a:ext cx="5906123" cy="704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81075" y="5460482"/>
            <a:ext cx="5906124" cy="104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29782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231690" y="3957403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e2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133598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e3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63346" y="3916596"/>
            <a:ext cx="704540" cy="7278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48517" y="3837482"/>
            <a:ext cx="222357" cy="23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349108" y="3837482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228533" y="3822491"/>
            <a:ext cx="222357" cy="239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174522" y="3837482"/>
            <a:ext cx="222357" cy="239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2184664" y="4606244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>
            <a:off x="1184441" y="4536656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>
            <a:off x="272170" y="4509540"/>
            <a:ext cx="298704" cy="26982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272925" y="5221306"/>
            <a:ext cx="3668847" cy="494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84441" y="3699138"/>
            <a:ext cx="1653697" cy="114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70095" y="3442262"/>
            <a:ext cx="3977249" cy="1579443"/>
          </a:xfrm>
          <a:custGeom>
            <a:avLst/>
            <a:gdLst>
              <a:gd name="connsiteX0" fmla="*/ 484541 w 3977249"/>
              <a:gd name="connsiteY0" fmla="*/ 200348 h 1579443"/>
              <a:gd name="connsiteX1" fmla="*/ 259689 w 3977249"/>
              <a:gd name="connsiteY1" fmla="*/ 215338 h 1579443"/>
              <a:gd name="connsiteX2" fmla="*/ 214718 w 3977249"/>
              <a:gd name="connsiteY2" fmla="*/ 230328 h 1579443"/>
              <a:gd name="connsiteX3" fmla="*/ 124777 w 3977249"/>
              <a:gd name="connsiteY3" fmla="*/ 290289 h 1579443"/>
              <a:gd name="connsiteX4" fmla="*/ 94797 w 3977249"/>
              <a:gd name="connsiteY4" fmla="*/ 335259 h 1579443"/>
              <a:gd name="connsiteX5" fmla="*/ 79807 w 3977249"/>
              <a:gd name="connsiteY5" fmla="*/ 380230 h 1579443"/>
              <a:gd name="connsiteX6" fmla="*/ 49826 w 3977249"/>
              <a:gd name="connsiteY6" fmla="*/ 410210 h 1579443"/>
              <a:gd name="connsiteX7" fmla="*/ 34836 w 3977249"/>
              <a:gd name="connsiteY7" fmla="*/ 1219679 h 1579443"/>
              <a:gd name="connsiteX8" fmla="*/ 79807 w 3977249"/>
              <a:gd name="connsiteY8" fmla="*/ 1294630 h 1579443"/>
              <a:gd name="connsiteX9" fmla="*/ 94797 w 3977249"/>
              <a:gd name="connsiteY9" fmla="*/ 1339600 h 1579443"/>
              <a:gd name="connsiteX10" fmla="*/ 169748 w 3977249"/>
              <a:gd name="connsiteY10" fmla="*/ 1429541 h 1579443"/>
              <a:gd name="connsiteX11" fmla="*/ 289669 w 3977249"/>
              <a:gd name="connsiteY11" fmla="*/ 1459522 h 1579443"/>
              <a:gd name="connsiteX12" fmla="*/ 424580 w 3977249"/>
              <a:gd name="connsiteY12" fmla="*/ 1519482 h 1579443"/>
              <a:gd name="connsiteX13" fmla="*/ 619453 w 3977249"/>
              <a:gd name="connsiteY13" fmla="*/ 1579443 h 1579443"/>
              <a:gd name="connsiteX14" fmla="*/ 784344 w 3977249"/>
              <a:gd name="connsiteY14" fmla="*/ 1549463 h 1579443"/>
              <a:gd name="connsiteX15" fmla="*/ 829315 w 3977249"/>
              <a:gd name="connsiteY15" fmla="*/ 1534472 h 1579443"/>
              <a:gd name="connsiteX16" fmla="*/ 874285 w 3977249"/>
              <a:gd name="connsiteY16" fmla="*/ 1504492 h 1579443"/>
              <a:gd name="connsiteX17" fmla="*/ 964226 w 3977249"/>
              <a:gd name="connsiteY17" fmla="*/ 1474512 h 1579443"/>
              <a:gd name="connsiteX18" fmla="*/ 994207 w 3977249"/>
              <a:gd name="connsiteY18" fmla="*/ 1444531 h 1579443"/>
              <a:gd name="connsiteX19" fmla="*/ 1069157 w 3977249"/>
              <a:gd name="connsiteY19" fmla="*/ 1369581 h 1579443"/>
              <a:gd name="connsiteX20" fmla="*/ 1099138 w 3977249"/>
              <a:gd name="connsiteY20" fmla="*/ 1279640 h 1579443"/>
              <a:gd name="connsiteX21" fmla="*/ 1084148 w 3977249"/>
              <a:gd name="connsiteY21" fmla="*/ 650053 h 1579443"/>
              <a:gd name="connsiteX22" fmla="*/ 1084148 w 3977249"/>
              <a:gd name="connsiteY22" fmla="*/ 320269 h 1579443"/>
              <a:gd name="connsiteX23" fmla="*/ 1129118 w 3977249"/>
              <a:gd name="connsiteY23" fmla="*/ 290289 h 1579443"/>
              <a:gd name="connsiteX24" fmla="*/ 1219059 w 3977249"/>
              <a:gd name="connsiteY24" fmla="*/ 200348 h 1579443"/>
              <a:gd name="connsiteX25" fmla="*/ 1264030 w 3977249"/>
              <a:gd name="connsiteY25" fmla="*/ 170368 h 1579443"/>
              <a:gd name="connsiteX26" fmla="*/ 1294010 w 3977249"/>
              <a:gd name="connsiteY26" fmla="*/ 140387 h 1579443"/>
              <a:gd name="connsiteX27" fmla="*/ 1923597 w 3977249"/>
              <a:gd name="connsiteY27" fmla="*/ 125397 h 1579443"/>
              <a:gd name="connsiteX28" fmla="*/ 2748056 w 3977249"/>
              <a:gd name="connsiteY28" fmla="*/ 155377 h 1579443"/>
              <a:gd name="connsiteX29" fmla="*/ 2793026 w 3977249"/>
              <a:gd name="connsiteY29" fmla="*/ 170368 h 1579443"/>
              <a:gd name="connsiteX30" fmla="*/ 2808016 w 3977249"/>
              <a:gd name="connsiteY30" fmla="*/ 230328 h 1579443"/>
              <a:gd name="connsiteX31" fmla="*/ 2837997 w 3977249"/>
              <a:gd name="connsiteY31" fmla="*/ 260308 h 1579443"/>
              <a:gd name="connsiteX32" fmla="*/ 2852987 w 3977249"/>
              <a:gd name="connsiteY32" fmla="*/ 305279 h 1579443"/>
              <a:gd name="connsiteX33" fmla="*/ 2867977 w 3977249"/>
              <a:gd name="connsiteY33" fmla="*/ 440190 h 1579443"/>
              <a:gd name="connsiteX34" fmla="*/ 2882967 w 3977249"/>
              <a:gd name="connsiteY34" fmla="*/ 485161 h 1579443"/>
              <a:gd name="connsiteX35" fmla="*/ 2912948 w 3977249"/>
              <a:gd name="connsiteY35" fmla="*/ 605082 h 1579443"/>
              <a:gd name="connsiteX36" fmla="*/ 2942928 w 3977249"/>
              <a:gd name="connsiteY36" fmla="*/ 725004 h 1579443"/>
              <a:gd name="connsiteX37" fmla="*/ 2972908 w 3977249"/>
              <a:gd name="connsiteY37" fmla="*/ 1384571 h 1579443"/>
              <a:gd name="connsiteX38" fmla="*/ 3017879 w 3977249"/>
              <a:gd name="connsiteY38" fmla="*/ 1474512 h 1579443"/>
              <a:gd name="connsiteX39" fmla="*/ 3062849 w 3977249"/>
              <a:gd name="connsiteY39" fmla="*/ 1504492 h 1579443"/>
              <a:gd name="connsiteX40" fmla="*/ 3497564 w 3977249"/>
              <a:gd name="connsiteY40" fmla="*/ 1489502 h 1579443"/>
              <a:gd name="connsiteX41" fmla="*/ 3782377 w 3977249"/>
              <a:gd name="connsiteY41" fmla="*/ 1474512 h 1579443"/>
              <a:gd name="connsiteX42" fmla="*/ 3827348 w 3977249"/>
              <a:gd name="connsiteY42" fmla="*/ 1444531 h 1579443"/>
              <a:gd name="connsiteX43" fmla="*/ 3857328 w 3977249"/>
              <a:gd name="connsiteY43" fmla="*/ 1399561 h 1579443"/>
              <a:gd name="connsiteX44" fmla="*/ 3887308 w 3977249"/>
              <a:gd name="connsiteY44" fmla="*/ 1294630 h 1579443"/>
              <a:gd name="connsiteX45" fmla="*/ 3902298 w 3977249"/>
              <a:gd name="connsiteY45" fmla="*/ 1249659 h 1579443"/>
              <a:gd name="connsiteX46" fmla="*/ 3917289 w 3977249"/>
              <a:gd name="connsiteY46" fmla="*/ 1189699 h 1579443"/>
              <a:gd name="connsiteX47" fmla="*/ 3947269 w 3977249"/>
              <a:gd name="connsiteY47" fmla="*/ 1114748 h 1579443"/>
              <a:gd name="connsiteX48" fmla="*/ 3977249 w 3977249"/>
              <a:gd name="connsiteY48" fmla="*/ 1009817 h 1579443"/>
              <a:gd name="connsiteX49" fmla="*/ 3962259 w 3977249"/>
              <a:gd name="connsiteY49" fmla="*/ 530131 h 1579443"/>
              <a:gd name="connsiteX50" fmla="*/ 3932279 w 3977249"/>
              <a:gd name="connsiteY50" fmla="*/ 440190 h 1579443"/>
              <a:gd name="connsiteX51" fmla="*/ 3902298 w 3977249"/>
              <a:gd name="connsiteY51" fmla="*/ 395220 h 1579443"/>
              <a:gd name="connsiteX52" fmla="*/ 3857328 w 3977249"/>
              <a:gd name="connsiteY52" fmla="*/ 275299 h 1579443"/>
              <a:gd name="connsiteX53" fmla="*/ 3812357 w 3977249"/>
              <a:gd name="connsiteY53" fmla="*/ 185358 h 1579443"/>
              <a:gd name="connsiteX54" fmla="*/ 3797367 w 3977249"/>
              <a:gd name="connsiteY54" fmla="*/ 140387 h 1579443"/>
              <a:gd name="connsiteX55" fmla="*/ 3557525 w 3977249"/>
              <a:gd name="connsiteY55" fmla="*/ 80427 h 1579443"/>
              <a:gd name="connsiteX56" fmla="*/ 3332672 w 3977249"/>
              <a:gd name="connsiteY56" fmla="*/ 65436 h 1579443"/>
              <a:gd name="connsiteX57" fmla="*/ 2882967 w 3977249"/>
              <a:gd name="connsiteY57" fmla="*/ 50446 h 1579443"/>
              <a:gd name="connsiteX58" fmla="*/ 1368961 w 3977249"/>
              <a:gd name="connsiteY58" fmla="*/ 20466 h 1579443"/>
              <a:gd name="connsiteX59" fmla="*/ 934246 w 3977249"/>
              <a:gd name="connsiteY59" fmla="*/ 35456 h 1579443"/>
              <a:gd name="connsiteX60" fmla="*/ 769354 w 3977249"/>
              <a:gd name="connsiteY60" fmla="*/ 50446 h 1579443"/>
              <a:gd name="connsiteX61" fmla="*/ 694403 w 3977249"/>
              <a:gd name="connsiteY61" fmla="*/ 80427 h 1579443"/>
              <a:gd name="connsiteX62" fmla="*/ 634443 w 3977249"/>
              <a:gd name="connsiteY62" fmla="*/ 95417 h 1579443"/>
              <a:gd name="connsiteX63" fmla="*/ 604462 w 3977249"/>
              <a:gd name="connsiteY63" fmla="*/ 125397 h 1579443"/>
              <a:gd name="connsiteX64" fmla="*/ 574482 w 3977249"/>
              <a:gd name="connsiteY64" fmla="*/ 170368 h 1579443"/>
              <a:gd name="connsiteX65" fmla="*/ 484541 w 3977249"/>
              <a:gd name="connsiteY65" fmla="*/ 215338 h 1579443"/>
              <a:gd name="connsiteX66" fmla="*/ 484541 w 3977249"/>
              <a:gd name="connsiteY66" fmla="*/ 200348 h 15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977249" h="1579443">
                <a:moveTo>
                  <a:pt x="484541" y="200348"/>
                </a:moveTo>
                <a:cubicBezTo>
                  <a:pt x="447066" y="200348"/>
                  <a:pt x="334347" y="207043"/>
                  <a:pt x="259689" y="215338"/>
                </a:cubicBezTo>
                <a:cubicBezTo>
                  <a:pt x="243984" y="217083"/>
                  <a:pt x="228531" y="222654"/>
                  <a:pt x="214718" y="230328"/>
                </a:cubicBezTo>
                <a:cubicBezTo>
                  <a:pt x="183220" y="247827"/>
                  <a:pt x="124777" y="290289"/>
                  <a:pt x="124777" y="290289"/>
                </a:cubicBezTo>
                <a:cubicBezTo>
                  <a:pt x="114784" y="305279"/>
                  <a:pt x="102854" y="319145"/>
                  <a:pt x="94797" y="335259"/>
                </a:cubicBezTo>
                <a:cubicBezTo>
                  <a:pt x="87731" y="349392"/>
                  <a:pt x="87937" y="366681"/>
                  <a:pt x="79807" y="380230"/>
                </a:cubicBezTo>
                <a:cubicBezTo>
                  <a:pt x="72536" y="392349"/>
                  <a:pt x="59820" y="400217"/>
                  <a:pt x="49826" y="410210"/>
                </a:cubicBezTo>
                <a:cubicBezTo>
                  <a:pt x="-33766" y="744579"/>
                  <a:pt x="6967" y="536873"/>
                  <a:pt x="34836" y="1219679"/>
                </a:cubicBezTo>
                <a:cubicBezTo>
                  <a:pt x="36492" y="1260254"/>
                  <a:pt x="54577" y="1269400"/>
                  <a:pt x="79807" y="1294630"/>
                </a:cubicBezTo>
                <a:cubicBezTo>
                  <a:pt x="84804" y="1309620"/>
                  <a:pt x="87731" y="1325467"/>
                  <a:pt x="94797" y="1339600"/>
                </a:cubicBezTo>
                <a:cubicBezTo>
                  <a:pt x="108624" y="1367255"/>
                  <a:pt x="144881" y="1412963"/>
                  <a:pt x="169748" y="1429541"/>
                </a:cubicBezTo>
                <a:cubicBezTo>
                  <a:pt x="189502" y="1442710"/>
                  <a:pt x="278860" y="1457360"/>
                  <a:pt x="289669" y="1459522"/>
                </a:cubicBezTo>
                <a:cubicBezTo>
                  <a:pt x="369651" y="1512844"/>
                  <a:pt x="302255" y="1473610"/>
                  <a:pt x="424580" y="1519482"/>
                </a:cubicBezTo>
                <a:cubicBezTo>
                  <a:pt x="568358" y="1573399"/>
                  <a:pt x="502639" y="1556080"/>
                  <a:pt x="619453" y="1579443"/>
                </a:cubicBezTo>
                <a:cubicBezTo>
                  <a:pt x="674417" y="1569450"/>
                  <a:pt x="729719" y="1561168"/>
                  <a:pt x="784344" y="1549463"/>
                </a:cubicBezTo>
                <a:cubicBezTo>
                  <a:pt x="799795" y="1546152"/>
                  <a:pt x="815182" y="1541539"/>
                  <a:pt x="829315" y="1534472"/>
                </a:cubicBezTo>
                <a:cubicBezTo>
                  <a:pt x="845429" y="1526415"/>
                  <a:pt x="857822" y="1511809"/>
                  <a:pt x="874285" y="1504492"/>
                </a:cubicBezTo>
                <a:cubicBezTo>
                  <a:pt x="903163" y="1491657"/>
                  <a:pt x="964226" y="1474512"/>
                  <a:pt x="964226" y="1474512"/>
                </a:cubicBezTo>
                <a:cubicBezTo>
                  <a:pt x="974220" y="1464518"/>
                  <a:pt x="983171" y="1453360"/>
                  <a:pt x="994207" y="1444531"/>
                </a:cubicBezTo>
                <a:cubicBezTo>
                  <a:pt x="1039005" y="1408692"/>
                  <a:pt x="1044346" y="1425406"/>
                  <a:pt x="1069157" y="1369581"/>
                </a:cubicBezTo>
                <a:cubicBezTo>
                  <a:pt x="1081992" y="1340703"/>
                  <a:pt x="1099138" y="1279640"/>
                  <a:pt x="1099138" y="1279640"/>
                </a:cubicBezTo>
                <a:cubicBezTo>
                  <a:pt x="1094141" y="1069778"/>
                  <a:pt x="1092538" y="859807"/>
                  <a:pt x="1084148" y="650053"/>
                </a:cubicBezTo>
                <a:cubicBezTo>
                  <a:pt x="1077883" y="493431"/>
                  <a:pt x="1035951" y="513055"/>
                  <a:pt x="1084148" y="320269"/>
                </a:cubicBezTo>
                <a:cubicBezTo>
                  <a:pt x="1088517" y="302791"/>
                  <a:pt x="1114128" y="300282"/>
                  <a:pt x="1129118" y="290289"/>
                </a:cubicBezTo>
                <a:cubicBezTo>
                  <a:pt x="1153826" y="216162"/>
                  <a:pt x="1129627" y="256242"/>
                  <a:pt x="1219059" y="200348"/>
                </a:cubicBezTo>
                <a:cubicBezTo>
                  <a:pt x="1234337" y="190800"/>
                  <a:pt x="1249962" y="181623"/>
                  <a:pt x="1264030" y="170368"/>
                </a:cubicBezTo>
                <a:cubicBezTo>
                  <a:pt x="1275066" y="161539"/>
                  <a:pt x="1279910" y="141348"/>
                  <a:pt x="1294010" y="140387"/>
                </a:cubicBezTo>
                <a:cubicBezTo>
                  <a:pt x="1503446" y="126107"/>
                  <a:pt x="1713735" y="130394"/>
                  <a:pt x="1923597" y="125397"/>
                </a:cubicBezTo>
                <a:cubicBezTo>
                  <a:pt x="1939868" y="125743"/>
                  <a:pt x="2519993" y="113910"/>
                  <a:pt x="2748056" y="155377"/>
                </a:cubicBezTo>
                <a:cubicBezTo>
                  <a:pt x="2763602" y="158204"/>
                  <a:pt x="2778036" y="165371"/>
                  <a:pt x="2793026" y="170368"/>
                </a:cubicBezTo>
                <a:cubicBezTo>
                  <a:pt x="2798023" y="190355"/>
                  <a:pt x="2798802" y="211901"/>
                  <a:pt x="2808016" y="230328"/>
                </a:cubicBezTo>
                <a:cubicBezTo>
                  <a:pt x="2814337" y="242969"/>
                  <a:pt x="2830726" y="248189"/>
                  <a:pt x="2837997" y="260308"/>
                </a:cubicBezTo>
                <a:cubicBezTo>
                  <a:pt x="2846127" y="273857"/>
                  <a:pt x="2847990" y="290289"/>
                  <a:pt x="2852987" y="305279"/>
                </a:cubicBezTo>
                <a:cubicBezTo>
                  <a:pt x="2857984" y="350249"/>
                  <a:pt x="2860539" y="395559"/>
                  <a:pt x="2867977" y="440190"/>
                </a:cubicBezTo>
                <a:cubicBezTo>
                  <a:pt x="2870575" y="455776"/>
                  <a:pt x="2878809" y="469917"/>
                  <a:pt x="2882967" y="485161"/>
                </a:cubicBezTo>
                <a:cubicBezTo>
                  <a:pt x="2893809" y="524913"/>
                  <a:pt x="2899918" y="565992"/>
                  <a:pt x="2912948" y="605082"/>
                </a:cubicBezTo>
                <a:cubicBezTo>
                  <a:pt x="2935995" y="674224"/>
                  <a:pt x="2924839" y="634559"/>
                  <a:pt x="2942928" y="725004"/>
                </a:cubicBezTo>
                <a:cubicBezTo>
                  <a:pt x="2952921" y="944860"/>
                  <a:pt x="2903312" y="1175782"/>
                  <a:pt x="2972908" y="1384571"/>
                </a:cubicBezTo>
                <a:cubicBezTo>
                  <a:pt x="2985100" y="1421147"/>
                  <a:pt x="2988819" y="1445452"/>
                  <a:pt x="3017879" y="1474512"/>
                </a:cubicBezTo>
                <a:cubicBezTo>
                  <a:pt x="3030618" y="1487251"/>
                  <a:pt x="3047859" y="1494499"/>
                  <a:pt x="3062849" y="1504492"/>
                </a:cubicBezTo>
                <a:lnTo>
                  <a:pt x="3497564" y="1489502"/>
                </a:lnTo>
                <a:cubicBezTo>
                  <a:pt x="3592551" y="1485544"/>
                  <a:pt x="3688180" y="1487357"/>
                  <a:pt x="3782377" y="1474512"/>
                </a:cubicBezTo>
                <a:cubicBezTo>
                  <a:pt x="3800228" y="1472078"/>
                  <a:pt x="3812358" y="1454525"/>
                  <a:pt x="3827348" y="1444531"/>
                </a:cubicBezTo>
                <a:cubicBezTo>
                  <a:pt x="3837341" y="1429541"/>
                  <a:pt x="3849271" y="1415675"/>
                  <a:pt x="3857328" y="1399561"/>
                </a:cubicBezTo>
                <a:cubicBezTo>
                  <a:pt x="3869307" y="1375602"/>
                  <a:pt x="3880905" y="1317041"/>
                  <a:pt x="3887308" y="1294630"/>
                </a:cubicBezTo>
                <a:cubicBezTo>
                  <a:pt x="3891649" y="1279437"/>
                  <a:pt x="3897957" y="1264852"/>
                  <a:pt x="3902298" y="1249659"/>
                </a:cubicBezTo>
                <a:cubicBezTo>
                  <a:pt x="3907958" y="1229850"/>
                  <a:pt x="3910774" y="1209244"/>
                  <a:pt x="3917289" y="1189699"/>
                </a:cubicBezTo>
                <a:cubicBezTo>
                  <a:pt x="3925798" y="1164172"/>
                  <a:pt x="3938760" y="1140275"/>
                  <a:pt x="3947269" y="1114748"/>
                </a:cubicBezTo>
                <a:cubicBezTo>
                  <a:pt x="3958772" y="1080238"/>
                  <a:pt x="3967256" y="1044794"/>
                  <a:pt x="3977249" y="1009817"/>
                </a:cubicBezTo>
                <a:cubicBezTo>
                  <a:pt x="3972252" y="849922"/>
                  <a:pt x="3974849" y="689608"/>
                  <a:pt x="3962259" y="530131"/>
                </a:cubicBezTo>
                <a:cubicBezTo>
                  <a:pt x="3959772" y="498627"/>
                  <a:pt x="3949809" y="466484"/>
                  <a:pt x="3932279" y="440190"/>
                </a:cubicBezTo>
                <a:lnTo>
                  <a:pt x="3902298" y="395220"/>
                </a:lnTo>
                <a:cubicBezTo>
                  <a:pt x="3864279" y="205123"/>
                  <a:pt x="3915226" y="410396"/>
                  <a:pt x="3857328" y="275299"/>
                </a:cubicBezTo>
                <a:cubicBezTo>
                  <a:pt x="3815889" y="178606"/>
                  <a:pt x="3872699" y="245698"/>
                  <a:pt x="3812357" y="185358"/>
                </a:cubicBezTo>
                <a:cubicBezTo>
                  <a:pt x="3807360" y="170368"/>
                  <a:pt x="3810916" y="148517"/>
                  <a:pt x="3797367" y="140387"/>
                </a:cubicBezTo>
                <a:cubicBezTo>
                  <a:pt x="3737952" y="104738"/>
                  <a:pt x="3628127" y="86846"/>
                  <a:pt x="3557525" y="80427"/>
                </a:cubicBezTo>
                <a:cubicBezTo>
                  <a:pt x="3482716" y="73626"/>
                  <a:pt x="3407715" y="68771"/>
                  <a:pt x="3332672" y="65436"/>
                </a:cubicBezTo>
                <a:cubicBezTo>
                  <a:pt x="3182835" y="58776"/>
                  <a:pt x="3032869" y="55443"/>
                  <a:pt x="2882967" y="50446"/>
                </a:cubicBezTo>
                <a:cubicBezTo>
                  <a:pt x="2330652" y="-41606"/>
                  <a:pt x="2731558" y="20466"/>
                  <a:pt x="1368961" y="20466"/>
                </a:cubicBezTo>
                <a:cubicBezTo>
                  <a:pt x="1223970" y="20466"/>
                  <a:pt x="1079151" y="30459"/>
                  <a:pt x="934246" y="35456"/>
                </a:cubicBezTo>
                <a:cubicBezTo>
                  <a:pt x="879282" y="40453"/>
                  <a:pt x="823599" y="40275"/>
                  <a:pt x="769354" y="50446"/>
                </a:cubicBezTo>
                <a:cubicBezTo>
                  <a:pt x="742907" y="55405"/>
                  <a:pt x="719930" y="71918"/>
                  <a:pt x="694403" y="80427"/>
                </a:cubicBezTo>
                <a:cubicBezTo>
                  <a:pt x="674858" y="86942"/>
                  <a:pt x="654430" y="90420"/>
                  <a:pt x="634443" y="95417"/>
                </a:cubicBezTo>
                <a:cubicBezTo>
                  <a:pt x="624449" y="105410"/>
                  <a:pt x="613291" y="114361"/>
                  <a:pt x="604462" y="125397"/>
                </a:cubicBezTo>
                <a:cubicBezTo>
                  <a:pt x="593207" y="139465"/>
                  <a:pt x="587221" y="157629"/>
                  <a:pt x="574482" y="170368"/>
                </a:cubicBezTo>
                <a:cubicBezTo>
                  <a:pt x="550057" y="194794"/>
                  <a:pt x="517053" y="207210"/>
                  <a:pt x="484541" y="215338"/>
                </a:cubicBezTo>
                <a:cubicBezTo>
                  <a:pt x="479694" y="216550"/>
                  <a:pt x="522016" y="200348"/>
                  <a:pt x="484541" y="200348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6175948" y="5108214"/>
            <a:ext cx="2803160" cy="3522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38200" y="6235908"/>
            <a:ext cx="152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Example: here</a:t>
            </a:r>
            <a:endParaRPr lang="en-US" dirty="0"/>
          </a:p>
        </p:txBody>
      </p:sp>
      <p:sp>
        <p:nvSpPr>
          <p:cNvPr id="25" name="Triangle isocèle 24"/>
          <p:cNvSpPr/>
          <p:nvPr/>
        </p:nvSpPr>
        <p:spPr>
          <a:xfrm rot="10800000">
            <a:off x="3148890" y="4624748"/>
            <a:ext cx="266226" cy="23900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7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EPL: </a:t>
            </a:r>
            <a:r>
              <a:rPr lang="fr-FR" dirty="0" smtClean="0"/>
              <a:t>Event Patterns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32" y="1523999"/>
            <a:ext cx="9789127" cy="47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Complex event processing: conceptual presentation</a:t>
            </a:r>
          </a:p>
          <a:p>
            <a:pPr lvl="1"/>
            <a:r>
              <a:rPr lang="en-US" dirty="0" smtClean="0"/>
              <a:t>Processing stream of events</a:t>
            </a:r>
          </a:p>
          <a:p>
            <a:pPr lvl="1"/>
            <a:r>
              <a:rPr lang="en-US" dirty="0" smtClean="0"/>
              <a:t>Aggregating data to process them windows mechanism</a:t>
            </a:r>
          </a:p>
          <a:p>
            <a:pPr lvl="1"/>
            <a:r>
              <a:rPr lang="en-US" dirty="0" smtClean="0"/>
              <a:t>Queries to detect patterns of events</a:t>
            </a:r>
          </a:p>
          <a:p>
            <a:endParaRPr lang="en-US" dirty="0" smtClean="0"/>
          </a:p>
          <a:p>
            <a:r>
              <a:rPr lang="en-US" dirty="0" smtClean="0"/>
              <a:t>Application of complex event processing with </a:t>
            </a:r>
            <a:r>
              <a:rPr lang="en-US" dirty="0" err="1" smtClean="0"/>
              <a:t>Esper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case: Trivia example</a:t>
            </a:r>
          </a:p>
          <a:p>
            <a:endParaRPr lang="en-US" dirty="0" smtClean="0"/>
          </a:p>
          <a:p>
            <a:r>
              <a:rPr lang="en-US" dirty="0" smtClean="0"/>
              <a:t>Limitations of </a:t>
            </a:r>
            <a:r>
              <a:rPr lang="en-US" dirty="0" err="1" smtClean="0"/>
              <a:t>Esper</a:t>
            </a:r>
            <a:r>
              <a:rPr lang="en-US" dirty="0" smtClean="0"/>
              <a:t> and workarounds from the industry</a:t>
            </a:r>
          </a:p>
        </p:txBody>
      </p:sp>
    </p:spTree>
    <p:extLst>
      <p:ext uri="{BB962C8B-B14F-4D97-AF65-F5344CB8AC3E}">
        <p14:creationId xmlns:p14="http://schemas.microsoft.com/office/powerpoint/2010/main" val="3147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</a:t>
            </a:r>
            <a:r>
              <a:rPr lang="en-US" dirty="0" smtClean="0"/>
              <a:t>’ operator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</a:t>
            </a:r>
            <a:r>
              <a:rPr lang="en-US" dirty="0" smtClean="0"/>
              <a:t>’ operator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à coins arrondis 3"/>
          <p:cNvSpPr/>
          <p:nvPr/>
        </p:nvSpPr>
        <p:spPr>
          <a:xfrm>
            <a:off x="1573967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</a:t>
            </a:r>
            <a:r>
              <a:rPr lang="en-US" dirty="0" smtClean="0"/>
              <a:t>’ operator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à coins arrondis 3"/>
          <p:cNvSpPr/>
          <p:nvPr/>
        </p:nvSpPr>
        <p:spPr>
          <a:xfrm>
            <a:off x="1573967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199744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</a:t>
            </a:r>
            <a:r>
              <a:rPr lang="en-US" dirty="0" smtClean="0"/>
              <a:t>’ operator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à coins arrondis 3"/>
          <p:cNvSpPr/>
          <p:nvPr/>
        </p:nvSpPr>
        <p:spPr>
          <a:xfrm>
            <a:off x="1573967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4199744" y="2248525"/>
            <a:ext cx="839449" cy="4796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5516380" y="2233534"/>
            <a:ext cx="1251854" cy="524656"/>
          </a:xfrm>
          <a:custGeom>
            <a:avLst/>
            <a:gdLst>
              <a:gd name="connsiteX0" fmla="*/ 299804 w 1251854"/>
              <a:gd name="connsiteY0" fmla="*/ 44971 h 524656"/>
              <a:gd name="connsiteX1" fmla="*/ 29981 w 1251854"/>
              <a:gd name="connsiteY1" fmla="*/ 59961 h 524656"/>
              <a:gd name="connsiteX2" fmla="*/ 0 w 1251854"/>
              <a:gd name="connsiteY2" fmla="*/ 149902 h 524656"/>
              <a:gd name="connsiteX3" fmla="*/ 14990 w 1251854"/>
              <a:gd name="connsiteY3" fmla="*/ 404735 h 524656"/>
              <a:gd name="connsiteX4" fmla="*/ 164892 w 1251854"/>
              <a:gd name="connsiteY4" fmla="*/ 494676 h 524656"/>
              <a:gd name="connsiteX5" fmla="*/ 209863 w 1251854"/>
              <a:gd name="connsiteY5" fmla="*/ 509666 h 524656"/>
              <a:gd name="connsiteX6" fmla="*/ 254833 w 1251854"/>
              <a:gd name="connsiteY6" fmla="*/ 524656 h 524656"/>
              <a:gd name="connsiteX7" fmla="*/ 464695 w 1251854"/>
              <a:gd name="connsiteY7" fmla="*/ 479686 h 524656"/>
              <a:gd name="connsiteX8" fmla="*/ 494676 w 1251854"/>
              <a:gd name="connsiteY8" fmla="*/ 449705 h 524656"/>
              <a:gd name="connsiteX9" fmla="*/ 479686 w 1251854"/>
              <a:gd name="connsiteY9" fmla="*/ 374755 h 524656"/>
              <a:gd name="connsiteX10" fmla="*/ 434715 w 1251854"/>
              <a:gd name="connsiteY10" fmla="*/ 359764 h 524656"/>
              <a:gd name="connsiteX11" fmla="*/ 479686 w 1251854"/>
              <a:gd name="connsiteY11" fmla="*/ 254833 h 524656"/>
              <a:gd name="connsiteX12" fmla="*/ 524656 w 1251854"/>
              <a:gd name="connsiteY12" fmla="*/ 194873 h 524656"/>
              <a:gd name="connsiteX13" fmla="*/ 539646 w 1251854"/>
              <a:gd name="connsiteY13" fmla="*/ 149902 h 524656"/>
              <a:gd name="connsiteX14" fmla="*/ 689548 w 1251854"/>
              <a:gd name="connsiteY14" fmla="*/ 134912 h 524656"/>
              <a:gd name="connsiteX15" fmla="*/ 764499 w 1251854"/>
              <a:gd name="connsiteY15" fmla="*/ 179882 h 524656"/>
              <a:gd name="connsiteX16" fmla="*/ 779489 w 1251854"/>
              <a:gd name="connsiteY16" fmla="*/ 224853 h 524656"/>
              <a:gd name="connsiteX17" fmla="*/ 824459 w 1251854"/>
              <a:gd name="connsiteY17" fmla="*/ 389745 h 524656"/>
              <a:gd name="connsiteX18" fmla="*/ 869430 w 1251854"/>
              <a:gd name="connsiteY18" fmla="*/ 404735 h 524656"/>
              <a:gd name="connsiteX19" fmla="*/ 959371 w 1251854"/>
              <a:gd name="connsiteY19" fmla="*/ 449705 h 524656"/>
              <a:gd name="connsiteX20" fmla="*/ 1139253 w 1251854"/>
              <a:gd name="connsiteY20" fmla="*/ 479686 h 524656"/>
              <a:gd name="connsiteX21" fmla="*/ 1229194 w 1251854"/>
              <a:gd name="connsiteY21" fmla="*/ 464696 h 524656"/>
              <a:gd name="connsiteX22" fmla="*/ 1244184 w 1251854"/>
              <a:gd name="connsiteY22" fmla="*/ 359764 h 524656"/>
              <a:gd name="connsiteX23" fmla="*/ 1199213 w 1251854"/>
              <a:gd name="connsiteY23" fmla="*/ 104932 h 524656"/>
              <a:gd name="connsiteX24" fmla="*/ 1154243 w 1251854"/>
              <a:gd name="connsiteY24" fmla="*/ 89941 h 524656"/>
              <a:gd name="connsiteX25" fmla="*/ 1064302 w 1251854"/>
              <a:gd name="connsiteY25" fmla="*/ 29981 h 524656"/>
              <a:gd name="connsiteX26" fmla="*/ 419725 w 1251854"/>
              <a:gd name="connsiteY26" fmla="*/ 0 h 524656"/>
              <a:gd name="connsiteX27" fmla="*/ 314794 w 1251854"/>
              <a:gd name="connsiteY27" fmla="*/ 14991 h 524656"/>
              <a:gd name="connsiteX28" fmla="*/ 299804 w 1251854"/>
              <a:gd name="connsiteY28" fmla="*/ 44971 h 52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51854" h="524656">
                <a:moveTo>
                  <a:pt x="299804" y="44971"/>
                </a:moveTo>
                <a:cubicBezTo>
                  <a:pt x="252335" y="52466"/>
                  <a:pt x="115004" y="30203"/>
                  <a:pt x="29981" y="59961"/>
                </a:cubicBezTo>
                <a:cubicBezTo>
                  <a:pt x="153" y="70401"/>
                  <a:pt x="0" y="149902"/>
                  <a:pt x="0" y="149902"/>
                </a:cubicBezTo>
                <a:cubicBezTo>
                  <a:pt x="4997" y="234846"/>
                  <a:pt x="-4719" y="321958"/>
                  <a:pt x="14990" y="404735"/>
                </a:cubicBezTo>
                <a:cubicBezTo>
                  <a:pt x="29181" y="464337"/>
                  <a:pt x="124291" y="481143"/>
                  <a:pt x="164892" y="494676"/>
                </a:cubicBezTo>
                <a:lnTo>
                  <a:pt x="209863" y="509666"/>
                </a:lnTo>
                <a:lnTo>
                  <a:pt x="254833" y="524656"/>
                </a:lnTo>
                <a:cubicBezTo>
                  <a:pt x="385309" y="512795"/>
                  <a:pt x="390895" y="538727"/>
                  <a:pt x="464695" y="479686"/>
                </a:cubicBezTo>
                <a:cubicBezTo>
                  <a:pt x="475731" y="470857"/>
                  <a:pt x="484682" y="459699"/>
                  <a:pt x="494676" y="449705"/>
                </a:cubicBezTo>
                <a:cubicBezTo>
                  <a:pt x="489679" y="424722"/>
                  <a:pt x="493819" y="395954"/>
                  <a:pt x="479686" y="374755"/>
                </a:cubicBezTo>
                <a:cubicBezTo>
                  <a:pt x="470921" y="361608"/>
                  <a:pt x="439712" y="374754"/>
                  <a:pt x="434715" y="359764"/>
                </a:cubicBezTo>
                <a:cubicBezTo>
                  <a:pt x="414524" y="299193"/>
                  <a:pt x="452742" y="287166"/>
                  <a:pt x="479686" y="254833"/>
                </a:cubicBezTo>
                <a:cubicBezTo>
                  <a:pt x="495680" y="235640"/>
                  <a:pt x="509666" y="214860"/>
                  <a:pt x="524656" y="194873"/>
                </a:cubicBezTo>
                <a:cubicBezTo>
                  <a:pt x="529653" y="179883"/>
                  <a:pt x="531516" y="163451"/>
                  <a:pt x="539646" y="149902"/>
                </a:cubicBezTo>
                <a:cubicBezTo>
                  <a:pt x="576357" y="88717"/>
                  <a:pt x="617617" y="125921"/>
                  <a:pt x="689548" y="134912"/>
                </a:cubicBezTo>
                <a:cubicBezTo>
                  <a:pt x="724919" y="146702"/>
                  <a:pt x="743923" y="145589"/>
                  <a:pt x="764499" y="179882"/>
                </a:cubicBezTo>
                <a:cubicBezTo>
                  <a:pt x="772629" y="193431"/>
                  <a:pt x="774492" y="209863"/>
                  <a:pt x="779489" y="224853"/>
                </a:cubicBezTo>
                <a:cubicBezTo>
                  <a:pt x="786591" y="288771"/>
                  <a:pt x="765436" y="354331"/>
                  <a:pt x="824459" y="389745"/>
                </a:cubicBezTo>
                <a:cubicBezTo>
                  <a:pt x="838008" y="397875"/>
                  <a:pt x="854440" y="399738"/>
                  <a:pt x="869430" y="404735"/>
                </a:cubicBezTo>
                <a:cubicBezTo>
                  <a:pt x="907331" y="430003"/>
                  <a:pt x="915040" y="440839"/>
                  <a:pt x="959371" y="449705"/>
                </a:cubicBezTo>
                <a:cubicBezTo>
                  <a:pt x="1018978" y="461627"/>
                  <a:pt x="1139253" y="479686"/>
                  <a:pt x="1139253" y="479686"/>
                </a:cubicBezTo>
                <a:cubicBezTo>
                  <a:pt x="1169233" y="474689"/>
                  <a:pt x="1209180" y="487570"/>
                  <a:pt x="1229194" y="464696"/>
                </a:cubicBezTo>
                <a:cubicBezTo>
                  <a:pt x="1252460" y="438106"/>
                  <a:pt x="1244184" y="395096"/>
                  <a:pt x="1244184" y="359764"/>
                </a:cubicBezTo>
                <a:cubicBezTo>
                  <a:pt x="1244184" y="307018"/>
                  <a:pt x="1279313" y="152993"/>
                  <a:pt x="1199213" y="104932"/>
                </a:cubicBezTo>
                <a:cubicBezTo>
                  <a:pt x="1185664" y="96802"/>
                  <a:pt x="1168055" y="97615"/>
                  <a:pt x="1154243" y="89941"/>
                </a:cubicBezTo>
                <a:cubicBezTo>
                  <a:pt x="1122746" y="72442"/>
                  <a:pt x="1100254" y="32378"/>
                  <a:pt x="1064302" y="29981"/>
                </a:cubicBezTo>
                <a:cubicBezTo>
                  <a:pt x="699763" y="5679"/>
                  <a:pt x="914519" y="17672"/>
                  <a:pt x="419725" y="0"/>
                </a:cubicBezTo>
                <a:cubicBezTo>
                  <a:pt x="384748" y="4997"/>
                  <a:pt x="349440" y="8062"/>
                  <a:pt x="314794" y="14991"/>
                </a:cubicBezTo>
                <a:cubicBezTo>
                  <a:pt x="299300" y="18090"/>
                  <a:pt x="347273" y="37476"/>
                  <a:pt x="299804" y="44971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0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EPL: Event patterns with ‘Every</a:t>
            </a:r>
            <a:r>
              <a:rPr lang="en-US" dirty="0" smtClean="0"/>
              <a:t>’ operator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Example of event </a:t>
                </a:r>
                <a:r>
                  <a:rPr lang="en-US" dirty="0"/>
                  <a:t>stream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lvl="2"/>
                <a:r>
                  <a:rPr lang="en-US" dirty="0"/>
                  <a:t>Matches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The result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𝑒𝑣𝑒𝑟𝑦𝐴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Matches on 𝐵</a:t>
                </a:r>
                <a:r>
                  <a:rPr lang="en-US" dirty="0" smtClean="0"/>
                  <a:t>1 for </a:t>
                </a:r>
                <a:r>
                  <a:rPr lang="en-US" dirty="0"/>
                  <a:t>combination </a:t>
                </a:r>
                <a:r>
                  <a:rPr lang="en-US" dirty="0" smtClean="0"/>
                  <a:t>{𝐴</a:t>
                </a:r>
                <a:r>
                  <a:rPr lang="en-US" dirty="0"/>
                  <a:t>1, 𝐵</a:t>
                </a:r>
                <a:r>
                  <a:rPr lang="en-US" dirty="0" smtClean="0"/>
                  <a:t>1}</a:t>
                </a:r>
                <a:endParaRPr lang="en-US" dirty="0"/>
              </a:p>
              <a:p>
                <a:pPr lvl="2"/>
                <a:r>
                  <a:rPr lang="en-US" dirty="0" smtClean="0"/>
                  <a:t>Matches </a:t>
                </a:r>
                <a:r>
                  <a:rPr lang="en-US" dirty="0"/>
                  <a:t>on 𝐵3 for combination </a:t>
                </a:r>
                <a:r>
                  <a:rPr lang="en-US" dirty="0" smtClean="0"/>
                  <a:t>{𝐴</a:t>
                </a:r>
                <a:r>
                  <a:rPr lang="en-US" dirty="0"/>
                  <a:t>2, 𝐵</a:t>
                </a:r>
                <a:r>
                  <a:rPr lang="en-US" dirty="0" smtClean="0"/>
                  <a:t>3} </a:t>
                </a:r>
                <a:r>
                  <a:rPr lang="en-US" dirty="0"/>
                  <a:t>and </a:t>
                </a:r>
                <a:r>
                  <a:rPr lang="en-US" dirty="0" smtClean="0"/>
                  <a:t>{𝐴</a:t>
                </a:r>
                <a:r>
                  <a:rPr lang="en-US" dirty="0"/>
                  <a:t>3, 𝐵</a:t>
                </a:r>
                <a:r>
                  <a:rPr lang="en-US" dirty="0" smtClean="0"/>
                  <a:t>3}</a:t>
                </a:r>
                <a:endParaRPr lang="en-US" dirty="0"/>
              </a:p>
              <a:p>
                <a:pPr lvl="2"/>
                <a:r>
                  <a:rPr lang="en-US" dirty="0" smtClean="0"/>
                  <a:t>Matches </a:t>
                </a:r>
                <a:r>
                  <a:rPr lang="en-US" dirty="0"/>
                  <a:t>on 𝐵4 for combination </a:t>
                </a:r>
                <a:r>
                  <a:rPr lang="en-US" dirty="0" smtClean="0"/>
                  <a:t>{𝐴4, </a:t>
                </a:r>
                <a:r>
                  <a:rPr lang="en-US" dirty="0"/>
                  <a:t>𝐵</a:t>
                </a:r>
                <a:r>
                  <a:rPr lang="en-US" dirty="0" smtClean="0"/>
                  <a:t>4}</a:t>
                </a:r>
              </a:p>
              <a:p>
                <a:pPr lvl="1"/>
                <a:r>
                  <a:rPr lang="en-US" dirty="0" smtClean="0"/>
                  <a:t>The result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𝑒𝑣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𝑒𝑟𝑦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en-US" dirty="0" smtClean="0"/>
                  <a:t>The result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every</m:t>
                    </m:r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𝑒𝑣𝑒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𝑟𝑦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1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E3FF59-CCC7-413D-A77C-F92023C9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implementing Trivia game using CEP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9F84D0-6B47-473F-A454-F44694EE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F2598-8A76-41A6-8658-2A21DFBE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541B7915-9EC8-4495-BA45-0B4AAC0DF766}"/>
              </a:ext>
            </a:extLst>
          </p:cNvPr>
          <p:cNvSpPr/>
          <p:nvPr/>
        </p:nvSpPr>
        <p:spPr>
          <a:xfrm>
            <a:off x="5627077" y="4066761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D7AABE82-9A2B-4E97-87BA-19A5E873D453}"/>
              </a:ext>
            </a:extLst>
          </p:cNvPr>
          <p:cNvSpPr/>
          <p:nvPr/>
        </p:nvSpPr>
        <p:spPr>
          <a:xfrm>
            <a:off x="5627077" y="2706574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EC460117-2E32-4FFE-AD6E-E9F8528E5AD2}"/>
              </a:ext>
            </a:extLst>
          </p:cNvPr>
          <p:cNvSpPr/>
          <p:nvPr/>
        </p:nvSpPr>
        <p:spPr>
          <a:xfrm>
            <a:off x="5627077" y="2032000"/>
            <a:ext cx="726834" cy="4584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D96230B-6233-469A-B577-E91E6556896D}"/>
              </a:ext>
            </a:extLst>
          </p:cNvPr>
          <p:cNvSpPr/>
          <p:nvPr/>
        </p:nvSpPr>
        <p:spPr>
          <a:xfrm>
            <a:off x="2704124" y="5026708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B357C4-3E52-48E2-901E-922BAC942C62}"/>
              </a:ext>
            </a:extLst>
          </p:cNvPr>
          <p:cNvSpPr/>
          <p:nvPr/>
        </p:nvSpPr>
        <p:spPr>
          <a:xfrm>
            <a:off x="4126525" y="5026707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E7D8CB9-6043-48D3-BCE8-706F0D127DF3}"/>
              </a:ext>
            </a:extLst>
          </p:cNvPr>
          <p:cNvSpPr/>
          <p:nvPr/>
        </p:nvSpPr>
        <p:spPr>
          <a:xfrm>
            <a:off x="6979143" y="5026707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BF27BD4-CC83-4E2B-BAB6-30EC1FE97F51}"/>
              </a:ext>
            </a:extLst>
          </p:cNvPr>
          <p:cNvSpPr/>
          <p:nvPr/>
        </p:nvSpPr>
        <p:spPr>
          <a:xfrm>
            <a:off x="8401544" y="5026706"/>
            <a:ext cx="992554" cy="252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13944C7-84D6-4555-B384-571ED672FA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200401" y="4295972"/>
            <a:ext cx="2426676" cy="730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A25B7E4-AE96-47A4-A92D-1B955CA207C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622802" y="4295972"/>
            <a:ext cx="1004275" cy="730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5299F4C4-A2B3-4492-94DC-85860B1107E9}"/>
              </a:ext>
            </a:extLst>
          </p:cNvPr>
          <p:cNvCxnSpPr>
            <a:cxnSpLocks/>
            <a:stCxn id="4" idx="6"/>
            <a:endCxn id="9" idx="0"/>
          </p:cNvCxnSpPr>
          <p:nvPr/>
        </p:nvCxnSpPr>
        <p:spPr>
          <a:xfrm>
            <a:off x="6353911" y="4295972"/>
            <a:ext cx="1121509" cy="730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9871ED7-DEFE-40B9-BCE2-51CC24AAB2EE}"/>
              </a:ext>
            </a:extLst>
          </p:cNvPr>
          <p:cNvCxnSpPr>
            <a:cxnSpLocks/>
            <a:stCxn id="4" idx="6"/>
            <a:endCxn id="10" idx="0"/>
          </p:cNvCxnSpPr>
          <p:nvPr/>
        </p:nvCxnSpPr>
        <p:spPr>
          <a:xfrm>
            <a:off x="6353911" y="4295972"/>
            <a:ext cx="2543910" cy="7307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30BC3EB7-31D9-467D-965F-75792070E98C}"/>
              </a:ext>
            </a:extLst>
          </p:cNvPr>
          <p:cNvSpPr/>
          <p:nvPr/>
        </p:nvSpPr>
        <p:spPr>
          <a:xfrm>
            <a:off x="8245231" y="2761091"/>
            <a:ext cx="1418493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E997A70-BA39-4F1A-8B7E-9FCD605FBADF}"/>
              </a:ext>
            </a:extLst>
          </p:cNvPr>
          <p:cNvSpPr/>
          <p:nvPr/>
        </p:nvSpPr>
        <p:spPr>
          <a:xfrm>
            <a:off x="4872894" y="624863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Trivia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D33255A-1417-4DF9-A039-4D004944FF67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5990494" y="1388818"/>
            <a:ext cx="0" cy="643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CD5F6C6-AC63-4922-8FF7-DBC4494FC9F4}"/>
              </a:ext>
            </a:extLst>
          </p:cNvPr>
          <p:cNvSpPr/>
          <p:nvPr/>
        </p:nvSpPr>
        <p:spPr>
          <a:xfrm>
            <a:off x="10603523" y="2832102"/>
            <a:ext cx="1500554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Trivia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776E7F04-24FA-40BB-9C83-8244F1A9E952}"/>
              </a:ext>
            </a:extLst>
          </p:cNvPr>
          <p:cNvCxnSpPr>
            <a:stCxn id="27" idx="1"/>
            <a:endCxn id="23" idx="6"/>
          </p:cNvCxnSpPr>
          <p:nvPr/>
        </p:nvCxnSpPr>
        <p:spPr>
          <a:xfrm flipH="1">
            <a:off x="9663724" y="3214080"/>
            <a:ext cx="939799" cy="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BFB9EDA5-BE95-48D0-98CE-77128A510AFE}"/>
              </a:ext>
            </a:extLst>
          </p:cNvPr>
          <p:cNvSpPr/>
          <p:nvPr/>
        </p:nvSpPr>
        <p:spPr>
          <a:xfrm>
            <a:off x="78151" y="2832101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4E9BC180-F939-4DBA-A6AF-4F410009EA16}"/>
              </a:ext>
            </a:extLst>
          </p:cNvPr>
          <p:cNvSpPr/>
          <p:nvPr/>
        </p:nvSpPr>
        <p:spPr>
          <a:xfrm>
            <a:off x="2987431" y="2142030"/>
            <a:ext cx="1418493" cy="427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C7B7DF20-C289-4C28-96F4-AC359DEAA063}"/>
              </a:ext>
            </a:extLst>
          </p:cNvPr>
          <p:cNvSpPr/>
          <p:nvPr/>
        </p:nvSpPr>
        <p:spPr>
          <a:xfrm>
            <a:off x="2653320" y="2817085"/>
            <a:ext cx="2086714" cy="6506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 Annulment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80F5AA82-7D94-4B05-99BE-B16ABF73B88F}"/>
              </a:ext>
            </a:extLst>
          </p:cNvPr>
          <p:cNvSpPr/>
          <p:nvPr/>
        </p:nvSpPr>
        <p:spPr>
          <a:xfrm>
            <a:off x="2395415" y="3633988"/>
            <a:ext cx="2680684" cy="5587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 for most frequent answer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05A398FF-0364-4C7D-8019-7B3208335099}"/>
              </a:ext>
            </a:extLst>
          </p:cNvPr>
          <p:cNvSpPr/>
          <p:nvPr/>
        </p:nvSpPr>
        <p:spPr>
          <a:xfrm>
            <a:off x="4978400" y="5770280"/>
            <a:ext cx="2235200" cy="763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Scoreboard manager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0BAC3B95-99E5-439A-B552-1C485FB6B247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2313351" y="2355668"/>
            <a:ext cx="674080" cy="85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87086111-5153-428F-8E03-1D0DE651FCCA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2313351" y="3142402"/>
            <a:ext cx="339969" cy="71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F7B807EC-DDE9-47B9-AA85-0AE2DF9FC725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2313351" y="3214079"/>
            <a:ext cx="474641" cy="50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Arrow: Down 56">
            <a:extLst>
              <a:ext uri="{FF2B5EF4-FFF2-40B4-BE49-F238E27FC236}">
                <a16:creationId xmlns="" xmlns:a16="http://schemas.microsoft.com/office/drawing/2014/main" id="{98BBEDBC-349E-41B2-BDAC-A354EFF9EA1E}"/>
              </a:ext>
            </a:extLst>
          </p:cNvPr>
          <p:cNvSpPr/>
          <p:nvPr/>
        </p:nvSpPr>
        <p:spPr>
          <a:xfrm>
            <a:off x="5990494" y="5291360"/>
            <a:ext cx="226721" cy="45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="" xmlns:a16="http://schemas.microsoft.com/office/drawing/2014/main" id="{7154890A-F3A9-4DA7-B53C-B6175D92E6CB}"/>
              </a:ext>
            </a:extLst>
          </p:cNvPr>
          <p:cNvSpPr/>
          <p:nvPr/>
        </p:nvSpPr>
        <p:spPr>
          <a:xfrm rot="10800000">
            <a:off x="1082391" y="3607682"/>
            <a:ext cx="226721" cy="454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CD505-79A9-481E-9579-1BBD089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4C9379F5-24AE-451C-9D24-44C7B7C5F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28701"/>
              </p:ext>
            </p:extLst>
          </p:nvPr>
        </p:nvGraphicFramePr>
        <p:xfrm>
          <a:off x="3907692" y="349250"/>
          <a:ext cx="6392985" cy="616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2985">
                  <a:extLst>
                    <a:ext uri="{9D8B030D-6E8A-4147-A177-3AD203B41FA5}">
                      <a16:colId xmlns="" xmlns:a16="http://schemas.microsoft.com/office/drawing/2014/main" val="2223793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QuestionEvent(Q1, 2, a, b, c, d) at 09:00:00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911178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AnswerEvent(User1, Q1, 1) at 09:00:01.32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16157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AnswerEvent(User2, Q1, 2) at 09:00:01.18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4076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AnswerEvent(User3, Q1, 3) at 09:00:02.10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374692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AnswerEvent(User4, Q1, 1) at 09:00:03.34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086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Q1, 2) at 09:00:04.21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24628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Q1, 4) at 09:00:04.44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041612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Q1, 1) at 09:00:05.32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5184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Q1, 2) at 09:00:06.55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2238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Q1, 2) at 09:00:12.10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63694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Q1, 1) at 09:00:15.34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60303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Q1, 3) at 09:00:24.21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11991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Q1, 2) at 09:00:28.44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8519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0783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QuestionEvent(Q2, 1, a, b, c, d) at 09:00:30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14466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Q2, 1) at 09:00:31.32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706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Q2, 2) at 09:00:42.18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04023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Q2, 3) at 09:00:44.10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581164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Q2, 1) at 09:00:45.34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04813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RequestAnswerEvent(User6, Q2) at 09:00:45.37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96798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Q2, 3) at 09:00:46.21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53548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Q2, 3) at 09:00:54.44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99293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Q2, 1) at 09:00:55.32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86037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Q2, 1) at 09:00:56.55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11123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Q2, 2) at 09:00:57.10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83018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Q2, 2) at 09:00:58.34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88502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Q2, 1) at 09:00:58.41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790239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Q2, 1) at 09:00:59.44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427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857672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QuestionEvent(Q3, 4, a, b, c, d) at 09:01:00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399962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Q3, 4) at 09:01:01.33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1766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Q3, 4) at 09:01:02.18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1217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RequestAnswerEvent(User7, Q3) at 09:01:02.37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55216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Q3, 3) at 09:01:02.44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96167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AnswerAnnulmentEvent(User11, Q3) at 09:01:02.51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18249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Q3, 4) at 09:01:03.54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531993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Q3, 2) at 09:01:07.21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62858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Q3, 4) at 09:01:11.44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09046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Q3, 4) at 09:01:15.32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23456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Q3, 2) at 09:01:19.56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596924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Q3, 3) at 09:01:21.10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750665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Q3, 4) at 09:01:23.34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586531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Q3, 3) at 09:01:24.24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609529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Q3, 4) at 09:01:29.55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2270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33141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QuestionEvent(Q4, 2, a, b, c, d) at 09:01:30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101945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Q4, 2) at 09:01:32.32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80712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Q4, 2) at 09:01:33.18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03712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Q4, 2) at 09:01:34.10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79638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Q4, 2) at 09:01:35.34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42129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Q4, 3) at 09:01:41.21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59536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Q4, 2) at 09:01:44.44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814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Q4, 1) at 09:01:45.32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9310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AnswerAnnulmentEvent(User1, Q4) at 09:01:45.51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76886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Q4, 2) at 09:01:46.55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55802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Q4, 2) at 09:01:57.10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6950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Q4, 2) at 09:01:41.21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6388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Q4, 2) at 09:01:59.34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096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Q4, 1) at 09:01:59.42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84420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Q4, 1) at 09:01:59.44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4721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13337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QuestionEvent(Q5, 3, a, b, c, d) at 09:02:00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854740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Q5, 3) at 09:02:01.33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9396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Q5, 1) at 09:02:02.18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52473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Q5, 3) at 09:02:02.15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923411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RequestAnswerEvent(User8, Q5) at 09:02:02.37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09879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Q5, 3) at 09:02:03.54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103433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Q5, 3) at 09:02:07.21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000981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Q5, 2) at 09:02:11.44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0154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Q5, 4) at 09:02:15.32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83422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Q5, 1) at 09:02:19.56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74457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Q5, 3) at 09:02:21.10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9158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RequestAnswerEvent(User11, Q5) at 09:02:22.37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8445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Q5, 4) at 09:02:23.34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278141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Q5, 3) at 09:02:24.24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95520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Q5, 3) at 09:02:29.55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809673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4517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QuestionEvent(Q6, 4, a, b, c, d) at 09:02:30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6387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Q6, 2) at 09:02:34.32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163221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Q6, 4) at 09:02:35.18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515254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Q6, 1) at 09:02:36.10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915297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Q6, 4) at 09:02:36.34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98883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Q6, 3) at 09:02:38.21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903118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RequestAnswerEvent(User2, Q6) at 09:02:39.37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3146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Q6, 2) at 09:02:41.44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87351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Q6, 4) at 09:02:41.33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06925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Q6, 2) at 09:02:43.55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325015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Q6, 4) at 09:02:46.10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585895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Q6, 4) at 09:02:48.34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6878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Q6, 4) at 09:02:52.23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93225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Q6, 1) at 09:02:54.46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419447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4240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QuestionEvent(Q7, 3, a, b, c, d) at 09:03:00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55327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Q7, 3) at 09:00:03.32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6275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Q7, 3) at 09:00:03.17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254344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Q7, 3) at 09:00:03.05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42435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Q7, 1) at 09:00:03.34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58569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Q7, 2) at 09:03:04.21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2411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Q7, 1) at 09:03:05.12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37831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Q7, 3) at 09:03:05.32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117600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RequestAnswerEvent(User10, Q7) at 09:03:06.37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683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Q7, 2) at 09:03:07.52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2606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Q7, 3) at 09:03:08.10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11042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Q7, 1) at 09:03:11.33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11561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Q7, 3) at 09:03:12.57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5028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Q7, 3) at 09:03:15.42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4970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87643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QuestionEvent(Q8, 1, a, b, c, d) at 09:03:30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95181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Q8, 1) at 09:03:31.32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50250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Q8, 1) at 09:03:42.18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918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Q8, 3) at 09:03:44.10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841286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Q8, 1) at 09:03:45.34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73433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Q8, 3) at 09:03:46.21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33712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Q8, 3) at 09:03:54.44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42294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Q8, 2) at 09:03:55.32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339199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Q8, 1) at 09:03:56.55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824014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Q8, 2) at 09:03:57.10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44515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Q8, 1) at 09:03:58.34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527096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Q8, 1) at 09:03:58.41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2356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Q8, 1) at 09:03:59.44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9047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1126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QuestionEvent(Q9, 4, a, b, c, d) at 09:04:00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002428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Q9, 4) at 09:04:01.33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6161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Q9, 4) at 09:04:02.18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90260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Q9, 3) at 09:04:02.15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050669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Q9, 4) at 09:04:03.54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8424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Q9, 2) at 09:04:07.21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787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RequestAnswerEvent(User1, Q9) at 09:04:10.37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0350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Q9, 4) at 09:04:11.44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86630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Q9, 4) at 09:04:15.32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089638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Q9, 2) at 09:04:19.56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30337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Q9, 3) at 09:04:21.10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113739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Q9, 4) at 09:04:23.34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083271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Q9, 3) at 09:04:24.24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867903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Q9, 4) at 09:04:29.55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06822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10216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QuestionEvent(Q10, 2, a, b, c, d) at 09:04:30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4345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Q10, 2) at 09:04:32.32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544629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Q10, 2) at 09:04:33.18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26344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Q10, 2) at 09:04:34.10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160154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Q10, 2) at 09:04:35.34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50228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Q10, 3) at 09:04:41.21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03207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Q10, 2) at 09:04:44.44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46122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Q10, 1) at 09:04:45.32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67324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Q10, 2) at 09:04:46.55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967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AnswerAnnulmentEvent(User1, Q10) at 09:04:48.51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07325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Q10, 2) at 09:04:57.10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52178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Q10, 2) at 09:04:59.34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7377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Q10, 1) at 09:04:59.42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963170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Q10, 1) at 09:01:59.44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145056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279392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QuestionEvent(Q11, 2, a, b, c, d) at 09:05:00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11001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Q11, 2) at 09:05:01.33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24223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Q11, 2) at 09:05:02.18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65046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Q11, 2) at 09:05:02.15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58835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Q11, 2) at 09:05:03.54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22613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Q11, 3) at 09:05:07.21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09481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Q11, 2) at 09:05:11.44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371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Q11, 2) at 09:05:15.32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23234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Q11, 1) at 09:05:19.56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478081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Q11, 2) at 09:05:21.10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70972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Q11, 2) at 09:05:23.34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3661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Q11, 3) at 09:05:24.24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71269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Q11, 3) at 09:05:29.55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30374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53081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QuestionEvent(Q12, 2, a, b, c, d) at 09:05:30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16297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Q12, 2) at 09:05:33.32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81842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Q12, 4) at 09:05:35.18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3868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Q12, 2) at 09:05:36.10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1643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Q12, 2) at 09:05:36.34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370520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Q12, 3) at 09:05:39.23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8940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Q12, 2) at 09:05:41.44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59124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Q12, 2) at 09:05:42.34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51090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Q12, 2) at 09:05:43.55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76507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Q12, 4) at 09:05:47.10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520118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Q12, 4) at 09:05:49.33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98038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Q12, 3) at 09:05:53.23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98776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Q12, 1) at 09:05:53.46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75304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163428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QuestionEvent(Q13, 4, a, b, c, d) at 09:06:00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563355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Q13, 1) at 09:06:01.32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97035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Q13, 2) at 09:06:02.18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98381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Q13, 4) at 09:06:03.10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24814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Q13, 1) at 09:06:05.34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503238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Q13, 2) at 09:06:08.21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46193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Q13, 4) at 09:06:08.44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14150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Q13, 1) at 09:06:09.32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55930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Q13, 2) at 09:06:10.55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709593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Q13, 2) at 09:06:12.10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7726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Q13, 1) at 09:06:15.34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80122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Q13, 3) at 09:06:24.21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6450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Q13, 2) at 09:06:28.44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93051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048081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QuestionEvent(Q14, 4, a, b, c, d) at 09:06:30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46477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Q14, 2) at 09:06:32.32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86851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Q14, 4) at 09:06:33.18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185266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Q14, 4) at 09:06:34.10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880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Q14, 2) at 09:06:37.34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14873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Q14, 3) at 09:06:39.21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988528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Q14, 2) at 09:06:41.42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6230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Q14, 1) at 09:06:43.32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50825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Q14, 2) at 09:06:46.55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34026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Q14, 2) at 09:06:57.10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14329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Q14, 2) at 09:06:59.34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170248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Q14, 1) at 09:06:59.42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077428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Q14, 1) at 09:06:59.44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646742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5164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QuestionEvent(Q15, 2, a, b, c, d) at 09:07:00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88791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AnswerEvent(User7, Q15, 3) at 09:07:01.33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692851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Q15, 4) at 09:07:02.18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49176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Q15, 3) at 09:07:02.15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17130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Q15, 3) at 09:07:03.54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714677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Q15, 3) at 09:07:07.21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105163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Q15, 2) at 09:07:11.44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88646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Q15, 2) at 09:07:15.32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963462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Q15, 1) at 09:07:19.56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572793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Q15, 2) at 09:07:21.10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3695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Q15, 2) at 09:02:23.34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949335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Q15, 3) at 09:02:24.24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651779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AnswerEvent(User12, Q15, 2) at 09:02:29.55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217642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23172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QuestionEvent(Q16, 1, a, b, c, d) at 09:07:30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47382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AnswerEvent(User4, Q16, 1) at 09:07:34.32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3567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AnswerEvent(User8, Q16, 1) at 09:07:35.18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938815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Q16, 1) at 09:07:36.10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83895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AnswerEvent(User1, Q16, 4) at 09:07:36.34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444333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AnswerEvent(User5, Q16, 3) at 09:07:38.21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41747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AnswerEvent(User6, Q16, 2) at 09:07:41.22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163018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AnswerEvent(User3, Q16, 4) at 09:07:41.33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170418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AnswerEvent(User2, Q16, 2) at 09:07:44.55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235468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AnswerEvent(User9, Q16, 1) at 09:07:46.10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038614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AnswerEvent(User10, Q16, 4) at 09:07:48.34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4224438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>
                          <a:effectLst/>
                        </a:rPr>
                        <a:t>        AnswerEvent(User11, Q16, 4) at 09:07:52.23 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204419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u="none" strike="noStrike" dirty="0">
                          <a:effectLst/>
                        </a:rPr>
                        <a:t>        </a:t>
                      </a:r>
                      <a:r>
                        <a:rPr lang="en-US" sz="100" u="none" strike="noStrike" dirty="0" err="1">
                          <a:effectLst/>
                        </a:rPr>
                        <a:t>AnswerEvent</a:t>
                      </a:r>
                      <a:r>
                        <a:rPr lang="en-US" sz="100" u="none" strike="noStrike" dirty="0">
                          <a:effectLst/>
                        </a:rPr>
                        <a:t>(User12, Q16, 1) at 09:07:54.46;</a:t>
                      </a:r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" marR="930" marT="930" marB="0" anchor="b"/>
                </a:tc>
                <a:extLst>
                  <a:ext uri="{0D108BD9-81ED-4DB2-BD59-A6C34878D82A}">
                    <a16:rowId xmlns="" xmlns:a16="http://schemas.microsoft.com/office/drawing/2014/main" val="381159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558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FCEEB-26A7-4DB8-A8EF-990C5025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AB135E2-00A5-4214-8A4E-C3C5AFC7DC7E}"/>
              </a:ext>
            </a:extLst>
          </p:cNvPr>
          <p:cNvSpPr txBox="1"/>
          <p:nvPr/>
        </p:nvSpPr>
        <p:spPr>
          <a:xfrm>
            <a:off x="195386" y="2036632"/>
            <a:ext cx="12051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scoring system creates score event with points for player according to the following scoring table:</a:t>
            </a:r>
          </a:p>
          <a:p>
            <a:r>
              <a:rPr lang="en-US" dirty="0"/>
              <a:t>Correct answer 	5</a:t>
            </a:r>
          </a:p>
          <a:p>
            <a:r>
              <a:rPr lang="en-US" dirty="0"/>
              <a:t>Correct answer after asking for the most frequent answer 	1</a:t>
            </a:r>
          </a:p>
          <a:p>
            <a:r>
              <a:rPr lang="en-US" dirty="0"/>
              <a:t>First who answered 	100</a:t>
            </a:r>
          </a:p>
          <a:p>
            <a:r>
              <a:rPr lang="en-US" dirty="0"/>
              <a:t>Incorrect answer 	-1</a:t>
            </a:r>
          </a:p>
          <a:p>
            <a:r>
              <a:rPr lang="en-US" dirty="0"/>
              <a:t>Three answers incorrect without a correct answer in the middle 	-50</a:t>
            </a:r>
          </a:p>
          <a:p>
            <a:r>
              <a:rPr lang="en-US" dirty="0"/>
              <a:t>Correct answers to 10 consecutive questions* 	500</a:t>
            </a:r>
          </a:p>
          <a:p>
            <a:r>
              <a:rPr lang="en-US" dirty="0"/>
              <a:t>Correct answers to 10 questions within 30 minutes* during late night hours (1:00 – 5:00) 	500</a:t>
            </a:r>
          </a:p>
          <a:p>
            <a:r>
              <a:rPr lang="en-US" dirty="0"/>
              <a:t>each correct answer is counted towards a single bonus of the same type and cannot be counted twice.</a:t>
            </a:r>
          </a:p>
          <a:p>
            <a:r>
              <a:rPr lang="en-US" dirty="0"/>
              <a:t>If there are several players that are tied in one of the "best" categories, each of them receives the bonus of 1000 points.</a:t>
            </a:r>
          </a:p>
        </p:txBody>
      </p:sp>
    </p:spTree>
    <p:extLst>
      <p:ext uri="{BB962C8B-B14F-4D97-AF65-F5344CB8AC3E}">
        <p14:creationId xmlns:p14="http://schemas.microsoft.com/office/powerpoint/2010/main" val="220329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9B7D826-5CDD-4163-A9D1-D65250F003E2}"/>
              </a:ext>
            </a:extLst>
          </p:cNvPr>
          <p:cNvSpPr/>
          <p:nvPr/>
        </p:nvSpPr>
        <p:spPr>
          <a:xfrm>
            <a:off x="-881692" y="5109676"/>
            <a:ext cx="2650632" cy="87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/>
              <a:t>Windows to retain information on questions, players and answers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D8C577C-396C-4CD1-BA28-1C24022FF0B5}"/>
              </a:ext>
            </a:extLst>
          </p:cNvPr>
          <p:cNvSpPr/>
          <p:nvPr/>
        </p:nvSpPr>
        <p:spPr>
          <a:xfrm>
            <a:off x="10981902" y="2484327"/>
            <a:ext cx="986629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Frequent Answered Responses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A5CB9BBF-2694-4C0A-AB07-5D4CC26A6BF5}"/>
              </a:ext>
            </a:extLst>
          </p:cNvPr>
          <p:cNvSpPr/>
          <p:nvPr/>
        </p:nvSpPr>
        <p:spPr>
          <a:xfrm>
            <a:off x="1768940" y="6240872"/>
            <a:ext cx="986629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Players with their scores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71B81B2-A945-44D2-BD5B-B1B2461D2EC4}"/>
              </a:ext>
            </a:extLst>
          </p:cNvPr>
          <p:cNvSpPr/>
          <p:nvPr/>
        </p:nvSpPr>
        <p:spPr>
          <a:xfrm>
            <a:off x="3023841" y="6240872"/>
            <a:ext cx="1562053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Players with their scores during 5 minutes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7B81DF0D-6B89-40F4-BE4B-8B1AAF37A455}"/>
              </a:ext>
            </a:extLst>
          </p:cNvPr>
          <p:cNvSpPr/>
          <p:nvPr/>
        </p:nvSpPr>
        <p:spPr>
          <a:xfrm>
            <a:off x="4998008" y="6240872"/>
            <a:ext cx="1235012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Question with player who was fastest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66AC94BC-4054-417A-B91D-5D87720BB550}"/>
              </a:ext>
            </a:extLst>
          </p:cNvPr>
          <p:cNvSpPr/>
          <p:nvPr/>
        </p:nvSpPr>
        <p:spPr>
          <a:xfrm>
            <a:off x="7096394" y="6240872"/>
            <a:ext cx="1235012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All the questions asked during 1 hour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54123C0-5F94-4DFA-8325-7AC29B2BFBFA}"/>
              </a:ext>
            </a:extLst>
          </p:cNvPr>
          <p:cNvSpPr/>
          <p:nvPr/>
        </p:nvSpPr>
        <p:spPr>
          <a:xfrm>
            <a:off x="8906097" y="6240872"/>
            <a:ext cx="1672419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History of all players regarding all questions</a:t>
            </a:r>
          </a:p>
        </p:txBody>
      </p:sp>
    </p:spTree>
    <p:extLst>
      <p:ext uri="{BB962C8B-B14F-4D97-AF65-F5344CB8AC3E}">
        <p14:creationId xmlns:p14="http://schemas.microsoft.com/office/powerpoint/2010/main" val="28854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D93388-E796-4A91-A358-87C86AAF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Event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96AE7B-1149-4555-A0BD-F1816C50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3" y="1781708"/>
            <a:ext cx="9890882" cy="44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22FE10C-1766-476D-8023-88702AA58449}"/>
              </a:ext>
            </a:extLst>
          </p:cNvPr>
          <p:cNvSpPr/>
          <p:nvPr/>
        </p:nvSpPr>
        <p:spPr>
          <a:xfrm>
            <a:off x="2020362" y="1279641"/>
            <a:ext cx="301307" cy="261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="" xmlns:a16="http://schemas.microsoft.com/office/drawing/2014/main" id="{2D5BE5A0-C9B2-49F0-8DE5-7670F80FA74A}"/>
              </a:ext>
            </a:extLst>
          </p:cNvPr>
          <p:cNvCxnSpPr>
            <a:cxnSpLocks/>
            <a:stCxn id="3" idx="4"/>
            <a:endCxn id="26" idx="0"/>
          </p:cNvCxnSpPr>
          <p:nvPr/>
        </p:nvCxnSpPr>
        <p:spPr>
          <a:xfrm rot="16200000" flipH="1">
            <a:off x="3210276" y="501991"/>
            <a:ext cx="3483180" cy="5561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C41A3C6-ED24-499E-85AC-951FDAB85B9D}"/>
              </a:ext>
            </a:extLst>
          </p:cNvPr>
          <p:cNvSpPr/>
          <p:nvPr/>
        </p:nvSpPr>
        <p:spPr>
          <a:xfrm>
            <a:off x="3850225" y="3030236"/>
            <a:ext cx="1837934" cy="53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/>
              <a:t>When a question arrives, we push it to the questions window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E9B37BE4-0953-4B21-87DB-02EF187B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87" y="2987869"/>
            <a:ext cx="3390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7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22FE10C-1766-476D-8023-88702AA58449}"/>
              </a:ext>
            </a:extLst>
          </p:cNvPr>
          <p:cNvSpPr/>
          <p:nvPr/>
        </p:nvSpPr>
        <p:spPr>
          <a:xfrm>
            <a:off x="7582063" y="5155355"/>
            <a:ext cx="301307" cy="261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2AE0591-59BF-4E2D-A598-83483381DF5B}"/>
              </a:ext>
            </a:extLst>
          </p:cNvPr>
          <p:cNvSpPr/>
          <p:nvPr/>
        </p:nvSpPr>
        <p:spPr>
          <a:xfrm>
            <a:off x="3497662" y="1299046"/>
            <a:ext cx="301307" cy="2616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="" xmlns:a16="http://schemas.microsoft.com/office/drawing/2014/main" id="{F2A61D37-1483-4075-A1EB-FEF844A6CB7E}"/>
              </a:ext>
            </a:extLst>
          </p:cNvPr>
          <p:cNvCxnSpPr>
            <a:cxnSpLocks/>
            <a:stCxn id="32" idx="4"/>
            <a:endCxn id="22" idx="0"/>
          </p:cNvCxnSpPr>
          <p:nvPr/>
        </p:nvCxnSpPr>
        <p:spPr>
          <a:xfrm rot="16200000" flipH="1">
            <a:off x="1926044" y="3282928"/>
            <a:ext cx="3463775" cy="19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63726680-7540-4F09-B1F2-50D520367C99}"/>
              </a:ext>
            </a:extLst>
          </p:cNvPr>
          <p:cNvSpPr/>
          <p:nvPr/>
        </p:nvSpPr>
        <p:spPr>
          <a:xfrm>
            <a:off x="3850224" y="2137035"/>
            <a:ext cx="2996051" cy="197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an answer arrives: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We insert it into the appropriate window. However, the player could change their mind and accordingly, it is necessary to update the answer in the window</a:t>
            </a:r>
          </a:p>
          <a:p>
            <a:pPr marL="685800" lvl="1" indent="-228600">
              <a:buAutoNum type="arabicPeriod"/>
            </a:pPr>
            <a:r>
              <a:rPr lang="en-US" sz="1200" i="1" dirty="0"/>
              <a:t>We identify the </a:t>
            </a:r>
            <a:r>
              <a:rPr lang="en-US" sz="1200" i="1" dirty="0" err="1"/>
              <a:t>questionID</a:t>
            </a:r>
            <a:endParaRPr lang="en-US" sz="1200" i="1" dirty="0"/>
          </a:p>
          <a:p>
            <a:pPr marL="685800" lvl="1" indent="-228600">
              <a:buAutoNum type="arabicPeriod"/>
            </a:pPr>
            <a:r>
              <a:rPr lang="en-US" sz="1200" i="1" dirty="0"/>
              <a:t>We bring the </a:t>
            </a:r>
            <a:r>
              <a:rPr lang="en-US" sz="1200" i="1" dirty="0" err="1"/>
              <a:t>questionTime</a:t>
            </a:r>
            <a:endParaRPr lang="en-US" sz="1200" i="1" dirty="0"/>
          </a:p>
          <a:p>
            <a:pPr marL="685800" lvl="1" indent="-228600">
              <a:buAutoNum type="arabicPeriod"/>
            </a:pPr>
            <a:r>
              <a:rPr lang="en-US" sz="1200" i="1" dirty="0"/>
              <a:t>We identify the </a:t>
            </a:r>
            <a:r>
              <a:rPr lang="en-US" sz="1200" i="1" dirty="0" err="1"/>
              <a:t>playerId</a:t>
            </a:r>
            <a:r>
              <a:rPr lang="en-US" sz="1200" i="1" dirty="0"/>
              <a:t>,</a:t>
            </a:r>
          </a:p>
          <a:p>
            <a:pPr marL="685800" lvl="1" indent="-228600">
              <a:buAutoNum type="arabicPeriod"/>
            </a:pPr>
            <a:r>
              <a:rPr lang="en-US" sz="1200" i="1" dirty="0"/>
              <a:t>We  identify the answer</a:t>
            </a:r>
          </a:p>
          <a:p>
            <a:pPr marL="685800" lvl="1" indent="-228600">
              <a:buAutoNum type="arabicPeriod"/>
            </a:pPr>
            <a:r>
              <a:rPr lang="en-US" sz="1200" i="1" dirty="0"/>
              <a:t>We identify the </a:t>
            </a:r>
            <a:r>
              <a:rPr lang="en-US" sz="1200" i="1" dirty="0" err="1"/>
              <a:t>clientAnswerTime</a:t>
            </a:r>
            <a:endParaRPr lang="en-US" sz="1200" i="1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="" xmlns:a16="http://schemas.microsoft.com/office/drawing/2014/main" id="{68F0186F-4759-4CEC-B56A-DA986DAABF2E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6185152" y="3476867"/>
            <a:ext cx="1595434" cy="1499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41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06AF0E12-1B48-407B-9F26-7176344AB9F9}"/>
              </a:ext>
            </a:extLst>
          </p:cNvPr>
          <p:cNvSpPr/>
          <p:nvPr/>
        </p:nvSpPr>
        <p:spPr>
          <a:xfrm>
            <a:off x="4636338" y="1064840"/>
            <a:ext cx="649789" cy="355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="" xmlns:a16="http://schemas.microsoft.com/office/drawing/2014/main" id="{B0D09CDA-4DC6-45A3-8A19-2BA20A5D3FF0}"/>
              </a:ext>
            </a:extLst>
          </p:cNvPr>
          <p:cNvCxnSpPr>
            <a:cxnSpLocks/>
            <a:stCxn id="35" idx="4"/>
            <a:endCxn id="32" idx="0"/>
          </p:cNvCxnSpPr>
          <p:nvPr/>
        </p:nvCxnSpPr>
        <p:spPr>
          <a:xfrm rot="5400000">
            <a:off x="2390411" y="2690170"/>
            <a:ext cx="3840543" cy="13011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F0E6FC9-415F-4B89-828D-28FDBAB6DB76}"/>
              </a:ext>
            </a:extLst>
          </p:cNvPr>
          <p:cNvSpPr/>
          <p:nvPr/>
        </p:nvSpPr>
        <p:spPr>
          <a:xfrm>
            <a:off x="4998008" y="2152297"/>
            <a:ext cx="2996051" cy="148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arrives: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was already answered, then we set the status of </a:t>
            </a:r>
            <a:r>
              <a:rPr lang="en-US" sz="1200" i="1" dirty="0" err="1"/>
              <a:t>hasReceivedFA</a:t>
            </a:r>
            <a:r>
              <a:rPr lang="en-US" sz="1200" i="1" dirty="0"/>
              <a:t> to true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is not answered, then we insert the event capturing the question details and the null answer 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="" xmlns:a16="http://schemas.microsoft.com/office/drawing/2014/main" id="{009C8F39-EC35-4A02-B113-A4E8DB5F8736}"/>
              </a:ext>
            </a:extLst>
          </p:cNvPr>
          <p:cNvCxnSpPr>
            <a:cxnSpLocks/>
            <a:stCxn id="35" idx="4"/>
            <a:endCxn id="19" idx="1"/>
          </p:cNvCxnSpPr>
          <p:nvPr/>
        </p:nvCxnSpPr>
        <p:spPr>
          <a:xfrm rot="5400000" flipH="1" flipV="1">
            <a:off x="7820143" y="-2155525"/>
            <a:ext cx="717064" cy="6434885"/>
          </a:xfrm>
          <a:prstGeom prst="curvedConnector5">
            <a:avLst>
              <a:gd name="adj1" fmla="val -31880"/>
              <a:gd name="adj2" fmla="val 72642"/>
              <a:gd name="adj3" fmla="val 131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D7BFC8C8-9B1F-449A-BA71-2AF9A62103F1}"/>
              </a:ext>
            </a:extLst>
          </p:cNvPr>
          <p:cNvSpPr/>
          <p:nvPr/>
        </p:nvSpPr>
        <p:spPr>
          <a:xfrm>
            <a:off x="8368736" y="2425933"/>
            <a:ext cx="2996051" cy="57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arrives, we insert the most frequent answer.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082EB24-B489-47F9-8FDF-AED9F7F3927A}"/>
              </a:ext>
            </a:extLst>
          </p:cNvPr>
          <p:cNvSpPr/>
          <p:nvPr/>
        </p:nvSpPr>
        <p:spPr>
          <a:xfrm>
            <a:off x="11118118" y="1174335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</p:spTree>
    <p:extLst>
      <p:ext uri="{BB962C8B-B14F-4D97-AF65-F5344CB8AC3E}">
        <p14:creationId xmlns:p14="http://schemas.microsoft.com/office/powerpoint/2010/main" val="1375764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06AF0E12-1B48-407B-9F26-7176344AB9F9}"/>
              </a:ext>
            </a:extLst>
          </p:cNvPr>
          <p:cNvSpPr/>
          <p:nvPr/>
        </p:nvSpPr>
        <p:spPr>
          <a:xfrm>
            <a:off x="4636338" y="1064840"/>
            <a:ext cx="649789" cy="355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="" xmlns:a16="http://schemas.microsoft.com/office/drawing/2014/main" id="{B0D09CDA-4DC6-45A3-8A19-2BA20A5D3FF0}"/>
              </a:ext>
            </a:extLst>
          </p:cNvPr>
          <p:cNvCxnSpPr>
            <a:cxnSpLocks/>
            <a:stCxn id="35" idx="4"/>
            <a:endCxn id="32" idx="0"/>
          </p:cNvCxnSpPr>
          <p:nvPr/>
        </p:nvCxnSpPr>
        <p:spPr>
          <a:xfrm rot="5400000">
            <a:off x="2390411" y="2690170"/>
            <a:ext cx="3840543" cy="13011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F0E6FC9-415F-4B89-828D-28FDBAB6DB76}"/>
              </a:ext>
            </a:extLst>
          </p:cNvPr>
          <p:cNvSpPr/>
          <p:nvPr/>
        </p:nvSpPr>
        <p:spPr>
          <a:xfrm>
            <a:off x="4998008" y="2152297"/>
            <a:ext cx="2996051" cy="148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arrives: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was already answered, then we set the status of </a:t>
            </a:r>
            <a:r>
              <a:rPr lang="en-US" sz="1200" i="1" dirty="0" err="1"/>
              <a:t>hasReceivedFA</a:t>
            </a:r>
            <a:r>
              <a:rPr lang="en-US" sz="1200" i="1" dirty="0"/>
              <a:t> to true</a:t>
            </a:r>
          </a:p>
          <a:p>
            <a:pPr marL="228600" indent="-228600">
              <a:buAutoNum type="arabicPeriod"/>
            </a:pPr>
            <a:r>
              <a:rPr lang="en-US" sz="1200" i="1" dirty="0"/>
              <a:t>When the question is not answered, then we insert the event capturing the question details and the null answer 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="" xmlns:a16="http://schemas.microsoft.com/office/drawing/2014/main" id="{009C8F39-EC35-4A02-B113-A4E8DB5F8736}"/>
              </a:ext>
            </a:extLst>
          </p:cNvPr>
          <p:cNvCxnSpPr>
            <a:cxnSpLocks/>
            <a:stCxn id="35" idx="4"/>
            <a:endCxn id="19" idx="1"/>
          </p:cNvCxnSpPr>
          <p:nvPr/>
        </p:nvCxnSpPr>
        <p:spPr>
          <a:xfrm rot="5400000" flipH="1" flipV="1">
            <a:off x="7820143" y="-2155525"/>
            <a:ext cx="717064" cy="6434885"/>
          </a:xfrm>
          <a:prstGeom prst="curvedConnector5">
            <a:avLst>
              <a:gd name="adj1" fmla="val -31880"/>
              <a:gd name="adj2" fmla="val 72642"/>
              <a:gd name="adj3" fmla="val 131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D7BFC8C8-9B1F-449A-BA71-2AF9A62103F1}"/>
              </a:ext>
            </a:extLst>
          </p:cNvPr>
          <p:cNvSpPr/>
          <p:nvPr/>
        </p:nvSpPr>
        <p:spPr>
          <a:xfrm>
            <a:off x="8368736" y="2425933"/>
            <a:ext cx="3118913" cy="90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frequent answer arrives, we insert the most frequent answer. This answer can be shown to the user but we no longer process this event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082EB24-B489-47F9-8FDF-AED9F7F3927A}"/>
              </a:ext>
            </a:extLst>
          </p:cNvPr>
          <p:cNvSpPr/>
          <p:nvPr/>
        </p:nvSpPr>
        <p:spPr>
          <a:xfrm>
            <a:off x="11118118" y="1174335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CCB1723-523F-4952-B3E5-63AF1AB6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08" y="3661988"/>
            <a:ext cx="6552264" cy="8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2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082EB24-B489-47F9-8FDF-AED9F7F3927A}"/>
              </a:ext>
            </a:extLst>
          </p:cNvPr>
          <p:cNvSpPr/>
          <p:nvPr/>
        </p:nvSpPr>
        <p:spPr>
          <a:xfrm>
            <a:off x="11047606" y="1238323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24109813-C35A-40E5-A8A8-1CA613AF13E6}"/>
              </a:ext>
            </a:extLst>
          </p:cNvPr>
          <p:cNvSpPr/>
          <p:nvPr/>
        </p:nvSpPr>
        <p:spPr>
          <a:xfrm>
            <a:off x="6311689" y="1108141"/>
            <a:ext cx="258815" cy="260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="" xmlns:a16="http://schemas.microsoft.com/office/drawing/2014/main" id="{1846A7FA-1720-40FB-9D59-E2438D811F36}"/>
              </a:ext>
            </a:extLst>
          </p:cNvPr>
          <p:cNvCxnSpPr>
            <a:cxnSpLocks/>
            <a:stCxn id="38" idx="4"/>
          </p:cNvCxnSpPr>
          <p:nvPr/>
        </p:nvCxnSpPr>
        <p:spPr>
          <a:xfrm rot="5400000">
            <a:off x="3104372" y="1924267"/>
            <a:ext cx="3892489" cy="27809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4A96E9C9-5191-472C-A922-CCDB90DE24F7}"/>
              </a:ext>
            </a:extLst>
          </p:cNvPr>
          <p:cNvSpPr/>
          <p:nvPr/>
        </p:nvSpPr>
        <p:spPr>
          <a:xfrm>
            <a:off x="4888269" y="2602224"/>
            <a:ext cx="3087581" cy="472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/>
              <a:t>When a request for annulment arrives, we update the appropriate answer in the window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BD0B41D-363A-4412-B302-16F87526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08" y="3242666"/>
            <a:ext cx="8314231" cy="8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46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CA2A8D75-23A7-4B96-BB50-920E22396229}"/>
              </a:ext>
            </a:extLst>
          </p:cNvPr>
          <p:cNvSpPr/>
          <p:nvPr/>
        </p:nvSpPr>
        <p:spPr>
          <a:xfrm>
            <a:off x="1781906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C899DF42-151E-4475-B60D-4E4184CD00AE}"/>
              </a:ext>
            </a:extLst>
          </p:cNvPr>
          <p:cNvSpPr/>
          <p:nvPr/>
        </p:nvSpPr>
        <p:spPr>
          <a:xfrm>
            <a:off x="3231660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2E622A41-D97D-4E9B-B161-548672235ADE}"/>
              </a:ext>
            </a:extLst>
          </p:cNvPr>
          <p:cNvSpPr/>
          <p:nvPr/>
        </p:nvSpPr>
        <p:spPr>
          <a:xfrm>
            <a:off x="4540737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6A9BC600-74A9-41DC-AE37-661AF01FD6F5}"/>
              </a:ext>
            </a:extLst>
          </p:cNvPr>
          <p:cNvSpPr/>
          <p:nvPr/>
        </p:nvSpPr>
        <p:spPr>
          <a:xfrm>
            <a:off x="6017845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="" xmlns:a16="http://schemas.microsoft.com/office/drawing/2014/main" id="{8374B269-3528-44C3-8094-A88D8EA0BC0C}"/>
              </a:ext>
            </a:extLst>
          </p:cNvPr>
          <p:cNvSpPr/>
          <p:nvPr/>
        </p:nvSpPr>
        <p:spPr>
          <a:xfrm>
            <a:off x="7494953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="" xmlns:a16="http://schemas.microsoft.com/office/drawing/2014/main" id="{8F4C9E8F-85D0-466F-87D8-214EAE8C64CC}"/>
              </a:ext>
            </a:extLst>
          </p:cNvPr>
          <p:cNvSpPr/>
          <p:nvPr/>
        </p:nvSpPr>
        <p:spPr>
          <a:xfrm>
            <a:off x="8695173" y="703384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E406F9-A299-462B-A3F6-5D91C13B28BB}"/>
              </a:ext>
            </a:extLst>
          </p:cNvPr>
          <p:cNvSpPr txBox="1"/>
          <p:nvPr/>
        </p:nvSpPr>
        <p:spPr>
          <a:xfrm>
            <a:off x="1565179" y="33512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TriviaQuestion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FE2E38E-14C3-42F7-A3BC-7C89CB1F0960}"/>
              </a:ext>
            </a:extLst>
          </p:cNvPr>
          <p:cNvSpPr txBox="1"/>
          <p:nvPr/>
        </p:nvSpPr>
        <p:spPr>
          <a:xfrm>
            <a:off x="3091877" y="310971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PlayerAnswer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B047D5-A009-41EF-98D4-896584FE3707}"/>
              </a:ext>
            </a:extLst>
          </p:cNvPr>
          <p:cNvSpPr txBox="1"/>
          <p:nvPr/>
        </p:nvSpPr>
        <p:spPr>
          <a:xfrm>
            <a:off x="4328594" y="28657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PlayerFARequest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839C27-0F2D-47E0-8E20-939F99F7CD17}"/>
              </a:ext>
            </a:extLst>
          </p:cNvPr>
          <p:cNvSpPr txBox="1"/>
          <p:nvPr/>
        </p:nvSpPr>
        <p:spPr>
          <a:xfrm>
            <a:off x="5796143" y="304145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PlayerAnnulment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EA5132-D660-4831-9AF0-4F749B77041F}"/>
              </a:ext>
            </a:extLst>
          </p:cNvPr>
          <p:cNvSpPr txBox="1"/>
          <p:nvPr/>
        </p:nvSpPr>
        <p:spPr>
          <a:xfrm>
            <a:off x="7325522" y="3041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UpdateScore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E770FE-0305-4F3E-80CF-8BDA6F966D91}"/>
              </a:ext>
            </a:extLst>
          </p:cNvPr>
          <p:cNvSpPr txBox="1"/>
          <p:nvPr/>
        </p:nvSpPr>
        <p:spPr>
          <a:xfrm>
            <a:off x="8632334" y="332280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ChangeRule</a:t>
            </a:r>
            <a:endParaRPr lang="en-US" dirty="0"/>
          </a:p>
        </p:txBody>
      </p:sp>
      <p:sp>
        <p:nvSpPr>
          <p:cNvPr id="19" name="Cylinder 18">
            <a:extLst>
              <a:ext uri="{FF2B5EF4-FFF2-40B4-BE49-F238E27FC236}">
                <a16:creationId xmlns="" xmlns:a16="http://schemas.microsoft.com/office/drawing/2014/main" id="{F46F2A8D-142D-403D-88CB-8D767AA57EFE}"/>
              </a:ext>
            </a:extLst>
          </p:cNvPr>
          <p:cNvSpPr/>
          <p:nvPr/>
        </p:nvSpPr>
        <p:spPr>
          <a:xfrm>
            <a:off x="10981902" y="703386"/>
            <a:ext cx="828431" cy="10785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C5D46E-89B5-43A6-896A-95BC32F45D8F}"/>
              </a:ext>
            </a:extLst>
          </p:cNvPr>
          <p:cNvSpPr txBox="1"/>
          <p:nvPr/>
        </p:nvSpPr>
        <p:spPr>
          <a:xfrm>
            <a:off x="10688231" y="18063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PlayerFAResponse</a:t>
            </a:r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="" xmlns:a16="http://schemas.microsoft.com/office/drawing/2014/main" id="{013B32E7-A896-4F18-869B-5AF18A0F69F0}"/>
              </a:ext>
            </a:extLst>
          </p:cNvPr>
          <p:cNvSpPr/>
          <p:nvPr/>
        </p:nvSpPr>
        <p:spPr>
          <a:xfrm>
            <a:off x="349560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6FE2B3-AC50-4EE3-8ED2-71BBC741EB98}"/>
              </a:ext>
            </a:extLst>
          </p:cNvPr>
          <p:cNvSpPr txBox="1"/>
          <p:nvPr/>
        </p:nvSpPr>
        <p:spPr>
          <a:xfrm>
            <a:off x="1531125" y="449440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PlayerScoreWindow</a:t>
            </a:r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="" xmlns:a16="http://schemas.microsoft.com/office/drawing/2014/main" id="{DDC46C59-9F68-4993-8B97-30275440C958}"/>
              </a:ext>
            </a:extLst>
          </p:cNvPr>
          <p:cNvSpPr/>
          <p:nvPr/>
        </p:nvSpPr>
        <p:spPr>
          <a:xfrm>
            <a:off x="2149730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12E15EF-96E3-4056-A88B-BDF243F69577}"/>
              </a:ext>
            </a:extLst>
          </p:cNvPr>
          <p:cNvSpPr txBox="1"/>
          <p:nvPr/>
        </p:nvSpPr>
        <p:spPr>
          <a:xfrm>
            <a:off x="2950506" y="4494409"/>
            <a:ext cx="1645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PlayerAnswerWindow</a:t>
            </a:r>
            <a:endParaRPr lang="en-US" dirty="0"/>
          </a:p>
        </p:txBody>
      </p:sp>
      <p:sp>
        <p:nvSpPr>
          <p:cNvPr id="26" name="Cylinder 25">
            <a:extLst>
              <a:ext uri="{FF2B5EF4-FFF2-40B4-BE49-F238E27FC236}">
                <a16:creationId xmlns="" xmlns:a16="http://schemas.microsoft.com/office/drawing/2014/main" id="{FB9646A7-AF2E-4BCF-8C02-F19DCABF359C}"/>
              </a:ext>
            </a:extLst>
          </p:cNvPr>
          <p:cNvSpPr/>
          <p:nvPr/>
        </p:nvSpPr>
        <p:spPr>
          <a:xfrm>
            <a:off x="7560778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EEF4C0-EDC7-43EC-9137-CE6D1C984D2C}"/>
              </a:ext>
            </a:extLst>
          </p:cNvPr>
          <p:cNvSpPr txBox="1"/>
          <p:nvPr/>
        </p:nvSpPr>
        <p:spPr>
          <a:xfrm>
            <a:off x="7061500" y="4506962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QuestionWindow</a:t>
            </a:r>
            <a:endParaRPr lang="en-US" dirty="0"/>
          </a:p>
        </p:txBody>
      </p:sp>
      <p:sp>
        <p:nvSpPr>
          <p:cNvPr id="28" name="Cylinder 27">
            <a:extLst>
              <a:ext uri="{FF2B5EF4-FFF2-40B4-BE49-F238E27FC236}">
                <a16:creationId xmlns="" xmlns:a16="http://schemas.microsoft.com/office/drawing/2014/main" id="{1712EE78-EC2D-462D-91D0-D3128C238D70}"/>
              </a:ext>
            </a:extLst>
          </p:cNvPr>
          <p:cNvSpPr/>
          <p:nvPr/>
        </p:nvSpPr>
        <p:spPr>
          <a:xfrm>
            <a:off x="5344281" y="4944280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4ED3435-3C55-4898-B2D6-CE704DE70C03}"/>
              </a:ext>
            </a:extLst>
          </p:cNvPr>
          <p:cNvSpPr txBox="1"/>
          <p:nvPr/>
        </p:nvSpPr>
        <p:spPr>
          <a:xfrm>
            <a:off x="4624530" y="4506962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PlayerFastestAnswerWindow</a:t>
            </a:r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="" xmlns:a16="http://schemas.microsoft.com/office/drawing/2014/main" id="{F5D4DF7C-2ACD-48AC-8BC1-544F943FB432}"/>
              </a:ext>
            </a:extLst>
          </p:cNvPr>
          <p:cNvSpPr/>
          <p:nvPr/>
        </p:nvSpPr>
        <p:spPr>
          <a:xfrm>
            <a:off x="9237512" y="4938462"/>
            <a:ext cx="343878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A36F7E9-7D13-449E-9D0E-62F9DBFA8934}"/>
              </a:ext>
            </a:extLst>
          </p:cNvPr>
          <p:cNvSpPr txBox="1"/>
          <p:nvPr/>
        </p:nvSpPr>
        <p:spPr>
          <a:xfrm>
            <a:off x="8552606" y="4506939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PlayerAnswerHistoryWindow</a:t>
            </a:r>
            <a:endParaRPr lang="en-US" dirty="0"/>
          </a:p>
        </p:txBody>
      </p:sp>
      <p:pic>
        <p:nvPicPr>
          <p:cNvPr id="1026" name="Picture 2" descr="Timer - Free interface icons">
            <a:extLst>
              <a:ext uri="{FF2B5EF4-FFF2-40B4-BE49-F238E27FC236}">
                <a16:creationId xmlns="" xmlns:a16="http://schemas.microsoft.com/office/drawing/2014/main" id="{01CD102A-EF56-43A3-AC61-99405E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4" y="788564"/>
            <a:ext cx="459731" cy="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="" xmlns:a16="http://schemas.microsoft.com/office/drawing/2014/main" id="{81240650-2A35-4779-8104-1D9AD19A304E}"/>
              </a:ext>
            </a:extLst>
          </p:cNvPr>
          <p:cNvSpPr/>
          <p:nvPr/>
        </p:nvSpPr>
        <p:spPr>
          <a:xfrm>
            <a:off x="11304584" y="2137035"/>
            <a:ext cx="183065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22FE10C-1766-476D-8023-88702AA58449}"/>
              </a:ext>
            </a:extLst>
          </p:cNvPr>
          <p:cNvSpPr/>
          <p:nvPr/>
        </p:nvSpPr>
        <p:spPr>
          <a:xfrm>
            <a:off x="7582063" y="5167618"/>
            <a:ext cx="322593" cy="24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2AE0591-59BF-4E2D-A598-83483381DF5B}"/>
              </a:ext>
            </a:extLst>
          </p:cNvPr>
          <p:cNvSpPr/>
          <p:nvPr/>
        </p:nvSpPr>
        <p:spPr>
          <a:xfrm>
            <a:off x="3530722" y="5260993"/>
            <a:ext cx="258815" cy="2603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082EB24-B489-47F9-8FDF-AED9F7F3927A}"/>
              </a:ext>
            </a:extLst>
          </p:cNvPr>
          <p:cNvSpPr/>
          <p:nvPr/>
        </p:nvSpPr>
        <p:spPr>
          <a:xfrm>
            <a:off x="11047606" y="1238323"/>
            <a:ext cx="649789" cy="3556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</a:t>
            </a:r>
          </a:p>
        </p:txBody>
      </p:sp>
    </p:spTree>
    <p:extLst>
      <p:ext uri="{BB962C8B-B14F-4D97-AF65-F5344CB8AC3E}">
        <p14:creationId xmlns:p14="http://schemas.microsoft.com/office/powerpoint/2010/main" val="257417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09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90DF3-D254-4630-854D-5DDB5B59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C0B2C9E-8DFF-4422-A08B-2CBBE87E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2" y="1690688"/>
            <a:ext cx="9792749" cy="43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EA177B-2033-4880-A4D7-585EE1CE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B395241-241E-4F2D-96C8-7598FDC7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32" y="1690688"/>
            <a:ext cx="9163574" cy="49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D2693A-5390-4217-B932-70A60657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Event Processing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6E0736-AA6D-40E5-96DC-4ADE0259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581936"/>
            <a:ext cx="8858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event processing </a:t>
            </a:r>
            <a:r>
              <a:rPr lang="en-US" dirty="0" err="1" smtClean="0"/>
              <a:t>vs</a:t>
            </a:r>
            <a:r>
              <a:rPr lang="en-US" dirty="0" smtClean="0"/>
              <a:t> stream processing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30511"/>
              </p:ext>
            </p:extLst>
          </p:nvPr>
        </p:nvGraphicFramePr>
        <p:xfrm>
          <a:off x="150899" y="894080"/>
          <a:ext cx="11479470" cy="650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88"/>
                <a:gridCol w="5291528"/>
                <a:gridCol w="2051654"/>
              </a:tblGrid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Complex event processing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Stream processing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Also known as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CEP,</a:t>
                      </a:r>
                      <a:r>
                        <a:rPr lang="en-US" baseline="0" noProof="0" dirty="0" smtClean="0"/>
                        <a:t> event stream analysis and event series analysis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Real-time</a:t>
                      </a:r>
                      <a:r>
                        <a:rPr lang="en-US" baseline="0" noProof="0" dirty="0" smtClean="0"/>
                        <a:t> computation, stream computing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Example providers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 smtClean="0"/>
                        <a:t>Esper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Spark, </a:t>
                      </a:r>
                      <a:r>
                        <a:rPr lang="en-US" noProof="0" dirty="0" err="1" smtClean="0"/>
                        <a:t>Flink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Type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Business Intelligence and decision</a:t>
                      </a:r>
                      <a:r>
                        <a:rPr lang="en-US" baseline="0" noProof="0" dirty="0" smtClean="0"/>
                        <a:t> making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Container technologies e.g.</a:t>
                      </a:r>
                      <a:r>
                        <a:rPr lang="en-US" baseline="0" noProof="0" dirty="0" smtClean="0"/>
                        <a:t> J2EE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Pattern matching and detection, filtering, transformation, aggregation, event hierarchies, detecting relationships (such as causality, membership or timing) between events, managing event lifecycle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Central to CEP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Not central to stream processing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Transporting events between processes and hosts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Bot central to CEP in general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Central</a:t>
                      </a:r>
                      <a:r>
                        <a:rPr lang="en-US" baseline="0" noProof="0" dirty="0" smtClean="0"/>
                        <a:t> to stream processing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Continuous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Queries</a:t>
                      </a:r>
                      <a:r>
                        <a:rPr lang="fr-FR" dirty="0" smtClean="0"/>
                        <a:t> (</a:t>
                      </a:r>
                      <a:r>
                        <a:rPr lang="fr-FR" dirty="0" err="1" smtClean="0"/>
                        <a:t>Statements</a:t>
                      </a:r>
                      <a:r>
                        <a:rPr lang="fr-FR" dirty="0" smtClean="0"/>
                        <a:t>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 stream analysis in event processing language (EPL); Compile using the compiler; Deploy into a runtime; (all at runtime); no need to restart the server or container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Code </a:t>
                      </a:r>
                      <a:r>
                        <a:rPr lang="fr-FR" dirty="0" err="1" smtClean="0"/>
                        <a:t>your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own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operators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Target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Analysis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Extract-Transform-Load</a:t>
                      </a:r>
                      <a:r>
                        <a:rPr lang="fr-FR" dirty="0" smtClean="0"/>
                        <a:t> (ETL)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1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processing language (EPL)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Esper</a:t>
            </a:r>
            <a:r>
              <a:rPr lang="en-US" dirty="0"/>
              <a:t> event processing language (EPL) converges event stream processing (filtering, joins, aggregation) and complex event processing (causality) into one single </a:t>
            </a:r>
            <a:r>
              <a:rPr lang="en-US" dirty="0" smtClean="0"/>
              <a:t>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core language is SQL conforming ensuring rapid </a:t>
            </a:r>
            <a:r>
              <a:rPr lang="en-US" dirty="0" smtClean="0"/>
              <a:t>learning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language, of course, includes event windows and causality patterns as first citizens</a:t>
            </a:r>
          </a:p>
        </p:txBody>
      </p:sp>
    </p:spTree>
    <p:extLst>
      <p:ext uri="{BB962C8B-B14F-4D97-AF65-F5344CB8AC3E}">
        <p14:creationId xmlns:p14="http://schemas.microsoft.com/office/powerpoint/2010/main" val="33170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3409</Words>
  <Application>Microsoft Office PowerPoint</Application>
  <PresentationFormat>Grand écran</PresentationFormat>
  <Paragraphs>604</Paragraphs>
  <Slides>46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3" baseType="lpstr">
      <vt:lpstr>Arial Unicode MS</vt:lpstr>
      <vt:lpstr>Arial</vt:lpstr>
      <vt:lpstr>Calibri</vt:lpstr>
      <vt:lpstr>Calibri Light</vt:lpstr>
      <vt:lpstr>Cambria Math</vt:lpstr>
      <vt:lpstr>Consolas</vt:lpstr>
      <vt:lpstr>Office Theme</vt:lpstr>
      <vt:lpstr>Complex event processing with Esper: theoretical background and applications</vt:lpstr>
      <vt:lpstr>Brief bio of the presenter</vt:lpstr>
      <vt:lpstr>Presentation outline</vt:lpstr>
      <vt:lpstr>Complex Event Processing</vt:lpstr>
      <vt:lpstr>Conceptual Description</vt:lpstr>
      <vt:lpstr>Event Models</vt:lpstr>
      <vt:lpstr>Complex Event Processing Architecture</vt:lpstr>
      <vt:lpstr>Complex event processing vs stream processing</vt:lpstr>
      <vt:lpstr>Event processing language (EPL)</vt:lpstr>
      <vt:lpstr>EPL: Operators</vt:lpstr>
      <vt:lpstr>EPL: simple Select statements</vt:lpstr>
      <vt:lpstr>EPL: simple Select statements</vt:lpstr>
      <vt:lpstr>EPL: Aggregation</vt:lpstr>
      <vt:lpstr>EPL: Aggregation</vt:lpstr>
      <vt:lpstr>EPL: Basic Filter</vt:lpstr>
      <vt:lpstr>EPL: Basic Filter and Aggregation</vt:lpstr>
      <vt:lpstr>Hands-On</vt:lpstr>
      <vt:lpstr>EPL: Windows</vt:lpstr>
      <vt:lpstr>EPL: Windows</vt:lpstr>
      <vt:lpstr>EPL: Windows Illustration</vt:lpstr>
      <vt:lpstr>EPL: Windows Illustration</vt:lpstr>
      <vt:lpstr>Hands-On</vt:lpstr>
      <vt:lpstr>EPL: Match-Recognize Patterns</vt:lpstr>
      <vt:lpstr>EPL: Match-Recognize Patterns</vt:lpstr>
      <vt:lpstr>EPL: Match-Recognize Patterns</vt:lpstr>
      <vt:lpstr>EPL: Match-Recognize Patterns</vt:lpstr>
      <vt:lpstr>EPL: Match-Recognize Patterns</vt:lpstr>
      <vt:lpstr>EPL: Match-Recognize Patterns</vt:lpstr>
      <vt:lpstr>EPL: Event Patterns</vt:lpstr>
      <vt:lpstr>EPL: Event patterns with ‘Every’ operator</vt:lpstr>
      <vt:lpstr>EPL: Event patterns with ‘Every’ operator</vt:lpstr>
      <vt:lpstr>EPL: Event patterns with ‘Every’ operator</vt:lpstr>
      <vt:lpstr>EPL: Event patterns with ‘Every’ operator</vt:lpstr>
      <vt:lpstr>EPL: Event patterns with ‘Every’ operator</vt:lpstr>
      <vt:lpstr>Use case: implementing Trivia game using CEP</vt:lpstr>
      <vt:lpstr>Trivia</vt:lpstr>
      <vt:lpstr>Trivia data</vt:lpstr>
      <vt:lpstr>Trivia rules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event processing with Esper: theoretical background and applications</dc:title>
  <dc:creator>Khalfallah, Malik [FR]</dc:creator>
  <cp:lastModifiedBy>user</cp:lastModifiedBy>
  <cp:revision>51</cp:revision>
  <dcterms:created xsi:type="dcterms:W3CDTF">2024-03-07T14:25:09Z</dcterms:created>
  <dcterms:modified xsi:type="dcterms:W3CDTF">2024-03-18T11:41:03Z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b735c733-fc58-41e4-a3b4-5eadfac57290</vt:lpwstr>
  </property>
  <property fmtid="{D5CDD505-2E9C-101B-9397-08002B2CF9AE}" pid="3" name="LABEL">
    <vt:lpwstr>S</vt:lpwstr>
  </property>
  <property fmtid="{D5CDD505-2E9C-101B-9397-08002B2CF9AE}" pid="4" name="L1">
    <vt:lpwstr>C-ALL</vt:lpwstr>
  </property>
  <property fmtid="{D5CDD505-2E9C-101B-9397-08002B2CF9AE}" pid="5" name="L2">
    <vt:lpwstr>C-CS</vt:lpwstr>
  </property>
  <property fmtid="{D5CDD505-2E9C-101B-9397-08002B2CF9AE}" pid="6" name="L3">
    <vt:lpwstr>C-AD-AMB</vt:lpwstr>
  </property>
  <property fmtid="{D5CDD505-2E9C-101B-9397-08002B2CF9AE}" pid="7" name="CCAV">
    <vt:lpwstr/>
  </property>
  <property fmtid="{D5CDD505-2E9C-101B-9397-08002B2CF9AE}" pid="8" name="Visual">
    <vt:lpwstr>0</vt:lpwstr>
  </property>
</Properties>
</file>