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276" r:id="rId4"/>
    <p:sldId id="269" r:id="rId5"/>
    <p:sldId id="270" r:id="rId6"/>
    <p:sldId id="271" r:id="rId7"/>
    <p:sldId id="272" r:id="rId8"/>
    <p:sldId id="277" r:id="rId9"/>
    <p:sldId id="278" r:id="rId10"/>
    <p:sldId id="273" r:id="rId11"/>
    <p:sldId id="279" r:id="rId12"/>
    <p:sldId id="280" r:id="rId13"/>
    <p:sldId id="281" r:id="rId14"/>
    <p:sldId id="282" r:id="rId15"/>
    <p:sldId id="274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1" r:id="rId25"/>
    <p:sldId id="257" r:id="rId26"/>
    <p:sldId id="258" r:id="rId27"/>
    <p:sldId id="259" r:id="rId28"/>
    <p:sldId id="260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30" autoAdjust="0"/>
  </p:normalViewPr>
  <p:slideViewPr>
    <p:cSldViewPr snapToGrid="0">
      <p:cViewPr varScale="1">
        <p:scale>
          <a:sx n="64" d="100"/>
          <a:sy n="64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1006-E7BB-4A0A-92DA-7EFCFFF1DA3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7173-935A-471D-A086-4F151DB2B2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https://www.espertech.com/esper/esper-faq/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0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https://www.espertech.com/esper/esper-faq/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D2CFF-14F5-40B7-A2DC-6FEC635B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E2DE72-77B1-40D9-89E1-027ABE4B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093AD8-429E-4EDE-BBB3-2697EEB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D71475-4FC5-4A45-B137-1CA89FE1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EF5D9-0360-4397-9471-4B1EF0C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21D56-5C0A-4A2B-B444-7EF32BF5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9E49C5-D814-47F0-9AC2-92425D9D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485D1C-41FA-471C-9F01-3BCFFFE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F5BDF8-742C-42B7-9A63-7C2A83DD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AC9F8-19F7-4E7E-88BE-0AD3336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AEAB71-9CBC-48C6-83EA-E8E0FDBDC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0702A6-F244-4780-9F30-F134A33B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13E3A-7ECF-4280-A542-020AF59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B61023-BCCB-49CA-8A47-1F0A816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759F77-4D26-4E45-AB23-A46E7D9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99F2E-0079-4E8C-A2EA-B598E3C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FB7B0-0F97-459E-B08E-A78EAFC4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90C0C2-8A41-4EEA-8D70-BDE6B27D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CE347C-3ACC-4FEF-82AC-2C7A16DC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F80D3F-C1A2-402D-A29C-78B56852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4947F-2D0A-46F7-954B-F1C3BD8E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AA728F-85B0-478D-9009-EE4A37E7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522AF0-EA18-4727-9A9E-0B010BF6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57A25-0F81-4DEC-8338-274305D1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91202-4504-46F3-917A-ABB8B98B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A08A9-057A-4D43-BE07-491DD0A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B02EC-E669-48AD-9424-582728DA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C51FBF-98EC-43B3-A590-F605CFF6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C20829-4680-4CD9-8E76-78D90618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BDDED-4B01-4748-81C1-23F9099A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F02C6-C88A-49E3-8BA9-05120CA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111E7-CBDC-4B6A-B86F-7B0F5B0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E35CE-D6A1-41CA-9029-0871B2F4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B599A1-58D7-44ED-A87F-3376FDED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977421-28B0-417F-BB07-5A371F6C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E10BAC-D5D5-4DD2-99CE-EA86A64F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2D302B7-E9E1-40A2-A94B-73685973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A71223-F64C-4CF8-A1C7-7DD8101B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FD8FDA4-52B5-4539-A0ED-4D152B9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A19BB-0A6F-4593-8B79-1DEFEB0C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5BFDC4-5639-4201-B871-A463192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B9413C-E597-4899-A40B-A70FEB6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76F41D-BD49-46E3-8BA1-C8C34EE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C83E127-102F-434B-9A62-2B0D6FA9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0001D0-5BB6-4720-AF68-34E3C12E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76C887-BE39-4B48-A950-4CA105E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D667F-02BF-4B75-9895-9B43C800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CB46AB-155A-4B46-9A1C-5176F08A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A113D7-E419-4DDF-ABEA-666F32EA8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7A0474-0908-4925-9D99-A181234B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FC8825-D871-4571-8A0F-138F37C7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376194-FDAC-40EC-AB4C-6B5CB0BE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CF4B1-B41E-48BF-8D3F-590CC6C0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7E008CB-856A-4319-A1F8-755108B6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06389B-C779-49A3-A88E-E7FC7A07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E0990D-3808-437D-88A9-7C57226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328511-50F6-45D1-848A-26AC848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17CB00-6881-466B-A3A9-1236C615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A5724E2-6B8C-4470-A0E0-A5076F7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1DB961-03EF-41BC-BDD2-B4CC525D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CB9EAC-8ADF-4FE4-A028-608A072D6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344C-F9B7-4702-9D57-83DF314A552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8E266-BE3D-43AC-9276-9763E5C6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4E1FAB-4B31-42F6-A03C-E3E834D6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old20202021DTransform\session7-8-CEP\CEP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3FC39-219F-42FB-A453-DBFFB206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301748"/>
            <a:ext cx="1134793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event processing with Esper: theoretical background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DC9022-E6F9-4386-B2C6-B5AA2E097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Malik </a:t>
            </a:r>
            <a:r>
              <a:rPr lang="en-US" dirty="0" err="1" smtClean="0"/>
              <a:t>Khalfallah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5A6DB-395B-4EFB-866A-87E4955A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FB9F0-C822-4FCD-B47D-FBF42B8C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 on events let a business situation be inferred or identified</a:t>
            </a:r>
          </a:p>
          <a:p>
            <a:endParaRPr lang="en-US" dirty="0"/>
          </a:p>
          <a:p>
            <a:r>
              <a:rPr lang="en-US" dirty="0"/>
              <a:t>This might involve combining multiple methods to identify a specific pattern: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Causality</a:t>
            </a:r>
          </a:p>
          <a:p>
            <a:endParaRPr lang="en-US" dirty="0"/>
          </a:p>
          <a:p>
            <a:r>
              <a:rPr lang="en-US" dirty="0"/>
              <a:t>Event operators can function on a single stream as well as across streams</a:t>
            </a:r>
          </a:p>
        </p:txBody>
      </p:sp>
    </p:spTree>
    <p:extLst>
      <p:ext uri="{BB962C8B-B14F-4D97-AF65-F5344CB8AC3E}">
        <p14:creationId xmlns:p14="http://schemas.microsoft.com/office/powerpoint/2010/main" val="275699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simple </a:t>
            </a:r>
            <a:r>
              <a:rPr lang="en-US" sz="3600" dirty="0">
                <a:latin typeface="Calibri Light" panose="020F0302020204030204" pitchFamily="34" charset="0"/>
                <a:ea typeface="+mn-ea"/>
                <a:cs typeface="+mn-cs"/>
              </a:rPr>
              <a:t>Select</a:t>
            </a:r>
            <a:r>
              <a:rPr lang="en-US" sz="6000" dirty="0" smtClean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5" y="1504478"/>
            <a:ext cx="3724805" cy="5353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759200"/>
            <a:ext cx="7078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this statement, the runtime remembers no information and does not remember any events. A statement where the runtime does not need to remember any information at all is a statement without state (a </a:t>
            </a:r>
            <a:r>
              <a:rPr lang="en-US" i="1" dirty="0"/>
              <a:t>stateless</a:t>
            </a:r>
            <a:r>
              <a:rPr lang="en-US" dirty="0"/>
              <a:t> statement). 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0397" y="2209421"/>
            <a:ext cx="44362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select *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from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Withdrawal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 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3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029768"/>
            <a:ext cx="4097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count(*), sum(amount) from Withdrawal</a:t>
            </a:r>
            <a:r>
              <a: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83" y="1216554"/>
            <a:ext cx="3854450" cy="5418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975" y="36017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Here, the runtime only remembers the current number of events and the total amount. The count is a single long-type value and the total is a single double-type value (assuming amount is a double-value, the total can be </a:t>
            </a:r>
            <a:r>
              <a:rPr lang="en-US" dirty="0" err="1" smtClean="0"/>
              <a:t>BigDecimal</a:t>
            </a:r>
            <a:r>
              <a:rPr lang="en-US" dirty="0" smtClean="0"/>
              <a:t> as applicable). This statement is not stateless and the state consists of a long-typed value and a double-typed value.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1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998991"/>
            <a:ext cx="4097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latin typeface="Arial Unicode MS" panose="020B0604020202020204" pitchFamily="34" charset="-128"/>
              </a:rPr>
              <a:t>select * </a:t>
            </a:r>
            <a:r>
              <a:rPr lang="fr-FR" sz="1400" dirty="0" err="1">
                <a:latin typeface="Arial Unicode MS" panose="020B0604020202020204" pitchFamily="34" charset="-128"/>
              </a:rPr>
              <a:t>from</a:t>
            </a:r>
            <a:r>
              <a:rPr lang="fr-FR" sz="1400" dirty="0">
                <a:latin typeface="Arial Unicode MS" panose="020B0604020202020204" pitchFamily="34" charset="-128"/>
              </a:rPr>
              <a:t> </a:t>
            </a:r>
            <a:r>
              <a:rPr lang="fr-FR" sz="1400" dirty="0" err="1">
                <a:latin typeface="Arial Unicode MS" panose="020B0604020202020204" pitchFamily="34" charset="-128"/>
              </a:rPr>
              <a:t>Withdrawal</a:t>
            </a:r>
            <a:r>
              <a:rPr lang="fr-FR" sz="1400" dirty="0">
                <a:latin typeface="Arial Unicode MS" panose="020B0604020202020204" pitchFamily="34" charset="-128"/>
              </a:rPr>
              <a:t>(</a:t>
            </a:r>
            <a:r>
              <a:rPr lang="fr-FR" sz="1400" dirty="0" err="1">
                <a:latin typeface="Arial Unicode MS" panose="020B0604020202020204" pitchFamily="34" charset="-128"/>
              </a:rPr>
              <a:t>amount</a:t>
            </a:r>
            <a:r>
              <a:rPr lang="fr-FR" sz="1400" dirty="0">
                <a:latin typeface="Arial Unicode MS" panose="020B0604020202020204" pitchFamily="34" charset="-128"/>
              </a:rPr>
              <a:t> &gt;= 200)</a:t>
            </a:r>
            <a:r>
              <a:rPr lang="fr-FR" sz="2800" dirty="0"/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530" y="1690688"/>
            <a:ext cx="4365470" cy="43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 and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998991"/>
            <a:ext cx="5164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latin typeface="Arial Unicode MS" panose="020B0604020202020204" pitchFamily="34" charset="-128"/>
              </a:rPr>
              <a:t>select count(*), </a:t>
            </a:r>
            <a:r>
              <a:rPr lang="fr-FR" sz="1400" dirty="0" err="1">
                <a:latin typeface="Arial Unicode MS" panose="020B0604020202020204" pitchFamily="34" charset="-128"/>
              </a:rPr>
              <a:t>sum</a:t>
            </a:r>
            <a:r>
              <a:rPr lang="fr-FR" sz="1400" dirty="0">
                <a:latin typeface="Arial Unicode MS" panose="020B0604020202020204" pitchFamily="34" charset="-128"/>
              </a:rPr>
              <a:t>(</a:t>
            </a:r>
            <a:r>
              <a:rPr lang="fr-FR" sz="1400" dirty="0" err="1">
                <a:latin typeface="Arial Unicode MS" panose="020B0604020202020204" pitchFamily="34" charset="-128"/>
              </a:rPr>
              <a:t>amount</a:t>
            </a:r>
            <a:r>
              <a:rPr lang="fr-FR" sz="1400" dirty="0">
                <a:latin typeface="Arial Unicode MS" panose="020B0604020202020204" pitchFamily="34" charset="-128"/>
              </a:rPr>
              <a:t>) </a:t>
            </a:r>
            <a:r>
              <a:rPr lang="fr-FR" sz="1400" dirty="0" err="1">
                <a:latin typeface="Arial Unicode MS" panose="020B0604020202020204" pitchFamily="34" charset="-128"/>
              </a:rPr>
              <a:t>from</a:t>
            </a:r>
            <a:r>
              <a:rPr lang="fr-FR" sz="1400" dirty="0">
                <a:latin typeface="Arial Unicode MS" panose="020B0604020202020204" pitchFamily="34" charset="-128"/>
              </a:rPr>
              <a:t> </a:t>
            </a:r>
            <a:r>
              <a:rPr lang="fr-FR" sz="1400" dirty="0" err="1">
                <a:latin typeface="Arial Unicode MS" panose="020B0604020202020204" pitchFamily="34" charset="-128"/>
              </a:rPr>
              <a:t>Withdrawal</a:t>
            </a:r>
            <a:r>
              <a:rPr lang="fr-FR" sz="1400" dirty="0">
                <a:latin typeface="Arial Unicode MS" panose="020B0604020202020204" pitchFamily="34" charset="-128"/>
              </a:rPr>
              <a:t>(</a:t>
            </a:r>
            <a:r>
              <a:rPr lang="fr-FR" sz="1400" dirty="0" err="1">
                <a:latin typeface="Arial Unicode MS" panose="020B0604020202020204" pitchFamily="34" charset="-128"/>
              </a:rPr>
              <a:t>amount</a:t>
            </a:r>
            <a:r>
              <a:rPr lang="fr-FR" sz="1400" dirty="0">
                <a:latin typeface="Arial Unicode MS" panose="020B0604020202020204" pitchFamily="34" charset="-128"/>
              </a:rPr>
              <a:t> &gt;= 200)</a:t>
            </a:r>
            <a:r>
              <a:rPr lang="fr-FR" sz="2800" dirty="0"/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08" y="1690688"/>
            <a:ext cx="4400229" cy="4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operators need that events be grouped before being applied</a:t>
            </a:r>
          </a:p>
          <a:p>
            <a:r>
              <a:rPr lang="en-US" dirty="0"/>
              <a:t>Grouping relevant events is done via “</a:t>
            </a:r>
            <a:r>
              <a:rPr lang="en-US" b="1" dirty="0"/>
              <a:t>Windows</a:t>
            </a:r>
            <a:r>
              <a:rPr lang="en-US" dirty="0"/>
              <a:t>”</a:t>
            </a:r>
          </a:p>
          <a:p>
            <a:r>
              <a:rPr lang="en-US" dirty="0"/>
              <a:t>Windows could have different policies: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:a16="http://schemas.microsoft.com/office/drawing/2014/main" xmlns="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:a16="http://schemas.microsoft.com/office/drawing/2014/main" xmlns="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as long as size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has not been reached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6123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22321" r="-461" b="-16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39888" r="-461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16123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270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mechanism of evicting events from windows, we can identify two types of windows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975B510-A024-4EF3-B336-75D4508C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89135"/>
              </p:ext>
            </p:extLst>
          </p:nvPr>
        </p:nvGraphicFramePr>
        <p:xfrm>
          <a:off x="1896959" y="3635060"/>
          <a:ext cx="8296351" cy="2541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405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2858743990"/>
                    </a:ext>
                  </a:extLst>
                </a:gridCol>
                <a:gridCol w="5280946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3842129016"/>
                    </a:ext>
                  </a:extLst>
                </a:gridCol>
              </a:tblGrid>
              <a:tr h="775486">
                <a:tc>
                  <a:txBody>
                    <a:bodyPr/>
                    <a:lstStyle/>
                    <a:p>
                      <a:r>
                        <a:rPr lang="en-US" sz="2800" dirty="0"/>
                        <a:t>Window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718062213"/>
                  </a:ext>
                </a:extLst>
              </a:tr>
              <a:tr h="684252">
                <a:tc>
                  <a:txBody>
                    <a:bodyPr/>
                    <a:lstStyle/>
                    <a:p>
                      <a:r>
                        <a:rPr lang="en-US" dirty="0" smtClean="0"/>
                        <a:t>Tumbling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Events in the </a:t>
                      </a:r>
                      <a:r>
                        <a:rPr lang="fr-FR" dirty="0" err="1" smtClean="0"/>
                        <a:t>window</a:t>
                      </a:r>
                      <a:r>
                        <a:rPr lang="fr-FR" baseline="0" dirty="0" smtClean="0"/>
                        <a:t> are </a:t>
                      </a:r>
                      <a:r>
                        <a:rPr lang="fr-FR" baseline="0" dirty="0" err="1" smtClean="0"/>
                        <a:t>evicted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2295704770"/>
                  </a:ext>
                </a:extLst>
              </a:tr>
              <a:tr h="1082165">
                <a:tc>
                  <a:txBody>
                    <a:bodyPr/>
                    <a:lstStyle/>
                    <a:p>
                      <a:r>
                        <a:rPr lang="en-US" dirty="0" smtClean="0"/>
                        <a:t>Sliding</a:t>
                      </a:r>
                      <a:r>
                        <a:rPr lang="en-US" baseline="0" dirty="0" smtClean="0"/>
                        <a:t>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Only</a:t>
                      </a:r>
                      <a:r>
                        <a:rPr lang="en-US" baseline="0" noProof="0" dirty="0" smtClean="0"/>
                        <a:t> the oldest event or events are evicted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181612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4" y="2086785"/>
            <a:ext cx="11827011" cy="33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9" y="1943100"/>
            <a:ext cx="11031912" cy="42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43" y="2811488"/>
            <a:ext cx="6407578" cy="385507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bio of the presenter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engineer diploma from the university of Constantine</a:t>
            </a:r>
          </a:p>
          <a:p>
            <a:r>
              <a:rPr lang="en-US" dirty="0" smtClean="0"/>
              <a:t>PhD from the university of Lyon &amp; Airbus Group research center</a:t>
            </a:r>
          </a:p>
          <a:p>
            <a:r>
              <a:rPr lang="en-US" dirty="0" err="1" smtClean="0"/>
              <a:t>Maitre</a:t>
            </a:r>
            <a:r>
              <a:rPr lang="en-US" dirty="0" smtClean="0"/>
              <a:t> de </a:t>
            </a:r>
            <a:r>
              <a:rPr lang="en-US" dirty="0" err="1" smtClean="0"/>
              <a:t>Conférence</a:t>
            </a:r>
            <a:r>
              <a:rPr lang="en-US" dirty="0" smtClean="0"/>
              <a:t> </a:t>
            </a:r>
            <a:r>
              <a:rPr lang="en-US" dirty="0" err="1" smtClean="0"/>
              <a:t>associé</a:t>
            </a:r>
            <a:r>
              <a:rPr lang="en-US" dirty="0" smtClean="0"/>
              <a:t> at the university of Creteil in Paris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30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5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07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EPL: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 action="ppaction://hlinkfile"/>
              </a:rPr>
              <a:t>file:///E:/</a:t>
            </a:r>
            <a:r>
              <a:rPr lang="fr-FR" dirty="0" smtClean="0">
                <a:hlinkClick r:id="rId2" action="ppaction://hlinkfile"/>
              </a:rPr>
              <a:t>old20202021DTransform/session7-8-CEP/CEP.pdf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04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3FF59-CCC7-413D-A77C-F92023C9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implementing Trivia game using 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F84D0-6B47-473F-A454-F44694EE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38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F2598-8A76-41A6-8658-2A21DFBE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541B7915-9EC8-4495-BA45-0B4AAC0DF766}"/>
              </a:ext>
            </a:extLst>
          </p:cNvPr>
          <p:cNvSpPr/>
          <p:nvPr/>
        </p:nvSpPr>
        <p:spPr>
          <a:xfrm>
            <a:off x="5627077" y="4066761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7AABE82-9A2B-4E97-87BA-19A5E873D453}"/>
              </a:ext>
            </a:extLst>
          </p:cNvPr>
          <p:cNvSpPr/>
          <p:nvPr/>
        </p:nvSpPr>
        <p:spPr>
          <a:xfrm>
            <a:off x="5627077" y="2706574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C460117-2E32-4FFE-AD6E-E9F8528E5AD2}"/>
              </a:ext>
            </a:extLst>
          </p:cNvPr>
          <p:cNvSpPr/>
          <p:nvPr/>
        </p:nvSpPr>
        <p:spPr>
          <a:xfrm>
            <a:off x="5627077" y="2032000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96230B-6233-469A-B577-E91E6556896D}"/>
              </a:ext>
            </a:extLst>
          </p:cNvPr>
          <p:cNvSpPr/>
          <p:nvPr/>
        </p:nvSpPr>
        <p:spPr>
          <a:xfrm>
            <a:off x="2704124" y="5026708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B357C4-3E52-48E2-901E-922BAC942C62}"/>
              </a:ext>
            </a:extLst>
          </p:cNvPr>
          <p:cNvSpPr/>
          <p:nvPr/>
        </p:nvSpPr>
        <p:spPr>
          <a:xfrm>
            <a:off x="4126525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7D8CB9-6043-48D3-BCE8-706F0D127DF3}"/>
              </a:ext>
            </a:extLst>
          </p:cNvPr>
          <p:cNvSpPr/>
          <p:nvPr/>
        </p:nvSpPr>
        <p:spPr>
          <a:xfrm>
            <a:off x="6979143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F27BD4-CC83-4E2B-BAB6-30EC1FE97F51}"/>
              </a:ext>
            </a:extLst>
          </p:cNvPr>
          <p:cNvSpPr/>
          <p:nvPr/>
        </p:nvSpPr>
        <p:spPr>
          <a:xfrm>
            <a:off x="8401544" y="5026706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13944C7-84D6-4555-B384-571ED672FA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200401" y="4295972"/>
            <a:ext cx="2426676" cy="730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25B7E4-AE96-47A4-A92D-1B955CA207C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622802" y="4295972"/>
            <a:ext cx="1004275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299F4C4-A2B3-4492-94DC-85860B1107E9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353911" y="4295972"/>
            <a:ext cx="1121509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9871ED7-DEFE-40B9-BCE2-51CC24AAB2EE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6353911" y="4295972"/>
            <a:ext cx="2543910" cy="730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0BC3EB7-31D9-467D-965F-75792070E98C}"/>
              </a:ext>
            </a:extLst>
          </p:cNvPr>
          <p:cNvSpPr/>
          <p:nvPr/>
        </p:nvSpPr>
        <p:spPr>
          <a:xfrm>
            <a:off x="8245231" y="2761091"/>
            <a:ext cx="141849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997A70-BA39-4F1A-8B7E-9FCD605FBADF}"/>
              </a:ext>
            </a:extLst>
          </p:cNvPr>
          <p:cNvSpPr/>
          <p:nvPr/>
        </p:nvSpPr>
        <p:spPr>
          <a:xfrm>
            <a:off x="4872894" y="624863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D33255A-1417-4DF9-A039-4D004944FF67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5990494" y="1388818"/>
            <a:ext cx="0" cy="64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CD5F6C6-AC63-4922-8FF7-DBC4494FC9F4}"/>
              </a:ext>
            </a:extLst>
          </p:cNvPr>
          <p:cNvSpPr/>
          <p:nvPr/>
        </p:nvSpPr>
        <p:spPr>
          <a:xfrm>
            <a:off x="10603523" y="2832102"/>
            <a:ext cx="1500554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76E7F04-24FA-40BB-9C83-8244F1A9E952}"/>
              </a:ext>
            </a:extLst>
          </p:cNvPr>
          <p:cNvCxnSpPr>
            <a:stCxn id="27" idx="1"/>
            <a:endCxn id="23" idx="6"/>
          </p:cNvCxnSpPr>
          <p:nvPr/>
        </p:nvCxnSpPr>
        <p:spPr>
          <a:xfrm flipH="1">
            <a:off x="9663724" y="3214080"/>
            <a:ext cx="939799" cy="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FB9EDA5-BE95-48D0-98CE-77128A510AFE}"/>
              </a:ext>
            </a:extLst>
          </p:cNvPr>
          <p:cNvSpPr/>
          <p:nvPr/>
        </p:nvSpPr>
        <p:spPr>
          <a:xfrm>
            <a:off x="78151" y="2832101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E9BC180-F939-4DBA-A6AF-4F410009EA16}"/>
              </a:ext>
            </a:extLst>
          </p:cNvPr>
          <p:cNvSpPr/>
          <p:nvPr/>
        </p:nvSpPr>
        <p:spPr>
          <a:xfrm>
            <a:off x="2987431" y="2142030"/>
            <a:ext cx="1418493" cy="427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7B7DF20-C289-4C28-96F4-AC359DEAA063}"/>
              </a:ext>
            </a:extLst>
          </p:cNvPr>
          <p:cNvSpPr/>
          <p:nvPr/>
        </p:nvSpPr>
        <p:spPr>
          <a:xfrm>
            <a:off x="2653320" y="2817085"/>
            <a:ext cx="2086714" cy="6506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 Annulment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0F5AA82-7D94-4B05-99BE-B16ABF73B88F}"/>
              </a:ext>
            </a:extLst>
          </p:cNvPr>
          <p:cNvSpPr/>
          <p:nvPr/>
        </p:nvSpPr>
        <p:spPr>
          <a:xfrm>
            <a:off x="2395415" y="3633988"/>
            <a:ext cx="2680684" cy="5587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for most frequent answer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5A398FF-0364-4C7D-8019-7B3208335099}"/>
              </a:ext>
            </a:extLst>
          </p:cNvPr>
          <p:cNvSpPr/>
          <p:nvPr/>
        </p:nvSpPr>
        <p:spPr>
          <a:xfrm>
            <a:off x="4978400" y="5770280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Scoreboard manager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BAC3B95-99E5-439A-B552-1C485FB6B247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2313351" y="2355668"/>
            <a:ext cx="674080" cy="85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7086111-5153-428F-8E03-1D0DE651FCCA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2313351" y="3142402"/>
            <a:ext cx="339969" cy="71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7B807EC-DDE9-47B9-AA85-0AE2DF9FC72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313351" y="3214079"/>
            <a:ext cx="474641" cy="50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Arrow: Down 56">
            <a:extLst>
              <a:ext uri="{FF2B5EF4-FFF2-40B4-BE49-F238E27FC236}">
                <a16:creationId xmlns:a16="http://schemas.microsoft.com/office/drawing/2014/main" xmlns="" id="{98BBEDBC-349E-41B2-BDAC-A354EFF9EA1E}"/>
              </a:ext>
            </a:extLst>
          </p:cNvPr>
          <p:cNvSpPr/>
          <p:nvPr/>
        </p:nvSpPr>
        <p:spPr>
          <a:xfrm>
            <a:off x="5990494" y="5291360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xmlns="" id="{7154890A-F3A9-4DA7-B53C-B6175D92E6CB}"/>
              </a:ext>
            </a:extLst>
          </p:cNvPr>
          <p:cNvSpPr/>
          <p:nvPr/>
        </p:nvSpPr>
        <p:spPr>
          <a:xfrm rot="10800000">
            <a:off x="1082391" y="3607682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CD505-79A9-481E-9579-1BBD089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C9379F5-24AE-451C-9D24-44C7B7C5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28701"/>
              </p:ext>
            </p:extLst>
          </p:nvPr>
        </p:nvGraphicFramePr>
        <p:xfrm>
          <a:off x="3907692" y="349250"/>
          <a:ext cx="6392985" cy="616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2985">
                  <a:extLst>
                    <a:ext uri="{9D8B030D-6E8A-4147-A177-3AD203B41FA5}">
                      <a16:colId xmlns:a16="http://schemas.microsoft.com/office/drawing/2014/main" xmlns="" val="2223793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QuestionEvent(Q1, 2, a, b, c, d) at 09:00:00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91117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AnswerEvent(User1, Q1, 1) at 09:00:01.32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1615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AnswerEvent(User2, Q1, 2) at 09:00:01.18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4076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AnswerEvent(User3, Q1, 3) at 09:00:02.10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37469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AnswerEvent(User4, Q1, 1) at 09:00:03.34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086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Q1, 2) at 09:00:04.21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2462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Q1, 4) at 09:00:04.44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04161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Q1, 1) at 09:00:05.32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5184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Q1, 2) at 09:00:06.55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2238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Q1, 2) at 09:00:12.10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63694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Q1, 1) at 09:00:15.34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6030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Q1, 3) at 09:00:24.21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1199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Q1, 2) at 09:00:28.44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8519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0783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QuestionEvent(Q2, 1, a, b, c, d) at 09:00:30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14466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Q2, 1) at 09:00:31.32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706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Q2, 2) at 09:00:42.18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0402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Q2, 3) at 09:00:44.10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58116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Q2, 1) at 09:00:45.34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04813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RequestAnswerEvent(User6, Q2) at 09:00:45.37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9679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Q2, 3) at 09:00:46.21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53548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Q2, 3) at 09:00:54.44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99293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Q2, 1) at 09:00:55.32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86037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Q2, 1) at 09:00:56.55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811123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Q2, 2) at 09:00:57.10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83018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Q2, 2) at 09:00:58.34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8850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Q2, 1) at 09:00:58.41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79023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Q2, 1) at 09:00:59.44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42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85767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QuestionEvent(Q3, 4, a, b, c, d) at 09:01:00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39996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Q3, 4) at 09:01:01.33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1766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Q3, 4) at 09:01:02.18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1217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RequestAnswerEvent(User7, Q3) at 09:01:02.37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5521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Q3, 3) at 09:01:02.44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9616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AnswerAnnulmentEvent(User11, Q3) at 09:01:02.51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1824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Q3, 4) at 09:01:03.54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53199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Q3, 2) at 09:01:07.21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6285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Q3, 4) at 09:01:11.44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09046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Q3, 4) at 09:01:15.32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2345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Q3, 2) at 09:01:19.56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596924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Q3, 3) at 09:01:21.10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750665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Q3, 4) at 09:01:23.34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586531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Q3, 3) at 09:01:24.24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60952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Q3, 4) at 09:01:29.55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2270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03314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QuestionEvent(Q4, 2, a, b, c, d) at 09:01:30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101945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Q4, 2) at 09:01:32.32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08071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Q4, 2) at 09:01:33.18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03712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Q4, 2) at 09:01:34.10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7963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Q4, 2) at 09:01:35.34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64212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Q4, 3) at 09:01:41.21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59536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Q4, 2) at 09:01:44.44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6814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Q4, 1) at 09:01:45.32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931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AnswerAnnulmentEvent(User1, Q4) at 09:01:45.51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76886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Q4, 2) at 09:01:46.55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5580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Q4, 2) at 09:01:57.10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6950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Q4, 2) at 09:01:41.21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6388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Q4, 2) at 09:01:59.34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096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Q4, 1) at 09:01:59.42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8442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Q4, 1) at 09:01:59.44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472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1333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QuestionEvent(Q5, 3, a, b, c, d) at 09:02:00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85474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Q5, 3) at 09:02:01.33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9396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Q5, 1) at 09:02:02.18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5247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Q5, 3) at 09:02:02.15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923411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RequestAnswerEvent(User8, Q5) at 09:02:02.37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09879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Q5, 3) at 09:02:03.54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10343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Q5, 3) at 09:02:07.21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000981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Q5, 2) at 09:02:11.44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0154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Q5, 4) at 09:02:15.32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8342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Q5, 1) at 09:02:19.56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7445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Q5, 3) at 09:02:21.10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9158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RequestAnswerEvent(User11, Q5) at 09:02:22.37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8445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Q5, 4) at 09:02:23.34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27814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Q5, 3) at 09:02:24.24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89552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Q5, 3) at 09:02:29.55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80967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4517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QuestionEvent(Q6, 4, a, b, c, d) at 09:02:30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6387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Q6, 2) at 09:02:34.32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16322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Q6, 4) at 09:02:35.18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51525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Q6, 1) at 09:02:36.10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915297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Q6, 4) at 09:02:36.34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9888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Q6, 3) at 09:02:38.21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90311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RequestAnswerEvent(User2, Q6) at 09:02:39.37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63146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Q6, 2) at 09:02:41.44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8735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Q6, 4) at 09:02:41.33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0692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Q6, 2) at 09:02:43.55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325015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Q6, 4) at 09:02:46.10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58589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Q6, 4) at 09:02:48.34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66878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Q6, 4) at 09:02:52.23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69322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Q6, 1) at 09:02:54.46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41944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0424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QuestionEvent(Q7, 3, a, b, c, d) at 09:03:00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55327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Q7, 3) at 09:00:03.32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6275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Q7, 3) at 09:00:03.17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25434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Q7, 3) at 09:00:03.05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4243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Q7, 1) at 09:00:03.34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5856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Q7, 2) at 09:03:04.21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2411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Q7, 1) at 09:03:05.12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37831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Q7, 3) at 09:03:05.32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11760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RequestAnswerEvent(User10, Q7) at 09:03:06.37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68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Q7, 2) at 09:03:07.52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2606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Q7, 3) at 09:03:08.10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1104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Q7, 1) at 09:03:11.33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1156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Q7, 3) at 09:03:12.57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5028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Q7, 3) at 09:03:15.42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4970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8764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QuestionEvent(Q8, 1, a, b, c, d) at 09:03:30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95181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Q8, 1) at 09:03:31.32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850250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Q8, 1) at 09:03:42.18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6918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Q8, 3) at 09:03:44.10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84128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Q8, 1) at 09:03:45.34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7343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Q8, 3) at 09:03:46.21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33712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Q8, 3) at 09:03:54.44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42294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Q8, 2) at 09:03:55.32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33919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Q8, 1) at 09:03:56.55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824014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Q8, 2) at 09:03:57.10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44515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Q8, 1) at 09:03:58.34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52709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Q8, 1) at 09:03:58.41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235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Q8, 1) at 09:03:59.44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89047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01126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QuestionEvent(Q9, 4, a, b, c, d) at 09:04:00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00242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Q9, 4) at 09:04:01.33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616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Q9, 4) at 09:04:02.18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90260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Q9, 3) at 09:04:02.15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050669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Q9, 4) at 09:04:03.54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08424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Q9, 2) at 09:04:07.21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787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RequestAnswerEvent(User1, Q9) at 09:04:10.37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0350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Q9, 4) at 09:04:11.44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86630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Q9, 4) at 09:04:15.32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0896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Q9, 2) at 09:04:19.56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30337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Q9, 3) at 09:04:21.10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11373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Q9, 4) at 09:04:23.34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08327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Q9, 3) at 09:04:24.24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867903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Q9, 4) at 09:04:29.55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06822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1021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QuestionEvent(Q10, 2, a, b, c, d) at 09:04:30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434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Q10, 2) at 09:04:32.32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54462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Q10, 2) at 09:04:33.18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26344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Q10, 2) at 09:04:34.10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16015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Q10, 2) at 09:04:35.34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50228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Q10, 3) at 09:04:41.21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03207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Q10, 2) at 09:04:44.44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46122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Q10, 1) at 09:04:45.32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67324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Q10, 2) at 09:04:46.55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967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AnswerAnnulmentEvent(User1, Q10) at 09:04:48.51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07325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Q10, 2) at 09:04:57.10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5217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Q10, 2) at 09:04:59.34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7377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Q10, 1) at 09:04:59.42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96317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Q10, 1) at 09:01:59.44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145056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27939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QuestionEvent(Q11, 2, a, b, c, d) at 09:05:00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11001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Q11, 2) at 09:05:01.33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24223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Q11, 2) at 09:05:02.18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6504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Q11, 2) at 09:05:02.15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58835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Q11, 2) at 09:05:03.54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22613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Q11, 3) at 09:05:07.21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0948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Q11, 2) at 09:05:11.44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371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Q11, 2) at 09:05:15.32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2323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Q11, 1) at 09:05:19.56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47808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Q11, 2) at 09:05:21.10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70972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Q11, 2) at 09:05:23.34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366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Q11, 3) at 09:05:24.24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71269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Q11, 3) at 09:05:29.55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30374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53081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QuestionEvent(Q12, 2, a, b, c, d) at 09:05:30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1629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Q12, 2) at 09:05:33.32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8184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Q12, 4) at 09:05:35.18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3868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Q12, 2) at 09:05:36.10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8164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Q12, 2) at 09:05:36.34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370520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Q12, 3) at 09:05:39.23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8940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Q12, 2) at 09:05:41.44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5912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Q12, 2) at 09:05:42.34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51090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Q12, 2) at 09:05:43.55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76507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Q12, 4) at 09:05:47.10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52011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Q12, 4) at 09:05:49.33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9803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Q12, 3) at 09:05:53.23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9877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Q12, 1) at 09:05:53.46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75304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16342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QuestionEvent(Q13, 4, a, b, c, d) at 09:06:00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563355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Q13, 1) at 09:06:01.32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97035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Q13, 2) at 09:06:02.18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9838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Q13, 4) at 09:06:03.10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2481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Q13, 1) at 09:06:05.34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503238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Q13, 2) at 09:06:08.21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4619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Q13, 4) at 09:06:08.44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1415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Q13, 1) at 09:06:09.32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55930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Q13, 2) at 09:06:10.55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709593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Q13, 2) at 09:06:12.10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7726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Q13, 1) at 09:06:15.34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80122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Q13, 3) at 09:06:24.21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6450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Q13, 2) at 09:06:28.44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9305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04808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QuestionEvent(Q14, 4, a, b, c, d) at 09:06:30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46477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Q14, 2) at 09:06:32.32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8685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Q14, 4) at 09:06:33.18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18526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Q14, 4) at 09:06:34.10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880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Q14, 2) at 09:06:37.34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14873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Q14, 3) at 09:06:39.21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98852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Q14, 2) at 09:06:41.42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6230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Q14, 1) at 09:06:43.32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5082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Q14, 2) at 09:06:46.55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3402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Q14, 2) at 09:06:57.10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14329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Q14, 2) at 09:06:59.34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170248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Q14, 1) at 09:06:59.42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07742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Q14, 1) at 09:06:59.44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64674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85164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QuestionEvent(Q15, 2, a, b, c, d) at 09:07:00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88791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Q15, 3) at 09:07:01.33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69285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Q15, 4) at 09:07:02.18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4917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Q15, 3) at 09:07:02.15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17130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Q15, 3) at 09:07:03.54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714677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Q15, 3) at 09:07:07.21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10516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Q15, 2) at 09:07:11.44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88646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Q15, 2) at 09:07:15.32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96346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Q15, 1) at 09:07:19.56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57279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Q15, 2) at 09:07:21.10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3695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Q15, 2) at 09:02:23.34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94933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Q15, 3) at 09:02:24.24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65177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Q15, 2) at 09:02:29.55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217642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23172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QuestionEvent(Q16, 1, a, b, c, d) at 09:07:30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47382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Q16, 1) at 09:07:34.32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3567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Q16, 1) at 09:07:35.18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938815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Q16, 1) at 09:07:36.10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08389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Q16, 4) at 09:07:36.34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444333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Q16, 3) at 09:07:38.21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41747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Q16, 2) at 09:07:41.22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16301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Q16, 4) at 09:07:41.33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17041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Q16, 2) at 09:07:44.55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235468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Q16, 1) at 09:07:46.10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038614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Q16, 4) at 09:07:48.34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422443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Q16, 4) at 09:07:52.23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204419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 dirty="0">
                          <a:effectLst/>
                        </a:rPr>
                        <a:t>        </a:t>
                      </a:r>
                      <a:r>
                        <a:rPr lang="en-US" sz="100" u="none" strike="noStrike" dirty="0" err="1">
                          <a:effectLst/>
                        </a:rPr>
                        <a:t>AnswerEvent</a:t>
                      </a:r>
                      <a:r>
                        <a:rPr lang="en-US" sz="100" u="none" strike="noStrike" dirty="0">
                          <a:effectLst/>
                        </a:rPr>
                        <a:t>(User12, Q16, 1) at 09:07:54.46;</a:t>
                      </a:r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:a16="http://schemas.microsoft.com/office/drawing/2014/main" xmlns="" val="381159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55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FCEEB-26A7-4DB8-A8EF-990C502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B135E2-00A5-4214-8A4E-C3C5AFC7DC7E}"/>
              </a:ext>
            </a:extLst>
          </p:cNvPr>
          <p:cNvSpPr txBox="1"/>
          <p:nvPr/>
        </p:nvSpPr>
        <p:spPr>
          <a:xfrm>
            <a:off x="195386" y="2036632"/>
            <a:ext cx="12051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scoring system creates score event with points for player according to the following scoring table:</a:t>
            </a:r>
          </a:p>
          <a:p>
            <a:r>
              <a:rPr lang="en-US" dirty="0"/>
              <a:t>Correct answer 	5</a:t>
            </a:r>
          </a:p>
          <a:p>
            <a:r>
              <a:rPr lang="en-US" dirty="0"/>
              <a:t>Correct answer after asking for the most frequent answer 	1</a:t>
            </a:r>
          </a:p>
          <a:p>
            <a:r>
              <a:rPr lang="en-US" dirty="0"/>
              <a:t>First who answered 	100</a:t>
            </a:r>
          </a:p>
          <a:p>
            <a:r>
              <a:rPr lang="en-US" dirty="0"/>
              <a:t>Incorrect answer 	-1</a:t>
            </a:r>
          </a:p>
          <a:p>
            <a:r>
              <a:rPr lang="en-US" dirty="0"/>
              <a:t>Three answers incorrect without a correct answer in the middle 	-50</a:t>
            </a:r>
          </a:p>
          <a:p>
            <a:r>
              <a:rPr lang="en-US" dirty="0"/>
              <a:t>Correct answers to 10 consecutive questions* 	500</a:t>
            </a:r>
          </a:p>
          <a:p>
            <a:r>
              <a:rPr lang="en-US" dirty="0"/>
              <a:t>Correct answers to 10 questions within 30 minutes* during late night hours (1:00 – 5:00) 	500</a:t>
            </a:r>
          </a:p>
          <a:p>
            <a:r>
              <a:rPr lang="en-US" dirty="0"/>
              <a:t>each correct answer is counted towards a single bonus of the same type and cannot be counted twice.</a:t>
            </a:r>
          </a:p>
          <a:p>
            <a:r>
              <a:rPr lang="en-US" dirty="0"/>
              <a:t>If there are several players that are tied in one of the "best" categories, each of them receives the bonus of 1000 points.</a:t>
            </a:r>
          </a:p>
        </p:txBody>
      </p:sp>
    </p:spTree>
    <p:extLst>
      <p:ext uri="{BB962C8B-B14F-4D97-AF65-F5344CB8AC3E}">
        <p14:creationId xmlns:p14="http://schemas.microsoft.com/office/powerpoint/2010/main" val="22032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9B7D826-5CDD-4163-A9D1-D65250F003E2}"/>
              </a:ext>
            </a:extLst>
          </p:cNvPr>
          <p:cNvSpPr/>
          <p:nvPr/>
        </p:nvSpPr>
        <p:spPr>
          <a:xfrm>
            <a:off x="-881692" y="5109676"/>
            <a:ext cx="2650632" cy="8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Windows to retain information on questions, players and answers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D8C577C-396C-4CD1-BA28-1C24022FF0B5}"/>
              </a:ext>
            </a:extLst>
          </p:cNvPr>
          <p:cNvSpPr/>
          <p:nvPr/>
        </p:nvSpPr>
        <p:spPr>
          <a:xfrm>
            <a:off x="10981902" y="2484327"/>
            <a:ext cx="98662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Frequent Answered Responses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5CB9BBF-2694-4C0A-AB07-5D4CC26A6BF5}"/>
              </a:ext>
            </a:extLst>
          </p:cNvPr>
          <p:cNvSpPr/>
          <p:nvPr/>
        </p:nvSpPr>
        <p:spPr>
          <a:xfrm>
            <a:off x="1768940" y="6240872"/>
            <a:ext cx="98662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Players with their scores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71B81B2-A945-44D2-BD5B-B1B2461D2EC4}"/>
              </a:ext>
            </a:extLst>
          </p:cNvPr>
          <p:cNvSpPr/>
          <p:nvPr/>
        </p:nvSpPr>
        <p:spPr>
          <a:xfrm>
            <a:off x="3023841" y="6240872"/>
            <a:ext cx="1562053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Players with their scores during 5 minutes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B81DF0D-6B89-40F4-BE4B-8B1AAF37A455}"/>
              </a:ext>
            </a:extLst>
          </p:cNvPr>
          <p:cNvSpPr/>
          <p:nvPr/>
        </p:nvSpPr>
        <p:spPr>
          <a:xfrm>
            <a:off x="4998008" y="6240872"/>
            <a:ext cx="1235012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Question with player who was fastest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6AC94BC-4054-417A-B91D-5D87720BB550}"/>
              </a:ext>
            </a:extLst>
          </p:cNvPr>
          <p:cNvSpPr/>
          <p:nvPr/>
        </p:nvSpPr>
        <p:spPr>
          <a:xfrm>
            <a:off x="7096394" y="6240872"/>
            <a:ext cx="1235012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All the questions asked during 1 hour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54123C0-5F94-4DFA-8325-7AC29B2BFBFA}"/>
              </a:ext>
            </a:extLst>
          </p:cNvPr>
          <p:cNvSpPr/>
          <p:nvPr/>
        </p:nvSpPr>
        <p:spPr>
          <a:xfrm>
            <a:off x="8906097" y="6240872"/>
            <a:ext cx="167241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History of all players regarding all questions</a:t>
            </a:r>
          </a:p>
        </p:txBody>
      </p:sp>
    </p:spTree>
    <p:extLst>
      <p:ext uri="{BB962C8B-B14F-4D97-AF65-F5344CB8AC3E}">
        <p14:creationId xmlns:p14="http://schemas.microsoft.com/office/powerpoint/2010/main" val="288549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2020362" y="1279641"/>
            <a:ext cx="301307" cy="26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2D5BE5A0-C9B2-49F0-8DE5-7670F80FA74A}"/>
              </a:ext>
            </a:extLst>
          </p:cNvPr>
          <p:cNvCxnSpPr>
            <a:cxnSpLocks/>
            <a:stCxn id="3" idx="4"/>
            <a:endCxn id="26" idx="0"/>
          </p:cNvCxnSpPr>
          <p:nvPr/>
        </p:nvCxnSpPr>
        <p:spPr>
          <a:xfrm rot="16200000" flipH="1">
            <a:off x="3210276" y="501991"/>
            <a:ext cx="3483180" cy="5561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C41A3C6-ED24-499E-85AC-951FDAB85B9D}"/>
              </a:ext>
            </a:extLst>
          </p:cNvPr>
          <p:cNvSpPr/>
          <p:nvPr/>
        </p:nvSpPr>
        <p:spPr>
          <a:xfrm>
            <a:off x="3850225" y="3030236"/>
            <a:ext cx="1837934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When a question arrives, we push it to the questions window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E9B37BE4-0953-4B21-87DB-02EF187B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87" y="2987869"/>
            <a:ext cx="3390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 event processing: conceptual presentation</a:t>
            </a:r>
          </a:p>
          <a:p>
            <a:pPr lvl="1"/>
            <a:r>
              <a:rPr lang="en-US" dirty="0" smtClean="0"/>
              <a:t>Processing stream of events</a:t>
            </a:r>
          </a:p>
          <a:p>
            <a:pPr lvl="1"/>
            <a:r>
              <a:rPr lang="en-US" dirty="0" smtClean="0"/>
              <a:t>Aggregating data to process them windows mechanism</a:t>
            </a:r>
          </a:p>
          <a:p>
            <a:pPr lvl="1"/>
            <a:r>
              <a:rPr lang="en-US" dirty="0" smtClean="0"/>
              <a:t>Queries to detect patterns of events</a:t>
            </a:r>
          </a:p>
          <a:p>
            <a:endParaRPr lang="en-US" dirty="0" smtClean="0"/>
          </a:p>
          <a:p>
            <a:r>
              <a:rPr lang="en-US" dirty="0" smtClean="0"/>
              <a:t>Application of complex event processing with </a:t>
            </a:r>
            <a:r>
              <a:rPr lang="en-US" dirty="0" err="1" smtClean="0"/>
              <a:t>Esper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case: Trivia example</a:t>
            </a:r>
          </a:p>
          <a:p>
            <a:endParaRPr lang="en-US" dirty="0" smtClean="0"/>
          </a:p>
          <a:p>
            <a:r>
              <a:rPr lang="en-US" dirty="0" smtClean="0"/>
              <a:t>Limitations of </a:t>
            </a:r>
            <a:r>
              <a:rPr lang="en-US" dirty="0" err="1" smtClean="0"/>
              <a:t>Esper</a:t>
            </a:r>
            <a:r>
              <a:rPr lang="en-US" dirty="0" smtClean="0"/>
              <a:t> and workarounds from the industry</a:t>
            </a:r>
          </a:p>
        </p:txBody>
      </p:sp>
    </p:spTree>
    <p:extLst>
      <p:ext uri="{BB962C8B-B14F-4D97-AF65-F5344CB8AC3E}">
        <p14:creationId xmlns:p14="http://schemas.microsoft.com/office/powerpoint/2010/main" val="314785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55355"/>
            <a:ext cx="301307" cy="26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497662" y="1299046"/>
            <a:ext cx="301307" cy="261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xmlns="" id="{F2A61D37-1483-4075-A1EB-FEF844A6CB7E}"/>
              </a:ext>
            </a:extLst>
          </p:cNvPr>
          <p:cNvCxnSpPr>
            <a:cxnSpLocks/>
            <a:stCxn id="32" idx="4"/>
            <a:endCxn id="22" idx="0"/>
          </p:cNvCxnSpPr>
          <p:nvPr/>
        </p:nvCxnSpPr>
        <p:spPr>
          <a:xfrm rot="16200000" flipH="1">
            <a:off x="1926044" y="3282928"/>
            <a:ext cx="3463775" cy="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3726680-7540-4F09-B1F2-50D520367C99}"/>
              </a:ext>
            </a:extLst>
          </p:cNvPr>
          <p:cNvSpPr/>
          <p:nvPr/>
        </p:nvSpPr>
        <p:spPr>
          <a:xfrm>
            <a:off x="3850224" y="2137035"/>
            <a:ext cx="2996051" cy="197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an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We insert it into the appropriate window. However, the player could change their mind and accordingly, it is necessary to update the answer in the window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questionID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bring the </a:t>
            </a:r>
            <a:r>
              <a:rPr lang="en-US" sz="1200" i="1" dirty="0" err="1"/>
              <a:t>questionTime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playerId</a:t>
            </a:r>
            <a:r>
              <a:rPr lang="en-US" sz="1200" i="1" dirty="0"/>
              <a:t>,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 identify the answer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clientAnswerTime</a:t>
            </a:r>
            <a:endParaRPr lang="en-US" sz="1200" i="1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xmlns="" id="{68F0186F-4759-4CEC-B56A-DA986DAABF2E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6185152" y="3476867"/>
            <a:ext cx="1595434" cy="1499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4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xmlns="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009C8F39-EC35-4A02-B113-A4E8DB5F8736}"/>
              </a:ext>
            </a:extLst>
          </p:cNvPr>
          <p:cNvCxnSpPr>
            <a:cxnSpLocks/>
            <a:stCxn id="35" idx="4"/>
            <a:endCxn id="19" idx="1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2996051" cy="57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1375764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xmlns="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xmlns="" id="{009C8F39-EC35-4A02-B113-A4E8DB5F8736}"/>
              </a:ext>
            </a:extLst>
          </p:cNvPr>
          <p:cNvCxnSpPr>
            <a:cxnSpLocks/>
            <a:stCxn id="35" idx="4"/>
            <a:endCxn id="19" idx="1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3118913" cy="90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 This answer can be shown to the user but we no longer process this event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CB1723-523F-4952-B3E5-63AF1AB6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08" y="3661988"/>
            <a:ext cx="6552264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82EB24-B489-47F9-8FDF-AED9F7F3927A}"/>
              </a:ext>
            </a:extLst>
          </p:cNvPr>
          <p:cNvSpPr/>
          <p:nvPr/>
        </p:nvSpPr>
        <p:spPr>
          <a:xfrm>
            <a:off x="11047606" y="1238323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24109813-C35A-40E5-A8A8-1CA613AF13E6}"/>
              </a:ext>
            </a:extLst>
          </p:cNvPr>
          <p:cNvSpPr/>
          <p:nvPr/>
        </p:nvSpPr>
        <p:spPr>
          <a:xfrm>
            <a:off x="6311689" y="1108141"/>
            <a:ext cx="258815" cy="260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xmlns="" id="{1846A7FA-1720-40FB-9D59-E2438D811F36}"/>
              </a:ext>
            </a:extLst>
          </p:cNvPr>
          <p:cNvCxnSpPr>
            <a:cxnSpLocks/>
            <a:stCxn id="38" idx="4"/>
          </p:cNvCxnSpPr>
          <p:nvPr/>
        </p:nvCxnSpPr>
        <p:spPr>
          <a:xfrm rot="5400000">
            <a:off x="3104372" y="1924267"/>
            <a:ext cx="3892489" cy="2780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A96E9C9-5191-472C-A922-CCDB90DE24F7}"/>
              </a:ext>
            </a:extLst>
          </p:cNvPr>
          <p:cNvSpPr/>
          <p:nvPr/>
        </p:nvSpPr>
        <p:spPr>
          <a:xfrm>
            <a:off x="4888269" y="2602224"/>
            <a:ext cx="3087581" cy="47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annulment arrives, we update the appropriate answer in the window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BD0B41D-363A-4412-B302-16F87526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08" y="3242666"/>
            <a:ext cx="8314231" cy="8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46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xmlns="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xmlns="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xmlns="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xmlns="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:a16="http://schemas.microsoft.com/office/drawing/2014/main" xmlns="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082EB24-B489-47F9-8FDF-AED9F7F3927A}"/>
              </a:ext>
            </a:extLst>
          </p:cNvPr>
          <p:cNvSpPr/>
          <p:nvPr/>
        </p:nvSpPr>
        <p:spPr>
          <a:xfrm>
            <a:off x="11047606" y="1238323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257417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09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93388-E796-4A91-A358-87C86AAF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96AE7B-1149-4555-A0BD-F1816C50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1781708"/>
            <a:ext cx="9890882" cy="44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90DF3-D254-4630-854D-5DDB5B59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0B2C9E-8DFF-4422-A08B-2CBBE87E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2" y="1690688"/>
            <a:ext cx="9792749" cy="43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A177B-2033-4880-A4D7-585EE1CE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395241-241E-4F2D-96C8-7598FDC7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32" y="1690688"/>
            <a:ext cx="9163574" cy="4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2693A-5390-4217-B932-70A60657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6E0736-AA6D-40E5-96DC-4ADE0259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81936"/>
            <a:ext cx="8858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event processing </a:t>
            </a:r>
            <a:r>
              <a:rPr lang="en-US" dirty="0" err="1" smtClean="0"/>
              <a:t>vs</a:t>
            </a:r>
            <a:r>
              <a:rPr lang="en-US" dirty="0" smtClean="0"/>
              <a:t> stream processing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30511"/>
              </p:ext>
            </p:extLst>
          </p:nvPr>
        </p:nvGraphicFramePr>
        <p:xfrm>
          <a:off x="150899" y="894080"/>
          <a:ext cx="11479470" cy="65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88"/>
                <a:gridCol w="5291528"/>
                <a:gridCol w="2051654"/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Complex event processing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Also known as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CEP,</a:t>
                      </a:r>
                      <a:r>
                        <a:rPr lang="en-US" baseline="0" noProof="0" dirty="0" smtClean="0"/>
                        <a:t> event stream analysis and event series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Real-time</a:t>
                      </a:r>
                      <a:r>
                        <a:rPr lang="en-US" baseline="0" noProof="0" dirty="0" smtClean="0"/>
                        <a:t> computation, stream computing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Example providers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Esper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Spark, </a:t>
                      </a:r>
                      <a:r>
                        <a:rPr lang="en-US" noProof="0" dirty="0" err="1" smtClean="0"/>
                        <a:t>Flink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Type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Business Intelligence and decision</a:t>
                      </a:r>
                      <a:r>
                        <a:rPr lang="en-US" baseline="0" noProof="0" dirty="0" smtClean="0"/>
                        <a:t> making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Container technologies e.g.</a:t>
                      </a:r>
                      <a:r>
                        <a:rPr lang="en-US" baseline="0" noProof="0" dirty="0" smtClean="0"/>
                        <a:t> J2EE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Pattern matching and detection, filtering, transformation, aggregation, event hierarchies, detecting relationships (such as causality, membership or timing) between events, managing event lifecycle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 to CEP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Not central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Transporting events between processes and hosts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Bot central to CEP in general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</a:t>
                      </a:r>
                      <a:r>
                        <a:rPr lang="en-US" baseline="0" noProof="0" dirty="0" smtClean="0"/>
                        <a:t>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Continuous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Queries</a:t>
                      </a:r>
                      <a:r>
                        <a:rPr lang="fr-FR" dirty="0" smtClean="0"/>
                        <a:t> (</a:t>
                      </a:r>
                      <a:r>
                        <a:rPr lang="fr-FR" dirty="0" err="1" smtClean="0"/>
                        <a:t>Statements</a:t>
                      </a:r>
                      <a:r>
                        <a:rPr lang="fr-FR" dirty="0" smtClean="0"/>
                        <a:t>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stream analysis in event processing language (EPL); Compile using the compiler; Deploy into a runtime; (all at runtime); no need to restart the server or container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 </a:t>
                      </a:r>
                      <a:r>
                        <a:rPr lang="fr-FR" dirty="0" err="1" smtClean="0"/>
                        <a:t>your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own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operators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Target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Extract-Transform-Load</a:t>
                      </a:r>
                      <a:r>
                        <a:rPr lang="fr-FR" dirty="0" smtClean="0"/>
                        <a:t> (ETL)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7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 language (EPL)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Esper</a:t>
            </a:r>
            <a:r>
              <a:rPr lang="en-US" dirty="0"/>
              <a:t> event processing language (EPL) converges event stream processing (filtering, joins, aggregation) and complex event processing (causality) into one single </a:t>
            </a:r>
            <a:r>
              <a:rPr lang="en-US" dirty="0" smtClean="0"/>
              <a:t>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core language is SQL conforming ensuring rapid </a:t>
            </a:r>
            <a:r>
              <a:rPr lang="en-US" dirty="0" smtClean="0"/>
              <a:t>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language, of course, includes event windows and causality patterns as first citizens</a:t>
            </a:r>
          </a:p>
        </p:txBody>
      </p:sp>
    </p:spTree>
    <p:extLst>
      <p:ext uri="{BB962C8B-B14F-4D97-AF65-F5344CB8AC3E}">
        <p14:creationId xmlns:p14="http://schemas.microsoft.com/office/powerpoint/2010/main" val="331706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3216</Words>
  <Application>Microsoft Office PowerPoint</Application>
  <PresentationFormat>Grand écran</PresentationFormat>
  <Paragraphs>526</Paragraphs>
  <Slides>35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Calibri</vt:lpstr>
      <vt:lpstr>Calibri Light</vt:lpstr>
      <vt:lpstr>Cambria Math</vt:lpstr>
      <vt:lpstr>Consolas</vt:lpstr>
      <vt:lpstr>Office Theme</vt:lpstr>
      <vt:lpstr>Complex event processing with Esper: theoretical background and applications</vt:lpstr>
      <vt:lpstr>Brief bio of the presenter</vt:lpstr>
      <vt:lpstr>Presentation outline</vt:lpstr>
      <vt:lpstr>Complex Event Processing</vt:lpstr>
      <vt:lpstr>Conceptual Description</vt:lpstr>
      <vt:lpstr>Event Models</vt:lpstr>
      <vt:lpstr>Complex Event Processing Architecture</vt:lpstr>
      <vt:lpstr>Complex event processing vs stream processing</vt:lpstr>
      <vt:lpstr>Event processing language (EPL)</vt:lpstr>
      <vt:lpstr>EPL: Operators</vt:lpstr>
      <vt:lpstr>EPL: simple Select statements</vt:lpstr>
      <vt:lpstr>EPL: Aggregation</vt:lpstr>
      <vt:lpstr>EPL: Basic Filter</vt:lpstr>
      <vt:lpstr>EPL: Basic Filter and Aggregation</vt:lpstr>
      <vt:lpstr>EPL: Windows</vt:lpstr>
      <vt:lpstr>EPL: Windows</vt:lpstr>
      <vt:lpstr>EPL: Windows Illustration</vt:lpstr>
      <vt:lpstr>EPL: Windows Illustration</vt:lpstr>
      <vt:lpstr>EPL: Match-Recognize Patterns</vt:lpstr>
      <vt:lpstr>EPL: Match-Recognize Patterns</vt:lpstr>
      <vt:lpstr>EPL: Match-Recognize Patterns</vt:lpstr>
      <vt:lpstr>EPL: Patterns</vt:lpstr>
      <vt:lpstr>EPL: Patterns</vt:lpstr>
      <vt:lpstr>Use case: implementing Trivia game using CEP</vt:lpstr>
      <vt:lpstr>Trivia</vt:lpstr>
      <vt:lpstr>Trivia data</vt:lpstr>
      <vt:lpstr>Trivia rules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with Esper: theoretical background and applications</dc:title>
  <dc:creator>Khalfallah, Malik [FR]</dc:creator>
  <cp:lastModifiedBy>user</cp:lastModifiedBy>
  <cp:revision>42</cp:revision>
  <dcterms:created xsi:type="dcterms:W3CDTF">2024-03-07T14:25:09Z</dcterms:created>
  <dcterms:modified xsi:type="dcterms:W3CDTF">2024-03-16T14:56:02Z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b735c733-fc58-41e4-a3b4-5eadfac57290</vt:lpwstr>
  </property>
  <property fmtid="{D5CDD505-2E9C-101B-9397-08002B2CF9AE}" pid="3" name="LABEL">
    <vt:lpwstr>S</vt:lpwstr>
  </property>
  <property fmtid="{D5CDD505-2E9C-101B-9397-08002B2CF9AE}" pid="4" name="L1">
    <vt:lpwstr>C-ALL</vt:lpwstr>
  </property>
  <property fmtid="{D5CDD505-2E9C-101B-9397-08002B2CF9AE}" pid="5" name="L2">
    <vt:lpwstr>C-CS</vt:lpwstr>
  </property>
  <property fmtid="{D5CDD505-2E9C-101B-9397-08002B2CF9AE}" pid="6" name="L3">
    <vt:lpwstr>C-AD-AMB</vt:lpwstr>
  </property>
  <property fmtid="{D5CDD505-2E9C-101B-9397-08002B2CF9AE}" pid="7" name="CCAV">
    <vt:lpwstr/>
  </property>
  <property fmtid="{D5CDD505-2E9C-101B-9397-08002B2CF9AE}" pid="8" name="Visual">
    <vt:lpwstr>0</vt:lpwstr>
  </property>
</Properties>
</file>