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C8218"/>
    <a:srgbClr val="FFFF99"/>
    <a:srgbClr val="E6E600"/>
    <a:srgbClr val="990000"/>
    <a:srgbClr val="FF5050"/>
    <a:srgbClr val="4E6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pPr>
            <a:r>
              <a:rPr lang="en-US" altLang="ko-KR" sz="2800" baseline="0" dirty="0" smtClean="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rPr>
              <a:t>4 steps of</a:t>
            </a:r>
            <a:endParaRPr lang="ko-KR" altLang="en-US" sz="2800" b="1" baseline="0" dirty="0">
              <a:solidFill>
                <a:schemeClr val="tx1"/>
              </a:solidFill>
              <a:latin typeface="Georgia" panose="02040502050405020303" pitchFamily="18" charset="0"/>
              <a:ea typeface="HY견명조" panose="02030600000101010101" pitchFamily="18" charset="-127"/>
            </a:endParaRPr>
          </a:p>
        </c:rich>
      </c:tx>
      <c:layout>
        <c:manualLayout>
          <c:xMode val="edge"/>
          <c:yMode val="edge"/>
          <c:x val="0.25569552870841539"/>
          <c:y val="1.26600543634696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DC821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7B54-4CB9-B674-E89615605E2A}"/>
              </c:ext>
            </c:extLst>
          </c:dPt>
          <c:cat>
            <c:strRef>
              <c:f>Sheet1!$A$2:$A$5</c:f>
              <c:strCache>
                <c:ptCount val="4"/>
                <c:pt idx="0">
                  <c:v>Step.01</c:v>
                </c:pt>
                <c:pt idx="1">
                  <c:v>Step.02</c:v>
                </c:pt>
                <c:pt idx="2">
                  <c:v>Step.03</c:v>
                </c:pt>
                <c:pt idx="3">
                  <c:v>Step.04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7</c:v>
                </c:pt>
                <c:pt idx="2">
                  <c:v>8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26-4273-9F48-5E361F2581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Step.01</c:v>
                </c:pt>
                <c:pt idx="1">
                  <c:v>Step.02</c:v>
                </c:pt>
                <c:pt idx="2">
                  <c:v>Step.03</c:v>
                </c:pt>
                <c:pt idx="3">
                  <c:v>Step.04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26-4273-9F48-5E361F2581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73890527"/>
        <c:axId val="1873890943"/>
      </c:barChart>
      <c:catAx>
        <c:axId val="1873890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ko-KR"/>
          </a:p>
        </c:txPr>
        <c:crossAx val="1873890943"/>
        <c:crosses val="autoZero"/>
        <c:auto val="1"/>
        <c:lblAlgn val="ctr"/>
        <c:lblOffset val="100"/>
        <c:noMultiLvlLbl val="0"/>
      </c:catAx>
      <c:valAx>
        <c:axId val="1873890943"/>
        <c:scaling>
          <c:orientation val="minMax"/>
          <c:max val="1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73890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70808" y="3676650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08" y="2723562"/>
            <a:ext cx="2563107" cy="799689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82963"/>
              </p:ext>
            </p:extLst>
          </p:nvPr>
        </p:nvGraphicFramePr>
        <p:xfrm>
          <a:off x="1470808" y="4379769"/>
          <a:ext cx="4073526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1495">
                  <a:extLst>
                    <a:ext uri="{9D8B030D-6E8A-4147-A177-3AD203B41FA5}">
                      <a16:colId xmlns:a16="http://schemas.microsoft.com/office/drawing/2014/main" val="2168078504"/>
                    </a:ext>
                  </a:extLst>
                </a:gridCol>
                <a:gridCol w="2982031">
                  <a:extLst>
                    <a:ext uri="{9D8B030D-6E8A-4147-A177-3AD203B41FA5}">
                      <a16:colId xmlns:a16="http://schemas.microsoft.com/office/drawing/2014/main" val="2766648831"/>
                    </a:ext>
                  </a:extLst>
                </a:gridCol>
              </a:tblGrid>
              <a:tr h="270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Georgia" panose="02040502050405020303" pitchFamily="18" charset="0"/>
                          <a:ea typeface="+mn-ea"/>
                        </a:rPr>
                        <a:t>안원전</a:t>
                      </a:r>
                      <a:endParaRPr lang="ko-KR" altLang="en-US" sz="1400" dirty="0"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Georgia" panose="02040502050405020303" pitchFamily="18" charset="0"/>
                          <a:ea typeface="+mn-ea"/>
                        </a:rPr>
                        <a:t>Leader</a:t>
                      </a:r>
                      <a:endParaRPr lang="ko-KR" altLang="en-US" sz="1400" dirty="0"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36119"/>
                  </a:ext>
                </a:extLst>
              </a:tr>
              <a:tr h="270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Georgia" panose="02040502050405020303" pitchFamily="18" charset="0"/>
                          <a:ea typeface="+mn-ea"/>
                        </a:rPr>
                        <a:t>강인조</a:t>
                      </a:r>
                      <a:endParaRPr lang="ko-KR" altLang="en-US" sz="1400" dirty="0"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Georgia" panose="02040502050405020303" pitchFamily="18" charset="0"/>
                          <a:ea typeface="+mn-ea"/>
                        </a:rPr>
                        <a:t>Mobile Client Developer</a:t>
                      </a:r>
                      <a:endParaRPr lang="ko-KR" altLang="en-US" sz="1400" dirty="0"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554963"/>
                  </a:ext>
                </a:extLst>
              </a:tr>
              <a:tr h="270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Georgia" panose="02040502050405020303" pitchFamily="18" charset="0"/>
                          <a:ea typeface="+mn-ea"/>
                        </a:rPr>
                        <a:t>김주현</a:t>
                      </a:r>
                      <a:endParaRPr lang="ko-KR" altLang="en-US" sz="1400" dirty="0"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latin typeface="Georgia" panose="02040502050405020303" pitchFamily="18" charset="0"/>
                          <a:ea typeface="+mn-ea"/>
                        </a:rPr>
                        <a:t>IoT</a:t>
                      </a:r>
                      <a:r>
                        <a:rPr lang="en-US" altLang="ko-KR" sz="1400" dirty="0" smtClean="0">
                          <a:latin typeface="Georgia" panose="02040502050405020303" pitchFamily="18" charset="0"/>
                          <a:ea typeface="+mn-ea"/>
                        </a:rPr>
                        <a:t> &amp; Web</a:t>
                      </a:r>
                      <a:r>
                        <a:rPr lang="en-US" altLang="ko-KR" sz="1400" baseline="0" dirty="0" smtClean="0">
                          <a:latin typeface="Georgia" panose="02040502050405020303" pitchFamily="18" charset="0"/>
                          <a:ea typeface="+mn-ea"/>
                        </a:rPr>
                        <a:t> Developer</a:t>
                      </a:r>
                      <a:endParaRPr lang="ko-KR" altLang="en-US" sz="1400" dirty="0" smtClean="0"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48771"/>
                  </a:ext>
                </a:extLst>
              </a:tr>
              <a:tr h="270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Georgia" panose="02040502050405020303" pitchFamily="18" charset="0"/>
                          <a:ea typeface="+mn-ea"/>
                        </a:rPr>
                        <a:t>김지상</a:t>
                      </a:r>
                      <a:endParaRPr lang="ko-KR" altLang="en-US" sz="1400" dirty="0"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Georgia" panose="02040502050405020303" pitchFamily="18" charset="0"/>
                          <a:ea typeface="+mn-ea"/>
                        </a:rPr>
                        <a:t>Designer</a:t>
                      </a:r>
                      <a:endParaRPr lang="ko-KR" altLang="en-US" sz="1400" dirty="0" smtClean="0"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440352"/>
                  </a:ext>
                </a:extLst>
              </a:tr>
              <a:tr h="270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Georgia" panose="02040502050405020303" pitchFamily="18" charset="0"/>
                          <a:ea typeface="+mn-ea"/>
                        </a:rPr>
                        <a:t>정연우</a:t>
                      </a:r>
                      <a:endParaRPr lang="ko-KR" altLang="en-US" sz="1400" dirty="0"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Georgia" panose="02040502050405020303" pitchFamily="18" charset="0"/>
                          <a:ea typeface="+mn-ea"/>
                        </a:rPr>
                        <a:t>ML Engineer</a:t>
                      </a:r>
                      <a:endParaRPr lang="ko-KR" altLang="en-US" sz="1400" dirty="0"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24252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470807" y="1585034"/>
            <a:ext cx="9079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캠퍼스 강의실을 위한 전력 절감 솔루션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70807" y="728846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ENERGY HACKATON 2017</a:t>
            </a:r>
          </a:p>
        </p:txBody>
      </p:sp>
    </p:spTree>
    <p:extLst>
      <p:ext uri="{BB962C8B-B14F-4D97-AF65-F5344CB8AC3E}">
        <p14:creationId xmlns:p14="http://schemas.microsoft.com/office/powerpoint/2010/main" val="115464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831" y="264452"/>
            <a:ext cx="1043870" cy="3256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08783" y="288795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캠퍼스 강의실을 위한 전력 감소 솔루션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9"/>
          <a:stretch/>
        </p:blipFill>
        <p:spPr>
          <a:xfrm>
            <a:off x="0" y="-28575"/>
            <a:ext cx="12192000" cy="68865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831" y="262698"/>
            <a:ext cx="1043870" cy="32568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176879" y="287041"/>
            <a:ext cx="2452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캠퍼스 강의실을 위한 전력 절감 솔루션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9704" y="170942"/>
            <a:ext cx="1510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HY견고딕" panose="02030600000101010101" pitchFamily="18" charset="-127"/>
              </a:rPr>
              <a:t>01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HY견고딕" panose="02030600000101010101" pitchFamily="18" charset="-127"/>
              </a:rPr>
              <a:t>BACKGROUND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5130" y="194011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5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6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0" y="3402035"/>
            <a:ext cx="1152420" cy="959716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0" y="2828423"/>
            <a:ext cx="560661" cy="560661"/>
          </a:xfrm>
          <a:prstGeom prst="rect">
            <a:avLst/>
          </a:prstGeom>
          <a:effectLst>
            <a:outerShdw blurRad="50800" dist="50800" dir="5400000" algn="ctr" rotWithShape="0">
              <a:srgbClr val="FFFF00"/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410437" y="1306860"/>
            <a:ext cx="8921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The Four Steps of </a:t>
            </a:r>
            <a:r>
              <a:rPr lang="en-US" altLang="ko-KR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EnergyScrooge</a:t>
            </a:r>
            <a:endParaRPr lang="ko-KR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47897" y="2340996"/>
            <a:ext cx="9962983" cy="3081794"/>
          </a:xfrm>
          <a:prstGeom prst="roundRect">
            <a:avLst/>
          </a:prstGeom>
          <a:noFill/>
          <a:ln w="28575">
            <a:solidFill>
              <a:srgbClr val="DC821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225236" y="2941848"/>
            <a:ext cx="9069008" cy="1483317"/>
            <a:chOff x="886487" y="3167294"/>
            <a:chExt cx="9557041" cy="1563140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2606482" y="3938031"/>
              <a:ext cx="6381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487" y="3221721"/>
              <a:ext cx="1533756" cy="1508713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9037" y="3167294"/>
              <a:ext cx="1587901" cy="155247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7792" y="3183987"/>
              <a:ext cx="1507248" cy="147962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8718" y="3221721"/>
              <a:ext cx="1494810" cy="1461458"/>
            </a:xfrm>
            <a:prstGeom prst="rect">
              <a:avLst/>
            </a:prstGeom>
          </p:spPr>
        </p:pic>
        <p:cxnSp>
          <p:nvCxnSpPr>
            <p:cNvPr id="34" name="직선 연결선 33"/>
            <p:cNvCxnSpPr/>
            <p:nvPr/>
          </p:nvCxnSpPr>
          <p:spPr>
            <a:xfrm>
              <a:off x="5463118" y="3938031"/>
              <a:ext cx="6381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8105185" y="3929364"/>
              <a:ext cx="6381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43582" y="2477073"/>
            <a:ext cx="769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DC8218"/>
                </a:solidFill>
                <a:latin typeface="Arial Rounded MT Bold" panose="020F0704030504030204" pitchFamily="34" charset="0"/>
              </a:rPr>
              <a:t>Step.02</a:t>
            </a:r>
            <a:endParaRPr lang="ko-KR" altLang="en-US" sz="1100" b="1" dirty="0">
              <a:solidFill>
                <a:srgbClr val="DC821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85255" y="2479624"/>
            <a:ext cx="778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DC8218"/>
                </a:solidFill>
                <a:latin typeface="Arial Rounded MT Bold" panose="020F0704030504030204" pitchFamily="34" charset="0"/>
              </a:rPr>
              <a:t>Step.03</a:t>
            </a:r>
            <a:endParaRPr lang="ko-KR" altLang="en-US" sz="1100" b="1" dirty="0">
              <a:solidFill>
                <a:srgbClr val="DC821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223738" y="2477073"/>
            <a:ext cx="76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DC8218"/>
                </a:solidFill>
                <a:latin typeface="Arial Rounded MT Bold" panose="020F0704030504030204" pitchFamily="34" charset="0"/>
              </a:rPr>
              <a:t>Step.04</a:t>
            </a:r>
            <a:endParaRPr lang="ko-KR" altLang="en-US" sz="1100" b="1" dirty="0">
              <a:solidFill>
                <a:srgbClr val="DC821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81780" y="4549657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원격 점등 서비스</a:t>
            </a:r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(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수강시간표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&amp;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전원관리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)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21325" y="4549657"/>
            <a:ext cx="2214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자동 조광 서비스</a:t>
            </a:r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</a:endParaRPr>
          </a:p>
          <a:p>
            <a:pPr algn="ctr"/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(</a:t>
            </a:r>
            <a:r>
              <a:rPr lang="en-US" altLang="ko-KR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IoT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 &amp; Dimming LED)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90991" y="4549657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공실 알림 서비스</a:t>
            </a:r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</a:endParaRPr>
          </a:p>
          <a:p>
            <a:pPr algn="ctr"/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(DB &amp; Alarm)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60829" y="4549657"/>
            <a:ext cx="2294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빅데이터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기반 분석 서비스</a:t>
            </a:r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</a:endParaRPr>
          </a:p>
          <a:p>
            <a:pPr algn="ctr"/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(DBN &amp; Simulation)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68176" y="2477073"/>
            <a:ext cx="769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DC8218"/>
                </a:solidFill>
                <a:latin typeface="Arial Rounded MT Bold" panose="020F0704030504030204" pitchFamily="34" charset="0"/>
              </a:rPr>
              <a:t>Step.01</a:t>
            </a:r>
            <a:endParaRPr lang="ko-KR" altLang="en-US" sz="1100" b="1" dirty="0">
              <a:solidFill>
                <a:srgbClr val="DC8218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831" y="262698"/>
            <a:ext cx="1043870" cy="32568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176879" y="287041"/>
            <a:ext cx="2452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캠퍼스 강의실을 위한 </a:t>
            </a:r>
            <a:r>
              <a:rPr lang="ko-KR" altLang="en-US" sz="1000" dirty="0" smtClean="0">
                <a:solidFill>
                  <a:srgbClr val="7F7F7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전력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절감 솔루션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9704" y="170942"/>
            <a:ext cx="1764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HY견고딕" panose="02030600000101010101" pitchFamily="18" charset="-127"/>
              </a:rPr>
              <a:t>02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HY견고딕" panose="02030600000101010101" pitchFamily="18" charset="-127"/>
              </a:rPr>
              <a:t>Solution Overview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05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6123163" y="2676949"/>
            <a:ext cx="0" cy="2664671"/>
          </a:xfrm>
          <a:prstGeom prst="line">
            <a:avLst/>
          </a:prstGeom>
          <a:ln w="28575">
            <a:solidFill>
              <a:srgbClr val="DC8218"/>
            </a:solidFill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4174461948"/>
              </p:ext>
            </p:extLst>
          </p:nvPr>
        </p:nvGraphicFramePr>
        <p:xfrm>
          <a:off x="254678" y="1700023"/>
          <a:ext cx="5637076" cy="375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390802" y="2328422"/>
            <a:ext cx="541215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Georgia" panose="02040502050405020303" pitchFamily="18" charset="0"/>
              </a:rPr>
              <a:t>서울대학교</a:t>
            </a:r>
            <a:r>
              <a:rPr lang="en-US" altLang="ko-KR" sz="2000" dirty="0" smtClean="0">
                <a:latin typeface="Georgia" panose="02040502050405020303" pitchFamily="18" charset="0"/>
              </a:rPr>
              <a:t> </a:t>
            </a:r>
            <a:r>
              <a:rPr lang="en-US" altLang="ko-KR" sz="2000" dirty="0">
                <a:latin typeface="Georgia" panose="02040502050405020303" pitchFamily="18" charset="0"/>
              </a:rPr>
              <a:t>35</a:t>
            </a:r>
            <a:r>
              <a:rPr lang="ko-KR" altLang="en-US" sz="2000" dirty="0">
                <a:latin typeface="Georgia" panose="02040502050405020303" pitchFamily="18" charset="0"/>
              </a:rPr>
              <a:t>동 </a:t>
            </a:r>
            <a:r>
              <a:rPr lang="en-US" altLang="ko-KR" sz="2000" dirty="0">
                <a:latin typeface="Georgia" panose="02040502050405020303" pitchFamily="18" charset="0"/>
              </a:rPr>
              <a:t>202</a:t>
            </a:r>
            <a:r>
              <a:rPr lang="ko-KR" altLang="en-US" sz="2000" dirty="0">
                <a:latin typeface="Georgia" panose="02040502050405020303" pitchFamily="18" charset="0"/>
              </a:rPr>
              <a:t>호 </a:t>
            </a:r>
            <a:r>
              <a:rPr lang="ko-KR" altLang="en-US" sz="2000" dirty="0" smtClean="0">
                <a:latin typeface="Georgia" panose="02040502050405020303" pitchFamily="18" charset="0"/>
              </a:rPr>
              <a:t>강의실</a:t>
            </a:r>
            <a:r>
              <a:rPr lang="en-US" altLang="ko-KR" sz="2000" dirty="0">
                <a:latin typeface="Georgia" panose="02040502050405020303" pitchFamily="18" charset="0"/>
              </a:rPr>
              <a:t> </a:t>
            </a:r>
            <a:r>
              <a:rPr lang="en-US" altLang="ko-KR" sz="2000" dirty="0" smtClean="0">
                <a:latin typeface="Georgia" panose="02040502050405020303" pitchFamily="18" charset="0"/>
              </a:rPr>
              <a:t>5</a:t>
            </a:r>
            <a:r>
              <a:rPr lang="ko-KR" altLang="en-US" sz="2000" dirty="0" smtClean="0">
                <a:latin typeface="Georgia" panose="02040502050405020303" pitchFamily="18" charset="0"/>
              </a:rPr>
              <a:t>시간</a:t>
            </a:r>
            <a:endParaRPr lang="en-US" altLang="ko-KR" sz="2000" dirty="0">
              <a:latin typeface="Georgia" panose="02040502050405020303" pitchFamily="18" charset="0"/>
            </a:endParaRPr>
          </a:p>
          <a:p>
            <a:endParaRPr lang="en-US" altLang="ko-KR" sz="2400" dirty="0" smtClean="0">
              <a:latin typeface="Georgia" panose="02040502050405020303" pitchFamily="18" charset="0"/>
            </a:endParaRPr>
          </a:p>
          <a:p>
            <a:r>
              <a:rPr lang="en-US" altLang="ko-KR" sz="2000" dirty="0" smtClean="0">
                <a:latin typeface="Georgia" panose="02040502050405020303" pitchFamily="18" charset="0"/>
              </a:rPr>
              <a:t>BEFORE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형광등 소비전력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64W x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5(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hr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)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=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1536W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강의실내 형광등 개수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20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개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= 30KW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건물내 전체 강의실 소비전력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= 30KW x 40 = 1200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KW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매달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35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동 건물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소비전력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1200KW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x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20(days)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=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24000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KW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altLang="ko-KR" sz="2000" dirty="0" smtClean="0">
                <a:latin typeface="Georgia" panose="02040502050405020303" pitchFamily="18" charset="0"/>
              </a:rPr>
              <a:t>AFTER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10%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절약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매달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2400KW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x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20(days)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=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48000KW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절약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매달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48000KW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약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1500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만원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절약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가정용 기준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서울대학교 관악캠퍼스 건물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228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매달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약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34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억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절감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44" y="1816257"/>
            <a:ext cx="1228536" cy="38330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797" y="1809945"/>
            <a:ext cx="1228536" cy="38330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996502" y="1774044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Georgia" panose="02040502050405020303" pitchFamily="18" charset="0"/>
                <a:ea typeface="HY견명조" panose="02030600000101010101" pitchFamily="18" charset="-127"/>
              </a:rPr>
              <a:t>Case of</a:t>
            </a:r>
            <a:endParaRPr lang="ko-KR" altLang="en-US" sz="2400" b="1" dirty="0">
              <a:latin typeface="Georgia" panose="02040502050405020303" pitchFamily="18" charset="0"/>
              <a:ea typeface="HY견명조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831" y="262698"/>
            <a:ext cx="1043870" cy="3256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76879" y="287041"/>
            <a:ext cx="2452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캠퍼스 강의실을 위한 전력 절감 솔루션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704" y="170942"/>
            <a:ext cx="2451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HY견고딕" panose="02030600000101010101" pitchFamily="18" charset="-127"/>
              </a:rPr>
              <a:t>03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HY견고딕" panose="02030600000101010101" pitchFamily="18" charset="-127"/>
              </a:rPr>
              <a:t>Expectation Effectiveness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HY견고딕" panose="02030600000101010101" pitchFamily="18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609600" y="3055620"/>
            <a:ext cx="4823460" cy="2286000"/>
          </a:xfrm>
          <a:custGeom>
            <a:avLst/>
            <a:gdLst>
              <a:gd name="connsiteX0" fmla="*/ 0 w 4823460"/>
              <a:gd name="connsiteY0" fmla="*/ 2286000 h 2286000"/>
              <a:gd name="connsiteX1" fmla="*/ 708660 w 4823460"/>
              <a:gd name="connsiteY1" fmla="*/ 1165860 h 2286000"/>
              <a:gd name="connsiteX2" fmla="*/ 2103120 w 4823460"/>
              <a:gd name="connsiteY2" fmla="*/ 594360 h 2286000"/>
              <a:gd name="connsiteX3" fmla="*/ 3459480 w 4823460"/>
              <a:gd name="connsiteY3" fmla="*/ 236220 h 2286000"/>
              <a:gd name="connsiteX4" fmla="*/ 4823460 w 4823460"/>
              <a:gd name="connsiteY4" fmla="*/ 0 h 2286000"/>
              <a:gd name="connsiteX5" fmla="*/ 4823460 w 4823460"/>
              <a:gd name="connsiteY5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3460" h="2286000">
                <a:moveTo>
                  <a:pt x="0" y="2286000"/>
                </a:moveTo>
                <a:cubicBezTo>
                  <a:pt x="179070" y="1866900"/>
                  <a:pt x="358140" y="1447800"/>
                  <a:pt x="708660" y="1165860"/>
                </a:cubicBezTo>
                <a:cubicBezTo>
                  <a:pt x="1059180" y="883920"/>
                  <a:pt x="1644650" y="749300"/>
                  <a:pt x="2103120" y="594360"/>
                </a:cubicBezTo>
                <a:cubicBezTo>
                  <a:pt x="2561590" y="439420"/>
                  <a:pt x="3006090" y="335280"/>
                  <a:pt x="3459480" y="236220"/>
                </a:cubicBezTo>
                <a:cubicBezTo>
                  <a:pt x="3912870" y="137160"/>
                  <a:pt x="4823460" y="0"/>
                  <a:pt x="4823460" y="0"/>
                </a:cubicBezTo>
                <a:lnTo>
                  <a:pt x="4823460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4677" y="2235709"/>
            <a:ext cx="1136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전력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절감률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(%)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7582" y="5437862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원격 점등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59079" y="5424691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자동 조광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39109" y="5437862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공실 알림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37802" y="5424691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빅데이터 기반 분석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99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4"/>
          <a:stretch/>
        </p:blipFill>
        <p:spPr>
          <a:xfrm>
            <a:off x="-22886" y="0"/>
            <a:ext cx="12214886" cy="6858000"/>
          </a:xfr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831" y="262698"/>
            <a:ext cx="1043870" cy="3256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76879" y="287041"/>
            <a:ext cx="2452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캠퍼스 강의실을 위한 전력 절감 솔루션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704" y="170942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  <a:ea typeface="HY견고딕" panose="02030600000101010101" pitchFamily="18" charset="-127"/>
              </a:rPr>
              <a:t>04</a:t>
            </a:r>
            <a:endParaRPr lang="en-US" altLang="ko-KR" sz="1400" dirty="0" smtClean="0">
              <a:solidFill>
                <a:schemeClr val="bg1">
                  <a:lumMod val="85000"/>
                </a:schemeClr>
              </a:solidFill>
              <a:latin typeface="Arial Rounded MT Bold" panose="020F0704030504030204" pitchFamily="34" charset="0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  <a:ea typeface="HY견고딕" panose="02030600000101010101" pitchFamily="18" charset="-127"/>
              </a:rPr>
              <a:t>Q &amp; A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rial Rounded MT Bold" panose="020F0704030504030204" pitchFamily="34" charset="0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트로폴리탄">
  <a:themeElements>
    <a:clrScheme name="사용자 지정 7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FE99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</TotalTime>
  <Words>209</Words>
  <Application>Microsoft Office PowerPoint</Application>
  <PresentationFormat>와이드스크린</PresentationFormat>
  <Paragraphs>58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HY견고딕</vt:lpstr>
      <vt:lpstr>HY견명조</vt:lpstr>
      <vt:lpstr>맑은 고딕</vt:lpstr>
      <vt:lpstr>Arial</vt:lpstr>
      <vt:lpstr>Arial Rounded MT Bold</vt:lpstr>
      <vt:lpstr>Calibri Light</vt:lpstr>
      <vt:lpstr>Georgia</vt:lpstr>
      <vt:lpstr>Wingdings</vt:lpstr>
      <vt:lpstr>메트로폴리탄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JEES KIM</dc:creator>
  <cp:lastModifiedBy>JEES KIM</cp:lastModifiedBy>
  <cp:revision>69</cp:revision>
  <dcterms:created xsi:type="dcterms:W3CDTF">2017-04-07T07:19:54Z</dcterms:created>
  <dcterms:modified xsi:type="dcterms:W3CDTF">2017-04-08T03:53:07Z</dcterms:modified>
</cp:coreProperties>
</file>