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76" r:id="rId10"/>
    <p:sldId id="264" r:id="rId11"/>
    <p:sldId id="265" r:id="rId12"/>
    <p:sldId id="266" r:id="rId13"/>
    <p:sldId id="267" r:id="rId14"/>
    <p:sldId id="277" r:id="rId15"/>
    <p:sldId id="268" r:id="rId16"/>
    <p:sldId id="269" r:id="rId17"/>
    <p:sldId id="270" r:id="rId18"/>
    <p:sldId id="271" r:id="rId19"/>
    <p:sldId id="272" r:id="rId20"/>
    <p:sldId id="273" r:id="rId21"/>
    <p:sldId id="274" r:id="rId22"/>
    <p:sldId id="275" r:id="rId23"/>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Μεσαίο στυλ 2 - Έμφαση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49" autoAdjust="0"/>
    <p:restoredTop sz="94660"/>
  </p:normalViewPr>
  <p:slideViewPr>
    <p:cSldViewPr snapToGrid="0">
      <p:cViewPr varScale="1">
        <p:scale>
          <a:sx n="108" d="100"/>
          <a:sy n="108" d="100"/>
        </p:scale>
        <p:origin x="1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image" Target="../media/image36.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image" Target="../media/image39.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Τίτλος 1"/>
          <p:cNvSpPr>
            <a:spLocks noGrp="1"/>
          </p:cNvSpPr>
          <p:nvPr>
            <p:ph type="ctrTitle"/>
          </p:nvPr>
        </p:nvSpPr>
        <p:spPr>
          <a:xfrm>
            <a:off x="1524000" y="1122363"/>
            <a:ext cx="9144000" cy="2387600"/>
          </a:xfrm>
        </p:spPr>
        <p:txBody>
          <a:bodyPr anchor="b"/>
          <a:lstStyle>
            <a:lvl1pPr algn="ctr">
              <a:defRPr sz="6000"/>
            </a:lvl1pPr>
          </a:lstStyle>
          <a:p>
            <a:r>
              <a:rPr lang="el-GR" smtClean="0"/>
              <a:t>Στυλ κύριου τίτλου</a:t>
            </a:r>
            <a:endParaRPr lang="el-GR"/>
          </a:p>
        </p:txBody>
      </p:sp>
      <p:sp>
        <p:nvSpPr>
          <p:cNvPr id="3" name="Υπότιτλος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smtClean="0"/>
              <a:t>Στυλ κύριου υπότιτλου</a:t>
            </a:r>
            <a:endParaRPr lang="el-GR"/>
          </a:p>
        </p:txBody>
      </p:sp>
      <p:sp>
        <p:nvSpPr>
          <p:cNvPr id="4" name="Θέση ημερομηνίας 3"/>
          <p:cNvSpPr>
            <a:spLocks noGrp="1"/>
          </p:cNvSpPr>
          <p:nvPr>
            <p:ph type="dt" sz="half" idx="10"/>
          </p:nvPr>
        </p:nvSpPr>
        <p:spPr/>
        <p:txBody>
          <a:bodyPr/>
          <a:lstStyle/>
          <a:p>
            <a:fld id="{6AE34B23-CAFE-4AB8-85F5-320C8AC284AF}" type="datetimeFigureOut">
              <a:rPr lang="el-GR" smtClean="0"/>
              <a:t>4/7/2025</a:t>
            </a:fld>
            <a:endParaRPr lang="el-GR"/>
          </a:p>
        </p:txBody>
      </p:sp>
      <p:sp>
        <p:nvSpPr>
          <p:cNvPr id="5" name="Θέση υποσέλιδου 4"/>
          <p:cNvSpPr>
            <a:spLocks noGrp="1"/>
          </p:cNvSpPr>
          <p:nvPr>
            <p:ph type="ftr" sz="quarter" idx="11"/>
          </p:nvPr>
        </p:nvSpPr>
        <p:spPr/>
        <p:txBody>
          <a:bodyPr/>
          <a:lstStyle/>
          <a:p>
            <a:endParaRPr lang="el-GR"/>
          </a:p>
        </p:txBody>
      </p:sp>
      <p:sp>
        <p:nvSpPr>
          <p:cNvPr id="6" name="Θέση αριθμού διαφάνειας 5"/>
          <p:cNvSpPr>
            <a:spLocks noGrp="1"/>
          </p:cNvSpPr>
          <p:nvPr>
            <p:ph type="sldNum" sz="quarter" idx="12"/>
          </p:nvPr>
        </p:nvSpPr>
        <p:spPr/>
        <p:txBody>
          <a:bodyPr/>
          <a:lstStyle/>
          <a:p>
            <a:fld id="{D5CE879B-E611-4B99-AB7F-368CA7846667}" type="slidenum">
              <a:rPr lang="el-GR" smtClean="0"/>
              <a:t>‹#›</a:t>
            </a:fld>
            <a:endParaRPr lang="el-GR"/>
          </a:p>
        </p:txBody>
      </p:sp>
    </p:spTree>
    <p:extLst>
      <p:ext uri="{BB962C8B-B14F-4D97-AF65-F5344CB8AC3E}">
        <p14:creationId xmlns:p14="http://schemas.microsoft.com/office/powerpoint/2010/main" val="2458246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smtClean="0"/>
              <a:t>Στυλ κύριου τίτλου</a:t>
            </a:r>
            <a:endParaRPr lang="el-GR"/>
          </a:p>
        </p:txBody>
      </p:sp>
      <p:sp>
        <p:nvSpPr>
          <p:cNvPr id="3" name="Θέση κατακόρυφου κειμένου 2"/>
          <p:cNvSpPr>
            <a:spLocks noGrp="1"/>
          </p:cNvSpPr>
          <p:nvPr>
            <p:ph type="body" orient="vert" idx="1"/>
          </p:nvPr>
        </p:nvSpPr>
        <p:spPr/>
        <p:txBody>
          <a:bodyPr vert="eaVert"/>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Θέση ημερομηνίας 3"/>
          <p:cNvSpPr>
            <a:spLocks noGrp="1"/>
          </p:cNvSpPr>
          <p:nvPr>
            <p:ph type="dt" sz="half" idx="10"/>
          </p:nvPr>
        </p:nvSpPr>
        <p:spPr/>
        <p:txBody>
          <a:bodyPr/>
          <a:lstStyle/>
          <a:p>
            <a:fld id="{6AE34B23-CAFE-4AB8-85F5-320C8AC284AF}" type="datetimeFigureOut">
              <a:rPr lang="el-GR" smtClean="0"/>
              <a:t>4/7/2025</a:t>
            </a:fld>
            <a:endParaRPr lang="el-GR"/>
          </a:p>
        </p:txBody>
      </p:sp>
      <p:sp>
        <p:nvSpPr>
          <p:cNvPr id="5" name="Θέση υποσέλιδου 4"/>
          <p:cNvSpPr>
            <a:spLocks noGrp="1"/>
          </p:cNvSpPr>
          <p:nvPr>
            <p:ph type="ftr" sz="quarter" idx="11"/>
          </p:nvPr>
        </p:nvSpPr>
        <p:spPr/>
        <p:txBody>
          <a:bodyPr/>
          <a:lstStyle/>
          <a:p>
            <a:endParaRPr lang="el-GR"/>
          </a:p>
        </p:txBody>
      </p:sp>
      <p:sp>
        <p:nvSpPr>
          <p:cNvPr id="6" name="Θέση αριθμού διαφάνειας 5"/>
          <p:cNvSpPr>
            <a:spLocks noGrp="1"/>
          </p:cNvSpPr>
          <p:nvPr>
            <p:ph type="sldNum" sz="quarter" idx="12"/>
          </p:nvPr>
        </p:nvSpPr>
        <p:spPr/>
        <p:txBody>
          <a:bodyPr/>
          <a:lstStyle/>
          <a:p>
            <a:fld id="{D5CE879B-E611-4B99-AB7F-368CA7846667}" type="slidenum">
              <a:rPr lang="el-GR" smtClean="0"/>
              <a:t>‹#›</a:t>
            </a:fld>
            <a:endParaRPr lang="el-GR"/>
          </a:p>
        </p:txBody>
      </p:sp>
    </p:spTree>
    <p:extLst>
      <p:ext uri="{BB962C8B-B14F-4D97-AF65-F5344CB8AC3E}">
        <p14:creationId xmlns:p14="http://schemas.microsoft.com/office/powerpoint/2010/main" val="1322367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Κατακόρυφος τίτλος 1"/>
          <p:cNvSpPr>
            <a:spLocks noGrp="1"/>
          </p:cNvSpPr>
          <p:nvPr>
            <p:ph type="title" orient="vert"/>
          </p:nvPr>
        </p:nvSpPr>
        <p:spPr>
          <a:xfrm>
            <a:off x="8724900" y="365125"/>
            <a:ext cx="2628900" cy="5811838"/>
          </a:xfrm>
        </p:spPr>
        <p:txBody>
          <a:bodyPr vert="eaVert"/>
          <a:lstStyle/>
          <a:p>
            <a:r>
              <a:rPr lang="el-GR" smtClean="0"/>
              <a:t>Στυλ κύριου τίτλου</a:t>
            </a:r>
            <a:endParaRPr lang="el-GR"/>
          </a:p>
        </p:txBody>
      </p:sp>
      <p:sp>
        <p:nvSpPr>
          <p:cNvPr id="3" name="Θέση κατακόρυφου κειμένου 2"/>
          <p:cNvSpPr>
            <a:spLocks noGrp="1"/>
          </p:cNvSpPr>
          <p:nvPr>
            <p:ph type="body" orient="vert" idx="1"/>
          </p:nvPr>
        </p:nvSpPr>
        <p:spPr>
          <a:xfrm>
            <a:off x="838200" y="365125"/>
            <a:ext cx="7734300" cy="5811838"/>
          </a:xfrm>
        </p:spPr>
        <p:txBody>
          <a:bodyPr vert="eaVert"/>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Θέση ημερομηνίας 3"/>
          <p:cNvSpPr>
            <a:spLocks noGrp="1"/>
          </p:cNvSpPr>
          <p:nvPr>
            <p:ph type="dt" sz="half" idx="10"/>
          </p:nvPr>
        </p:nvSpPr>
        <p:spPr/>
        <p:txBody>
          <a:bodyPr/>
          <a:lstStyle/>
          <a:p>
            <a:fld id="{6AE34B23-CAFE-4AB8-85F5-320C8AC284AF}" type="datetimeFigureOut">
              <a:rPr lang="el-GR" smtClean="0"/>
              <a:t>4/7/2025</a:t>
            </a:fld>
            <a:endParaRPr lang="el-GR"/>
          </a:p>
        </p:txBody>
      </p:sp>
      <p:sp>
        <p:nvSpPr>
          <p:cNvPr id="5" name="Θέση υποσέλιδου 4"/>
          <p:cNvSpPr>
            <a:spLocks noGrp="1"/>
          </p:cNvSpPr>
          <p:nvPr>
            <p:ph type="ftr" sz="quarter" idx="11"/>
          </p:nvPr>
        </p:nvSpPr>
        <p:spPr/>
        <p:txBody>
          <a:bodyPr/>
          <a:lstStyle/>
          <a:p>
            <a:endParaRPr lang="el-GR"/>
          </a:p>
        </p:txBody>
      </p:sp>
      <p:sp>
        <p:nvSpPr>
          <p:cNvPr id="6" name="Θέση αριθμού διαφάνειας 5"/>
          <p:cNvSpPr>
            <a:spLocks noGrp="1"/>
          </p:cNvSpPr>
          <p:nvPr>
            <p:ph type="sldNum" sz="quarter" idx="12"/>
          </p:nvPr>
        </p:nvSpPr>
        <p:spPr/>
        <p:txBody>
          <a:bodyPr/>
          <a:lstStyle/>
          <a:p>
            <a:fld id="{D5CE879B-E611-4B99-AB7F-368CA7846667}" type="slidenum">
              <a:rPr lang="el-GR" smtClean="0"/>
              <a:t>‹#›</a:t>
            </a:fld>
            <a:endParaRPr lang="el-GR"/>
          </a:p>
        </p:txBody>
      </p:sp>
    </p:spTree>
    <p:extLst>
      <p:ext uri="{BB962C8B-B14F-4D97-AF65-F5344CB8AC3E}">
        <p14:creationId xmlns:p14="http://schemas.microsoft.com/office/powerpoint/2010/main" val="1709703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smtClean="0"/>
              <a:t>Στυλ κύριου τίτλου</a:t>
            </a:r>
            <a:endParaRPr lang="el-GR"/>
          </a:p>
        </p:txBody>
      </p:sp>
      <p:sp>
        <p:nvSpPr>
          <p:cNvPr id="3" name="Θέση περιεχομένου 2"/>
          <p:cNvSpPr>
            <a:spLocks noGrp="1"/>
          </p:cNvSpPr>
          <p:nvPr>
            <p:ph idx="1"/>
          </p:nvPr>
        </p:nvSpPr>
        <p:spPr/>
        <p:txBody>
          <a:body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Θέση ημερομηνίας 3"/>
          <p:cNvSpPr>
            <a:spLocks noGrp="1"/>
          </p:cNvSpPr>
          <p:nvPr>
            <p:ph type="dt" sz="half" idx="10"/>
          </p:nvPr>
        </p:nvSpPr>
        <p:spPr/>
        <p:txBody>
          <a:bodyPr/>
          <a:lstStyle/>
          <a:p>
            <a:fld id="{6AE34B23-CAFE-4AB8-85F5-320C8AC284AF}" type="datetimeFigureOut">
              <a:rPr lang="el-GR" smtClean="0"/>
              <a:t>4/7/2025</a:t>
            </a:fld>
            <a:endParaRPr lang="el-GR"/>
          </a:p>
        </p:txBody>
      </p:sp>
      <p:sp>
        <p:nvSpPr>
          <p:cNvPr id="5" name="Θέση υποσέλιδου 4"/>
          <p:cNvSpPr>
            <a:spLocks noGrp="1"/>
          </p:cNvSpPr>
          <p:nvPr>
            <p:ph type="ftr" sz="quarter" idx="11"/>
          </p:nvPr>
        </p:nvSpPr>
        <p:spPr/>
        <p:txBody>
          <a:bodyPr/>
          <a:lstStyle/>
          <a:p>
            <a:endParaRPr lang="el-GR"/>
          </a:p>
        </p:txBody>
      </p:sp>
      <p:sp>
        <p:nvSpPr>
          <p:cNvPr id="6" name="Θέση αριθμού διαφάνειας 5"/>
          <p:cNvSpPr>
            <a:spLocks noGrp="1"/>
          </p:cNvSpPr>
          <p:nvPr>
            <p:ph type="sldNum" sz="quarter" idx="12"/>
          </p:nvPr>
        </p:nvSpPr>
        <p:spPr/>
        <p:txBody>
          <a:bodyPr/>
          <a:lstStyle/>
          <a:p>
            <a:fld id="{D5CE879B-E611-4B99-AB7F-368CA7846667}" type="slidenum">
              <a:rPr lang="el-GR" smtClean="0"/>
              <a:t>‹#›</a:t>
            </a:fld>
            <a:endParaRPr lang="el-GR"/>
          </a:p>
        </p:txBody>
      </p:sp>
    </p:spTree>
    <p:extLst>
      <p:ext uri="{BB962C8B-B14F-4D97-AF65-F5344CB8AC3E}">
        <p14:creationId xmlns:p14="http://schemas.microsoft.com/office/powerpoint/2010/main" val="48370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p:cNvSpPr>
            <a:spLocks noGrp="1"/>
          </p:cNvSpPr>
          <p:nvPr>
            <p:ph type="title"/>
          </p:nvPr>
        </p:nvSpPr>
        <p:spPr>
          <a:xfrm>
            <a:off x="831850" y="1709738"/>
            <a:ext cx="10515600" cy="2852737"/>
          </a:xfrm>
        </p:spPr>
        <p:txBody>
          <a:bodyPr anchor="b"/>
          <a:lstStyle>
            <a:lvl1pPr>
              <a:defRPr sz="6000"/>
            </a:lvl1pPr>
          </a:lstStyle>
          <a:p>
            <a:r>
              <a:rPr lang="el-GR" smtClean="0"/>
              <a:t>Στυλ κύριου τίτλου</a:t>
            </a:r>
            <a:endParaRPr lang="el-GR"/>
          </a:p>
        </p:txBody>
      </p:sp>
      <p:sp>
        <p:nvSpPr>
          <p:cNvPr id="3" name="Θέση κειμένου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smtClean="0"/>
              <a:t>Στυλ υποδείγματος κειμένου</a:t>
            </a:r>
          </a:p>
        </p:txBody>
      </p:sp>
      <p:sp>
        <p:nvSpPr>
          <p:cNvPr id="4" name="Θέση ημερομηνίας 3"/>
          <p:cNvSpPr>
            <a:spLocks noGrp="1"/>
          </p:cNvSpPr>
          <p:nvPr>
            <p:ph type="dt" sz="half" idx="10"/>
          </p:nvPr>
        </p:nvSpPr>
        <p:spPr/>
        <p:txBody>
          <a:bodyPr/>
          <a:lstStyle/>
          <a:p>
            <a:fld id="{6AE34B23-CAFE-4AB8-85F5-320C8AC284AF}" type="datetimeFigureOut">
              <a:rPr lang="el-GR" smtClean="0"/>
              <a:t>4/7/2025</a:t>
            </a:fld>
            <a:endParaRPr lang="el-GR"/>
          </a:p>
        </p:txBody>
      </p:sp>
      <p:sp>
        <p:nvSpPr>
          <p:cNvPr id="5" name="Θέση υποσέλιδου 4"/>
          <p:cNvSpPr>
            <a:spLocks noGrp="1"/>
          </p:cNvSpPr>
          <p:nvPr>
            <p:ph type="ftr" sz="quarter" idx="11"/>
          </p:nvPr>
        </p:nvSpPr>
        <p:spPr/>
        <p:txBody>
          <a:bodyPr/>
          <a:lstStyle/>
          <a:p>
            <a:endParaRPr lang="el-GR"/>
          </a:p>
        </p:txBody>
      </p:sp>
      <p:sp>
        <p:nvSpPr>
          <p:cNvPr id="6" name="Θέση αριθμού διαφάνειας 5"/>
          <p:cNvSpPr>
            <a:spLocks noGrp="1"/>
          </p:cNvSpPr>
          <p:nvPr>
            <p:ph type="sldNum" sz="quarter" idx="12"/>
          </p:nvPr>
        </p:nvSpPr>
        <p:spPr/>
        <p:txBody>
          <a:bodyPr/>
          <a:lstStyle/>
          <a:p>
            <a:fld id="{D5CE879B-E611-4B99-AB7F-368CA7846667}" type="slidenum">
              <a:rPr lang="el-GR" smtClean="0"/>
              <a:t>‹#›</a:t>
            </a:fld>
            <a:endParaRPr lang="el-GR"/>
          </a:p>
        </p:txBody>
      </p:sp>
    </p:spTree>
    <p:extLst>
      <p:ext uri="{BB962C8B-B14F-4D97-AF65-F5344CB8AC3E}">
        <p14:creationId xmlns:p14="http://schemas.microsoft.com/office/powerpoint/2010/main" val="2992048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smtClean="0"/>
              <a:t>Στυλ κύριου τίτλου</a:t>
            </a:r>
            <a:endParaRPr lang="el-GR"/>
          </a:p>
        </p:txBody>
      </p:sp>
      <p:sp>
        <p:nvSpPr>
          <p:cNvPr id="3" name="Θέση περιεχομένου 2"/>
          <p:cNvSpPr>
            <a:spLocks noGrp="1"/>
          </p:cNvSpPr>
          <p:nvPr>
            <p:ph sz="half" idx="1"/>
          </p:nvPr>
        </p:nvSpPr>
        <p:spPr>
          <a:xfrm>
            <a:off x="838200" y="1825625"/>
            <a:ext cx="5181600" cy="4351338"/>
          </a:xfrm>
        </p:spPr>
        <p:txBody>
          <a:body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Θέση περιεχομένου 3"/>
          <p:cNvSpPr>
            <a:spLocks noGrp="1"/>
          </p:cNvSpPr>
          <p:nvPr>
            <p:ph sz="half" idx="2"/>
          </p:nvPr>
        </p:nvSpPr>
        <p:spPr>
          <a:xfrm>
            <a:off x="6172200" y="1825625"/>
            <a:ext cx="5181600" cy="4351338"/>
          </a:xfrm>
        </p:spPr>
        <p:txBody>
          <a:body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5" name="Θέση ημερομηνίας 4"/>
          <p:cNvSpPr>
            <a:spLocks noGrp="1"/>
          </p:cNvSpPr>
          <p:nvPr>
            <p:ph type="dt" sz="half" idx="10"/>
          </p:nvPr>
        </p:nvSpPr>
        <p:spPr/>
        <p:txBody>
          <a:bodyPr/>
          <a:lstStyle/>
          <a:p>
            <a:fld id="{6AE34B23-CAFE-4AB8-85F5-320C8AC284AF}" type="datetimeFigureOut">
              <a:rPr lang="el-GR" smtClean="0"/>
              <a:t>4/7/2025</a:t>
            </a:fld>
            <a:endParaRPr lang="el-GR"/>
          </a:p>
        </p:txBody>
      </p:sp>
      <p:sp>
        <p:nvSpPr>
          <p:cNvPr id="6" name="Θέση υποσέλιδου 5"/>
          <p:cNvSpPr>
            <a:spLocks noGrp="1"/>
          </p:cNvSpPr>
          <p:nvPr>
            <p:ph type="ftr" sz="quarter" idx="11"/>
          </p:nvPr>
        </p:nvSpPr>
        <p:spPr/>
        <p:txBody>
          <a:bodyPr/>
          <a:lstStyle/>
          <a:p>
            <a:endParaRPr lang="el-GR"/>
          </a:p>
        </p:txBody>
      </p:sp>
      <p:sp>
        <p:nvSpPr>
          <p:cNvPr id="7" name="Θέση αριθμού διαφάνειας 6"/>
          <p:cNvSpPr>
            <a:spLocks noGrp="1"/>
          </p:cNvSpPr>
          <p:nvPr>
            <p:ph type="sldNum" sz="quarter" idx="12"/>
          </p:nvPr>
        </p:nvSpPr>
        <p:spPr/>
        <p:txBody>
          <a:bodyPr/>
          <a:lstStyle/>
          <a:p>
            <a:fld id="{D5CE879B-E611-4B99-AB7F-368CA7846667}" type="slidenum">
              <a:rPr lang="el-GR" smtClean="0"/>
              <a:t>‹#›</a:t>
            </a:fld>
            <a:endParaRPr lang="el-GR"/>
          </a:p>
        </p:txBody>
      </p:sp>
    </p:spTree>
    <p:extLst>
      <p:ext uri="{BB962C8B-B14F-4D97-AF65-F5344CB8AC3E}">
        <p14:creationId xmlns:p14="http://schemas.microsoft.com/office/powerpoint/2010/main" val="2793597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p:cNvSpPr>
            <a:spLocks noGrp="1"/>
          </p:cNvSpPr>
          <p:nvPr>
            <p:ph type="title"/>
          </p:nvPr>
        </p:nvSpPr>
        <p:spPr>
          <a:xfrm>
            <a:off x="839788" y="365125"/>
            <a:ext cx="10515600" cy="1325563"/>
          </a:xfrm>
        </p:spPr>
        <p:txBody>
          <a:bodyPr/>
          <a:lstStyle/>
          <a:p>
            <a:r>
              <a:rPr lang="el-GR" smtClean="0"/>
              <a:t>Στυλ κύριου τίτλου</a:t>
            </a:r>
            <a:endParaRPr lang="el-GR"/>
          </a:p>
        </p:txBody>
      </p:sp>
      <p:sp>
        <p:nvSpPr>
          <p:cNvPr id="3" name="Θέση κειμένου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Στυλ υποδείγματος κειμένου</a:t>
            </a:r>
          </a:p>
        </p:txBody>
      </p:sp>
      <p:sp>
        <p:nvSpPr>
          <p:cNvPr id="4" name="Θέση περιεχομένου 3"/>
          <p:cNvSpPr>
            <a:spLocks noGrp="1"/>
          </p:cNvSpPr>
          <p:nvPr>
            <p:ph sz="half" idx="2"/>
          </p:nvPr>
        </p:nvSpPr>
        <p:spPr>
          <a:xfrm>
            <a:off x="839788" y="2505075"/>
            <a:ext cx="5157787" cy="3684588"/>
          </a:xfrm>
        </p:spPr>
        <p:txBody>
          <a:body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5" name="Θέση κειμένου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Στυλ υποδείγματος κειμένου</a:t>
            </a:r>
          </a:p>
        </p:txBody>
      </p:sp>
      <p:sp>
        <p:nvSpPr>
          <p:cNvPr id="6" name="Θέση περιεχομένου 5"/>
          <p:cNvSpPr>
            <a:spLocks noGrp="1"/>
          </p:cNvSpPr>
          <p:nvPr>
            <p:ph sz="quarter" idx="4"/>
          </p:nvPr>
        </p:nvSpPr>
        <p:spPr>
          <a:xfrm>
            <a:off x="6172200" y="2505075"/>
            <a:ext cx="5183188" cy="3684588"/>
          </a:xfrm>
        </p:spPr>
        <p:txBody>
          <a:body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7" name="Θέση ημερομηνίας 6"/>
          <p:cNvSpPr>
            <a:spLocks noGrp="1"/>
          </p:cNvSpPr>
          <p:nvPr>
            <p:ph type="dt" sz="half" idx="10"/>
          </p:nvPr>
        </p:nvSpPr>
        <p:spPr/>
        <p:txBody>
          <a:bodyPr/>
          <a:lstStyle/>
          <a:p>
            <a:fld id="{6AE34B23-CAFE-4AB8-85F5-320C8AC284AF}" type="datetimeFigureOut">
              <a:rPr lang="el-GR" smtClean="0"/>
              <a:t>4/7/2025</a:t>
            </a:fld>
            <a:endParaRPr lang="el-GR"/>
          </a:p>
        </p:txBody>
      </p:sp>
      <p:sp>
        <p:nvSpPr>
          <p:cNvPr id="8" name="Θέση υποσέλιδου 7"/>
          <p:cNvSpPr>
            <a:spLocks noGrp="1"/>
          </p:cNvSpPr>
          <p:nvPr>
            <p:ph type="ftr" sz="quarter" idx="11"/>
          </p:nvPr>
        </p:nvSpPr>
        <p:spPr/>
        <p:txBody>
          <a:bodyPr/>
          <a:lstStyle/>
          <a:p>
            <a:endParaRPr lang="el-GR"/>
          </a:p>
        </p:txBody>
      </p:sp>
      <p:sp>
        <p:nvSpPr>
          <p:cNvPr id="9" name="Θέση αριθμού διαφάνειας 8"/>
          <p:cNvSpPr>
            <a:spLocks noGrp="1"/>
          </p:cNvSpPr>
          <p:nvPr>
            <p:ph type="sldNum" sz="quarter" idx="12"/>
          </p:nvPr>
        </p:nvSpPr>
        <p:spPr/>
        <p:txBody>
          <a:bodyPr/>
          <a:lstStyle/>
          <a:p>
            <a:fld id="{D5CE879B-E611-4B99-AB7F-368CA7846667}" type="slidenum">
              <a:rPr lang="el-GR" smtClean="0"/>
              <a:t>‹#›</a:t>
            </a:fld>
            <a:endParaRPr lang="el-GR"/>
          </a:p>
        </p:txBody>
      </p:sp>
    </p:spTree>
    <p:extLst>
      <p:ext uri="{BB962C8B-B14F-4D97-AF65-F5344CB8AC3E}">
        <p14:creationId xmlns:p14="http://schemas.microsoft.com/office/powerpoint/2010/main" val="2530112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smtClean="0"/>
              <a:t>Στυλ κύριου τίτλου</a:t>
            </a:r>
            <a:endParaRPr lang="el-GR"/>
          </a:p>
        </p:txBody>
      </p:sp>
      <p:sp>
        <p:nvSpPr>
          <p:cNvPr id="3" name="Θέση ημερομηνίας 2"/>
          <p:cNvSpPr>
            <a:spLocks noGrp="1"/>
          </p:cNvSpPr>
          <p:nvPr>
            <p:ph type="dt" sz="half" idx="10"/>
          </p:nvPr>
        </p:nvSpPr>
        <p:spPr/>
        <p:txBody>
          <a:bodyPr/>
          <a:lstStyle/>
          <a:p>
            <a:fld id="{6AE34B23-CAFE-4AB8-85F5-320C8AC284AF}" type="datetimeFigureOut">
              <a:rPr lang="el-GR" smtClean="0"/>
              <a:t>4/7/2025</a:t>
            </a:fld>
            <a:endParaRPr lang="el-GR"/>
          </a:p>
        </p:txBody>
      </p:sp>
      <p:sp>
        <p:nvSpPr>
          <p:cNvPr id="4" name="Θέση υποσέλιδου 3"/>
          <p:cNvSpPr>
            <a:spLocks noGrp="1"/>
          </p:cNvSpPr>
          <p:nvPr>
            <p:ph type="ftr" sz="quarter" idx="11"/>
          </p:nvPr>
        </p:nvSpPr>
        <p:spPr/>
        <p:txBody>
          <a:bodyPr/>
          <a:lstStyle/>
          <a:p>
            <a:endParaRPr lang="el-GR"/>
          </a:p>
        </p:txBody>
      </p:sp>
      <p:sp>
        <p:nvSpPr>
          <p:cNvPr id="5" name="Θέση αριθμού διαφάνειας 4"/>
          <p:cNvSpPr>
            <a:spLocks noGrp="1"/>
          </p:cNvSpPr>
          <p:nvPr>
            <p:ph type="sldNum" sz="quarter" idx="12"/>
          </p:nvPr>
        </p:nvSpPr>
        <p:spPr/>
        <p:txBody>
          <a:bodyPr/>
          <a:lstStyle/>
          <a:p>
            <a:fld id="{D5CE879B-E611-4B99-AB7F-368CA7846667}" type="slidenum">
              <a:rPr lang="el-GR" smtClean="0"/>
              <a:t>‹#›</a:t>
            </a:fld>
            <a:endParaRPr lang="el-GR"/>
          </a:p>
        </p:txBody>
      </p:sp>
    </p:spTree>
    <p:extLst>
      <p:ext uri="{BB962C8B-B14F-4D97-AF65-F5344CB8AC3E}">
        <p14:creationId xmlns:p14="http://schemas.microsoft.com/office/powerpoint/2010/main" val="1698067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Θέση ημερομηνίας 1"/>
          <p:cNvSpPr>
            <a:spLocks noGrp="1"/>
          </p:cNvSpPr>
          <p:nvPr>
            <p:ph type="dt" sz="half" idx="10"/>
          </p:nvPr>
        </p:nvSpPr>
        <p:spPr/>
        <p:txBody>
          <a:bodyPr/>
          <a:lstStyle/>
          <a:p>
            <a:fld id="{6AE34B23-CAFE-4AB8-85F5-320C8AC284AF}" type="datetimeFigureOut">
              <a:rPr lang="el-GR" smtClean="0"/>
              <a:t>4/7/2025</a:t>
            </a:fld>
            <a:endParaRPr lang="el-GR"/>
          </a:p>
        </p:txBody>
      </p:sp>
      <p:sp>
        <p:nvSpPr>
          <p:cNvPr id="3" name="Θέση υποσέλιδου 2"/>
          <p:cNvSpPr>
            <a:spLocks noGrp="1"/>
          </p:cNvSpPr>
          <p:nvPr>
            <p:ph type="ftr" sz="quarter" idx="11"/>
          </p:nvPr>
        </p:nvSpPr>
        <p:spPr/>
        <p:txBody>
          <a:bodyPr/>
          <a:lstStyle/>
          <a:p>
            <a:endParaRPr lang="el-GR"/>
          </a:p>
        </p:txBody>
      </p:sp>
      <p:sp>
        <p:nvSpPr>
          <p:cNvPr id="4" name="Θέση αριθμού διαφάνειας 3"/>
          <p:cNvSpPr>
            <a:spLocks noGrp="1"/>
          </p:cNvSpPr>
          <p:nvPr>
            <p:ph type="sldNum" sz="quarter" idx="12"/>
          </p:nvPr>
        </p:nvSpPr>
        <p:spPr/>
        <p:txBody>
          <a:bodyPr/>
          <a:lstStyle/>
          <a:p>
            <a:fld id="{D5CE879B-E611-4B99-AB7F-368CA7846667}" type="slidenum">
              <a:rPr lang="el-GR" smtClean="0"/>
              <a:t>‹#›</a:t>
            </a:fld>
            <a:endParaRPr lang="el-GR"/>
          </a:p>
        </p:txBody>
      </p:sp>
    </p:spTree>
    <p:extLst>
      <p:ext uri="{BB962C8B-B14F-4D97-AF65-F5344CB8AC3E}">
        <p14:creationId xmlns:p14="http://schemas.microsoft.com/office/powerpoint/2010/main" val="3846782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p:cNvSpPr>
            <a:spLocks noGrp="1"/>
          </p:cNvSpPr>
          <p:nvPr>
            <p:ph type="title"/>
          </p:nvPr>
        </p:nvSpPr>
        <p:spPr>
          <a:xfrm>
            <a:off x="839788" y="457200"/>
            <a:ext cx="3932237" cy="1600200"/>
          </a:xfrm>
        </p:spPr>
        <p:txBody>
          <a:bodyPr anchor="b"/>
          <a:lstStyle>
            <a:lvl1pPr>
              <a:defRPr sz="3200"/>
            </a:lvl1pPr>
          </a:lstStyle>
          <a:p>
            <a:r>
              <a:rPr lang="el-GR" smtClean="0"/>
              <a:t>Στυλ κύριου τίτλου</a:t>
            </a:r>
            <a:endParaRPr lang="el-GR"/>
          </a:p>
        </p:txBody>
      </p:sp>
      <p:sp>
        <p:nvSpPr>
          <p:cNvPr id="3" name="Θέση περιεχομένου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Θέση κειμένου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smtClean="0"/>
              <a:t>Στυλ υποδείγματος κειμένου</a:t>
            </a:r>
          </a:p>
        </p:txBody>
      </p:sp>
      <p:sp>
        <p:nvSpPr>
          <p:cNvPr id="5" name="Θέση ημερομηνίας 4"/>
          <p:cNvSpPr>
            <a:spLocks noGrp="1"/>
          </p:cNvSpPr>
          <p:nvPr>
            <p:ph type="dt" sz="half" idx="10"/>
          </p:nvPr>
        </p:nvSpPr>
        <p:spPr/>
        <p:txBody>
          <a:bodyPr/>
          <a:lstStyle/>
          <a:p>
            <a:fld id="{6AE34B23-CAFE-4AB8-85F5-320C8AC284AF}" type="datetimeFigureOut">
              <a:rPr lang="el-GR" smtClean="0"/>
              <a:t>4/7/2025</a:t>
            </a:fld>
            <a:endParaRPr lang="el-GR"/>
          </a:p>
        </p:txBody>
      </p:sp>
      <p:sp>
        <p:nvSpPr>
          <p:cNvPr id="6" name="Θέση υποσέλιδου 5"/>
          <p:cNvSpPr>
            <a:spLocks noGrp="1"/>
          </p:cNvSpPr>
          <p:nvPr>
            <p:ph type="ftr" sz="quarter" idx="11"/>
          </p:nvPr>
        </p:nvSpPr>
        <p:spPr/>
        <p:txBody>
          <a:bodyPr/>
          <a:lstStyle/>
          <a:p>
            <a:endParaRPr lang="el-GR"/>
          </a:p>
        </p:txBody>
      </p:sp>
      <p:sp>
        <p:nvSpPr>
          <p:cNvPr id="7" name="Θέση αριθμού διαφάνειας 6"/>
          <p:cNvSpPr>
            <a:spLocks noGrp="1"/>
          </p:cNvSpPr>
          <p:nvPr>
            <p:ph type="sldNum" sz="quarter" idx="12"/>
          </p:nvPr>
        </p:nvSpPr>
        <p:spPr/>
        <p:txBody>
          <a:bodyPr/>
          <a:lstStyle/>
          <a:p>
            <a:fld id="{D5CE879B-E611-4B99-AB7F-368CA7846667}" type="slidenum">
              <a:rPr lang="el-GR" smtClean="0"/>
              <a:t>‹#›</a:t>
            </a:fld>
            <a:endParaRPr lang="el-GR"/>
          </a:p>
        </p:txBody>
      </p:sp>
    </p:spTree>
    <p:extLst>
      <p:ext uri="{BB962C8B-B14F-4D97-AF65-F5344CB8AC3E}">
        <p14:creationId xmlns:p14="http://schemas.microsoft.com/office/powerpoint/2010/main" val="3071632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p:cNvSpPr>
            <a:spLocks noGrp="1"/>
          </p:cNvSpPr>
          <p:nvPr>
            <p:ph type="title"/>
          </p:nvPr>
        </p:nvSpPr>
        <p:spPr>
          <a:xfrm>
            <a:off x="839788" y="457200"/>
            <a:ext cx="3932237" cy="1600200"/>
          </a:xfrm>
        </p:spPr>
        <p:txBody>
          <a:bodyPr anchor="b"/>
          <a:lstStyle>
            <a:lvl1pPr>
              <a:defRPr sz="3200"/>
            </a:lvl1pPr>
          </a:lstStyle>
          <a:p>
            <a:r>
              <a:rPr lang="el-GR" smtClean="0"/>
              <a:t>Στυλ κύριου τίτλου</a:t>
            </a:r>
            <a:endParaRPr lang="el-GR"/>
          </a:p>
        </p:txBody>
      </p:sp>
      <p:sp>
        <p:nvSpPr>
          <p:cNvPr id="3" name="Θέση εικόνας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Θέση κειμένου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smtClean="0"/>
              <a:t>Στυλ υποδείγματος κειμένου</a:t>
            </a:r>
          </a:p>
        </p:txBody>
      </p:sp>
      <p:sp>
        <p:nvSpPr>
          <p:cNvPr id="5" name="Θέση ημερομηνίας 4"/>
          <p:cNvSpPr>
            <a:spLocks noGrp="1"/>
          </p:cNvSpPr>
          <p:nvPr>
            <p:ph type="dt" sz="half" idx="10"/>
          </p:nvPr>
        </p:nvSpPr>
        <p:spPr/>
        <p:txBody>
          <a:bodyPr/>
          <a:lstStyle/>
          <a:p>
            <a:fld id="{6AE34B23-CAFE-4AB8-85F5-320C8AC284AF}" type="datetimeFigureOut">
              <a:rPr lang="el-GR" smtClean="0"/>
              <a:t>4/7/2025</a:t>
            </a:fld>
            <a:endParaRPr lang="el-GR"/>
          </a:p>
        </p:txBody>
      </p:sp>
      <p:sp>
        <p:nvSpPr>
          <p:cNvPr id="6" name="Θέση υποσέλιδου 5"/>
          <p:cNvSpPr>
            <a:spLocks noGrp="1"/>
          </p:cNvSpPr>
          <p:nvPr>
            <p:ph type="ftr" sz="quarter" idx="11"/>
          </p:nvPr>
        </p:nvSpPr>
        <p:spPr/>
        <p:txBody>
          <a:bodyPr/>
          <a:lstStyle/>
          <a:p>
            <a:endParaRPr lang="el-GR"/>
          </a:p>
        </p:txBody>
      </p:sp>
      <p:sp>
        <p:nvSpPr>
          <p:cNvPr id="7" name="Θέση αριθμού διαφάνειας 6"/>
          <p:cNvSpPr>
            <a:spLocks noGrp="1"/>
          </p:cNvSpPr>
          <p:nvPr>
            <p:ph type="sldNum" sz="quarter" idx="12"/>
          </p:nvPr>
        </p:nvSpPr>
        <p:spPr/>
        <p:txBody>
          <a:bodyPr/>
          <a:lstStyle/>
          <a:p>
            <a:fld id="{D5CE879B-E611-4B99-AB7F-368CA7846667}" type="slidenum">
              <a:rPr lang="el-GR" smtClean="0"/>
              <a:t>‹#›</a:t>
            </a:fld>
            <a:endParaRPr lang="el-GR"/>
          </a:p>
        </p:txBody>
      </p:sp>
    </p:spTree>
    <p:extLst>
      <p:ext uri="{BB962C8B-B14F-4D97-AF65-F5344CB8AC3E}">
        <p14:creationId xmlns:p14="http://schemas.microsoft.com/office/powerpoint/2010/main" val="3826464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τίτλου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smtClean="0"/>
              <a:t>Στυλ κύριου τίτλου</a:t>
            </a:r>
            <a:endParaRPr lang="el-GR"/>
          </a:p>
        </p:txBody>
      </p:sp>
      <p:sp>
        <p:nvSpPr>
          <p:cNvPr id="3" name="Θέση κειμένου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Θέση ημερομηνίας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E34B23-CAFE-4AB8-85F5-320C8AC284AF}" type="datetimeFigureOut">
              <a:rPr lang="el-GR" smtClean="0"/>
              <a:t>4/7/2025</a:t>
            </a:fld>
            <a:endParaRPr lang="el-GR"/>
          </a:p>
        </p:txBody>
      </p:sp>
      <p:sp>
        <p:nvSpPr>
          <p:cNvPr id="5" name="Θέση υποσέλιδου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6" name="Θέση αριθμού διαφάνειας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CE879B-E611-4B99-AB7F-368CA7846667}" type="slidenum">
              <a:rPr lang="el-GR" smtClean="0"/>
              <a:t>‹#›</a:t>
            </a:fld>
            <a:endParaRPr lang="el-GR"/>
          </a:p>
        </p:txBody>
      </p:sp>
    </p:spTree>
    <p:extLst>
      <p:ext uri="{BB962C8B-B14F-4D97-AF65-F5344CB8AC3E}">
        <p14:creationId xmlns:p14="http://schemas.microsoft.com/office/powerpoint/2010/main" val="4349232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8.emf"/></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29.emf"/></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Word_Document3.docx"/><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30.emf"/></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package" Target="../embeddings/Microsoft_Word_Document4.docx"/><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34.emf"/></Relationships>
</file>

<file path=ppt/slides/_rels/slide17.xml.rels><?xml version="1.0" encoding="UTF-8" standalone="yes"?>
<Relationships xmlns="http://schemas.openxmlformats.org/package/2006/relationships"><Relationship Id="rId3" Type="http://schemas.openxmlformats.org/officeDocument/2006/relationships/package" Target="../embeddings/Microsoft_Word_Document5.docx"/><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35.emf"/></Relationships>
</file>

<file path=ppt/slides/_rels/slide18.xml.rels><?xml version="1.0" encoding="UTF-8" standalone="yes"?>
<Relationships xmlns="http://schemas.openxmlformats.org/package/2006/relationships"><Relationship Id="rId8" Type="http://schemas.openxmlformats.org/officeDocument/2006/relationships/image" Target="../media/image38.emf"/><Relationship Id="rId3" Type="http://schemas.openxmlformats.org/officeDocument/2006/relationships/package" Target="../embeddings/Microsoft_Word_Document6.docx"/><Relationship Id="rId7" Type="http://schemas.openxmlformats.org/officeDocument/2006/relationships/package" Target="../embeddings/Microsoft_Word_Document8.docx"/><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37.emf"/><Relationship Id="rId5" Type="http://schemas.openxmlformats.org/officeDocument/2006/relationships/package" Target="../embeddings/Microsoft_Word_Document7.docx"/><Relationship Id="rId4" Type="http://schemas.openxmlformats.org/officeDocument/2006/relationships/image" Target="../media/image36.emf"/></Relationships>
</file>

<file path=ppt/slides/_rels/slide19.xml.rels><?xml version="1.0" encoding="UTF-8" standalone="yes"?>
<Relationships xmlns="http://schemas.openxmlformats.org/package/2006/relationships"><Relationship Id="rId3" Type="http://schemas.openxmlformats.org/officeDocument/2006/relationships/package" Target="../embeddings/Microsoft_Word_Document9.docx"/><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40.emf"/><Relationship Id="rId5" Type="http://schemas.openxmlformats.org/officeDocument/2006/relationships/package" Target="../embeddings/Microsoft_Word_Document10.docx"/><Relationship Id="rId4" Type="http://schemas.openxmlformats.org/officeDocument/2006/relationships/image" Target="../media/image39.emf"/></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www.plasma-r.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950976" y="585216"/>
            <a:ext cx="10058400" cy="1975104"/>
          </a:xfrm>
        </p:spPr>
        <p:txBody>
          <a:bodyPr>
            <a:normAutofit/>
          </a:bodyPr>
          <a:lstStyle/>
          <a:p>
            <a:pPr algn="ctr"/>
            <a:r>
              <a:rPr lang="en-US" sz="5400" dirty="0" smtClean="0"/>
              <a:t>Deep Learning Assignment: </a:t>
            </a:r>
            <a:br>
              <a:rPr lang="en-US" sz="5400" dirty="0" smtClean="0"/>
            </a:br>
            <a:r>
              <a:rPr lang="en-US" sz="5400" dirty="0" smtClean="0"/>
              <a:t>Ai in Plasma</a:t>
            </a:r>
            <a:endParaRPr lang="el-GR" sz="5400" dirty="0"/>
          </a:p>
        </p:txBody>
      </p:sp>
      <p:sp>
        <p:nvSpPr>
          <p:cNvPr id="5" name="Subtitle 2"/>
          <p:cNvSpPr>
            <a:spLocks noGrp="1"/>
          </p:cNvSpPr>
          <p:nvPr>
            <p:ph type="subTitle" idx="1"/>
          </p:nvPr>
        </p:nvSpPr>
        <p:spPr>
          <a:xfrm>
            <a:off x="1124435" y="4431236"/>
            <a:ext cx="10058400" cy="1143000"/>
          </a:xfrm>
        </p:spPr>
        <p:txBody>
          <a:bodyPr/>
          <a:lstStyle/>
          <a:p>
            <a:r>
              <a:rPr lang="en-US" dirty="0" smtClean="0">
                <a:latin typeface="+mn-lt"/>
              </a:rPr>
              <a:t>MSc </a:t>
            </a:r>
            <a:r>
              <a:rPr lang="en-US" dirty="0">
                <a:latin typeface="+mn-lt"/>
              </a:rPr>
              <a:t>in Artificial Intelligence</a:t>
            </a:r>
            <a:endParaRPr lang="en-US" dirty="0" smtClean="0">
              <a:latin typeface="+mn-lt"/>
            </a:endParaRPr>
          </a:p>
          <a:p>
            <a:r>
              <a:rPr lang="en-US" dirty="0" smtClean="0"/>
              <a:t>Eneri boniakou</a:t>
            </a:r>
            <a:endParaRPr lang="el-GR" dirty="0"/>
          </a:p>
        </p:txBody>
      </p:sp>
      <p:pic>
        <p:nvPicPr>
          <p:cNvPr id="6" name="Google Shape;6158;p1">
            <a:extLst>
              <a:ext uri="{FF2B5EF4-FFF2-40B4-BE49-F238E27FC236}">
                <a16:creationId xmlns="" xmlns:a16="http://schemas.microsoft.com/office/drawing/2014/main" id="{6B4B5224-E919-243F-8B6A-4906D5068E74}"/>
              </a:ext>
            </a:extLst>
          </p:cNvPr>
          <p:cNvPicPr preferRelativeResize="0">
            <a:picLocks noChangeAspect="1"/>
          </p:cNvPicPr>
          <p:nvPr/>
        </p:nvPicPr>
        <p:blipFill rotWithShape="1">
          <a:blip r:embed="rId2">
            <a:alphaModFix/>
          </a:blip>
          <a:srcRect r="80239"/>
          <a:stretch/>
        </p:blipFill>
        <p:spPr>
          <a:xfrm>
            <a:off x="5644493" y="2560320"/>
            <a:ext cx="1018283" cy="1045313"/>
          </a:xfrm>
          <a:prstGeom prst="rect">
            <a:avLst/>
          </a:prstGeom>
          <a:noFill/>
          <a:ln>
            <a:noFill/>
          </a:ln>
        </p:spPr>
      </p:pic>
      <p:sp>
        <p:nvSpPr>
          <p:cNvPr id="7" name="TextBox 6">
            <a:extLst>
              <a:ext uri="{FF2B5EF4-FFF2-40B4-BE49-F238E27FC236}">
                <a16:creationId xmlns="" xmlns:a16="http://schemas.microsoft.com/office/drawing/2014/main" id="{6DAB3864-BBAF-09C0-5642-7DE0961A8339}"/>
              </a:ext>
            </a:extLst>
          </p:cNvPr>
          <p:cNvSpPr txBox="1"/>
          <p:nvPr/>
        </p:nvSpPr>
        <p:spPr>
          <a:xfrm>
            <a:off x="5644493" y="3660325"/>
            <a:ext cx="1134259" cy="369332"/>
          </a:xfrm>
          <a:prstGeom prst="rect">
            <a:avLst/>
          </a:prstGeom>
          <a:noFill/>
        </p:spPr>
        <p:txBody>
          <a:bodyPr wrap="square" rtlCol="0">
            <a:spAutoFit/>
          </a:bodyPr>
          <a:lstStyle/>
          <a:p>
            <a:r>
              <a:rPr lang="en-US" b="1" dirty="0">
                <a:solidFill>
                  <a:srgbClr val="0070C0"/>
                </a:solidFill>
                <a:latin typeface="Aptos" panose="020B0004020202020204" pitchFamily="34" charset="0"/>
              </a:rPr>
              <a:t>NCSR-D</a:t>
            </a:r>
            <a:endParaRPr lang="el-GR" b="1" dirty="0">
              <a:solidFill>
                <a:srgbClr val="0070C0"/>
              </a:solidFill>
              <a:latin typeface="Aptos" panose="020B0004020202020204" pitchFamily="34" charset="0"/>
            </a:endParaRPr>
          </a:p>
        </p:txBody>
      </p:sp>
    </p:spTree>
    <p:extLst>
      <p:ext uri="{BB962C8B-B14F-4D97-AF65-F5344CB8AC3E}">
        <p14:creationId xmlns:p14="http://schemas.microsoft.com/office/powerpoint/2010/main" val="199269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5AB4153-36F4-B5E5-0E51-E18F7E90509D}"/>
              </a:ext>
            </a:extLst>
          </p:cNvPr>
          <p:cNvSpPr txBox="1"/>
          <p:nvPr/>
        </p:nvSpPr>
        <p:spPr>
          <a:xfrm>
            <a:off x="841420" y="267461"/>
            <a:ext cx="3329411" cy="707886"/>
          </a:xfrm>
          <a:prstGeom prst="rect">
            <a:avLst/>
          </a:prstGeom>
          <a:noFill/>
        </p:spPr>
        <p:txBody>
          <a:bodyPr wrap="square" rtlCol="0">
            <a:spAutoFit/>
          </a:bodyPr>
          <a:lstStyle/>
          <a:p>
            <a:r>
              <a:rPr lang="en-US" sz="4000" b="1" dirty="0" smtClean="0">
                <a:latin typeface="Aptos" panose="020B0004020202020204"/>
              </a:rPr>
              <a:t>AI Modeling </a:t>
            </a:r>
            <a:endParaRPr lang="en-US" sz="4000" b="1" dirty="0">
              <a:latin typeface="Aptos" panose="020B0004020202020204"/>
            </a:endParaRPr>
          </a:p>
        </p:txBody>
      </p:sp>
      <p:sp>
        <p:nvSpPr>
          <p:cNvPr id="3" name="Ορθογώνιο 2"/>
          <p:cNvSpPr/>
          <p:nvPr/>
        </p:nvSpPr>
        <p:spPr>
          <a:xfrm>
            <a:off x="262239" y="1304578"/>
            <a:ext cx="4782399" cy="427746"/>
          </a:xfrm>
          <a:prstGeom prst="rect">
            <a:avLst/>
          </a:prstGeom>
        </p:spPr>
        <p:txBody>
          <a:bodyPr wrap="none">
            <a:spAutoFit/>
          </a:bodyPr>
          <a:lstStyle/>
          <a:p>
            <a:pPr marL="180000" lvl="1">
              <a:lnSpc>
                <a:spcPct val="120000"/>
              </a:lnSpc>
              <a:buClr>
                <a:schemeClr val="dk1"/>
              </a:buClr>
              <a:buSzPts val="1800"/>
            </a:pPr>
            <a:r>
              <a:rPr lang="en-US" sz="2000" dirty="0" smtClean="0">
                <a:solidFill>
                  <a:schemeClr val="dk1"/>
                </a:solidFill>
                <a:latin typeface="Aptos" panose="020B0004020202020204"/>
                <a:sym typeface="Arial"/>
              </a:rPr>
              <a:t>Neural Network hyperparameter tuning</a:t>
            </a:r>
            <a:endParaRPr lang="en-US" sz="2000" dirty="0">
              <a:solidFill>
                <a:schemeClr val="dk1"/>
              </a:solidFill>
              <a:latin typeface="Aptos" panose="020B0004020202020204"/>
              <a:sym typeface="Arial"/>
            </a:endParaRPr>
          </a:p>
        </p:txBody>
      </p:sp>
      <p:sp>
        <p:nvSpPr>
          <p:cNvPr id="4" name="Ορθογώνιο 3"/>
          <p:cNvSpPr/>
          <p:nvPr/>
        </p:nvSpPr>
        <p:spPr>
          <a:xfrm>
            <a:off x="262239" y="1811854"/>
            <a:ext cx="9012724" cy="1569660"/>
          </a:xfrm>
          <a:prstGeom prst="rect">
            <a:avLst/>
          </a:prstGeom>
        </p:spPr>
        <p:txBody>
          <a:bodyPr wrap="none">
            <a:spAutoFit/>
          </a:bodyPr>
          <a:lstStyle/>
          <a:p>
            <a:pPr marL="522900" lvl="1" indent="-342900">
              <a:lnSpc>
                <a:spcPct val="120000"/>
              </a:lnSpc>
              <a:buClr>
                <a:schemeClr val="dk1"/>
              </a:buClr>
              <a:buSzPts val="1800"/>
              <a:buFont typeface="Arial"/>
              <a:buChar char="•"/>
            </a:pPr>
            <a:r>
              <a:rPr lang="en-US" sz="2000" dirty="0" smtClean="0">
                <a:solidFill>
                  <a:schemeClr val="dk1"/>
                </a:solidFill>
                <a:latin typeface="Aptos" panose="020B0004020202020204"/>
                <a:sym typeface="Arial"/>
              </a:rPr>
              <a:t>Batch size (number of training examples used for one update of weights) </a:t>
            </a:r>
          </a:p>
          <a:p>
            <a:pPr marL="522900" lvl="1" indent="-342900">
              <a:lnSpc>
                <a:spcPct val="120000"/>
              </a:lnSpc>
              <a:buClr>
                <a:schemeClr val="dk1"/>
              </a:buClr>
              <a:buSzPts val="1800"/>
              <a:buFont typeface="Arial"/>
              <a:buChar char="•"/>
            </a:pPr>
            <a:r>
              <a:rPr lang="en-US" sz="2000" dirty="0" smtClean="0">
                <a:solidFill>
                  <a:schemeClr val="dk1"/>
                </a:solidFill>
                <a:latin typeface="Aptos" panose="020B0004020202020204"/>
                <a:sym typeface="Arial"/>
              </a:rPr>
              <a:t>Learning rate (how much the model updates the weights)  </a:t>
            </a:r>
          </a:p>
          <a:p>
            <a:pPr marL="522900" lvl="1" indent="-342900">
              <a:lnSpc>
                <a:spcPct val="120000"/>
              </a:lnSpc>
              <a:buClr>
                <a:schemeClr val="dk1"/>
              </a:buClr>
              <a:buSzPts val="1800"/>
              <a:buFont typeface="Arial"/>
              <a:buChar char="•"/>
            </a:pPr>
            <a:r>
              <a:rPr lang="en-US" sz="2000" dirty="0" smtClean="0">
                <a:solidFill>
                  <a:schemeClr val="dk1"/>
                </a:solidFill>
                <a:latin typeface="Aptos" panose="020B0004020202020204"/>
                <a:sym typeface="Arial"/>
              </a:rPr>
              <a:t>Neurons per layer (adjust model’s capacity)</a:t>
            </a:r>
          </a:p>
          <a:p>
            <a:pPr marL="522900" lvl="1" indent="-342900">
              <a:lnSpc>
                <a:spcPct val="120000"/>
              </a:lnSpc>
              <a:buClr>
                <a:schemeClr val="dk1"/>
              </a:buClr>
              <a:buSzPts val="1800"/>
              <a:buFont typeface="Arial"/>
              <a:buChar char="•"/>
            </a:pPr>
            <a:r>
              <a:rPr lang="en-US" sz="2000" dirty="0" smtClean="0">
                <a:solidFill>
                  <a:schemeClr val="dk1"/>
                </a:solidFill>
                <a:latin typeface="Aptos" panose="020B0004020202020204"/>
                <a:sym typeface="Arial"/>
              </a:rPr>
              <a:t>Weight decay (penalty to prevent overfitting) </a:t>
            </a:r>
            <a:endParaRPr lang="en-US" sz="2000" dirty="0">
              <a:solidFill>
                <a:schemeClr val="dk1"/>
              </a:solidFill>
              <a:latin typeface="Aptos" panose="020B0004020202020204"/>
              <a:sym typeface="Arial"/>
            </a:endParaRPr>
          </a:p>
        </p:txBody>
      </p:sp>
      <p:pic>
        <p:nvPicPr>
          <p:cNvPr id="5" name="Picture 9"/>
          <p:cNvPicPr>
            <a:picLocks noChangeAspect="1"/>
          </p:cNvPicPr>
          <p:nvPr/>
        </p:nvPicPr>
        <p:blipFill rotWithShape="1">
          <a:blip r:embed="rId2" cstate="print">
            <a:extLst>
              <a:ext uri="{28A0092B-C50C-407E-A947-70E740481C1C}">
                <a14:useLocalDpi xmlns:a14="http://schemas.microsoft.com/office/drawing/2010/main" val="0"/>
              </a:ext>
            </a:extLst>
          </a:blip>
          <a:srcRect l="2432" t="-2159" r="-2432" b="3110"/>
          <a:stretch/>
        </p:blipFill>
        <p:spPr>
          <a:xfrm>
            <a:off x="6808963" y="2596684"/>
            <a:ext cx="4932000" cy="3739026"/>
          </a:xfrm>
          <a:prstGeom prst="rect">
            <a:avLst/>
          </a:prstGeom>
        </p:spPr>
      </p:pic>
      <p:sp>
        <p:nvSpPr>
          <p:cNvPr id="7" name="Ορθογώνιο 6"/>
          <p:cNvSpPr/>
          <p:nvPr/>
        </p:nvSpPr>
        <p:spPr>
          <a:xfrm>
            <a:off x="262239" y="4008207"/>
            <a:ext cx="4181466" cy="2308324"/>
          </a:xfrm>
          <a:prstGeom prst="rect">
            <a:avLst/>
          </a:prstGeom>
        </p:spPr>
        <p:txBody>
          <a:bodyPr wrap="none">
            <a:spAutoFit/>
          </a:bodyPr>
          <a:lstStyle/>
          <a:p>
            <a:pPr marL="180000" lvl="1">
              <a:lnSpc>
                <a:spcPct val="120000"/>
              </a:lnSpc>
              <a:buClr>
                <a:schemeClr val="dk1"/>
              </a:buClr>
              <a:buSzPts val="1800"/>
            </a:pPr>
            <a:r>
              <a:rPr lang="en-US" sz="2000" i="1" dirty="0" smtClean="0">
                <a:solidFill>
                  <a:schemeClr val="dk1"/>
                </a:solidFill>
                <a:latin typeface="Aptos" panose="020B0004020202020204"/>
                <a:sym typeface="Arial"/>
              </a:rPr>
              <a:t>To ensure generalization:</a:t>
            </a:r>
            <a:r>
              <a:rPr lang="en-US" sz="2000" dirty="0" smtClean="0">
                <a:solidFill>
                  <a:schemeClr val="dk1"/>
                </a:solidFill>
                <a:latin typeface="Aptos" panose="020B0004020202020204"/>
                <a:sym typeface="Arial"/>
              </a:rPr>
              <a:t> </a:t>
            </a:r>
          </a:p>
          <a:p>
            <a:pPr marL="522900" lvl="1" indent="-342900">
              <a:lnSpc>
                <a:spcPct val="120000"/>
              </a:lnSpc>
              <a:buClr>
                <a:schemeClr val="dk1"/>
              </a:buClr>
              <a:buSzPts val="1800"/>
              <a:buFont typeface="Arial"/>
              <a:buChar char="•"/>
            </a:pPr>
            <a:r>
              <a:rPr lang="en-US" sz="2000" dirty="0" smtClean="0">
                <a:solidFill>
                  <a:schemeClr val="dk1"/>
                </a:solidFill>
                <a:latin typeface="Aptos" panose="020B0004020202020204"/>
                <a:sym typeface="Arial"/>
              </a:rPr>
              <a:t>Early stopping </a:t>
            </a:r>
          </a:p>
          <a:p>
            <a:pPr marL="522900" lvl="1" indent="-342900">
              <a:lnSpc>
                <a:spcPct val="120000"/>
              </a:lnSpc>
              <a:buClr>
                <a:schemeClr val="dk1"/>
              </a:buClr>
              <a:buSzPts val="1800"/>
              <a:buFont typeface="Arial"/>
              <a:buChar char="•"/>
            </a:pPr>
            <a:r>
              <a:rPr lang="en-US" sz="2000" dirty="0" smtClean="0">
                <a:solidFill>
                  <a:schemeClr val="dk1"/>
                </a:solidFill>
                <a:latin typeface="Aptos" panose="020B0004020202020204"/>
                <a:sym typeface="Arial"/>
              </a:rPr>
              <a:t>Weight decay</a:t>
            </a:r>
          </a:p>
          <a:p>
            <a:pPr marL="180000" lvl="1">
              <a:lnSpc>
                <a:spcPct val="120000"/>
              </a:lnSpc>
              <a:buClr>
                <a:schemeClr val="dk1"/>
              </a:buClr>
              <a:buSzPts val="1800"/>
            </a:pPr>
            <a:r>
              <a:rPr lang="en-US" sz="2000" i="1" dirty="0" smtClean="0">
                <a:solidFill>
                  <a:schemeClr val="dk1"/>
                </a:solidFill>
                <a:latin typeface="Aptos" panose="020B0004020202020204"/>
                <a:sym typeface="Arial"/>
              </a:rPr>
              <a:t>Loss function:</a:t>
            </a:r>
            <a:r>
              <a:rPr lang="en-US" sz="2000" dirty="0" smtClean="0">
                <a:solidFill>
                  <a:schemeClr val="dk1"/>
                </a:solidFill>
                <a:latin typeface="Aptos" panose="020B0004020202020204"/>
                <a:sym typeface="Arial"/>
              </a:rPr>
              <a:t> </a:t>
            </a:r>
          </a:p>
          <a:p>
            <a:pPr marL="522900" lvl="1" indent="-342900">
              <a:lnSpc>
                <a:spcPct val="120000"/>
              </a:lnSpc>
              <a:buClr>
                <a:schemeClr val="dk1"/>
              </a:buClr>
              <a:buSzPts val="1800"/>
              <a:buFont typeface="Arial" panose="020B0604020202020204" pitchFamily="34" charset="0"/>
              <a:buChar char="•"/>
            </a:pPr>
            <a:r>
              <a:rPr lang="en-US" sz="2000" dirty="0" smtClean="0">
                <a:solidFill>
                  <a:schemeClr val="dk1"/>
                </a:solidFill>
                <a:latin typeface="Aptos" panose="020B0004020202020204"/>
                <a:sym typeface="Arial"/>
              </a:rPr>
              <a:t>Weighted mean squared error </a:t>
            </a:r>
          </a:p>
          <a:p>
            <a:pPr marL="522900" lvl="1" indent="-342900">
              <a:lnSpc>
                <a:spcPct val="120000"/>
              </a:lnSpc>
              <a:buClr>
                <a:schemeClr val="dk1"/>
              </a:buClr>
              <a:buSzPts val="1800"/>
              <a:buFont typeface="Arial"/>
              <a:buChar char="•"/>
            </a:pPr>
            <a:endParaRPr lang="en-US" sz="2000" dirty="0">
              <a:solidFill>
                <a:schemeClr val="dk1"/>
              </a:solidFill>
              <a:latin typeface="Aptos" panose="020B0004020202020204"/>
              <a:sym typeface="Arial"/>
            </a:endParaRPr>
          </a:p>
        </p:txBody>
      </p:sp>
    </p:spTree>
    <p:extLst>
      <p:ext uri="{BB962C8B-B14F-4D97-AF65-F5344CB8AC3E}">
        <p14:creationId xmlns:p14="http://schemas.microsoft.com/office/powerpoint/2010/main" val="42901267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5AB4153-36F4-B5E5-0E51-E18F7E90509D}"/>
              </a:ext>
            </a:extLst>
          </p:cNvPr>
          <p:cNvSpPr txBox="1"/>
          <p:nvPr/>
        </p:nvSpPr>
        <p:spPr>
          <a:xfrm>
            <a:off x="841420" y="267461"/>
            <a:ext cx="3329411" cy="707886"/>
          </a:xfrm>
          <a:prstGeom prst="rect">
            <a:avLst/>
          </a:prstGeom>
          <a:noFill/>
        </p:spPr>
        <p:txBody>
          <a:bodyPr wrap="square" rtlCol="0">
            <a:spAutoFit/>
          </a:bodyPr>
          <a:lstStyle/>
          <a:p>
            <a:r>
              <a:rPr lang="en-US" sz="4000" b="1" dirty="0" smtClean="0">
                <a:latin typeface="Aptos" panose="020B0004020202020204"/>
              </a:rPr>
              <a:t>AI Modeling </a:t>
            </a:r>
            <a:endParaRPr lang="en-US" sz="4000" b="1" dirty="0">
              <a:latin typeface="Aptos" panose="020B0004020202020204"/>
            </a:endParaRPr>
          </a:p>
        </p:txBody>
      </p:sp>
      <p:sp>
        <p:nvSpPr>
          <p:cNvPr id="3" name="Ορθογώνιο 2"/>
          <p:cNvSpPr/>
          <p:nvPr/>
        </p:nvSpPr>
        <p:spPr>
          <a:xfrm>
            <a:off x="262239" y="1304578"/>
            <a:ext cx="1351973" cy="427746"/>
          </a:xfrm>
          <a:prstGeom prst="rect">
            <a:avLst/>
          </a:prstGeom>
        </p:spPr>
        <p:txBody>
          <a:bodyPr wrap="none">
            <a:spAutoFit/>
          </a:bodyPr>
          <a:lstStyle/>
          <a:p>
            <a:pPr marL="180000" lvl="1">
              <a:lnSpc>
                <a:spcPct val="120000"/>
              </a:lnSpc>
              <a:buClr>
                <a:schemeClr val="dk1"/>
              </a:buClr>
              <a:buSzPts val="1800"/>
            </a:pPr>
            <a:r>
              <a:rPr lang="en-US" sz="2000" dirty="0" smtClean="0">
                <a:solidFill>
                  <a:schemeClr val="dk1"/>
                </a:solidFill>
                <a:latin typeface="Aptos" panose="020B0004020202020204"/>
                <a:sym typeface="Arial"/>
              </a:rPr>
              <a:t>Baseline</a:t>
            </a:r>
            <a:endParaRPr lang="en-US" sz="2000" dirty="0">
              <a:solidFill>
                <a:schemeClr val="dk1"/>
              </a:solidFill>
              <a:latin typeface="Aptos" panose="020B0004020202020204"/>
              <a:sym typeface="Arial"/>
            </a:endParaRPr>
          </a:p>
        </p:txBody>
      </p:sp>
      <p:sp>
        <p:nvSpPr>
          <p:cNvPr id="4" name="Ορθογώνιο 3"/>
          <p:cNvSpPr/>
          <p:nvPr/>
        </p:nvSpPr>
        <p:spPr>
          <a:xfrm>
            <a:off x="262239" y="1811854"/>
            <a:ext cx="3790397" cy="461665"/>
          </a:xfrm>
          <a:prstGeom prst="rect">
            <a:avLst/>
          </a:prstGeom>
        </p:spPr>
        <p:txBody>
          <a:bodyPr wrap="none">
            <a:spAutoFit/>
          </a:bodyPr>
          <a:lstStyle/>
          <a:p>
            <a:pPr marL="522900" lvl="1" indent="-342900">
              <a:lnSpc>
                <a:spcPct val="120000"/>
              </a:lnSpc>
              <a:buClr>
                <a:schemeClr val="dk1"/>
              </a:buClr>
              <a:buSzPts val="1800"/>
              <a:buFont typeface="Arial"/>
              <a:buChar char="•"/>
            </a:pPr>
            <a:r>
              <a:rPr lang="en-US" sz="2000" dirty="0" smtClean="0">
                <a:solidFill>
                  <a:schemeClr val="dk1"/>
                </a:solidFill>
                <a:latin typeface="Aptos" panose="020B0004020202020204"/>
                <a:sym typeface="Arial"/>
              </a:rPr>
              <a:t>A simple linear regression !</a:t>
            </a:r>
            <a:endParaRPr lang="en-US" sz="2000" dirty="0">
              <a:solidFill>
                <a:schemeClr val="dk1"/>
              </a:solidFill>
              <a:latin typeface="Aptos" panose="020B0004020202020204"/>
              <a:sym typeface="Arial"/>
            </a:endParaRPr>
          </a:p>
        </p:txBody>
      </p:sp>
      <p:graphicFrame>
        <p:nvGraphicFramePr>
          <p:cNvPr id="5" name="Αντικείμενο 4"/>
          <p:cNvGraphicFramePr>
            <a:graphicFrameLocks noChangeAspect="1"/>
          </p:cNvGraphicFramePr>
          <p:nvPr>
            <p:extLst>
              <p:ext uri="{D42A27DB-BD31-4B8C-83A1-F6EECF244321}">
                <p14:modId xmlns:p14="http://schemas.microsoft.com/office/powerpoint/2010/main" val="459404573"/>
              </p:ext>
            </p:extLst>
          </p:nvPr>
        </p:nvGraphicFramePr>
        <p:xfrm>
          <a:off x="1006315" y="2321009"/>
          <a:ext cx="10298179" cy="4524510"/>
        </p:xfrm>
        <a:graphic>
          <a:graphicData uri="http://schemas.openxmlformats.org/presentationml/2006/ole">
            <mc:AlternateContent xmlns:mc="http://schemas.openxmlformats.org/markup-compatibility/2006">
              <mc:Choice xmlns:v="urn:schemas-microsoft-com:vml" Requires="v">
                <p:oleObj spid="_x0000_s3081" name="Document" r:id="rId3" imgW="6648859" imgH="2921579" progId="Word.Document.12">
                  <p:embed/>
                </p:oleObj>
              </mc:Choice>
              <mc:Fallback>
                <p:oleObj name="Document" r:id="rId3" imgW="6648859" imgH="2921579" progId="Word.Document.12">
                  <p:embed/>
                  <p:pic>
                    <p:nvPicPr>
                      <p:cNvPr id="0" name=""/>
                      <p:cNvPicPr/>
                      <p:nvPr/>
                    </p:nvPicPr>
                    <p:blipFill>
                      <a:blip r:embed="rId4"/>
                      <a:stretch>
                        <a:fillRect/>
                      </a:stretch>
                    </p:blipFill>
                    <p:spPr>
                      <a:xfrm>
                        <a:off x="1006315" y="2321009"/>
                        <a:ext cx="10298179" cy="4524510"/>
                      </a:xfrm>
                      <a:prstGeom prst="rect">
                        <a:avLst/>
                      </a:prstGeom>
                    </p:spPr>
                  </p:pic>
                </p:oleObj>
              </mc:Fallback>
            </mc:AlternateContent>
          </a:graphicData>
        </a:graphic>
      </p:graphicFrame>
    </p:spTree>
    <p:extLst>
      <p:ext uri="{BB962C8B-B14F-4D97-AF65-F5344CB8AC3E}">
        <p14:creationId xmlns:p14="http://schemas.microsoft.com/office/powerpoint/2010/main" val="1593087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5AB4153-36F4-B5E5-0E51-E18F7E90509D}"/>
              </a:ext>
            </a:extLst>
          </p:cNvPr>
          <p:cNvSpPr txBox="1"/>
          <p:nvPr/>
        </p:nvSpPr>
        <p:spPr>
          <a:xfrm>
            <a:off x="841420" y="267461"/>
            <a:ext cx="3329411" cy="707886"/>
          </a:xfrm>
          <a:prstGeom prst="rect">
            <a:avLst/>
          </a:prstGeom>
          <a:noFill/>
        </p:spPr>
        <p:txBody>
          <a:bodyPr wrap="square" rtlCol="0">
            <a:spAutoFit/>
          </a:bodyPr>
          <a:lstStyle/>
          <a:p>
            <a:r>
              <a:rPr lang="en-US" sz="4000" b="1" dirty="0" smtClean="0">
                <a:latin typeface="Aptos" panose="020B0004020202020204"/>
              </a:rPr>
              <a:t>AI Modeling </a:t>
            </a:r>
            <a:endParaRPr lang="en-US" sz="4000" b="1" dirty="0">
              <a:latin typeface="Aptos" panose="020B0004020202020204"/>
            </a:endParaRPr>
          </a:p>
        </p:txBody>
      </p:sp>
      <p:sp>
        <p:nvSpPr>
          <p:cNvPr id="3" name="Ορθογώνιο 2"/>
          <p:cNvSpPr/>
          <p:nvPr/>
        </p:nvSpPr>
        <p:spPr>
          <a:xfrm>
            <a:off x="262239" y="1304578"/>
            <a:ext cx="5553636" cy="461665"/>
          </a:xfrm>
          <a:prstGeom prst="rect">
            <a:avLst/>
          </a:prstGeom>
        </p:spPr>
        <p:txBody>
          <a:bodyPr wrap="none">
            <a:spAutoFit/>
          </a:bodyPr>
          <a:lstStyle/>
          <a:p>
            <a:pPr marL="180000" lvl="1">
              <a:lnSpc>
                <a:spcPct val="120000"/>
              </a:lnSpc>
              <a:buClr>
                <a:schemeClr val="dk1"/>
              </a:buClr>
              <a:buSzPts val="1800"/>
            </a:pPr>
            <a:r>
              <a:rPr lang="en-US" sz="2000" dirty="0" smtClean="0">
                <a:solidFill>
                  <a:schemeClr val="dk1"/>
                </a:solidFill>
                <a:latin typeface="Aptos" panose="020B0004020202020204"/>
                <a:sym typeface="Arial"/>
              </a:rPr>
              <a:t>Results – MLP (Of course on the test dataset)</a:t>
            </a:r>
            <a:endParaRPr lang="en-US" sz="2000" dirty="0">
              <a:solidFill>
                <a:schemeClr val="dk1"/>
              </a:solidFill>
              <a:latin typeface="Aptos" panose="020B0004020202020204"/>
              <a:sym typeface="Arial"/>
            </a:endParaRPr>
          </a:p>
        </p:txBody>
      </p:sp>
      <p:graphicFrame>
        <p:nvGraphicFramePr>
          <p:cNvPr id="5" name="Πίνακας 4"/>
          <p:cNvGraphicFramePr>
            <a:graphicFrameLocks noGrp="1"/>
          </p:cNvGraphicFramePr>
          <p:nvPr>
            <p:extLst>
              <p:ext uri="{D42A27DB-BD31-4B8C-83A1-F6EECF244321}">
                <p14:modId xmlns:p14="http://schemas.microsoft.com/office/powerpoint/2010/main" val="2594324045"/>
              </p:ext>
            </p:extLst>
          </p:nvPr>
        </p:nvGraphicFramePr>
        <p:xfrm>
          <a:off x="1827538" y="1903411"/>
          <a:ext cx="7764698" cy="893577"/>
        </p:xfrm>
        <a:graphic>
          <a:graphicData uri="http://schemas.openxmlformats.org/drawingml/2006/table">
            <a:tbl>
              <a:tblPr firstRow="1" firstCol="1" bandRow="1">
                <a:tableStyleId>{5C22544A-7EE6-4342-B048-85BDC9FD1C3A}</a:tableStyleId>
              </a:tblPr>
              <a:tblGrid>
                <a:gridCol w="2587985"/>
                <a:gridCol w="2587985"/>
                <a:gridCol w="2588728"/>
              </a:tblGrid>
              <a:tr h="297859">
                <a:tc>
                  <a:txBody>
                    <a:bodyPr/>
                    <a:lstStyle/>
                    <a:p>
                      <a:pPr>
                        <a:lnSpc>
                          <a:spcPct val="107000"/>
                        </a:lnSpc>
                        <a:spcAft>
                          <a:spcPts val="0"/>
                        </a:spcAft>
                      </a:pPr>
                      <a:r>
                        <a:rPr lang="en-US" sz="1100">
                          <a:effectLst/>
                        </a:rPr>
                        <a:t>Metric</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M1 (O</a:t>
                      </a:r>
                      <a:r>
                        <a:rPr lang="en-US" sz="1100" baseline="-25000">
                          <a:effectLst/>
                        </a:rPr>
                        <a:t>2</a:t>
                      </a:r>
                      <a:r>
                        <a:rPr lang="en-US" sz="1100">
                          <a:effectLst/>
                        </a:rPr>
                        <a:t> model)</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M2 (Ar model)</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97859">
                <a:tc>
                  <a:txBody>
                    <a:bodyPr/>
                    <a:lstStyle/>
                    <a:p>
                      <a:pPr algn="ctr">
                        <a:lnSpc>
                          <a:spcPct val="107000"/>
                        </a:lnSpc>
                        <a:spcAft>
                          <a:spcPts val="0"/>
                        </a:spcAft>
                      </a:pPr>
                      <a:r>
                        <a:rPr lang="en-US" sz="1200">
                          <a:effectLst/>
                        </a:rPr>
                        <a:t>Average MAE</a:t>
                      </a:r>
                      <a:endParaRPr lang="el-GR"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2.62×10</a:t>
                      </a:r>
                      <a:r>
                        <a:rPr lang="en-US" sz="1400" baseline="30000">
                          <a:effectLst/>
                        </a:rPr>
                        <a:t>-2</a:t>
                      </a:r>
                      <a:endParaRPr lang="el-G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3.43×10</a:t>
                      </a:r>
                      <a:r>
                        <a:rPr lang="en-US" sz="1400" baseline="30000">
                          <a:effectLst/>
                        </a:rPr>
                        <a:t>-5</a:t>
                      </a:r>
                      <a:endParaRPr lang="el-G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97859">
                <a:tc>
                  <a:txBody>
                    <a:bodyPr/>
                    <a:lstStyle/>
                    <a:p>
                      <a:pPr algn="ctr">
                        <a:lnSpc>
                          <a:spcPct val="107000"/>
                        </a:lnSpc>
                        <a:spcAft>
                          <a:spcPts val="0"/>
                        </a:spcAft>
                      </a:pPr>
                      <a:r>
                        <a:rPr lang="en-US" sz="1200" dirty="0">
                          <a:effectLst/>
                        </a:rPr>
                        <a:t>Average R</a:t>
                      </a:r>
                      <a:r>
                        <a:rPr lang="en-US" sz="1200" baseline="30000" dirty="0">
                          <a:effectLst/>
                        </a:rPr>
                        <a:t>2</a:t>
                      </a:r>
                      <a:endParaRPr lang="el-G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0.4726</a:t>
                      </a:r>
                      <a:endParaRPr lang="el-G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dirty="0">
                          <a:effectLst/>
                        </a:rPr>
                        <a:t>0.8629</a:t>
                      </a:r>
                      <a:endParaRPr lang="el-G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graphicFrame>
        <p:nvGraphicFramePr>
          <p:cNvPr id="6" name="Αντικείμενο 5"/>
          <p:cNvGraphicFramePr>
            <a:graphicFrameLocks noChangeAspect="1"/>
          </p:cNvGraphicFramePr>
          <p:nvPr>
            <p:extLst>
              <p:ext uri="{D42A27DB-BD31-4B8C-83A1-F6EECF244321}">
                <p14:modId xmlns:p14="http://schemas.microsoft.com/office/powerpoint/2010/main" val="2706535270"/>
              </p:ext>
            </p:extLst>
          </p:nvPr>
        </p:nvGraphicFramePr>
        <p:xfrm>
          <a:off x="1345765" y="2934156"/>
          <a:ext cx="8940220" cy="3705879"/>
        </p:xfrm>
        <a:graphic>
          <a:graphicData uri="http://schemas.openxmlformats.org/presentationml/2006/ole">
            <mc:AlternateContent xmlns:mc="http://schemas.openxmlformats.org/markup-compatibility/2006">
              <mc:Choice xmlns:v="urn:schemas-microsoft-com:vml" Requires="v">
                <p:oleObj spid="_x0000_s2055" name="Document" r:id="rId3" imgW="6648859" imgH="2756234" progId="Word.Document.12">
                  <p:embed/>
                </p:oleObj>
              </mc:Choice>
              <mc:Fallback>
                <p:oleObj name="Document" r:id="rId3" imgW="6648859" imgH="2756234" progId="Word.Document.12">
                  <p:embed/>
                  <p:pic>
                    <p:nvPicPr>
                      <p:cNvPr id="0" name=""/>
                      <p:cNvPicPr/>
                      <p:nvPr/>
                    </p:nvPicPr>
                    <p:blipFill>
                      <a:blip r:embed="rId4"/>
                      <a:stretch>
                        <a:fillRect/>
                      </a:stretch>
                    </p:blipFill>
                    <p:spPr>
                      <a:xfrm>
                        <a:off x="1345765" y="2934156"/>
                        <a:ext cx="8940220" cy="3705879"/>
                      </a:xfrm>
                      <a:prstGeom prst="rect">
                        <a:avLst/>
                      </a:prstGeom>
                    </p:spPr>
                  </p:pic>
                </p:oleObj>
              </mc:Fallback>
            </mc:AlternateContent>
          </a:graphicData>
        </a:graphic>
      </p:graphicFrame>
      <p:sp>
        <p:nvSpPr>
          <p:cNvPr id="7" name="Ορθογώνιο 6"/>
          <p:cNvSpPr/>
          <p:nvPr/>
        </p:nvSpPr>
        <p:spPr>
          <a:xfrm>
            <a:off x="1847384" y="6359991"/>
            <a:ext cx="8348952" cy="387798"/>
          </a:xfrm>
          <a:prstGeom prst="rect">
            <a:avLst/>
          </a:prstGeom>
        </p:spPr>
        <p:txBody>
          <a:bodyPr wrap="none">
            <a:spAutoFit/>
          </a:bodyPr>
          <a:lstStyle/>
          <a:p>
            <a:pPr marL="180000" lvl="1">
              <a:lnSpc>
                <a:spcPct val="120000"/>
              </a:lnSpc>
              <a:buClr>
                <a:schemeClr val="dk1"/>
              </a:buClr>
              <a:buSzPts val="1800"/>
            </a:pPr>
            <a:r>
              <a:rPr lang="en-US" sz="1600" dirty="0" smtClean="0">
                <a:solidFill>
                  <a:schemeClr val="dk1"/>
                </a:solidFill>
                <a:latin typeface="Aptos" panose="020B0004020202020204"/>
                <a:sym typeface="Arial"/>
              </a:rPr>
              <a:t>The etching rates of the O2 plasma (M1) are harder to predict than the </a:t>
            </a:r>
            <a:r>
              <a:rPr lang="en-US" sz="1600" dirty="0" err="1" smtClean="0">
                <a:solidFill>
                  <a:schemeClr val="dk1"/>
                </a:solidFill>
                <a:latin typeface="Aptos" panose="020B0004020202020204"/>
                <a:sym typeface="Arial"/>
              </a:rPr>
              <a:t>Ar</a:t>
            </a:r>
            <a:r>
              <a:rPr lang="en-US" sz="1600" dirty="0" smtClean="0">
                <a:solidFill>
                  <a:schemeClr val="dk1"/>
                </a:solidFill>
                <a:latin typeface="Aptos" panose="020B0004020202020204"/>
                <a:sym typeface="Arial"/>
              </a:rPr>
              <a:t> plasma (M2)…</a:t>
            </a:r>
            <a:endParaRPr lang="en-US" sz="1600" dirty="0">
              <a:solidFill>
                <a:schemeClr val="dk1"/>
              </a:solidFill>
              <a:latin typeface="Aptos" panose="020B0004020202020204"/>
              <a:sym typeface="Arial"/>
            </a:endParaRPr>
          </a:p>
        </p:txBody>
      </p:sp>
    </p:spTree>
    <p:extLst>
      <p:ext uri="{BB962C8B-B14F-4D97-AF65-F5344CB8AC3E}">
        <p14:creationId xmlns:p14="http://schemas.microsoft.com/office/powerpoint/2010/main" val="3403508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5AB4153-36F4-B5E5-0E51-E18F7E90509D}"/>
              </a:ext>
            </a:extLst>
          </p:cNvPr>
          <p:cNvSpPr txBox="1"/>
          <p:nvPr/>
        </p:nvSpPr>
        <p:spPr>
          <a:xfrm>
            <a:off x="841420" y="267461"/>
            <a:ext cx="3329411" cy="707886"/>
          </a:xfrm>
          <a:prstGeom prst="rect">
            <a:avLst/>
          </a:prstGeom>
          <a:noFill/>
        </p:spPr>
        <p:txBody>
          <a:bodyPr wrap="square" rtlCol="0">
            <a:spAutoFit/>
          </a:bodyPr>
          <a:lstStyle/>
          <a:p>
            <a:r>
              <a:rPr lang="en-US" sz="4000" b="1" dirty="0" smtClean="0">
                <a:latin typeface="Aptos" panose="020B0004020202020204"/>
              </a:rPr>
              <a:t>AI Modeling </a:t>
            </a:r>
            <a:endParaRPr lang="en-US" sz="4000" b="1" dirty="0">
              <a:latin typeface="Aptos" panose="020B0004020202020204"/>
            </a:endParaRPr>
          </a:p>
        </p:txBody>
      </p:sp>
      <p:sp>
        <p:nvSpPr>
          <p:cNvPr id="3" name="Ορθογώνιο 2"/>
          <p:cNvSpPr/>
          <p:nvPr/>
        </p:nvSpPr>
        <p:spPr>
          <a:xfrm>
            <a:off x="262239" y="1304578"/>
            <a:ext cx="3412024" cy="461665"/>
          </a:xfrm>
          <a:prstGeom prst="rect">
            <a:avLst/>
          </a:prstGeom>
        </p:spPr>
        <p:txBody>
          <a:bodyPr wrap="none">
            <a:spAutoFit/>
          </a:bodyPr>
          <a:lstStyle/>
          <a:p>
            <a:pPr marL="180000" lvl="1">
              <a:lnSpc>
                <a:spcPct val="120000"/>
              </a:lnSpc>
              <a:buClr>
                <a:schemeClr val="dk1"/>
              </a:buClr>
              <a:buSzPts val="1800"/>
            </a:pPr>
            <a:r>
              <a:rPr lang="en-US" sz="2000" dirty="0" smtClean="0">
                <a:solidFill>
                  <a:schemeClr val="dk1"/>
                </a:solidFill>
                <a:latin typeface="Aptos" panose="020B0004020202020204"/>
                <a:sym typeface="Arial"/>
              </a:rPr>
              <a:t>Results – MLP vs Baseline</a:t>
            </a:r>
            <a:endParaRPr lang="en-US" sz="2000" dirty="0">
              <a:solidFill>
                <a:schemeClr val="dk1"/>
              </a:solidFill>
              <a:latin typeface="Aptos" panose="020B0004020202020204"/>
              <a:sym typeface="Arial"/>
            </a:endParaRPr>
          </a:p>
        </p:txBody>
      </p:sp>
      <p:graphicFrame>
        <p:nvGraphicFramePr>
          <p:cNvPr id="4" name="Αντικείμενο 3"/>
          <p:cNvGraphicFramePr>
            <a:graphicFrameLocks noChangeAspect="1"/>
          </p:cNvGraphicFramePr>
          <p:nvPr>
            <p:extLst>
              <p:ext uri="{D42A27DB-BD31-4B8C-83A1-F6EECF244321}">
                <p14:modId xmlns:p14="http://schemas.microsoft.com/office/powerpoint/2010/main" val="1831226211"/>
              </p:ext>
            </p:extLst>
          </p:nvPr>
        </p:nvGraphicFramePr>
        <p:xfrm>
          <a:off x="1155184" y="2381370"/>
          <a:ext cx="9369380" cy="4476630"/>
        </p:xfrm>
        <a:graphic>
          <a:graphicData uri="http://schemas.openxmlformats.org/presentationml/2006/ole">
            <mc:AlternateContent xmlns:mc="http://schemas.openxmlformats.org/markup-compatibility/2006">
              <mc:Choice xmlns:v="urn:schemas-microsoft-com:vml" Requires="v">
                <p:oleObj spid="_x0000_s4104" name="Document" r:id="rId3" imgW="6648859" imgH="3176427" progId="Word.Document.12">
                  <p:embed/>
                </p:oleObj>
              </mc:Choice>
              <mc:Fallback>
                <p:oleObj name="Document" r:id="rId3" imgW="6648859" imgH="3176427" progId="Word.Document.12">
                  <p:embed/>
                  <p:pic>
                    <p:nvPicPr>
                      <p:cNvPr id="0" name=""/>
                      <p:cNvPicPr/>
                      <p:nvPr/>
                    </p:nvPicPr>
                    <p:blipFill>
                      <a:blip r:embed="rId4"/>
                      <a:stretch>
                        <a:fillRect/>
                      </a:stretch>
                    </p:blipFill>
                    <p:spPr>
                      <a:xfrm>
                        <a:off x="1155184" y="2381370"/>
                        <a:ext cx="9369380" cy="4476630"/>
                      </a:xfrm>
                      <a:prstGeom prst="rect">
                        <a:avLst/>
                      </a:prstGeom>
                    </p:spPr>
                  </p:pic>
                </p:oleObj>
              </mc:Fallback>
            </mc:AlternateContent>
          </a:graphicData>
        </a:graphic>
      </p:graphicFrame>
      <p:sp>
        <p:nvSpPr>
          <p:cNvPr id="7" name="Ορθογώνιο 6"/>
          <p:cNvSpPr/>
          <p:nvPr/>
        </p:nvSpPr>
        <p:spPr>
          <a:xfrm>
            <a:off x="403410" y="1889140"/>
            <a:ext cx="9000565" cy="369332"/>
          </a:xfrm>
          <a:prstGeom prst="rect">
            <a:avLst/>
          </a:prstGeom>
        </p:spPr>
        <p:txBody>
          <a:bodyPr wrap="square">
            <a:spAutoFit/>
          </a:bodyPr>
          <a:lstStyle/>
          <a:p>
            <a:r>
              <a:rPr lang="en-US" dirty="0" smtClean="0"/>
              <a:t>In both models it can be seen that the NN outperforms the simple linear regression…</a:t>
            </a:r>
            <a:endParaRPr lang="el-GR" dirty="0"/>
          </a:p>
        </p:txBody>
      </p:sp>
    </p:spTree>
    <p:extLst>
      <p:ext uri="{BB962C8B-B14F-4D97-AF65-F5344CB8AC3E}">
        <p14:creationId xmlns:p14="http://schemas.microsoft.com/office/powerpoint/2010/main" val="1304705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5AB4153-36F4-B5E5-0E51-E18F7E90509D}"/>
              </a:ext>
            </a:extLst>
          </p:cNvPr>
          <p:cNvSpPr txBox="1"/>
          <p:nvPr/>
        </p:nvSpPr>
        <p:spPr>
          <a:xfrm>
            <a:off x="841420" y="267461"/>
            <a:ext cx="3329411" cy="707886"/>
          </a:xfrm>
          <a:prstGeom prst="rect">
            <a:avLst/>
          </a:prstGeom>
          <a:noFill/>
        </p:spPr>
        <p:txBody>
          <a:bodyPr wrap="square" rtlCol="0">
            <a:spAutoFit/>
          </a:bodyPr>
          <a:lstStyle/>
          <a:p>
            <a:r>
              <a:rPr lang="en-US" sz="4000" b="1" dirty="0" smtClean="0">
                <a:latin typeface="Aptos" panose="020B0004020202020204"/>
              </a:rPr>
              <a:t>AI Modeling </a:t>
            </a:r>
            <a:endParaRPr lang="en-US" sz="4000" b="1" dirty="0">
              <a:latin typeface="Aptos" panose="020B0004020202020204"/>
            </a:endParaRPr>
          </a:p>
        </p:txBody>
      </p:sp>
      <p:sp>
        <p:nvSpPr>
          <p:cNvPr id="3" name="Ορθογώνιο 2"/>
          <p:cNvSpPr/>
          <p:nvPr/>
        </p:nvSpPr>
        <p:spPr>
          <a:xfrm>
            <a:off x="102440" y="1053842"/>
            <a:ext cx="4338560" cy="461665"/>
          </a:xfrm>
          <a:prstGeom prst="rect">
            <a:avLst/>
          </a:prstGeom>
        </p:spPr>
        <p:txBody>
          <a:bodyPr wrap="none">
            <a:spAutoFit/>
          </a:bodyPr>
          <a:lstStyle/>
          <a:p>
            <a:pPr marL="180000" lvl="1">
              <a:lnSpc>
                <a:spcPct val="120000"/>
              </a:lnSpc>
              <a:buClr>
                <a:schemeClr val="dk1"/>
              </a:buClr>
              <a:buSzPts val="1800"/>
            </a:pPr>
            <a:r>
              <a:rPr lang="en-US" sz="2000" dirty="0" smtClean="0">
                <a:solidFill>
                  <a:schemeClr val="dk1"/>
                </a:solidFill>
                <a:latin typeface="Aptos" panose="020B0004020202020204"/>
                <a:sym typeface="Arial"/>
              </a:rPr>
              <a:t>Results – MLP vs </a:t>
            </a:r>
            <a:r>
              <a:rPr lang="en-US" sz="2000" dirty="0" smtClean="0">
                <a:solidFill>
                  <a:schemeClr val="dk1"/>
                </a:solidFill>
                <a:latin typeface="Aptos" panose="020B0004020202020204"/>
                <a:sym typeface="Arial"/>
              </a:rPr>
              <a:t>Baseline vs SVR</a:t>
            </a:r>
            <a:endParaRPr lang="en-US" sz="2000" dirty="0">
              <a:solidFill>
                <a:schemeClr val="dk1"/>
              </a:solidFill>
              <a:latin typeface="Aptos" panose="020B0004020202020204"/>
              <a:sym typeface="Arial"/>
            </a:endParaRPr>
          </a:p>
        </p:txBody>
      </p:sp>
      <p:pic>
        <p:nvPicPr>
          <p:cNvPr id="5" name="Εικόνα 4"/>
          <p:cNvPicPr>
            <a:picLocks noChangeAspect="1"/>
          </p:cNvPicPr>
          <p:nvPr/>
        </p:nvPicPr>
        <p:blipFill>
          <a:blip r:embed="rId2"/>
          <a:stretch>
            <a:fillRect/>
          </a:stretch>
        </p:blipFill>
        <p:spPr>
          <a:xfrm>
            <a:off x="102440" y="1929026"/>
            <a:ext cx="5731432" cy="3787881"/>
          </a:xfrm>
          <a:prstGeom prst="rect">
            <a:avLst/>
          </a:prstGeom>
        </p:spPr>
      </p:pic>
      <p:sp>
        <p:nvSpPr>
          <p:cNvPr id="6" name="TextBox 5"/>
          <p:cNvSpPr txBox="1"/>
          <p:nvPr/>
        </p:nvSpPr>
        <p:spPr>
          <a:xfrm>
            <a:off x="1391977" y="5868140"/>
            <a:ext cx="4218711" cy="369332"/>
          </a:xfrm>
          <a:prstGeom prst="rect">
            <a:avLst/>
          </a:prstGeom>
          <a:noFill/>
        </p:spPr>
        <p:txBody>
          <a:bodyPr wrap="square" rtlCol="0">
            <a:spAutoFit/>
          </a:bodyPr>
          <a:lstStyle/>
          <a:p>
            <a:r>
              <a:rPr lang="en-US" dirty="0" smtClean="0"/>
              <a:t>O</a:t>
            </a:r>
            <a:r>
              <a:rPr lang="en-US" baseline="-25000" dirty="0" smtClean="0"/>
              <a:t>2</a:t>
            </a:r>
            <a:r>
              <a:rPr lang="en-US" dirty="0" smtClean="0"/>
              <a:t> plasma – average SVR R</a:t>
            </a:r>
            <a:r>
              <a:rPr lang="en-US" baseline="30000" dirty="0" smtClean="0"/>
              <a:t>2</a:t>
            </a:r>
            <a:r>
              <a:rPr lang="en-US" dirty="0" smtClean="0"/>
              <a:t> = -4.38</a:t>
            </a:r>
            <a:endParaRPr lang="el-GR" dirty="0"/>
          </a:p>
        </p:txBody>
      </p:sp>
      <p:pic>
        <p:nvPicPr>
          <p:cNvPr id="8" name="Εικόνα 7"/>
          <p:cNvPicPr>
            <a:picLocks noChangeAspect="1"/>
          </p:cNvPicPr>
          <p:nvPr/>
        </p:nvPicPr>
        <p:blipFill>
          <a:blip r:embed="rId3"/>
          <a:stretch>
            <a:fillRect/>
          </a:stretch>
        </p:blipFill>
        <p:spPr>
          <a:xfrm>
            <a:off x="6037791" y="1929026"/>
            <a:ext cx="5817507" cy="3787881"/>
          </a:xfrm>
          <a:prstGeom prst="rect">
            <a:avLst/>
          </a:prstGeom>
        </p:spPr>
      </p:pic>
      <p:sp>
        <p:nvSpPr>
          <p:cNvPr id="9" name="TextBox 8"/>
          <p:cNvSpPr txBox="1"/>
          <p:nvPr/>
        </p:nvSpPr>
        <p:spPr>
          <a:xfrm>
            <a:off x="7405681" y="5846901"/>
            <a:ext cx="4218711" cy="369332"/>
          </a:xfrm>
          <a:prstGeom prst="rect">
            <a:avLst/>
          </a:prstGeom>
          <a:noFill/>
        </p:spPr>
        <p:txBody>
          <a:bodyPr wrap="square" rtlCol="0">
            <a:spAutoFit/>
          </a:bodyPr>
          <a:lstStyle/>
          <a:p>
            <a:r>
              <a:rPr lang="en-US" dirty="0" err="1" smtClean="0"/>
              <a:t>Ar</a:t>
            </a:r>
            <a:r>
              <a:rPr lang="en-US" dirty="0" smtClean="0"/>
              <a:t> plasma – average SVR R</a:t>
            </a:r>
            <a:r>
              <a:rPr lang="en-US" baseline="30000" dirty="0" smtClean="0"/>
              <a:t>2</a:t>
            </a:r>
            <a:r>
              <a:rPr lang="en-US" dirty="0" smtClean="0"/>
              <a:t> = -0.861</a:t>
            </a:r>
            <a:endParaRPr lang="el-GR" dirty="0"/>
          </a:p>
        </p:txBody>
      </p:sp>
    </p:spTree>
    <p:extLst>
      <p:ext uri="{BB962C8B-B14F-4D97-AF65-F5344CB8AC3E}">
        <p14:creationId xmlns:p14="http://schemas.microsoft.com/office/powerpoint/2010/main" val="2071814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5AB4153-36F4-B5E5-0E51-E18F7E90509D}"/>
              </a:ext>
            </a:extLst>
          </p:cNvPr>
          <p:cNvSpPr txBox="1"/>
          <p:nvPr/>
        </p:nvSpPr>
        <p:spPr>
          <a:xfrm>
            <a:off x="841420" y="267461"/>
            <a:ext cx="3329411" cy="707886"/>
          </a:xfrm>
          <a:prstGeom prst="rect">
            <a:avLst/>
          </a:prstGeom>
          <a:noFill/>
        </p:spPr>
        <p:txBody>
          <a:bodyPr wrap="square" rtlCol="0">
            <a:spAutoFit/>
          </a:bodyPr>
          <a:lstStyle/>
          <a:p>
            <a:r>
              <a:rPr lang="en-US" sz="4000" b="1" dirty="0" smtClean="0">
                <a:latin typeface="Aptos" panose="020B0004020202020204"/>
              </a:rPr>
              <a:t>AI Modeling </a:t>
            </a:r>
            <a:endParaRPr lang="en-US" sz="4000" b="1" dirty="0">
              <a:latin typeface="Aptos" panose="020B0004020202020204"/>
            </a:endParaRPr>
          </a:p>
        </p:txBody>
      </p:sp>
      <p:sp>
        <p:nvSpPr>
          <p:cNvPr id="3" name="Ορθογώνιο 2"/>
          <p:cNvSpPr/>
          <p:nvPr/>
        </p:nvSpPr>
        <p:spPr>
          <a:xfrm>
            <a:off x="841420" y="1119698"/>
            <a:ext cx="5419240" cy="400110"/>
          </a:xfrm>
          <a:prstGeom prst="rect">
            <a:avLst/>
          </a:prstGeom>
        </p:spPr>
        <p:txBody>
          <a:bodyPr wrap="none">
            <a:spAutoFit/>
          </a:bodyPr>
          <a:lstStyle/>
          <a:p>
            <a:r>
              <a:rPr lang="en-GB" sz="2000" dirty="0" smtClean="0"/>
              <a:t>Implement Kolmogorov – Arnold Networks (KANS)</a:t>
            </a:r>
            <a:endParaRPr lang="el-GR" sz="2000" dirty="0"/>
          </a:p>
        </p:txBody>
      </p:sp>
      <p:graphicFrame>
        <p:nvGraphicFramePr>
          <p:cNvPr id="4" name="Πίνακας 3"/>
          <p:cNvGraphicFramePr>
            <a:graphicFrameLocks noGrp="1"/>
          </p:cNvGraphicFramePr>
          <p:nvPr>
            <p:extLst>
              <p:ext uri="{D42A27DB-BD31-4B8C-83A1-F6EECF244321}">
                <p14:modId xmlns:p14="http://schemas.microsoft.com/office/powerpoint/2010/main" val="3867369775"/>
              </p:ext>
            </p:extLst>
          </p:nvPr>
        </p:nvGraphicFramePr>
        <p:xfrm>
          <a:off x="2336949" y="1664159"/>
          <a:ext cx="7273215" cy="974259"/>
        </p:xfrm>
        <a:graphic>
          <a:graphicData uri="http://schemas.openxmlformats.org/drawingml/2006/table">
            <a:tbl>
              <a:tblPr firstRow="1" firstCol="1" bandRow="1">
                <a:tableStyleId>{5C22544A-7EE6-4342-B048-85BDC9FD1C3A}</a:tableStyleId>
              </a:tblPr>
              <a:tblGrid>
                <a:gridCol w="2424173"/>
                <a:gridCol w="2424173"/>
                <a:gridCol w="2424869"/>
              </a:tblGrid>
              <a:tr h="324753">
                <a:tc>
                  <a:txBody>
                    <a:bodyPr/>
                    <a:lstStyle/>
                    <a:p>
                      <a:pPr>
                        <a:lnSpc>
                          <a:spcPct val="107000"/>
                        </a:lnSpc>
                        <a:spcAft>
                          <a:spcPts val="0"/>
                        </a:spcAft>
                      </a:pPr>
                      <a:r>
                        <a:rPr lang="en-US" sz="1100" dirty="0">
                          <a:effectLst/>
                        </a:rPr>
                        <a:t>Metric</a:t>
                      </a:r>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M1 (O</a:t>
                      </a:r>
                      <a:r>
                        <a:rPr lang="en-US" sz="1100" baseline="-25000">
                          <a:effectLst/>
                        </a:rPr>
                        <a:t>2</a:t>
                      </a:r>
                      <a:r>
                        <a:rPr lang="en-US" sz="1100">
                          <a:effectLst/>
                        </a:rPr>
                        <a:t> model)</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US" sz="1100">
                          <a:effectLst/>
                        </a:rPr>
                        <a:t>M2 (Ar model)</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24753">
                <a:tc>
                  <a:txBody>
                    <a:bodyPr/>
                    <a:lstStyle/>
                    <a:p>
                      <a:pPr>
                        <a:lnSpc>
                          <a:spcPct val="107000"/>
                        </a:lnSpc>
                        <a:spcAft>
                          <a:spcPts val="0"/>
                        </a:spcAft>
                      </a:pPr>
                      <a:r>
                        <a:rPr lang="en-US" sz="1100">
                          <a:effectLst/>
                        </a:rPr>
                        <a:t>Average MAE</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0.00418</a:t>
                      </a:r>
                      <a:endParaRPr lang="el-G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0.00055</a:t>
                      </a:r>
                      <a:endParaRPr lang="el-GR"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24753">
                <a:tc>
                  <a:txBody>
                    <a:bodyPr/>
                    <a:lstStyle/>
                    <a:p>
                      <a:pPr>
                        <a:lnSpc>
                          <a:spcPct val="107000"/>
                        </a:lnSpc>
                        <a:spcAft>
                          <a:spcPts val="0"/>
                        </a:spcAft>
                      </a:pPr>
                      <a:r>
                        <a:rPr lang="en-US" sz="1100">
                          <a:effectLst/>
                        </a:rPr>
                        <a:t>Average R</a:t>
                      </a:r>
                      <a:r>
                        <a:rPr lang="en-US" sz="1100" baseline="30000">
                          <a:effectLst/>
                        </a:rPr>
                        <a:t>2</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dirty="0">
                          <a:effectLst/>
                        </a:rPr>
                        <a:t>0.77667</a:t>
                      </a:r>
                      <a:endParaRPr lang="el-G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dirty="0">
                          <a:effectLst/>
                        </a:rPr>
                        <a:t>0.9844</a:t>
                      </a:r>
                      <a:endParaRPr lang="el-G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pic>
        <p:nvPicPr>
          <p:cNvPr id="5" name="Εικόνα 4"/>
          <p:cNvPicPr>
            <a:picLocks noChangeAspect="1"/>
          </p:cNvPicPr>
          <p:nvPr/>
        </p:nvPicPr>
        <p:blipFill>
          <a:blip r:embed="rId2"/>
          <a:stretch>
            <a:fillRect/>
          </a:stretch>
        </p:blipFill>
        <p:spPr>
          <a:xfrm>
            <a:off x="226360" y="2782769"/>
            <a:ext cx="3409729" cy="3837161"/>
          </a:xfrm>
          <a:prstGeom prst="rect">
            <a:avLst/>
          </a:prstGeom>
        </p:spPr>
      </p:pic>
      <p:sp>
        <p:nvSpPr>
          <p:cNvPr id="6" name="Ορθογώνιο 5"/>
          <p:cNvSpPr/>
          <p:nvPr/>
        </p:nvSpPr>
        <p:spPr>
          <a:xfrm>
            <a:off x="4527177" y="2874621"/>
            <a:ext cx="6096000" cy="1323439"/>
          </a:xfrm>
          <a:prstGeom prst="rect">
            <a:avLst/>
          </a:prstGeom>
        </p:spPr>
        <p:txBody>
          <a:bodyPr>
            <a:spAutoFit/>
          </a:bodyPr>
          <a:lstStyle/>
          <a:p>
            <a:pPr marL="285750" indent="-285750">
              <a:buFont typeface="Arial" panose="020B0604020202020204" pitchFamily="34" charset="0"/>
              <a:buChar char="•"/>
            </a:pPr>
            <a:r>
              <a:rPr lang="en-US" sz="2000" dirty="0" smtClean="0">
                <a:solidFill>
                  <a:srgbClr val="002060"/>
                </a:solidFill>
                <a:latin typeface="Arial"/>
                <a:ea typeface="Arial"/>
                <a:cs typeface="Arial"/>
                <a:sym typeface="Arial"/>
              </a:rPr>
              <a:t>KANs are still function approximators, and our experiments show that they may not learn the true underlying function, but rather an incorrect alternative…</a:t>
            </a:r>
            <a:endParaRPr lang="el-GR" sz="2000" dirty="0"/>
          </a:p>
        </p:txBody>
      </p:sp>
      <p:sp>
        <p:nvSpPr>
          <p:cNvPr id="7" name="Ορθογώνιο 6"/>
          <p:cNvSpPr/>
          <p:nvPr/>
        </p:nvSpPr>
        <p:spPr>
          <a:xfrm>
            <a:off x="3551040" y="4445840"/>
            <a:ext cx="8229601" cy="769441"/>
          </a:xfrm>
          <a:prstGeom prst="rect">
            <a:avLst/>
          </a:prstGeom>
        </p:spPr>
        <p:txBody>
          <a:bodyPr wrap="square">
            <a:spAutoFit/>
          </a:bodyPr>
          <a:lstStyle/>
          <a:p>
            <a:pPr marL="1257300" lvl="2" indent="-342900">
              <a:buClr>
                <a:srgbClr val="C00000"/>
              </a:buClr>
              <a:buSzPts val="2200"/>
              <a:buFont typeface="Arial"/>
              <a:buChar char="•"/>
            </a:pPr>
            <a:r>
              <a:rPr lang="en-US" sz="2200" b="0" i="0" u="none" strike="noStrike" cap="none" dirty="0" smtClean="0">
                <a:solidFill>
                  <a:srgbClr val="C00000"/>
                </a:solidFill>
                <a:latin typeface="Arial"/>
                <a:ea typeface="Arial"/>
                <a:cs typeface="Arial"/>
                <a:sym typeface="Arial"/>
              </a:rPr>
              <a:t>The trained </a:t>
            </a:r>
            <a:r>
              <a:rPr lang="en-US" sz="2200" b="1" i="0" u="none" strike="noStrike" cap="none" dirty="0" smtClean="0">
                <a:solidFill>
                  <a:srgbClr val="C00000"/>
                </a:solidFill>
                <a:latin typeface="Arial"/>
                <a:ea typeface="Arial"/>
                <a:cs typeface="Arial"/>
                <a:sym typeface="Arial"/>
              </a:rPr>
              <a:t>KANs </a:t>
            </a:r>
            <a:r>
              <a:rPr lang="en-US" sz="2200" b="0" i="0" u="none" strike="noStrike" cap="none" dirty="0" smtClean="0">
                <a:solidFill>
                  <a:srgbClr val="C00000"/>
                </a:solidFill>
                <a:latin typeface="Arial"/>
                <a:ea typeface="Arial"/>
                <a:cs typeface="Arial"/>
                <a:sym typeface="Arial"/>
              </a:rPr>
              <a:t>performed comparably to the MLPs but and </a:t>
            </a:r>
            <a:r>
              <a:rPr lang="en-US" b="0" i="0" u="none" strike="noStrike" cap="none" dirty="0" smtClean="0">
                <a:solidFill>
                  <a:srgbClr val="C00000"/>
                </a:solidFill>
                <a:latin typeface="Arial"/>
                <a:ea typeface="Arial"/>
                <a:cs typeface="Arial"/>
                <a:sym typeface="Arial"/>
              </a:rPr>
              <a:t>required</a:t>
            </a:r>
            <a:r>
              <a:rPr lang="en-US" sz="2200" b="0" i="0" u="none" strike="noStrike" cap="none" dirty="0" smtClean="0">
                <a:solidFill>
                  <a:srgbClr val="C00000"/>
                </a:solidFill>
                <a:latin typeface="Arial"/>
                <a:ea typeface="Arial"/>
                <a:cs typeface="Arial"/>
                <a:sym typeface="Arial"/>
              </a:rPr>
              <a:t> a more intensive training regime.</a:t>
            </a:r>
            <a:endParaRPr lang="en-US" dirty="0"/>
          </a:p>
        </p:txBody>
      </p:sp>
    </p:spTree>
    <p:extLst>
      <p:ext uri="{BB962C8B-B14F-4D97-AF65-F5344CB8AC3E}">
        <p14:creationId xmlns:p14="http://schemas.microsoft.com/office/powerpoint/2010/main" val="1252954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5AB4153-36F4-B5E5-0E51-E18F7E90509D}"/>
              </a:ext>
            </a:extLst>
          </p:cNvPr>
          <p:cNvSpPr txBox="1"/>
          <p:nvPr/>
        </p:nvSpPr>
        <p:spPr>
          <a:xfrm>
            <a:off x="841420" y="267461"/>
            <a:ext cx="3329411" cy="707886"/>
          </a:xfrm>
          <a:prstGeom prst="rect">
            <a:avLst/>
          </a:prstGeom>
          <a:noFill/>
        </p:spPr>
        <p:txBody>
          <a:bodyPr wrap="square" rtlCol="0">
            <a:spAutoFit/>
          </a:bodyPr>
          <a:lstStyle/>
          <a:p>
            <a:r>
              <a:rPr lang="en-US" sz="4000" b="1" dirty="0" smtClean="0">
                <a:latin typeface="Aptos" panose="020B0004020202020204"/>
              </a:rPr>
              <a:t>AI Modeling </a:t>
            </a:r>
            <a:endParaRPr lang="en-US" sz="4000" b="1" dirty="0">
              <a:latin typeface="Aptos" panose="020B0004020202020204"/>
            </a:endParaRPr>
          </a:p>
        </p:txBody>
      </p:sp>
      <p:sp>
        <p:nvSpPr>
          <p:cNvPr id="3" name="Ορθογώνιο 2"/>
          <p:cNvSpPr/>
          <p:nvPr/>
        </p:nvSpPr>
        <p:spPr>
          <a:xfrm>
            <a:off x="841420" y="1119698"/>
            <a:ext cx="5419240" cy="400110"/>
          </a:xfrm>
          <a:prstGeom prst="rect">
            <a:avLst/>
          </a:prstGeom>
        </p:spPr>
        <p:txBody>
          <a:bodyPr wrap="none">
            <a:spAutoFit/>
          </a:bodyPr>
          <a:lstStyle/>
          <a:p>
            <a:r>
              <a:rPr lang="en-GB" sz="2000" u="sng" dirty="0" smtClean="0"/>
              <a:t>Implement Kolmogorov – Arnold Networks (KANS)</a:t>
            </a:r>
            <a:endParaRPr lang="el-GR" sz="2000" u="sng" dirty="0"/>
          </a:p>
        </p:txBody>
      </p:sp>
      <p:graphicFrame>
        <p:nvGraphicFramePr>
          <p:cNvPr id="4" name="Αντικείμενο 3"/>
          <p:cNvGraphicFramePr>
            <a:graphicFrameLocks noChangeAspect="1"/>
          </p:cNvGraphicFramePr>
          <p:nvPr>
            <p:extLst>
              <p:ext uri="{D42A27DB-BD31-4B8C-83A1-F6EECF244321}">
                <p14:modId xmlns:p14="http://schemas.microsoft.com/office/powerpoint/2010/main" val="270451520"/>
              </p:ext>
            </p:extLst>
          </p:nvPr>
        </p:nvGraphicFramePr>
        <p:xfrm>
          <a:off x="969868" y="1980919"/>
          <a:ext cx="9424638" cy="3899927"/>
        </p:xfrm>
        <a:graphic>
          <a:graphicData uri="http://schemas.openxmlformats.org/presentationml/2006/ole">
            <mc:AlternateContent xmlns:mc="http://schemas.openxmlformats.org/markup-compatibility/2006">
              <mc:Choice xmlns:v="urn:schemas-microsoft-com:vml" Requires="v">
                <p:oleObj spid="_x0000_s6151" name="Document" r:id="rId3" imgW="6648859" imgH="2750483" progId="Word.Document.12">
                  <p:embed/>
                </p:oleObj>
              </mc:Choice>
              <mc:Fallback>
                <p:oleObj name="Document" r:id="rId3" imgW="6648859" imgH="2750483" progId="Word.Document.12">
                  <p:embed/>
                  <p:pic>
                    <p:nvPicPr>
                      <p:cNvPr id="0" name=""/>
                      <p:cNvPicPr/>
                      <p:nvPr/>
                    </p:nvPicPr>
                    <p:blipFill>
                      <a:blip r:embed="rId4"/>
                      <a:stretch>
                        <a:fillRect/>
                      </a:stretch>
                    </p:blipFill>
                    <p:spPr>
                      <a:xfrm>
                        <a:off x="969868" y="1980919"/>
                        <a:ext cx="9424638" cy="3899927"/>
                      </a:xfrm>
                      <a:prstGeom prst="rect">
                        <a:avLst/>
                      </a:prstGeom>
                    </p:spPr>
                  </p:pic>
                </p:oleObj>
              </mc:Fallback>
            </mc:AlternateContent>
          </a:graphicData>
        </a:graphic>
      </p:graphicFrame>
    </p:spTree>
    <p:extLst>
      <p:ext uri="{BB962C8B-B14F-4D97-AF65-F5344CB8AC3E}">
        <p14:creationId xmlns:p14="http://schemas.microsoft.com/office/powerpoint/2010/main" val="1321022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5AB4153-36F4-B5E5-0E51-E18F7E90509D}"/>
              </a:ext>
            </a:extLst>
          </p:cNvPr>
          <p:cNvSpPr txBox="1"/>
          <p:nvPr/>
        </p:nvSpPr>
        <p:spPr>
          <a:xfrm>
            <a:off x="841420" y="267461"/>
            <a:ext cx="3329411" cy="707886"/>
          </a:xfrm>
          <a:prstGeom prst="rect">
            <a:avLst/>
          </a:prstGeom>
          <a:noFill/>
        </p:spPr>
        <p:txBody>
          <a:bodyPr wrap="square" rtlCol="0">
            <a:spAutoFit/>
          </a:bodyPr>
          <a:lstStyle/>
          <a:p>
            <a:r>
              <a:rPr lang="en-US" sz="4000" b="1" dirty="0" smtClean="0">
                <a:latin typeface="Aptos" panose="020B0004020202020204"/>
              </a:rPr>
              <a:t>AI Modeling </a:t>
            </a:r>
            <a:endParaRPr lang="en-US" sz="4000" b="1" dirty="0">
              <a:latin typeface="Aptos" panose="020B0004020202020204"/>
            </a:endParaRPr>
          </a:p>
        </p:txBody>
      </p:sp>
      <p:sp>
        <p:nvSpPr>
          <p:cNvPr id="3" name="Ορθογώνιο 2"/>
          <p:cNvSpPr/>
          <p:nvPr/>
        </p:nvSpPr>
        <p:spPr>
          <a:xfrm>
            <a:off x="841420" y="1119698"/>
            <a:ext cx="1980542" cy="400110"/>
          </a:xfrm>
          <a:prstGeom prst="rect">
            <a:avLst/>
          </a:prstGeom>
        </p:spPr>
        <p:txBody>
          <a:bodyPr wrap="none">
            <a:spAutoFit/>
          </a:bodyPr>
          <a:lstStyle/>
          <a:p>
            <a:r>
              <a:rPr lang="en-GB" sz="2000" u="sng" dirty="0" smtClean="0"/>
              <a:t>Transfer Learning</a:t>
            </a:r>
            <a:endParaRPr lang="el-GR" sz="2000" u="sng" dirty="0"/>
          </a:p>
        </p:txBody>
      </p:sp>
      <p:sp>
        <p:nvSpPr>
          <p:cNvPr id="4" name="Ορθογώνιο 3"/>
          <p:cNvSpPr/>
          <p:nvPr/>
        </p:nvSpPr>
        <p:spPr>
          <a:xfrm>
            <a:off x="708211" y="1534461"/>
            <a:ext cx="8041342" cy="1477328"/>
          </a:xfrm>
          <a:prstGeom prst="rect">
            <a:avLst/>
          </a:prstGeom>
        </p:spPr>
        <p:txBody>
          <a:bodyPr wrap="square">
            <a:spAutoFit/>
          </a:bodyPr>
          <a:lstStyle/>
          <a:p>
            <a:r>
              <a:rPr lang="en-US" dirty="0" smtClean="0"/>
              <a:t>A series of experiments were performed, including:</a:t>
            </a:r>
          </a:p>
          <a:p>
            <a:pPr marL="285750" indent="-285750">
              <a:buFont typeface="Arial" panose="020B0604020202020204" pitchFamily="34" charset="0"/>
              <a:buChar char="•"/>
            </a:pPr>
            <a:r>
              <a:rPr lang="en-US" dirty="0" smtClean="0"/>
              <a:t>fine-tuning the NN from the first dataset to the second and vice versa </a:t>
            </a:r>
          </a:p>
          <a:p>
            <a:pPr marL="285750" indent="-285750">
              <a:buFont typeface="Arial" panose="020B0604020202020204" pitchFamily="34" charset="0"/>
              <a:buChar char="•"/>
            </a:pPr>
            <a:r>
              <a:rPr lang="en-US" dirty="0" smtClean="0"/>
              <a:t>explore catastrophic forgetting</a:t>
            </a:r>
          </a:p>
          <a:p>
            <a:pPr marL="285750" indent="-285750">
              <a:buFont typeface="Arial" panose="020B0604020202020204" pitchFamily="34" charset="0"/>
              <a:buChar char="•"/>
            </a:pPr>
            <a:r>
              <a:rPr lang="en-US" dirty="0" smtClean="0"/>
              <a:t>freezing layers</a:t>
            </a:r>
          </a:p>
          <a:p>
            <a:pPr marL="285750" indent="-285750">
              <a:buFont typeface="Arial" panose="020B0604020202020204" pitchFamily="34" charset="0"/>
              <a:buChar char="•"/>
            </a:pPr>
            <a:r>
              <a:rPr lang="en-US" dirty="0" smtClean="0"/>
              <a:t>investigate training with a reduced amount of data</a:t>
            </a:r>
            <a:endParaRPr lang="el-GR" dirty="0"/>
          </a:p>
        </p:txBody>
      </p:sp>
      <p:sp>
        <p:nvSpPr>
          <p:cNvPr id="5" name="TextBox 4"/>
          <p:cNvSpPr txBox="1"/>
          <p:nvPr/>
        </p:nvSpPr>
        <p:spPr>
          <a:xfrm>
            <a:off x="9156577" y="1119698"/>
            <a:ext cx="4330923" cy="2585323"/>
          </a:xfrm>
          <a:prstGeom prst="rect">
            <a:avLst/>
          </a:prstGeom>
          <a:noFill/>
        </p:spPr>
        <p:txBody>
          <a:bodyPr wrap="square" rtlCol="0">
            <a:spAutoFit/>
          </a:bodyPr>
          <a:lstStyle/>
          <a:p>
            <a:r>
              <a:rPr lang="en-US" b="1" u="sng" dirty="0">
                <a:solidFill>
                  <a:schemeClr val="accent1">
                    <a:lumMod val="75000"/>
                  </a:schemeClr>
                </a:solidFill>
                <a:latin typeface="Aptos" panose="020B0004020202020204" pitchFamily="34" charset="0"/>
              </a:rPr>
              <a:t>Note on nomenclature</a:t>
            </a:r>
            <a:r>
              <a:rPr lang="en-US" b="1" dirty="0">
                <a:solidFill>
                  <a:schemeClr val="accent1">
                    <a:lumMod val="75000"/>
                  </a:schemeClr>
                </a:solidFill>
                <a:latin typeface="Aptos" panose="020B0004020202020204" pitchFamily="34" charset="0"/>
              </a:rPr>
              <a:t>: </a:t>
            </a:r>
          </a:p>
          <a:p>
            <a:r>
              <a:rPr lang="en-US" b="1" dirty="0">
                <a:solidFill>
                  <a:schemeClr val="accent1">
                    <a:lumMod val="75000"/>
                  </a:schemeClr>
                </a:solidFill>
                <a:latin typeface="Aptos" panose="020B0004020202020204" pitchFamily="34" charset="0"/>
              </a:rPr>
              <a:t>M1: </a:t>
            </a:r>
            <a:r>
              <a:rPr lang="en-US" dirty="0">
                <a:solidFill>
                  <a:schemeClr val="accent1">
                    <a:lumMod val="75000"/>
                  </a:schemeClr>
                </a:solidFill>
                <a:latin typeface="Aptos" panose="020B0004020202020204" pitchFamily="34" charset="0"/>
              </a:rPr>
              <a:t>O</a:t>
            </a:r>
            <a:r>
              <a:rPr lang="en-US" baseline="-25000" dirty="0">
                <a:solidFill>
                  <a:schemeClr val="accent1">
                    <a:lumMod val="75000"/>
                  </a:schemeClr>
                </a:solidFill>
                <a:latin typeface="Aptos" panose="020B0004020202020204" pitchFamily="34" charset="0"/>
              </a:rPr>
              <a:t>2</a:t>
            </a:r>
            <a:r>
              <a:rPr lang="en-US" dirty="0">
                <a:solidFill>
                  <a:schemeClr val="accent1">
                    <a:lumMod val="75000"/>
                  </a:schemeClr>
                </a:solidFill>
                <a:latin typeface="Aptos" panose="020B0004020202020204" pitchFamily="34" charset="0"/>
              </a:rPr>
              <a:t> Neural Network</a:t>
            </a:r>
          </a:p>
          <a:p>
            <a:r>
              <a:rPr lang="en-US" b="1" dirty="0">
                <a:solidFill>
                  <a:schemeClr val="accent1">
                    <a:lumMod val="75000"/>
                  </a:schemeClr>
                </a:solidFill>
                <a:latin typeface="Aptos" panose="020B0004020202020204" pitchFamily="34" charset="0"/>
              </a:rPr>
              <a:t>M2: </a:t>
            </a:r>
            <a:r>
              <a:rPr lang="en-US" dirty="0">
                <a:solidFill>
                  <a:schemeClr val="accent1">
                    <a:lumMod val="75000"/>
                  </a:schemeClr>
                </a:solidFill>
                <a:latin typeface="Aptos" panose="020B0004020202020204" pitchFamily="34" charset="0"/>
              </a:rPr>
              <a:t>Ar Neural Network</a:t>
            </a:r>
          </a:p>
          <a:p>
            <a:endParaRPr lang="en-US" b="1" dirty="0">
              <a:solidFill>
                <a:schemeClr val="accent1">
                  <a:lumMod val="75000"/>
                </a:schemeClr>
              </a:solidFill>
              <a:latin typeface="Aptos" panose="020B0004020202020204" pitchFamily="34" charset="0"/>
            </a:endParaRPr>
          </a:p>
          <a:p>
            <a:r>
              <a:rPr lang="en-US" b="1" dirty="0">
                <a:solidFill>
                  <a:schemeClr val="accent1">
                    <a:lumMod val="75000"/>
                  </a:schemeClr>
                </a:solidFill>
                <a:latin typeface="Aptos" panose="020B0004020202020204" pitchFamily="34" charset="0"/>
              </a:rPr>
              <a:t>D1: </a:t>
            </a:r>
            <a:r>
              <a:rPr lang="en-US" dirty="0">
                <a:solidFill>
                  <a:schemeClr val="accent1">
                    <a:lumMod val="75000"/>
                  </a:schemeClr>
                </a:solidFill>
                <a:latin typeface="Aptos" panose="020B0004020202020204" pitchFamily="34" charset="0"/>
              </a:rPr>
              <a:t>O</a:t>
            </a:r>
            <a:r>
              <a:rPr lang="en-US" baseline="-25000" dirty="0">
                <a:solidFill>
                  <a:schemeClr val="accent1">
                    <a:lumMod val="75000"/>
                  </a:schemeClr>
                </a:solidFill>
                <a:latin typeface="Aptos" panose="020B0004020202020204" pitchFamily="34" charset="0"/>
              </a:rPr>
              <a:t>2</a:t>
            </a:r>
            <a:r>
              <a:rPr lang="en-US" dirty="0">
                <a:solidFill>
                  <a:schemeClr val="accent1">
                    <a:lumMod val="75000"/>
                  </a:schemeClr>
                </a:solidFill>
                <a:latin typeface="Aptos" panose="020B0004020202020204" pitchFamily="34" charset="0"/>
              </a:rPr>
              <a:t> Dataset </a:t>
            </a:r>
          </a:p>
          <a:p>
            <a:r>
              <a:rPr lang="en-US" b="1" dirty="0">
                <a:solidFill>
                  <a:schemeClr val="accent1">
                    <a:lumMod val="75000"/>
                  </a:schemeClr>
                </a:solidFill>
                <a:latin typeface="Aptos" panose="020B0004020202020204" pitchFamily="34" charset="0"/>
              </a:rPr>
              <a:t>D2: </a:t>
            </a:r>
            <a:r>
              <a:rPr lang="en-US" dirty="0">
                <a:solidFill>
                  <a:schemeClr val="accent1">
                    <a:lumMod val="75000"/>
                  </a:schemeClr>
                </a:solidFill>
                <a:latin typeface="Aptos" panose="020B0004020202020204" pitchFamily="34" charset="0"/>
              </a:rPr>
              <a:t>Ar Dataset </a:t>
            </a:r>
          </a:p>
          <a:p>
            <a:endParaRPr lang="en-US" b="1" dirty="0">
              <a:solidFill>
                <a:schemeClr val="accent1">
                  <a:lumMod val="75000"/>
                </a:schemeClr>
              </a:solidFill>
              <a:latin typeface="Aptos" panose="020B0004020202020204" pitchFamily="34" charset="0"/>
            </a:endParaRPr>
          </a:p>
          <a:p>
            <a:r>
              <a:rPr lang="en-US" b="1" dirty="0">
                <a:solidFill>
                  <a:schemeClr val="accent1">
                    <a:lumMod val="75000"/>
                  </a:schemeClr>
                </a:solidFill>
                <a:latin typeface="Aptos" panose="020B0004020202020204" pitchFamily="34" charset="0"/>
              </a:rPr>
              <a:t>M12: </a:t>
            </a:r>
            <a:r>
              <a:rPr lang="en-US" dirty="0">
                <a:solidFill>
                  <a:schemeClr val="accent1">
                    <a:lumMod val="75000"/>
                  </a:schemeClr>
                </a:solidFill>
                <a:latin typeface="Aptos" panose="020B0004020202020204" pitchFamily="34" charset="0"/>
              </a:rPr>
              <a:t>M1 trained on D2</a:t>
            </a:r>
          </a:p>
          <a:p>
            <a:r>
              <a:rPr lang="en-US" b="1" dirty="0">
                <a:solidFill>
                  <a:schemeClr val="accent1">
                    <a:lumMod val="75000"/>
                  </a:schemeClr>
                </a:solidFill>
                <a:latin typeface="Aptos" panose="020B0004020202020204" pitchFamily="34" charset="0"/>
              </a:rPr>
              <a:t>M21: </a:t>
            </a:r>
            <a:r>
              <a:rPr lang="en-US" dirty="0">
                <a:solidFill>
                  <a:schemeClr val="accent1">
                    <a:lumMod val="75000"/>
                  </a:schemeClr>
                </a:solidFill>
                <a:latin typeface="Aptos" panose="020B0004020202020204" pitchFamily="34" charset="0"/>
              </a:rPr>
              <a:t>M2 trained on D1 </a:t>
            </a:r>
          </a:p>
        </p:txBody>
      </p:sp>
      <p:graphicFrame>
        <p:nvGraphicFramePr>
          <p:cNvPr id="6" name="Αντικείμενο 5"/>
          <p:cNvGraphicFramePr>
            <a:graphicFrameLocks noChangeAspect="1"/>
          </p:cNvGraphicFramePr>
          <p:nvPr>
            <p:extLst>
              <p:ext uri="{D42A27DB-BD31-4B8C-83A1-F6EECF244321}">
                <p14:modId xmlns:p14="http://schemas.microsoft.com/office/powerpoint/2010/main" val="2253933726"/>
              </p:ext>
            </p:extLst>
          </p:nvPr>
        </p:nvGraphicFramePr>
        <p:xfrm>
          <a:off x="415263" y="3781425"/>
          <a:ext cx="8741314" cy="3076575"/>
        </p:xfrm>
        <a:graphic>
          <a:graphicData uri="http://schemas.openxmlformats.org/presentationml/2006/ole">
            <mc:AlternateContent xmlns:mc="http://schemas.openxmlformats.org/markup-compatibility/2006">
              <mc:Choice xmlns:v="urn:schemas-microsoft-com:vml" Requires="v">
                <p:oleObj spid="_x0000_s7176" name="Document" r:id="rId3" imgW="6648859" imgH="2339276" progId="Word.Document.12">
                  <p:embed/>
                </p:oleObj>
              </mc:Choice>
              <mc:Fallback>
                <p:oleObj name="Document" r:id="rId3" imgW="6648859" imgH="2339276" progId="Word.Document.12">
                  <p:embed/>
                  <p:pic>
                    <p:nvPicPr>
                      <p:cNvPr id="0" name=""/>
                      <p:cNvPicPr/>
                      <p:nvPr/>
                    </p:nvPicPr>
                    <p:blipFill>
                      <a:blip r:embed="rId4"/>
                      <a:stretch>
                        <a:fillRect/>
                      </a:stretch>
                    </p:blipFill>
                    <p:spPr>
                      <a:xfrm>
                        <a:off x="415263" y="3781425"/>
                        <a:ext cx="8741314" cy="3076575"/>
                      </a:xfrm>
                      <a:prstGeom prst="rect">
                        <a:avLst/>
                      </a:prstGeom>
                    </p:spPr>
                  </p:pic>
                </p:oleObj>
              </mc:Fallback>
            </mc:AlternateContent>
          </a:graphicData>
        </a:graphic>
      </p:graphicFrame>
      <p:sp>
        <p:nvSpPr>
          <p:cNvPr id="7" name="Ορθογώνιο 6"/>
          <p:cNvSpPr/>
          <p:nvPr/>
        </p:nvSpPr>
        <p:spPr>
          <a:xfrm>
            <a:off x="415263" y="3335689"/>
            <a:ext cx="6918176" cy="369332"/>
          </a:xfrm>
          <a:prstGeom prst="rect">
            <a:avLst/>
          </a:prstGeom>
        </p:spPr>
        <p:txBody>
          <a:bodyPr wrap="none">
            <a:spAutoFit/>
          </a:bodyPr>
          <a:lstStyle/>
          <a:p>
            <a:r>
              <a:rPr lang="en-US" dirty="0" smtClean="0"/>
              <a:t>Evaluate the model using the opposite test set, as expected poor results:</a:t>
            </a:r>
            <a:endParaRPr lang="el-GR" dirty="0"/>
          </a:p>
        </p:txBody>
      </p:sp>
    </p:spTree>
    <p:extLst>
      <p:ext uri="{BB962C8B-B14F-4D97-AF65-F5344CB8AC3E}">
        <p14:creationId xmlns:p14="http://schemas.microsoft.com/office/powerpoint/2010/main" val="26334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5AB4153-36F4-B5E5-0E51-E18F7E90509D}"/>
              </a:ext>
            </a:extLst>
          </p:cNvPr>
          <p:cNvSpPr txBox="1"/>
          <p:nvPr/>
        </p:nvSpPr>
        <p:spPr>
          <a:xfrm>
            <a:off x="841420" y="267461"/>
            <a:ext cx="3329411" cy="707886"/>
          </a:xfrm>
          <a:prstGeom prst="rect">
            <a:avLst/>
          </a:prstGeom>
          <a:noFill/>
        </p:spPr>
        <p:txBody>
          <a:bodyPr wrap="square" rtlCol="0">
            <a:spAutoFit/>
          </a:bodyPr>
          <a:lstStyle/>
          <a:p>
            <a:r>
              <a:rPr lang="en-US" sz="4000" b="1" dirty="0" smtClean="0">
                <a:latin typeface="Aptos" panose="020B0004020202020204"/>
              </a:rPr>
              <a:t>AI Modeling </a:t>
            </a:r>
            <a:endParaRPr lang="en-US" sz="4000" b="1" dirty="0">
              <a:latin typeface="Aptos" panose="020B0004020202020204"/>
            </a:endParaRPr>
          </a:p>
        </p:txBody>
      </p:sp>
      <p:sp>
        <p:nvSpPr>
          <p:cNvPr id="3" name="Ορθογώνιο 2"/>
          <p:cNvSpPr/>
          <p:nvPr/>
        </p:nvSpPr>
        <p:spPr>
          <a:xfrm>
            <a:off x="841420" y="1119698"/>
            <a:ext cx="1980542" cy="400110"/>
          </a:xfrm>
          <a:prstGeom prst="rect">
            <a:avLst/>
          </a:prstGeom>
        </p:spPr>
        <p:txBody>
          <a:bodyPr wrap="none">
            <a:spAutoFit/>
          </a:bodyPr>
          <a:lstStyle/>
          <a:p>
            <a:r>
              <a:rPr lang="en-GB" sz="2000" u="sng" dirty="0" smtClean="0"/>
              <a:t>Transfer Learning</a:t>
            </a:r>
            <a:endParaRPr lang="el-GR" sz="2000" u="sng" dirty="0"/>
          </a:p>
        </p:txBody>
      </p:sp>
      <p:sp>
        <p:nvSpPr>
          <p:cNvPr id="4" name="Ορθογώνιο 3"/>
          <p:cNvSpPr/>
          <p:nvPr/>
        </p:nvSpPr>
        <p:spPr>
          <a:xfrm>
            <a:off x="753034" y="1519808"/>
            <a:ext cx="8749553" cy="369332"/>
          </a:xfrm>
          <a:prstGeom prst="rect">
            <a:avLst/>
          </a:prstGeom>
        </p:spPr>
        <p:txBody>
          <a:bodyPr wrap="square">
            <a:spAutoFit/>
          </a:bodyPr>
          <a:lstStyle/>
          <a:p>
            <a:pPr marL="285750" indent="-285750">
              <a:buFont typeface="Arial" panose="020B0604020202020204" pitchFamily="34" charset="0"/>
              <a:buChar char="•"/>
            </a:pPr>
            <a:r>
              <a:rPr lang="en-US" dirty="0" smtClean="0"/>
              <a:t>fine-tuning the NN from the first dataset to the second and vice versa </a:t>
            </a:r>
          </a:p>
        </p:txBody>
      </p:sp>
      <p:graphicFrame>
        <p:nvGraphicFramePr>
          <p:cNvPr id="5" name="Αντικείμενο 4"/>
          <p:cNvGraphicFramePr>
            <a:graphicFrameLocks noChangeAspect="1"/>
          </p:cNvGraphicFramePr>
          <p:nvPr>
            <p:extLst>
              <p:ext uri="{D42A27DB-BD31-4B8C-83A1-F6EECF244321}">
                <p14:modId xmlns:p14="http://schemas.microsoft.com/office/powerpoint/2010/main" val="815999102"/>
              </p:ext>
            </p:extLst>
          </p:nvPr>
        </p:nvGraphicFramePr>
        <p:xfrm>
          <a:off x="1402417" y="1894789"/>
          <a:ext cx="8521512" cy="3391921"/>
        </p:xfrm>
        <a:graphic>
          <a:graphicData uri="http://schemas.openxmlformats.org/presentationml/2006/ole">
            <mc:AlternateContent xmlns:mc="http://schemas.openxmlformats.org/markup-compatibility/2006">
              <mc:Choice xmlns:v="urn:schemas-microsoft-com:vml" Requires="v">
                <p:oleObj spid="_x0000_s8211" name="Document" r:id="rId3" imgW="6648859" imgH="2646962" progId="Word.Document.12">
                  <p:embed/>
                </p:oleObj>
              </mc:Choice>
              <mc:Fallback>
                <p:oleObj name="Document" r:id="rId3" imgW="6648859" imgH="2646962" progId="Word.Document.12">
                  <p:embed/>
                  <p:pic>
                    <p:nvPicPr>
                      <p:cNvPr id="0" name=""/>
                      <p:cNvPicPr/>
                      <p:nvPr/>
                    </p:nvPicPr>
                    <p:blipFill>
                      <a:blip r:embed="rId4"/>
                      <a:stretch>
                        <a:fillRect/>
                      </a:stretch>
                    </p:blipFill>
                    <p:spPr>
                      <a:xfrm>
                        <a:off x="1402417" y="1894789"/>
                        <a:ext cx="8521512" cy="3391921"/>
                      </a:xfrm>
                      <a:prstGeom prst="rect">
                        <a:avLst/>
                      </a:prstGeom>
                    </p:spPr>
                  </p:pic>
                </p:oleObj>
              </mc:Fallback>
            </mc:AlternateContent>
          </a:graphicData>
        </a:graphic>
      </p:graphicFrame>
      <p:graphicFrame>
        <p:nvGraphicFramePr>
          <p:cNvPr id="6" name="Αντικείμενο 5"/>
          <p:cNvGraphicFramePr>
            <a:graphicFrameLocks noChangeAspect="1"/>
          </p:cNvGraphicFramePr>
          <p:nvPr>
            <p:extLst>
              <p:ext uri="{D42A27DB-BD31-4B8C-83A1-F6EECF244321}">
                <p14:modId xmlns:p14="http://schemas.microsoft.com/office/powerpoint/2010/main" val="2597531768"/>
              </p:ext>
            </p:extLst>
          </p:nvPr>
        </p:nvGraphicFramePr>
        <p:xfrm>
          <a:off x="1402417" y="5052778"/>
          <a:ext cx="8279465" cy="1022082"/>
        </p:xfrm>
        <a:graphic>
          <a:graphicData uri="http://schemas.openxmlformats.org/presentationml/2006/ole">
            <mc:AlternateContent xmlns:mc="http://schemas.openxmlformats.org/markup-compatibility/2006">
              <mc:Choice xmlns:v="urn:schemas-microsoft-com:vml" Requires="v">
                <p:oleObj spid="_x0000_s8212" name="Document" r:id="rId5" imgW="6648859" imgH="821335" progId="Word.Document.12">
                  <p:embed/>
                </p:oleObj>
              </mc:Choice>
              <mc:Fallback>
                <p:oleObj name="Document" r:id="rId5" imgW="6648859" imgH="821335" progId="Word.Document.12">
                  <p:embed/>
                  <p:pic>
                    <p:nvPicPr>
                      <p:cNvPr id="0" name=""/>
                      <p:cNvPicPr/>
                      <p:nvPr/>
                    </p:nvPicPr>
                    <p:blipFill>
                      <a:blip r:embed="rId6"/>
                      <a:stretch>
                        <a:fillRect/>
                      </a:stretch>
                    </p:blipFill>
                    <p:spPr>
                      <a:xfrm>
                        <a:off x="1402417" y="5052778"/>
                        <a:ext cx="8279465" cy="1022082"/>
                      </a:xfrm>
                      <a:prstGeom prst="rect">
                        <a:avLst/>
                      </a:prstGeom>
                    </p:spPr>
                  </p:pic>
                </p:oleObj>
              </mc:Fallback>
            </mc:AlternateContent>
          </a:graphicData>
        </a:graphic>
      </p:graphicFrame>
      <p:graphicFrame>
        <p:nvGraphicFramePr>
          <p:cNvPr id="7" name="Αντικείμενο 6"/>
          <p:cNvGraphicFramePr>
            <a:graphicFrameLocks noChangeAspect="1"/>
          </p:cNvGraphicFramePr>
          <p:nvPr>
            <p:extLst>
              <p:ext uri="{D42A27DB-BD31-4B8C-83A1-F6EECF244321}">
                <p14:modId xmlns:p14="http://schemas.microsoft.com/office/powerpoint/2010/main" val="574432511"/>
              </p:ext>
            </p:extLst>
          </p:nvPr>
        </p:nvGraphicFramePr>
        <p:xfrm>
          <a:off x="2136071" y="5982820"/>
          <a:ext cx="7178258" cy="695886"/>
        </p:xfrm>
        <a:graphic>
          <a:graphicData uri="http://schemas.openxmlformats.org/presentationml/2006/ole">
            <mc:AlternateContent xmlns:mc="http://schemas.openxmlformats.org/markup-compatibility/2006">
              <mc:Choice xmlns:v="urn:schemas-microsoft-com:vml" Requires="v">
                <p:oleObj spid="_x0000_s8213" name="Document" r:id="rId7" imgW="6648859" imgH="644847" progId="Word.Document.12">
                  <p:embed/>
                </p:oleObj>
              </mc:Choice>
              <mc:Fallback>
                <p:oleObj name="Document" r:id="rId7" imgW="6648859" imgH="644847" progId="Word.Document.12">
                  <p:embed/>
                  <p:pic>
                    <p:nvPicPr>
                      <p:cNvPr id="0" name=""/>
                      <p:cNvPicPr/>
                      <p:nvPr/>
                    </p:nvPicPr>
                    <p:blipFill>
                      <a:blip r:embed="rId8"/>
                      <a:stretch>
                        <a:fillRect/>
                      </a:stretch>
                    </p:blipFill>
                    <p:spPr>
                      <a:xfrm>
                        <a:off x="2136071" y="5982820"/>
                        <a:ext cx="7178258" cy="695886"/>
                      </a:xfrm>
                      <a:prstGeom prst="rect">
                        <a:avLst/>
                      </a:prstGeom>
                    </p:spPr>
                  </p:pic>
                </p:oleObj>
              </mc:Fallback>
            </mc:AlternateContent>
          </a:graphicData>
        </a:graphic>
      </p:graphicFrame>
      <p:sp>
        <p:nvSpPr>
          <p:cNvPr id="8" name="Ορθογώνιο 7"/>
          <p:cNvSpPr/>
          <p:nvPr/>
        </p:nvSpPr>
        <p:spPr>
          <a:xfrm>
            <a:off x="9681882" y="5982820"/>
            <a:ext cx="2303516" cy="369332"/>
          </a:xfrm>
          <a:prstGeom prst="rect">
            <a:avLst/>
          </a:prstGeom>
        </p:spPr>
        <p:txBody>
          <a:bodyPr wrap="none">
            <a:spAutoFit/>
          </a:bodyPr>
          <a:lstStyle/>
          <a:p>
            <a:r>
              <a:rPr lang="en-GB" dirty="0" smtClean="0"/>
              <a:t>catastrophic forgetting</a:t>
            </a:r>
            <a:endParaRPr lang="en-GB" dirty="0"/>
          </a:p>
        </p:txBody>
      </p:sp>
    </p:spTree>
    <p:extLst>
      <p:ext uri="{BB962C8B-B14F-4D97-AF65-F5344CB8AC3E}">
        <p14:creationId xmlns:p14="http://schemas.microsoft.com/office/powerpoint/2010/main" val="4077323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Ορθογώνιο 1"/>
          <p:cNvSpPr/>
          <p:nvPr/>
        </p:nvSpPr>
        <p:spPr>
          <a:xfrm>
            <a:off x="841420" y="1664159"/>
            <a:ext cx="1819409" cy="369332"/>
          </a:xfrm>
          <a:prstGeom prst="rect">
            <a:avLst/>
          </a:prstGeom>
        </p:spPr>
        <p:txBody>
          <a:bodyPr wrap="none">
            <a:spAutoFit/>
          </a:bodyPr>
          <a:lstStyle/>
          <a:p>
            <a:pPr marL="285750" indent="-285750">
              <a:buFont typeface="Arial" panose="020B0604020202020204" pitchFamily="34" charset="0"/>
              <a:buChar char="•"/>
            </a:pPr>
            <a:r>
              <a:rPr lang="en-GB" dirty="0" smtClean="0"/>
              <a:t>freezing layers</a:t>
            </a:r>
            <a:endParaRPr lang="en-GB" dirty="0"/>
          </a:p>
        </p:txBody>
      </p:sp>
      <p:sp>
        <p:nvSpPr>
          <p:cNvPr id="3" name="TextBox 2">
            <a:extLst>
              <a:ext uri="{FF2B5EF4-FFF2-40B4-BE49-F238E27FC236}">
                <a16:creationId xmlns:a16="http://schemas.microsoft.com/office/drawing/2014/main" xmlns="" id="{05AB4153-36F4-B5E5-0E51-E18F7E90509D}"/>
              </a:ext>
            </a:extLst>
          </p:cNvPr>
          <p:cNvSpPr txBox="1"/>
          <p:nvPr/>
        </p:nvSpPr>
        <p:spPr>
          <a:xfrm>
            <a:off x="841420" y="267461"/>
            <a:ext cx="3329411" cy="707886"/>
          </a:xfrm>
          <a:prstGeom prst="rect">
            <a:avLst/>
          </a:prstGeom>
          <a:noFill/>
        </p:spPr>
        <p:txBody>
          <a:bodyPr wrap="square" rtlCol="0">
            <a:spAutoFit/>
          </a:bodyPr>
          <a:lstStyle/>
          <a:p>
            <a:r>
              <a:rPr lang="en-US" sz="4000" b="1" dirty="0" smtClean="0">
                <a:latin typeface="Aptos" panose="020B0004020202020204"/>
              </a:rPr>
              <a:t>AI Modeling </a:t>
            </a:r>
            <a:endParaRPr lang="en-US" sz="4000" b="1" dirty="0">
              <a:latin typeface="Aptos" panose="020B0004020202020204"/>
            </a:endParaRPr>
          </a:p>
        </p:txBody>
      </p:sp>
      <p:sp>
        <p:nvSpPr>
          <p:cNvPr id="4" name="Ορθογώνιο 3"/>
          <p:cNvSpPr/>
          <p:nvPr/>
        </p:nvSpPr>
        <p:spPr>
          <a:xfrm>
            <a:off x="841420" y="1119698"/>
            <a:ext cx="1980542" cy="400110"/>
          </a:xfrm>
          <a:prstGeom prst="rect">
            <a:avLst/>
          </a:prstGeom>
        </p:spPr>
        <p:txBody>
          <a:bodyPr wrap="none">
            <a:spAutoFit/>
          </a:bodyPr>
          <a:lstStyle/>
          <a:p>
            <a:r>
              <a:rPr lang="en-GB" sz="2000" u="sng" dirty="0" smtClean="0"/>
              <a:t>Transfer Learning</a:t>
            </a:r>
            <a:endParaRPr lang="el-GR" sz="2000" u="sng" dirty="0"/>
          </a:p>
        </p:txBody>
      </p:sp>
      <p:sp>
        <p:nvSpPr>
          <p:cNvPr id="5" name="Ορθογώνιο 4"/>
          <p:cNvSpPr/>
          <p:nvPr/>
        </p:nvSpPr>
        <p:spPr>
          <a:xfrm>
            <a:off x="527656" y="2033491"/>
            <a:ext cx="11243004" cy="923330"/>
          </a:xfrm>
          <a:prstGeom prst="rect">
            <a:avLst/>
          </a:prstGeom>
        </p:spPr>
        <p:txBody>
          <a:bodyPr wrap="square">
            <a:spAutoFit/>
          </a:bodyPr>
          <a:lstStyle/>
          <a:p>
            <a:r>
              <a:rPr lang="en-US" i="1" dirty="0" smtClean="0"/>
              <a:t>When performing the experiments it was observed that the initial layers of the NN adapt to the operating conditions of each case and its governing chemical reaction mechanism, while the deeper layers account for the solution of the PDEs and the surface mechanism, which are simulated similarly in both PBMs.</a:t>
            </a:r>
            <a:endParaRPr lang="el-GR" i="1" dirty="0"/>
          </a:p>
        </p:txBody>
      </p:sp>
      <p:graphicFrame>
        <p:nvGraphicFramePr>
          <p:cNvPr id="6" name="Αντικείμενο 5"/>
          <p:cNvGraphicFramePr>
            <a:graphicFrameLocks noChangeAspect="1"/>
          </p:cNvGraphicFramePr>
          <p:nvPr>
            <p:extLst>
              <p:ext uri="{D42A27DB-BD31-4B8C-83A1-F6EECF244321}">
                <p14:modId xmlns:p14="http://schemas.microsoft.com/office/powerpoint/2010/main" val="3770337452"/>
              </p:ext>
            </p:extLst>
          </p:nvPr>
        </p:nvGraphicFramePr>
        <p:xfrm>
          <a:off x="1149163" y="3091635"/>
          <a:ext cx="9370659" cy="1514788"/>
        </p:xfrm>
        <a:graphic>
          <a:graphicData uri="http://schemas.openxmlformats.org/presentationml/2006/ole">
            <mc:AlternateContent xmlns:mc="http://schemas.openxmlformats.org/markup-compatibility/2006">
              <mc:Choice xmlns:v="urn:schemas-microsoft-com:vml" Requires="v">
                <p:oleObj spid="_x0000_s9230" name="Document" r:id="rId3" imgW="6648859" imgH="1075463" progId="Word.Document.12">
                  <p:embed/>
                </p:oleObj>
              </mc:Choice>
              <mc:Fallback>
                <p:oleObj name="Document" r:id="rId3" imgW="6648859" imgH="1075463" progId="Word.Document.12">
                  <p:embed/>
                  <p:pic>
                    <p:nvPicPr>
                      <p:cNvPr id="0" name=""/>
                      <p:cNvPicPr/>
                      <p:nvPr/>
                    </p:nvPicPr>
                    <p:blipFill>
                      <a:blip r:embed="rId4"/>
                      <a:stretch>
                        <a:fillRect/>
                      </a:stretch>
                    </p:blipFill>
                    <p:spPr>
                      <a:xfrm>
                        <a:off x="1149163" y="3091635"/>
                        <a:ext cx="9370659" cy="1514788"/>
                      </a:xfrm>
                      <a:prstGeom prst="rect">
                        <a:avLst/>
                      </a:prstGeom>
                    </p:spPr>
                  </p:pic>
                </p:oleObj>
              </mc:Fallback>
            </mc:AlternateContent>
          </a:graphicData>
        </a:graphic>
      </p:graphicFrame>
      <p:graphicFrame>
        <p:nvGraphicFramePr>
          <p:cNvPr id="7" name="Αντικείμενο 6"/>
          <p:cNvGraphicFramePr>
            <a:graphicFrameLocks noChangeAspect="1"/>
          </p:cNvGraphicFramePr>
          <p:nvPr>
            <p:extLst>
              <p:ext uri="{D42A27DB-BD31-4B8C-83A1-F6EECF244321}">
                <p14:modId xmlns:p14="http://schemas.microsoft.com/office/powerpoint/2010/main" val="3558913308"/>
              </p:ext>
            </p:extLst>
          </p:nvPr>
        </p:nvGraphicFramePr>
        <p:xfrm>
          <a:off x="2506125" y="4351618"/>
          <a:ext cx="6778485" cy="2613958"/>
        </p:xfrm>
        <a:graphic>
          <a:graphicData uri="http://schemas.openxmlformats.org/presentationml/2006/ole">
            <mc:AlternateContent xmlns:mc="http://schemas.openxmlformats.org/markup-compatibility/2006">
              <mc:Choice xmlns:v="urn:schemas-microsoft-com:vml" Requires="v">
                <p:oleObj spid="_x0000_s9231" name="Document" r:id="rId5" imgW="6648859" imgH="2563930" progId="Word.Document.12">
                  <p:embed/>
                </p:oleObj>
              </mc:Choice>
              <mc:Fallback>
                <p:oleObj name="Document" r:id="rId5" imgW="6648859" imgH="2563930" progId="Word.Document.12">
                  <p:embed/>
                  <p:pic>
                    <p:nvPicPr>
                      <p:cNvPr id="0" name=""/>
                      <p:cNvPicPr/>
                      <p:nvPr/>
                    </p:nvPicPr>
                    <p:blipFill>
                      <a:blip r:embed="rId6"/>
                      <a:stretch>
                        <a:fillRect/>
                      </a:stretch>
                    </p:blipFill>
                    <p:spPr>
                      <a:xfrm>
                        <a:off x="2506125" y="4351618"/>
                        <a:ext cx="6778485" cy="2613958"/>
                      </a:xfrm>
                      <a:prstGeom prst="rect">
                        <a:avLst/>
                      </a:prstGeom>
                    </p:spPr>
                  </p:pic>
                </p:oleObj>
              </mc:Fallback>
            </mc:AlternateContent>
          </a:graphicData>
        </a:graphic>
      </p:graphicFrame>
    </p:spTree>
    <p:extLst>
      <p:ext uri="{BB962C8B-B14F-4D97-AF65-F5344CB8AC3E}">
        <p14:creationId xmlns:p14="http://schemas.microsoft.com/office/powerpoint/2010/main" val="170199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05AB4153-36F4-B5E5-0E51-E18F7E90509D}"/>
              </a:ext>
            </a:extLst>
          </p:cNvPr>
          <p:cNvSpPr txBox="1"/>
          <p:nvPr/>
        </p:nvSpPr>
        <p:spPr>
          <a:xfrm>
            <a:off x="1199457" y="354577"/>
            <a:ext cx="7080785" cy="707886"/>
          </a:xfrm>
          <a:prstGeom prst="rect">
            <a:avLst/>
          </a:prstGeom>
          <a:noFill/>
        </p:spPr>
        <p:txBody>
          <a:bodyPr wrap="none" rtlCol="0">
            <a:spAutoFit/>
          </a:bodyPr>
          <a:lstStyle/>
          <a:p>
            <a:r>
              <a:rPr lang="en-US" sz="4000" b="1" dirty="0">
                <a:latin typeface="Aptos" panose="020B0004020202020204"/>
              </a:rPr>
              <a:t>The plasma etching process</a:t>
            </a:r>
          </a:p>
        </p:txBody>
      </p:sp>
      <p:pic>
        <p:nvPicPr>
          <p:cNvPr id="5" name="Picture 1">
            <a:extLst>
              <a:ext uri="{FF2B5EF4-FFF2-40B4-BE49-F238E27FC236}">
                <a16:creationId xmlns="" xmlns:a16="http://schemas.microsoft.com/office/drawing/2014/main" id="{7EBA5E85-20ED-B40D-5702-6E9F87E87981}"/>
              </a:ext>
            </a:extLst>
          </p:cNvPr>
          <p:cNvPicPr>
            <a:picLocks noChangeAspect="1"/>
          </p:cNvPicPr>
          <p:nvPr/>
        </p:nvPicPr>
        <p:blipFill rotWithShape="1">
          <a:blip r:embed="rId2"/>
          <a:srcRect l="5238" t="9612" r="5127"/>
          <a:stretch/>
        </p:blipFill>
        <p:spPr>
          <a:xfrm>
            <a:off x="5124830" y="2132856"/>
            <a:ext cx="2951543" cy="2232248"/>
          </a:xfrm>
          <a:prstGeom prst="rect">
            <a:avLst/>
          </a:prstGeom>
        </p:spPr>
      </p:pic>
      <p:pic>
        <p:nvPicPr>
          <p:cNvPr id="6" name="Picture 2" descr="phietch01a">
            <a:extLst>
              <a:ext uri="{FF2B5EF4-FFF2-40B4-BE49-F238E27FC236}">
                <a16:creationId xmlns="" xmlns:a16="http://schemas.microsoft.com/office/drawing/2014/main" id="{EF961413-F6DE-B975-D395-E963A85DA2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2480" y="3851930"/>
            <a:ext cx="2636491" cy="194871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18">
            <a:extLst>
              <a:ext uri="{FF2B5EF4-FFF2-40B4-BE49-F238E27FC236}">
                <a16:creationId xmlns="" xmlns:a16="http://schemas.microsoft.com/office/drawing/2014/main" id="{239F3E8A-9E66-A936-117C-4455DB4E129F}"/>
              </a:ext>
            </a:extLst>
          </p:cNvPr>
          <p:cNvSpPr/>
          <p:nvPr/>
        </p:nvSpPr>
        <p:spPr>
          <a:xfrm rot="20559900">
            <a:off x="7071954" y="3352738"/>
            <a:ext cx="358466" cy="32213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ptos" panose="020B0004020202020204"/>
            </a:endParaRPr>
          </a:p>
        </p:txBody>
      </p:sp>
      <p:cxnSp>
        <p:nvCxnSpPr>
          <p:cNvPr id="8" name="Straight Arrow Connector 20">
            <a:extLst>
              <a:ext uri="{FF2B5EF4-FFF2-40B4-BE49-F238E27FC236}">
                <a16:creationId xmlns="" xmlns:a16="http://schemas.microsoft.com/office/drawing/2014/main" id="{731C659A-2169-5047-959A-4A2791908203}"/>
              </a:ext>
            </a:extLst>
          </p:cNvPr>
          <p:cNvCxnSpPr>
            <a:cxnSpLocks/>
          </p:cNvCxnSpPr>
          <p:nvPr/>
        </p:nvCxnSpPr>
        <p:spPr>
          <a:xfrm>
            <a:off x="7470202" y="3570300"/>
            <a:ext cx="1502276" cy="291288"/>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 xmlns:a16="http://schemas.microsoft.com/office/drawing/2014/main" id="{F29B82C0-50D2-51A8-6A07-D903E414652F}"/>
              </a:ext>
            </a:extLst>
          </p:cNvPr>
          <p:cNvSpPr txBox="1"/>
          <p:nvPr/>
        </p:nvSpPr>
        <p:spPr>
          <a:xfrm>
            <a:off x="9104811" y="3259293"/>
            <a:ext cx="2499017" cy="461665"/>
          </a:xfrm>
          <a:prstGeom prst="rect">
            <a:avLst/>
          </a:prstGeom>
          <a:noFill/>
        </p:spPr>
        <p:txBody>
          <a:bodyPr wrap="square" rtlCol="0">
            <a:spAutoFit/>
          </a:bodyPr>
          <a:lstStyle/>
          <a:p>
            <a:r>
              <a:rPr lang="en-US" sz="2400" b="1" dirty="0">
                <a:latin typeface="Aptos" panose="020B0004020202020204"/>
              </a:rPr>
              <a:t>Pattern transfer</a:t>
            </a:r>
          </a:p>
        </p:txBody>
      </p:sp>
      <p:sp>
        <p:nvSpPr>
          <p:cNvPr id="10" name="TextBox 9">
            <a:extLst>
              <a:ext uri="{FF2B5EF4-FFF2-40B4-BE49-F238E27FC236}">
                <a16:creationId xmlns="" xmlns:a16="http://schemas.microsoft.com/office/drawing/2014/main" id="{CDD75453-8482-2FFC-E222-093E1602E89B}"/>
              </a:ext>
            </a:extLst>
          </p:cNvPr>
          <p:cNvSpPr txBox="1"/>
          <p:nvPr/>
        </p:nvSpPr>
        <p:spPr>
          <a:xfrm>
            <a:off x="1075751" y="1216423"/>
            <a:ext cx="2393604" cy="461665"/>
          </a:xfrm>
          <a:prstGeom prst="rect">
            <a:avLst/>
          </a:prstGeom>
          <a:noFill/>
        </p:spPr>
        <p:txBody>
          <a:bodyPr wrap="none" rtlCol="0">
            <a:spAutoFit/>
          </a:bodyPr>
          <a:lstStyle/>
          <a:p>
            <a:r>
              <a:rPr lang="en-US" sz="2400" b="1" dirty="0">
                <a:latin typeface="Aptos" panose="020B0004020202020204"/>
              </a:rPr>
              <a:t>Plasma reactor</a:t>
            </a:r>
          </a:p>
        </p:txBody>
      </p:sp>
      <p:sp>
        <p:nvSpPr>
          <p:cNvPr id="11" name="TextBox 10">
            <a:extLst>
              <a:ext uri="{FF2B5EF4-FFF2-40B4-BE49-F238E27FC236}">
                <a16:creationId xmlns="" xmlns:a16="http://schemas.microsoft.com/office/drawing/2014/main" id="{A6A1CC03-EBB6-3746-67AC-225AC6E75DFC}"/>
              </a:ext>
            </a:extLst>
          </p:cNvPr>
          <p:cNvSpPr txBox="1"/>
          <p:nvPr/>
        </p:nvSpPr>
        <p:spPr>
          <a:xfrm>
            <a:off x="9104811" y="5870163"/>
            <a:ext cx="856325" cy="369332"/>
          </a:xfrm>
          <a:prstGeom prst="rect">
            <a:avLst/>
          </a:prstGeom>
          <a:noFill/>
        </p:spPr>
        <p:txBody>
          <a:bodyPr wrap="none" rtlCol="0">
            <a:spAutoFit/>
          </a:bodyPr>
          <a:lstStyle/>
          <a:p>
            <a:r>
              <a:rPr lang="en-US" dirty="0">
                <a:solidFill>
                  <a:schemeClr val="bg1">
                    <a:lumMod val="50000"/>
                  </a:schemeClr>
                </a:solidFill>
                <a:latin typeface="Aptos" panose="020B0004020202020204"/>
              </a:rPr>
              <a:t>[video]</a:t>
            </a:r>
          </a:p>
        </p:txBody>
      </p:sp>
      <p:sp>
        <p:nvSpPr>
          <p:cNvPr id="12" name="TextBox 11">
            <a:extLst>
              <a:ext uri="{FF2B5EF4-FFF2-40B4-BE49-F238E27FC236}">
                <a16:creationId xmlns="" xmlns:a16="http://schemas.microsoft.com/office/drawing/2014/main" id="{25826C81-56A1-77F6-4C31-8CE8C1A7436C}"/>
              </a:ext>
            </a:extLst>
          </p:cNvPr>
          <p:cNvSpPr txBox="1"/>
          <p:nvPr/>
        </p:nvSpPr>
        <p:spPr>
          <a:xfrm>
            <a:off x="5282256" y="1247457"/>
            <a:ext cx="2871681" cy="461665"/>
          </a:xfrm>
          <a:prstGeom prst="rect">
            <a:avLst/>
          </a:prstGeom>
          <a:noFill/>
        </p:spPr>
        <p:txBody>
          <a:bodyPr wrap="square" rtlCol="0">
            <a:spAutoFit/>
          </a:bodyPr>
          <a:lstStyle/>
          <a:p>
            <a:r>
              <a:rPr lang="en-US" sz="2400" b="1" dirty="0">
                <a:latin typeface="Aptos" panose="020B0004020202020204"/>
              </a:rPr>
              <a:t>Etching mask</a:t>
            </a:r>
          </a:p>
        </p:txBody>
      </p:sp>
      <p:sp>
        <p:nvSpPr>
          <p:cNvPr id="13" name="TextBox 12">
            <a:extLst>
              <a:ext uri="{FF2B5EF4-FFF2-40B4-BE49-F238E27FC236}">
                <a16:creationId xmlns="" xmlns:a16="http://schemas.microsoft.com/office/drawing/2014/main" id="{3D9D8F4E-65EB-D3D7-ABED-061F2753791D}"/>
              </a:ext>
            </a:extLst>
          </p:cNvPr>
          <p:cNvSpPr txBox="1"/>
          <p:nvPr/>
        </p:nvSpPr>
        <p:spPr>
          <a:xfrm>
            <a:off x="4469862" y="4894750"/>
            <a:ext cx="4055271" cy="1107996"/>
          </a:xfrm>
          <a:prstGeom prst="rect">
            <a:avLst/>
          </a:prstGeom>
          <a:noFill/>
        </p:spPr>
        <p:txBody>
          <a:bodyPr wrap="square">
            <a:spAutoFit/>
          </a:bodyPr>
          <a:lstStyle/>
          <a:p>
            <a:pPr marL="285750" indent="-285750">
              <a:buFont typeface="Arial" panose="020B0604020202020204" pitchFamily="34" charset="0"/>
              <a:buChar char="•"/>
            </a:pPr>
            <a:r>
              <a:rPr lang="en-US" sz="2200" b="1" dirty="0">
                <a:latin typeface="Aptos" panose="020B0004020202020204"/>
              </a:rPr>
              <a:t>plasmas are used in 35–45% of the steps in microchip manufacturing</a:t>
            </a:r>
          </a:p>
        </p:txBody>
      </p:sp>
      <p:grpSp>
        <p:nvGrpSpPr>
          <p:cNvPr id="14" name="Group 16">
            <a:extLst>
              <a:ext uri="{FF2B5EF4-FFF2-40B4-BE49-F238E27FC236}">
                <a16:creationId xmlns="" xmlns:a16="http://schemas.microsoft.com/office/drawing/2014/main" id="{9426FBDD-ED75-C474-F11D-D54F1C9FE4A1}"/>
              </a:ext>
            </a:extLst>
          </p:cNvPr>
          <p:cNvGrpSpPr/>
          <p:nvPr/>
        </p:nvGrpSpPr>
        <p:grpSpPr>
          <a:xfrm>
            <a:off x="583032" y="1823371"/>
            <a:ext cx="3849235" cy="4039756"/>
            <a:chOff x="4236502" y="943521"/>
            <a:chExt cx="3849235" cy="4039756"/>
          </a:xfrm>
        </p:grpSpPr>
        <p:pic>
          <p:nvPicPr>
            <p:cNvPr id="15" name="Picture 2">
              <a:extLst>
                <a:ext uri="{FF2B5EF4-FFF2-40B4-BE49-F238E27FC236}">
                  <a16:creationId xmlns="" xmlns:a16="http://schemas.microsoft.com/office/drawing/2014/main" id="{9C3E628B-97C5-79CF-C1CA-9678FC3711D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0170" t="-8587" r="-11900" b="-6502"/>
            <a:stretch/>
          </p:blipFill>
          <p:spPr>
            <a:xfrm>
              <a:off x="4236502" y="1168109"/>
              <a:ext cx="3849235" cy="3815168"/>
            </a:xfrm>
            <a:prstGeom prst="rect">
              <a:avLst/>
            </a:prstGeom>
          </p:spPr>
        </p:pic>
        <p:sp>
          <p:nvSpPr>
            <p:cNvPr id="16" name="TextBox 15">
              <a:extLst>
                <a:ext uri="{FF2B5EF4-FFF2-40B4-BE49-F238E27FC236}">
                  <a16:creationId xmlns="" xmlns:a16="http://schemas.microsoft.com/office/drawing/2014/main" id="{65597C7A-A8A3-ABEB-1E94-943E6F0C5785}"/>
                </a:ext>
              </a:extLst>
            </p:cNvPr>
            <p:cNvSpPr txBox="1">
              <a:spLocks noChangeAspect="1"/>
            </p:cNvSpPr>
            <p:nvPr/>
          </p:nvSpPr>
          <p:spPr>
            <a:xfrm rot="16200000">
              <a:off x="4553863" y="3073648"/>
              <a:ext cx="905905" cy="307777"/>
            </a:xfrm>
            <a:prstGeom prst="rect">
              <a:avLst/>
            </a:prstGeom>
            <a:noFill/>
          </p:spPr>
          <p:txBody>
            <a:bodyPr wrap="square" rtlCol="0">
              <a:spAutoFit/>
            </a:bodyPr>
            <a:lstStyle/>
            <a:p>
              <a:r>
                <a:rPr lang="en-US" sz="1400" dirty="0">
                  <a:latin typeface="Aptos" panose="020B0004020202020204"/>
                  <a:cs typeface="Arial" panose="020B0604020202020204" pitchFamily="34" charset="0"/>
                </a:rPr>
                <a:t>sheath</a:t>
              </a:r>
              <a:endParaRPr lang="el-GR" sz="1400"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 xmlns:a16="http://schemas.microsoft.com/office/drawing/2014/main" id="{1CEDEE2B-454A-EBA8-60C4-9891D1141D0D}"/>
                </a:ext>
              </a:extLst>
            </p:cNvPr>
            <p:cNvSpPr txBox="1">
              <a:spLocks noChangeAspect="1"/>
            </p:cNvSpPr>
            <p:nvPr/>
          </p:nvSpPr>
          <p:spPr>
            <a:xfrm rot="16200000">
              <a:off x="7116134" y="3051713"/>
              <a:ext cx="846677" cy="307777"/>
            </a:xfrm>
            <a:prstGeom prst="rect">
              <a:avLst/>
            </a:prstGeom>
            <a:noFill/>
          </p:spPr>
          <p:txBody>
            <a:bodyPr wrap="square" rtlCol="0">
              <a:spAutoFit/>
            </a:bodyPr>
            <a:lstStyle/>
            <a:p>
              <a:r>
                <a:rPr lang="en-US" sz="1400" dirty="0">
                  <a:latin typeface="Aptos" panose="020B0004020202020204"/>
                  <a:cs typeface="Arial" panose="020B0604020202020204" pitchFamily="34" charset="0"/>
                </a:rPr>
                <a:t>sheath</a:t>
              </a:r>
              <a:endParaRPr lang="el-GR" sz="1400"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 xmlns:a16="http://schemas.microsoft.com/office/drawing/2014/main" id="{53247140-4FF8-6EF5-1454-69ADECE76BBD}"/>
                </a:ext>
              </a:extLst>
            </p:cNvPr>
            <p:cNvSpPr txBox="1">
              <a:spLocks noChangeAspect="1"/>
            </p:cNvSpPr>
            <p:nvPr/>
          </p:nvSpPr>
          <p:spPr>
            <a:xfrm>
              <a:off x="5068583" y="3823117"/>
              <a:ext cx="857440" cy="307777"/>
            </a:xfrm>
            <a:prstGeom prst="rect">
              <a:avLst/>
            </a:prstGeom>
            <a:noFill/>
          </p:spPr>
          <p:txBody>
            <a:bodyPr wrap="square" rtlCol="0">
              <a:spAutoFit/>
            </a:bodyPr>
            <a:lstStyle/>
            <a:p>
              <a:r>
                <a:rPr lang="en-US" sz="1400" dirty="0">
                  <a:latin typeface="Aptos" panose="020B0004020202020204"/>
                  <a:cs typeface="Arial" panose="020B0604020202020204" pitchFamily="34" charset="0"/>
                </a:rPr>
                <a:t>sheath</a:t>
              </a:r>
              <a:endParaRPr lang="el-GR" sz="1400" dirty="0">
                <a:latin typeface="Arial" panose="020B0604020202020204" pitchFamily="34" charset="0"/>
                <a:cs typeface="Arial" panose="020B0604020202020204" pitchFamily="34" charset="0"/>
              </a:endParaRPr>
            </a:p>
          </p:txBody>
        </p:sp>
        <p:sp>
          <p:nvSpPr>
            <p:cNvPr id="19" name="TextBox 18">
              <a:extLst>
                <a:ext uri="{FF2B5EF4-FFF2-40B4-BE49-F238E27FC236}">
                  <a16:creationId xmlns="" xmlns:a16="http://schemas.microsoft.com/office/drawing/2014/main" id="{5F75A56B-16F1-31C6-FED9-113ED4F63DF4}"/>
                </a:ext>
              </a:extLst>
            </p:cNvPr>
            <p:cNvSpPr txBox="1">
              <a:spLocks noChangeAspect="1"/>
            </p:cNvSpPr>
            <p:nvPr/>
          </p:nvSpPr>
          <p:spPr>
            <a:xfrm>
              <a:off x="5746815" y="1399946"/>
              <a:ext cx="851670" cy="307777"/>
            </a:xfrm>
            <a:prstGeom prst="rect">
              <a:avLst/>
            </a:prstGeom>
            <a:noFill/>
          </p:spPr>
          <p:txBody>
            <a:bodyPr wrap="square" rtlCol="0">
              <a:spAutoFit/>
            </a:bodyPr>
            <a:lstStyle/>
            <a:p>
              <a:r>
                <a:rPr lang="en-US" sz="1400" dirty="0">
                  <a:latin typeface="Aptos" panose="020B0004020202020204"/>
                  <a:cs typeface="Arial" panose="020B0604020202020204" pitchFamily="34" charset="0"/>
                </a:rPr>
                <a:t>sheath</a:t>
              </a:r>
              <a:endParaRPr lang="el-GR" sz="1400" dirty="0">
                <a:latin typeface="Arial" panose="020B0604020202020204" pitchFamily="34" charset="0"/>
                <a:cs typeface="Arial" panose="020B0604020202020204" pitchFamily="34" charset="0"/>
              </a:endParaRPr>
            </a:p>
          </p:txBody>
        </p:sp>
        <p:sp>
          <p:nvSpPr>
            <p:cNvPr id="20" name="TextBox 19">
              <a:extLst>
                <a:ext uri="{FF2B5EF4-FFF2-40B4-BE49-F238E27FC236}">
                  <a16:creationId xmlns="" xmlns:a16="http://schemas.microsoft.com/office/drawing/2014/main" id="{D85E5D5E-927E-3DC5-304C-D71B2EA468B9}"/>
                </a:ext>
              </a:extLst>
            </p:cNvPr>
            <p:cNvSpPr txBox="1">
              <a:spLocks noChangeAspect="1"/>
            </p:cNvSpPr>
            <p:nvPr/>
          </p:nvSpPr>
          <p:spPr>
            <a:xfrm>
              <a:off x="6263478" y="3513049"/>
              <a:ext cx="670014" cy="307777"/>
            </a:xfrm>
            <a:prstGeom prst="rect">
              <a:avLst/>
            </a:prstGeom>
            <a:noFill/>
          </p:spPr>
          <p:txBody>
            <a:bodyPr wrap="square" rtlCol="0">
              <a:spAutoFit/>
            </a:bodyPr>
            <a:lstStyle/>
            <a:p>
              <a:r>
                <a:rPr lang="en-US" sz="1400" dirty="0">
                  <a:latin typeface="Aptos" panose="020B0004020202020204"/>
                  <a:cs typeface="Arial" panose="020B0604020202020204" pitchFamily="34" charset="0"/>
                </a:rPr>
                <a:t>bulk</a:t>
              </a:r>
              <a:endParaRPr lang="el-GR" sz="1400" dirty="0">
                <a:latin typeface="Arial" panose="020B0604020202020204" pitchFamily="34" charset="0"/>
                <a:cs typeface="Arial" panose="020B0604020202020204" pitchFamily="34" charset="0"/>
              </a:endParaRPr>
            </a:p>
          </p:txBody>
        </p:sp>
        <p:sp>
          <p:nvSpPr>
            <p:cNvPr id="21" name="TextBox 20">
              <a:extLst>
                <a:ext uri="{FF2B5EF4-FFF2-40B4-BE49-F238E27FC236}">
                  <a16:creationId xmlns="" xmlns:a16="http://schemas.microsoft.com/office/drawing/2014/main" id="{A9E01D03-BAD7-C879-5EE0-AA8F8E8B4108}"/>
                </a:ext>
              </a:extLst>
            </p:cNvPr>
            <p:cNvSpPr txBox="1">
              <a:spLocks noChangeAspect="1"/>
            </p:cNvSpPr>
            <p:nvPr/>
          </p:nvSpPr>
          <p:spPr>
            <a:xfrm>
              <a:off x="6201720" y="943521"/>
              <a:ext cx="513282" cy="307777"/>
            </a:xfrm>
            <a:prstGeom prst="rect">
              <a:avLst/>
            </a:prstGeom>
            <a:noFill/>
          </p:spPr>
          <p:txBody>
            <a:bodyPr wrap="none" rtlCol="0">
              <a:spAutoFit/>
            </a:bodyPr>
            <a:lstStyle/>
            <a:p>
              <a:r>
                <a:rPr lang="en-US" sz="1400" dirty="0">
                  <a:latin typeface="Aptos" panose="020B0004020202020204"/>
                  <a:cs typeface="Arial" panose="020B0604020202020204" pitchFamily="34" charset="0"/>
                </a:rPr>
                <a:t>inlet</a:t>
              </a:r>
              <a:endParaRPr lang="el-GR" sz="1400" dirty="0">
                <a:latin typeface="Arial" panose="020B0604020202020204" pitchFamily="34" charset="0"/>
                <a:cs typeface="Arial" panose="020B0604020202020204" pitchFamily="34" charset="0"/>
              </a:endParaRPr>
            </a:p>
          </p:txBody>
        </p:sp>
        <p:sp>
          <p:nvSpPr>
            <p:cNvPr id="22" name="Down Arrow 10">
              <a:extLst>
                <a:ext uri="{FF2B5EF4-FFF2-40B4-BE49-F238E27FC236}">
                  <a16:creationId xmlns="" xmlns:a16="http://schemas.microsoft.com/office/drawing/2014/main" id="{2D9DCA82-6FE6-A90D-9EB6-FCB6F29D0EB3}"/>
                </a:ext>
              </a:extLst>
            </p:cNvPr>
            <p:cNvSpPr>
              <a:spLocks noChangeAspect="1"/>
            </p:cNvSpPr>
            <p:nvPr/>
          </p:nvSpPr>
          <p:spPr>
            <a:xfrm>
              <a:off x="6378122" y="1253006"/>
              <a:ext cx="148794" cy="205744"/>
            </a:xfrm>
            <a:prstGeom prst="downArrow">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3" name="Down Arrow 19">
              <a:extLst>
                <a:ext uri="{FF2B5EF4-FFF2-40B4-BE49-F238E27FC236}">
                  <a16:creationId xmlns="" xmlns:a16="http://schemas.microsoft.com/office/drawing/2014/main" id="{0C783A73-7FCD-607F-156F-BDFFA6587B4C}"/>
                </a:ext>
              </a:extLst>
            </p:cNvPr>
            <p:cNvSpPr>
              <a:spLocks noChangeAspect="1"/>
            </p:cNvSpPr>
            <p:nvPr/>
          </p:nvSpPr>
          <p:spPr>
            <a:xfrm>
              <a:off x="5160705" y="4273522"/>
              <a:ext cx="148794" cy="205744"/>
            </a:xfrm>
            <a:prstGeom prst="downArrow">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4" name="TextBox 23">
              <a:extLst>
                <a:ext uri="{FF2B5EF4-FFF2-40B4-BE49-F238E27FC236}">
                  <a16:creationId xmlns="" xmlns:a16="http://schemas.microsoft.com/office/drawing/2014/main" id="{FFDF7F6B-8BEA-8D3E-9766-6BC3D403C313}"/>
                </a:ext>
              </a:extLst>
            </p:cNvPr>
            <p:cNvSpPr txBox="1">
              <a:spLocks noChangeAspect="1"/>
            </p:cNvSpPr>
            <p:nvPr/>
          </p:nvSpPr>
          <p:spPr>
            <a:xfrm>
              <a:off x="4920192" y="4490157"/>
              <a:ext cx="622286" cy="307777"/>
            </a:xfrm>
            <a:prstGeom prst="rect">
              <a:avLst/>
            </a:prstGeom>
            <a:noFill/>
          </p:spPr>
          <p:txBody>
            <a:bodyPr wrap="none" rtlCol="0">
              <a:spAutoFit/>
            </a:bodyPr>
            <a:lstStyle/>
            <a:p>
              <a:r>
                <a:rPr lang="en-US" sz="1400" dirty="0">
                  <a:latin typeface="Aptos" panose="020B0004020202020204"/>
                  <a:cs typeface="Arial" panose="020B0604020202020204" pitchFamily="34" charset="0"/>
                </a:rPr>
                <a:t>outlet</a:t>
              </a:r>
              <a:endParaRPr lang="el-GR" sz="1400" dirty="0">
                <a:latin typeface="Arial" panose="020B0604020202020204" pitchFamily="34" charset="0"/>
                <a:cs typeface="Arial" panose="020B0604020202020204" pitchFamily="34" charset="0"/>
              </a:endParaRPr>
            </a:p>
          </p:txBody>
        </p:sp>
      </p:grpSp>
      <p:sp>
        <p:nvSpPr>
          <p:cNvPr id="25" name="Rectangle 36">
            <a:extLst>
              <a:ext uri="{FF2B5EF4-FFF2-40B4-BE49-F238E27FC236}">
                <a16:creationId xmlns="" xmlns:a16="http://schemas.microsoft.com/office/drawing/2014/main" id="{372B4185-75AC-9B2C-66CF-47E0B51C7194}"/>
              </a:ext>
            </a:extLst>
          </p:cNvPr>
          <p:cNvSpPr/>
          <p:nvPr/>
        </p:nvSpPr>
        <p:spPr>
          <a:xfrm>
            <a:off x="2945015" y="4795847"/>
            <a:ext cx="189613" cy="11227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ptos" panose="020B0004020202020204"/>
            </a:endParaRPr>
          </a:p>
        </p:txBody>
      </p:sp>
      <p:cxnSp>
        <p:nvCxnSpPr>
          <p:cNvPr id="26" name="Straight Arrow Connector 25">
            <a:extLst>
              <a:ext uri="{FF2B5EF4-FFF2-40B4-BE49-F238E27FC236}">
                <a16:creationId xmlns="" xmlns:a16="http://schemas.microsoft.com/office/drawing/2014/main" id="{F9709EF8-F091-D129-B377-856C0DBC6A2C}"/>
              </a:ext>
            </a:extLst>
          </p:cNvPr>
          <p:cNvCxnSpPr>
            <a:cxnSpLocks/>
            <a:stCxn id="25" idx="3"/>
          </p:cNvCxnSpPr>
          <p:nvPr/>
        </p:nvCxnSpPr>
        <p:spPr>
          <a:xfrm flipV="1">
            <a:off x="3134628" y="3626474"/>
            <a:ext cx="2345373" cy="122551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 xmlns:a16="http://schemas.microsoft.com/office/drawing/2014/main" id="{FFAE759E-5A75-DEAD-AEF3-9A4BE05C89B4}"/>
              </a:ext>
            </a:extLst>
          </p:cNvPr>
          <p:cNvSpPr txBox="1"/>
          <p:nvPr/>
        </p:nvSpPr>
        <p:spPr>
          <a:xfrm>
            <a:off x="9986334" y="5900941"/>
            <a:ext cx="1678408" cy="307777"/>
          </a:xfrm>
          <a:prstGeom prst="rect">
            <a:avLst/>
          </a:prstGeom>
          <a:noFill/>
        </p:spPr>
        <p:txBody>
          <a:bodyPr wrap="none" rtlCol="0">
            <a:spAutoFit/>
          </a:bodyPr>
          <a:lstStyle/>
          <a:p>
            <a:r>
              <a:rPr lang="en-US" sz="1400" dirty="0">
                <a:solidFill>
                  <a:srgbClr val="00B0F0"/>
                </a:solidFill>
                <a:latin typeface="Aptos" panose="020B0004020202020204"/>
              </a:rPr>
              <a:t>[www.phietch.com]</a:t>
            </a:r>
          </a:p>
        </p:txBody>
      </p:sp>
    </p:spTree>
    <p:extLst>
      <p:ext uri="{BB962C8B-B14F-4D97-AF65-F5344CB8AC3E}">
        <p14:creationId xmlns:p14="http://schemas.microsoft.com/office/powerpoint/2010/main" val="41950725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5AB4153-36F4-B5E5-0E51-E18F7E90509D}"/>
              </a:ext>
            </a:extLst>
          </p:cNvPr>
          <p:cNvSpPr txBox="1"/>
          <p:nvPr/>
        </p:nvSpPr>
        <p:spPr>
          <a:xfrm>
            <a:off x="841420" y="267461"/>
            <a:ext cx="3329411" cy="707886"/>
          </a:xfrm>
          <a:prstGeom prst="rect">
            <a:avLst/>
          </a:prstGeom>
          <a:noFill/>
        </p:spPr>
        <p:txBody>
          <a:bodyPr wrap="square" rtlCol="0">
            <a:spAutoFit/>
          </a:bodyPr>
          <a:lstStyle/>
          <a:p>
            <a:r>
              <a:rPr lang="en-US" sz="4000" b="1" dirty="0" smtClean="0">
                <a:latin typeface="Aptos" panose="020B0004020202020204"/>
              </a:rPr>
              <a:t>AI Modeling </a:t>
            </a:r>
            <a:endParaRPr lang="en-US" sz="4000" b="1" dirty="0">
              <a:latin typeface="Aptos" panose="020B0004020202020204"/>
            </a:endParaRPr>
          </a:p>
        </p:txBody>
      </p:sp>
      <p:sp>
        <p:nvSpPr>
          <p:cNvPr id="3" name="Ορθογώνιο 2"/>
          <p:cNvSpPr/>
          <p:nvPr/>
        </p:nvSpPr>
        <p:spPr>
          <a:xfrm>
            <a:off x="841420" y="1119698"/>
            <a:ext cx="1980542" cy="400110"/>
          </a:xfrm>
          <a:prstGeom prst="rect">
            <a:avLst/>
          </a:prstGeom>
        </p:spPr>
        <p:txBody>
          <a:bodyPr wrap="none">
            <a:spAutoFit/>
          </a:bodyPr>
          <a:lstStyle/>
          <a:p>
            <a:r>
              <a:rPr lang="en-GB" sz="2000" u="sng" dirty="0" smtClean="0"/>
              <a:t>Transfer Learning</a:t>
            </a:r>
            <a:endParaRPr lang="el-GR" sz="2000" u="sng" dirty="0"/>
          </a:p>
        </p:txBody>
      </p:sp>
      <p:sp>
        <p:nvSpPr>
          <p:cNvPr id="4" name="Rectangle 2"/>
          <p:cNvSpPr/>
          <p:nvPr/>
        </p:nvSpPr>
        <p:spPr>
          <a:xfrm>
            <a:off x="841420" y="1594845"/>
            <a:ext cx="8999580" cy="400110"/>
          </a:xfrm>
          <a:prstGeom prst="rect">
            <a:avLst/>
          </a:prstGeom>
        </p:spPr>
        <p:txBody>
          <a:bodyPr wrap="none">
            <a:spAutoFit/>
          </a:bodyPr>
          <a:lstStyle/>
          <a:p>
            <a:pPr marL="285750" indent="-285750">
              <a:buFont typeface="Arial" panose="020B0604020202020204" pitchFamily="34" charset="0"/>
              <a:buChar char="•"/>
            </a:pPr>
            <a:r>
              <a:rPr lang="en-US" sz="2000" dirty="0">
                <a:latin typeface="Aptos" panose="020B0004020202020204" pitchFamily="34" charset="0"/>
                <a:ea typeface="Calibri" panose="020F0502020204030204" pitchFamily="34" charset="0"/>
                <a:cs typeface="Calibri" panose="020F0502020204030204" pitchFamily="34" charset="0"/>
              </a:rPr>
              <a:t>Since M12 performed well, we tested it by cutting down the amount of data </a:t>
            </a:r>
            <a:endParaRPr lang="el-GR" sz="2000" dirty="0"/>
          </a:p>
        </p:txBody>
      </p:sp>
      <p:pic>
        <p:nvPicPr>
          <p:cNvPr id="5"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4192" t="11151" r="10622" b="1700"/>
          <a:stretch/>
        </p:blipFill>
        <p:spPr>
          <a:xfrm>
            <a:off x="841420" y="2308382"/>
            <a:ext cx="4405325" cy="3449452"/>
          </a:xfrm>
          <a:prstGeom prst="rect">
            <a:avLst/>
          </a:prstGeom>
        </p:spPr>
      </p:pic>
      <p:sp>
        <p:nvSpPr>
          <p:cNvPr id="6" name="Rectangle 7">
            <a:extLst>
              <a:ext uri="{FF2B5EF4-FFF2-40B4-BE49-F238E27FC236}">
                <a16:creationId xmlns="" xmlns:a16="http://schemas.microsoft.com/office/drawing/2014/main" id="{7A539105-7418-9FD7-90E8-A8EE522BC052}"/>
              </a:ext>
            </a:extLst>
          </p:cNvPr>
          <p:cNvSpPr/>
          <p:nvPr/>
        </p:nvSpPr>
        <p:spPr>
          <a:xfrm>
            <a:off x="2821962" y="2447398"/>
            <a:ext cx="360040" cy="3024336"/>
          </a:xfrm>
          <a:prstGeom prst="rect">
            <a:avLst/>
          </a:prstGeom>
          <a:noFill/>
          <a:ln w="28575">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Ορθογώνιο 6"/>
          <p:cNvSpPr/>
          <p:nvPr/>
        </p:nvSpPr>
        <p:spPr>
          <a:xfrm>
            <a:off x="5916707" y="2447398"/>
            <a:ext cx="6096000" cy="584775"/>
          </a:xfrm>
          <a:prstGeom prst="rect">
            <a:avLst/>
          </a:prstGeom>
        </p:spPr>
        <p:txBody>
          <a:bodyPr>
            <a:spAutoFit/>
          </a:bodyPr>
          <a:lstStyle/>
          <a:p>
            <a:pPr marL="285750" indent="-285750">
              <a:buFont typeface="Arial" panose="020B0604020202020204" pitchFamily="34" charset="0"/>
              <a:buChar char="•"/>
            </a:pPr>
            <a:r>
              <a:rPr lang="en-US" sz="1600" i="1" dirty="0" smtClean="0">
                <a:solidFill>
                  <a:srgbClr val="C00000"/>
                </a:solidFill>
                <a:latin typeface="Aptos" panose="020B0004020202020204" pitchFamily="34" charset="0"/>
              </a:rPr>
              <a:t>The metrics are calculated by evaluating the NN on the test dataset which remains the same among </a:t>
            </a:r>
            <a:r>
              <a:rPr lang="en-US" sz="1600" b="1" i="1" dirty="0" smtClean="0">
                <a:solidFill>
                  <a:srgbClr val="C00000"/>
                </a:solidFill>
                <a:latin typeface="Aptos" panose="020B0004020202020204" pitchFamily="34" charset="0"/>
              </a:rPr>
              <a:t>all</a:t>
            </a:r>
            <a:r>
              <a:rPr lang="en-US" sz="1600" i="1" dirty="0" smtClean="0">
                <a:solidFill>
                  <a:srgbClr val="C00000"/>
                </a:solidFill>
                <a:latin typeface="Aptos" panose="020B0004020202020204" pitchFamily="34" charset="0"/>
              </a:rPr>
              <a:t> experiments.</a:t>
            </a:r>
            <a:endParaRPr lang="en-US" sz="1600" i="1" dirty="0">
              <a:solidFill>
                <a:srgbClr val="C00000"/>
              </a:solidFill>
              <a:latin typeface="Aptos" panose="020B0004020202020204" pitchFamily="34" charset="0"/>
            </a:endParaRPr>
          </a:p>
        </p:txBody>
      </p:sp>
      <p:sp>
        <p:nvSpPr>
          <p:cNvPr id="8" name="Ορθογώνιο 7"/>
          <p:cNvSpPr/>
          <p:nvPr/>
        </p:nvSpPr>
        <p:spPr>
          <a:xfrm>
            <a:off x="5916707" y="3192228"/>
            <a:ext cx="6096000" cy="584775"/>
          </a:xfrm>
          <a:prstGeom prst="rect">
            <a:avLst/>
          </a:prstGeom>
        </p:spPr>
        <p:txBody>
          <a:bodyPr>
            <a:spAutoFit/>
          </a:bodyPr>
          <a:lstStyle/>
          <a:p>
            <a:pPr marL="285750" indent="-285750">
              <a:buFont typeface="Arial" panose="020B0604020202020204" pitchFamily="34" charset="0"/>
              <a:buChar char="•"/>
            </a:pPr>
            <a:r>
              <a:rPr lang="en-US" sz="1600" i="1" dirty="0" smtClean="0">
                <a:solidFill>
                  <a:srgbClr val="C00000"/>
                </a:solidFill>
                <a:latin typeface="Aptos" panose="020B0004020202020204" pitchFamily="34" charset="0"/>
              </a:rPr>
              <a:t>When cutting down the dataset, the distribution of data remained the same. </a:t>
            </a:r>
            <a:endParaRPr lang="en-US" sz="1600" i="1" dirty="0">
              <a:solidFill>
                <a:srgbClr val="C00000"/>
              </a:solidFill>
              <a:latin typeface="Aptos" panose="020B0004020202020204" pitchFamily="34" charset="0"/>
            </a:endParaRPr>
          </a:p>
        </p:txBody>
      </p:sp>
      <p:sp>
        <p:nvSpPr>
          <p:cNvPr id="9" name="Ορθογώνιο 8"/>
          <p:cNvSpPr/>
          <p:nvPr/>
        </p:nvSpPr>
        <p:spPr>
          <a:xfrm>
            <a:off x="5916707" y="4033108"/>
            <a:ext cx="6096000" cy="1200329"/>
          </a:xfrm>
          <a:prstGeom prst="rect">
            <a:avLst/>
          </a:prstGeom>
        </p:spPr>
        <p:txBody>
          <a:bodyPr>
            <a:spAutoFit/>
          </a:bodyPr>
          <a:lstStyle/>
          <a:p>
            <a:r>
              <a:rPr lang="en-US" dirty="0" smtClean="0"/>
              <a:t>The data required to fine-tune the pre-trained neural network from the O2 dataset to the </a:t>
            </a:r>
            <a:r>
              <a:rPr lang="en-US" dirty="0" err="1" smtClean="0"/>
              <a:t>Ar</a:t>
            </a:r>
            <a:r>
              <a:rPr lang="en-US" dirty="0" smtClean="0"/>
              <a:t> dataset can be reduced by 50% without significantly compromising accuracy and even </a:t>
            </a:r>
            <a:r>
              <a:rPr lang="en-US" u="sng" dirty="0" smtClean="0"/>
              <a:t>with less trainable </a:t>
            </a:r>
            <a:r>
              <a:rPr lang="en-US" u="sng" dirty="0" smtClean="0"/>
              <a:t>parameters.</a:t>
            </a:r>
            <a:endParaRPr lang="en-US" u="sng" dirty="0"/>
          </a:p>
        </p:txBody>
      </p:sp>
    </p:spTree>
    <p:extLst>
      <p:ext uri="{BB962C8B-B14F-4D97-AF65-F5344CB8AC3E}">
        <p14:creationId xmlns:p14="http://schemas.microsoft.com/office/powerpoint/2010/main" val="24254208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5AB4153-36F4-B5E5-0E51-E18F7E90509D}"/>
              </a:ext>
            </a:extLst>
          </p:cNvPr>
          <p:cNvSpPr txBox="1"/>
          <p:nvPr/>
        </p:nvSpPr>
        <p:spPr>
          <a:xfrm>
            <a:off x="841420" y="267461"/>
            <a:ext cx="3329411" cy="707886"/>
          </a:xfrm>
          <a:prstGeom prst="rect">
            <a:avLst/>
          </a:prstGeom>
          <a:noFill/>
        </p:spPr>
        <p:txBody>
          <a:bodyPr wrap="square" rtlCol="0">
            <a:spAutoFit/>
          </a:bodyPr>
          <a:lstStyle/>
          <a:p>
            <a:r>
              <a:rPr lang="en-US" sz="4000" b="1" dirty="0" smtClean="0">
                <a:latin typeface="Aptos" panose="020B0004020202020204"/>
              </a:rPr>
              <a:t>Challenges</a:t>
            </a:r>
            <a:endParaRPr lang="en-US" sz="4000" b="1" dirty="0">
              <a:latin typeface="Aptos" panose="020B0004020202020204"/>
            </a:endParaRPr>
          </a:p>
        </p:txBody>
      </p:sp>
      <p:sp>
        <p:nvSpPr>
          <p:cNvPr id="3" name="Ορθογώνιο 2"/>
          <p:cNvSpPr/>
          <p:nvPr/>
        </p:nvSpPr>
        <p:spPr>
          <a:xfrm>
            <a:off x="439270" y="1107612"/>
            <a:ext cx="11161060" cy="646331"/>
          </a:xfrm>
          <a:prstGeom prst="rect">
            <a:avLst/>
          </a:prstGeom>
        </p:spPr>
        <p:txBody>
          <a:bodyPr wrap="square">
            <a:spAutoFit/>
          </a:bodyPr>
          <a:lstStyle/>
          <a:p>
            <a:r>
              <a:rPr lang="en-US" u="sng" dirty="0" smtClean="0"/>
              <a:t>Goal</a:t>
            </a:r>
            <a:r>
              <a:rPr lang="en-US" dirty="0" smtClean="0"/>
              <a:t>: Build a pipeline that includes the development of the PBM, the training procedure of the AI model and the knowledge transfer from the pre-trained AI model on one chemistry to another</a:t>
            </a:r>
            <a:endParaRPr lang="el-GR" dirty="0"/>
          </a:p>
        </p:txBody>
      </p:sp>
      <p:sp>
        <p:nvSpPr>
          <p:cNvPr id="4" name="Ορθογώνιο 3"/>
          <p:cNvSpPr/>
          <p:nvPr/>
        </p:nvSpPr>
        <p:spPr>
          <a:xfrm>
            <a:off x="439270" y="2069958"/>
            <a:ext cx="11485837" cy="2308324"/>
          </a:xfrm>
          <a:prstGeom prst="rect">
            <a:avLst/>
          </a:prstGeom>
        </p:spPr>
        <p:txBody>
          <a:bodyPr wrap="none">
            <a:spAutoFit/>
          </a:bodyPr>
          <a:lstStyle/>
          <a:p>
            <a:pPr marL="285750" indent="-285750">
              <a:buFont typeface="Arial" panose="020B0604020202020204" pitchFamily="34" charset="0"/>
              <a:buChar char="•"/>
            </a:pPr>
            <a:r>
              <a:rPr lang="en-US" dirty="0" smtClean="0">
                <a:effectLst/>
                <a:latin typeface="Calibri" panose="020F0502020204030204" pitchFamily="34" charset="0"/>
                <a:ea typeface="Calibri" panose="020F0502020204030204" pitchFamily="34" charset="0"/>
                <a:cs typeface="Times New Roman" panose="02020603050405020304" pitchFamily="18" charset="0"/>
              </a:rPr>
              <a:t>Simulation development</a:t>
            </a:r>
          </a:p>
          <a:p>
            <a:pPr marL="285750" indent="-285750">
              <a:buFont typeface="Arial" panose="020B0604020202020204" pitchFamily="34" charset="0"/>
              <a:buChar char="•"/>
            </a:pPr>
            <a:r>
              <a:rPr lang="en-GB" dirty="0" smtClean="0"/>
              <a:t>Data generation</a:t>
            </a:r>
          </a:p>
          <a:p>
            <a:pPr marL="285750" indent="-285750">
              <a:buFont typeface="Arial" panose="020B0604020202020204" pitchFamily="34" charset="0"/>
              <a:buChar char="•"/>
            </a:pPr>
            <a:r>
              <a:rPr lang="en-US" dirty="0" smtClean="0"/>
              <a:t>Neural Network architecture and hyperparameters optimization</a:t>
            </a:r>
          </a:p>
          <a:p>
            <a:pPr marL="285750" indent="-285750">
              <a:buFont typeface="Arial" panose="020B0604020202020204" pitchFamily="34" charset="0"/>
              <a:buChar char="•"/>
            </a:pPr>
            <a:r>
              <a:rPr lang="en-US" dirty="0" smtClean="0"/>
              <a:t>Exhaustive transfer learning experiments </a:t>
            </a:r>
          </a:p>
          <a:p>
            <a:pPr marL="285750" indent="-285750">
              <a:buFont typeface="Arial" panose="020B0604020202020204" pitchFamily="34" charset="0"/>
              <a:buChar char="•"/>
            </a:pPr>
            <a:r>
              <a:rPr lang="en-US" dirty="0" smtClean="0"/>
              <a:t>KANs required almost 6-7 times more training time; using them in transfer learning would be hard… </a:t>
            </a:r>
          </a:p>
          <a:p>
            <a:pPr marL="285750" indent="-285750">
              <a:buFont typeface="Arial" panose="020B0604020202020204" pitchFamily="34" charset="0"/>
              <a:buChar char="•"/>
            </a:pPr>
            <a:r>
              <a:rPr lang="en-US" dirty="0" smtClean="0"/>
              <a:t>I could use PINNs, but in the simulation there are solved multiple PDEs and implementing them in the loss function is </a:t>
            </a:r>
            <a:br>
              <a:rPr lang="en-US" dirty="0" smtClean="0"/>
            </a:br>
            <a:r>
              <a:rPr lang="en-US" dirty="0" smtClean="0"/>
              <a:t>not straightforward. PINNs may be useful in the future when we will use AI to predict the spatial distributions </a:t>
            </a:r>
            <a:br>
              <a:rPr lang="en-US" dirty="0" smtClean="0"/>
            </a:br>
            <a:r>
              <a:rPr lang="en-US" dirty="0" smtClean="0"/>
              <a:t>with coordinates in the reactor</a:t>
            </a:r>
            <a:endParaRPr lang="el-GR" dirty="0"/>
          </a:p>
        </p:txBody>
      </p:sp>
    </p:spTree>
    <p:extLst>
      <p:ext uri="{BB962C8B-B14F-4D97-AF65-F5344CB8AC3E}">
        <p14:creationId xmlns:p14="http://schemas.microsoft.com/office/powerpoint/2010/main" val="17199560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5AB4153-36F4-B5E5-0E51-E18F7E90509D}"/>
              </a:ext>
            </a:extLst>
          </p:cNvPr>
          <p:cNvSpPr txBox="1"/>
          <p:nvPr/>
        </p:nvSpPr>
        <p:spPr>
          <a:xfrm>
            <a:off x="4274901" y="2176943"/>
            <a:ext cx="3329411" cy="707886"/>
          </a:xfrm>
          <a:prstGeom prst="rect">
            <a:avLst/>
          </a:prstGeom>
          <a:noFill/>
        </p:spPr>
        <p:txBody>
          <a:bodyPr wrap="square" rtlCol="0">
            <a:spAutoFit/>
          </a:bodyPr>
          <a:lstStyle/>
          <a:p>
            <a:r>
              <a:rPr lang="en-US" sz="4000" b="1" dirty="0" smtClean="0">
                <a:latin typeface="Aptos" panose="020B0004020202020204"/>
              </a:rPr>
              <a:t>Thank you !</a:t>
            </a:r>
            <a:endParaRPr lang="en-US" sz="4000" b="1" dirty="0">
              <a:latin typeface="Aptos" panose="020B0004020202020204"/>
            </a:endParaRPr>
          </a:p>
        </p:txBody>
      </p:sp>
      <p:pic>
        <p:nvPicPr>
          <p:cNvPr id="3"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88660" y="2804146"/>
            <a:ext cx="1958460" cy="1958460"/>
          </a:xfrm>
          <a:prstGeom prst="rect">
            <a:avLst/>
          </a:prstGeom>
        </p:spPr>
      </p:pic>
    </p:spTree>
    <p:extLst>
      <p:ext uri="{BB962C8B-B14F-4D97-AF65-F5344CB8AC3E}">
        <p14:creationId xmlns:p14="http://schemas.microsoft.com/office/powerpoint/2010/main" val="1334630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5AB4153-36F4-B5E5-0E51-E18F7E90509D}"/>
              </a:ext>
            </a:extLst>
          </p:cNvPr>
          <p:cNvSpPr txBox="1"/>
          <p:nvPr/>
        </p:nvSpPr>
        <p:spPr>
          <a:xfrm>
            <a:off x="841420" y="200959"/>
            <a:ext cx="6338595" cy="707886"/>
          </a:xfrm>
          <a:prstGeom prst="rect">
            <a:avLst/>
          </a:prstGeom>
          <a:noFill/>
        </p:spPr>
        <p:txBody>
          <a:bodyPr wrap="none" rtlCol="0">
            <a:spAutoFit/>
          </a:bodyPr>
          <a:lstStyle/>
          <a:p>
            <a:r>
              <a:rPr lang="en-US" sz="4000" b="1" dirty="0" smtClean="0">
                <a:latin typeface="Aptos" panose="020B0004020202020204"/>
              </a:rPr>
              <a:t>Physics Based Modeling </a:t>
            </a:r>
            <a:endParaRPr lang="en-US" sz="4000" b="1" dirty="0">
              <a:latin typeface="Aptos" panose="020B0004020202020204"/>
            </a:endParaRPr>
          </a:p>
        </p:txBody>
      </p:sp>
      <p:sp>
        <p:nvSpPr>
          <p:cNvPr id="5" name="TextBox 4">
            <a:extLst>
              <a:ext uri="{FF2B5EF4-FFF2-40B4-BE49-F238E27FC236}">
                <a16:creationId xmlns:a16="http://schemas.microsoft.com/office/drawing/2014/main" xmlns="" id="{CC47E5E8-52BE-B26A-B95B-5DF4D62FEE44}"/>
              </a:ext>
            </a:extLst>
          </p:cNvPr>
          <p:cNvSpPr txBox="1"/>
          <p:nvPr/>
        </p:nvSpPr>
        <p:spPr>
          <a:xfrm>
            <a:off x="169917" y="1320287"/>
            <a:ext cx="10525481" cy="3637919"/>
          </a:xfrm>
          <a:prstGeom prst="rect">
            <a:avLst/>
          </a:prstGeom>
          <a:noFill/>
        </p:spPr>
        <p:txBody>
          <a:bodyPr wrap="square">
            <a:spAutoFit/>
          </a:bodyPr>
          <a:lstStyle/>
          <a:p>
            <a:pPr marL="465750" lvl="1" indent="-285750">
              <a:lnSpc>
                <a:spcPct val="120000"/>
              </a:lnSpc>
              <a:buFont typeface="Arial" panose="020B0604020202020204" pitchFamily="34" charset="0"/>
              <a:buChar char="•"/>
            </a:pPr>
            <a:r>
              <a:rPr lang="en-US" sz="2400" dirty="0" smtClean="0">
                <a:solidFill>
                  <a:srgbClr val="002060"/>
                </a:solidFill>
                <a:latin typeface="Aptos" panose="020B0004020202020204"/>
                <a:ea typeface="Calibri" panose="020F0502020204030204" pitchFamily="34" charset="0"/>
                <a:cs typeface="Calibri" panose="020F0502020204030204" pitchFamily="34" charset="0"/>
              </a:rPr>
              <a:t>Develop the kinetics</a:t>
            </a:r>
          </a:p>
          <a:p>
            <a:pPr marL="922950" lvl="2" indent="-285750">
              <a:lnSpc>
                <a:spcPct val="120000"/>
              </a:lnSpc>
              <a:buFont typeface="Arial" panose="020B0604020202020204" pitchFamily="34" charset="0"/>
              <a:buChar char="•"/>
            </a:pPr>
            <a:r>
              <a:rPr lang="en-US" sz="2400" dirty="0">
                <a:solidFill>
                  <a:srgbClr val="002060"/>
                </a:solidFill>
                <a:latin typeface="Aptos" panose="020B0004020202020204"/>
                <a:ea typeface="Calibri" panose="020F0502020204030204" pitchFamily="34" charset="0"/>
                <a:cs typeface="Calibri" panose="020F0502020204030204" pitchFamily="34" charset="0"/>
              </a:rPr>
              <a:t>reaction sets for O</a:t>
            </a:r>
            <a:r>
              <a:rPr lang="en-US" sz="2400" baseline="-25000" dirty="0">
                <a:solidFill>
                  <a:srgbClr val="002060"/>
                </a:solidFill>
                <a:latin typeface="Aptos" panose="020B0004020202020204"/>
                <a:ea typeface="Calibri" panose="020F0502020204030204" pitchFamily="34" charset="0"/>
                <a:cs typeface="Calibri" panose="020F0502020204030204" pitchFamily="34" charset="0"/>
              </a:rPr>
              <a:t>2</a:t>
            </a:r>
            <a:r>
              <a:rPr lang="en-US" sz="2400" dirty="0">
                <a:solidFill>
                  <a:srgbClr val="002060"/>
                </a:solidFill>
                <a:latin typeface="Aptos" panose="020B0004020202020204"/>
                <a:ea typeface="Calibri" panose="020F0502020204030204" pitchFamily="34" charset="0"/>
                <a:cs typeface="Calibri" panose="020F0502020204030204" pitchFamily="34" charset="0"/>
              </a:rPr>
              <a:t>/</a:t>
            </a:r>
            <a:r>
              <a:rPr lang="en-US" sz="2400" dirty="0" err="1">
                <a:solidFill>
                  <a:srgbClr val="002060"/>
                </a:solidFill>
                <a:latin typeface="Aptos" panose="020B0004020202020204"/>
                <a:ea typeface="Calibri" panose="020F0502020204030204" pitchFamily="34" charset="0"/>
                <a:cs typeface="Calibri" panose="020F0502020204030204" pitchFamily="34" charset="0"/>
              </a:rPr>
              <a:t>Ar</a:t>
            </a:r>
            <a:r>
              <a:rPr lang="en-US" sz="2400" dirty="0">
                <a:solidFill>
                  <a:srgbClr val="002060"/>
                </a:solidFill>
                <a:latin typeface="Aptos" panose="020B0004020202020204"/>
                <a:ea typeface="Calibri" panose="020F0502020204030204" pitchFamily="34" charset="0"/>
                <a:cs typeface="Calibri" panose="020F0502020204030204" pitchFamily="34" charset="0"/>
              </a:rPr>
              <a:t> </a:t>
            </a:r>
            <a:r>
              <a:rPr lang="en-US" sz="2400" dirty="0" smtClean="0">
                <a:solidFill>
                  <a:srgbClr val="002060"/>
                </a:solidFill>
                <a:latin typeface="Aptos" panose="020B0004020202020204"/>
                <a:ea typeface="Calibri" panose="020F0502020204030204" pitchFamily="34" charset="0"/>
                <a:cs typeface="Calibri" panose="020F0502020204030204" pitchFamily="34" charset="0"/>
              </a:rPr>
              <a:t>chemistry</a:t>
            </a:r>
          </a:p>
          <a:p>
            <a:pPr marL="1380150" lvl="3" indent="-285750">
              <a:lnSpc>
                <a:spcPct val="120000"/>
              </a:lnSpc>
              <a:buFont typeface="Arial" panose="020B0604020202020204" pitchFamily="34" charset="0"/>
              <a:buChar char="•"/>
            </a:pPr>
            <a:r>
              <a:rPr lang="en-US" sz="2400" dirty="0">
                <a:latin typeface="Aptos" panose="020B0004020202020204"/>
                <a:cs typeface="Times New Roman" panose="02020603050405020304" pitchFamily="18" charset="0"/>
              </a:rPr>
              <a:t>O</a:t>
            </a:r>
            <a:r>
              <a:rPr lang="en-US" sz="2400" baseline="-25000" dirty="0">
                <a:latin typeface="Aptos" panose="020B0004020202020204"/>
                <a:cs typeface="Times New Roman" panose="02020603050405020304" pitchFamily="18" charset="0"/>
              </a:rPr>
              <a:t>2 </a:t>
            </a:r>
            <a:r>
              <a:rPr lang="en-US" sz="2400" dirty="0">
                <a:latin typeface="Aptos" panose="020B0004020202020204"/>
                <a:cs typeface="Times New Roman" panose="02020603050405020304" pitchFamily="18" charset="0"/>
              </a:rPr>
              <a:t>gas: </a:t>
            </a:r>
            <a:r>
              <a:rPr lang="el-GR" sz="2400" b="1" dirty="0">
                <a:latin typeface="Aptos" panose="020B0004020202020204" pitchFamily="34" charset="0"/>
                <a:cs typeface="Times New Roman" panose="02020603050405020304" pitchFamily="18" charset="0"/>
              </a:rPr>
              <a:t>156</a:t>
            </a:r>
            <a:r>
              <a:rPr lang="en-US" sz="2400" b="1" dirty="0">
                <a:latin typeface="Aptos" panose="020B0004020202020204"/>
                <a:cs typeface="Times New Roman" panose="02020603050405020304" pitchFamily="18" charset="0"/>
              </a:rPr>
              <a:t> reactions</a:t>
            </a:r>
            <a:r>
              <a:rPr lang="en-US" sz="2400" dirty="0">
                <a:latin typeface="Aptos" panose="020B0004020202020204"/>
                <a:cs typeface="Times New Roman" panose="02020603050405020304" pitchFamily="18" charset="0"/>
              </a:rPr>
              <a:t>,</a:t>
            </a:r>
            <a:r>
              <a:rPr lang="en-US" sz="2400" dirty="0">
                <a:solidFill>
                  <a:srgbClr val="00B050"/>
                </a:solidFill>
                <a:latin typeface="Aptos" panose="020B0004020202020204"/>
                <a:cs typeface="Times New Roman" panose="02020603050405020304" pitchFamily="18" charset="0"/>
              </a:rPr>
              <a:t> </a:t>
            </a:r>
            <a:r>
              <a:rPr lang="el-GR" sz="2400" dirty="0">
                <a:latin typeface="Aptos" panose="020B0004020202020204" pitchFamily="34" charset="0"/>
                <a:cs typeface="Times New Roman" panose="02020603050405020304" pitchFamily="18" charset="0"/>
              </a:rPr>
              <a:t>13</a:t>
            </a:r>
            <a:r>
              <a:rPr lang="en-US" sz="2400" dirty="0">
                <a:latin typeface="Aptos" panose="020B0004020202020204"/>
                <a:cs typeface="Times New Roman" panose="02020603050405020304" pitchFamily="18" charset="0"/>
              </a:rPr>
              <a:t> species</a:t>
            </a:r>
            <a:r>
              <a:rPr lang="en-US" sz="2400" baseline="30000" dirty="0">
                <a:solidFill>
                  <a:schemeClr val="accent1">
                    <a:lumMod val="50000"/>
                  </a:schemeClr>
                </a:solidFill>
                <a:latin typeface="Aptos" panose="020B0004020202020204"/>
                <a:cs typeface="Times New Roman" panose="02020603050405020304" pitchFamily="18" charset="0"/>
              </a:rPr>
              <a:t> </a:t>
            </a:r>
          </a:p>
          <a:p>
            <a:pPr marL="1380150" lvl="3" indent="-285750">
              <a:lnSpc>
                <a:spcPct val="120000"/>
              </a:lnSpc>
              <a:buFont typeface="Arial" panose="020B0604020202020204" pitchFamily="34" charset="0"/>
              <a:buChar char="•"/>
            </a:pPr>
            <a:r>
              <a:rPr lang="en-US" sz="2400" dirty="0">
                <a:latin typeface="Aptos" panose="020B0004020202020204"/>
                <a:cs typeface="Times New Roman" panose="02020603050405020304" pitchFamily="18" charset="0"/>
              </a:rPr>
              <a:t>Ar gas: 40 reactions, 4 species</a:t>
            </a:r>
          </a:p>
          <a:p>
            <a:pPr marL="1380150" lvl="3" indent="-285750">
              <a:lnSpc>
                <a:spcPct val="120000"/>
              </a:lnSpc>
              <a:buFont typeface="Arial" panose="020B0604020202020204" pitchFamily="34" charset="0"/>
              <a:buChar char="•"/>
            </a:pPr>
            <a:r>
              <a:rPr lang="en-US" sz="2400" dirty="0">
                <a:solidFill>
                  <a:srgbClr val="002060"/>
                </a:solidFill>
                <a:latin typeface="Aptos" panose="020B0004020202020204"/>
                <a:ea typeface="Calibri" panose="020F0502020204030204" pitchFamily="34" charset="0"/>
                <a:cs typeface="Calibri" panose="020F0502020204030204" pitchFamily="34" charset="0"/>
              </a:rPr>
              <a:t>Search the literature for electron impact cross sections and rate </a:t>
            </a:r>
            <a:r>
              <a:rPr lang="en-US" sz="2400" dirty="0" smtClean="0">
                <a:solidFill>
                  <a:srgbClr val="002060"/>
                </a:solidFill>
                <a:latin typeface="Aptos" panose="020B0004020202020204"/>
                <a:ea typeface="Calibri" panose="020F0502020204030204" pitchFamily="34" charset="0"/>
                <a:cs typeface="Calibri" panose="020F0502020204030204" pitchFamily="34" charset="0"/>
              </a:rPr>
              <a:t>constants</a:t>
            </a:r>
          </a:p>
          <a:p>
            <a:pPr marL="637200" lvl="2">
              <a:lnSpc>
                <a:spcPct val="120000"/>
              </a:lnSpc>
            </a:pPr>
            <a:r>
              <a:rPr lang="en-US" sz="2400" dirty="0" smtClean="0">
                <a:solidFill>
                  <a:srgbClr val="002060"/>
                </a:solidFill>
                <a:latin typeface="Aptos" panose="020B0004020202020204"/>
                <a:ea typeface="Calibri" panose="020F0502020204030204" pitchFamily="34" charset="0"/>
                <a:cs typeface="Calibri" panose="020F0502020204030204" pitchFamily="34" charset="0"/>
              </a:rPr>
              <a:t>Utilize a global model </a:t>
            </a:r>
            <a:r>
              <a:rPr lang="en-US" sz="2400" dirty="0">
                <a:solidFill>
                  <a:srgbClr val="002060"/>
                </a:solidFill>
                <a:latin typeface="Aptos" panose="020B0004020202020204"/>
                <a:ea typeface="Calibri" panose="020F0502020204030204" pitchFamily="34" charset="0"/>
                <a:cs typeface="Calibri" panose="020F0502020204030204" pitchFamily="34" charset="0"/>
              </a:rPr>
              <a:t>for the evaluation of the reaction sets (</a:t>
            </a:r>
            <a:r>
              <a:rPr lang="el-GR" sz="2400" dirty="0">
                <a:solidFill>
                  <a:srgbClr val="002060"/>
                </a:solidFill>
                <a:latin typeface="Aptos" panose="020B0004020202020204" pitchFamily="34" charset="0"/>
                <a:ea typeface="Calibri" panose="020F0502020204030204" pitchFamily="34" charset="0"/>
                <a:cs typeface="Calibri" panose="020F0502020204030204" pitchFamily="34" charset="0"/>
              </a:rPr>
              <a:t>π</a:t>
            </a:r>
            <a:r>
              <a:rPr lang="en-US" sz="2400" dirty="0" err="1">
                <a:solidFill>
                  <a:srgbClr val="002060"/>
                </a:solidFill>
                <a:latin typeface="Aptos" panose="020B0004020202020204"/>
                <a:ea typeface="Calibri" panose="020F0502020204030204" pitchFamily="34" charset="0"/>
                <a:cs typeface="Calibri" panose="020F0502020204030204" pitchFamily="34" charset="0"/>
              </a:rPr>
              <a:t>lasma</a:t>
            </a:r>
            <a:r>
              <a:rPr lang="en-US" sz="2400" dirty="0">
                <a:solidFill>
                  <a:srgbClr val="002060"/>
                </a:solidFill>
                <a:latin typeface="Aptos" panose="020B0004020202020204"/>
                <a:ea typeface="Calibri" panose="020F0502020204030204" pitchFamily="34" charset="0"/>
                <a:cs typeface="Calibri" panose="020F0502020204030204" pitchFamily="34" charset="0"/>
              </a:rPr>
              <a:t>-R code, </a:t>
            </a:r>
            <a:r>
              <a:rPr lang="en-US" sz="2400" dirty="0">
                <a:solidFill>
                  <a:srgbClr val="002060"/>
                </a:solidFill>
                <a:latin typeface="Aptos" panose="020B0004020202020204"/>
                <a:ea typeface="Calibri" panose="020F0502020204030204" pitchFamily="34" charset="0"/>
                <a:cs typeface="Calibri" panose="020F0502020204030204" pitchFamily="34" charset="0"/>
                <a:hlinkClick r:id="rId2"/>
              </a:rPr>
              <a:t>www.plasma-r.com</a:t>
            </a:r>
            <a:r>
              <a:rPr lang="en-US" sz="2400" dirty="0" smtClean="0">
                <a:solidFill>
                  <a:srgbClr val="002060"/>
                </a:solidFill>
                <a:latin typeface="Aptos" panose="020B0004020202020204"/>
                <a:ea typeface="Calibri" panose="020F0502020204030204" pitchFamily="34" charset="0"/>
                <a:cs typeface="Calibri" panose="020F0502020204030204" pitchFamily="34" charset="0"/>
              </a:rPr>
              <a:t>)</a:t>
            </a:r>
            <a:endParaRPr lang="en-US" sz="2400" dirty="0">
              <a:solidFill>
                <a:srgbClr val="002060"/>
              </a:solidFill>
              <a:latin typeface="Aptos" panose="020B0004020202020204"/>
              <a:ea typeface="Calibri" panose="020F0502020204030204" pitchFamily="34" charset="0"/>
              <a:cs typeface="Calibri" panose="020F0502020204030204" pitchFamily="34" charset="0"/>
            </a:endParaRPr>
          </a:p>
        </p:txBody>
      </p:sp>
      <p:sp>
        <p:nvSpPr>
          <p:cNvPr id="6" name="TextBox 5"/>
          <p:cNvSpPr txBox="1"/>
          <p:nvPr/>
        </p:nvSpPr>
        <p:spPr>
          <a:xfrm>
            <a:off x="286203" y="5651813"/>
            <a:ext cx="6457457" cy="646331"/>
          </a:xfrm>
          <a:prstGeom prst="rect">
            <a:avLst/>
          </a:prstGeom>
          <a:noFill/>
        </p:spPr>
        <p:txBody>
          <a:bodyPr wrap="square" rtlCol="0">
            <a:spAutoFit/>
          </a:bodyPr>
          <a:lstStyle/>
          <a:p>
            <a:r>
              <a:rPr lang="en-US" sz="1200" dirty="0" smtClean="0">
                <a:solidFill>
                  <a:schemeClr val="accent1">
                    <a:lumMod val="50000"/>
                  </a:schemeClr>
                </a:solidFill>
                <a:latin typeface="Aptos" panose="020B0004020202020204"/>
              </a:rPr>
              <a:t> </a:t>
            </a:r>
            <a:r>
              <a:rPr lang="en-US" sz="1200" dirty="0">
                <a:solidFill>
                  <a:schemeClr val="accent1">
                    <a:lumMod val="50000"/>
                  </a:schemeClr>
                </a:solidFill>
                <a:latin typeface="Aptos" panose="020B0004020202020204"/>
              </a:rPr>
              <a:t>J T </a:t>
            </a:r>
            <a:r>
              <a:rPr lang="en-US" sz="1200" dirty="0" err="1">
                <a:solidFill>
                  <a:schemeClr val="accent1">
                    <a:lumMod val="50000"/>
                  </a:schemeClr>
                </a:solidFill>
                <a:latin typeface="Aptos" panose="020B0004020202020204"/>
              </a:rPr>
              <a:t>Gudmundsson</a:t>
            </a:r>
            <a:r>
              <a:rPr lang="en-US" sz="1200" dirty="0">
                <a:solidFill>
                  <a:schemeClr val="accent1">
                    <a:lumMod val="50000"/>
                  </a:schemeClr>
                </a:solidFill>
                <a:latin typeface="Aptos" panose="020B0004020202020204"/>
              </a:rPr>
              <a:t> and E G </a:t>
            </a:r>
            <a:r>
              <a:rPr lang="en-US" sz="1200" dirty="0" err="1" smtClean="0">
                <a:solidFill>
                  <a:schemeClr val="accent1">
                    <a:lumMod val="50000"/>
                  </a:schemeClr>
                </a:solidFill>
                <a:latin typeface="Aptos" panose="020B0004020202020204"/>
              </a:rPr>
              <a:t>Thorsteinsson</a:t>
            </a:r>
            <a:r>
              <a:rPr lang="en-US" sz="1200" dirty="0" smtClean="0">
                <a:solidFill>
                  <a:schemeClr val="accent1">
                    <a:lumMod val="50000"/>
                  </a:schemeClr>
                </a:solidFill>
                <a:latin typeface="Aptos" panose="020B0004020202020204"/>
              </a:rPr>
              <a:t>, Plasma </a:t>
            </a:r>
            <a:r>
              <a:rPr lang="en-US" sz="1200" dirty="0">
                <a:solidFill>
                  <a:schemeClr val="accent1">
                    <a:lumMod val="50000"/>
                  </a:schemeClr>
                </a:solidFill>
                <a:latin typeface="Aptos" panose="020B0004020202020204"/>
              </a:rPr>
              <a:t>Sources Sci. Technol. </a:t>
            </a:r>
            <a:r>
              <a:rPr lang="en-US" sz="1200" dirty="0" smtClean="0">
                <a:solidFill>
                  <a:schemeClr val="accent1">
                    <a:lumMod val="50000"/>
                  </a:schemeClr>
                </a:solidFill>
                <a:latin typeface="Aptos" panose="020B0004020202020204"/>
              </a:rPr>
              <a:t>16 399 (2007).</a:t>
            </a:r>
          </a:p>
          <a:p>
            <a:r>
              <a:rPr lang="en-US" sz="1200" dirty="0" smtClean="0">
                <a:solidFill>
                  <a:schemeClr val="accent1">
                    <a:lumMod val="50000"/>
                  </a:schemeClr>
                </a:solidFill>
                <a:latin typeface="Aptos" panose="020B0004020202020204"/>
              </a:rPr>
              <a:t> </a:t>
            </a:r>
            <a:r>
              <a:rPr lang="en-US" sz="1200" dirty="0">
                <a:solidFill>
                  <a:schemeClr val="accent1">
                    <a:lumMod val="50000"/>
                  </a:schemeClr>
                </a:solidFill>
                <a:latin typeface="Aptos" panose="020B0004020202020204"/>
              </a:rPr>
              <a:t>J. T. </a:t>
            </a:r>
            <a:r>
              <a:rPr lang="en-US" sz="1200" dirty="0" err="1">
                <a:solidFill>
                  <a:schemeClr val="accent1">
                    <a:lumMod val="50000"/>
                  </a:schemeClr>
                </a:solidFill>
                <a:latin typeface="Aptos" panose="020B0004020202020204"/>
              </a:rPr>
              <a:t>Gudmundsson</a:t>
            </a:r>
            <a:r>
              <a:rPr lang="en-US" sz="1200" dirty="0">
                <a:solidFill>
                  <a:schemeClr val="accent1">
                    <a:lumMod val="50000"/>
                  </a:schemeClr>
                </a:solidFill>
                <a:latin typeface="Aptos" panose="020B0004020202020204"/>
              </a:rPr>
              <a:t> and A. Proto, Plasma Sources Sci. Technol. 28, 045012 (2019).</a:t>
            </a:r>
            <a:br>
              <a:rPr lang="en-US" sz="1200" dirty="0">
                <a:solidFill>
                  <a:schemeClr val="accent1">
                    <a:lumMod val="50000"/>
                  </a:schemeClr>
                </a:solidFill>
                <a:latin typeface="Aptos" panose="020B0004020202020204"/>
              </a:rPr>
            </a:br>
            <a:r>
              <a:rPr lang="en-US" sz="1200" dirty="0" smtClean="0">
                <a:solidFill>
                  <a:schemeClr val="accent1">
                    <a:lumMod val="50000"/>
                  </a:schemeClr>
                </a:solidFill>
                <a:latin typeface="Aptos" panose="020B0004020202020204"/>
              </a:rPr>
              <a:t> </a:t>
            </a:r>
            <a:r>
              <a:rPr lang="fr-FR" sz="1200" dirty="0">
                <a:solidFill>
                  <a:schemeClr val="accent1">
                    <a:lumMod val="50000"/>
                  </a:schemeClr>
                </a:solidFill>
                <a:latin typeface="Aptos" panose="020B0004020202020204"/>
              </a:rPr>
              <a:t>S. </a:t>
            </a:r>
            <a:r>
              <a:rPr lang="fr-FR" sz="1200" dirty="0" err="1">
                <a:solidFill>
                  <a:schemeClr val="accent1">
                    <a:lumMod val="50000"/>
                  </a:schemeClr>
                </a:solidFill>
                <a:latin typeface="Aptos" panose="020B0004020202020204"/>
              </a:rPr>
              <a:t>Mouchtouris</a:t>
            </a:r>
            <a:r>
              <a:rPr lang="fr-FR" sz="1200" dirty="0">
                <a:solidFill>
                  <a:schemeClr val="accent1">
                    <a:lumMod val="50000"/>
                  </a:schemeClr>
                </a:solidFill>
                <a:latin typeface="Aptos" panose="020B0004020202020204"/>
              </a:rPr>
              <a:t> and G. </a:t>
            </a:r>
            <a:r>
              <a:rPr lang="fr-FR" sz="1200" dirty="0" err="1">
                <a:solidFill>
                  <a:schemeClr val="accent1">
                    <a:lumMod val="50000"/>
                  </a:schemeClr>
                </a:solidFill>
                <a:latin typeface="Aptos" panose="020B0004020202020204"/>
              </a:rPr>
              <a:t>Kokkoris</a:t>
            </a:r>
            <a:r>
              <a:rPr lang="fr-FR" sz="1200" dirty="0">
                <a:solidFill>
                  <a:schemeClr val="accent1">
                    <a:lumMod val="50000"/>
                  </a:schemeClr>
                </a:solidFill>
                <a:latin typeface="Aptos" panose="020B0004020202020204"/>
              </a:rPr>
              <a:t>, Plasma Sources </a:t>
            </a:r>
            <a:r>
              <a:rPr lang="fr-FR" sz="1200" dirty="0" err="1">
                <a:solidFill>
                  <a:schemeClr val="accent1">
                    <a:lumMod val="50000"/>
                  </a:schemeClr>
                </a:solidFill>
                <a:latin typeface="Aptos" panose="020B0004020202020204"/>
              </a:rPr>
              <a:t>Sci</a:t>
            </a:r>
            <a:r>
              <a:rPr lang="fr-FR" sz="1200" dirty="0">
                <a:solidFill>
                  <a:schemeClr val="accent1">
                    <a:lumMod val="50000"/>
                  </a:schemeClr>
                </a:solidFill>
                <a:latin typeface="Aptos" panose="020B0004020202020204"/>
              </a:rPr>
              <a:t>. </a:t>
            </a:r>
            <a:r>
              <a:rPr lang="fr-FR" sz="1200" dirty="0" err="1">
                <a:solidFill>
                  <a:schemeClr val="accent1">
                    <a:lumMod val="50000"/>
                  </a:schemeClr>
                </a:solidFill>
                <a:latin typeface="Aptos" panose="020B0004020202020204"/>
              </a:rPr>
              <a:t>Technol</a:t>
            </a:r>
            <a:r>
              <a:rPr lang="fr-FR" sz="1200" dirty="0">
                <a:solidFill>
                  <a:schemeClr val="accent1">
                    <a:lumMod val="50000"/>
                  </a:schemeClr>
                </a:solidFill>
                <a:latin typeface="Aptos" panose="020B0004020202020204"/>
              </a:rPr>
              <a:t>. 25, 025007 (2016).</a:t>
            </a:r>
            <a:endParaRPr lang="el-GR" sz="1200" dirty="0">
              <a:solidFill>
                <a:schemeClr val="accent1">
                  <a:lumMod val="50000"/>
                </a:schemeClr>
              </a:solidFill>
            </a:endParaRPr>
          </a:p>
        </p:txBody>
      </p:sp>
      <p:pic>
        <p:nvPicPr>
          <p:cNvPr id="8" name="Εικόνα 7"/>
          <p:cNvPicPr>
            <a:picLocks noChangeAspect="1"/>
          </p:cNvPicPr>
          <p:nvPr/>
        </p:nvPicPr>
        <p:blipFill>
          <a:blip r:embed="rId3"/>
          <a:stretch>
            <a:fillRect/>
          </a:stretch>
        </p:blipFill>
        <p:spPr>
          <a:xfrm>
            <a:off x="7957806" y="1756279"/>
            <a:ext cx="3406701" cy="537900"/>
          </a:xfrm>
          <a:prstGeom prst="rect">
            <a:avLst/>
          </a:prstGeom>
        </p:spPr>
      </p:pic>
      <p:sp>
        <p:nvSpPr>
          <p:cNvPr id="9" name="TextBox 8"/>
          <p:cNvSpPr txBox="1"/>
          <p:nvPr/>
        </p:nvSpPr>
        <p:spPr>
          <a:xfrm>
            <a:off x="8378803" y="2286543"/>
            <a:ext cx="2833680" cy="338554"/>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O</a:t>
            </a:r>
            <a:r>
              <a:rPr lang="en-US" sz="1600" baseline="-25000" dirty="0" smtClean="0">
                <a:latin typeface="Times New Roman" panose="02020603050405020304" pitchFamily="18" charset="0"/>
                <a:cs typeface="Times New Roman" panose="02020603050405020304" pitchFamily="18" charset="0"/>
              </a:rPr>
              <a:t>2</a:t>
            </a:r>
            <a:r>
              <a:rPr lang="en-US" sz="1600" dirty="0" smtClean="0">
                <a:latin typeface="Times New Roman" panose="02020603050405020304" pitchFamily="18" charset="0"/>
                <a:cs typeface="Times New Roman" panose="02020603050405020304" pitchFamily="18" charset="0"/>
              </a:rPr>
              <a:t>(</a:t>
            </a:r>
            <a:r>
              <a:rPr lang="en-US" sz="1600" i="1" dirty="0" smtClean="0">
                <a:latin typeface="Times New Roman" panose="02020603050405020304" pitchFamily="18" charset="0"/>
                <a:cs typeface="Times New Roman" panose="02020603050405020304" pitchFamily="18" charset="0"/>
              </a:rPr>
              <a:t>b</a:t>
            </a:r>
            <a:r>
              <a:rPr lang="en-US" sz="1600" baseline="30000" dirty="0" smtClean="0">
                <a:latin typeface="Times New Roman" panose="02020603050405020304" pitchFamily="18" charset="0"/>
                <a:cs typeface="Times New Roman" panose="02020603050405020304" pitchFamily="18" charset="0"/>
              </a:rPr>
              <a:t>1</a:t>
            </a:r>
            <a:r>
              <a:rPr lang="en-US" sz="1600" dirty="0" smtClean="0">
                <a:latin typeface="Times New Roman" panose="02020603050405020304" pitchFamily="18" charset="0"/>
                <a:cs typeface="Times New Roman" panose="02020603050405020304" pitchFamily="18" charset="0"/>
              </a:rPr>
              <a:t>S</a:t>
            </a:r>
            <a:r>
              <a:rPr lang="en-US" sz="1600" baseline="-25000" dirty="0" smtClean="0">
                <a:latin typeface="Times New Roman" panose="02020603050405020304" pitchFamily="18" charset="0"/>
                <a:cs typeface="Times New Roman" panose="02020603050405020304" pitchFamily="18" charset="0"/>
              </a:rPr>
              <a:t>g</a:t>
            </a:r>
            <a:r>
              <a:rPr lang="en-US" sz="1600" dirty="0" smtClean="0">
                <a:latin typeface="Times New Roman" panose="02020603050405020304" pitchFamily="18" charset="0"/>
                <a:cs typeface="Times New Roman" panose="02020603050405020304" pitchFamily="18" charset="0"/>
              </a:rPr>
              <a:t>), O</a:t>
            </a:r>
            <a:r>
              <a:rPr lang="en-US" sz="1600" baseline="-25000" dirty="0" smtClean="0">
                <a:latin typeface="Times New Roman" panose="02020603050405020304" pitchFamily="18" charset="0"/>
                <a:cs typeface="Times New Roman" panose="02020603050405020304" pitchFamily="18" charset="0"/>
              </a:rPr>
              <a:t>2</a:t>
            </a:r>
            <a:r>
              <a:rPr lang="en-US" sz="1600" dirty="0" smtClean="0">
                <a:latin typeface="Times New Roman" panose="02020603050405020304" pitchFamily="18" charset="0"/>
                <a:cs typeface="Times New Roman" panose="02020603050405020304" pitchFamily="18" charset="0"/>
              </a:rPr>
              <a:t>(Hz), O</a:t>
            </a:r>
            <a:r>
              <a:rPr lang="en-US" sz="1600" baseline="-25000" dirty="0" smtClean="0">
                <a:latin typeface="Times New Roman" panose="02020603050405020304" pitchFamily="18" charset="0"/>
                <a:cs typeface="Times New Roman" panose="02020603050405020304" pitchFamily="18" charset="0"/>
              </a:rPr>
              <a:t>3</a:t>
            </a:r>
            <a:r>
              <a:rPr lang="en-US" sz="1600" baseline="30000" dirty="0" smtClean="0">
                <a:latin typeface="Times New Roman" panose="02020603050405020304" pitchFamily="18" charset="0"/>
                <a:cs typeface="Times New Roman" panose="02020603050405020304" pitchFamily="18" charset="0"/>
              </a:rPr>
              <a:t>-</a:t>
            </a:r>
            <a:r>
              <a:rPr lang="en-US" sz="1600" dirty="0" smtClean="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O</a:t>
            </a:r>
            <a:r>
              <a:rPr lang="en-US" sz="1600" baseline="-25000" dirty="0" smtClean="0">
                <a:latin typeface="Times New Roman" panose="02020603050405020304" pitchFamily="18" charset="0"/>
                <a:cs typeface="Times New Roman" panose="02020603050405020304" pitchFamily="18" charset="0"/>
              </a:rPr>
              <a:t>3</a:t>
            </a:r>
            <a:r>
              <a:rPr lang="en-US" sz="1600" baseline="30000" dirty="0" smtClean="0">
                <a:latin typeface="Times New Roman" panose="02020603050405020304" pitchFamily="18" charset="0"/>
                <a:cs typeface="Times New Roman" panose="02020603050405020304" pitchFamily="18" charset="0"/>
              </a:rPr>
              <a:t>+</a:t>
            </a:r>
            <a:endParaRPr lang="el-GR"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9406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5AB4153-36F4-B5E5-0E51-E18F7E90509D}"/>
              </a:ext>
            </a:extLst>
          </p:cNvPr>
          <p:cNvSpPr txBox="1"/>
          <p:nvPr/>
        </p:nvSpPr>
        <p:spPr>
          <a:xfrm>
            <a:off x="841420" y="200959"/>
            <a:ext cx="6338595" cy="707886"/>
          </a:xfrm>
          <a:prstGeom prst="rect">
            <a:avLst/>
          </a:prstGeom>
          <a:noFill/>
        </p:spPr>
        <p:txBody>
          <a:bodyPr wrap="none" rtlCol="0">
            <a:spAutoFit/>
          </a:bodyPr>
          <a:lstStyle/>
          <a:p>
            <a:r>
              <a:rPr lang="en-US" sz="4000" b="1" dirty="0" smtClean="0">
                <a:latin typeface="Aptos" panose="020B0004020202020204"/>
              </a:rPr>
              <a:t>Physics Based Modeling </a:t>
            </a:r>
            <a:endParaRPr lang="en-US" sz="4000" b="1" dirty="0">
              <a:latin typeface="Aptos" panose="020B0004020202020204"/>
            </a:endParaRPr>
          </a:p>
        </p:txBody>
      </p:sp>
      <p:sp>
        <p:nvSpPr>
          <p:cNvPr id="5" name="TextBox 4">
            <a:extLst>
              <a:ext uri="{FF2B5EF4-FFF2-40B4-BE49-F238E27FC236}">
                <a16:creationId xmlns:a16="http://schemas.microsoft.com/office/drawing/2014/main" xmlns="" id="{CC47E5E8-52BE-B26A-B95B-5DF4D62FEE44}"/>
              </a:ext>
            </a:extLst>
          </p:cNvPr>
          <p:cNvSpPr txBox="1"/>
          <p:nvPr/>
        </p:nvSpPr>
        <p:spPr>
          <a:xfrm>
            <a:off x="108272" y="1164431"/>
            <a:ext cx="11691431" cy="937949"/>
          </a:xfrm>
          <a:prstGeom prst="rect">
            <a:avLst/>
          </a:prstGeom>
          <a:noFill/>
        </p:spPr>
        <p:txBody>
          <a:bodyPr wrap="square">
            <a:spAutoFit/>
          </a:bodyPr>
          <a:lstStyle/>
          <a:p>
            <a:pPr marL="922950" lvl="2" indent="-285750">
              <a:lnSpc>
                <a:spcPct val="120000"/>
              </a:lnSpc>
              <a:buFont typeface="Arial" panose="020B0604020202020204" pitchFamily="34" charset="0"/>
              <a:buChar char="•"/>
            </a:pPr>
            <a:r>
              <a:rPr lang="en-US" sz="2400" dirty="0" smtClean="0">
                <a:solidFill>
                  <a:srgbClr val="002060"/>
                </a:solidFill>
                <a:latin typeface="Aptos" panose="020B0004020202020204"/>
                <a:ea typeface="Calibri" panose="020F0502020204030204" pitchFamily="34" charset="0"/>
                <a:cs typeface="Calibri" panose="020F0502020204030204" pitchFamily="34" charset="0"/>
              </a:rPr>
              <a:t>Develop the kinetics</a:t>
            </a:r>
          </a:p>
          <a:p>
            <a:pPr marL="1380150" lvl="3" indent="-285750">
              <a:lnSpc>
                <a:spcPct val="120000"/>
              </a:lnSpc>
              <a:buFont typeface="Arial" panose="020B0604020202020204" pitchFamily="34" charset="0"/>
              <a:buChar char="•"/>
            </a:pPr>
            <a:r>
              <a:rPr lang="en-US" sz="2400" dirty="0" smtClean="0">
                <a:solidFill>
                  <a:srgbClr val="002060"/>
                </a:solidFill>
                <a:latin typeface="Aptos" panose="020B0004020202020204"/>
                <a:ea typeface="Calibri" panose="020F0502020204030204" pitchFamily="34" charset="0"/>
                <a:cs typeface="Calibri" panose="020F0502020204030204" pitchFamily="34" charset="0"/>
              </a:rPr>
              <a:t>Surface (etching) kinetics</a:t>
            </a:r>
          </a:p>
        </p:txBody>
      </p:sp>
      <p:sp>
        <p:nvSpPr>
          <p:cNvPr id="6" name="TextBox 5">
            <a:extLst>
              <a:ext uri="{FF2B5EF4-FFF2-40B4-BE49-F238E27FC236}">
                <a16:creationId xmlns:a16="http://schemas.microsoft.com/office/drawing/2014/main" xmlns="" id="{CC47E5E8-52BE-B26A-B95B-5DF4D62FEE44}"/>
              </a:ext>
            </a:extLst>
          </p:cNvPr>
          <p:cNvSpPr txBox="1"/>
          <p:nvPr/>
        </p:nvSpPr>
        <p:spPr>
          <a:xfrm>
            <a:off x="1197424" y="1562996"/>
            <a:ext cx="7224445" cy="937949"/>
          </a:xfrm>
          <a:prstGeom prst="rect">
            <a:avLst/>
          </a:prstGeom>
          <a:noFill/>
        </p:spPr>
        <p:txBody>
          <a:bodyPr wrap="square">
            <a:spAutoFit/>
          </a:bodyPr>
          <a:lstStyle/>
          <a:p>
            <a:pPr marL="180000" lvl="1">
              <a:lnSpc>
                <a:spcPct val="120000"/>
              </a:lnSpc>
            </a:pPr>
            <a:r>
              <a:rPr lang="en-US" sz="2400" b="1" dirty="0" smtClean="0">
                <a:solidFill>
                  <a:srgbClr val="FFC000"/>
                </a:solidFill>
                <a:latin typeface="Aptos" panose="020B0004020202020204"/>
                <a:ea typeface="Calibri" panose="020F0502020204030204" pitchFamily="34" charset="0"/>
                <a:cs typeface="Calibri" panose="020F0502020204030204" pitchFamily="34" charset="0"/>
              </a:rPr>
              <a:t>			</a:t>
            </a:r>
            <a:endParaRPr lang="en-US" sz="2400" b="1" i="1" dirty="0" smtClean="0">
              <a:solidFill>
                <a:srgbClr val="FFC000"/>
              </a:solidFill>
              <a:latin typeface="Aptos" panose="020B0004020202020204"/>
              <a:ea typeface="Calibri" panose="020F0502020204030204" pitchFamily="34" charset="0"/>
              <a:cs typeface="Calibri" panose="020F0502020204030204" pitchFamily="34" charset="0"/>
            </a:endParaRPr>
          </a:p>
          <a:p>
            <a:pPr marL="522900" lvl="1" indent="-342900">
              <a:lnSpc>
                <a:spcPct val="120000"/>
              </a:lnSpc>
              <a:buClr>
                <a:schemeClr val="dk1"/>
              </a:buClr>
              <a:buSzPts val="1800"/>
              <a:buFont typeface="Arial"/>
              <a:buChar char="•"/>
            </a:pPr>
            <a:r>
              <a:rPr lang="en-US" sz="2400" b="0" i="0" u="none" strike="noStrike" cap="none" dirty="0" smtClean="0">
                <a:solidFill>
                  <a:schemeClr val="dk1"/>
                </a:solidFill>
                <a:latin typeface="Aptos" panose="020B0004020202020204"/>
                <a:sym typeface="Arial"/>
              </a:rPr>
              <a:t>Ion enhanced etching </a:t>
            </a:r>
          </a:p>
        </p:txBody>
      </p:sp>
      <p:sp>
        <p:nvSpPr>
          <p:cNvPr id="7" name="Ορθογώνιο 6"/>
          <p:cNvSpPr/>
          <p:nvPr/>
        </p:nvSpPr>
        <p:spPr>
          <a:xfrm>
            <a:off x="0" y="5923492"/>
            <a:ext cx="7572054" cy="830997"/>
          </a:xfrm>
          <a:prstGeom prst="rect">
            <a:avLst/>
          </a:prstGeom>
        </p:spPr>
        <p:txBody>
          <a:bodyPr wrap="square">
            <a:spAutoFit/>
          </a:bodyPr>
          <a:lstStyle/>
          <a:p>
            <a:r>
              <a:rPr lang="pt-BR" sz="1200" dirty="0">
                <a:solidFill>
                  <a:schemeClr val="accent1">
                    <a:lumMod val="50000"/>
                  </a:schemeClr>
                </a:solidFill>
                <a:latin typeface="Aptos" panose="020B0004020202020204"/>
              </a:rPr>
              <a:t>G. Memos, E. Lidorikis, E. Gogolides and G. </a:t>
            </a:r>
            <a:r>
              <a:rPr lang="pt-BR" sz="1200" dirty="0" smtClean="0">
                <a:solidFill>
                  <a:schemeClr val="accent1">
                    <a:lumMod val="50000"/>
                  </a:schemeClr>
                </a:solidFill>
                <a:latin typeface="Aptos" panose="020B0004020202020204"/>
              </a:rPr>
              <a:t>Kokkoris</a:t>
            </a:r>
            <a:r>
              <a:rPr lang="el-GR" sz="1200" dirty="0" smtClean="0">
                <a:solidFill>
                  <a:schemeClr val="accent1">
                    <a:lumMod val="50000"/>
                  </a:schemeClr>
                </a:solidFill>
              </a:rPr>
              <a:t>, </a:t>
            </a:r>
            <a:r>
              <a:rPr lang="en-US" sz="1200" dirty="0">
                <a:solidFill>
                  <a:schemeClr val="accent1">
                    <a:lumMod val="50000"/>
                  </a:schemeClr>
                </a:solidFill>
                <a:latin typeface="Aptos" panose="020B0004020202020204"/>
              </a:rPr>
              <a:t>Journal of Physics D: Applied Physics </a:t>
            </a:r>
            <a:r>
              <a:rPr lang="en-US" sz="1200" dirty="0" smtClean="0">
                <a:solidFill>
                  <a:schemeClr val="accent1">
                    <a:lumMod val="50000"/>
                  </a:schemeClr>
                </a:solidFill>
                <a:latin typeface="Aptos" panose="020B0004020202020204"/>
              </a:rPr>
              <a:t>2021</a:t>
            </a:r>
            <a:r>
              <a:rPr lang="el-GR" sz="1200" dirty="0" smtClean="0">
                <a:solidFill>
                  <a:schemeClr val="accent1">
                    <a:lumMod val="50000"/>
                  </a:schemeClr>
                </a:solidFill>
              </a:rPr>
              <a:t>,</a:t>
            </a:r>
            <a:r>
              <a:rPr lang="en-US" sz="1200" dirty="0" smtClean="0">
                <a:solidFill>
                  <a:schemeClr val="accent1">
                    <a:lumMod val="50000"/>
                  </a:schemeClr>
                </a:solidFill>
                <a:latin typeface="Aptos" panose="020B0004020202020204"/>
              </a:rPr>
              <a:t> </a:t>
            </a:r>
            <a:r>
              <a:rPr lang="en-US" sz="1200" dirty="0">
                <a:solidFill>
                  <a:schemeClr val="accent1">
                    <a:lumMod val="50000"/>
                  </a:schemeClr>
                </a:solidFill>
                <a:latin typeface="Aptos" panose="020B0004020202020204"/>
              </a:rPr>
              <a:t>54 </a:t>
            </a:r>
            <a:r>
              <a:rPr lang="el-GR" sz="1200" dirty="0" smtClean="0">
                <a:solidFill>
                  <a:schemeClr val="accent1">
                    <a:lumMod val="50000"/>
                  </a:schemeClr>
                </a:solidFill>
              </a:rPr>
              <a:t>(</a:t>
            </a:r>
            <a:r>
              <a:rPr lang="en-US" sz="1200" dirty="0" smtClean="0">
                <a:solidFill>
                  <a:schemeClr val="accent1">
                    <a:lumMod val="50000"/>
                  </a:schemeClr>
                </a:solidFill>
                <a:latin typeface="Aptos" panose="020B0004020202020204"/>
              </a:rPr>
              <a:t>17</a:t>
            </a:r>
            <a:r>
              <a:rPr lang="el-GR" sz="1200" dirty="0" smtClean="0">
                <a:solidFill>
                  <a:schemeClr val="accent1">
                    <a:lumMod val="50000"/>
                  </a:schemeClr>
                </a:solidFill>
              </a:rPr>
              <a:t>)</a:t>
            </a:r>
            <a:endParaRPr lang="en-US" sz="1200" dirty="0">
              <a:solidFill>
                <a:schemeClr val="accent1">
                  <a:lumMod val="50000"/>
                </a:schemeClr>
              </a:solidFill>
              <a:latin typeface="Aptos" panose="020B0004020202020204"/>
            </a:endParaRPr>
          </a:p>
          <a:p>
            <a:endParaRPr lang="el-GR" sz="1200" dirty="0">
              <a:solidFill>
                <a:schemeClr val="accent1">
                  <a:lumMod val="50000"/>
                </a:schemeClr>
              </a:solidFill>
            </a:endParaRPr>
          </a:p>
          <a:p>
            <a:endParaRPr lang="pt-BR" sz="1200" dirty="0">
              <a:solidFill>
                <a:schemeClr val="accent1">
                  <a:lumMod val="50000"/>
                </a:schemeClr>
              </a:solidFill>
              <a:latin typeface="Aptos" panose="020B0004020202020204"/>
            </a:endParaRPr>
          </a:p>
          <a:p>
            <a:endParaRPr lang="el-GR" sz="1200" dirty="0">
              <a:solidFill>
                <a:schemeClr val="accent1">
                  <a:lumMod val="50000"/>
                </a:schemeClr>
              </a:solidFill>
            </a:endParaRPr>
          </a:p>
        </p:txBody>
      </p:sp>
      <mc:AlternateContent xmlns:mc="http://schemas.openxmlformats.org/markup-compatibility/2006" xmlns:a14="http://schemas.microsoft.com/office/drawing/2010/main">
        <mc:Choice Requires="a14">
          <p:sp>
            <p:nvSpPr>
              <p:cNvPr id="8" name="TextBox 7"/>
              <p:cNvSpPr txBox="1"/>
              <p:nvPr/>
            </p:nvSpPr>
            <p:spPr>
              <a:xfrm>
                <a:off x="5850724" y="2231435"/>
                <a:ext cx="2369751" cy="4743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𝐸𝑡𝑐h𝑖𝑛𝑔</m:t>
                      </m:r>
                      <m:r>
                        <a:rPr lang="en-US" b="0" i="1" smtClean="0">
                          <a:latin typeface="Cambria Math" panose="02040503050406030204" pitchFamily="18" charset="0"/>
                        </a:rPr>
                        <m:t> </m:t>
                      </m:r>
                      <m:r>
                        <a:rPr lang="en-US" b="0" i="1" smtClean="0">
                          <a:latin typeface="Cambria Math" panose="02040503050406030204" pitchFamily="18" charset="0"/>
                        </a:rPr>
                        <m:t>𝑅𝑎𝑡𝑒</m:t>
                      </m:r>
                      <m:r>
                        <a:rPr lang="en-US" b="0" i="1" smtClean="0">
                          <a:latin typeface="Cambria Math" panose="02040503050406030204" pitchFamily="18" charset="0"/>
                        </a:rPr>
                        <m:t> </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l-GR" b="0" i="1" smtClean="0">
                                  <a:latin typeface="Cambria Math" panose="02040503050406030204" pitchFamily="18" charset="0"/>
                                </a:rPr>
                                <m:t>𝜇</m:t>
                              </m:r>
                              <m:r>
                                <a:rPr lang="en-US" b="0" i="1" smtClean="0">
                                  <a:latin typeface="Cambria Math" panose="02040503050406030204" pitchFamily="18" charset="0"/>
                                </a:rPr>
                                <m:t>𝑚</m:t>
                              </m:r>
                            </m:num>
                            <m:den>
                              <m:r>
                                <a:rPr lang="en-US" b="0" i="1" smtClean="0">
                                  <a:latin typeface="Cambria Math" panose="02040503050406030204" pitchFamily="18" charset="0"/>
                                </a:rPr>
                                <m:t>𝑚𝑖𝑛</m:t>
                              </m:r>
                            </m:den>
                          </m:f>
                        </m:e>
                      </m:d>
                      <m:r>
                        <a:rPr lang="en-US" b="0" i="1" smtClean="0">
                          <a:latin typeface="Cambria Math" panose="02040503050406030204" pitchFamily="18" charset="0"/>
                        </a:rPr>
                        <m:t>=</m:t>
                      </m:r>
                    </m:oMath>
                  </m:oMathPara>
                </a14:m>
                <a:endParaRPr lang="el-GR" dirty="0"/>
              </a:p>
            </p:txBody>
          </p:sp>
        </mc:Choice>
        <mc:Fallback xmlns="">
          <p:sp>
            <p:nvSpPr>
              <p:cNvPr id="8" name="TextBox 7"/>
              <p:cNvSpPr txBox="1">
                <a:spLocks noRot="1" noChangeAspect="1" noMove="1" noResize="1" noEditPoints="1" noAdjustHandles="1" noChangeArrowheads="1" noChangeShapeType="1" noTextEdit="1"/>
              </p:cNvSpPr>
              <p:nvPr/>
            </p:nvSpPr>
            <p:spPr>
              <a:xfrm>
                <a:off x="5850724" y="2231435"/>
                <a:ext cx="2369751" cy="474361"/>
              </a:xfrm>
              <a:prstGeom prst="rect">
                <a:avLst/>
              </a:prstGeom>
              <a:blipFill rotWithShape="0">
                <a:blip r:embed="rId2"/>
                <a:stretch>
                  <a:fillRect/>
                </a:stretch>
              </a:blipFill>
            </p:spPr>
            <p:txBody>
              <a:bodyPr/>
              <a:lstStyle/>
              <a:p>
                <a:r>
                  <a:rPr lang="el-GR">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xmlns="" id="{CC47E5E8-52BE-B26A-B95B-5DF4D62FEE44}"/>
                  </a:ext>
                </a:extLst>
              </p:cNvPr>
              <p:cNvSpPr txBox="1"/>
              <p:nvPr/>
            </p:nvSpPr>
            <p:spPr>
              <a:xfrm>
                <a:off x="552638" y="2936831"/>
                <a:ext cx="7224445" cy="2755626"/>
              </a:xfrm>
              <a:prstGeom prst="rect">
                <a:avLst/>
              </a:prstGeom>
              <a:noFill/>
            </p:spPr>
            <p:txBody>
              <a:bodyPr wrap="square">
                <a:spAutoFit/>
              </a:bodyPr>
              <a:lstStyle/>
              <a:p>
                <a:pPr marL="180000" lvl="1">
                  <a:lnSpc>
                    <a:spcPct val="120000"/>
                  </a:lnSpc>
                </a:pPr>
                <a:r>
                  <a:rPr lang="en-US" sz="2000" b="1" dirty="0" smtClean="0">
                    <a:solidFill>
                      <a:srgbClr val="FFC000"/>
                    </a:solidFill>
                    <a:latin typeface="Aptos" panose="020B0004020202020204"/>
                    <a:ea typeface="Calibri" panose="020F0502020204030204" pitchFamily="34" charset="0"/>
                    <a:cs typeface="Calibri" panose="020F0502020204030204" pitchFamily="34" charset="0"/>
                  </a:rPr>
                  <a:t>		</a:t>
                </a:r>
                <a:endParaRPr lang="en-US" sz="2000" b="1" i="1" dirty="0" smtClean="0">
                  <a:solidFill>
                    <a:srgbClr val="FFC000"/>
                  </a:solidFill>
                  <a:latin typeface="Aptos" panose="020B0004020202020204"/>
                  <a:ea typeface="Calibri" panose="020F0502020204030204" pitchFamily="34" charset="0"/>
                  <a:cs typeface="Calibri" panose="020F0502020204030204" pitchFamily="34" charset="0"/>
                </a:endParaRPr>
              </a:p>
              <a:p>
                <a:pPr marL="522900" lvl="1" indent="-342900">
                  <a:lnSpc>
                    <a:spcPct val="120000"/>
                  </a:lnSpc>
                  <a:buClr>
                    <a:schemeClr val="dk1"/>
                  </a:buClr>
                  <a:buSzPts val="1800"/>
                  <a:buFont typeface="Arial"/>
                  <a:buChar char="•"/>
                </a:pPr>
                <a:r>
                  <a:rPr lang="el-GR" sz="2000" b="0" i="0" u="none" strike="noStrike" cap="none" dirty="0" err="1" smtClean="0">
                    <a:solidFill>
                      <a:schemeClr val="dk1"/>
                    </a:solidFill>
                    <a:latin typeface="Aptos" panose="020B0004020202020204"/>
                    <a:sym typeface="Arial"/>
                  </a:rPr>
                  <a:t>θ</a:t>
                </a:r>
                <a:r>
                  <a:rPr lang="el-GR" sz="2000" b="0" i="0" u="none" strike="noStrike" cap="none" baseline="-25000" dirty="0" err="1" smtClean="0">
                    <a:solidFill>
                      <a:schemeClr val="dk1"/>
                    </a:solidFill>
                    <a:latin typeface="Aptos" panose="020B0004020202020204"/>
                    <a:sym typeface="Arial"/>
                  </a:rPr>
                  <a:t>ο</a:t>
                </a:r>
                <a:r>
                  <a:rPr lang="el-GR" sz="2000" dirty="0" smtClean="0">
                    <a:solidFill>
                      <a:schemeClr val="dk1"/>
                    </a:solidFill>
                    <a:latin typeface="Aptos" panose="020B0004020202020204"/>
                    <a:sym typeface="Arial"/>
                  </a:rPr>
                  <a:t>: </a:t>
                </a:r>
                <a:r>
                  <a:rPr lang="en-US" sz="2000" dirty="0" smtClean="0">
                    <a:solidFill>
                      <a:schemeClr val="dk1"/>
                    </a:solidFill>
                    <a:latin typeface="Aptos" panose="020B0004020202020204"/>
                    <a:sym typeface="Arial"/>
                  </a:rPr>
                  <a:t>ratio of adsorption sites occupied by O over total sites</a:t>
                </a:r>
                <a:r>
                  <a:rPr lang="el-GR" sz="2000" b="0" i="0" u="none" strike="noStrike" cap="none" dirty="0" smtClean="0">
                    <a:solidFill>
                      <a:schemeClr val="dk1"/>
                    </a:solidFill>
                    <a:latin typeface="Aptos" panose="020B0004020202020204"/>
                    <a:sym typeface="Arial"/>
                  </a:rPr>
                  <a:t> </a:t>
                </a:r>
                <a:endParaRPr lang="en-US" sz="2000" dirty="0">
                  <a:solidFill>
                    <a:schemeClr val="dk1"/>
                  </a:solidFill>
                  <a:latin typeface="Aptos" panose="020B0004020202020204"/>
                  <a:sym typeface="Arial"/>
                </a:endParaRPr>
              </a:p>
              <a:p>
                <a:pPr marL="522900" lvl="1" indent="-342900">
                  <a:lnSpc>
                    <a:spcPct val="120000"/>
                  </a:lnSpc>
                  <a:buClr>
                    <a:schemeClr val="dk1"/>
                  </a:buClr>
                  <a:buSzPts val="1800"/>
                  <a:buFont typeface="Arial"/>
                  <a:buChar char="•"/>
                </a:pPr>
                <a14:m>
                  <m:oMath xmlns:m="http://schemas.openxmlformats.org/officeDocument/2006/math">
                    <m:sSub>
                      <m:sSubPr>
                        <m:ctrlPr>
                          <a:rPr lang="en-US" sz="2000" i="1">
                            <a:latin typeface="Cambria Math" panose="02040503050406030204" pitchFamily="18" charset="0"/>
                          </a:rPr>
                        </m:ctrlPr>
                      </m:sSubPr>
                      <m:e>
                        <m:r>
                          <a:rPr lang="en-US" sz="2000">
                            <a:latin typeface="Cambria Math" panose="02040503050406030204" pitchFamily="18" charset="0"/>
                          </a:rPr>
                          <m:t> </m:t>
                        </m:r>
                        <m:r>
                          <m:rPr>
                            <m:sty m:val="p"/>
                          </m:rPr>
                          <a:rPr lang="en-US" sz="2000">
                            <a:latin typeface="Cambria Math" panose="02040503050406030204" pitchFamily="18" charset="0"/>
                          </a:rPr>
                          <m:t>j</m:t>
                        </m:r>
                      </m:e>
                      <m:sub>
                        <m:r>
                          <a:rPr lang="el-GR" sz="2000" b="0" i="0" smtClean="0">
                            <a:latin typeface="Cambria Math" panose="02040503050406030204" pitchFamily="18" charset="0"/>
                          </a:rPr>
                          <m:t>+</m:t>
                        </m:r>
                      </m:sub>
                    </m:sSub>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a:latin typeface="Cambria Math" panose="02040503050406030204" pitchFamily="18" charset="0"/>
                          </a:rPr>
                          <m:t> </m:t>
                        </m:r>
                        <m:r>
                          <m:rPr>
                            <m:sty m:val="p"/>
                          </m:rPr>
                          <a:rPr lang="en-US" sz="2000">
                            <a:latin typeface="Cambria Math" panose="02040503050406030204" pitchFamily="18" charset="0"/>
                          </a:rPr>
                          <m:t>j</m:t>
                        </m:r>
                      </m:e>
                      <m:sub>
                        <m:r>
                          <m:rPr>
                            <m:sty m:val="p"/>
                          </m:rPr>
                          <a:rPr lang="en-US" sz="2000">
                            <a:latin typeface="Cambria Math" panose="02040503050406030204" pitchFamily="18" charset="0"/>
                          </a:rPr>
                          <m:t>neutral</m:t>
                        </m:r>
                      </m:sub>
                    </m:sSub>
                  </m:oMath>
                </a14:m>
                <a:r>
                  <a:rPr lang="en-US" sz="2000" b="0" i="0" u="none" strike="noStrike" cap="none" dirty="0" smtClean="0">
                    <a:solidFill>
                      <a:schemeClr val="dk1"/>
                    </a:solidFill>
                    <a:latin typeface="Aptos" panose="020B0004020202020204"/>
                    <a:sym typeface="Arial"/>
                  </a:rPr>
                  <a:t>: fluxes of ions and neutrals</a:t>
                </a:r>
                <a:endParaRPr lang="el-GR" sz="2000" b="0" i="0" u="none" strike="noStrike" cap="none" dirty="0" smtClean="0">
                  <a:solidFill>
                    <a:schemeClr val="dk1"/>
                  </a:solidFill>
                  <a:latin typeface="Aptos" panose="020B0004020202020204"/>
                  <a:sym typeface="Arial"/>
                </a:endParaRPr>
              </a:p>
              <a:p>
                <a:pPr marL="522900" lvl="1" indent="-342900">
                  <a:lnSpc>
                    <a:spcPct val="120000"/>
                  </a:lnSpc>
                  <a:buClr>
                    <a:schemeClr val="dk1"/>
                  </a:buClr>
                  <a:buSzPts val="1800"/>
                  <a:buFont typeface="Arial"/>
                  <a:buChar char="•"/>
                </a:pPr>
                <a14:m>
                  <m:oMath xmlns:m="http://schemas.openxmlformats.org/officeDocument/2006/math">
                    <m:rad>
                      <m:radPr>
                        <m:degHide m:val="on"/>
                        <m:ctrlPr>
                          <a:rPr lang="en-US" sz="2000" i="1">
                            <a:latin typeface="Cambria Math" panose="02040503050406030204" pitchFamily="18" charset="0"/>
                          </a:rPr>
                        </m:ctrlPr>
                      </m:radPr>
                      <m:deg/>
                      <m:e>
                        <m:sSub>
                          <m:sSubPr>
                            <m:ctrlPr>
                              <a:rPr lang="en-US" sz="2000" i="1">
                                <a:latin typeface="Cambria Math" panose="02040503050406030204" pitchFamily="18" charset="0"/>
                              </a:rPr>
                            </m:ctrlPr>
                          </m:sSubPr>
                          <m:e>
                            <m:r>
                              <a:rPr lang="en-US" sz="2000" i="1">
                                <a:latin typeface="Cambria Math" panose="02040503050406030204" pitchFamily="18" charset="0"/>
                              </a:rPr>
                              <m:t>𝐸</m:t>
                            </m:r>
                          </m:e>
                          <m:sub>
                            <m:r>
                              <a:rPr lang="el-GR" sz="2000" b="0" i="1" smtClean="0">
                                <a:latin typeface="Cambria Math" panose="02040503050406030204" pitchFamily="18" charset="0"/>
                              </a:rPr>
                              <m:t>+</m:t>
                            </m:r>
                          </m:sub>
                        </m:sSub>
                      </m:e>
                    </m:rad>
                    <m:r>
                      <a:rPr lang="el-GR" sz="2000" b="0" i="0" smtClean="0">
                        <a:latin typeface="Cambria Math" panose="02040503050406030204" pitchFamily="18" charset="0"/>
                      </a:rPr>
                      <m:t>:</m:t>
                    </m:r>
                  </m:oMath>
                </a14:m>
                <a:r>
                  <a:rPr lang="en-US" sz="2000" b="0" i="0" u="none" strike="noStrike" cap="none" dirty="0" smtClean="0">
                    <a:solidFill>
                      <a:schemeClr val="dk1"/>
                    </a:solidFill>
                    <a:latin typeface="Aptos" panose="020B0004020202020204"/>
                    <a:sym typeface="Arial"/>
                  </a:rPr>
                  <a:t> square root of mean ion energy</a:t>
                </a:r>
              </a:p>
              <a:p>
                <a:pPr marL="522900" lvl="1" indent="-342900">
                  <a:lnSpc>
                    <a:spcPct val="120000"/>
                  </a:lnSpc>
                  <a:buClr>
                    <a:schemeClr val="dk1"/>
                  </a:buClr>
                  <a:buSzPts val="1800"/>
                  <a:buFont typeface="Arial"/>
                  <a:buChar char="•"/>
                </a:pPr>
                <a14:m>
                  <m:oMath xmlns:m="http://schemas.openxmlformats.org/officeDocument/2006/math">
                    <m:r>
                      <m:rPr>
                        <m:sty m:val="p"/>
                      </m:rPr>
                      <a:rPr lang="el-GR" sz="2000" i="1" smtClean="0">
                        <a:latin typeface="Cambria Math" panose="02040503050406030204" pitchFamily="18" charset="0"/>
                      </a:rPr>
                      <m:t>ω</m:t>
                    </m:r>
                  </m:oMath>
                </a14:m>
                <a:r>
                  <a:rPr lang="en-US" sz="2000" b="0" i="0" u="none" strike="noStrike" cap="none" dirty="0" smtClean="0">
                    <a:solidFill>
                      <a:schemeClr val="dk1"/>
                    </a:solidFill>
                    <a:latin typeface="Aptos" panose="020B0004020202020204"/>
                    <a:sym typeface="Arial"/>
                  </a:rPr>
                  <a:t>: angle of incidence</a:t>
                </a:r>
              </a:p>
              <a:p>
                <a:pPr marL="522900" lvl="1" indent="-342900">
                  <a:lnSpc>
                    <a:spcPct val="120000"/>
                  </a:lnSpc>
                  <a:buClr>
                    <a:schemeClr val="dk1"/>
                  </a:buClr>
                  <a:buSzPts val="1800"/>
                  <a:buFont typeface="Arial"/>
                  <a:buChar char="•"/>
                </a:pPr>
                <a14:m>
                  <m:oMath xmlns:m="http://schemas.openxmlformats.org/officeDocument/2006/math">
                    <m:sSub>
                      <m:sSubPr>
                        <m:ctrlPr>
                          <a:rPr lang="en-US" sz="2000" i="1">
                            <a:latin typeface="Cambria Math" panose="02040503050406030204" pitchFamily="18" charset="0"/>
                          </a:rPr>
                        </m:ctrlPr>
                      </m:sSubPr>
                      <m:e>
                        <m:r>
                          <a:rPr lang="el-GR" sz="2000" b="0" i="1" smtClean="0">
                            <a:latin typeface="Cambria Math" panose="02040503050406030204" pitchFamily="18" charset="0"/>
                          </a:rPr>
                          <m:t>𝛽</m:t>
                        </m:r>
                      </m:e>
                      <m:sub>
                        <m:r>
                          <a:rPr lang="en-US" sz="2000" i="1">
                            <a:latin typeface="Cambria Math" panose="02040503050406030204" pitchFamily="18" charset="0"/>
                          </a:rPr>
                          <m:t>𝑜</m:t>
                        </m:r>
                      </m:sub>
                    </m:sSub>
                  </m:oMath>
                </a14:m>
                <a:r>
                  <a:rPr lang="en-US" sz="2000" b="0" i="0" u="none" strike="noStrike" cap="none" dirty="0" smtClean="0">
                    <a:solidFill>
                      <a:schemeClr val="dk1"/>
                    </a:solidFill>
                    <a:latin typeface="Aptos" panose="020B0004020202020204"/>
                    <a:sym typeface="Arial"/>
                  </a:rPr>
                  <a:t>: fitting parameter</a:t>
                </a:r>
              </a:p>
              <a:p>
                <a:pPr marL="522900" lvl="1" indent="-342900">
                  <a:lnSpc>
                    <a:spcPct val="120000"/>
                  </a:lnSpc>
                  <a:buClr>
                    <a:schemeClr val="dk1"/>
                  </a:buClr>
                  <a:buSzPts val="1800"/>
                  <a:buFont typeface="Arial"/>
                  <a:buChar char="•"/>
                </a:pPr>
                <a:endParaRPr lang="en-US" sz="2000" b="0" i="0" u="none" strike="noStrike" cap="none" dirty="0" smtClean="0">
                  <a:solidFill>
                    <a:schemeClr val="dk1"/>
                  </a:solidFill>
                  <a:latin typeface="Aptos" panose="020B0004020202020204"/>
                  <a:sym typeface="Arial"/>
                </a:endParaRPr>
              </a:p>
            </p:txBody>
          </p:sp>
        </mc:Choice>
        <mc:Fallback xmlns="">
          <p:sp>
            <p:nvSpPr>
              <p:cNvPr id="9" name="TextBox 8">
                <a:extLst>
                  <a:ext uri="{FF2B5EF4-FFF2-40B4-BE49-F238E27FC236}">
                    <a16:creationId xmlns="" xmlns:a16="http://schemas.microsoft.com/office/drawing/2014/main" xmlns:a14="http://schemas.microsoft.com/office/drawing/2010/main" id="{CC47E5E8-52BE-B26A-B95B-5DF4D62FEE44}"/>
                  </a:ext>
                </a:extLst>
              </p:cNvPr>
              <p:cNvSpPr txBox="1">
                <a:spLocks noRot="1" noChangeAspect="1" noMove="1" noResize="1" noEditPoints="1" noAdjustHandles="1" noChangeArrowheads="1" noChangeShapeType="1" noTextEdit="1"/>
              </p:cNvSpPr>
              <p:nvPr/>
            </p:nvSpPr>
            <p:spPr>
              <a:xfrm>
                <a:off x="552638" y="2936831"/>
                <a:ext cx="7224445" cy="2755626"/>
              </a:xfrm>
              <a:prstGeom prst="rect">
                <a:avLst/>
              </a:prstGeom>
              <a:blipFill rotWithShape="0">
                <a:blip r:embed="rId3"/>
                <a:stretch>
                  <a:fillRect/>
                </a:stretch>
              </a:blipFill>
            </p:spPr>
            <p:txBody>
              <a:bodyPr/>
              <a:lstStyle/>
              <a:p>
                <a:r>
                  <a:rPr lang="el-GR">
                    <a:noFill/>
                  </a:rPr>
                  <a:t> </a:t>
                </a:r>
              </a:p>
            </p:txBody>
          </p:sp>
        </mc:Fallback>
      </mc:AlternateContent>
      <p:sp>
        <p:nvSpPr>
          <p:cNvPr id="10" name="TextBox 9"/>
          <p:cNvSpPr txBox="1"/>
          <p:nvPr/>
        </p:nvSpPr>
        <p:spPr>
          <a:xfrm>
            <a:off x="8220475" y="2936831"/>
            <a:ext cx="4695399" cy="307777"/>
          </a:xfrm>
          <a:prstGeom prst="rect">
            <a:avLst/>
          </a:prstGeom>
          <a:noFill/>
        </p:spPr>
        <p:txBody>
          <a:bodyPr wrap="square" rtlCol="0">
            <a:spAutoFit/>
          </a:bodyPr>
          <a:lstStyle/>
          <a:p>
            <a:r>
              <a:rPr lang="en-US" sz="1400" i="1" dirty="0" smtClean="0">
                <a:latin typeface="Aptos" panose="020B0004020202020204"/>
              </a:rPr>
              <a:t>*In this version </a:t>
            </a:r>
            <a:r>
              <a:rPr lang="en-US" sz="1400" b="1" i="1" dirty="0" smtClean="0">
                <a:latin typeface="Aptos" panose="020B0004020202020204"/>
              </a:rPr>
              <a:t>f(</a:t>
            </a:r>
            <a:r>
              <a:rPr lang="el-GR" sz="1400" b="1" i="1" dirty="0" smtClean="0"/>
              <a:t>ω)</a:t>
            </a:r>
            <a:r>
              <a:rPr lang="en-US" sz="1400" b="1" i="1" dirty="0" smtClean="0">
                <a:latin typeface="Aptos" panose="020B0004020202020204"/>
              </a:rPr>
              <a:t> = 1 </a:t>
            </a:r>
            <a:r>
              <a:rPr lang="en-US" sz="1400" i="1" dirty="0" smtClean="0">
                <a:latin typeface="Aptos" panose="020B0004020202020204"/>
              </a:rPr>
              <a:t>(no angle dependence)</a:t>
            </a:r>
            <a:endParaRPr lang="el-GR" sz="1400" i="1" dirty="0"/>
          </a:p>
        </p:txBody>
      </p:sp>
      <p:pic>
        <p:nvPicPr>
          <p:cNvPr id="11" name="Εικόνα 10"/>
          <p:cNvPicPr>
            <a:picLocks noChangeAspect="1"/>
          </p:cNvPicPr>
          <p:nvPr/>
        </p:nvPicPr>
        <p:blipFill>
          <a:blip r:embed="rId4"/>
          <a:stretch>
            <a:fillRect/>
          </a:stretch>
        </p:blipFill>
        <p:spPr>
          <a:xfrm>
            <a:off x="8220475" y="2205736"/>
            <a:ext cx="3144031" cy="525757"/>
          </a:xfrm>
          <a:prstGeom prst="rect">
            <a:avLst/>
          </a:prstGeom>
        </p:spPr>
      </p:pic>
    </p:spTree>
    <p:extLst>
      <p:ext uri="{BB962C8B-B14F-4D97-AF65-F5344CB8AC3E}">
        <p14:creationId xmlns:p14="http://schemas.microsoft.com/office/powerpoint/2010/main" val="3704324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5AB4153-36F4-B5E5-0E51-E18F7E90509D}"/>
              </a:ext>
            </a:extLst>
          </p:cNvPr>
          <p:cNvSpPr txBox="1"/>
          <p:nvPr/>
        </p:nvSpPr>
        <p:spPr>
          <a:xfrm>
            <a:off x="841420" y="200959"/>
            <a:ext cx="6338595" cy="707886"/>
          </a:xfrm>
          <a:prstGeom prst="rect">
            <a:avLst/>
          </a:prstGeom>
          <a:noFill/>
        </p:spPr>
        <p:txBody>
          <a:bodyPr wrap="none" rtlCol="0">
            <a:spAutoFit/>
          </a:bodyPr>
          <a:lstStyle/>
          <a:p>
            <a:r>
              <a:rPr lang="en-US" sz="4000" b="1" dirty="0" smtClean="0">
                <a:latin typeface="Aptos" panose="020B0004020202020204"/>
              </a:rPr>
              <a:t>Physics Based Modeling </a:t>
            </a:r>
            <a:endParaRPr lang="en-US" sz="4000" b="1" dirty="0">
              <a:latin typeface="Aptos" panose="020B0004020202020204"/>
            </a:endParaRPr>
          </a:p>
        </p:txBody>
      </p:sp>
      <p:sp>
        <p:nvSpPr>
          <p:cNvPr id="5" name="TextBox 4">
            <a:extLst>
              <a:ext uri="{FF2B5EF4-FFF2-40B4-BE49-F238E27FC236}">
                <a16:creationId xmlns:a16="http://schemas.microsoft.com/office/drawing/2014/main" xmlns="" id="{CC47E5E8-52BE-B26A-B95B-5DF4D62FEE44}"/>
              </a:ext>
            </a:extLst>
          </p:cNvPr>
          <p:cNvSpPr txBox="1"/>
          <p:nvPr/>
        </p:nvSpPr>
        <p:spPr>
          <a:xfrm>
            <a:off x="477887" y="1739153"/>
            <a:ext cx="8794532" cy="1865126"/>
          </a:xfrm>
          <a:prstGeom prst="rect">
            <a:avLst/>
          </a:prstGeom>
          <a:noFill/>
        </p:spPr>
        <p:txBody>
          <a:bodyPr wrap="square">
            <a:spAutoFit/>
          </a:bodyPr>
          <a:lstStyle/>
          <a:p>
            <a:pPr marL="180000" lvl="1">
              <a:lnSpc>
                <a:spcPct val="120000"/>
              </a:lnSpc>
            </a:pPr>
            <a:r>
              <a:rPr lang="en-US" sz="2400" b="1" dirty="0" smtClean="0">
                <a:solidFill>
                  <a:srgbClr val="FFC000"/>
                </a:solidFill>
                <a:latin typeface="Aptos" panose="020B0004020202020204"/>
                <a:ea typeface="Calibri" panose="020F0502020204030204" pitchFamily="34" charset="0"/>
                <a:cs typeface="Calibri" panose="020F0502020204030204" pitchFamily="34" charset="0"/>
              </a:rPr>
              <a:t>FLUID MODEL</a:t>
            </a:r>
          </a:p>
          <a:p>
            <a:pPr marL="522900" lvl="1" indent="-342900">
              <a:lnSpc>
                <a:spcPct val="120000"/>
              </a:lnSpc>
              <a:buClr>
                <a:schemeClr val="dk1"/>
              </a:buClr>
              <a:buSzPts val="1800"/>
              <a:buFont typeface="Arial"/>
              <a:buChar char="•"/>
            </a:pPr>
            <a:r>
              <a:rPr lang="en-US" sz="2400" b="0" i="0" u="none" strike="noStrike" cap="none" dirty="0" smtClean="0">
                <a:solidFill>
                  <a:schemeClr val="dk1"/>
                </a:solidFill>
                <a:latin typeface="Aptos" panose="020B0004020202020204"/>
                <a:sym typeface="Arial"/>
              </a:rPr>
              <a:t>Mass balances for heavy species and electrons, energy balance for electrons, momentum balance, Maxwell’s equations</a:t>
            </a:r>
            <a:endParaRPr lang="en-US" sz="2400" dirty="0" smtClean="0">
              <a:latin typeface="Aptos" panose="020B0004020202020204"/>
            </a:endParaRPr>
          </a:p>
        </p:txBody>
      </p:sp>
      <p:pic>
        <p:nvPicPr>
          <p:cNvPr id="6" name="Εικόνα 5"/>
          <p:cNvPicPr>
            <a:picLocks noChangeAspect="1"/>
          </p:cNvPicPr>
          <p:nvPr/>
        </p:nvPicPr>
        <p:blipFill>
          <a:blip r:embed="rId2"/>
          <a:stretch>
            <a:fillRect/>
          </a:stretch>
        </p:blipFill>
        <p:spPr>
          <a:xfrm>
            <a:off x="9272419" y="1624047"/>
            <a:ext cx="2850648" cy="2154183"/>
          </a:xfrm>
          <a:prstGeom prst="rect">
            <a:avLst/>
          </a:prstGeom>
        </p:spPr>
      </p:pic>
      <p:pic>
        <p:nvPicPr>
          <p:cNvPr id="7" name="Εικόνα 6"/>
          <p:cNvPicPr/>
          <p:nvPr/>
        </p:nvPicPr>
        <p:blipFill>
          <a:blip r:embed="rId3"/>
          <a:stretch>
            <a:fillRect/>
          </a:stretch>
        </p:blipFill>
        <p:spPr>
          <a:xfrm>
            <a:off x="9311411" y="4254688"/>
            <a:ext cx="2838880" cy="2056938"/>
          </a:xfrm>
          <a:prstGeom prst="rect">
            <a:avLst/>
          </a:prstGeom>
        </p:spPr>
      </p:pic>
      <p:sp>
        <p:nvSpPr>
          <p:cNvPr id="8" name="Ορθογώνιο 7"/>
          <p:cNvSpPr/>
          <p:nvPr/>
        </p:nvSpPr>
        <p:spPr>
          <a:xfrm>
            <a:off x="9937133" y="3916134"/>
            <a:ext cx="1575668" cy="338554"/>
          </a:xfrm>
          <a:prstGeom prst="rect">
            <a:avLst/>
          </a:prstGeom>
        </p:spPr>
        <p:txBody>
          <a:bodyPr wrap="square">
            <a:spAutoFit/>
          </a:bodyPr>
          <a:lstStyle/>
          <a:p>
            <a:r>
              <a:rPr lang="en-US" sz="1600" b="0" i="0" u="none" strike="noStrike" cap="none" dirty="0" smtClean="0">
                <a:solidFill>
                  <a:schemeClr val="dk1"/>
                </a:solidFill>
                <a:latin typeface="Aptos" panose="020B0004020202020204"/>
                <a:sym typeface="Arial"/>
              </a:rPr>
              <a:t>GEC Reactor</a:t>
            </a:r>
            <a:endParaRPr lang="el-GR" sz="1600" dirty="0"/>
          </a:p>
        </p:txBody>
      </p:sp>
      <p:sp>
        <p:nvSpPr>
          <p:cNvPr id="9" name="Ορθογώνιο 8"/>
          <p:cNvSpPr/>
          <p:nvPr/>
        </p:nvSpPr>
        <p:spPr>
          <a:xfrm>
            <a:off x="9520871" y="1285493"/>
            <a:ext cx="2671129" cy="338554"/>
          </a:xfrm>
          <a:prstGeom prst="rect">
            <a:avLst/>
          </a:prstGeom>
        </p:spPr>
        <p:txBody>
          <a:bodyPr wrap="square">
            <a:spAutoFit/>
          </a:bodyPr>
          <a:lstStyle/>
          <a:p>
            <a:r>
              <a:rPr lang="en-US" sz="1600" b="0" i="0" u="none" strike="noStrike" cap="none" dirty="0" smtClean="0">
                <a:solidFill>
                  <a:schemeClr val="dk1"/>
                </a:solidFill>
                <a:latin typeface="Aptos" panose="020B0004020202020204"/>
                <a:sym typeface="Arial"/>
              </a:rPr>
              <a:t>2D axisymmetric geometry</a:t>
            </a:r>
            <a:endParaRPr lang="el-GR" sz="1600" dirty="0"/>
          </a:p>
        </p:txBody>
      </p:sp>
      <p:sp>
        <p:nvSpPr>
          <p:cNvPr id="10" name="TextBox 9">
            <a:extLst>
              <a:ext uri="{FF2B5EF4-FFF2-40B4-BE49-F238E27FC236}">
                <a16:creationId xmlns:a16="http://schemas.microsoft.com/office/drawing/2014/main" xmlns="" id="{CC47E5E8-52BE-B26A-B95B-5DF4D62FEE44}"/>
              </a:ext>
            </a:extLst>
          </p:cNvPr>
          <p:cNvSpPr txBox="1"/>
          <p:nvPr/>
        </p:nvSpPr>
        <p:spPr>
          <a:xfrm>
            <a:off x="108272" y="1164431"/>
            <a:ext cx="11691431" cy="494751"/>
          </a:xfrm>
          <a:prstGeom prst="rect">
            <a:avLst/>
          </a:prstGeom>
          <a:noFill/>
        </p:spPr>
        <p:txBody>
          <a:bodyPr wrap="square">
            <a:spAutoFit/>
          </a:bodyPr>
          <a:lstStyle/>
          <a:p>
            <a:pPr marL="922950" lvl="2" indent="-285750">
              <a:lnSpc>
                <a:spcPct val="120000"/>
              </a:lnSpc>
              <a:buFont typeface="Arial" panose="020B0604020202020204" pitchFamily="34" charset="0"/>
              <a:buChar char="•"/>
            </a:pPr>
            <a:r>
              <a:rPr lang="en-US" sz="2400" dirty="0" smtClean="0">
                <a:solidFill>
                  <a:srgbClr val="002060"/>
                </a:solidFill>
                <a:latin typeface="Aptos" panose="020B0004020202020204"/>
                <a:ea typeface="Calibri" panose="020F0502020204030204" pitchFamily="34" charset="0"/>
                <a:cs typeface="Calibri" panose="020F0502020204030204" pitchFamily="34" charset="0"/>
              </a:rPr>
              <a:t>Develop the detailed 2D reactor scale model</a:t>
            </a:r>
          </a:p>
        </p:txBody>
      </p:sp>
      <p:sp>
        <p:nvSpPr>
          <p:cNvPr id="11" name="Rectangle: Rounded Corners 9">
            <a:extLst>
              <a:ext uri="{FF2B5EF4-FFF2-40B4-BE49-F238E27FC236}">
                <a16:creationId xmlns="" xmlns:a16="http://schemas.microsoft.com/office/drawing/2014/main" id="{A9506C1E-F1DC-7EDD-69BC-88E79827F293}"/>
              </a:ext>
            </a:extLst>
          </p:cNvPr>
          <p:cNvSpPr/>
          <p:nvPr/>
        </p:nvSpPr>
        <p:spPr>
          <a:xfrm>
            <a:off x="2483084" y="4088943"/>
            <a:ext cx="1379142" cy="110401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ptos" panose="020B0004020202020204"/>
              </a:rPr>
              <a:t>Reactor scale model</a:t>
            </a:r>
          </a:p>
        </p:txBody>
      </p:sp>
      <p:sp>
        <p:nvSpPr>
          <p:cNvPr id="12" name="Rectangle: Rounded Corners 10">
            <a:extLst>
              <a:ext uri="{FF2B5EF4-FFF2-40B4-BE49-F238E27FC236}">
                <a16:creationId xmlns="" xmlns:a16="http://schemas.microsoft.com/office/drawing/2014/main" id="{3D1B318B-2CB9-12E6-F01A-B05C00B0E42C}"/>
              </a:ext>
            </a:extLst>
          </p:cNvPr>
          <p:cNvSpPr/>
          <p:nvPr/>
        </p:nvSpPr>
        <p:spPr>
          <a:xfrm>
            <a:off x="401710" y="4088946"/>
            <a:ext cx="1379142" cy="110401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ptos" panose="020B0004020202020204"/>
              </a:rPr>
              <a:t>Coil Power, pressure</a:t>
            </a:r>
          </a:p>
        </p:txBody>
      </p:sp>
      <p:cxnSp>
        <p:nvCxnSpPr>
          <p:cNvPr id="13" name="Straight Arrow Connector 13">
            <a:extLst>
              <a:ext uri="{FF2B5EF4-FFF2-40B4-BE49-F238E27FC236}">
                <a16:creationId xmlns="" xmlns:a16="http://schemas.microsoft.com/office/drawing/2014/main" id="{BD0F99FC-DF93-4989-89D7-7C3989325A57}"/>
              </a:ext>
            </a:extLst>
          </p:cNvPr>
          <p:cNvCxnSpPr>
            <a:stCxn id="12" idx="3"/>
          </p:cNvCxnSpPr>
          <p:nvPr/>
        </p:nvCxnSpPr>
        <p:spPr>
          <a:xfrm>
            <a:off x="1780852" y="4640954"/>
            <a:ext cx="686711"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Rounded Corners 15">
            <a:extLst>
              <a:ext uri="{FF2B5EF4-FFF2-40B4-BE49-F238E27FC236}">
                <a16:creationId xmlns="" xmlns:a16="http://schemas.microsoft.com/office/drawing/2014/main" id="{E7D58B00-90A8-33FC-5EDE-6D3C36CF7281}"/>
              </a:ext>
            </a:extLst>
          </p:cNvPr>
          <p:cNvSpPr/>
          <p:nvPr/>
        </p:nvSpPr>
        <p:spPr>
          <a:xfrm>
            <a:off x="4564458" y="3791442"/>
            <a:ext cx="4335691" cy="169901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solidFill>
                  <a:schemeClr val="bg1"/>
                </a:solidFill>
                <a:latin typeface="Aptos" panose="020B0004020202020204"/>
                <a:sym typeface="Arial"/>
              </a:rPr>
              <a:t>Spatial distribution of densities </a:t>
            </a:r>
          </a:p>
          <a:p>
            <a:pPr marL="285750" indent="-285750">
              <a:buFont typeface="Arial" panose="020B0604020202020204" pitchFamily="34" charset="0"/>
              <a:buChar char="•"/>
            </a:pPr>
            <a:r>
              <a:rPr lang="en-US" dirty="0" smtClean="0">
                <a:solidFill>
                  <a:schemeClr val="bg1"/>
                </a:solidFill>
                <a:latin typeface="Aptos" panose="020B0004020202020204"/>
                <a:sym typeface="Arial"/>
              </a:rPr>
              <a:t>Electron </a:t>
            </a:r>
            <a:r>
              <a:rPr lang="en-US" dirty="0">
                <a:solidFill>
                  <a:schemeClr val="bg1"/>
                </a:solidFill>
                <a:latin typeface="Aptos" panose="020B0004020202020204"/>
                <a:sym typeface="Arial"/>
              </a:rPr>
              <a:t>Temperature and Ion mean energy </a:t>
            </a:r>
          </a:p>
          <a:p>
            <a:pPr marL="285750" indent="-285750">
              <a:buFont typeface="Arial" panose="020B0604020202020204" pitchFamily="34" charset="0"/>
              <a:buChar char="•"/>
            </a:pPr>
            <a:r>
              <a:rPr lang="en-US" b="1" i="1" dirty="0">
                <a:solidFill>
                  <a:schemeClr val="bg1"/>
                </a:solidFill>
                <a:latin typeface="Aptos" panose="020B0004020202020204"/>
                <a:sym typeface="Arial"/>
              </a:rPr>
              <a:t>Etching rate</a:t>
            </a:r>
            <a:r>
              <a:rPr lang="en-US" i="1" dirty="0">
                <a:solidFill>
                  <a:schemeClr val="bg1"/>
                </a:solidFill>
                <a:latin typeface="Aptos" panose="020B0004020202020204"/>
                <a:sym typeface="Arial"/>
              </a:rPr>
              <a:t>  </a:t>
            </a:r>
          </a:p>
          <a:p>
            <a:pPr marL="285750" indent="-285750">
              <a:buFont typeface="Arial" panose="020B0604020202020204" pitchFamily="34" charset="0"/>
              <a:buChar char="•"/>
            </a:pPr>
            <a:r>
              <a:rPr lang="en-US" dirty="0">
                <a:solidFill>
                  <a:schemeClr val="bg1"/>
                </a:solidFill>
                <a:latin typeface="Aptos" panose="020B0004020202020204"/>
                <a:sym typeface="Arial"/>
              </a:rPr>
              <a:t>Outlet Densities </a:t>
            </a:r>
            <a:endParaRPr lang="el-GR" dirty="0">
              <a:solidFill>
                <a:schemeClr val="bg1"/>
              </a:solidFill>
            </a:endParaRPr>
          </a:p>
        </p:txBody>
      </p:sp>
      <p:cxnSp>
        <p:nvCxnSpPr>
          <p:cNvPr id="15" name="Straight Arrow Connector 13">
            <a:extLst>
              <a:ext uri="{FF2B5EF4-FFF2-40B4-BE49-F238E27FC236}">
                <a16:creationId xmlns="" xmlns:a16="http://schemas.microsoft.com/office/drawing/2014/main" id="{BD0F99FC-DF93-4989-89D7-7C3989325A57}"/>
              </a:ext>
            </a:extLst>
          </p:cNvPr>
          <p:cNvCxnSpPr/>
          <p:nvPr/>
        </p:nvCxnSpPr>
        <p:spPr>
          <a:xfrm>
            <a:off x="3862226" y="4640950"/>
            <a:ext cx="686711"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 xmlns:a16="http://schemas.microsoft.com/office/drawing/2014/main" id="{DEFA0BFD-3D59-11DF-BCA0-DA5A3835347A}"/>
              </a:ext>
            </a:extLst>
          </p:cNvPr>
          <p:cNvSpPr txBox="1"/>
          <p:nvPr/>
        </p:nvSpPr>
        <p:spPr>
          <a:xfrm>
            <a:off x="131645" y="5973072"/>
            <a:ext cx="4073936" cy="338554"/>
          </a:xfrm>
          <a:prstGeom prst="rect">
            <a:avLst/>
          </a:prstGeom>
          <a:noFill/>
        </p:spPr>
        <p:txBody>
          <a:bodyPr wrap="none" rtlCol="0">
            <a:spAutoFit/>
          </a:bodyPr>
          <a:lstStyle/>
          <a:p>
            <a:r>
              <a:rPr lang="en-US" sz="1600" dirty="0">
                <a:latin typeface="Aptos" panose="020B0004020202020204"/>
              </a:rPr>
              <a:t>Numerical Solution: COMSOL M</a:t>
            </a:r>
            <a:r>
              <a:rPr lang="en-US" sz="1600" dirty="0" smtClean="0">
                <a:latin typeface="Aptos" panose="020B0004020202020204"/>
              </a:rPr>
              <a:t>ultiphysics</a:t>
            </a:r>
            <a:endParaRPr lang="en-US" sz="1600" dirty="0">
              <a:latin typeface="Aptos" panose="020B0004020202020204"/>
            </a:endParaRPr>
          </a:p>
        </p:txBody>
      </p:sp>
    </p:spTree>
    <p:extLst>
      <p:ext uri="{BB962C8B-B14F-4D97-AF65-F5344CB8AC3E}">
        <p14:creationId xmlns:p14="http://schemas.microsoft.com/office/powerpoint/2010/main" val="1252091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5AB4153-36F4-B5E5-0E51-E18F7E90509D}"/>
              </a:ext>
            </a:extLst>
          </p:cNvPr>
          <p:cNvSpPr txBox="1"/>
          <p:nvPr/>
        </p:nvSpPr>
        <p:spPr>
          <a:xfrm>
            <a:off x="841420" y="209272"/>
            <a:ext cx="6338595" cy="707886"/>
          </a:xfrm>
          <a:prstGeom prst="rect">
            <a:avLst/>
          </a:prstGeom>
          <a:noFill/>
        </p:spPr>
        <p:txBody>
          <a:bodyPr wrap="none" rtlCol="0">
            <a:spAutoFit/>
          </a:bodyPr>
          <a:lstStyle/>
          <a:p>
            <a:r>
              <a:rPr lang="en-US" sz="4000" b="1" dirty="0" smtClean="0">
                <a:latin typeface="Aptos" panose="020B0004020202020204"/>
              </a:rPr>
              <a:t>Physics Based Modeling </a:t>
            </a:r>
            <a:endParaRPr lang="en-US" sz="4000" b="1" dirty="0">
              <a:latin typeface="Aptos" panose="020B0004020202020204"/>
            </a:endParaRPr>
          </a:p>
        </p:txBody>
      </p:sp>
      <p:sp>
        <p:nvSpPr>
          <p:cNvPr id="3" name="Δεξιό βέλος 2"/>
          <p:cNvSpPr/>
          <p:nvPr/>
        </p:nvSpPr>
        <p:spPr>
          <a:xfrm>
            <a:off x="7115694" y="405273"/>
            <a:ext cx="540328" cy="315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4" name="TextBox 3">
            <a:extLst>
              <a:ext uri="{FF2B5EF4-FFF2-40B4-BE49-F238E27FC236}">
                <a16:creationId xmlns:a16="http://schemas.microsoft.com/office/drawing/2014/main" xmlns="" id="{05AB4153-36F4-B5E5-0E51-E18F7E90509D}"/>
              </a:ext>
            </a:extLst>
          </p:cNvPr>
          <p:cNvSpPr txBox="1"/>
          <p:nvPr/>
        </p:nvSpPr>
        <p:spPr>
          <a:xfrm>
            <a:off x="7834581" y="209272"/>
            <a:ext cx="3329411" cy="707886"/>
          </a:xfrm>
          <a:prstGeom prst="rect">
            <a:avLst/>
          </a:prstGeom>
          <a:noFill/>
        </p:spPr>
        <p:txBody>
          <a:bodyPr wrap="square" rtlCol="0">
            <a:spAutoFit/>
          </a:bodyPr>
          <a:lstStyle/>
          <a:p>
            <a:r>
              <a:rPr lang="en-US" sz="4000" b="1" dirty="0" smtClean="0">
                <a:latin typeface="Aptos" panose="020B0004020202020204"/>
              </a:rPr>
              <a:t>AI Modeling </a:t>
            </a:r>
            <a:endParaRPr lang="en-US" sz="4000" b="1" dirty="0">
              <a:latin typeface="Aptos" panose="020B0004020202020204"/>
            </a:endParaRPr>
          </a:p>
        </p:txBody>
      </p:sp>
      <p:grpSp>
        <p:nvGrpSpPr>
          <p:cNvPr id="5" name="Ομάδα 4"/>
          <p:cNvGrpSpPr/>
          <p:nvPr/>
        </p:nvGrpSpPr>
        <p:grpSpPr>
          <a:xfrm>
            <a:off x="9915866" y="4657723"/>
            <a:ext cx="2097624" cy="1585136"/>
            <a:chOff x="1808815" y="2055925"/>
            <a:chExt cx="2097624" cy="1585136"/>
          </a:xfrm>
        </p:grpSpPr>
        <p:pic>
          <p:nvPicPr>
            <p:cNvPr id="6" name="Εικόνα 5"/>
            <p:cNvPicPr>
              <a:picLocks noChangeAspect="1"/>
            </p:cNvPicPr>
            <p:nvPr/>
          </p:nvPicPr>
          <p:blipFill>
            <a:blip r:embed="rId2"/>
            <a:stretch>
              <a:fillRect/>
            </a:stretch>
          </p:blipFill>
          <p:spPr>
            <a:xfrm>
              <a:off x="1808815" y="2055925"/>
              <a:ext cx="2097624" cy="1585136"/>
            </a:xfrm>
            <a:prstGeom prst="rect">
              <a:avLst/>
            </a:prstGeom>
          </p:spPr>
        </p:pic>
        <p:sp>
          <p:nvSpPr>
            <p:cNvPr id="7" name="TextBox 6">
              <a:extLst>
                <a:ext uri="{FF2B5EF4-FFF2-40B4-BE49-F238E27FC236}">
                  <a16:creationId xmlns:a16="http://schemas.microsoft.com/office/drawing/2014/main" xmlns="" id="{58B02A5D-897F-57E6-6215-DB9156A0E0AD}"/>
                </a:ext>
              </a:extLst>
            </p:cNvPr>
            <p:cNvSpPr txBox="1"/>
            <p:nvPr/>
          </p:nvSpPr>
          <p:spPr>
            <a:xfrm>
              <a:off x="2145521" y="2272568"/>
              <a:ext cx="817337" cy="261610"/>
            </a:xfrm>
            <a:prstGeom prst="rect">
              <a:avLst/>
            </a:prstGeom>
            <a:noFill/>
          </p:spPr>
          <p:txBody>
            <a:bodyPr wrap="square">
              <a:spAutoFit/>
            </a:bodyPr>
            <a:lstStyle/>
            <a:p>
              <a:pPr marL="216000" lvl="1" indent="-216000" fontAlgn="base">
                <a:lnSpc>
                  <a:spcPct val="110000"/>
                </a:lnSpc>
                <a:tabLst>
                  <a:tab pos="252000" algn="l"/>
                </a:tabLst>
              </a:pPr>
              <a:r>
                <a:rPr lang="en-US" sz="1000" dirty="0">
                  <a:solidFill>
                    <a:srgbClr val="FF0000"/>
                  </a:solidFill>
                  <a:latin typeface="Aptos" panose="020B0004020202020204"/>
                </a:rPr>
                <a:t>Antenna</a:t>
              </a:r>
              <a:endParaRPr lang="en-US" sz="1000" baseline="-25000" dirty="0">
                <a:solidFill>
                  <a:srgbClr val="FF0000"/>
                </a:solidFill>
                <a:latin typeface="Aptos" panose="020B0004020202020204"/>
              </a:endParaRPr>
            </a:p>
          </p:txBody>
        </p:sp>
        <p:cxnSp>
          <p:nvCxnSpPr>
            <p:cNvPr id="8" name="Ευθύγραμμο βέλος σύνδεσης 7"/>
            <p:cNvCxnSpPr/>
            <p:nvPr/>
          </p:nvCxnSpPr>
          <p:spPr>
            <a:xfrm flipV="1">
              <a:off x="2104597" y="3123316"/>
              <a:ext cx="0" cy="33311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Ευθύγραμμο βέλος σύνδεσης 8"/>
            <p:cNvCxnSpPr/>
            <p:nvPr/>
          </p:nvCxnSpPr>
          <p:spPr>
            <a:xfrm flipV="1">
              <a:off x="2190322" y="3123316"/>
              <a:ext cx="0" cy="33311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Ευθύγραμμο βέλος σύνδεσης 9"/>
            <p:cNvCxnSpPr/>
            <p:nvPr/>
          </p:nvCxnSpPr>
          <p:spPr>
            <a:xfrm flipV="1">
              <a:off x="2279222" y="3123316"/>
              <a:ext cx="0" cy="33311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Ευθύγραμμο βέλος σύνδεσης 10"/>
            <p:cNvCxnSpPr/>
            <p:nvPr/>
          </p:nvCxnSpPr>
          <p:spPr>
            <a:xfrm flipV="1">
              <a:off x="2361772" y="3123316"/>
              <a:ext cx="0" cy="33311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Ευθύγραμμο βέλος σύνδεσης 11"/>
            <p:cNvCxnSpPr/>
            <p:nvPr/>
          </p:nvCxnSpPr>
          <p:spPr>
            <a:xfrm flipV="1">
              <a:off x="2450672" y="3123316"/>
              <a:ext cx="0" cy="33311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2896890" y="3140325"/>
            <a:ext cx="6401394" cy="369332"/>
          </a:xfrm>
          <a:prstGeom prst="rect">
            <a:avLst/>
          </a:prstGeom>
          <a:noFill/>
        </p:spPr>
        <p:txBody>
          <a:bodyPr wrap="square" rtlCol="0">
            <a:spAutoFit/>
          </a:bodyPr>
          <a:lstStyle/>
          <a:p>
            <a:r>
              <a:rPr lang="en-US" b="1" dirty="0" smtClean="0">
                <a:solidFill>
                  <a:srgbClr val="C00000"/>
                </a:solidFill>
                <a:latin typeface="Aptos" panose="020B0004020202020204"/>
              </a:rPr>
              <a:t>Instead of solving PDEs we utilize a neural network</a:t>
            </a:r>
          </a:p>
        </p:txBody>
      </p:sp>
      <p:sp>
        <p:nvSpPr>
          <p:cNvPr id="14" name="Rectangle: Rounded Corners 11">
            <a:extLst>
              <a:ext uri="{FF2B5EF4-FFF2-40B4-BE49-F238E27FC236}">
                <a16:creationId xmlns="" xmlns:a16="http://schemas.microsoft.com/office/drawing/2014/main" id="{FBD12982-4CD5-DF5F-3602-92EF745C35E2}"/>
              </a:ext>
            </a:extLst>
          </p:cNvPr>
          <p:cNvSpPr/>
          <p:nvPr/>
        </p:nvSpPr>
        <p:spPr>
          <a:xfrm>
            <a:off x="744940" y="1773574"/>
            <a:ext cx="1767840" cy="83088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ptos" panose="020B0004020202020204"/>
              </a:rPr>
              <a:t>Coil Power, pressure</a:t>
            </a:r>
          </a:p>
        </p:txBody>
      </p:sp>
      <p:sp>
        <p:nvSpPr>
          <p:cNvPr id="15" name="Δεξιό βέλος 14"/>
          <p:cNvSpPr/>
          <p:nvPr/>
        </p:nvSpPr>
        <p:spPr>
          <a:xfrm>
            <a:off x="2836860" y="2123326"/>
            <a:ext cx="447507" cy="2029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grpSp>
        <p:nvGrpSpPr>
          <p:cNvPr id="16" name="Ομάδα 15">
            <a:extLst>
              <a:ext uri="{FF2B5EF4-FFF2-40B4-BE49-F238E27FC236}">
                <a16:creationId xmlns="" xmlns:a16="http://schemas.microsoft.com/office/drawing/2014/main" id="{E9DB28EA-94C7-65F2-85DD-C0FCEBA30221}"/>
              </a:ext>
            </a:extLst>
          </p:cNvPr>
          <p:cNvGrpSpPr/>
          <p:nvPr/>
        </p:nvGrpSpPr>
        <p:grpSpPr>
          <a:xfrm>
            <a:off x="3494112" y="1182134"/>
            <a:ext cx="3507181" cy="1856577"/>
            <a:chOff x="1337123" y="2230214"/>
            <a:chExt cx="2450861" cy="1274182"/>
          </a:xfrm>
        </p:grpSpPr>
        <p:pic>
          <p:nvPicPr>
            <p:cNvPr id="17" name="Εικόνα 16">
              <a:extLst>
                <a:ext uri="{FF2B5EF4-FFF2-40B4-BE49-F238E27FC236}">
                  <a16:creationId xmlns="" xmlns:a16="http://schemas.microsoft.com/office/drawing/2014/main" id="{507EEB3F-ADF7-3DC7-1234-B518FBDF4FF9}"/>
                </a:ext>
              </a:extLst>
            </p:cNvPr>
            <p:cNvPicPr>
              <a:picLocks noChangeAspect="1"/>
            </p:cNvPicPr>
            <p:nvPr/>
          </p:nvPicPr>
          <p:blipFill>
            <a:blip r:embed="rId3"/>
            <a:stretch>
              <a:fillRect/>
            </a:stretch>
          </p:blipFill>
          <p:spPr>
            <a:xfrm>
              <a:off x="1909787" y="2230214"/>
              <a:ext cx="1013467" cy="517670"/>
            </a:xfrm>
            <a:prstGeom prst="rect">
              <a:avLst/>
            </a:prstGeom>
          </p:spPr>
        </p:pic>
        <p:pic>
          <p:nvPicPr>
            <p:cNvPr id="18" name="Εικόνα 17">
              <a:extLst>
                <a:ext uri="{FF2B5EF4-FFF2-40B4-BE49-F238E27FC236}">
                  <a16:creationId xmlns="" xmlns:a16="http://schemas.microsoft.com/office/drawing/2014/main" id="{F1C5E863-FBD2-B7C3-55CC-EB12CCED426E}"/>
                </a:ext>
              </a:extLst>
            </p:cNvPr>
            <p:cNvPicPr>
              <a:picLocks noChangeAspect="1"/>
            </p:cNvPicPr>
            <p:nvPr/>
          </p:nvPicPr>
          <p:blipFill>
            <a:blip r:embed="rId4"/>
            <a:stretch>
              <a:fillRect/>
            </a:stretch>
          </p:blipFill>
          <p:spPr>
            <a:xfrm>
              <a:off x="1337123" y="2715415"/>
              <a:ext cx="2224390" cy="411657"/>
            </a:xfrm>
            <a:prstGeom prst="rect">
              <a:avLst/>
            </a:prstGeom>
          </p:spPr>
        </p:pic>
        <p:pic>
          <p:nvPicPr>
            <p:cNvPr id="19" name="Εικόνα 18">
              <a:extLst>
                <a:ext uri="{FF2B5EF4-FFF2-40B4-BE49-F238E27FC236}">
                  <a16:creationId xmlns="" xmlns:a16="http://schemas.microsoft.com/office/drawing/2014/main" id="{F27D9ACE-A986-F629-E2A4-EB465DABAA04}"/>
                </a:ext>
              </a:extLst>
            </p:cNvPr>
            <p:cNvPicPr>
              <a:picLocks noChangeAspect="1"/>
            </p:cNvPicPr>
            <p:nvPr/>
          </p:nvPicPr>
          <p:blipFill>
            <a:blip r:embed="rId5"/>
            <a:stretch>
              <a:fillRect/>
            </a:stretch>
          </p:blipFill>
          <p:spPr>
            <a:xfrm>
              <a:off x="1337123" y="3111135"/>
              <a:ext cx="2450861" cy="393261"/>
            </a:xfrm>
            <a:prstGeom prst="rect">
              <a:avLst/>
            </a:prstGeom>
          </p:spPr>
        </p:pic>
      </p:grpSp>
      <p:sp>
        <p:nvSpPr>
          <p:cNvPr id="20" name="Δεξιό βέλος 19"/>
          <p:cNvSpPr/>
          <p:nvPr/>
        </p:nvSpPr>
        <p:spPr>
          <a:xfrm>
            <a:off x="6777540" y="2123326"/>
            <a:ext cx="447507" cy="2029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1" name="Rectangle: Rounded Corners 11">
            <a:extLst>
              <a:ext uri="{FF2B5EF4-FFF2-40B4-BE49-F238E27FC236}">
                <a16:creationId xmlns="" xmlns:a16="http://schemas.microsoft.com/office/drawing/2014/main" id="{FBD12982-4CD5-DF5F-3602-92EF745C35E2}"/>
              </a:ext>
            </a:extLst>
          </p:cNvPr>
          <p:cNvSpPr/>
          <p:nvPr/>
        </p:nvSpPr>
        <p:spPr>
          <a:xfrm>
            <a:off x="7540317" y="1648796"/>
            <a:ext cx="1970110" cy="10381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smtClean="0">
                <a:latin typeface="Aptos" panose="020B0004020202020204"/>
              </a:rPr>
              <a:t>Local etching rate along the wafer</a:t>
            </a:r>
            <a:endParaRPr lang="en-US" dirty="0">
              <a:latin typeface="Aptos" panose="020B0004020202020204"/>
            </a:endParaRPr>
          </a:p>
        </p:txBody>
      </p:sp>
      <p:pic>
        <p:nvPicPr>
          <p:cNvPr id="22" name="Εικόνα 21">
            <a:extLst>
              <a:ext uri="{FF2B5EF4-FFF2-40B4-BE49-F238E27FC236}">
                <a16:creationId xmlns="" xmlns:a16="http://schemas.microsoft.com/office/drawing/2014/main" id="{E6292FA4-733B-9684-98F7-EF93AED6FEB8}"/>
              </a:ext>
            </a:extLst>
          </p:cNvPr>
          <p:cNvPicPr>
            <a:picLocks noChangeAspect="1"/>
          </p:cNvPicPr>
          <p:nvPr/>
        </p:nvPicPr>
        <p:blipFill>
          <a:blip r:embed="rId6"/>
          <a:stretch>
            <a:fillRect/>
          </a:stretch>
        </p:blipFill>
        <p:spPr>
          <a:xfrm>
            <a:off x="2896890" y="3585486"/>
            <a:ext cx="5255890" cy="2730111"/>
          </a:xfrm>
          <a:prstGeom prst="rect">
            <a:avLst/>
          </a:prstGeom>
        </p:spPr>
      </p:pic>
      <p:sp>
        <p:nvSpPr>
          <p:cNvPr id="23" name="TextBox 22"/>
          <p:cNvSpPr txBox="1"/>
          <p:nvPr/>
        </p:nvSpPr>
        <p:spPr>
          <a:xfrm>
            <a:off x="10030436" y="1870439"/>
            <a:ext cx="1663860" cy="646331"/>
          </a:xfrm>
          <a:prstGeom prst="rect">
            <a:avLst/>
          </a:prstGeom>
          <a:noFill/>
        </p:spPr>
        <p:txBody>
          <a:bodyPr wrap="square" rtlCol="0">
            <a:spAutoFit/>
          </a:bodyPr>
          <a:lstStyle/>
          <a:p>
            <a:r>
              <a:rPr lang="en-US" b="1" dirty="0" smtClean="0">
                <a:solidFill>
                  <a:srgbClr val="C00000"/>
                </a:solidFill>
                <a:latin typeface="Aptos" panose="020B0004020202020204"/>
              </a:rPr>
              <a:t>Physics Based Model</a:t>
            </a:r>
          </a:p>
        </p:txBody>
      </p:sp>
    </p:spTree>
    <p:extLst>
      <p:ext uri="{BB962C8B-B14F-4D97-AF65-F5344CB8AC3E}">
        <p14:creationId xmlns:p14="http://schemas.microsoft.com/office/powerpoint/2010/main" val="4264892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xmlns="" id="{05AB4153-36F4-B5E5-0E51-E18F7E90509D}"/>
              </a:ext>
            </a:extLst>
          </p:cNvPr>
          <p:cNvSpPr txBox="1"/>
          <p:nvPr/>
        </p:nvSpPr>
        <p:spPr>
          <a:xfrm>
            <a:off x="841420" y="267461"/>
            <a:ext cx="3329411" cy="707886"/>
          </a:xfrm>
          <a:prstGeom prst="rect">
            <a:avLst/>
          </a:prstGeom>
          <a:noFill/>
        </p:spPr>
        <p:txBody>
          <a:bodyPr wrap="square" rtlCol="0">
            <a:spAutoFit/>
          </a:bodyPr>
          <a:lstStyle/>
          <a:p>
            <a:r>
              <a:rPr lang="en-US" sz="4000" b="1" dirty="0" smtClean="0">
                <a:latin typeface="Aptos" panose="020B0004020202020204"/>
              </a:rPr>
              <a:t>AI Modeling </a:t>
            </a:r>
            <a:endParaRPr lang="en-US" sz="4000" b="1" dirty="0">
              <a:latin typeface="Aptos" panose="020B0004020202020204"/>
            </a:endParaRPr>
          </a:p>
        </p:txBody>
      </p:sp>
      <p:sp>
        <p:nvSpPr>
          <p:cNvPr id="25" name="Ορθογώνιο 24"/>
          <p:cNvSpPr/>
          <p:nvPr/>
        </p:nvSpPr>
        <p:spPr>
          <a:xfrm>
            <a:off x="505337" y="1270445"/>
            <a:ext cx="10897302" cy="797078"/>
          </a:xfrm>
          <a:prstGeom prst="rect">
            <a:avLst/>
          </a:prstGeom>
        </p:spPr>
        <p:txBody>
          <a:bodyPr wrap="square">
            <a:spAutoFit/>
          </a:bodyPr>
          <a:lstStyle/>
          <a:p>
            <a:pPr marL="522900" lvl="1" indent="-342900">
              <a:lnSpc>
                <a:spcPct val="120000"/>
              </a:lnSpc>
              <a:buClr>
                <a:schemeClr val="dk1"/>
              </a:buClr>
              <a:buSzPts val="1800"/>
              <a:buFont typeface="Arial"/>
              <a:buChar char="•"/>
            </a:pPr>
            <a:r>
              <a:rPr lang="en-US" sz="2000" b="0" i="0" u="none" strike="noStrike" cap="none" dirty="0" smtClean="0">
                <a:solidFill>
                  <a:schemeClr val="dk1"/>
                </a:solidFill>
                <a:latin typeface="Aptos" panose="020B0004020202020204"/>
                <a:sym typeface="Arial"/>
              </a:rPr>
              <a:t>Train a feedforward neural network using the data acquired from the physics based model</a:t>
            </a:r>
          </a:p>
          <a:p>
            <a:pPr marL="522900" lvl="1" indent="-342900">
              <a:lnSpc>
                <a:spcPct val="120000"/>
              </a:lnSpc>
              <a:buClr>
                <a:schemeClr val="dk1"/>
              </a:buClr>
              <a:buSzPts val="1800"/>
              <a:buFont typeface="Arial"/>
              <a:buChar char="•"/>
            </a:pPr>
            <a:r>
              <a:rPr lang="en-US" sz="2000" dirty="0" smtClean="0">
                <a:solidFill>
                  <a:schemeClr val="dk1"/>
                </a:solidFill>
                <a:latin typeface="Aptos" panose="020B0004020202020204"/>
                <a:sym typeface="Arial"/>
              </a:rPr>
              <a:t>The neural network is a multi-layer perceptron (MLP) </a:t>
            </a:r>
            <a:endParaRPr lang="en-US" sz="2000" b="0" i="0" u="none" strike="noStrike" cap="none" dirty="0" smtClean="0">
              <a:solidFill>
                <a:schemeClr val="dk1"/>
              </a:solidFill>
              <a:latin typeface="Aptos" panose="020B0004020202020204"/>
              <a:sym typeface="Arial"/>
            </a:endParaRPr>
          </a:p>
        </p:txBody>
      </p:sp>
      <p:pic>
        <p:nvPicPr>
          <p:cNvPr id="26" name="Εικόνα 25"/>
          <p:cNvPicPr>
            <a:picLocks noChangeAspect="1"/>
          </p:cNvPicPr>
          <p:nvPr/>
        </p:nvPicPr>
        <p:blipFill>
          <a:blip r:embed="rId2"/>
          <a:stretch>
            <a:fillRect/>
          </a:stretch>
        </p:blipFill>
        <p:spPr>
          <a:xfrm>
            <a:off x="706729" y="2648555"/>
            <a:ext cx="3324689" cy="1476581"/>
          </a:xfrm>
          <a:prstGeom prst="rect">
            <a:avLst/>
          </a:prstGeom>
        </p:spPr>
      </p:pic>
      <p:sp>
        <p:nvSpPr>
          <p:cNvPr id="27" name="Ορθογώνιο 26"/>
          <p:cNvSpPr/>
          <p:nvPr/>
        </p:nvSpPr>
        <p:spPr>
          <a:xfrm>
            <a:off x="505337" y="2075474"/>
            <a:ext cx="10897302" cy="461665"/>
          </a:xfrm>
          <a:prstGeom prst="rect">
            <a:avLst/>
          </a:prstGeom>
        </p:spPr>
        <p:txBody>
          <a:bodyPr wrap="square">
            <a:spAutoFit/>
          </a:bodyPr>
          <a:lstStyle/>
          <a:p>
            <a:pPr marL="522900" lvl="1" indent="-342900">
              <a:lnSpc>
                <a:spcPct val="120000"/>
              </a:lnSpc>
              <a:buClr>
                <a:schemeClr val="dk1"/>
              </a:buClr>
              <a:buSzPts val="1800"/>
              <a:buFont typeface="Arial"/>
              <a:buChar char="•"/>
            </a:pPr>
            <a:r>
              <a:rPr lang="en-US" sz="2000" b="0" i="0" u="none" strike="noStrike" cap="none" dirty="0" smtClean="0">
                <a:solidFill>
                  <a:schemeClr val="dk1"/>
                </a:solidFill>
                <a:latin typeface="Aptos" panose="020B0004020202020204"/>
                <a:sym typeface="Arial"/>
              </a:rPr>
              <a:t>A single perceptron: </a:t>
            </a:r>
          </a:p>
        </p:txBody>
      </p:sp>
      <p:cxnSp>
        <p:nvCxnSpPr>
          <p:cNvPr id="28" name="Ευθύγραμμο βέλος σύνδεσης 27"/>
          <p:cNvCxnSpPr/>
          <p:nvPr/>
        </p:nvCxnSpPr>
        <p:spPr>
          <a:xfrm flipV="1">
            <a:off x="774462" y="4182786"/>
            <a:ext cx="104479" cy="3894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Ευθύγραμμο βέλος σύνδεσης 28"/>
          <p:cNvCxnSpPr/>
          <p:nvPr/>
        </p:nvCxnSpPr>
        <p:spPr>
          <a:xfrm flipH="1" flipV="1">
            <a:off x="1505475" y="4233639"/>
            <a:ext cx="143934" cy="386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Ευθύγραμμο βέλος σύνδεσης 29"/>
          <p:cNvCxnSpPr/>
          <p:nvPr/>
        </p:nvCxnSpPr>
        <p:spPr>
          <a:xfrm flipH="1">
            <a:off x="2487608" y="2758585"/>
            <a:ext cx="474133" cy="352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Ευθύγραμμο βέλος σύνδεσης 30"/>
          <p:cNvCxnSpPr/>
          <p:nvPr/>
        </p:nvCxnSpPr>
        <p:spPr>
          <a:xfrm flipH="1" flipV="1">
            <a:off x="2961741" y="3987155"/>
            <a:ext cx="211667" cy="3986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xmlns="" id="{5BE5606D-9C92-1A7B-B490-7E33EB883B9A}"/>
              </a:ext>
            </a:extLst>
          </p:cNvPr>
          <p:cNvSpPr txBox="1"/>
          <p:nvPr/>
        </p:nvSpPr>
        <p:spPr>
          <a:xfrm>
            <a:off x="193144" y="4572253"/>
            <a:ext cx="914398" cy="329321"/>
          </a:xfrm>
          <a:prstGeom prst="rect">
            <a:avLst/>
          </a:prstGeom>
          <a:noFill/>
        </p:spPr>
        <p:txBody>
          <a:bodyPr wrap="square">
            <a:spAutoFit/>
          </a:bodyPr>
          <a:lstStyle/>
          <a:p>
            <a:pPr marL="216000" lvl="1" indent="-216000" fontAlgn="base">
              <a:lnSpc>
                <a:spcPct val="110000"/>
              </a:lnSpc>
              <a:tabLst>
                <a:tab pos="252000" algn="l"/>
              </a:tabLst>
            </a:pPr>
            <a:r>
              <a:rPr lang="en-US" sz="1400" dirty="0" smtClean="0">
                <a:latin typeface="Aptos" panose="020B0004020202020204"/>
              </a:rPr>
              <a:t>Inputs</a:t>
            </a:r>
            <a:endParaRPr lang="en-US" sz="1400" baseline="-25000" dirty="0">
              <a:latin typeface="Aptos" panose="020B0004020202020204"/>
            </a:endParaRPr>
          </a:p>
        </p:txBody>
      </p:sp>
      <p:sp>
        <p:nvSpPr>
          <p:cNvPr id="33" name="TextBox 32">
            <a:extLst>
              <a:ext uri="{FF2B5EF4-FFF2-40B4-BE49-F238E27FC236}">
                <a16:creationId xmlns:a16="http://schemas.microsoft.com/office/drawing/2014/main" xmlns="" id="{5BE5606D-9C92-1A7B-B490-7E33EB883B9A}"/>
              </a:ext>
            </a:extLst>
          </p:cNvPr>
          <p:cNvSpPr txBox="1"/>
          <p:nvPr/>
        </p:nvSpPr>
        <p:spPr>
          <a:xfrm>
            <a:off x="1344611" y="4572253"/>
            <a:ext cx="914398" cy="329321"/>
          </a:xfrm>
          <a:prstGeom prst="rect">
            <a:avLst/>
          </a:prstGeom>
          <a:noFill/>
        </p:spPr>
        <p:txBody>
          <a:bodyPr wrap="square">
            <a:spAutoFit/>
          </a:bodyPr>
          <a:lstStyle/>
          <a:p>
            <a:pPr marL="216000" lvl="1" indent="-216000" fontAlgn="base">
              <a:lnSpc>
                <a:spcPct val="110000"/>
              </a:lnSpc>
              <a:tabLst>
                <a:tab pos="252000" algn="l"/>
              </a:tabLst>
            </a:pPr>
            <a:r>
              <a:rPr lang="en-US" sz="1400" dirty="0" smtClean="0">
                <a:latin typeface="Aptos" panose="020B0004020202020204"/>
              </a:rPr>
              <a:t>Weight</a:t>
            </a:r>
            <a:endParaRPr lang="en-US" sz="1400" baseline="-25000" dirty="0">
              <a:latin typeface="Aptos" panose="020B0004020202020204"/>
            </a:endParaRPr>
          </a:p>
        </p:txBody>
      </p:sp>
      <p:sp>
        <p:nvSpPr>
          <p:cNvPr id="34" name="TextBox 33">
            <a:extLst>
              <a:ext uri="{FF2B5EF4-FFF2-40B4-BE49-F238E27FC236}">
                <a16:creationId xmlns:a16="http://schemas.microsoft.com/office/drawing/2014/main" xmlns="" id="{5BE5606D-9C92-1A7B-B490-7E33EB883B9A}"/>
              </a:ext>
            </a:extLst>
          </p:cNvPr>
          <p:cNvSpPr txBox="1"/>
          <p:nvPr/>
        </p:nvSpPr>
        <p:spPr>
          <a:xfrm>
            <a:off x="2985554" y="2548111"/>
            <a:ext cx="914398" cy="329321"/>
          </a:xfrm>
          <a:prstGeom prst="rect">
            <a:avLst/>
          </a:prstGeom>
          <a:noFill/>
        </p:spPr>
        <p:txBody>
          <a:bodyPr wrap="square">
            <a:spAutoFit/>
          </a:bodyPr>
          <a:lstStyle/>
          <a:p>
            <a:pPr marL="216000" lvl="1" indent="-216000" fontAlgn="base">
              <a:lnSpc>
                <a:spcPct val="110000"/>
              </a:lnSpc>
              <a:tabLst>
                <a:tab pos="252000" algn="l"/>
              </a:tabLst>
            </a:pPr>
            <a:r>
              <a:rPr lang="en-US" sz="1400" dirty="0" smtClean="0">
                <a:latin typeface="Aptos" panose="020B0004020202020204"/>
              </a:rPr>
              <a:t>Bias</a:t>
            </a:r>
            <a:endParaRPr lang="en-US" sz="1400" baseline="-25000" dirty="0">
              <a:latin typeface="Aptos" panose="020B0004020202020204"/>
            </a:endParaRPr>
          </a:p>
        </p:txBody>
      </p:sp>
      <p:sp>
        <p:nvSpPr>
          <p:cNvPr id="35" name="TextBox 34">
            <a:extLst>
              <a:ext uri="{FF2B5EF4-FFF2-40B4-BE49-F238E27FC236}">
                <a16:creationId xmlns:a16="http://schemas.microsoft.com/office/drawing/2014/main" xmlns="" id="{5BE5606D-9C92-1A7B-B490-7E33EB883B9A}"/>
              </a:ext>
            </a:extLst>
          </p:cNvPr>
          <p:cNvSpPr txBox="1"/>
          <p:nvPr/>
        </p:nvSpPr>
        <p:spPr>
          <a:xfrm>
            <a:off x="2885543" y="4432466"/>
            <a:ext cx="1528467" cy="803297"/>
          </a:xfrm>
          <a:prstGeom prst="rect">
            <a:avLst/>
          </a:prstGeom>
          <a:noFill/>
        </p:spPr>
        <p:txBody>
          <a:bodyPr wrap="square">
            <a:spAutoFit/>
          </a:bodyPr>
          <a:lstStyle/>
          <a:p>
            <a:pPr marL="216000" lvl="1" indent="-216000" fontAlgn="base">
              <a:lnSpc>
                <a:spcPct val="110000"/>
              </a:lnSpc>
              <a:tabLst>
                <a:tab pos="252000" algn="l"/>
              </a:tabLst>
            </a:pPr>
            <a:r>
              <a:rPr lang="en-US" sz="1400" dirty="0" smtClean="0">
                <a:latin typeface="Aptos" panose="020B0004020202020204"/>
              </a:rPr>
              <a:t>Non – linearity/ activation function</a:t>
            </a:r>
            <a:endParaRPr lang="en-US" sz="1400" baseline="-25000" dirty="0">
              <a:latin typeface="Aptos" panose="020B0004020202020204"/>
            </a:endParaRPr>
          </a:p>
        </p:txBody>
      </p:sp>
      <p:cxnSp>
        <p:nvCxnSpPr>
          <p:cNvPr id="36" name="Ευθύγραμμο βέλος σύνδεσης 35"/>
          <p:cNvCxnSpPr/>
          <p:nvPr/>
        </p:nvCxnSpPr>
        <p:spPr>
          <a:xfrm flipH="1" flipV="1">
            <a:off x="2174341" y="3987156"/>
            <a:ext cx="406400" cy="7746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xmlns="" id="{5BE5606D-9C92-1A7B-B490-7E33EB883B9A}"/>
              </a:ext>
            </a:extLst>
          </p:cNvPr>
          <p:cNvSpPr txBox="1"/>
          <p:nvPr/>
        </p:nvSpPr>
        <p:spPr>
          <a:xfrm>
            <a:off x="2197507" y="4818489"/>
            <a:ext cx="1528467" cy="329321"/>
          </a:xfrm>
          <a:prstGeom prst="rect">
            <a:avLst/>
          </a:prstGeom>
          <a:noFill/>
        </p:spPr>
        <p:txBody>
          <a:bodyPr wrap="square">
            <a:spAutoFit/>
          </a:bodyPr>
          <a:lstStyle/>
          <a:p>
            <a:pPr marL="216000" lvl="1" indent="-216000" fontAlgn="base">
              <a:lnSpc>
                <a:spcPct val="110000"/>
              </a:lnSpc>
              <a:tabLst>
                <a:tab pos="252000" algn="l"/>
              </a:tabLst>
            </a:pPr>
            <a:r>
              <a:rPr lang="en-US" sz="1400" dirty="0" smtClean="0">
                <a:latin typeface="Aptos" panose="020B0004020202020204"/>
              </a:rPr>
              <a:t>node</a:t>
            </a:r>
            <a:endParaRPr lang="en-US" sz="1400" baseline="-25000" dirty="0">
              <a:latin typeface="Aptos" panose="020B0004020202020204"/>
            </a:endParaRPr>
          </a:p>
        </p:txBody>
      </p:sp>
      <p:sp>
        <p:nvSpPr>
          <p:cNvPr id="38" name="TextBox 37">
            <a:extLst>
              <a:ext uri="{FF2B5EF4-FFF2-40B4-BE49-F238E27FC236}">
                <a16:creationId xmlns:a16="http://schemas.microsoft.com/office/drawing/2014/main" xmlns="" id="{5BE5606D-9C92-1A7B-B490-7E33EB883B9A}"/>
              </a:ext>
            </a:extLst>
          </p:cNvPr>
          <p:cNvSpPr txBox="1"/>
          <p:nvPr/>
        </p:nvSpPr>
        <p:spPr>
          <a:xfrm>
            <a:off x="3956811" y="3474063"/>
            <a:ext cx="914398" cy="329321"/>
          </a:xfrm>
          <a:prstGeom prst="rect">
            <a:avLst/>
          </a:prstGeom>
          <a:noFill/>
        </p:spPr>
        <p:txBody>
          <a:bodyPr wrap="square">
            <a:spAutoFit/>
          </a:bodyPr>
          <a:lstStyle/>
          <a:p>
            <a:pPr marL="216000" lvl="1" indent="-216000" fontAlgn="base">
              <a:lnSpc>
                <a:spcPct val="110000"/>
              </a:lnSpc>
              <a:tabLst>
                <a:tab pos="252000" algn="l"/>
              </a:tabLst>
            </a:pPr>
            <a:r>
              <a:rPr lang="en-US" sz="1400" dirty="0" smtClean="0">
                <a:latin typeface="Aptos" panose="020B0004020202020204"/>
              </a:rPr>
              <a:t>= </a:t>
            </a:r>
            <a:r>
              <a:rPr lang="en-US" sz="1400" b="1" dirty="0" smtClean="0">
                <a:latin typeface="Aptos" panose="020B0004020202020204"/>
              </a:rPr>
              <a:t>y</a:t>
            </a:r>
            <a:endParaRPr lang="en-US" sz="1400" baseline="-25000" dirty="0">
              <a:latin typeface="Aptos" panose="020B0004020202020204"/>
            </a:endParaRPr>
          </a:p>
        </p:txBody>
      </p:sp>
      <p:sp>
        <p:nvSpPr>
          <p:cNvPr id="39" name="TextBox 38">
            <a:extLst>
              <a:ext uri="{FF2B5EF4-FFF2-40B4-BE49-F238E27FC236}">
                <a16:creationId xmlns:a16="http://schemas.microsoft.com/office/drawing/2014/main" xmlns="" id="{5BE5606D-9C92-1A7B-B490-7E33EB883B9A}"/>
              </a:ext>
            </a:extLst>
          </p:cNvPr>
          <p:cNvSpPr txBox="1"/>
          <p:nvPr/>
        </p:nvSpPr>
        <p:spPr>
          <a:xfrm>
            <a:off x="2295991" y="3311158"/>
            <a:ext cx="383234" cy="329321"/>
          </a:xfrm>
          <a:prstGeom prst="rect">
            <a:avLst/>
          </a:prstGeom>
          <a:noFill/>
        </p:spPr>
        <p:txBody>
          <a:bodyPr wrap="square">
            <a:spAutoFit/>
          </a:bodyPr>
          <a:lstStyle/>
          <a:p>
            <a:pPr marL="216000" lvl="1" indent="-216000" fontAlgn="base">
              <a:lnSpc>
                <a:spcPct val="110000"/>
              </a:lnSpc>
              <a:tabLst>
                <a:tab pos="252000" algn="l"/>
              </a:tabLst>
            </a:pPr>
            <a:r>
              <a:rPr lang="en-US" sz="1400" dirty="0" smtClean="0">
                <a:latin typeface="Aptos" panose="020B0004020202020204"/>
              </a:rPr>
              <a:t> </a:t>
            </a:r>
            <a:r>
              <a:rPr lang="en-US" sz="1400" b="1" dirty="0" smtClean="0">
                <a:latin typeface="Aptos" panose="020B0004020202020204"/>
              </a:rPr>
              <a:t>z</a:t>
            </a:r>
            <a:endParaRPr lang="en-US" sz="1400" baseline="-25000" dirty="0">
              <a:latin typeface="Aptos" panose="020B0004020202020204"/>
            </a:endParaRPr>
          </a:p>
        </p:txBody>
      </p:sp>
      <mc:AlternateContent xmlns:mc="http://schemas.openxmlformats.org/markup-compatibility/2006" xmlns:a14="http://schemas.microsoft.com/office/drawing/2010/main">
        <mc:Choice Requires="a14">
          <p:sp>
            <p:nvSpPr>
              <p:cNvPr id="40" name="TextBox 39"/>
              <p:cNvSpPr txBox="1"/>
              <p:nvPr/>
            </p:nvSpPr>
            <p:spPr>
              <a:xfrm>
                <a:off x="5413105" y="2168686"/>
                <a:ext cx="3176848"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𝑧</m:t>
                      </m:r>
                      <m:r>
                        <a:rPr lang="en-US" sz="2800" b="0" i="1" smtClean="0">
                          <a:latin typeface="Cambria Math" panose="02040503050406030204" pitchFamily="18" charset="0"/>
                        </a:rPr>
                        <m:t>=</m:t>
                      </m:r>
                      <m:r>
                        <m:rPr>
                          <m:nor/>
                        </m:rPr>
                        <a:rPr lang="en-US" sz="2800" b="1" dirty="0">
                          <a:latin typeface="Aptos" panose="020B0004020202020204"/>
                        </a:rPr>
                        <m:t>w</m:t>
                      </m:r>
                      <m:r>
                        <m:rPr>
                          <m:nor/>
                        </m:rPr>
                        <a:rPr lang="en-US" sz="2800" b="1" dirty="0">
                          <a:latin typeface="Aptos" panose="020B0004020202020204"/>
                        </a:rPr>
                        <m:t>∗</m:t>
                      </m:r>
                      <m:r>
                        <m:rPr>
                          <m:nor/>
                        </m:rPr>
                        <a:rPr lang="en-US" sz="2800" b="1" i="0" dirty="0" smtClean="0">
                          <a:latin typeface="Aptos" panose="020B0004020202020204"/>
                        </a:rPr>
                        <m:t>x</m:t>
                      </m:r>
                      <m:r>
                        <m:rPr>
                          <m:nor/>
                        </m:rPr>
                        <a:rPr lang="en-US" sz="2800" b="1" i="0" dirty="0" smtClean="0">
                          <a:latin typeface="Aptos" panose="020B0004020202020204"/>
                        </a:rPr>
                        <m:t> </m:t>
                      </m:r>
                      <m:r>
                        <m:rPr>
                          <m:nor/>
                        </m:rPr>
                        <a:rPr lang="en-US" sz="2800" b="0" i="0" dirty="0" smtClean="0">
                          <a:latin typeface="Aptos" panose="020B0004020202020204"/>
                        </a:rPr>
                        <m:t>+ </m:t>
                      </m:r>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𝑤</m:t>
                          </m:r>
                        </m:e>
                        <m:sub>
                          <m:r>
                            <a:rPr lang="en-US" sz="2800" b="0" i="1" dirty="0" smtClean="0">
                              <a:latin typeface="Cambria Math" panose="02040503050406030204" pitchFamily="18" charset="0"/>
                            </a:rPr>
                            <m:t>0</m:t>
                          </m:r>
                        </m:sub>
                      </m:sSub>
                    </m:oMath>
                  </m:oMathPara>
                </a14:m>
                <a:endParaRPr lang="en-US" sz="2800" dirty="0" smtClean="0">
                  <a:latin typeface="Aptos" panose="020B0004020202020204"/>
                </a:endParaRPr>
              </a:p>
            </p:txBody>
          </p:sp>
        </mc:Choice>
        <mc:Fallback xmlns="">
          <p:sp>
            <p:nvSpPr>
              <p:cNvPr id="40" name="TextBox 39"/>
              <p:cNvSpPr txBox="1">
                <a:spLocks noRot="1" noChangeAspect="1" noMove="1" noResize="1" noEditPoints="1" noAdjustHandles="1" noChangeArrowheads="1" noChangeShapeType="1" noTextEdit="1"/>
              </p:cNvSpPr>
              <p:nvPr/>
            </p:nvSpPr>
            <p:spPr>
              <a:xfrm>
                <a:off x="5413105" y="2168686"/>
                <a:ext cx="3176848" cy="430887"/>
              </a:xfrm>
              <a:prstGeom prst="rect">
                <a:avLst/>
              </a:prstGeom>
              <a:blipFill rotWithShape="0">
                <a:blip r:embed="rId3"/>
                <a:stretch>
                  <a:fillRect/>
                </a:stretch>
              </a:blipFill>
            </p:spPr>
            <p:txBody>
              <a:bodyPr/>
              <a:lstStyle/>
              <a:p>
                <a:r>
                  <a:rPr lang="el-GR">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5519929" y="2493438"/>
                <a:ext cx="3176848"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𝑦</m:t>
                      </m:r>
                      <m:r>
                        <a:rPr lang="en-US" sz="2800" b="0" i="1" smtClean="0">
                          <a:latin typeface="Cambria Math" panose="02040503050406030204" pitchFamily="18" charset="0"/>
                        </a:rPr>
                        <m:t>=</m:t>
                      </m:r>
                      <m:r>
                        <a:rPr lang="en-US" sz="2800" b="0" i="1" dirty="0" smtClean="0">
                          <a:latin typeface="Cambria Math" panose="02040503050406030204" pitchFamily="18" charset="0"/>
                        </a:rPr>
                        <m:t>𝑎</m:t>
                      </m:r>
                      <m:r>
                        <a:rPr lang="en-US" sz="2800" b="1" i="1" dirty="0" smtClean="0">
                          <a:latin typeface="Cambria Math" panose="02040503050406030204" pitchFamily="18" charset="0"/>
                        </a:rPr>
                        <m:t>(</m:t>
                      </m:r>
                      <m:r>
                        <a:rPr lang="en-US" sz="2800" b="0" i="1" dirty="0" smtClean="0">
                          <a:latin typeface="Cambria Math" panose="02040503050406030204" pitchFamily="18" charset="0"/>
                        </a:rPr>
                        <m:t>𝑧</m:t>
                      </m:r>
                      <m:r>
                        <a:rPr lang="en-US" sz="2800" b="1" i="1" dirty="0" smtClean="0">
                          <a:latin typeface="Cambria Math" panose="02040503050406030204" pitchFamily="18" charset="0"/>
                        </a:rPr>
                        <m:t>)</m:t>
                      </m:r>
                    </m:oMath>
                  </m:oMathPara>
                </a14:m>
                <a:endParaRPr lang="en-US" sz="2800" dirty="0" smtClean="0">
                  <a:latin typeface="Aptos" panose="020B0004020202020204"/>
                </a:endParaRPr>
              </a:p>
            </p:txBody>
          </p:sp>
        </mc:Choice>
        <mc:Fallback xmlns="">
          <p:sp>
            <p:nvSpPr>
              <p:cNvPr id="41" name="TextBox 40"/>
              <p:cNvSpPr txBox="1">
                <a:spLocks noRot="1" noChangeAspect="1" noMove="1" noResize="1" noEditPoints="1" noAdjustHandles="1" noChangeArrowheads="1" noChangeShapeType="1" noTextEdit="1"/>
              </p:cNvSpPr>
              <p:nvPr/>
            </p:nvSpPr>
            <p:spPr>
              <a:xfrm>
                <a:off x="5519929" y="2493438"/>
                <a:ext cx="3176848" cy="430887"/>
              </a:xfrm>
              <a:prstGeom prst="rect">
                <a:avLst/>
              </a:prstGeom>
              <a:blipFill rotWithShape="0">
                <a:blip r:embed="rId4"/>
                <a:stretch>
                  <a:fillRect/>
                </a:stretch>
              </a:blipFill>
            </p:spPr>
            <p:txBody>
              <a:bodyPr/>
              <a:lstStyle/>
              <a:p>
                <a:r>
                  <a:rPr lang="el-GR">
                    <a:noFill/>
                  </a:rPr>
                  <a:t> </a:t>
                </a:r>
              </a:p>
            </p:txBody>
          </p:sp>
        </mc:Fallback>
      </mc:AlternateContent>
      <p:sp>
        <p:nvSpPr>
          <p:cNvPr id="42" name="Ορθογώνιο 41"/>
          <p:cNvSpPr/>
          <p:nvPr/>
        </p:nvSpPr>
        <p:spPr>
          <a:xfrm>
            <a:off x="4947168" y="3261120"/>
            <a:ext cx="6276132" cy="1089529"/>
          </a:xfrm>
          <a:prstGeom prst="rect">
            <a:avLst/>
          </a:prstGeom>
        </p:spPr>
        <p:txBody>
          <a:bodyPr wrap="square">
            <a:spAutoFit/>
          </a:bodyPr>
          <a:lstStyle/>
          <a:p>
            <a:pPr marL="522900" lvl="1" indent="-342900" algn="just">
              <a:lnSpc>
                <a:spcPct val="120000"/>
              </a:lnSpc>
              <a:buClr>
                <a:schemeClr val="dk1"/>
              </a:buClr>
              <a:buSzPts val="1800"/>
              <a:buFont typeface="Arial"/>
              <a:buChar char="•"/>
            </a:pPr>
            <a:r>
              <a:rPr lang="en-US" b="0" i="0" u="none" strike="noStrike" cap="none" dirty="0" smtClean="0">
                <a:solidFill>
                  <a:schemeClr val="dk1"/>
                </a:solidFill>
                <a:latin typeface="Aptos" panose="020B0004020202020204"/>
                <a:sym typeface="Arial"/>
              </a:rPr>
              <a:t>What we mean by “training” ? In simple words finding the best w matrix that minimizes the </a:t>
            </a:r>
            <a:r>
              <a:rPr lang="en-US" dirty="0">
                <a:solidFill>
                  <a:schemeClr val="dk1"/>
                </a:solidFill>
                <a:latin typeface="Aptos" panose="020B0004020202020204"/>
                <a:sym typeface="Arial"/>
              </a:rPr>
              <a:t>loss ground truth and the neural network prediction</a:t>
            </a:r>
            <a:endParaRPr lang="en-US" b="0" i="0" u="none" strike="noStrike" cap="none" dirty="0" smtClean="0">
              <a:solidFill>
                <a:schemeClr val="dk1"/>
              </a:solidFill>
              <a:latin typeface="Aptos" panose="020B0004020202020204"/>
              <a:sym typeface="Arial"/>
            </a:endParaRPr>
          </a:p>
        </p:txBody>
      </p:sp>
      <p:pic>
        <p:nvPicPr>
          <p:cNvPr id="43" name="Εικόνα 42"/>
          <p:cNvPicPr>
            <a:picLocks noChangeAspect="1"/>
          </p:cNvPicPr>
          <p:nvPr/>
        </p:nvPicPr>
        <p:blipFill>
          <a:blip r:embed="rId5"/>
          <a:stretch>
            <a:fillRect/>
          </a:stretch>
        </p:blipFill>
        <p:spPr>
          <a:xfrm>
            <a:off x="9721266" y="1821732"/>
            <a:ext cx="1502034" cy="467847"/>
          </a:xfrm>
          <a:prstGeom prst="rect">
            <a:avLst/>
          </a:prstGeom>
        </p:spPr>
      </p:pic>
      <p:pic>
        <p:nvPicPr>
          <p:cNvPr id="44" name="Εικόνα 43"/>
          <p:cNvPicPr>
            <a:picLocks noChangeAspect="1"/>
          </p:cNvPicPr>
          <p:nvPr/>
        </p:nvPicPr>
        <p:blipFill>
          <a:blip r:embed="rId6"/>
          <a:stretch>
            <a:fillRect/>
          </a:stretch>
        </p:blipFill>
        <p:spPr>
          <a:xfrm>
            <a:off x="10083822" y="2226830"/>
            <a:ext cx="819432" cy="374598"/>
          </a:xfrm>
          <a:prstGeom prst="rect">
            <a:avLst/>
          </a:prstGeom>
        </p:spPr>
      </p:pic>
      <p:sp>
        <p:nvSpPr>
          <p:cNvPr id="45" name="TextBox 44"/>
          <p:cNvSpPr txBox="1"/>
          <p:nvPr/>
        </p:nvSpPr>
        <p:spPr>
          <a:xfrm>
            <a:off x="9900458" y="2686499"/>
            <a:ext cx="2155343" cy="646331"/>
          </a:xfrm>
          <a:prstGeom prst="rect">
            <a:avLst/>
          </a:prstGeom>
          <a:noFill/>
        </p:spPr>
        <p:txBody>
          <a:bodyPr wrap="square" rtlCol="0">
            <a:spAutoFit/>
          </a:bodyPr>
          <a:lstStyle/>
          <a:p>
            <a:r>
              <a:rPr lang="en-US" i="1" dirty="0" smtClean="0">
                <a:latin typeface="Aptos" panose="020B0004020202020204"/>
              </a:rPr>
              <a:t>m</a:t>
            </a:r>
            <a:r>
              <a:rPr lang="en-US" dirty="0" smtClean="0">
                <a:latin typeface="Aptos" panose="020B0004020202020204"/>
              </a:rPr>
              <a:t> = # outputs</a:t>
            </a:r>
          </a:p>
          <a:p>
            <a:r>
              <a:rPr lang="en-US" i="1" dirty="0" smtClean="0">
                <a:latin typeface="Aptos" panose="020B0004020202020204"/>
              </a:rPr>
              <a:t>n</a:t>
            </a:r>
            <a:r>
              <a:rPr lang="en-US" dirty="0" smtClean="0">
                <a:latin typeface="Aptos" panose="020B0004020202020204"/>
              </a:rPr>
              <a:t> = # inputs</a:t>
            </a:r>
            <a:endParaRPr lang="el-GR" i="1" dirty="0"/>
          </a:p>
        </p:txBody>
      </p:sp>
      <p:pic>
        <p:nvPicPr>
          <p:cNvPr id="46" name="Picture 18">
            <a:extLst>
              <a:ext uri="{FF2B5EF4-FFF2-40B4-BE49-F238E27FC236}">
                <a16:creationId xmlns="" xmlns:a16="http://schemas.microsoft.com/office/drawing/2014/main" id="{81A78AF0-C16A-D78A-8078-2214F35A25AE}"/>
              </a:ext>
            </a:extLst>
          </p:cNvPr>
          <p:cNvPicPr>
            <a:picLocks noChangeAspect="1"/>
          </p:cNvPicPr>
          <p:nvPr/>
        </p:nvPicPr>
        <p:blipFill rotWithShape="1">
          <a:blip r:embed="rId7">
            <a:extLst>
              <a:ext uri="{28A0092B-C50C-407E-A947-70E740481C1C}">
                <a14:useLocalDpi xmlns:a14="http://schemas.microsoft.com/office/drawing/2010/main" val="0"/>
              </a:ext>
            </a:extLst>
          </a:blip>
          <a:srcRect l="8603" t="41319" r="8027" b="39607"/>
          <a:stretch/>
        </p:blipFill>
        <p:spPr>
          <a:xfrm>
            <a:off x="7144952" y="4405287"/>
            <a:ext cx="2938870" cy="537917"/>
          </a:xfrm>
          <a:prstGeom prst="rect">
            <a:avLst/>
          </a:prstGeom>
        </p:spPr>
      </p:pic>
      <p:sp>
        <p:nvSpPr>
          <p:cNvPr id="47" name="TextBox 46"/>
          <p:cNvSpPr txBox="1"/>
          <p:nvPr/>
        </p:nvSpPr>
        <p:spPr>
          <a:xfrm>
            <a:off x="6751438" y="4489579"/>
            <a:ext cx="887616" cy="923330"/>
          </a:xfrm>
          <a:prstGeom prst="rect">
            <a:avLst/>
          </a:prstGeom>
          <a:solidFill>
            <a:schemeClr val="bg1"/>
          </a:solidFill>
        </p:spPr>
        <p:txBody>
          <a:bodyPr wrap="square" rtlCol="0">
            <a:spAutoFit/>
          </a:bodyPr>
          <a:lstStyle/>
          <a:p>
            <a:pPr algn="r"/>
            <a:r>
              <a:rPr lang="en-US" i="1" dirty="0" smtClean="0">
                <a:latin typeface="Aptos" panose="020B0004020202020204"/>
              </a:rPr>
              <a:t>J(W) or L(W)</a:t>
            </a:r>
            <a:endParaRPr lang="el-GR" i="1" dirty="0"/>
          </a:p>
        </p:txBody>
      </p:sp>
      <p:pic>
        <p:nvPicPr>
          <p:cNvPr id="48" name="Εικόνα 47"/>
          <p:cNvPicPr>
            <a:picLocks noChangeAspect="1"/>
          </p:cNvPicPr>
          <p:nvPr/>
        </p:nvPicPr>
        <p:blipFill>
          <a:blip r:embed="rId8"/>
          <a:stretch>
            <a:fillRect/>
          </a:stretch>
        </p:blipFill>
        <p:spPr>
          <a:xfrm>
            <a:off x="4947168" y="5324995"/>
            <a:ext cx="5851013" cy="719693"/>
          </a:xfrm>
          <a:prstGeom prst="rect">
            <a:avLst/>
          </a:prstGeom>
        </p:spPr>
      </p:pic>
      <p:cxnSp>
        <p:nvCxnSpPr>
          <p:cNvPr id="49" name="Ευθύγραμμο βέλος σύνδεσης 48"/>
          <p:cNvCxnSpPr/>
          <p:nvPr/>
        </p:nvCxnSpPr>
        <p:spPr>
          <a:xfrm>
            <a:off x="8151813" y="5090731"/>
            <a:ext cx="0" cy="347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Ευθύγραμμο βέλος σύνδεσης 49"/>
          <p:cNvCxnSpPr/>
          <p:nvPr/>
        </p:nvCxnSpPr>
        <p:spPr>
          <a:xfrm flipV="1">
            <a:off x="1649179" y="4883174"/>
            <a:ext cx="18386" cy="7540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Ευθεία γραμμή σύνδεσης 50"/>
          <p:cNvCxnSpPr>
            <a:endCxn id="48" idx="1"/>
          </p:cNvCxnSpPr>
          <p:nvPr/>
        </p:nvCxnSpPr>
        <p:spPr>
          <a:xfrm>
            <a:off x="1649409" y="5637229"/>
            <a:ext cx="3297759" cy="47613"/>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xmlns="" id="{5BE5606D-9C92-1A7B-B490-7E33EB883B9A}"/>
              </a:ext>
            </a:extLst>
          </p:cNvPr>
          <p:cNvSpPr txBox="1"/>
          <p:nvPr/>
        </p:nvSpPr>
        <p:spPr>
          <a:xfrm>
            <a:off x="-18813" y="4824991"/>
            <a:ext cx="1586550" cy="566309"/>
          </a:xfrm>
          <a:prstGeom prst="rect">
            <a:avLst/>
          </a:prstGeom>
          <a:noFill/>
        </p:spPr>
        <p:txBody>
          <a:bodyPr wrap="square">
            <a:spAutoFit/>
          </a:bodyPr>
          <a:lstStyle/>
          <a:p>
            <a:pPr marL="216000" lvl="1" indent="-216000" fontAlgn="base">
              <a:lnSpc>
                <a:spcPct val="110000"/>
              </a:lnSpc>
              <a:tabLst>
                <a:tab pos="252000" algn="l"/>
              </a:tabLst>
            </a:pPr>
            <a:r>
              <a:rPr lang="en-US" sz="1400" i="1" dirty="0" smtClean="0">
                <a:solidFill>
                  <a:srgbClr val="C00000"/>
                </a:solidFill>
                <a:latin typeface="Aptos" panose="020B0004020202020204"/>
              </a:rPr>
              <a:t>Coil Power, Pressure</a:t>
            </a:r>
            <a:endParaRPr lang="en-US" sz="1400" i="1" baseline="-25000" dirty="0">
              <a:solidFill>
                <a:srgbClr val="C00000"/>
              </a:solidFill>
              <a:latin typeface="Aptos" panose="020B0004020202020204"/>
            </a:endParaRPr>
          </a:p>
        </p:txBody>
      </p:sp>
    </p:spTree>
    <p:extLst>
      <p:ext uri="{BB962C8B-B14F-4D97-AF65-F5344CB8AC3E}">
        <p14:creationId xmlns:p14="http://schemas.microsoft.com/office/powerpoint/2010/main" val="9972071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5AB4153-36F4-B5E5-0E51-E18F7E90509D}"/>
              </a:ext>
            </a:extLst>
          </p:cNvPr>
          <p:cNvSpPr txBox="1"/>
          <p:nvPr/>
        </p:nvSpPr>
        <p:spPr>
          <a:xfrm>
            <a:off x="785966" y="232301"/>
            <a:ext cx="3329411" cy="707886"/>
          </a:xfrm>
          <a:prstGeom prst="rect">
            <a:avLst/>
          </a:prstGeom>
          <a:noFill/>
        </p:spPr>
        <p:txBody>
          <a:bodyPr wrap="square" rtlCol="0">
            <a:spAutoFit/>
          </a:bodyPr>
          <a:lstStyle/>
          <a:p>
            <a:r>
              <a:rPr lang="en-US" sz="4000" b="1" dirty="0" smtClean="0">
                <a:latin typeface="Aptos" panose="020B0004020202020204"/>
              </a:rPr>
              <a:t>AI </a:t>
            </a:r>
            <a:r>
              <a:rPr lang="en-US" sz="4000" b="1" dirty="0">
                <a:latin typeface="Aptos" panose="020B0004020202020204"/>
              </a:rPr>
              <a:t>Modeling</a:t>
            </a:r>
          </a:p>
        </p:txBody>
      </p:sp>
      <p:sp>
        <p:nvSpPr>
          <p:cNvPr id="3" name="Δεξιό βέλος 2"/>
          <p:cNvSpPr/>
          <p:nvPr/>
        </p:nvSpPr>
        <p:spPr>
          <a:xfrm>
            <a:off x="3724985" y="2498916"/>
            <a:ext cx="447507" cy="2029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4" name="Εικόνα 3"/>
          <p:cNvPicPr>
            <a:picLocks noChangeAspect="1"/>
          </p:cNvPicPr>
          <p:nvPr/>
        </p:nvPicPr>
        <p:blipFill>
          <a:blip r:embed="rId2"/>
          <a:stretch>
            <a:fillRect/>
          </a:stretch>
        </p:blipFill>
        <p:spPr>
          <a:xfrm>
            <a:off x="4697942" y="2431626"/>
            <a:ext cx="390580" cy="409632"/>
          </a:xfrm>
          <a:prstGeom prst="rect">
            <a:avLst/>
          </a:prstGeom>
        </p:spPr>
      </p:pic>
      <p:sp>
        <p:nvSpPr>
          <p:cNvPr id="5" name="TextBox 4">
            <a:extLst>
              <a:ext uri="{FF2B5EF4-FFF2-40B4-BE49-F238E27FC236}">
                <a16:creationId xmlns:a16="http://schemas.microsoft.com/office/drawing/2014/main" xmlns="" id="{5BE5606D-9C92-1A7B-B490-7E33EB883B9A}"/>
              </a:ext>
            </a:extLst>
          </p:cNvPr>
          <p:cNvSpPr txBox="1"/>
          <p:nvPr/>
        </p:nvSpPr>
        <p:spPr>
          <a:xfrm>
            <a:off x="5205516" y="2459402"/>
            <a:ext cx="5258130" cy="329321"/>
          </a:xfrm>
          <a:prstGeom prst="rect">
            <a:avLst/>
          </a:prstGeom>
          <a:noFill/>
        </p:spPr>
        <p:txBody>
          <a:bodyPr wrap="square">
            <a:spAutoFit/>
          </a:bodyPr>
          <a:lstStyle/>
          <a:p>
            <a:pPr marL="216000" lvl="1" indent="-216000" fontAlgn="base">
              <a:lnSpc>
                <a:spcPct val="110000"/>
              </a:lnSpc>
              <a:tabLst>
                <a:tab pos="252000" algn="l"/>
              </a:tabLst>
            </a:pPr>
            <a:r>
              <a:rPr lang="en-US" sz="1400" dirty="0" smtClean="0">
                <a:latin typeface="Aptos" panose="020B0004020202020204"/>
              </a:rPr>
              <a:t>Power, Pressure, Etching Rates on 10 points along the wafer  </a:t>
            </a:r>
            <a:endParaRPr lang="en-US" sz="1400" baseline="-25000" dirty="0">
              <a:latin typeface="Aptos" panose="020B0004020202020204"/>
            </a:endParaRPr>
          </a:p>
        </p:txBody>
      </p:sp>
      <p:grpSp>
        <p:nvGrpSpPr>
          <p:cNvPr id="6" name="Group 22"/>
          <p:cNvGrpSpPr/>
          <p:nvPr/>
        </p:nvGrpSpPr>
        <p:grpSpPr>
          <a:xfrm>
            <a:off x="5013749" y="2816275"/>
            <a:ext cx="7275811" cy="2271846"/>
            <a:chOff x="57024" y="3143408"/>
            <a:chExt cx="7911151" cy="2777984"/>
          </a:xfrm>
        </p:grpSpPr>
        <p:sp>
          <p:nvSpPr>
            <p:cNvPr id="7" name="TextBox 6">
              <a:extLst>
                <a:ext uri="{FF2B5EF4-FFF2-40B4-BE49-F238E27FC236}">
                  <a16:creationId xmlns:a16="http://schemas.microsoft.com/office/drawing/2014/main" xmlns="" id="{0B0088A2-B855-9BA2-CBE7-2418F317EFE9}"/>
                </a:ext>
              </a:extLst>
            </p:cNvPr>
            <p:cNvSpPr txBox="1"/>
            <p:nvPr/>
          </p:nvSpPr>
          <p:spPr>
            <a:xfrm>
              <a:off x="57024" y="4049431"/>
              <a:ext cx="1963347" cy="1129036"/>
            </a:xfrm>
            <a:prstGeom prst="rect">
              <a:avLst/>
            </a:prstGeom>
            <a:noFill/>
          </p:spPr>
          <p:txBody>
            <a:bodyPr wrap="square" rtlCol="0">
              <a:spAutoFit/>
            </a:bodyPr>
            <a:lstStyle/>
            <a:p>
              <a:pPr algn="ctr"/>
              <a:r>
                <a:rPr lang="en-US" b="1" i="1" dirty="0" smtClean="0">
                  <a:solidFill>
                    <a:srgbClr val="C00000"/>
                  </a:solidFill>
                  <a:latin typeface="Aptos" panose="020B0004020202020204"/>
                </a:rPr>
                <a:t>4000 </a:t>
              </a:r>
              <a:r>
                <a:rPr lang="en-US" b="1" i="1" dirty="0">
                  <a:solidFill>
                    <a:srgbClr val="C00000"/>
                  </a:solidFill>
                  <a:latin typeface="Aptos" panose="020B0004020202020204"/>
                </a:rPr>
                <a:t>data points (normalized)</a:t>
              </a:r>
            </a:p>
          </p:txBody>
        </p:sp>
        <p:cxnSp>
          <p:nvCxnSpPr>
            <p:cNvPr id="8" name="Straight Arrow Connector 7">
              <a:extLst>
                <a:ext uri="{FF2B5EF4-FFF2-40B4-BE49-F238E27FC236}">
                  <a16:creationId xmlns:a16="http://schemas.microsoft.com/office/drawing/2014/main" xmlns="" id="{8879A7CA-DFDE-9486-C581-6D104E0130CB}"/>
                </a:ext>
              </a:extLst>
            </p:cNvPr>
            <p:cNvCxnSpPr/>
            <p:nvPr/>
          </p:nvCxnSpPr>
          <p:spPr>
            <a:xfrm flipV="1">
              <a:off x="1900279" y="4102302"/>
              <a:ext cx="563285" cy="483237"/>
            </a:xfrm>
            <a:prstGeom prst="straightConnector1">
              <a:avLst/>
            </a:prstGeom>
            <a:ln>
              <a:headEnd type="none" w="med" len="med"/>
              <a:tailEnd type="arrow" w="med" len="med"/>
            </a:ln>
            <a:effectLst/>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xmlns="" id="{44811C3E-C709-36AF-7207-C66920EBEA5F}"/>
                </a:ext>
              </a:extLst>
            </p:cNvPr>
            <p:cNvCxnSpPr/>
            <p:nvPr/>
          </p:nvCxnSpPr>
          <p:spPr>
            <a:xfrm>
              <a:off x="1905292" y="4801476"/>
              <a:ext cx="525412" cy="523562"/>
            </a:xfrm>
            <a:prstGeom prst="straightConnector1">
              <a:avLst/>
            </a:prstGeom>
            <a:ln>
              <a:headEnd type="none" w="med" len="med"/>
              <a:tailEnd type="arrow" w="med" len="med"/>
            </a:ln>
            <a:effectLst/>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xmlns="" id="{D4150493-90D0-A686-93E2-AE7C8E9C37E9}"/>
                </a:ext>
              </a:extLst>
            </p:cNvPr>
            <p:cNvSpPr txBox="1"/>
            <p:nvPr/>
          </p:nvSpPr>
          <p:spPr>
            <a:xfrm>
              <a:off x="2708195" y="3576561"/>
              <a:ext cx="1842266" cy="790325"/>
            </a:xfrm>
            <a:prstGeom prst="rect">
              <a:avLst/>
            </a:prstGeom>
            <a:noFill/>
          </p:spPr>
          <p:txBody>
            <a:bodyPr wrap="square" rtlCol="0">
              <a:spAutoFit/>
            </a:bodyPr>
            <a:lstStyle/>
            <a:p>
              <a:pPr algn="ctr"/>
              <a:r>
                <a:rPr lang="en-US" b="1" i="1" dirty="0">
                  <a:solidFill>
                    <a:srgbClr val="C00000"/>
                  </a:solidFill>
                  <a:latin typeface="Aptos" panose="020B0004020202020204"/>
                </a:rPr>
                <a:t>60% of data for training</a:t>
              </a:r>
            </a:p>
          </p:txBody>
        </p:sp>
        <p:cxnSp>
          <p:nvCxnSpPr>
            <p:cNvPr id="11" name="Straight Arrow Connector 10">
              <a:extLst>
                <a:ext uri="{FF2B5EF4-FFF2-40B4-BE49-F238E27FC236}">
                  <a16:creationId xmlns:a16="http://schemas.microsoft.com/office/drawing/2014/main" xmlns="" id="{60B548FA-A862-3BF9-9CB5-842B2686D17C}"/>
                </a:ext>
              </a:extLst>
            </p:cNvPr>
            <p:cNvCxnSpPr/>
            <p:nvPr/>
          </p:nvCxnSpPr>
          <p:spPr>
            <a:xfrm>
              <a:off x="1910968" y="4691241"/>
              <a:ext cx="928242" cy="15495"/>
            </a:xfrm>
            <a:prstGeom prst="straightConnector1">
              <a:avLst/>
            </a:prstGeom>
            <a:ln>
              <a:headEnd type="none" w="med" len="med"/>
              <a:tailEnd type="arrow" w="med" len="med"/>
            </a:ln>
            <a:effectLst/>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xmlns="" id="{98148EFC-7F6E-C40C-9D23-03390A3FD014}"/>
                </a:ext>
              </a:extLst>
            </p:cNvPr>
            <p:cNvSpPr txBox="1"/>
            <p:nvPr/>
          </p:nvSpPr>
          <p:spPr>
            <a:xfrm>
              <a:off x="2806282" y="4392907"/>
              <a:ext cx="1922038" cy="790325"/>
            </a:xfrm>
            <a:prstGeom prst="rect">
              <a:avLst/>
            </a:prstGeom>
            <a:noFill/>
          </p:spPr>
          <p:txBody>
            <a:bodyPr wrap="square" rtlCol="0">
              <a:spAutoFit/>
            </a:bodyPr>
            <a:lstStyle/>
            <a:p>
              <a:pPr algn="ctr"/>
              <a:r>
                <a:rPr lang="en-US" b="1" i="1" dirty="0">
                  <a:solidFill>
                    <a:srgbClr val="C00000"/>
                  </a:solidFill>
                  <a:latin typeface="Aptos" panose="020B0004020202020204"/>
                </a:rPr>
                <a:t>20% of data for validation</a:t>
              </a:r>
            </a:p>
          </p:txBody>
        </p:sp>
        <p:sp>
          <p:nvSpPr>
            <p:cNvPr id="13" name="TextBox 12">
              <a:extLst>
                <a:ext uri="{FF2B5EF4-FFF2-40B4-BE49-F238E27FC236}">
                  <a16:creationId xmlns:a16="http://schemas.microsoft.com/office/drawing/2014/main" xmlns="" id="{E14C0326-FF1D-8E23-E22A-1FA79E4BA238}"/>
                </a:ext>
              </a:extLst>
            </p:cNvPr>
            <p:cNvSpPr txBox="1"/>
            <p:nvPr/>
          </p:nvSpPr>
          <p:spPr>
            <a:xfrm>
              <a:off x="2679588" y="5131067"/>
              <a:ext cx="1842266" cy="790325"/>
            </a:xfrm>
            <a:prstGeom prst="rect">
              <a:avLst/>
            </a:prstGeom>
            <a:noFill/>
          </p:spPr>
          <p:txBody>
            <a:bodyPr wrap="square" rtlCol="0">
              <a:spAutoFit/>
            </a:bodyPr>
            <a:lstStyle/>
            <a:p>
              <a:pPr algn="ctr"/>
              <a:r>
                <a:rPr lang="en-US" b="1" i="1" dirty="0">
                  <a:solidFill>
                    <a:srgbClr val="C00000"/>
                  </a:solidFill>
                  <a:latin typeface="Aptos" panose="020B0004020202020204"/>
                </a:rPr>
                <a:t>20% of data for testing</a:t>
              </a:r>
            </a:p>
          </p:txBody>
        </p:sp>
        <p:sp>
          <p:nvSpPr>
            <p:cNvPr id="14" name="Right Brace 13">
              <a:extLst>
                <a:ext uri="{FF2B5EF4-FFF2-40B4-BE49-F238E27FC236}">
                  <a16:creationId xmlns:a16="http://schemas.microsoft.com/office/drawing/2014/main" xmlns="" id="{1AD12754-A8F8-A9DD-6BDD-A4A78D788926}"/>
                </a:ext>
              </a:extLst>
            </p:cNvPr>
            <p:cNvSpPr/>
            <p:nvPr/>
          </p:nvSpPr>
          <p:spPr>
            <a:xfrm>
              <a:off x="4728319" y="3401110"/>
              <a:ext cx="347643" cy="1600764"/>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l-GR"/>
            </a:p>
          </p:txBody>
        </p:sp>
        <p:pic>
          <p:nvPicPr>
            <p:cNvPr id="15" name="Picture 14">
              <a:extLst>
                <a:ext uri="{FF2B5EF4-FFF2-40B4-BE49-F238E27FC236}">
                  <a16:creationId xmlns:a16="http://schemas.microsoft.com/office/drawing/2014/main" xmlns="" id="{1CC03B77-6D57-7528-1375-2DA30DE926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72499" y="3143408"/>
              <a:ext cx="867415" cy="951988"/>
            </a:xfrm>
            <a:prstGeom prst="rect">
              <a:avLst/>
            </a:prstGeom>
          </p:spPr>
        </p:pic>
        <p:sp>
          <p:nvSpPr>
            <p:cNvPr id="16" name="TextBox 15">
              <a:extLst>
                <a:ext uri="{FF2B5EF4-FFF2-40B4-BE49-F238E27FC236}">
                  <a16:creationId xmlns:a16="http://schemas.microsoft.com/office/drawing/2014/main" xmlns="" id="{D09D1625-6A91-9C83-C6CB-DAC6C21FD327}"/>
                </a:ext>
              </a:extLst>
            </p:cNvPr>
            <p:cNvSpPr txBox="1"/>
            <p:nvPr/>
          </p:nvSpPr>
          <p:spPr>
            <a:xfrm>
              <a:off x="5773236" y="4064320"/>
              <a:ext cx="2194939" cy="451614"/>
            </a:xfrm>
            <a:prstGeom prst="rect">
              <a:avLst/>
            </a:prstGeom>
            <a:noFill/>
          </p:spPr>
          <p:txBody>
            <a:bodyPr wrap="square" rtlCol="0">
              <a:spAutoFit/>
            </a:bodyPr>
            <a:lstStyle/>
            <a:p>
              <a:pPr algn="ctr"/>
              <a:r>
                <a:rPr lang="en-US" dirty="0">
                  <a:latin typeface="Aptos" panose="020B0004020202020204"/>
                  <a:cs typeface="Times New Roman" panose="02020603050405020304" pitchFamily="18" charset="0"/>
                </a:rPr>
                <a:t>train the NN</a:t>
              </a:r>
              <a:endParaRPr lang="el-GR" dirty="0">
                <a:latin typeface="Aptos" panose="020B0004020202020204" pitchFamily="34" charset="0"/>
                <a:cs typeface="Times New Roman" panose="02020603050405020304" pitchFamily="18" charset="0"/>
              </a:endParaRPr>
            </a:p>
          </p:txBody>
        </p:sp>
        <p:cxnSp>
          <p:nvCxnSpPr>
            <p:cNvPr id="17" name="Straight Arrow Connector 17">
              <a:extLst>
                <a:ext uri="{FF2B5EF4-FFF2-40B4-BE49-F238E27FC236}">
                  <a16:creationId xmlns:a16="http://schemas.microsoft.com/office/drawing/2014/main" xmlns="" id="{CAB38C48-3960-AD12-0166-F8DA96C9957F}"/>
                </a:ext>
              </a:extLst>
            </p:cNvPr>
            <p:cNvCxnSpPr/>
            <p:nvPr/>
          </p:nvCxnSpPr>
          <p:spPr>
            <a:xfrm>
              <a:off x="5198193" y="4212181"/>
              <a:ext cx="867415" cy="8296"/>
            </a:xfrm>
            <a:prstGeom prst="straightConnector1">
              <a:avLst/>
            </a:prstGeom>
            <a:ln>
              <a:headEnd type="none" w="med" len="med"/>
              <a:tailEnd type="arrow" w="med" len="med"/>
            </a:ln>
            <a:effectLst/>
          </p:spPr>
          <p:style>
            <a:lnRef idx="1">
              <a:schemeClr val="dk1"/>
            </a:lnRef>
            <a:fillRef idx="0">
              <a:schemeClr val="dk1"/>
            </a:fillRef>
            <a:effectRef idx="0">
              <a:schemeClr val="dk1"/>
            </a:effectRef>
            <a:fontRef idx="minor">
              <a:schemeClr val="tx1"/>
            </a:fontRef>
          </p:style>
        </p:cxnSp>
      </p:grpSp>
      <p:cxnSp>
        <p:nvCxnSpPr>
          <p:cNvPr id="18" name="Straight Arrow Connector 7">
            <a:extLst>
              <a:ext uri="{FF2B5EF4-FFF2-40B4-BE49-F238E27FC236}">
                <a16:creationId xmlns:a16="http://schemas.microsoft.com/office/drawing/2014/main" xmlns="" id="{8879A7CA-DFDE-9486-C581-6D104E0130CB}"/>
              </a:ext>
            </a:extLst>
          </p:cNvPr>
          <p:cNvCxnSpPr/>
          <p:nvPr/>
        </p:nvCxnSpPr>
        <p:spPr>
          <a:xfrm>
            <a:off x="4992480" y="2946163"/>
            <a:ext cx="330087" cy="611061"/>
          </a:xfrm>
          <a:prstGeom prst="straightConnector1">
            <a:avLst/>
          </a:prstGeom>
          <a:ln>
            <a:headEnd type="none" w="med" len="med"/>
            <a:tailEnd type="arrow" w="med" len="med"/>
          </a:ln>
          <a:effectLst/>
        </p:spPr>
        <p:style>
          <a:lnRef idx="1">
            <a:schemeClr val="dk1"/>
          </a:lnRef>
          <a:fillRef idx="0">
            <a:schemeClr val="dk1"/>
          </a:fillRef>
          <a:effectRef idx="0">
            <a:schemeClr val="dk1"/>
          </a:effectRef>
          <a:fontRef idx="minor">
            <a:schemeClr val="tx1"/>
          </a:fontRef>
        </p:style>
      </p:cxnSp>
      <p:pic>
        <p:nvPicPr>
          <p:cNvPr id="19" name="Picture 16">
            <a:extLst>
              <a:ext uri="{FF2B5EF4-FFF2-40B4-BE49-F238E27FC236}">
                <a16:creationId xmlns:a16="http://schemas.microsoft.com/office/drawing/2014/main" xmlns="" id="{A8D443DD-DEE7-D799-52AA-830AEA9FF5A1}"/>
              </a:ext>
            </a:extLst>
          </p:cNvPr>
          <p:cNvPicPr>
            <a:picLocks noChangeAspect="1"/>
          </p:cNvPicPr>
          <p:nvPr/>
        </p:nvPicPr>
        <p:blipFill>
          <a:blip r:embed="rId4"/>
          <a:stretch>
            <a:fillRect/>
          </a:stretch>
        </p:blipFill>
        <p:spPr>
          <a:xfrm>
            <a:off x="502549" y="3513942"/>
            <a:ext cx="3449889" cy="2744999"/>
          </a:xfrm>
          <a:prstGeom prst="rect">
            <a:avLst/>
          </a:prstGeom>
        </p:spPr>
      </p:pic>
      <p:sp>
        <p:nvSpPr>
          <p:cNvPr id="20" name="TextBox 19">
            <a:extLst>
              <a:ext uri="{FF2B5EF4-FFF2-40B4-BE49-F238E27FC236}">
                <a16:creationId xmlns:a16="http://schemas.microsoft.com/office/drawing/2014/main" xmlns="" id="{0B0088A2-B855-9BA2-CBE7-2418F317EFE9}"/>
              </a:ext>
            </a:extLst>
          </p:cNvPr>
          <p:cNvSpPr txBox="1"/>
          <p:nvPr/>
        </p:nvSpPr>
        <p:spPr>
          <a:xfrm>
            <a:off x="454787" y="1318606"/>
            <a:ext cx="3493951" cy="830997"/>
          </a:xfrm>
          <a:prstGeom prst="rect">
            <a:avLst/>
          </a:prstGeom>
          <a:noFill/>
        </p:spPr>
        <p:txBody>
          <a:bodyPr wrap="square" rtlCol="0">
            <a:spAutoFit/>
          </a:bodyPr>
          <a:lstStyle/>
          <a:p>
            <a:pPr algn="ctr"/>
            <a:r>
              <a:rPr lang="en-US" sz="2400" b="1" i="1" dirty="0" smtClean="0">
                <a:solidFill>
                  <a:srgbClr val="C00000"/>
                </a:solidFill>
                <a:latin typeface="Aptos" panose="020B0004020202020204"/>
              </a:rPr>
              <a:t>Iteratively run the 2D reactor scale model</a:t>
            </a:r>
            <a:endParaRPr lang="en-US" sz="2400" b="1" i="1" dirty="0">
              <a:solidFill>
                <a:srgbClr val="C00000"/>
              </a:solidFill>
              <a:latin typeface="Aptos" panose="020B0004020202020204"/>
            </a:endParaRPr>
          </a:p>
        </p:txBody>
      </p:sp>
      <p:sp>
        <p:nvSpPr>
          <p:cNvPr id="21" name="Rectangle: Rounded Corners 4">
            <a:extLst>
              <a:ext uri="{FF2B5EF4-FFF2-40B4-BE49-F238E27FC236}">
                <a16:creationId xmlns="" xmlns:a16="http://schemas.microsoft.com/office/drawing/2014/main" id="{DF29ECE6-A21F-942B-8CBA-2504802D15E5}"/>
              </a:ext>
            </a:extLst>
          </p:cNvPr>
          <p:cNvSpPr/>
          <p:nvPr/>
        </p:nvSpPr>
        <p:spPr>
          <a:xfrm>
            <a:off x="1412357" y="2293802"/>
            <a:ext cx="1630272" cy="64633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ptos" panose="020B0004020202020204"/>
              </a:rPr>
              <a:t>Reactor scale model</a:t>
            </a:r>
          </a:p>
        </p:txBody>
      </p:sp>
      <p:graphicFrame>
        <p:nvGraphicFramePr>
          <p:cNvPr id="27" name="Πίνακας 26"/>
          <p:cNvGraphicFramePr>
            <a:graphicFrameLocks noGrp="1"/>
          </p:cNvGraphicFramePr>
          <p:nvPr>
            <p:extLst>
              <p:ext uri="{D42A27DB-BD31-4B8C-83A1-F6EECF244321}">
                <p14:modId xmlns:p14="http://schemas.microsoft.com/office/powerpoint/2010/main" val="3070987700"/>
              </p:ext>
            </p:extLst>
          </p:nvPr>
        </p:nvGraphicFramePr>
        <p:xfrm>
          <a:off x="5013749" y="5427622"/>
          <a:ext cx="6639560" cy="873443"/>
        </p:xfrm>
        <a:graphic>
          <a:graphicData uri="http://schemas.openxmlformats.org/drawingml/2006/table">
            <a:tbl>
              <a:tblPr firstRow="1" firstCol="1" bandRow="1">
                <a:tableStyleId>{5C22544A-7EE6-4342-B048-85BDC9FD1C3A}</a:tableStyleId>
              </a:tblPr>
              <a:tblGrid>
                <a:gridCol w="2212975"/>
                <a:gridCol w="2212975"/>
                <a:gridCol w="2213610"/>
              </a:tblGrid>
              <a:tr h="0">
                <a:tc>
                  <a:txBody>
                    <a:bodyPr/>
                    <a:lstStyle/>
                    <a:p>
                      <a:pPr algn="just">
                        <a:lnSpc>
                          <a:spcPct val="107000"/>
                        </a:lnSpc>
                        <a:spcAft>
                          <a:spcPts val="0"/>
                        </a:spcAft>
                      </a:pPr>
                      <a:r>
                        <a:rPr lang="en-US" sz="1100">
                          <a:effectLst/>
                        </a:rPr>
                        <a:t> </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100">
                          <a:effectLst/>
                        </a:rPr>
                        <a:t>Power (Watts)</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100">
                          <a:effectLst/>
                        </a:rPr>
                        <a:t>Pump Pressure (Torr)</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32080">
                <a:tc>
                  <a:txBody>
                    <a:bodyPr/>
                    <a:lstStyle/>
                    <a:p>
                      <a:pPr algn="just">
                        <a:lnSpc>
                          <a:spcPct val="200000"/>
                        </a:lnSpc>
                        <a:spcAft>
                          <a:spcPts val="0"/>
                        </a:spcAft>
                      </a:pPr>
                      <a:r>
                        <a:rPr lang="en-US" sz="1100">
                          <a:effectLst/>
                        </a:rPr>
                        <a:t>O</a:t>
                      </a:r>
                      <a:r>
                        <a:rPr lang="en-US" sz="1100" baseline="-25000">
                          <a:effectLst/>
                        </a:rPr>
                        <a:t>2</a:t>
                      </a:r>
                      <a:r>
                        <a:rPr lang="en-US" sz="1100">
                          <a:effectLst/>
                        </a:rPr>
                        <a:t> Model</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100">
                          <a:effectLst/>
                        </a:rPr>
                        <a:t>500-2000</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100">
                          <a:effectLst/>
                        </a:rPr>
                        <a:t>0.02-0.07</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nSpc>
                          <a:spcPct val="107000"/>
                        </a:lnSpc>
                        <a:spcAft>
                          <a:spcPts val="0"/>
                        </a:spcAft>
                      </a:pPr>
                      <a:r>
                        <a:rPr lang="en-US" sz="1100">
                          <a:effectLst/>
                        </a:rPr>
                        <a:t>Ar Model</a:t>
                      </a:r>
                      <a:br>
                        <a:rPr lang="en-US" sz="1100">
                          <a:effectLst/>
                        </a:rPr>
                      </a:b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100">
                          <a:effectLst/>
                        </a:rPr>
                        <a:t>50-500</a:t>
                      </a:r>
                      <a:endParaRPr lang="el-G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US" sz="1100" dirty="0">
                          <a:effectLst/>
                        </a:rPr>
                        <a:t>0.01-0.06</a:t>
                      </a:r>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0436655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B0088A2-B855-9BA2-CBE7-2418F317EFE9}"/>
              </a:ext>
            </a:extLst>
          </p:cNvPr>
          <p:cNvSpPr txBox="1"/>
          <p:nvPr/>
        </p:nvSpPr>
        <p:spPr>
          <a:xfrm>
            <a:off x="250599" y="395328"/>
            <a:ext cx="10642301" cy="830997"/>
          </a:xfrm>
          <a:prstGeom prst="rect">
            <a:avLst/>
          </a:prstGeom>
          <a:noFill/>
        </p:spPr>
        <p:txBody>
          <a:bodyPr wrap="square" rtlCol="0">
            <a:spAutoFit/>
          </a:bodyPr>
          <a:lstStyle/>
          <a:p>
            <a:pPr algn="ctr"/>
            <a:r>
              <a:rPr lang="en-US" sz="2400" b="1" i="1" dirty="0" smtClean="0">
                <a:solidFill>
                  <a:srgbClr val="C00000"/>
                </a:solidFill>
                <a:latin typeface="Aptos" panose="020B0004020202020204"/>
              </a:rPr>
              <a:t>3D Plots of the data – Inputs versus the first output (the etching rate at the center of the PMMA substrate)</a:t>
            </a:r>
            <a:endParaRPr lang="en-US" sz="2400" b="1" i="1" dirty="0">
              <a:solidFill>
                <a:srgbClr val="C00000"/>
              </a:solidFill>
              <a:latin typeface="Aptos" panose="020B0004020202020204"/>
            </a:endParaRPr>
          </a:p>
        </p:txBody>
      </p:sp>
      <p:pic>
        <p:nvPicPr>
          <p:cNvPr id="3" name="Εικόνα 2"/>
          <p:cNvPicPr>
            <a:picLocks noChangeAspect="1"/>
          </p:cNvPicPr>
          <p:nvPr/>
        </p:nvPicPr>
        <p:blipFill>
          <a:blip r:embed="rId2"/>
          <a:stretch>
            <a:fillRect/>
          </a:stretch>
        </p:blipFill>
        <p:spPr>
          <a:xfrm>
            <a:off x="703838" y="1920622"/>
            <a:ext cx="5252602" cy="4154650"/>
          </a:xfrm>
          <a:prstGeom prst="rect">
            <a:avLst/>
          </a:prstGeom>
        </p:spPr>
      </p:pic>
      <p:pic>
        <p:nvPicPr>
          <p:cNvPr id="4" name="Εικόνα 3"/>
          <p:cNvPicPr>
            <a:picLocks noChangeAspect="1"/>
          </p:cNvPicPr>
          <p:nvPr/>
        </p:nvPicPr>
        <p:blipFill>
          <a:blip r:embed="rId3"/>
          <a:stretch>
            <a:fillRect/>
          </a:stretch>
        </p:blipFill>
        <p:spPr>
          <a:xfrm>
            <a:off x="6409678" y="1739130"/>
            <a:ext cx="5020667" cy="4517634"/>
          </a:xfrm>
          <a:prstGeom prst="rect">
            <a:avLst/>
          </a:prstGeom>
        </p:spPr>
      </p:pic>
    </p:spTree>
    <p:extLst>
      <p:ext uri="{BB962C8B-B14F-4D97-AF65-F5344CB8AC3E}">
        <p14:creationId xmlns:p14="http://schemas.microsoft.com/office/powerpoint/2010/main" val="2551507206"/>
      </p:ext>
    </p:extLst>
  </p:cSld>
  <p:clrMapOvr>
    <a:masterClrMapping/>
  </p:clrMapOvr>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698</TotalTime>
  <Words>1090</Words>
  <Application>Microsoft Office PowerPoint</Application>
  <PresentationFormat>Ευρεία οθόνη</PresentationFormat>
  <Paragraphs>188</Paragraphs>
  <Slides>22</Slides>
  <Notes>0</Notes>
  <HiddenSlides>0</HiddenSlides>
  <MMClips>0</MMClips>
  <ScaleCrop>false</ScaleCrop>
  <HeadingPairs>
    <vt:vector size="8" baseType="variant">
      <vt:variant>
        <vt:lpstr>Γραμματοσειρές που χρησιμοποιούνται</vt:lpstr>
      </vt:variant>
      <vt:variant>
        <vt:i4>6</vt:i4>
      </vt:variant>
      <vt:variant>
        <vt:lpstr>Θέμα</vt:lpstr>
      </vt:variant>
      <vt:variant>
        <vt:i4>1</vt:i4>
      </vt:variant>
      <vt:variant>
        <vt:lpstr>Ενσωματωμένοι διακομιστές OLE</vt:lpstr>
      </vt:variant>
      <vt:variant>
        <vt:i4>1</vt:i4>
      </vt:variant>
      <vt:variant>
        <vt:lpstr>Τίτλοι διαφανειών</vt:lpstr>
      </vt:variant>
      <vt:variant>
        <vt:i4>22</vt:i4>
      </vt:variant>
    </vt:vector>
  </HeadingPairs>
  <TitlesOfParts>
    <vt:vector size="30" baseType="lpstr">
      <vt:lpstr>Aptos</vt:lpstr>
      <vt:lpstr>Arial</vt:lpstr>
      <vt:lpstr>Calibri</vt:lpstr>
      <vt:lpstr>Calibri Light</vt:lpstr>
      <vt:lpstr>Cambria Math</vt:lpstr>
      <vt:lpstr>Times New Roman</vt:lpstr>
      <vt:lpstr>Θέμα του Office</vt:lpstr>
      <vt:lpstr>Document</vt:lpstr>
      <vt:lpstr>Deep Learning Assignment:  Ai in Plasma</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Assignment:  Ai in Plasma</dc:title>
  <dc:creator>Microsoft account</dc:creator>
  <cp:lastModifiedBy>Microsoft account</cp:lastModifiedBy>
  <cp:revision>18</cp:revision>
  <dcterms:created xsi:type="dcterms:W3CDTF">2025-06-30T06:17:37Z</dcterms:created>
  <dcterms:modified xsi:type="dcterms:W3CDTF">2025-07-04T08:43:17Z</dcterms:modified>
</cp:coreProperties>
</file>