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>
        <p:scale>
          <a:sx n="100" d="100"/>
          <a:sy n="100" d="100"/>
        </p:scale>
        <p:origin x="-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49EC7-CC51-4F38-A6D1-0C5ED5404F39}" type="datetimeFigureOut">
              <a:rPr lang="el-GR" smtClean="0"/>
              <a:t>5/2/2025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C2FDE-BE0D-48FD-9CB0-B2476373A8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131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2FDE-BE0D-48FD-9CB0-B2476373A822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689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2FDE-BE0D-48FD-9CB0-B2476373A82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880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3B35-70B7-4AB2-BA73-0AED49CE511E}" type="datetime1">
              <a:rPr lang="el-GR" smtClean="0"/>
              <a:t>5/2/2025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9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7B4D-E3C5-47FF-B802-920E7C7470B5}" type="datetime1">
              <a:rPr lang="el-GR" smtClean="0"/>
              <a:t>5/2/2025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429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5F3A-2FD7-4EBB-A195-9DBFE6B4B814}" type="datetime1">
              <a:rPr lang="el-GR" smtClean="0"/>
              <a:t>5/2/2025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984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C7C-286B-4D1B-8516-303044C9B6BD}" type="datetime1">
              <a:rPr lang="el-GR" smtClean="0"/>
              <a:t>5/2/2025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176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A483-106C-466C-A851-A26F851B4639}" type="datetime1">
              <a:rPr lang="el-GR" smtClean="0"/>
              <a:t>5/2/2025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33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BC1D-4330-48D7-AE7C-3A63240B2EB3}" type="datetime1">
              <a:rPr lang="el-GR" smtClean="0"/>
              <a:t>5/2/2025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056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887D-3C65-47B7-BAE9-59AC9A801837}" type="datetime1">
              <a:rPr lang="el-GR" smtClean="0"/>
              <a:t>5/2/2025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425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8FB-9D09-4231-8120-2B6C34E7FEE5}" type="datetime1">
              <a:rPr lang="el-GR" smtClean="0"/>
              <a:t>5/2/2025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87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5/2/2025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368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4547B7-5BF5-49F5-87D0-61C522B14AB0}" type="datetime1">
              <a:rPr lang="el-GR" smtClean="0"/>
              <a:t>5/2/2025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190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A26-6F6C-4FB4-ADB4-86447EBAC041}" type="datetime1">
              <a:rPr lang="el-GR" smtClean="0"/>
              <a:t>5/2/2025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9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7EDB81-41F5-4392-B777-9DFC6782B4D3}" type="datetime1">
              <a:rPr lang="el-GR" smtClean="0"/>
              <a:t>5/2/2025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7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976" y="585216"/>
            <a:ext cx="10058400" cy="197510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Machine Learning Assignment: </a:t>
            </a:r>
            <a:br>
              <a:rPr lang="en-US" sz="5400" dirty="0" smtClean="0"/>
            </a:br>
            <a:r>
              <a:rPr lang="en-US" sz="5400" dirty="0" smtClean="0"/>
              <a:t>Heart Disease </a:t>
            </a:r>
            <a:endParaRPr lang="el-G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435" y="4431236"/>
            <a:ext cx="100584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MSc </a:t>
            </a:r>
            <a:r>
              <a:rPr lang="en-US" dirty="0">
                <a:latin typeface="+mn-lt"/>
              </a:rPr>
              <a:t>in Artificial Intelligence</a:t>
            </a:r>
            <a:endParaRPr lang="en-US" dirty="0" smtClean="0">
              <a:latin typeface="+mn-lt"/>
            </a:endParaRPr>
          </a:p>
          <a:p>
            <a:r>
              <a:rPr lang="en-US" dirty="0" smtClean="0"/>
              <a:t>Eneri boniakou</a:t>
            </a:r>
            <a:endParaRPr lang="el-GR" dirty="0"/>
          </a:p>
        </p:txBody>
      </p:sp>
      <p:pic>
        <p:nvPicPr>
          <p:cNvPr id="6" name="Google Shape;6158;p1">
            <a:extLst>
              <a:ext uri="{FF2B5EF4-FFF2-40B4-BE49-F238E27FC236}">
                <a16:creationId xmlns:a16="http://schemas.microsoft.com/office/drawing/2014/main" xmlns="" id="{6B4B5224-E919-243F-8B6A-4906D5068E7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r="80239"/>
          <a:stretch/>
        </p:blipFill>
        <p:spPr>
          <a:xfrm>
            <a:off x="5644493" y="2560320"/>
            <a:ext cx="1018283" cy="10453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AB3864-BBAF-09C0-5642-7DE0961A8339}"/>
              </a:ext>
            </a:extLst>
          </p:cNvPr>
          <p:cNvSpPr txBox="1"/>
          <p:nvPr/>
        </p:nvSpPr>
        <p:spPr>
          <a:xfrm>
            <a:off x="5644493" y="3660325"/>
            <a:ext cx="11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NCSR-D</a:t>
            </a:r>
            <a:endParaRPr lang="el-GR" b="1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9232-8571-4F15-8C5E-BF141BBCA32D}" type="datetime1">
              <a:rPr lang="el-GR" smtClean="0"/>
              <a:t>5/2/2025</a:t>
            </a:fld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684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10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Speed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2025" y="1400175"/>
            <a:ext cx="34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on which is the fastest and what did we expect from theory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561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11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Metrics - overall</a:t>
            </a:r>
            <a:endParaRPr lang="el-GR" sz="3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t="6192" r="1930" b="1047"/>
          <a:stretch/>
        </p:blipFill>
        <p:spPr>
          <a:xfrm>
            <a:off x="390525" y="809625"/>
            <a:ext cx="1110822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6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12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Metrics - numbers</a:t>
            </a:r>
            <a:endParaRPr lang="el-GR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30094"/>
              </p:ext>
            </p:extLst>
          </p:nvPr>
        </p:nvGraphicFramePr>
        <p:xfrm>
          <a:off x="1097280" y="1036320"/>
          <a:ext cx="9568715" cy="2383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748"/>
                <a:gridCol w="1631610"/>
                <a:gridCol w="1631610"/>
                <a:gridCol w="1376671"/>
                <a:gridCol w="1291692"/>
                <a:gridCol w="1291692"/>
                <a:gridCol w="1291692"/>
              </a:tblGrid>
              <a:tr h="545139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 ± 0.05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7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 ± 0.08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 ± 0.08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 ± 0.09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0.08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0.09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 ± 0.10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7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0.09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 ± 0.09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 ± 0.08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0.08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0.09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± 0.10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7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 ± 0.07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7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AUC-ROC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 ± 0.04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 ± 0.05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 ± 0.04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 ± 0.05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 ± 0.05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± 0.06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4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1">
            <a:extLst>
              <a:ext uri="{FF2B5EF4-FFF2-40B4-BE49-F238E27FC236}">
                <a16:creationId xmlns:a16="http://schemas.microsoft.com/office/drawing/2014/main" xmlns="" id="{2D3C8A4B-AD81-1BD8-5565-2502F7B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CCE3-AC8A-4545-9117-CEAC1614514F}" type="datetime1">
              <a:rPr lang="el-GR" sz="1600" smtClean="0"/>
              <a:t>5/2/2025</a:t>
            </a:fld>
            <a:endParaRPr lang="el-GR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2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4431" y="167352"/>
            <a:ext cx="9961563" cy="56673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Database Selection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752" y="987645"/>
            <a:ext cx="1052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heart disease database was chosen*.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check the presence of heart disease in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task: We will set y to 0 for absence and 1 for presence of a heart disease. </a:t>
            </a:r>
          </a:p>
          <a:p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8368006" y="6003688"/>
            <a:ext cx="3474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https://archive.ics.uci.edu/dataset/45/heart+disease</a:t>
            </a:r>
            <a:endParaRPr lang="el-GR" sz="11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19360"/>
              </p:ext>
            </p:extLst>
          </p:nvPr>
        </p:nvGraphicFramePr>
        <p:xfrm>
          <a:off x="918867" y="1677358"/>
          <a:ext cx="10293616" cy="43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808"/>
                <a:gridCol w="5146808"/>
              </a:tblGrid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(x)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Value/Info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(age)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of patient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(sex)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or 2 [1=Male,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2=Female]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Chest Pain type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through 4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 Blood Pressure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trestbps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 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Cholesterol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 </a:t>
                      </a:r>
                      <a:endParaRPr lang="el-G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Fasting Blood Sugar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fbs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or 2 (1= &gt;120mg/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2= &lt;120mg/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 ECG Results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restecg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Normal, Bradycardia,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Tachycardia (1, 2, 3)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Heart Rate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Achieved (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thalach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Exercise Induced Angina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1 (0=absence, 1=angina occurred)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Oldpeak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oldpeak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Slope of the Peak Exercise ST Segment (slope)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3 (1=Upsloping,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2=Flat, 3=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downsloping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Major Vessels Colored 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[by Fluoroscopy]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(ca)</a:t>
                      </a:r>
                      <a:endParaRPr lang="el-GR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 Number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39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Thalassemia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 6, 7 (3= Normal, 6=Fixed defect, 7=Reversible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</a:t>
                      </a:r>
                      <a:r>
                        <a:rPr lang="en-US" sz="14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ect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14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C7C-286B-4D1B-8516-303044C9B6BD}" type="datetime1">
              <a:rPr lang="el-GR" smtClean="0"/>
              <a:t>5/2/2025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3</a:t>
            </a:fld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4089"/>
            <a:ext cx="11305720" cy="331012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Data Exploration - Features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207" y="4328671"/>
            <a:ext cx="105297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303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13 Real Features (x)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Target Value (y).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heart Disease &gt;0, y=1 otherwise y = 0. </a:t>
            </a:r>
          </a:p>
          <a:p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263785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5/2/2025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4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Data Exploration – Handle Missing/</a:t>
            </a:r>
            <a:r>
              <a:rPr lang="en-US" sz="3200" dirty="0" err="1" smtClean="0">
                <a:solidFill>
                  <a:schemeClr val="tx1"/>
                </a:solidFill>
              </a:rPr>
              <a:t>NaN</a:t>
            </a:r>
            <a:r>
              <a:rPr lang="en-US" sz="3200" dirty="0" smtClean="0">
                <a:solidFill>
                  <a:schemeClr val="tx1"/>
                </a:solidFill>
              </a:rPr>
              <a:t> Values – Correlations 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752" y="794020"/>
            <a:ext cx="1052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x’s as the mean value of the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missing y’s as the mode of the target values (no missing values were found in 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Pearson’s coefficient and set a threshold of 0.7; features with |r| &gt; 0.7 will be left out</a:t>
            </a:r>
            <a:endParaRPr lang="el-G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166556" y="2774835"/>
            <a:ext cx="174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|r|&lt;0.7 for every feature</a:t>
            </a:r>
            <a:endParaRPr lang="el-GR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59" t="1832"/>
          <a:stretch/>
        </p:blipFill>
        <p:spPr>
          <a:xfrm>
            <a:off x="1995322" y="1869614"/>
            <a:ext cx="7905136" cy="43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7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5/2/2025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5</a:t>
            </a:fld>
            <a:endParaRPr lang="el-GR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Data Exploration – Histograms Examples</a:t>
            </a:r>
            <a:endParaRPr lang="el-GR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2" y="999561"/>
            <a:ext cx="4139926" cy="2441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303" y="1104532"/>
            <a:ext cx="3999537" cy="2336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1" y="3441291"/>
            <a:ext cx="4178388" cy="24829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228" y="3529782"/>
            <a:ext cx="4002612" cy="248294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230076" y="1928227"/>
            <a:ext cx="2307198" cy="2896413"/>
            <a:chOff x="9230076" y="1928227"/>
            <a:chExt cx="2307198" cy="289641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30076" y="2057941"/>
              <a:ext cx="2307198" cy="27666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46619" y="1928227"/>
              <a:ext cx="1319375" cy="259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43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5/2/2025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6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Fit The Models – Data splitting and normalization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752" y="794020"/>
            <a:ext cx="105297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perform the training of the models, the data will be </a:t>
            </a:r>
            <a:r>
              <a:rPr lang="en-US" sz="2000" dirty="0" err="1" smtClean="0"/>
              <a:t>splitted</a:t>
            </a:r>
            <a:r>
              <a:rPr lang="en-US" sz="2000" dirty="0" smtClean="0"/>
              <a:t> as 80% for training and 20% for testing </a:t>
            </a:r>
            <a:r>
              <a:rPr lang="en-US" sz="2000" b="1" dirty="0" smtClean="0"/>
              <a:t>randomly. </a:t>
            </a:r>
            <a:r>
              <a:rPr lang="en-US" i="1" dirty="0" smtClean="0"/>
              <a:t>(A seed is set so the data is </a:t>
            </a:r>
            <a:r>
              <a:rPr lang="en-US" i="1" dirty="0" err="1" smtClean="0"/>
              <a:t>splitted</a:t>
            </a:r>
            <a:r>
              <a:rPr lang="en-US" i="1" dirty="0" smtClean="0"/>
              <a:t> in the same manner every time the code is executed).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Before fitting, the data is scaled with z-normalization:</a:t>
            </a:r>
            <a:endParaRPr lang="el-GR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05884"/>
              </p:ext>
            </p:extLst>
          </p:nvPr>
        </p:nvGraphicFramePr>
        <p:xfrm>
          <a:off x="4948816" y="2086682"/>
          <a:ext cx="1472791" cy="77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939600" imgH="495000" progId="Equation.DSMT4">
                  <p:embed/>
                </p:oleObj>
              </mc:Choice>
              <mc:Fallback>
                <p:oleObj name="Equation" r:id="rId3" imgW="9396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8816" y="2086682"/>
                        <a:ext cx="1472791" cy="776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2751" y="3080020"/>
            <a:ext cx="105297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Models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Adaboost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49129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5/2/2025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7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Fit The Models - Tuning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752" y="761000"/>
            <a:ext cx="1052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Before fitting, SVM needs to be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Hyperparameter C (regularization) and gamma need to be tuned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Kernel type should be chosen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2723" y="2084439"/>
            <a:ext cx="4454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Domain: </a:t>
            </a:r>
          </a:p>
          <a:p>
            <a:r>
              <a:rPr lang="en-US" dirty="0" smtClean="0"/>
              <a:t>C: </a:t>
            </a:r>
            <a:r>
              <a:rPr lang="en-US" b="1" dirty="0" smtClean="0">
                <a:solidFill>
                  <a:schemeClr val="accent1"/>
                </a:solidFill>
              </a:rPr>
              <a:t>[0.1, 0.5, 1, 10]</a:t>
            </a:r>
          </a:p>
          <a:p>
            <a:r>
              <a:rPr lang="en-US" dirty="0"/>
              <a:t>g</a:t>
            </a:r>
            <a:r>
              <a:rPr lang="en-US" dirty="0" smtClean="0"/>
              <a:t>amma: </a:t>
            </a:r>
            <a:r>
              <a:rPr lang="en-US" b="1" dirty="0" smtClean="0">
                <a:solidFill>
                  <a:schemeClr val="accent1"/>
                </a:solidFill>
              </a:rPr>
              <a:t>[1, 0.1, 0.01, 0.001]</a:t>
            </a:r>
          </a:p>
          <a:p>
            <a:r>
              <a:rPr lang="en-US" dirty="0" smtClean="0"/>
              <a:t>Kernel: </a:t>
            </a:r>
            <a:r>
              <a:rPr lang="en-US" b="1" dirty="0" smtClean="0">
                <a:solidFill>
                  <a:schemeClr val="accent1"/>
                </a:solidFill>
              </a:rPr>
              <a:t>[‘linear’, ‘</a:t>
            </a:r>
            <a:r>
              <a:rPr lang="en-US" b="1" dirty="0" err="1" smtClean="0">
                <a:solidFill>
                  <a:schemeClr val="accent1"/>
                </a:solidFill>
              </a:rPr>
              <a:t>rbf</a:t>
            </a:r>
            <a:r>
              <a:rPr lang="en-US" b="1" dirty="0" smtClean="0">
                <a:solidFill>
                  <a:schemeClr val="accent1"/>
                </a:solidFill>
              </a:rPr>
              <a:t>’, ‘poly’]</a:t>
            </a:r>
            <a:endParaRPr lang="el-GR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1974" y="2361437"/>
            <a:ext cx="454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Using a more dense grid will result in higher computational cost</a:t>
            </a:r>
            <a:endParaRPr lang="el-G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74" y="3559522"/>
            <a:ext cx="3855894" cy="329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975" y="3888981"/>
            <a:ext cx="2003373" cy="712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91" y="3464018"/>
            <a:ext cx="4448114" cy="63544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38391" y="4170005"/>
            <a:ext cx="2501901" cy="1568451"/>
            <a:chOff x="888999" y="4349749"/>
            <a:chExt cx="2501901" cy="15684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1199" t="5159" r="54897" b="3621"/>
            <a:stretch/>
          </p:blipFill>
          <p:spPr>
            <a:xfrm>
              <a:off x="888999" y="4349749"/>
              <a:ext cx="2501901" cy="156845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7110" y="5581296"/>
              <a:ext cx="1601933" cy="309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53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8</a:t>
            </a:fld>
            <a:endParaRPr lang="el-GR"/>
          </a:p>
        </p:txBody>
      </p:sp>
      <p:sp>
        <p:nvSpPr>
          <p:cNvPr id="4" name="Rectangle 3"/>
          <p:cNvSpPr/>
          <p:nvPr/>
        </p:nvSpPr>
        <p:spPr>
          <a:xfrm>
            <a:off x="711632" y="1115110"/>
            <a:ext cx="95825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 Testing Repeated K-Fold was used in order to report the dev of the metrics</a:t>
            </a:r>
            <a:endParaRPr lang="el-G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Accuracy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AUC-ROC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/>
              <a:t>Also speed of each model is reported for comparison.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Fit The Models – Cross Validation</a:t>
            </a:r>
            <a:endParaRPr lang="el-G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9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Speed</a:t>
            </a:r>
            <a:endParaRPr lang="el-GR" sz="3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t="5701" r="1637"/>
          <a:stretch/>
        </p:blipFill>
        <p:spPr>
          <a:xfrm>
            <a:off x="441145" y="914400"/>
            <a:ext cx="10557985" cy="512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8350" y="2667000"/>
            <a:ext cx="220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Slow</a:t>
            </a:r>
            <a:r>
              <a:rPr lang="en-US" dirty="0" smtClean="0"/>
              <a:t>: Random Forest 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kNN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Fastest</a:t>
            </a:r>
            <a:r>
              <a:rPr lang="en-US" dirty="0" smtClean="0"/>
              <a:t>: Decision Tree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899076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690</Words>
  <Application>Microsoft Office PowerPoint</Application>
  <PresentationFormat>Widescreen</PresentationFormat>
  <Paragraphs>153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Times New Roman</vt:lpstr>
      <vt:lpstr>Retrospect</vt:lpstr>
      <vt:lpstr>MathType 7.0 Equation</vt:lpstr>
      <vt:lpstr>Machine Learning Assignment:  Heart Disease </vt:lpstr>
      <vt:lpstr>Database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Assignment:  Heart Disease</dc:title>
  <dc:creator>Microsoft account</dc:creator>
  <cp:lastModifiedBy>Microsoft account</cp:lastModifiedBy>
  <cp:revision>15</cp:revision>
  <dcterms:created xsi:type="dcterms:W3CDTF">2025-02-05T19:52:09Z</dcterms:created>
  <dcterms:modified xsi:type="dcterms:W3CDTF">2025-02-05T23:04:27Z</dcterms:modified>
</cp:coreProperties>
</file>