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15"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80" r:id="rId14"/>
    <p:sldId id="267" r:id="rId15"/>
    <p:sldId id="268" r:id="rId16"/>
    <p:sldId id="269" r:id="rId17"/>
    <p:sldId id="270" r:id="rId18"/>
    <p:sldId id="272" r:id="rId19"/>
    <p:sldId id="274" r:id="rId20"/>
    <p:sldId id="275" r:id="rId21"/>
    <p:sldId id="276" r:id="rId22"/>
    <p:sldId id="277" r:id="rId23"/>
    <p:sldId id="279" r:id="rId24"/>
    <p:sldId id="278"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99E92-89FE-488F-B9F1-5140F58CF05B}" v="3611" dt="2020-01-01T20:32:01.620"/>
    <p1510:client id="{A5CA4B6C-59EF-42A3-8124-03E5248E6471}" v="41" dt="2020-01-01T19:54:39.143"/>
    <p1510:client id="{BAA8F21C-C514-421F-B313-130F62FE423B}" v="12" dt="2020-01-06T17:00:53.405"/>
    <p1510:client id="{E57D5E63-C973-4252-8BD5-9792F6BD682D}" v="57" dt="2020-01-01T19:11:06.935"/>
    <p1510:client id="{F40DA7C3-6AB6-4813-98FF-3A584BAC26CB}" v="169" dt="2020-01-06T13:26:09.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8399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7676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8489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70773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33917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85592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73063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14074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6880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5150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9217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617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4515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198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5292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3037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842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51590045"/>
      </p:ext>
    </p:extLst>
  </p:cSld>
  <p:clrMap bg1="dk1" tx1="lt1" bg2="dk2" tx2="lt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 id="2147484227" r:id="rId12"/>
    <p:sldLayoutId id="2147484228" r:id="rId13"/>
    <p:sldLayoutId id="2147484229" r:id="rId14"/>
    <p:sldLayoutId id="2147484230" r:id="rId15"/>
    <p:sldLayoutId id="2147484231" r:id="rId16"/>
    <p:sldLayoutId id="214748423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scripts.com/script/the_matrix_8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BA0CF4-78B9-4127-A2CB-66895FAEFCD0}"/>
              </a:ext>
            </a:extLst>
          </p:cNvPr>
          <p:cNvSpPr>
            <a:spLocks noGrp="1"/>
          </p:cNvSpPr>
          <p:nvPr>
            <p:ph type="ctrTitle"/>
          </p:nvPr>
        </p:nvSpPr>
        <p:spPr>
          <a:xfrm>
            <a:off x="1935192" y="1331664"/>
            <a:ext cx="8707348" cy="3672293"/>
          </a:xfrm>
        </p:spPr>
        <p:txBody>
          <a:bodyPr/>
          <a:lstStyle/>
          <a:p>
            <a:pPr algn="ctr"/>
            <a:r>
              <a:rPr lang="tr-TR" sz="4800">
                <a:solidFill>
                  <a:schemeClr val="tx1">
                    <a:lumMod val="95000"/>
                  </a:schemeClr>
                </a:solidFill>
                <a:cs typeface="Calibri Light"/>
              </a:rPr>
              <a:t>METİN MADENCİLİĞİ</a:t>
            </a:r>
            <a:br>
              <a:rPr lang="tr-TR" sz="4800">
                <a:cs typeface="Calibri Light"/>
              </a:rPr>
            </a:br>
            <a:r>
              <a:rPr lang="tr-TR" sz="4800">
                <a:solidFill>
                  <a:schemeClr val="tx1">
                    <a:lumMod val="95000"/>
                  </a:schemeClr>
                </a:solidFill>
                <a:cs typeface="Calibri Light"/>
              </a:rPr>
              <a:t>THE MATRİX(1999) FİLMİ KARAKTER DİYALOGLARI DUYGU ANALİZİ</a:t>
            </a:r>
          </a:p>
        </p:txBody>
      </p:sp>
      <p:pic>
        <p:nvPicPr>
          <p:cNvPr id="5" name="Resim 5" descr="oda, işaret, oturma, karanlık içeren bir resim&#10;&#10;Çok yüksek güvenilirlikle oluşturulmuş açıklama">
            <a:extLst>
              <a:ext uri="{FF2B5EF4-FFF2-40B4-BE49-F238E27FC236}">
                <a16:creationId xmlns:a16="http://schemas.microsoft.com/office/drawing/2014/main" id="{497E921E-5A48-4B16-9945-622C99BDDF7E}"/>
              </a:ext>
            </a:extLst>
          </p:cNvPr>
          <p:cNvPicPr>
            <a:picLocks noChangeAspect="1"/>
          </p:cNvPicPr>
          <p:nvPr/>
        </p:nvPicPr>
        <p:blipFill>
          <a:blip r:embed="rId2"/>
          <a:stretch>
            <a:fillRect/>
          </a:stretch>
        </p:blipFill>
        <p:spPr>
          <a:xfrm>
            <a:off x="-293298" y="166983"/>
            <a:ext cx="3821501" cy="1664487"/>
          </a:xfrm>
          <a:prstGeom prst="rect">
            <a:avLst/>
          </a:prstGeom>
        </p:spPr>
      </p:pic>
    </p:spTree>
    <p:extLst>
      <p:ext uri="{BB962C8B-B14F-4D97-AF65-F5344CB8AC3E}">
        <p14:creationId xmlns:p14="http://schemas.microsoft.com/office/powerpoint/2010/main" val="171769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5D113B-6868-4E3C-A3F2-1C0051BD917D}"/>
              </a:ext>
            </a:extLst>
          </p:cNvPr>
          <p:cNvSpPr>
            <a:spLocks noGrp="1"/>
          </p:cNvSpPr>
          <p:nvPr>
            <p:ph type="title"/>
          </p:nvPr>
        </p:nvSpPr>
        <p:spPr>
          <a:xfrm>
            <a:off x="1278715" y="1559775"/>
            <a:ext cx="9404723" cy="1400530"/>
          </a:xfrm>
        </p:spPr>
        <p:txBody>
          <a:bodyPr/>
          <a:lstStyle/>
          <a:p>
            <a:r>
              <a:rPr lang="tr-TR"/>
              <a:t>Duygu Analizi İçin </a:t>
            </a:r>
            <a:r>
              <a:rPr lang="tr-TR" err="1"/>
              <a:t>Tokenezation</a:t>
            </a:r>
            <a:r>
              <a:rPr lang="tr-TR"/>
              <a:t> İşlemi</a:t>
            </a:r>
          </a:p>
        </p:txBody>
      </p:sp>
      <p:sp>
        <p:nvSpPr>
          <p:cNvPr id="3" name="İçerik Yer Tutucusu 2">
            <a:extLst>
              <a:ext uri="{FF2B5EF4-FFF2-40B4-BE49-F238E27FC236}">
                <a16:creationId xmlns:a16="http://schemas.microsoft.com/office/drawing/2014/main" id="{B9FA9278-46CC-4905-836A-428EA14E56B4}"/>
              </a:ext>
            </a:extLst>
          </p:cNvPr>
          <p:cNvSpPr>
            <a:spLocks noGrp="1"/>
          </p:cNvSpPr>
          <p:nvPr>
            <p:ph idx="1"/>
          </p:nvPr>
        </p:nvSpPr>
        <p:spPr>
          <a:xfrm>
            <a:off x="1275840" y="3375635"/>
            <a:ext cx="8946541" cy="1808841"/>
          </a:xfrm>
        </p:spPr>
        <p:txBody>
          <a:bodyPr vert="horz" lIns="91440" tIns="45720" rIns="91440" bIns="45720" rtlCol="0" anchor="t">
            <a:normAutofit/>
          </a:bodyPr>
          <a:lstStyle/>
          <a:p>
            <a:pPr marL="0" indent="0">
              <a:buNone/>
            </a:pPr>
            <a:r>
              <a:rPr lang="tr-TR" sz="2400" err="1">
                <a:ea typeface="+mj-lt"/>
                <a:cs typeface="+mj-lt"/>
              </a:rPr>
              <a:t>Tokenizasyon</a:t>
            </a:r>
            <a:r>
              <a:rPr lang="tr-TR" sz="2400">
                <a:ea typeface="+mj-lt"/>
                <a:cs typeface="+mj-lt"/>
              </a:rPr>
              <a:t> işlemi ile insan tarafından okunabilen metnin makine tarafından okunabilen bileşenlere bölünmesini sağlıyoruz. Bu işlem için “</a:t>
            </a:r>
            <a:r>
              <a:rPr lang="tr-TR" sz="2400" err="1">
                <a:ea typeface="+mj-lt"/>
                <a:cs typeface="+mj-lt"/>
              </a:rPr>
              <a:t>dplyr</a:t>
            </a:r>
            <a:r>
              <a:rPr lang="tr-TR" sz="2400">
                <a:ea typeface="+mj-lt"/>
                <a:cs typeface="+mj-lt"/>
              </a:rPr>
              <a:t>” kütüphanesini kullandık.1 kelimelik </a:t>
            </a:r>
            <a:r>
              <a:rPr lang="tr-TR" sz="2400" err="1">
                <a:ea typeface="+mj-lt"/>
                <a:cs typeface="+mj-lt"/>
              </a:rPr>
              <a:t>tokenler</a:t>
            </a:r>
            <a:r>
              <a:rPr lang="tr-TR" sz="2400">
                <a:ea typeface="+mj-lt"/>
                <a:cs typeface="+mj-lt"/>
              </a:rPr>
              <a:t> oluşturduk</a:t>
            </a:r>
            <a:endParaRPr lang="tr-TR" sz="2400"/>
          </a:p>
        </p:txBody>
      </p:sp>
    </p:spTree>
    <p:extLst>
      <p:ext uri="{BB962C8B-B14F-4D97-AF65-F5344CB8AC3E}">
        <p14:creationId xmlns:p14="http://schemas.microsoft.com/office/powerpoint/2010/main" val="428003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B1B016-C457-4722-AF16-7CD43F58C763}"/>
              </a:ext>
            </a:extLst>
          </p:cNvPr>
          <p:cNvSpPr>
            <a:spLocks noGrp="1"/>
          </p:cNvSpPr>
          <p:nvPr>
            <p:ph type="title"/>
          </p:nvPr>
        </p:nvSpPr>
        <p:spPr>
          <a:xfrm>
            <a:off x="876149" y="567737"/>
            <a:ext cx="9404723" cy="1400530"/>
          </a:xfrm>
        </p:spPr>
        <p:txBody>
          <a:bodyPr/>
          <a:lstStyle/>
          <a:p>
            <a:r>
              <a:rPr lang="tr-TR"/>
              <a:t>Duygu İçeren Kelimelerin Belirlenmesi İçin Kullanılan Yöntem </a:t>
            </a:r>
          </a:p>
        </p:txBody>
      </p:sp>
      <p:sp>
        <p:nvSpPr>
          <p:cNvPr id="3" name="İçerik Yer Tutucusu 2">
            <a:extLst>
              <a:ext uri="{FF2B5EF4-FFF2-40B4-BE49-F238E27FC236}">
                <a16:creationId xmlns:a16="http://schemas.microsoft.com/office/drawing/2014/main" id="{1D887454-FAA0-43A3-B316-773554CD86EC}"/>
              </a:ext>
            </a:extLst>
          </p:cNvPr>
          <p:cNvSpPr>
            <a:spLocks noGrp="1"/>
          </p:cNvSpPr>
          <p:nvPr>
            <p:ph idx="1"/>
          </p:nvPr>
        </p:nvSpPr>
        <p:spPr>
          <a:xfrm>
            <a:off x="873274" y="2167937"/>
            <a:ext cx="8946541" cy="4195481"/>
          </a:xfrm>
        </p:spPr>
        <p:txBody>
          <a:bodyPr vert="horz" lIns="91440" tIns="45720" rIns="91440" bIns="45720" rtlCol="0" anchor="t">
            <a:normAutofit/>
          </a:bodyPr>
          <a:lstStyle/>
          <a:p>
            <a:pPr marL="0" indent="0">
              <a:buNone/>
            </a:pPr>
            <a:r>
              <a:rPr lang="tr-TR" sz="3200">
                <a:ea typeface="+mj-lt"/>
                <a:cs typeface="+mj-lt"/>
              </a:rPr>
              <a:t>Metindeki düşünceyi veya duyguyu değerlendirmek için çeşitli yöntemler ve sözlükler vardır.“</a:t>
            </a:r>
            <a:r>
              <a:rPr lang="tr-TR" sz="3200" err="1">
                <a:ea typeface="+mj-lt"/>
                <a:cs typeface="+mj-lt"/>
              </a:rPr>
              <a:t>tidytext</a:t>
            </a:r>
            <a:r>
              <a:rPr lang="tr-TR" sz="3200">
                <a:ea typeface="+mj-lt"/>
                <a:cs typeface="+mj-lt"/>
              </a:rPr>
              <a:t>” ve “</a:t>
            </a:r>
            <a:r>
              <a:rPr lang="tr-TR" sz="3200" err="1">
                <a:ea typeface="+mj-lt"/>
                <a:cs typeface="+mj-lt"/>
              </a:rPr>
              <a:t>textdata</a:t>
            </a:r>
            <a:r>
              <a:rPr lang="tr-TR" sz="3200">
                <a:ea typeface="+mj-lt"/>
                <a:cs typeface="+mj-lt"/>
              </a:rPr>
              <a:t>” kütüphanesi birkaç duyarlı sözlük içerir. Kullandığımız sözlükler ;</a:t>
            </a:r>
          </a:p>
          <a:p>
            <a:pPr marL="0" indent="0">
              <a:buNone/>
            </a:pPr>
            <a:r>
              <a:rPr lang="tr-TR" sz="3200" err="1"/>
              <a:t>nrc</a:t>
            </a:r>
            <a:endParaRPr lang="tr-TR" sz="3200"/>
          </a:p>
          <a:p>
            <a:pPr marL="0" indent="0">
              <a:buNone/>
            </a:pPr>
            <a:r>
              <a:rPr lang="tr-TR" sz="3200" err="1"/>
              <a:t>bing</a:t>
            </a:r>
            <a:endParaRPr lang="tr-TR" sz="3200"/>
          </a:p>
          <a:p>
            <a:pPr marL="0" indent="0">
              <a:buNone/>
            </a:pPr>
            <a:endParaRPr lang="tr-TR" sz="2400"/>
          </a:p>
        </p:txBody>
      </p:sp>
    </p:spTree>
    <p:extLst>
      <p:ext uri="{BB962C8B-B14F-4D97-AF65-F5344CB8AC3E}">
        <p14:creationId xmlns:p14="http://schemas.microsoft.com/office/powerpoint/2010/main" val="225974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B37680-4497-4419-8431-C6F22927790D}"/>
              </a:ext>
            </a:extLst>
          </p:cNvPr>
          <p:cNvSpPr>
            <a:spLocks noGrp="1"/>
          </p:cNvSpPr>
          <p:nvPr>
            <p:ph idx="1"/>
          </p:nvPr>
        </p:nvSpPr>
        <p:spPr>
          <a:xfrm>
            <a:off x="499464" y="313258"/>
            <a:ext cx="9895446" cy="6122046"/>
          </a:xfrm>
        </p:spPr>
        <p:txBody>
          <a:bodyPr vert="horz" lIns="91440" tIns="45720" rIns="91440" bIns="45720" rtlCol="0" anchor="t">
            <a:normAutofit/>
          </a:bodyPr>
          <a:lstStyle/>
          <a:p>
            <a:pPr marL="0" indent="0">
              <a:buNone/>
            </a:pPr>
            <a:r>
              <a:rPr lang="tr-TR" sz="3200" dirty="0">
                <a:ea typeface="+mj-lt"/>
                <a:cs typeface="+mj-lt"/>
              </a:rPr>
              <a:t>Bu sözlüklerin ikisi de </a:t>
            </a:r>
            <a:r>
              <a:rPr lang="tr-TR" sz="3200" dirty="0" err="1">
                <a:ea typeface="+mj-lt"/>
                <a:cs typeface="+mj-lt"/>
              </a:rPr>
              <a:t>unigramlara</a:t>
            </a:r>
            <a:r>
              <a:rPr lang="tr-TR" sz="3200" dirty="0">
                <a:ea typeface="+mj-lt"/>
                <a:cs typeface="+mj-lt"/>
              </a:rPr>
              <a:t>, yani tek kelimelere dayanmaktadır. Bu sözlükler birçok İngilizce kelime içerir ve kelimelere olumlu / olumsuz duygu puanları ve muhtemelen sevinç, öfke, üzüntü vb. Duygular atanır. </a:t>
            </a:r>
          </a:p>
          <a:p>
            <a:pPr marL="0" indent="0">
              <a:buNone/>
            </a:pPr>
            <a:endParaRPr lang="tr-TR" sz="3200">
              <a:ea typeface="+mj-lt"/>
              <a:cs typeface="+mj-lt"/>
            </a:endParaRPr>
          </a:p>
          <a:p>
            <a:pPr marL="0" indent="0">
              <a:buNone/>
            </a:pPr>
            <a:r>
              <a:rPr lang="tr-TR" sz="3200" dirty="0" err="1">
                <a:ea typeface="+mj-lt"/>
                <a:cs typeface="+mj-lt"/>
              </a:rPr>
              <a:t>nrc</a:t>
            </a:r>
            <a:r>
              <a:rPr lang="tr-TR" sz="3200" dirty="0">
                <a:ea typeface="+mj-lt"/>
                <a:cs typeface="+mj-lt"/>
              </a:rPr>
              <a:t> sözlüğü = Pozitif, negatif, öfke, beklenti, tiksinti, korku, sevinç, üzüntü, sürpriz gibi kategoriler bulunur.</a:t>
            </a:r>
          </a:p>
          <a:p>
            <a:pPr marL="0" indent="0">
              <a:buNone/>
            </a:pPr>
            <a:r>
              <a:rPr lang="tr-TR" sz="3200" dirty="0" err="1">
                <a:ea typeface="+mj-lt"/>
                <a:cs typeface="+mj-lt"/>
              </a:rPr>
              <a:t>bing</a:t>
            </a:r>
            <a:r>
              <a:rPr lang="tr-TR" sz="3200" dirty="0">
                <a:ea typeface="+mj-lt"/>
                <a:cs typeface="+mj-lt"/>
              </a:rPr>
              <a:t> sözlüğü = Pozitif ve negatif kategoriler halinde  ikili biçimde kelimeleri kategorize eder.</a:t>
            </a:r>
            <a:endParaRPr lang="tr-TR" sz="3200" dirty="0"/>
          </a:p>
          <a:p>
            <a:pPr marL="0" indent="0">
              <a:buNone/>
            </a:pPr>
            <a:endParaRPr lang="tr-TR"/>
          </a:p>
        </p:txBody>
      </p:sp>
    </p:spTree>
    <p:extLst>
      <p:ext uri="{BB962C8B-B14F-4D97-AF65-F5344CB8AC3E}">
        <p14:creationId xmlns:p14="http://schemas.microsoft.com/office/powerpoint/2010/main" val="144491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590D8E-A9B7-4D13-92C9-7B91BB44EC08}"/>
              </a:ext>
            </a:extLst>
          </p:cNvPr>
          <p:cNvSpPr>
            <a:spLocks noGrp="1"/>
          </p:cNvSpPr>
          <p:nvPr>
            <p:ph type="title"/>
          </p:nvPr>
        </p:nvSpPr>
        <p:spPr>
          <a:xfrm>
            <a:off x="646111" y="999057"/>
            <a:ext cx="9404723" cy="710417"/>
          </a:xfrm>
        </p:spPr>
        <p:txBody>
          <a:bodyPr/>
          <a:lstStyle/>
          <a:p>
            <a:r>
              <a:rPr lang="tr-TR" dirty="0"/>
              <a:t>             </a:t>
            </a:r>
            <a:r>
              <a:rPr lang="tr-TR" dirty="0" err="1"/>
              <a:t>nrc</a:t>
            </a:r>
            <a:r>
              <a:rPr lang="tr-TR" dirty="0"/>
              <a:t>                         </a:t>
            </a:r>
            <a:r>
              <a:rPr lang="tr-TR" dirty="0" err="1"/>
              <a:t>bing</a:t>
            </a:r>
            <a:endParaRPr lang="tr-TR"/>
          </a:p>
        </p:txBody>
      </p:sp>
      <p:pic>
        <p:nvPicPr>
          <p:cNvPr id="10" name="Resim 10" descr="metin içeren bir resim&#10;&#10;Çok yüksek güvenilirlikle oluşturulmuş açıklama">
            <a:extLst>
              <a:ext uri="{FF2B5EF4-FFF2-40B4-BE49-F238E27FC236}">
                <a16:creationId xmlns:a16="http://schemas.microsoft.com/office/drawing/2014/main" id="{DBB467EC-D70F-4BFC-920F-14E3749B10B2}"/>
              </a:ext>
            </a:extLst>
          </p:cNvPr>
          <p:cNvPicPr>
            <a:picLocks noChangeAspect="1"/>
          </p:cNvPicPr>
          <p:nvPr/>
        </p:nvPicPr>
        <p:blipFill>
          <a:blip r:embed="rId2"/>
          <a:stretch>
            <a:fillRect/>
          </a:stretch>
        </p:blipFill>
        <p:spPr>
          <a:xfrm>
            <a:off x="1874807" y="1959185"/>
            <a:ext cx="3151516" cy="3442838"/>
          </a:xfrm>
          <a:prstGeom prst="rect">
            <a:avLst/>
          </a:prstGeom>
        </p:spPr>
      </p:pic>
      <p:pic>
        <p:nvPicPr>
          <p:cNvPr id="12" name="Resim 12" descr="metin içeren bir resim&#10;&#10;Çok yüksek güvenilirlikle oluşturulmuş açıklama">
            <a:extLst>
              <a:ext uri="{FF2B5EF4-FFF2-40B4-BE49-F238E27FC236}">
                <a16:creationId xmlns:a16="http://schemas.microsoft.com/office/drawing/2014/main" id="{BFBBC7BC-B0C4-49AF-A898-19DA3C6DE454}"/>
              </a:ext>
            </a:extLst>
          </p:cNvPr>
          <p:cNvPicPr>
            <a:picLocks noChangeAspect="1"/>
          </p:cNvPicPr>
          <p:nvPr/>
        </p:nvPicPr>
        <p:blipFill>
          <a:blip r:embed="rId3"/>
          <a:stretch>
            <a:fillRect/>
          </a:stretch>
        </p:blipFill>
        <p:spPr>
          <a:xfrm>
            <a:off x="6364947" y="1963947"/>
            <a:ext cx="2955805" cy="3462067"/>
          </a:xfrm>
          <a:prstGeom prst="rect">
            <a:avLst/>
          </a:prstGeom>
        </p:spPr>
      </p:pic>
    </p:spTree>
    <p:extLst>
      <p:ext uri="{BB962C8B-B14F-4D97-AF65-F5344CB8AC3E}">
        <p14:creationId xmlns:p14="http://schemas.microsoft.com/office/powerpoint/2010/main" val="76057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6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8">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E9478C05-F95B-4408-ADDA-70310F557C65}"/>
              </a:ext>
            </a:extLst>
          </p:cNvPr>
          <p:cNvPicPr>
            <a:picLocks noChangeAspect="1"/>
          </p:cNvPicPr>
          <p:nvPr/>
        </p:nvPicPr>
        <p:blipFill>
          <a:blip r:embed="rId2"/>
          <a:stretch>
            <a:fillRect/>
          </a:stretch>
        </p:blipFill>
        <p:spPr>
          <a:xfrm>
            <a:off x="1912603" y="557203"/>
            <a:ext cx="8194265" cy="5829858"/>
          </a:xfrm>
          <a:prstGeom prst="rect">
            <a:avLst/>
          </a:prstGeom>
        </p:spPr>
      </p:pic>
    </p:spTree>
    <p:extLst>
      <p:ext uri="{BB962C8B-B14F-4D97-AF65-F5344CB8AC3E}">
        <p14:creationId xmlns:p14="http://schemas.microsoft.com/office/powerpoint/2010/main" val="57046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7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ekran görüntüsü içeren bir resim&#10;&#10;Çok yüksek güvenilirlikle oluşturulmuş açıklama">
            <a:extLst>
              <a:ext uri="{FF2B5EF4-FFF2-40B4-BE49-F238E27FC236}">
                <a16:creationId xmlns:a16="http://schemas.microsoft.com/office/drawing/2014/main" id="{1C657F0F-C930-4F2A-8F91-3C5B5D7D2DBE}"/>
              </a:ext>
            </a:extLst>
          </p:cNvPr>
          <p:cNvPicPr>
            <a:picLocks noChangeAspect="1"/>
          </p:cNvPicPr>
          <p:nvPr/>
        </p:nvPicPr>
        <p:blipFill>
          <a:blip r:embed="rId2"/>
          <a:stretch>
            <a:fillRect/>
          </a:stretch>
        </p:blipFill>
        <p:spPr>
          <a:xfrm>
            <a:off x="1955735" y="528449"/>
            <a:ext cx="8194265" cy="5858612"/>
          </a:xfrm>
          <a:prstGeom prst="rect">
            <a:avLst/>
          </a:prstGeom>
        </p:spPr>
      </p:pic>
    </p:spTree>
    <p:extLst>
      <p:ext uri="{BB962C8B-B14F-4D97-AF65-F5344CB8AC3E}">
        <p14:creationId xmlns:p14="http://schemas.microsoft.com/office/powerpoint/2010/main" val="131895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4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harita içeren bir resim&#10;&#10;Çok yüksek güvenilirlikle oluşturulmuş açıklama">
            <a:extLst>
              <a:ext uri="{FF2B5EF4-FFF2-40B4-BE49-F238E27FC236}">
                <a16:creationId xmlns:a16="http://schemas.microsoft.com/office/drawing/2014/main" id="{A54905C0-C77E-4D67-A277-2797F442644B}"/>
              </a:ext>
            </a:extLst>
          </p:cNvPr>
          <p:cNvPicPr>
            <a:picLocks noChangeAspect="1"/>
          </p:cNvPicPr>
          <p:nvPr/>
        </p:nvPicPr>
        <p:blipFill>
          <a:blip r:embed="rId2"/>
          <a:stretch>
            <a:fillRect/>
          </a:stretch>
        </p:blipFill>
        <p:spPr>
          <a:xfrm>
            <a:off x="2027622" y="528449"/>
            <a:ext cx="8122378" cy="5858612"/>
          </a:xfrm>
          <a:prstGeom prst="rect">
            <a:avLst/>
          </a:prstGeom>
        </p:spPr>
      </p:pic>
    </p:spTree>
    <p:extLst>
      <p:ext uri="{BB962C8B-B14F-4D97-AF65-F5344CB8AC3E}">
        <p14:creationId xmlns:p14="http://schemas.microsoft.com/office/powerpoint/2010/main" val="417226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ekran görüntüsü içeren bir resim&#10;&#10;Çok yüksek güvenilirlikle oluşturulmuş açıklama">
            <a:extLst>
              <a:ext uri="{FF2B5EF4-FFF2-40B4-BE49-F238E27FC236}">
                <a16:creationId xmlns:a16="http://schemas.microsoft.com/office/drawing/2014/main" id="{E4940838-4BAD-49B2-9592-BD3CB9A6107B}"/>
              </a:ext>
            </a:extLst>
          </p:cNvPr>
          <p:cNvPicPr>
            <a:picLocks noChangeAspect="1"/>
          </p:cNvPicPr>
          <p:nvPr/>
        </p:nvPicPr>
        <p:blipFill>
          <a:blip r:embed="rId2"/>
          <a:stretch>
            <a:fillRect/>
          </a:stretch>
        </p:blipFill>
        <p:spPr>
          <a:xfrm>
            <a:off x="2027622" y="542826"/>
            <a:ext cx="8108001" cy="5844235"/>
          </a:xfrm>
          <a:prstGeom prst="rect">
            <a:avLst/>
          </a:prstGeom>
        </p:spPr>
      </p:pic>
    </p:spTree>
    <p:extLst>
      <p:ext uri="{BB962C8B-B14F-4D97-AF65-F5344CB8AC3E}">
        <p14:creationId xmlns:p14="http://schemas.microsoft.com/office/powerpoint/2010/main" val="365592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5C2D43-A1B1-48CC-AC09-263AB0D68C2D}"/>
              </a:ext>
            </a:extLst>
          </p:cNvPr>
          <p:cNvSpPr>
            <a:spLocks noGrp="1"/>
          </p:cNvSpPr>
          <p:nvPr>
            <p:ph type="title"/>
          </p:nvPr>
        </p:nvSpPr>
        <p:spPr>
          <a:xfrm>
            <a:off x="646111" y="452718"/>
            <a:ext cx="9404723" cy="1299889"/>
          </a:xfrm>
        </p:spPr>
        <p:txBody>
          <a:bodyPr/>
          <a:lstStyle/>
          <a:p>
            <a:r>
              <a:rPr lang="tr-TR"/>
              <a:t>En Çok Tekrar Eden Kelimeler Ve Kelime Toplulukları</a:t>
            </a:r>
          </a:p>
        </p:txBody>
      </p:sp>
      <p:sp>
        <p:nvSpPr>
          <p:cNvPr id="3" name="İçerik Yer Tutucusu 2">
            <a:extLst>
              <a:ext uri="{FF2B5EF4-FFF2-40B4-BE49-F238E27FC236}">
                <a16:creationId xmlns:a16="http://schemas.microsoft.com/office/drawing/2014/main" id="{C5EBD5C1-CBDB-48EA-9F82-45224A52D6C3}"/>
              </a:ext>
            </a:extLst>
          </p:cNvPr>
          <p:cNvSpPr>
            <a:spLocks noGrp="1"/>
          </p:cNvSpPr>
          <p:nvPr>
            <p:ph idx="1"/>
          </p:nvPr>
        </p:nvSpPr>
        <p:spPr>
          <a:xfrm>
            <a:off x="758255" y="2067295"/>
            <a:ext cx="8946541" cy="4195481"/>
          </a:xfrm>
        </p:spPr>
        <p:txBody>
          <a:bodyPr vert="horz" lIns="91440" tIns="45720" rIns="91440" bIns="45720" rtlCol="0" anchor="t">
            <a:noAutofit/>
          </a:bodyPr>
          <a:lstStyle/>
          <a:p>
            <a:pPr marL="0" indent="0">
              <a:lnSpc>
                <a:spcPct val="90000"/>
              </a:lnSpc>
              <a:buNone/>
            </a:pPr>
            <a:r>
              <a:rPr lang="tr-TR" sz="2400">
                <a:ea typeface="+mj-lt"/>
                <a:cs typeface="+mj-lt"/>
              </a:rPr>
              <a:t>Her bir karakterin en çok kullandığı kelimelere bakılarak karakterin yapısı hakkında fikir edinilebilir.</a:t>
            </a:r>
            <a:endParaRPr lang="en-US" sz="2400">
              <a:ea typeface="+mj-lt"/>
              <a:cs typeface="+mj-lt"/>
            </a:endParaRPr>
          </a:p>
          <a:p>
            <a:pPr marL="0" indent="0">
              <a:lnSpc>
                <a:spcPct val="90000"/>
              </a:lnSpc>
              <a:buNone/>
            </a:pPr>
            <a:r>
              <a:rPr lang="tr-TR" sz="2400">
                <a:ea typeface="+mj-lt"/>
                <a:cs typeface="+mj-lt"/>
              </a:rPr>
              <a:t>Bunun için karakterlerin en çok kullandığı tekil kelimeler çift kelimeler ve üçlemeler incelendi.</a:t>
            </a:r>
            <a:endParaRPr lang="en-US" sz="2400"/>
          </a:p>
          <a:p>
            <a:pPr marL="0" indent="0">
              <a:lnSpc>
                <a:spcPct val="90000"/>
              </a:lnSpc>
              <a:buNone/>
            </a:pPr>
            <a:endParaRPr lang="tr-TR" sz="2400"/>
          </a:p>
          <a:p>
            <a:pPr marL="0" indent="0">
              <a:lnSpc>
                <a:spcPct val="90000"/>
              </a:lnSpc>
              <a:buNone/>
            </a:pPr>
            <a:r>
              <a:rPr lang="tr-TR" sz="2400"/>
              <a:t>Yapılan </a:t>
            </a:r>
            <a:r>
              <a:rPr lang="tr-TR" sz="2400" err="1"/>
              <a:t>İşlmeler</a:t>
            </a:r>
            <a:r>
              <a:rPr lang="tr-TR" sz="2400"/>
              <a:t> ; </a:t>
            </a:r>
            <a:endParaRPr lang="en-US" sz="2400"/>
          </a:p>
          <a:p>
            <a:pPr marL="0" indent="0">
              <a:lnSpc>
                <a:spcPct val="90000"/>
              </a:lnSpc>
              <a:buNone/>
            </a:pPr>
            <a:r>
              <a:rPr lang="tr-TR" sz="2400"/>
              <a:t>Metin Ön Temizliği</a:t>
            </a:r>
          </a:p>
          <a:p>
            <a:pPr marL="0" indent="0">
              <a:lnSpc>
                <a:spcPct val="90000"/>
              </a:lnSpc>
              <a:buNone/>
            </a:pPr>
            <a:r>
              <a:rPr lang="tr-TR" sz="2400"/>
              <a:t>Kelime Sıklıklarının Bulunması</a:t>
            </a:r>
          </a:p>
          <a:p>
            <a:pPr marL="0" indent="0">
              <a:lnSpc>
                <a:spcPct val="90000"/>
              </a:lnSpc>
              <a:buNone/>
            </a:pPr>
            <a:r>
              <a:rPr lang="tr-TR" sz="2400" err="1"/>
              <a:t>Ngramsların</a:t>
            </a:r>
            <a:r>
              <a:rPr lang="tr-TR" sz="2400"/>
              <a:t> Bulunması</a:t>
            </a:r>
          </a:p>
          <a:p>
            <a:pPr marL="0" indent="0">
              <a:buNone/>
            </a:pPr>
            <a:endParaRPr lang="tr-TR"/>
          </a:p>
        </p:txBody>
      </p:sp>
    </p:spTree>
    <p:extLst>
      <p:ext uri="{BB962C8B-B14F-4D97-AF65-F5344CB8AC3E}">
        <p14:creationId xmlns:p14="http://schemas.microsoft.com/office/powerpoint/2010/main" val="164764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B89C44-DFFF-425A-B544-3DEECC482268}"/>
              </a:ext>
            </a:extLst>
          </p:cNvPr>
          <p:cNvSpPr>
            <a:spLocks noGrp="1"/>
          </p:cNvSpPr>
          <p:nvPr>
            <p:ph type="title"/>
          </p:nvPr>
        </p:nvSpPr>
        <p:spPr>
          <a:xfrm>
            <a:off x="646111" y="337699"/>
            <a:ext cx="9404723" cy="811059"/>
          </a:xfrm>
        </p:spPr>
        <p:txBody>
          <a:bodyPr/>
          <a:lstStyle/>
          <a:p>
            <a:r>
              <a:rPr lang="tr-TR"/>
              <a:t>Metin Ön Temizliği</a:t>
            </a:r>
          </a:p>
        </p:txBody>
      </p:sp>
      <p:sp>
        <p:nvSpPr>
          <p:cNvPr id="3" name="İçerik Yer Tutucusu 2">
            <a:extLst>
              <a:ext uri="{FF2B5EF4-FFF2-40B4-BE49-F238E27FC236}">
                <a16:creationId xmlns:a16="http://schemas.microsoft.com/office/drawing/2014/main" id="{755F5E69-A884-4DB2-997D-3E413B8637A2}"/>
              </a:ext>
            </a:extLst>
          </p:cNvPr>
          <p:cNvSpPr>
            <a:spLocks noGrp="1"/>
          </p:cNvSpPr>
          <p:nvPr>
            <p:ph idx="1"/>
          </p:nvPr>
        </p:nvSpPr>
        <p:spPr>
          <a:xfrm>
            <a:off x="643237" y="1161523"/>
            <a:ext cx="8946541" cy="5561328"/>
          </a:xfrm>
        </p:spPr>
        <p:txBody>
          <a:bodyPr vert="horz" lIns="91440" tIns="45720" rIns="91440" bIns="45720" rtlCol="0" anchor="t">
            <a:noAutofit/>
          </a:bodyPr>
          <a:lstStyle/>
          <a:p>
            <a:pPr marL="0" indent="0">
              <a:buNone/>
            </a:pPr>
            <a:r>
              <a:rPr lang="tr-TR" sz="2200">
                <a:ea typeface="+mj-lt"/>
                <a:cs typeface="+mj-lt"/>
              </a:rPr>
              <a:t>En çok tekrar eden kelimeleri ve karakterlere göre kelime sıklıklarını keşfedeceğiz. Bu işlemlerde tek kelime sıralamalarını düzgün gösterebilmek için diyaloglardaki </a:t>
            </a:r>
            <a:r>
              <a:rPr lang="tr-TR" sz="2200" err="1">
                <a:ea typeface="+mj-lt"/>
                <a:cs typeface="+mj-lt"/>
              </a:rPr>
              <a:t>stopwordsleri</a:t>
            </a:r>
            <a:r>
              <a:rPr lang="tr-TR" sz="2200">
                <a:ea typeface="+mj-lt"/>
                <a:cs typeface="+mj-lt"/>
              </a:rPr>
              <a:t> kaldırmamız noktalama işaretlerini silmemiz gerekecektir. Yapılması gereken işlemleri yapmak için bir kaç adet fonksiyon tanımladık bu fonksiyonları da işlemlere göre seçerek diyalogları analize hazır hale getirdik. Bu işlemler için "</a:t>
            </a:r>
            <a:r>
              <a:rPr lang="tr-TR" sz="2200" err="1">
                <a:ea typeface="+mj-lt"/>
                <a:cs typeface="+mj-lt"/>
              </a:rPr>
              <a:t>tm</a:t>
            </a:r>
            <a:r>
              <a:rPr lang="tr-TR" sz="2200">
                <a:ea typeface="+mj-lt"/>
                <a:cs typeface="+mj-lt"/>
              </a:rPr>
              <a:t>" ve "</a:t>
            </a:r>
            <a:r>
              <a:rPr lang="tr-TR" sz="2200" err="1">
                <a:ea typeface="+mj-lt"/>
                <a:cs typeface="+mj-lt"/>
              </a:rPr>
              <a:t>RWeka</a:t>
            </a:r>
            <a:r>
              <a:rPr lang="tr-TR" sz="2200">
                <a:ea typeface="+mj-lt"/>
                <a:cs typeface="+mj-lt"/>
              </a:rPr>
              <a:t>" kütüphanelerinden yararlandık. Kullandığımız bazı fonksiyonlar ;</a:t>
            </a:r>
          </a:p>
          <a:p>
            <a:pPr marL="0" indent="0">
              <a:buNone/>
            </a:pPr>
            <a:r>
              <a:rPr lang="tr" sz="2200">
                <a:latin typeface="Consolas"/>
              </a:rPr>
              <a:t>removePunctuation (). Tüm noktalama işaretlerini kaldır
</a:t>
            </a:r>
            <a:r>
              <a:rPr lang="tr" sz="2200" err="1">
                <a:latin typeface="Consolas"/>
              </a:rPr>
              <a:t>stripWhitespace</a:t>
            </a:r>
            <a:r>
              <a:rPr lang="tr" sz="2200">
                <a:latin typeface="Consolas"/>
              </a:rPr>
              <a:t> (). Fazla boşluğu kaldır
daha düşük(). Tüm karakterleri küçük harf yap
</a:t>
            </a:r>
            <a:r>
              <a:rPr lang="tr" sz="2200" err="1">
                <a:latin typeface="Consolas"/>
              </a:rPr>
              <a:t>removeWords</a:t>
            </a:r>
            <a:r>
              <a:rPr lang="tr" sz="2200">
                <a:latin typeface="Consolas"/>
              </a:rPr>
              <a:t> (). Bazı yaygın İngilizce durdurma kelimelerini kaldırın (“Ben”, “o”, “</a:t>
            </a:r>
            <a:r>
              <a:rPr lang="tr" sz="2200" err="1">
                <a:latin typeface="Consolas"/>
              </a:rPr>
              <a:t>the</a:t>
            </a:r>
            <a:r>
              <a:rPr lang="tr" sz="2200">
                <a:latin typeface="Consolas"/>
              </a:rPr>
              <a:t>” vb.)
</a:t>
            </a:r>
            <a:r>
              <a:rPr lang="tr" sz="2200" err="1">
                <a:latin typeface="Consolas"/>
              </a:rPr>
              <a:t>removeNumbers</a:t>
            </a:r>
            <a:r>
              <a:rPr lang="tr" sz="2200">
                <a:latin typeface="Consolas"/>
              </a:rPr>
              <a:t> (). Numaraları kaldır</a:t>
            </a:r>
            <a:endParaRPr lang="tr-TR" sz="2200"/>
          </a:p>
        </p:txBody>
      </p:sp>
    </p:spTree>
    <p:extLst>
      <p:ext uri="{BB962C8B-B14F-4D97-AF65-F5344CB8AC3E}">
        <p14:creationId xmlns:p14="http://schemas.microsoft.com/office/powerpoint/2010/main" val="161370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8">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8" name="Straight Connector 10">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F7BD13B1-A71D-4F59-AB28-159EE74E4C1F}"/>
              </a:ext>
            </a:extLst>
          </p:cNvPr>
          <p:cNvSpPr>
            <a:spLocks noGrp="1"/>
          </p:cNvSpPr>
          <p:nvPr>
            <p:ph type="ctrTitle"/>
          </p:nvPr>
        </p:nvSpPr>
        <p:spPr>
          <a:xfrm>
            <a:off x="4654295" y="1266958"/>
            <a:ext cx="6808362" cy="4528457"/>
          </a:xfrm>
        </p:spPr>
        <p:txBody>
          <a:bodyPr vert="horz" lIns="91440" tIns="45720" rIns="91440" bIns="45720" rtlCol="0" anchor="ctr">
            <a:normAutofit/>
          </a:bodyPr>
          <a:lstStyle/>
          <a:p>
            <a:br>
              <a:rPr lang="en-US" b="0" i="0" kern="1200">
                <a:latin typeface="+mj-lt"/>
                <a:ea typeface="+mj-ea"/>
                <a:cs typeface="+mj-cs"/>
              </a:rPr>
            </a:br>
            <a:endParaRPr lang="en-US" b="0" i="0" kern="1200">
              <a:latin typeface="+mj-lt"/>
              <a:ea typeface="+mj-ea"/>
              <a:cs typeface="+mj-cs"/>
            </a:endParaRPr>
          </a:p>
        </p:txBody>
      </p:sp>
      <p:sp>
        <p:nvSpPr>
          <p:cNvPr id="10" name="Metin kutusu 9">
            <a:extLst>
              <a:ext uri="{FF2B5EF4-FFF2-40B4-BE49-F238E27FC236}">
                <a16:creationId xmlns:a16="http://schemas.microsoft.com/office/drawing/2014/main" id="{61FD81C8-9B36-40A0-88B7-2C6CBD6B2421}"/>
              </a:ext>
            </a:extLst>
          </p:cNvPr>
          <p:cNvSpPr txBox="1"/>
          <p:nvPr/>
        </p:nvSpPr>
        <p:spPr>
          <a:xfrm>
            <a:off x="468702" y="3214777"/>
            <a:ext cx="38215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3600"/>
              <a:t>HAZIRLAYANLAR</a:t>
            </a:r>
          </a:p>
        </p:txBody>
      </p:sp>
      <p:sp>
        <p:nvSpPr>
          <p:cNvPr id="12" name="Metin kutusu 11">
            <a:extLst>
              <a:ext uri="{FF2B5EF4-FFF2-40B4-BE49-F238E27FC236}">
                <a16:creationId xmlns:a16="http://schemas.microsoft.com/office/drawing/2014/main" id="{8E1DAFB1-8D3D-4E08-A20E-1B3099BA8533}"/>
              </a:ext>
            </a:extLst>
          </p:cNvPr>
          <p:cNvSpPr txBox="1"/>
          <p:nvPr/>
        </p:nvSpPr>
        <p:spPr>
          <a:xfrm>
            <a:off x="5126068" y="1330445"/>
            <a:ext cx="558991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a:t>Erdem CANKUT</a:t>
            </a:r>
          </a:p>
          <a:p>
            <a:endParaRPr lang="tr-TR" sz="3600"/>
          </a:p>
          <a:p>
            <a:r>
              <a:rPr lang="tr-TR" sz="3600"/>
              <a:t>Enes AKAR</a:t>
            </a:r>
          </a:p>
          <a:p>
            <a:endParaRPr lang="tr-TR" sz="3600"/>
          </a:p>
          <a:p>
            <a:r>
              <a:rPr lang="tr-TR" sz="3600"/>
              <a:t>Fatih EKİCİ</a:t>
            </a:r>
          </a:p>
          <a:p>
            <a:endParaRPr lang="tr-TR" sz="3600"/>
          </a:p>
          <a:p>
            <a:r>
              <a:rPr lang="tr-TR" sz="3600"/>
              <a:t>Tolunay TÜRİTCİOĞLU</a:t>
            </a:r>
          </a:p>
        </p:txBody>
      </p:sp>
    </p:spTree>
    <p:extLst>
      <p:ext uri="{BB962C8B-B14F-4D97-AF65-F5344CB8AC3E}">
        <p14:creationId xmlns:p14="http://schemas.microsoft.com/office/powerpoint/2010/main" val="367359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43C27F-7CB1-450D-8249-D0AD4FF9C30D}"/>
              </a:ext>
            </a:extLst>
          </p:cNvPr>
          <p:cNvSpPr>
            <a:spLocks noGrp="1"/>
          </p:cNvSpPr>
          <p:nvPr>
            <p:ph type="title"/>
          </p:nvPr>
        </p:nvSpPr>
        <p:spPr/>
        <p:txBody>
          <a:bodyPr/>
          <a:lstStyle/>
          <a:p>
            <a:r>
              <a:rPr lang="tr-TR"/>
              <a:t>Kelime Sıklıklarının Bulunması </a:t>
            </a:r>
          </a:p>
        </p:txBody>
      </p:sp>
      <p:sp>
        <p:nvSpPr>
          <p:cNvPr id="3" name="İçerik Yer Tutucusu 2">
            <a:extLst>
              <a:ext uri="{FF2B5EF4-FFF2-40B4-BE49-F238E27FC236}">
                <a16:creationId xmlns:a16="http://schemas.microsoft.com/office/drawing/2014/main" id="{486956A9-727F-401E-B950-CEF96B4797D2}"/>
              </a:ext>
            </a:extLst>
          </p:cNvPr>
          <p:cNvSpPr>
            <a:spLocks noGrp="1"/>
          </p:cNvSpPr>
          <p:nvPr>
            <p:ph idx="1"/>
          </p:nvPr>
        </p:nvSpPr>
        <p:spPr>
          <a:xfrm>
            <a:off x="643237" y="1506578"/>
            <a:ext cx="10024842" cy="5014990"/>
          </a:xfrm>
        </p:spPr>
        <p:txBody>
          <a:bodyPr vert="horz" lIns="91440" tIns="45720" rIns="91440" bIns="45720" rtlCol="0" anchor="t">
            <a:noAutofit/>
          </a:bodyPr>
          <a:lstStyle/>
          <a:p>
            <a:pPr marL="0" indent="0">
              <a:buNone/>
            </a:pPr>
            <a:r>
              <a:rPr lang="tr-TR" sz="2400">
                <a:ea typeface="+mj-lt"/>
                <a:cs typeface="+mj-lt"/>
              </a:rPr>
              <a:t>Metin ön temizliğinden sonra son olarak </a:t>
            </a:r>
            <a:r>
              <a:rPr lang="tr-TR" sz="2400" err="1">
                <a:ea typeface="+mj-lt"/>
                <a:cs typeface="+mj-lt"/>
              </a:rPr>
              <a:t>stopwords</a:t>
            </a:r>
            <a:r>
              <a:rPr lang="tr-TR" sz="2400">
                <a:ea typeface="+mj-lt"/>
                <a:cs typeface="+mj-lt"/>
              </a:rPr>
              <a:t> ve sayıların silinmesi aşamasından sonra veri setini temiz hale getirmiş olacaktır.</a:t>
            </a:r>
          </a:p>
          <a:p>
            <a:pPr marL="0" indent="0">
              <a:buNone/>
            </a:pPr>
            <a:endParaRPr lang="tr-TR" sz="2400">
              <a:ea typeface="+mj-lt"/>
              <a:cs typeface="+mj-lt"/>
            </a:endParaRPr>
          </a:p>
          <a:p>
            <a:pPr marL="0" indent="0">
              <a:buNone/>
            </a:pPr>
            <a:r>
              <a:rPr lang="tr-TR" sz="2400">
                <a:ea typeface="+mj-lt"/>
                <a:cs typeface="+mj-lt"/>
              </a:rPr>
              <a:t>Bu aşamada tanımlanan fonksiyon veri setinden en çok tekrar eden kelimelerin tablosunu oluşturur. Veri seti önce </a:t>
            </a:r>
            <a:r>
              <a:rPr lang="tr-TR" sz="2400" err="1">
                <a:ea typeface="+mj-lt"/>
                <a:cs typeface="+mj-lt"/>
              </a:rPr>
              <a:t>corpus</a:t>
            </a:r>
            <a:r>
              <a:rPr lang="tr-TR" sz="2400">
                <a:ea typeface="+mj-lt"/>
                <a:cs typeface="+mj-lt"/>
              </a:rPr>
              <a:t> dosyası haline getirilir. Ardından </a:t>
            </a:r>
            <a:r>
              <a:rPr lang="tr-TR" sz="2400" err="1">
                <a:ea typeface="+mj-lt"/>
                <a:cs typeface="+mj-lt"/>
              </a:rPr>
              <a:t>cleanCorpus</a:t>
            </a:r>
            <a:r>
              <a:rPr lang="tr-TR" sz="2400">
                <a:ea typeface="+mj-lt"/>
                <a:cs typeface="+mj-lt"/>
              </a:rPr>
              <a:t> fonksiyonu çalıştırılır Daha sonra veriyi </a:t>
            </a:r>
            <a:r>
              <a:rPr lang="tr-TR" sz="2400" err="1">
                <a:ea typeface="+mj-lt"/>
                <a:cs typeface="+mj-lt"/>
              </a:rPr>
              <a:t>tdm</a:t>
            </a:r>
            <a:r>
              <a:rPr lang="tr-TR" sz="2400">
                <a:ea typeface="+mj-lt"/>
                <a:cs typeface="+mj-lt"/>
              </a:rPr>
              <a:t>(</a:t>
            </a:r>
            <a:r>
              <a:rPr lang="tr-TR" sz="2400" err="1">
                <a:ea typeface="+mj-lt"/>
                <a:cs typeface="+mj-lt"/>
              </a:rPr>
              <a:t>Term</a:t>
            </a:r>
            <a:r>
              <a:rPr lang="tr-TR" sz="2400">
                <a:ea typeface="+mj-lt"/>
                <a:cs typeface="+mj-lt"/>
              </a:rPr>
              <a:t> </a:t>
            </a:r>
            <a:r>
              <a:rPr lang="tr-TR" sz="2400" err="1">
                <a:ea typeface="+mj-lt"/>
                <a:cs typeface="+mj-lt"/>
              </a:rPr>
              <a:t>Document</a:t>
            </a:r>
            <a:r>
              <a:rPr lang="tr-TR" sz="2400">
                <a:ea typeface="+mj-lt"/>
                <a:cs typeface="+mj-lt"/>
              </a:rPr>
              <a:t> </a:t>
            </a:r>
            <a:r>
              <a:rPr lang="tr-TR" sz="2400" err="1">
                <a:ea typeface="+mj-lt"/>
                <a:cs typeface="+mj-lt"/>
              </a:rPr>
              <a:t>Matrix</a:t>
            </a:r>
            <a:r>
              <a:rPr lang="tr-TR" sz="2400">
                <a:ea typeface="+mj-lt"/>
                <a:cs typeface="+mj-lt"/>
              </a:rPr>
              <a:t>) haline getirerek çok az rastlanan kelimeleri siliyoruz. Daha sonra yeni bir değişken oluşturarak en çok tekrar eden kelimeleri içeren bir dosya oluşturuyoruz ve frekans tablomuz oluşuyor.</a:t>
            </a:r>
            <a:endParaRPr lang="tr-TR" sz="2400"/>
          </a:p>
        </p:txBody>
      </p:sp>
    </p:spTree>
    <p:extLst>
      <p:ext uri="{BB962C8B-B14F-4D97-AF65-F5344CB8AC3E}">
        <p14:creationId xmlns:p14="http://schemas.microsoft.com/office/powerpoint/2010/main" val="2502387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2A7347-A749-4946-BB5B-980D02779338}"/>
              </a:ext>
            </a:extLst>
          </p:cNvPr>
          <p:cNvSpPr>
            <a:spLocks noGrp="1"/>
          </p:cNvSpPr>
          <p:nvPr>
            <p:ph type="title"/>
          </p:nvPr>
        </p:nvSpPr>
        <p:spPr>
          <a:xfrm>
            <a:off x="1106186" y="1085322"/>
            <a:ext cx="9404723" cy="1400530"/>
          </a:xfrm>
        </p:spPr>
        <p:txBody>
          <a:bodyPr/>
          <a:lstStyle/>
          <a:p>
            <a:r>
              <a:rPr lang="tr-TR" err="1"/>
              <a:t>Ngrams</a:t>
            </a:r>
          </a:p>
        </p:txBody>
      </p:sp>
      <p:sp>
        <p:nvSpPr>
          <p:cNvPr id="3" name="İçerik Yer Tutucusu 2">
            <a:extLst>
              <a:ext uri="{FF2B5EF4-FFF2-40B4-BE49-F238E27FC236}">
                <a16:creationId xmlns:a16="http://schemas.microsoft.com/office/drawing/2014/main" id="{6AAA2AE4-35AA-4C56-9B47-63124EE65FE3}"/>
              </a:ext>
            </a:extLst>
          </p:cNvPr>
          <p:cNvSpPr>
            <a:spLocks noGrp="1"/>
          </p:cNvSpPr>
          <p:nvPr>
            <p:ph idx="1"/>
          </p:nvPr>
        </p:nvSpPr>
        <p:spPr/>
        <p:txBody>
          <a:bodyPr vert="horz" lIns="91440" tIns="45720" rIns="91440" bIns="45720" rtlCol="0" anchor="t">
            <a:normAutofit/>
          </a:bodyPr>
          <a:lstStyle/>
          <a:p>
            <a:pPr marL="0" indent="0">
              <a:buNone/>
            </a:pPr>
            <a:r>
              <a:rPr lang="tr-TR" sz="3600" err="1">
                <a:ea typeface="+mj-lt"/>
                <a:cs typeface="+mj-lt"/>
              </a:rPr>
              <a:t>r_weka</a:t>
            </a:r>
            <a:r>
              <a:rPr lang="tr-TR" sz="3600">
                <a:ea typeface="+mj-lt"/>
                <a:cs typeface="+mj-lt"/>
              </a:rPr>
              <a:t> paketiyle </a:t>
            </a:r>
            <a:r>
              <a:rPr lang="tr-TR" sz="3600" err="1">
                <a:ea typeface="+mj-lt"/>
                <a:cs typeface="+mj-lt"/>
              </a:rPr>
              <a:t>tokenleri</a:t>
            </a:r>
            <a:r>
              <a:rPr lang="tr-TR" sz="3600">
                <a:ea typeface="+mj-lt"/>
                <a:cs typeface="+mj-lt"/>
              </a:rPr>
              <a:t> tekrar eden 2'li ve 3'lü kelimeleri bulması adına fonksiyon adına tanımlıyoruz.</a:t>
            </a:r>
          </a:p>
          <a:p>
            <a:pPr marL="0" indent="0">
              <a:buNone/>
            </a:pPr>
            <a:r>
              <a:rPr lang="tr-TR" sz="3600">
                <a:ea typeface="+mj-lt"/>
                <a:cs typeface="+mj-lt"/>
              </a:rPr>
              <a:t>En çok tekrar eden 2li ve 3lü kelime çiftlerinin tablosunu oluşturan fonksiyonu tanımladık.</a:t>
            </a:r>
            <a:endParaRPr lang="tr-TR" sz="3600"/>
          </a:p>
        </p:txBody>
      </p:sp>
    </p:spTree>
    <p:extLst>
      <p:ext uri="{BB962C8B-B14F-4D97-AF65-F5344CB8AC3E}">
        <p14:creationId xmlns:p14="http://schemas.microsoft.com/office/powerpoint/2010/main" val="70936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ekran görüntüsü içeren bir resim&#10;&#10;Çok yüksek güvenilirlikle oluşturulmuş açıklama">
            <a:extLst>
              <a:ext uri="{FF2B5EF4-FFF2-40B4-BE49-F238E27FC236}">
                <a16:creationId xmlns:a16="http://schemas.microsoft.com/office/drawing/2014/main" id="{1C8C7354-2429-4729-9439-BFBC6F2A317A}"/>
              </a:ext>
            </a:extLst>
          </p:cNvPr>
          <p:cNvPicPr>
            <a:picLocks noChangeAspect="1"/>
          </p:cNvPicPr>
          <p:nvPr/>
        </p:nvPicPr>
        <p:blipFill>
          <a:blip r:embed="rId3"/>
          <a:stretch>
            <a:fillRect/>
          </a:stretch>
        </p:blipFill>
        <p:spPr>
          <a:xfrm>
            <a:off x="1937462" y="557203"/>
            <a:ext cx="8187680" cy="5829857"/>
          </a:xfrm>
          <a:prstGeom prst="rect">
            <a:avLst/>
          </a:prstGeom>
        </p:spPr>
      </p:pic>
    </p:spTree>
    <p:extLst>
      <p:ext uri="{BB962C8B-B14F-4D97-AF65-F5344CB8AC3E}">
        <p14:creationId xmlns:p14="http://schemas.microsoft.com/office/powerpoint/2010/main" val="1663273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FEBC38-2320-414A-A3F3-23958170A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F17AD0-4668-46E4-B248-CD980B04F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a:effectLst>
            <a:outerShdw blurRad="50800" dist="50800" dir="5400000" algn="ctr" rotWithShape="0">
              <a:srgbClr val="5F5F5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a:extLst>
              <a:ext uri="{FF2B5EF4-FFF2-40B4-BE49-F238E27FC236}">
                <a16:creationId xmlns:a16="http://schemas.microsoft.com/office/drawing/2014/main" id="{6F699BA6-D88C-4FE4-BEFF-7ADD554A05D6}"/>
              </a:ext>
            </a:extLst>
          </p:cNvPr>
          <p:cNvPicPr>
            <a:picLocks noChangeAspect="1"/>
          </p:cNvPicPr>
          <p:nvPr/>
        </p:nvPicPr>
        <p:blipFill>
          <a:blip r:embed="rId3"/>
          <a:stretch>
            <a:fillRect/>
          </a:stretch>
        </p:blipFill>
        <p:spPr>
          <a:xfrm>
            <a:off x="1808065" y="485316"/>
            <a:ext cx="8388964" cy="5916122"/>
          </a:xfrm>
          <a:prstGeom prst="rect">
            <a:avLst/>
          </a:prstGeom>
        </p:spPr>
      </p:pic>
    </p:spTree>
    <p:extLst>
      <p:ext uri="{BB962C8B-B14F-4D97-AF65-F5344CB8AC3E}">
        <p14:creationId xmlns:p14="http://schemas.microsoft.com/office/powerpoint/2010/main" val="277751952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61FEBC38-2320-414A-A3F3-23958170A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17F17AD0-4668-46E4-B248-CD980B04F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a:effectLst>
            <a:outerShdw blurRad="50800" dist="50800" dir="5400000" algn="ctr" rotWithShape="0">
              <a:srgbClr val="5F5F5F">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ekran görüntüsü içeren bir resim&#10;&#10;Çok yüksek güvenilirlikle oluşturulmuş açıklama">
            <a:extLst>
              <a:ext uri="{FF2B5EF4-FFF2-40B4-BE49-F238E27FC236}">
                <a16:creationId xmlns:a16="http://schemas.microsoft.com/office/drawing/2014/main" id="{3CA92213-B602-48B8-A080-9E1EC0FE8D38}"/>
              </a:ext>
            </a:extLst>
          </p:cNvPr>
          <p:cNvPicPr>
            <a:picLocks noChangeAspect="1"/>
          </p:cNvPicPr>
          <p:nvPr/>
        </p:nvPicPr>
        <p:blipFill>
          <a:blip r:embed="rId3"/>
          <a:stretch>
            <a:fillRect/>
          </a:stretch>
        </p:blipFill>
        <p:spPr>
          <a:xfrm>
            <a:off x="1980593" y="485316"/>
            <a:ext cx="8187681" cy="5901745"/>
          </a:xfrm>
          <a:prstGeom prst="rect">
            <a:avLst/>
          </a:prstGeom>
        </p:spPr>
      </p:pic>
    </p:spTree>
    <p:extLst>
      <p:ext uri="{BB962C8B-B14F-4D97-AF65-F5344CB8AC3E}">
        <p14:creationId xmlns:p14="http://schemas.microsoft.com/office/powerpoint/2010/main" val="29671086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85AEB5-F158-4B6C-A2D2-F5FA22B05174}"/>
              </a:ext>
            </a:extLst>
          </p:cNvPr>
          <p:cNvSpPr>
            <a:spLocks noGrp="1"/>
          </p:cNvSpPr>
          <p:nvPr>
            <p:ph type="title"/>
          </p:nvPr>
        </p:nvSpPr>
        <p:spPr>
          <a:xfrm>
            <a:off x="559847" y="308944"/>
            <a:ext cx="9404723" cy="1400530"/>
          </a:xfrm>
        </p:spPr>
        <p:txBody>
          <a:bodyPr/>
          <a:lstStyle/>
          <a:p>
            <a:r>
              <a:rPr lang="tr-TR"/>
              <a:t>GİRİŞ</a:t>
            </a:r>
          </a:p>
        </p:txBody>
      </p:sp>
      <p:sp>
        <p:nvSpPr>
          <p:cNvPr id="3" name="İçerik Yer Tutucusu 2">
            <a:extLst>
              <a:ext uri="{FF2B5EF4-FFF2-40B4-BE49-F238E27FC236}">
                <a16:creationId xmlns:a16="http://schemas.microsoft.com/office/drawing/2014/main" id="{2B530FC0-698B-4B52-879A-51EDCBF0C878}"/>
              </a:ext>
            </a:extLst>
          </p:cNvPr>
          <p:cNvSpPr>
            <a:spLocks noGrp="1"/>
          </p:cNvSpPr>
          <p:nvPr>
            <p:ph idx="1"/>
          </p:nvPr>
        </p:nvSpPr>
        <p:spPr>
          <a:xfrm>
            <a:off x="556973" y="1247786"/>
            <a:ext cx="10484917" cy="5676347"/>
          </a:xfrm>
        </p:spPr>
        <p:txBody>
          <a:bodyPr vert="horz" lIns="91440" tIns="45720" rIns="91440" bIns="45720" rtlCol="0" anchor="t">
            <a:normAutofit/>
          </a:bodyPr>
          <a:lstStyle/>
          <a:p>
            <a:pPr marL="0" indent="0">
              <a:buNone/>
            </a:pPr>
            <a:r>
              <a:rPr lang="tr-TR" sz="2800">
                <a:solidFill>
                  <a:srgbClr val="FFFFFF"/>
                </a:solidFill>
                <a:ea typeface="+mj-lt"/>
                <a:cs typeface="+mj-lt"/>
              </a:rPr>
              <a:t>VERİ SETİ </a:t>
            </a:r>
            <a:r>
              <a:rPr lang="tr-TR" sz="2800">
                <a:ea typeface="+mj-lt"/>
                <a:cs typeface="+mj-lt"/>
              </a:rPr>
              <a:t>: Veri Seti, yönetmenliğini </a:t>
            </a:r>
            <a:r>
              <a:rPr lang="tr-TR" sz="2800" err="1">
                <a:ea typeface="+mj-lt"/>
                <a:cs typeface="+mj-lt"/>
              </a:rPr>
              <a:t>Lana</a:t>
            </a:r>
            <a:r>
              <a:rPr lang="tr-TR" sz="2800">
                <a:ea typeface="+mj-lt"/>
                <a:cs typeface="+mj-lt"/>
              </a:rPr>
              <a:t> </a:t>
            </a:r>
            <a:r>
              <a:rPr lang="tr-TR" sz="2800" err="1">
                <a:ea typeface="+mj-lt"/>
                <a:cs typeface="+mj-lt"/>
              </a:rPr>
              <a:t>Wachowski</a:t>
            </a:r>
            <a:r>
              <a:rPr lang="tr-TR" sz="2800">
                <a:ea typeface="+mj-lt"/>
                <a:cs typeface="+mj-lt"/>
              </a:rPr>
              <a:t> ve </a:t>
            </a:r>
            <a:r>
              <a:rPr lang="tr-TR" sz="2800" err="1">
                <a:ea typeface="+mj-lt"/>
                <a:cs typeface="+mj-lt"/>
              </a:rPr>
              <a:t>Lilly</a:t>
            </a:r>
            <a:r>
              <a:rPr lang="tr-TR" sz="2800">
                <a:ea typeface="+mj-lt"/>
                <a:cs typeface="+mj-lt"/>
              </a:rPr>
              <a:t> </a:t>
            </a:r>
            <a:r>
              <a:rPr lang="tr-TR" sz="2800" err="1">
                <a:ea typeface="+mj-lt"/>
                <a:cs typeface="+mj-lt"/>
              </a:rPr>
              <a:t>Wachowski’nin</a:t>
            </a:r>
            <a:r>
              <a:rPr lang="tr-TR" sz="2800">
                <a:ea typeface="+mj-lt"/>
                <a:cs typeface="+mj-lt"/>
              </a:rPr>
              <a:t> üstlendiği 1999 yapımı aksiyon-bilimkurgu türündeki </a:t>
            </a:r>
            <a:r>
              <a:rPr lang="tr-TR" sz="2800" err="1">
                <a:ea typeface="+mj-lt"/>
                <a:cs typeface="+mj-lt"/>
              </a:rPr>
              <a:t>The</a:t>
            </a:r>
            <a:r>
              <a:rPr lang="tr-TR" sz="2800">
                <a:ea typeface="+mj-lt"/>
                <a:cs typeface="+mj-lt"/>
              </a:rPr>
              <a:t> </a:t>
            </a:r>
            <a:r>
              <a:rPr lang="tr-TR" sz="2800" err="1">
                <a:ea typeface="+mj-lt"/>
                <a:cs typeface="+mj-lt"/>
              </a:rPr>
              <a:t>Matrix</a:t>
            </a:r>
            <a:r>
              <a:rPr lang="tr-TR" sz="2800">
                <a:ea typeface="+mj-lt"/>
                <a:cs typeface="+mj-lt"/>
              </a:rPr>
              <a:t>(1999) filmine ait karakter </a:t>
            </a:r>
            <a:r>
              <a:rPr lang="tr-TR" sz="2800" err="1">
                <a:ea typeface="+mj-lt"/>
                <a:cs typeface="+mj-lt"/>
              </a:rPr>
              <a:t>diyalaglarını</a:t>
            </a:r>
            <a:r>
              <a:rPr lang="tr-TR" sz="2800">
                <a:ea typeface="+mj-lt"/>
                <a:cs typeface="+mj-lt"/>
              </a:rPr>
              <a:t> içermektedir.</a:t>
            </a:r>
            <a:endParaRPr lang="tr-TR" sz="2800"/>
          </a:p>
          <a:p>
            <a:pPr marL="0" indent="0">
              <a:buNone/>
            </a:pPr>
            <a:endParaRPr lang="tr-TR" sz="2800">
              <a:ea typeface="+mj-lt"/>
              <a:cs typeface="+mj-lt"/>
            </a:endParaRPr>
          </a:p>
          <a:p>
            <a:pPr marL="0" indent="0">
              <a:buNone/>
            </a:pPr>
            <a:r>
              <a:rPr lang="tr-TR" sz="2800">
                <a:ea typeface="+mj-lt"/>
                <a:cs typeface="+mj-lt"/>
              </a:rPr>
              <a:t>ÖZELLİK BİLGİSİ : Veri seti 2 değişkenden oluşmaktadır.</a:t>
            </a:r>
            <a:endParaRPr lang="tr-TR"/>
          </a:p>
          <a:p>
            <a:pPr marL="0" indent="0">
              <a:buNone/>
            </a:pPr>
            <a:r>
              <a:rPr lang="tr-TR" sz="2800" err="1">
                <a:ea typeface="+mj-lt"/>
                <a:cs typeface="+mj-lt"/>
              </a:rPr>
              <a:t>character</a:t>
            </a:r>
            <a:r>
              <a:rPr lang="tr-TR" sz="2800">
                <a:ea typeface="+mj-lt"/>
                <a:cs typeface="+mj-lt"/>
              </a:rPr>
              <a:t> : Filmdeki karakterler.</a:t>
            </a:r>
          </a:p>
          <a:p>
            <a:pPr marL="0" indent="0">
              <a:buNone/>
            </a:pPr>
            <a:r>
              <a:rPr lang="tr-TR" sz="2800" err="1">
                <a:ea typeface="+mj-lt"/>
                <a:cs typeface="+mj-lt"/>
              </a:rPr>
              <a:t>dialogues</a:t>
            </a:r>
            <a:r>
              <a:rPr lang="tr-TR" sz="2800">
                <a:ea typeface="+mj-lt"/>
                <a:cs typeface="+mj-lt"/>
              </a:rPr>
              <a:t> : Karakterler arasındaki diyaloglar.</a:t>
            </a:r>
            <a:endParaRPr lang="tr-TR" sz="2800"/>
          </a:p>
          <a:p>
            <a:pPr marL="0" indent="0">
              <a:buNone/>
            </a:pPr>
            <a:endParaRPr lang="tr-TR" sz="2400">
              <a:ea typeface="+mj-lt"/>
              <a:cs typeface="+mj-lt"/>
            </a:endParaRPr>
          </a:p>
          <a:p>
            <a:pPr marL="0" indent="0">
              <a:buNone/>
            </a:pPr>
            <a:r>
              <a:rPr lang="tr-TR" sz="2400">
                <a:ea typeface="+mj-lt"/>
                <a:cs typeface="+mj-lt"/>
              </a:rPr>
              <a:t>Veri Seti Kaynağı: </a:t>
            </a:r>
            <a:r>
              <a:rPr lang="tr-TR" sz="2400">
                <a:ea typeface="+mj-lt"/>
                <a:cs typeface="+mj-lt"/>
                <a:hlinkClick r:id="rId2"/>
              </a:rPr>
              <a:t>https://www.scripts.com/script/the_matrix_84</a:t>
            </a:r>
            <a:endParaRPr lang="tr-TR" sz="2400"/>
          </a:p>
          <a:p>
            <a:endParaRPr lang="tr-TR"/>
          </a:p>
        </p:txBody>
      </p:sp>
    </p:spTree>
    <p:extLst>
      <p:ext uri="{BB962C8B-B14F-4D97-AF65-F5344CB8AC3E}">
        <p14:creationId xmlns:p14="http://schemas.microsoft.com/office/powerpoint/2010/main" val="10636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2952C0-BC1D-4518-8ABA-2EFC20A7C588}"/>
              </a:ext>
            </a:extLst>
          </p:cNvPr>
          <p:cNvSpPr>
            <a:spLocks noGrp="1"/>
          </p:cNvSpPr>
          <p:nvPr>
            <p:ph type="title"/>
          </p:nvPr>
        </p:nvSpPr>
        <p:spPr>
          <a:xfrm>
            <a:off x="646111" y="352076"/>
            <a:ext cx="9404723" cy="839814"/>
          </a:xfrm>
        </p:spPr>
        <p:txBody>
          <a:bodyPr/>
          <a:lstStyle/>
          <a:p>
            <a:r>
              <a:rPr lang="tr-TR"/>
              <a:t>HEDEFİMİZ</a:t>
            </a:r>
          </a:p>
        </p:txBody>
      </p:sp>
      <p:sp>
        <p:nvSpPr>
          <p:cNvPr id="3" name="İçerik Yer Tutucusu 2">
            <a:extLst>
              <a:ext uri="{FF2B5EF4-FFF2-40B4-BE49-F238E27FC236}">
                <a16:creationId xmlns:a16="http://schemas.microsoft.com/office/drawing/2014/main" id="{DC635231-4A89-42AB-8D74-49198B7E72CF}"/>
              </a:ext>
            </a:extLst>
          </p:cNvPr>
          <p:cNvSpPr>
            <a:spLocks noGrp="1"/>
          </p:cNvSpPr>
          <p:nvPr>
            <p:ph idx="1"/>
          </p:nvPr>
        </p:nvSpPr>
        <p:spPr>
          <a:xfrm>
            <a:off x="643237" y="1204654"/>
            <a:ext cx="9291597" cy="5201895"/>
          </a:xfrm>
        </p:spPr>
        <p:txBody>
          <a:bodyPr vert="horz" lIns="91440" tIns="45720" rIns="91440" bIns="45720" rtlCol="0" anchor="t">
            <a:normAutofit lnSpcReduction="10000"/>
          </a:bodyPr>
          <a:lstStyle/>
          <a:p>
            <a:pPr marL="0" indent="0">
              <a:buNone/>
            </a:pPr>
            <a:r>
              <a:rPr lang="tr-TR" sz="2400"/>
              <a:t>Karakterler arasındaki diyaloglar  “</a:t>
            </a:r>
            <a:r>
              <a:rPr lang="tr-TR" sz="2400" err="1"/>
              <a:t>dialogues</a:t>
            </a:r>
            <a:r>
              <a:rPr lang="tr-TR" sz="2400"/>
              <a:t>” değişkeni esas alınarak bir metin madenciliği çalışması gerçekleştirmek amaçlanmaktadır. Özellikle bir duygu analizi yapılarak; </a:t>
            </a:r>
          </a:p>
          <a:p>
            <a:pPr marL="0" indent="0">
              <a:buNone/>
            </a:pPr>
            <a:r>
              <a:rPr lang="tr-TR" sz="2400"/>
              <a:t>Bir diyaloğun olumlu mu, tarafsız mı yoksa olumsuz mu olduğunu belirleyebilir misiniz? </a:t>
            </a:r>
          </a:p>
          <a:p>
            <a:pPr marL="0" indent="0">
              <a:buNone/>
            </a:pPr>
            <a:r>
              <a:rPr lang="tr-TR" sz="2400"/>
              <a:t>Karakter diyaloglarından karakterin duygusal olarak eğilimini bulabilir miyiz? </a:t>
            </a:r>
          </a:p>
          <a:p>
            <a:pPr marL="0" indent="0">
              <a:buNone/>
            </a:pPr>
            <a:r>
              <a:rPr lang="tr-TR" sz="2400"/>
              <a:t>Karakterlerin kullandığı kelimeler arasında ne tür bir ilişki vardır ya da ilişki var mıdır?</a:t>
            </a:r>
          </a:p>
          <a:p>
            <a:pPr marL="0" indent="0">
              <a:buNone/>
            </a:pPr>
            <a:r>
              <a:rPr lang="tr-TR" sz="2400"/>
              <a:t>Karakterlerin sık kullandığı kelimeler nelerdir? </a:t>
            </a:r>
          </a:p>
          <a:p>
            <a:pPr marL="0" indent="0">
              <a:buNone/>
            </a:pPr>
            <a:r>
              <a:rPr lang="tr-TR" sz="2400"/>
              <a:t>Diyaloglardan yola çıkılarak karakter hakkında bilgi edinebilir miyiz? vb. sorulara cevaplar bulmak amaçlanmaktadır.</a:t>
            </a:r>
            <a:endParaRPr lang="tr-TR" sz="2400">
              <a:ea typeface="+mj-lt"/>
              <a:cs typeface="+mj-lt"/>
            </a:endParaRPr>
          </a:p>
          <a:p>
            <a:endParaRPr lang="tr-TR"/>
          </a:p>
        </p:txBody>
      </p:sp>
    </p:spTree>
    <p:extLst>
      <p:ext uri="{BB962C8B-B14F-4D97-AF65-F5344CB8AC3E}">
        <p14:creationId xmlns:p14="http://schemas.microsoft.com/office/powerpoint/2010/main" val="17939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82359C-7F75-4D1D-B2A2-E6CEA99078AF}"/>
              </a:ext>
            </a:extLst>
          </p:cNvPr>
          <p:cNvSpPr>
            <a:spLocks noGrp="1"/>
          </p:cNvSpPr>
          <p:nvPr>
            <p:ph type="title"/>
          </p:nvPr>
        </p:nvSpPr>
        <p:spPr>
          <a:xfrm>
            <a:off x="545470" y="423963"/>
            <a:ext cx="9404723" cy="667285"/>
          </a:xfrm>
        </p:spPr>
        <p:txBody>
          <a:bodyPr/>
          <a:lstStyle/>
          <a:p>
            <a:r>
              <a:rPr lang="tr-TR"/>
              <a:t>KULLANILAN KÜTÜPHANELER</a:t>
            </a:r>
            <a:endParaRPr lang="tr-TR" err="1"/>
          </a:p>
        </p:txBody>
      </p:sp>
      <p:sp>
        <p:nvSpPr>
          <p:cNvPr id="3" name="İçerik Yer Tutucusu 2">
            <a:extLst>
              <a:ext uri="{FF2B5EF4-FFF2-40B4-BE49-F238E27FC236}">
                <a16:creationId xmlns:a16="http://schemas.microsoft.com/office/drawing/2014/main" id="{7D36E03A-2E2D-4F1A-8E17-A17CDECA10E7}"/>
              </a:ext>
            </a:extLst>
          </p:cNvPr>
          <p:cNvSpPr>
            <a:spLocks noGrp="1"/>
          </p:cNvSpPr>
          <p:nvPr>
            <p:ph idx="1"/>
          </p:nvPr>
        </p:nvSpPr>
        <p:spPr>
          <a:xfrm>
            <a:off x="542595" y="1334050"/>
            <a:ext cx="3842579" cy="5273782"/>
          </a:xfrm>
        </p:spPr>
        <p:txBody>
          <a:bodyPr vert="horz" lIns="91440" tIns="45720" rIns="91440" bIns="45720" rtlCol="0" anchor="t">
            <a:normAutofit/>
          </a:bodyPr>
          <a:lstStyle/>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tidyverse</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tm</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wordcloud</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(wordcloud2)</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tidytext</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(reshape2)</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quanteda</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textdata</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magick</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memery</a:t>
            </a:r>
            <a:r>
              <a:rPr lang="tr-TR" sz="2200" dirty="0">
                <a:ea typeface="+mj-lt"/>
                <a:cs typeface="+mj-lt"/>
              </a:rPr>
              <a:t>)</a:t>
            </a:r>
            <a:endParaRPr lang="en-US" sz="2200" dirty="0">
              <a:ea typeface="+mj-lt"/>
              <a:cs typeface="+mj-lt"/>
            </a:endParaRP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ggimage</a:t>
            </a:r>
            <a:r>
              <a:rPr lang="tr-TR" sz="2200" dirty="0">
                <a:ea typeface="+mj-lt"/>
                <a:cs typeface="+mj-lt"/>
              </a:rPr>
              <a:t>)</a:t>
            </a:r>
          </a:p>
          <a:p>
            <a:pPr marL="0" indent="0">
              <a:lnSpc>
                <a:spcPct val="90000"/>
              </a:lnSpc>
              <a:buNone/>
            </a:pPr>
            <a:r>
              <a:rPr lang="tr-TR" sz="2200" dirty="0" err="1">
                <a:solidFill>
                  <a:srgbClr val="00B0F0"/>
                </a:solidFill>
                <a:ea typeface="+mj-lt"/>
                <a:cs typeface="+mj-lt"/>
              </a:rPr>
              <a:t>library</a:t>
            </a:r>
            <a:r>
              <a:rPr lang="tr-TR" sz="2200" dirty="0">
                <a:ea typeface="+mj-lt"/>
                <a:cs typeface="+mj-lt"/>
              </a:rPr>
              <a:t>(</a:t>
            </a:r>
            <a:r>
              <a:rPr lang="tr-TR" sz="2200" dirty="0" err="1">
                <a:ea typeface="+mj-lt"/>
                <a:cs typeface="+mj-lt"/>
              </a:rPr>
              <a:t>igraph</a:t>
            </a:r>
            <a:r>
              <a:rPr lang="tr-TR" sz="2200" dirty="0">
                <a:ea typeface="+mj-lt"/>
                <a:cs typeface="+mj-lt"/>
              </a:rPr>
              <a:t>)</a:t>
            </a:r>
            <a:endParaRPr lang="tr-TR" sz="2200" dirty="0"/>
          </a:p>
          <a:p>
            <a:pPr marL="0" indent="0">
              <a:lnSpc>
                <a:spcPct val="90000"/>
              </a:lnSpc>
              <a:buNone/>
            </a:pPr>
            <a:endParaRPr lang="tr-TR"/>
          </a:p>
          <a:p>
            <a:pPr>
              <a:lnSpc>
                <a:spcPct val="90000"/>
              </a:lnSpc>
              <a:buFont typeface="Wingdings 3"/>
              <a:buChar char=""/>
            </a:pPr>
            <a:endParaRPr lang="tr-TR"/>
          </a:p>
        </p:txBody>
      </p:sp>
      <p:sp>
        <p:nvSpPr>
          <p:cNvPr id="4" name="Metin kutusu 3">
            <a:extLst>
              <a:ext uri="{FF2B5EF4-FFF2-40B4-BE49-F238E27FC236}">
                <a16:creationId xmlns:a16="http://schemas.microsoft.com/office/drawing/2014/main" id="{6B10DE23-AD10-43F7-9B4A-5A9ED3A39E30}"/>
              </a:ext>
            </a:extLst>
          </p:cNvPr>
          <p:cNvSpPr txBox="1"/>
          <p:nvPr/>
        </p:nvSpPr>
        <p:spPr>
          <a:xfrm>
            <a:off x="5026325" y="1331343"/>
            <a:ext cx="4339086" cy="51870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tr-TR" sz="2200" dirty="0" err="1">
                <a:solidFill>
                  <a:srgbClr val="00B0F0"/>
                </a:solidFill>
              </a:rPr>
              <a:t>library</a:t>
            </a:r>
            <a:r>
              <a:rPr lang="tr-TR" sz="2200" dirty="0"/>
              <a:t>(</a:t>
            </a:r>
            <a:r>
              <a:rPr lang="tr-TR" sz="2200" dirty="0" err="1"/>
              <a:t>ggraph</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readr</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tokenizers</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grid</a:t>
            </a:r>
            <a:r>
              <a:rPr lang="tr-TR" sz="2200" dirty="0"/>
              <a:t>)</a:t>
            </a:r>
            <a:endParaRPr lang="en-US" sz="2200" dirty="0">
              <a:solidFill>
                <a:srgbClr val="FFFFFF"/>
              </a:solidFill>
            </a:endParaRPr>
          </a:p>
          <a:p>
            <a:pPr>
              <a:lnSpc>
                <a:spcPct val="90000"/>
              </a:lnSpc>
              <a:spcBef>
                <a:spcPts val="1000"/>
              </a:spcBef>
            </a:pPr>
            <a:r>
              <a:rPr lang="tr-TR" sz="2200" dirty="0" err="1">
                <a:solidFill>
                  <a:srgbClr val="00B0F0"/>
                </a:solidFill>
              </a:rPr>
              <a:t>library</a:t>
            </a:r>
            <a:r>
              <a:rPr lang="tr-TR" sz="2200" dirty="0"/>
              <a:t>(</a:t>
            </a:r>
            <a:r>
              <a:rPr lang="tr-TR" sz="2200" dirty="0" err="1"/>
              <a:t>RWeka</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knitr</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gridExtra</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grid</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magick</a:t>
            </a:r>
            <a:r>
              <a:rPr lang="tr-TR" sz="2200" dirty="0"/>
              <a:t>)</a:t>
            </a:r>
            <a:endParaRPr lang="en-US" sz="2200" dirty="0">
              <a:ea typeface="+mn-lt"/>
              <a:cs typeface="+mn-lt"/>
            </a:endParaRPr>
          </a:p>
          <a:p>
            <a:pPr>
              <a:lnSpc>
                <a:spcPct val="90000"/>
              </a:lnSpc>
              <a:spcBef>
                <a:spcPts val="1000"/>
              </a:spcBef>
            </a:pPr>
            <a:r>
              <a:rPr lang="tr-TR" sz="2200" dirty="0" err="1">
                <a:solidFill>
                  <a:srgbClr val="00B0F0"/>
                </a:solidFill>
              </a:rPr>
              <a:t>library</a:t>
            </a:r>
            <a:r>
              <a:rPr lang="tr-TR" sz="2200" dirty="0"/>
              <a:t>(</a:t>
            </a:r>
            <a:r>
              <a:rPr lang="tr-TR" sz="2200" dirty="0" err="1"/>
              <a:t>imager</a:t>
            </a:r>
            <a:r>
              <a:rPr lang="tr-TR" sz="2200" dirty="0"/>
              <a:t>)</a:t>
            </a:r>
            <a:endParaRPr lang="en-US" sz="2200" dirty="0">
              <a:ea typeface="+mn-lt"/>
              <a:cs typeface="+mn-lt"/>
            </a:endParaRPr>
          </a:p>
          <a:p>
            <a:pPr algn="l">
              <a:lnSpc>
                <a:spcPct val="90000"/>
              </a:lnSpc>
              <a:spcBef>
                <a:spcPts val="1000"/>
              </a:spcBef>
            </a:pPr>
            <a:r>
              <a:rPr lang="tr-TR" sz="2200" dirty="0" err="1">
                <a:solidFill>
                  <a:srgbClr val="00B0F0"/>
                </a:solidFill>
              </a:rPr>
              <a:t>library</a:t>
            </a:r>
            <a:r>
              <a:rPr lang="tr-TR" sz="2200" dirty="0"/>
              <a:t>(</a:t>
            </a:r>
            <a:r>
              <a:rPr lang="tr-TR" sz="2200" dirty="0" err="1"/>
              <a:t>magick</a:t>
            </a:r>
            <a:r>
              <a:rPr lang="tr-TR" sz="2200" dirty="0"/>
              <a:t>)</a:t>
            </a:r>
          </a:p>
          <a:p>
            <a:pPr>
              <a:lnSpc>
                <a:spcPct val="90000"/>
              </a:lnSpc>
              <a:spcBef>
                <a:spcPts val="1000"/>
              </a:spcBef>
            </a:pPr>
            <a:endParaRPr lang="tr-TR" sz="2400"/>
          </a:p>
        </p:txBody>
      </p:sp>
    </p:spTree>
    <p:extLst>
      <p:ext uri="{BB962C8B-B14F-4D97-AF65-F5344CB8AC3E}">
        <p14:creationId xmlns:p14="http://schemas.microsoft.com/office/powerpoint/2010/main" val="412250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BBBB5C82-0528-4EBB-A274-F2A781C88743}"/>
              </a:ext>
            </a:extLst>
          </p:cNvPr>
          <p:cNvSpPr>
            <a:spLocks noGrp="1"/>
          </p:cNvSpPr>
          <p:nvPr>
            <p:ph type="title"/>
          </p:nvPr>
        </p:nvSpPr>
        <p:spPr>
          <a:xfrm>
            <a:off x="1091809" y="1459133"/>
            <a:ext cx="9404723" cy="1400530"/>
          </a:xfrm>
        </p:spPr>
        <p:txBody>
          <a:bodyPr/>
          <a:lstStyle/>
          <a:p>
            <a:r>
              <a:rPr lang="tr-TR" sz="4400"/>
              <a:t>Kantitatif Veri Analizi</a:t>
            </a:r>
          </a:p>
        </p:txBody>
      </p:sp>
      <p:sp>
        <p:nvSpPr>
          <p:cNvPr id="7" name="İçerik Yer Tutucusu 6">
            <a:extLst>
              <a:ext uri="{FF2B5EF4-FFF2-40B4-BE49-F238E27FC236}">
                <a16:creationId xmlns:a16="http://schemas.microsoft.com/office/drawing/2014/main" id="{FA4AAB5F-DE5F-4AEA-853F-A5DE481415B9}"/>
              </a:ext>
            </a:extLst>
          </p:cNvPr>
          <p:cNvSpPr>
            <a:spLocks noGrp="1"/>
          </p:cNvSpPr>
          <p:nvPr>
            <p:ph idx="1"/>
          </p:nvPr>
        </p:nvSpPr>
        <p:spPr>
          <a:xfrm>
            <a:off x="1088935" y="2455484"/>
            <a:ext cx="8946541" cy="2844010"/>
          </a:xfrm>
        </p:spPr>
        <p:txBody>
          <a:bodyPr vert="horz" lIns="91440" tIns="45720" rIns="91440" bIns="45720" rtlCol="0" anchor="t">
            <a:noAutofit/>
          </a:bodyPr>
          <a:lstStyle/>
          <a:p>
            <a:pPr marL="0" indent="0">
              <a:buNone/>
            </a:pPr>
            <a:r>
              <a:rPr lang="tr-TR" sz="2800"/>
              <a:t>Karakter diyaloglarını analiz etmeden önce karakterler ve diyaloglar için ufak bir sayısal analiz gerçekleştirelim. En fazla diyaloğa sahip karakter veya karakterler kimlerdir? Sorusunun cevabı için karakterlerin sahip oldukları diyalog frekansları ve yüzdelik frekansları incelendi.</a:t>
            </a:r>
          </a:p>
          <a:p>
            <a:pPr marL="0" indent="0">
              <a:buNone/>
            </a:pPr>
            <a:endParaRPr lang="tr-TR"/>
          </a:p>
          <a:p>
            <a:pPr marL="0" indent="0">
              <a:buNone/>
            </a:pPr>
            <a:endParaRPr lang="tr-TR">
              <a:latin typeface="Consolas"/>
            </a:endParaRPr>
          </a:p>
        </p:txBody>
      </p:sp>
    </p:spTree>
    <p:extLst>
      <p:ext uri="{BB962C8B-B14F-4D97-AF65-F5344CB8AC3E}">
        <p14:creationId xmlns:p14="http://schemas.microsoft.com/office/powerpoint/2010/main" val="351050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E6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sim 11" descr="ekran görüntüsü içeren bir resim&#10;&#10;Çok yüksek güvenilirlikle oluşturulmuş açıklama">
            <a:extLst>
              <a:ext uri="{FF2B5EF4-FFF2-40B4-BE49-F238E27FC236}">
                <a16:creationId xmlns:a16="http://schemas.microsoft.com/office/drawing/2014/main" id="{588184D8-861E-4A1E-828A-E42A8F052B7D}"/>
              </a:ext>
            </a:extLst>
          </p:cNvPr>
          <p:cNvPicPr>
            <a:picLocks noChangeAspect="1"/>
          </p:cNvPicPr>
          <p:nvPr/>
        </p:nvPicPr>
        <p:blipFill>
          <a:blip r:embed="rId2"/>
          <a:stretch>
            <a:fillRect/>
          </a:stretch>
        </p:blipFill>
        <p:spPr>
          <a:xfrm>
            <a:off x="2035834" y="551475"/>
            <a:ext cx="8192218" cy="5826937"/>
          </a:xfrm>
          <a:prstGeom prst="rect">
            <a:avLst/>
          </a:prstGeom>
        </p:spPr>
      </p:pic>
    </p:spTree>
    <p:extLst>
      <p:ext uri="{BB962C8B-B14F-4D97-AF65-F5344CB8AC3E}">
        <p14:creationId xmlns:p14="http://schemas.microsoft.com/office/powerpoint/2010/main" val="357892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ekran görüntüsü içeren bir resim&#10;&#10;Çok yüksek güvenilirlikle oluşturulmuş açıklama">
            <a:extLst>
              <a:ext uri="{FF2B5EF4-FFF2-40B4-BE49-F238E27FC236}">
                <a16:creationId xmlns:a16="http://schemas.microsoft.com/office/drawing/2014/main" id="{5F9F2212-0E10-4760-8C36-AEEAC751677B}"/>
              </a:ext>
            </a:extLst>
          </p:cNvPr>
          <p:cNvPicPr>
            <a:picLocks noChangeAspect="1"/>
          </p:cNvPicPr>
          <p:nvPr/>
        </p:nvPicPr>
        <p:blipFill>
          <a:blip r:embed="rId2"/>
          <a:stretch>
            <a:fillRect/>
          </a:stretch>
        </p:blipFill>
        <p:spPr>
          <a:xfrm>
            <a:off x="1970114" y="528449"/>
            <a:ext cx="8179886" cy="5858612"/>
          </a:xfrm>
          <a:prstGeom prst="rect">
            <a:avLst/>
          </a:prstGeom>
        </p:spPr>
      </p:pic>
    </p:spTree>
    <p:extLst>
      <p:ext uri="{BB962C8B-B14F-4D97-AF65-F5344CB8AC3E}">
        <p14:creationId xmlns:p14="http://schemas.microsoft.com/office/powerpoint/2010/main" val="120573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B34407-00BE-4A98-852E-55EF14A2F4F1}"/>
              </a:ext>
            </a:extLst>
          </p:cNvPr>
          <p:cNvSpPr>
            <a:spLocks noGrp="1"/>
          </p:cNvSpPr>
          <p:nvPr>
            <p:ph type="title"/>
          </p:nvPr>
        </p:nvSpPr>
        <p:spPr>
          <a:xfrm>
            <a:off x="789885" y="869661"/>
            <a:ext cx="9404723" cy="1184870"/>
          </a:xfrm>
        </p:spPr>
        <p:txBody>
          <a:bodyPr/>
          <a:lstStyle/>
          <a:p>
            <a:r>
              <a:rPr lang="tr-TR"/>
              <a:t>Duygu Analizi(</a:t>
            </a:r>
            <a:r>
              <a:rPr lang="tr-TR" err="1"/>
              <a:t>Sentimental</a:t>
            </a:r>
            <a:r>
              <a:rPr lang="tr-TR"/>
              <a:t> Analysis)</a:t>
            </a:r>
          </a:p>
          <a:p>
            <a:endParaRPr lang="tr-TR"/>
          </a:p>
        </p:txBody>
      </p:sp>
      <p:sp>
        <p:nvSpPr>
          <p:cNvPr id="3" name="İçerik Yer Tutucusu 2">
            <a:extLst>
              <a:ext uri="{FF2B5EF4-FFF2-40B4-BE49-F238E27FC236}">
                <a16:creationId xmlns:a16="http://schemas.microsoft.com/office/drawing/2014/main" id="{6E4F6970-F810-4EF9-AA0A-B719530402CD}"/>
              </a:ext>
            </a:extLst>
          </p:cNvPr>
          <p:cNvSpPr>
            <a:spLocks noGrp="1"/>
          </p:cNvSpPr>
          <p:nvPr>
            <p:ph idx="1"/>
          </p:nvPr>
        </p:nvSpPr>
        <p:spPr>
          <a:xfrm>
            <a:off x="787010" y="1808503"/>
            <a:ext cx="8946541" cy="4583669"/>
          </a:xfrm>
        </p:spPr>
        <p:txBody>
          <a:bodyPr vert="horz" lIns="91440" tIns="45720" rIns="91440" bIns="45720" rtlCol="0" anchor="t">
            <a:noAutofit/>
          </a:bodyPr>
          <a:lstStyle/>
          <a:p>
            <a:pPr marL="0" indent="0">
              <a:buNone/>
            </a:pPr>
            <a:r>
              <a:rPr lang="tr-TR" sz="2400">
                <a:ea typeface="+mj-lt"/>
                <a:cs typeface="+mj-lt"/>
              </a:rPr>
              <a:t>Bu bölümde ;</a:t>
            </a:r>
          </a:p>
          <a:p>
            <a:pPr marL="0" indent="0">
              <a:buNone/>
            </a:pPr>
            <a:r>
              <a:rPr lang="tr-TR" sz="2400">
                <a:ea typeface="+mj-lt"/>
                <a:cs typeface="+mj-lt"/>
              </a:rPr>
              <a:t>Bir yazı parçasının olumlu, olumsuz veya nötr olup olmadığını belirlenmesi,</a:t>
            </a:r>
          </a:p>
          <a:p>
            <a:pPr marL="0" indent="0">
              <a:buNone/>
            </a:pPr>
            <a:r>
              <a:rPr lang="tr-TR" sz="2400">
                <a:ea typeface="+mj-lt"/>
                <a:cs typeface="+mj-lt"/>
              </a:rPr>
              <a:t>Pozitif, negatif kelimler ve kelime bulutu,</a:t>
            </a:r>
          </a:p>
          <a:p>
            <a:pPr marL="0" indent="0">
              <a:buNone/>
            </a:pPr>
            <a:r>
              <a:rPr lang="tr-TR" sz="2400">
                <a:ea typeface="+mj-lt"/>
                <a:cs typeface="+mj-lt"/>
              </a:rPr>
              <a:t>Her duygu ile ilişkili frekanslar,</a:t>
            </a:r>
          </a:p>
          <a:p>
            <a:pPr marL="0" indent="0">
              <a:buNone/>
            </a:pPr>
            <a:r>
              <a:rPr lang="tr-TR" sz="2400">
                <a:ea typeface="+mj-lt"/>
                <a:cs typeface="+mj-lt"/>
              </a:rPr>
              <a:t>Her duygu için en sık kullanılan 10 terim</a:t>
            </a:r>
          </a:p>
          <a:p>
            <a:pPr marL="0" indent="0">
              <a:buNone/>
            </a:pPr>
            <a:r>
              <a:rPr lang="tr-TR" sz="2400">
                <a:ea typeface="+mj-lt"/>
                <a:cs typeface="+mj-lt"/>
              </a:rPr>
              <a:t>Karakterlerin diyaloglardaki duygusal tutumlarını belirlenmesi, karakterlerin sık kullandığı duygu içeren kelimelerin belirlenmesi, her karakter için duygu analizi gerçekleştirmek amaçlanmaktadır.</a:t>
            </a:r>
            <a:endParaRPr lang="tr-TR" sz="2400"/>
          </a:p>
        </p:txBody>
      </p:sp>
    </p:spTree>
    <p:extLst>
      <p:ext uri="{BB962C8B-B14F-4D97-AF65-F5344CB8AC3E}">
        <p14:creationId xmlns:p14="http://schemas.microsoft.com/office/powerpoint/2010/main" val="2850010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24</Slides>
  <Notes>0</Notes>
  <HiddenSlides>0</HiddenSlide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Ion</vt:lpstr>
      <vt:lpstr>METİN MADENCİLİĞİ THE MATRİX(1999) FİLMİ KARAKTER DİYALOGLARI DUYGU ANALİZİ</vt:lpstr>
      <vt:lpstr> </vt:lpstr>
      <vt:lpstr>GİRİŞ</vt:lpstr>
      <vt:lpstr>HEDEFİMİZ</vt:lpstr>
      <vt:lpstr>KULLANILAN KÜTÜPHANELER</vt:lpstr>
      <vt:lpstr>Kantitatif Veri Analizi</vt:lpstr>
      <vt:lpstr>PowerPoint Sunusu</vt:lpstr>
      <vt:lpstr>PowerPoint Sunusu</vt:lpstr>
      <vt:lpstr>Duygu Analizi(Sentimental Analysis) </vt:lpstr>
      <vt:lpstr>Duygu Analizi İçin Tokenezation İşlemi</vt:lpstr>
      <vt:lpstr>Duygu İçeren Kelimelerin Belirlenmesi İçin Kullanılan Yöntem </vt:lpstr>
      <vt:lpstr>PowerPoint Sunusu</vt:lpstr>
      <vt:lpstr>             nrc                         bing</vt:lpstr>
      <vt:lpstr>PowerPoint Sunusu</vt:lpstr>
      <vt:lpstr>PowerPoint Sunusu</vt:lpstr>
      <vt:lpstr>PowerPoint Sunusu</vt:lpstr>
      <vt:lpstr>PowerPoint Sunusu</vt:lpstr>
      <vt:lpstr>En Çok Tekrar Eden Kelimeler Ve Kelime Toplulukları</vt:lpstr>
      <vt:lpstr>Metin Ön Temizliği</vt:lpstr>
      <vt:lpstr>Kelime Sıklıklarının Bulunması </vt:lpstr>
      <vt:lpstr>Ngrams</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65</cp:revision>
  <dcterms:created xsi:type="dcterms:W3CDTF">2020-01-01T17:05:40Z</dcterms:created>
  <dcterms:modified xsi:type="dcterms:W3CDTF">2020-01-06T19:10:21Z</dcterms:modified>
</cp:coreProperties>
</file>