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258" r:id="rId4"/>
    <p:sldId id="260" r:id="rId5"/>
    <p:sldId id="259" r:id="rId6"/>
    <p:sldId id="281" r:id="rId7"/>
    <p:sldId id="283" r:id="rId8"/>
    <p:sldId id="284" r:id="rId9"/>
    <p:sldId id="285" r:id="rId10"/>
    <p:sldId id="286" r:id="rId11"/>
    <p:sldId id="287" r:id="rId12"/>
    <p:sldId id="292" r:id="rId13"/>
    <p:sldId id="299" r:id="rId14"/>
    <p:sldId id="293" r:id="rId15"/>
    <p:sldId id="294" r:id="rId16"/>
    <p:sldId id="295" r:id="rId17"/>
    <p:sldId id="296" r:id="rId18"/>
    <p:sldId id="297" r:id="rId19"/>
    <p:sldId id="298" r:id="rId20"/>
    <p:sldId id="288" r:id="rId21"/>
    <p:sldId id="289" r:id="rId22"/>
    <p:sldId id="290" r:id="rId23"/>
    <p:sldId id="263" r:id="rId24"/>
    <p:sldId id="264" r:id="rId25"/>
    <p:sldId id="265" r:id="rId26"/>
    <p:sldId id="280" r:id="rId27"/>
    <p:sldId id="266" r:id="rId28"/>
    <p:sldId id="267" r:id="rId29"/>
    <p:sldId id="268" r:id="rId30"/>
    <p:sldId id="269" r:id="rId31"/>
    <p:sldId id="270" r:id="rId32"/>
    <p:sldId id="271" r:id="rId33"/>
    <p:sldId id="261" r:id="rId34"/>
    <p:sldId id="262" r:id="rId35"/>
    <p:sldId id="273" r:id="rId36"/>
    <p:sldId id="272" r:id="rId37"/>
    <p:sldId id="274" r:id="rId38"/>
    <p:sldId id="275" r:id="rId39"/>
    <p:sldId id="276" r:id="rId40"/>
    <p:sldId id="277" r:id="rId41"/>
    <p:sldId id="278" r:id="rId42"/>
    <p:sldId id="300" r:id="rId4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2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Knx Networking by Enes Altınok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97354-7819-4EEB-BDBC-5A0394BA4536}" type="datetimeFigureOut">
              <a:rPr lang="en-US" smtClean="0"/>
              <a:t>20-Nov-13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Dumankaya Teknoloji</a:t>
            </a:r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0B3B6-5E17-41B8-83EF-98EA70725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8642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Knx Networking by Enes Altınok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61E70-FE30-4B49-86CF-5535F0A6DE40}" type="datetimeFigureOut">
              <a:rPr lang="en-US" smtClean="0"/>
              <a:t>20-Nov-13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Dumankaya Teknoloji</a:t>
            </a:r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C8A17-B783-4903-B98E-72566BA94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5126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8C8A17-B783-4903-B98E-72566BA945D1}" type="slidenum">
              <a:rPr lang="en-US" smtClean="0"/>
              <a:t>1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Dumankaya Teknoloji</a:t>
            </a:r>
            <a:endParaRPr lang="en-US"/>
          </a:p>
        </p:txBody>
      </p:sp>
      <p:sp>
        <p:nvSpPr>
          <p:cNvPr id="6" name="Üstbilgi Yer Tutucusu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Knx Networking by Enes Altınok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Enes Altınok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43608" y="1628800"/>
            <a:ext cx="7543800" cy="928514"/>
          </a:xfrm>
        </p:spPr>
        <p:txBody>
          <a:bodyPr/>
          <a:lstStyle/>
          <a:p>
            <a:r>
              <a:rPr lang="en-US" dirty="0" err="1" smtClean="0"/>
              <a:t>Knx</a:t>
            </a:r>
            <a:r>
              <a:rPr lang="en-US" dirty="0" smtClean="0"/>
              <a:t> Interworking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5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56502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1800" dirty="0"/>
              <a:t>coupling unit is provided with a filter table </a:t>
            </a:r>
            <a:endParaRPr lang="en-US" sz="1800" dirty="0" smtClean="0"/>
          </a:p>
          <a:p>
            <a:pPr lvl="1"/>
            <a:r>
              <a:rPr lang="en-US" sz="1800" dirty="0"/>
              <a:t>received group telegrams are routed if they are listed in the filter table </a:t>
            </a:r>
            <a:endParaRPr lang="en-US" sz="1800" dirty="0" smtClean="0"/>
          </a:p>
          <a:p>
            <a:pPr lvl="1"/>
            <a:r>
              <a:rPr lang="en-US" sz="1800" dirty="0"/>
              <a:t>each line works independently </a:t>
            </a:r>
            <a:endParaRPr lang="en-US" sz="1800" dirty="0" smtClean="0"/>
          </a:p>
          <a:p>
            <a:pPr lvl="1"/>
            <a:r>
              <a:rPr lang="en-US" sz="1800" dirty="0"/>
              <a:t>line repeater passes on all telegrams; it has no filter table</a:t>
            </a:r>
            <a:endParaRPr lang="en-US" sz="1800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10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Topology (coupling unit)</a:t>
            </a:r>
            <a:endParaRPr lang="en-US" sz="48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3744416" cy="258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15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56502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sz="1800" dirty="0"/>
              <a:t>initial count value is </a:t>
            </a:r>
            <a:r>
              <a:rPr lang="en-US" sz="1800" dirty="0" smtClean="0"/>
              <a:t>6</a:t>
            </a:r>
            <a:endParaRPr lang="en-US" sz="1800" dirty="0"/>
          </a:p>
          <a:p>
            <a:pPr lvl="1"/>
            <a:r>
              <a:rPr lang="en-US" sz="1800" dirty="0"/>
              <a:t>Each coupler decrements the routing counter and passes on the telegram as long as the value is not </a:t>
            </a:r>
            <a:r>
              <a:rPr lang="en-US" sz="1800" dirty="0" smtClean="0"/>
              <a:t>0</a:t>
            </a:r>
          </a:p>
          <a:p>
            <a:pPr lvl="1"/>
            <a:endParaRPr lang="en-US" sz="18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11</a:t>
            </a:fld>
            <a:endParaRPr lang="tr-TR" dirty="0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Topology (routing counter)</a:t>
            </a:r>
            <a:endParaRPr lang="en-US" sz="4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3751138" cy="2301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088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roup address</a:t>
            </a:r>
          </a:p>
          <a:p>
            <a:pPr lvl="1"/>
            <a:r>
              <a:rPr lang="en-US" dirty="0"/>
              <a:t>Actuators can listen to several group addresses </a:t>
            </a:r>
            <a:endParaRPr lang="en-US" dirty="0" smtClean="0"/>
          </a:p>
          <a:p>
            <a:pPr lvl="1"/>
            <a:r>
              <a:rPr lang="en-US" dirty="0"/>
              <a:t>Sensors </a:t>
            </a:r>
            <a:r>
              <a:rPr lang="en-US" dirty="0" smtClean="0"/>
              <a:t>can </a:t>
            </a:r>
            <a:r>
              <a:rPr lang="en-US" dirty="0"/>
              <a:t>only send one group address per </a:t>
            </a:r>
            <a:r>
              <a:rPr lang="en-US" dirty="0" smtClean="0"/>
              <a:t>telegram</a:t>
            </a:r>
          </a:p>
          <a:p>
            <a:r>
              <a:rPr lang="en-US" dirty="0"/>
              <a:t>group objects are memory locations in bus </a:t>
            </a:r>
            <a:r>
              <a:rPr lang="en-US" dirty="0" smtClean="0"/>
              <a:t>devices</a:t>
            </a:r>
          </a:p>
          <a:p>
            <a:r>
              <a:rPr lang="en-US" dirty="0"/>
              <a:t>s</a:t>
            </a:r>
            <a:r>
              <a:rPr lang="en-US" dirty="0" smtClean="0"/>
              <a:t>everal </a:t>
            </a:r>
            <a:r>
              <a:rPr lang="en-US" dirty="0"/>
              <a:t>group addresses can be assigned to one group </a:t>
            </a:r>
            <a:r>
              <a:rPr lang="en-US" dirty="0" smtClean="0"/>
              <a:t>object but only </a:t>
            </a:r>
            <a:r>
              <a:rPr lang="en-US" dirty="0"/>
              <a:t>one is the sending group address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12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Topology </a:t>
            </a:r>
            <a:r>
              <a:rPr lang="en-US" sz="4800" dirty="0" smtClean="0"/>
              <a:t>(group objects)</a:t>
            </a:r>
            <a:endParaRPr lang="en-US" sz="4800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74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565029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If the upper left rocker is pressed for example, the two-fold switch sensor writes a “1” to its group object with the number 0. As the communication and transmit flag are set for this object, this device will send a telegram on the bus with the information “Group address 1/1/1, write value, 1”. </a:t>
            </a:r>
          </a:p>
          <a:p>
            <a:pPr lvl="1"/>
            <a:r>
              <a:rPr lang="en-US" dirty="0"/>
              <a:t>All the bus devices throughout the KNX installation that also have the group address 1/1/1 will then write “1” in their own group object. </a:t>
            </a:r>
          </a:p>
          <a:p>
            <a:pPr lvl="1"/>
            <a:r>
              <a:rPr lang="en-US" dirty="0"/>
              <a:t>In our example, the “1” is written in group object no. 0 of the actuator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application software of the actuator establishes that the value in this group object has changed and executes the switching process. 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13</a:t>
            </a:fld>
            <a:endParaRPr lang="tr-TR" dirty="0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Topology </a:t>
            </a:r>
            <a:r>
              <a:rPr lang="en-US" sz="4800" dirty="0" smtClean="0"/>
              <a:t>(group objects)</a:t>
            </a:r>
            <a:endParaRPr lang="en-US" sz="4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4340988" cy="2293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6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“</a:t>
            </a:r>
            <a:r>
              <a:rPr lang="en-US" b="1" dirty="0"/>
              <a:t>master switch</a:t>
            </a:r>
            <a:r>
              <a:rPr lang="en-US" dirty="0"/>
              <a:t>” for communication </a:t>
            </a:r>
            <a:endParaRPr lang="en-US" dirty="0" smtClean="0"/>
          </a:p>
          <a:p>
            <a:pPr lvl="1"/>
            <a:r>
              <a:rPr lang="en-US" dirty="0"/>
              <a:t>if this flag is not set, the object cannot send or receive telegrams </a:t>
            </a:r>
            <a:endParaRPr lang="en-US" dirty="0" smtClean="0"/>
          </a:p>
          <a:p>
            <a:pPr lvl="1"/>
            <a:r>
              <a:rPr lang="en-US" dirty="0" smtClean="0"/>
              <a:t>It is set </a:t>
            </a:r>
            <a:r>
              <a:rPr lang="en-US" dirty="0"/>
              <a:t>for all </a:t>
            </a:r>
            <a:r>
              <a:rPr lang="en-US" dirty="0" smtClean="0"/>
              <a:t>objects by default</a:t>
            </a:r>
          </a:p>
          <a:p>
            <a:pPr lvl="1"/>
            <a:r>
              <a:rPr lang="en-US" dirty="0"/>
              <a:t>If this object is linked to a group, an acknowledgement is sent even though the communication flag has been deleted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14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Topology </a:t>
            </a:r>
            <a:r>
              <a:rPr lang="en-US" sz="4400" dirty="0" smtClean="0"/>
              <a:t>(group object flags)</a:t>
            </a:r>
            <a:endParaRPr lang="en-US" sz="4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9810"/>
            <a:ext cx="52387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09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enables the object value to be </a:t>
            </a:r>
            <a:r>
              <a:rPr lang="en-US" dirty="0" smtClean="0"/>
              <a:t>read</a:t>
            </a:r>
          </a:p>
          <a:p>
            <a:pPr lvl="1"/>
            <a:r>
              <a:rPr lang="en-US" dirty="0"/>
              <a:t>response telegram is only sent after a read telegram if the read flag of the object has been set </a:t>
            </a:r>
            <a:endParaRPr lang="en-US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et by default for </a:t>
            </a:r>
            <a:r>
              <a:rPr lang="en-US" dirty="0"/>
              <a:t>status objects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15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Topology </a:t>
            </a:r>
            <a:r>
              <a:rPr lang="en-US" sz="4400" dirty="0" smtClean="0"/>
              <a:t>(group object flags)</a:t>
            </a:r>
            <a:endParaRPr lang="en-US" sz="4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51435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63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enables the object status to be modified via the bus on the basis of a telegram </a:t>
            </a:r>
            <a:endParaRPr lang="en-US" dirty="0" smtClean="0"/>
          </a:p>
          <a:p>
            <a:pPr lvl="1"/>
            <a:r>
              <a:rPr lang="en-US" dirty="0"/>
              <a:t>set by default for all switch objects, value objects (actuator) as well as all push button objects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16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Topology </a:t>
            </a:r>
            <a:r>
              <a:rPr lang="en-US" sz="4400" dirty="0" smtClean="0"/>
              <a:t>(group object flags)</a:t>
            </a:r>
            <a:endParaRPr lang="en-US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52101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99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enables the group object to send telegrams </a:t>
            </a:r>
            <a:endParaRPr lang="en-US" dirty="0" smtClean="0"/>
          </a:p>
          <a:p>
            <a:pPr lvl="1"/>
            <a:r>
              <a:rPr lang="en-US" dirty="0"/>
              <a:t>sending of telegrams can be triggered e.g. by a push button action, a variation in the temperature or a change in the object status </a:t>
            </a:r>
            <a:endParaRPr lang="en-US" dirty="0" smtClean="0"/>
          </a:p>
          <a:p>
            <a:pPr lvl="1"/>
            <a:r>
              <a:rPr lang="en-US" dirty="0"/>
              <a:t>set for sensors by default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17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Topology </a:t>
            </a:r>
            <a:r>
              <a:rPr lang="en-US" sz="4400" dirty="0" smtClean="0"/>
              <a:t>(group object flags)</a:t>
            </a:r>
            <a:endParaRPr lang="en-US" sz="4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14575"/>
            <a:ext cx="52387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689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If the update flag is set, a response telegram of a read procedure is interpreted as a write telegram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18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Topology </a:t>
            </a:r>
            <a:r>
              <a:rPr lang="en-US" sz="4400" dirty="0" smtClean="0"/>
              <a:t>(group object flags)</a:t>
            </a:r>
            <a:endParaRPr lang="en-US" sz="4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66950"/>
            <a:ext cx="51339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51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If the Read on </a:t>
            </a:r>
            <a:r>
              <a:rPr lang="en-US" dirty="0" err="1"/>
              <a:t>Init</a:t>
            </a:r>
            <a:r>
              <a:rPr lang="en-US" dirty="0"/>
              <a:t> flag is set, the bus device will independently read the value of its sending group address at </a:t>
            </a:r>
            <a:r>
              <a:rPr lang="en-US" dirty="0" err="1"/>
              <a:t>initialisation</a:t>
            </a:r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19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Topology </a:t>
            </a:r>
            <a:r>
              <a:rPr lang="en-US" sz="4400" dirty="0" smtClean="0"/>
              <a:t>(group object flags)</a:t>
            </a:r>
            <a:endParaRPr lang="en-US"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5219700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59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</a:t>
            </a:r>
          </a:p>
          <a:p>
            <a:r>
              <a:rPr lang="en-US" dirty="0" smtClean="0"/>
              <a:t>Topology</a:t>
            </a:r>
          </a:p>
          <a:p>
            <a:r>
              <a:rPr lang="en-US" dirty="0" smtClean="0"/>
              <a:t>Communication</a:t>
            </a:r>
          </a:p>
          <a:p>
            <a:r>
              <a:rPr lang="en-US" dirty="0" err="1" smtClean="0"/>
              <a:t>Knx</a:t>
            </a:r>
            <a:r>
              <a:rPr lang="en-US" dirty="0" smtClean="0"/>
              <a:t> Telegram </a:t>
            </a:r>
          </a:p>
          <a:p>
            <a:r>
              <a:rPr lang="en-US" dirty="0" err="1" smtClean="0"/>
              <a:t>Datapoint</a:t>
            </a:r>
            <a:r>
              <a:rPr lang="en-US" dirty="0" smtClean="0"/>
              <a:t> Types</a:t>
            </a:r>
          </a:p>
          <a:p>
            <a:pPr lvl="1"/>
            <a:r>
              <a:rPr lang="en-US" dirty="0" smtClean="0"/>
              <a:t>Structure</a:t>
            </a:r>
          </a:p>
          <a:p>
            <a:pPr lvl="1"/>
            <a:r>
              <a:rPr lang="en-US" dirty="0" err="1" smtClean="0"/>
              <a:t>Datapoint</a:t>
            </a:r>
            <a:r>
              <a:rPr lang="en-US" dirty="0" smtClean="0"/>
              <a:t> Types Classes</a:t>
            </a:r>
          </a:p>
          <a:p>
            <a:pPr lvl="1"/>
            <a:r>
              <a:rPr lang="en-US" dirty="0" smtClean="0"/>
              <a:t>Samples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58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Connection-oriented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/>
              <a:t>point-to-point [P2P] </a:t>
            </a:r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secure, but is not very bandwidth </a:t>
            </a:r>
            <a:r>
              <a:rPr lang="en-US" dirty="0" smtClean="0"/>
              <a:t>effective</a:t>
            </a:r>
          </a:p>
          <a:p>
            <a:pPr lvl="1"/>
            <a:r>
              <a:rPr lang="en-US" dirty="0"/>
              <a:t>the Transport Layer as well </a:t>
            </a:r>
            <a:r>
              <a:rPr lang="en-US" dirty="0" smtClean="0"/>
              <a:t>as </a:t>
            </a:r>
            <a:r>
              <a:rPr lang="en-US" dirty="0"/>
              <a:t>the Link Layer will generate messages confirming reception of </a:t>
            </a:r>
            <a:r>
              <a:rPr lang="en-US" dirty="0" smtClean="0"/>
              <a:t>data</a:t>
            </a:r>
          </a:p>
          <a:p>
            <a:pPr lvl="1"/>
            <a:r>
              <a:rPr lang="en-US" dirty="0"/>
              <a:t>rejected telegrams </a:t>
            </a:r>
            <a:r>
              <a:rPr lang="en-US" dirty="0" smtClean="0"/>
              <a:t>are </a:t>
            </a:r>
            <a:r>
              <a:rPr lang="en-US" dirty="0"/>
              <a:t>repeated up to three </a:t>
            </a:r>
            <a:r>
              <a:rPr lang="en-US" dirty="0" smtClean="0"/>
              <a:t>times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.</a:t>
            </a:r>
            <a:r>
              <a:rPr lang="en-US" dirty="0" smtClean="0"/>
              <a:t> talking </a:t>
            </a:r>
            <a:r>
              <a:rPr lang="en-US" dirty="0"/>
              <a:t>to one single person and </a:t>
            </a:r>
            <a:r>
              <a:rPr lang="en-US" dirty="0" smtClean="0"/>
              <a:t>checking </a:t>
            </a:r>
            <a:r>
              <a:rPr lang="en-US" dirty="0"/>
              <a:t>after each question, whether he/she understood the </a:t>
            </a:r>
            <a:r>
              <a:rPr lang="en-US" dirty="0" smtClean="0"/>
              <a:t>question</a:t>
            </a:r>
          </a:p>
          <a:p>
            <a:pPr lvl="1"/>
            <a:r>
              <a:rPr lang="en-US" dirty="0"/>
              <a:t>In KNX : Downloading group addresses, parameters and/or application program from the </a:t>
            </a:r>
            <a:r>
              <a:rPr lang="en-US" dirty="0" smtClean="0"/>
              <a:t>PC </a:t>
            </a:r>
            <a:r>
              <a:rPr lang="en-US" dirty="0"/>
              <a:t>(= ETS) into the KNX device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20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68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Connectionless </a:t>
            </a:r>
            <a:r>
              <a:rPr lang="en-US" dirty="0" smtClean="0"/>
              <a:t>Communication</a:t>
            </a:r>
          </a:p>
          <a:p>
            <a:pPr lvl="1"/>
            <a:r>
              <a:rPr lang="en-US" dirty="0"/>
              <a:t>the address must be sent together with the useful data after </a:t>
            </a:r>
            <a:r>
              <a:rPr lang="en-US" dirty="0" smtClean="0"/>
              <a:t>each </a:t>
            </a:r>
            <a:r>
              <a:rPr lang="en-US" dirty="0"/>
              <a:t>data </a:t>
            </a:r>
            <a:r>
              <a:rPr lang="en-US" dirty="0" smtClean="0"/>
              <a:t>request</a:t>
            </a:r>
          </a:p>
          <a:p>
            <a:pPr lvl="1"/>
            <a:r>
              <a:rPr lang="en-US" dirty="0"/>
              <a:t>no confirmation of the data </a:t>
            </a:r>
            <a:r>
              <a:rPr lang="en-US" dirty="0" smtClean="0"/>
              <a:t>received</a:t>
            </a:r>
          </a:p>
          <a:p>
            <a:pPr lvl="1"/>
            <a:r>
              <a:rPr lang="en-US" dirty="0"/>
              <a:t>the device sending </a:t>
            </a:r>
            <a:r>
              <a:rPr lang="en-US" dirty="0" smtClean="0"/>
              <a:t>the information </a:t>
            </a:r>
            <a:r>
              <a:rPr lang="en-US" dirty="0"/>
              <a:t>does not guarantee the correct order of the transmitted data </a:t>
            </a:r>
            <a:r>
              <a:rPr lang="en-US" dirty="0" smtClean="0"/>
              <a:t>blocks</a:t>
            </a:r>
          </a:p>
          <a:p>
            <a:pPr lvl="1"/>
            <a:r>
              <a:rPr lang="en-US" dirty="0"/>
              <a:t>one single message it is </a:t>
            </a:r>
            <a:r>
              <a:rPr lang="en-US" dirty="0" smtClean="0"/>
              <a:t>possible </a:t>
            </a:r>
            <a:r>
              <a:rPr lang="en-US" dirty="0"/>
              <a:t>to reach all devices included in the </a:t>
            </a:r>
            <a:r>
              <a:rPr lang="en-US" dirty="0" smtClean="0"/>
              <a:t>installation</a:t>
            </a:r>
          </a:p>
          <a:p>
            <a:pPr lvl="1"/>
            <a:r>
              <a:rPr lang="en-US" dirty="0"/>
              <a:t>only one common </a:t>
            </a:r>
            <a:r>
              <a:rPr lang="en-US" dirty="0" smtClean="0"/>
              <a:t>acknowledgement </a:t>
            </a:r>
            <a:r>
              <a:rPr lang="en-US" dirty="0"/>
              <a:t>of receipt is </a:t>
            </a:r>
            <a:r>
              <a:rPr lang="en-US" dirty="0" smtClean="0"/>
              <a:t>received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21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794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Connectionless </a:t>
            </a:r>
            <a:r>
              <a:rPr lang="en-US" dirty="0" smtClean="0"/>
              <a:t>Communication Cont.</a:t>
            </a:r>
          </a:p>
          <a:p>
            <a:pPr lvl="1"/>
            <a:r>
              <a:rPr lang="en-US" dirty="0" smtClean="0"/>
              <a:t> not </a:t>
            </a:r>
            <a:r>
              <a:rPr lang="en-US" dirty="0"/>
              <a:t>be ensured that all devices </a:t>
            </a:r>
            <a:r>
              <a:rPr lang="en-US" dirty="0" smtClean="0"/>
              <a:t>have </a:t>
            </a:r>
            <a:r>
              <a:rPr lang="en-US" dirty="0"/>
              <a:t>correctly received the sent </a:t>
            </a:r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Ex</a:t>
            </a:r>
            <a:r>
              <a:rPr lang="en-US" dirty="0"/>
              <a:t>. o talking to a group of persons and </a:t>
            </a:r>
            <a:r>
              <a:rPr lang="en-US" dirty="0" smtClean="0"/>
              <a:t>continuing </a:t>
            </a:r>
            <a:r>
              <a:rPr lang="en-US" dirty="0"/>
              <a:t>with the next question if at least one person confirms that he/she understood </a:t>
            </a:r>
            <a:r>
              <a:rPr lang="en-US" dirty="0" smtClean="0"/>
              <a:t>the message</a:t>
            </a:r>
          </a:p>
          <a:p>
            <a:pPr lvl="1"/>
            <a:r>
              <a:rPr lang="en-US" dirty="0"/>
              <a:t>In KNX : </a:t>
            </a:r>
            <a:endParaRPr lang="en-US" dirty="0" smtClean="0"/>
          </a:p>
          <a:p>
            <a:pPr lvl="2"/>
            <a:r>
              <a:rPr lang="en-US" dirty="0" smtClean="0"/>
              <a:t>Normal </a:t>
            </a:r>
            <a:r>
              <a:rPr lang="en-US" dirty="0"/>
              <a:t>operating mode of the KNX (telegrams with group addresses, Multicast, </a:t>
            </a:r>
            <a:r>
              <a:rPr lang="en-US" dirty="0" smtClean="0"/>
              <a:t>one </a:t>
            </a:r>
            <a:r>
              <a:rPr lang="en-US" dirty="0"/>
              <a:t>to many communication) </a:t>
            </a:r>
            <a:endParaRPr lang="en-US" dirty="0" smtClean="0"/>
          </a:p>
          <a:p>
            <a:pPr lvl="2"/>
            <a:r>
              <a:rPr lang="en-US" dirty="0" smtClean="0"/>
              <a:t>Broadcast </a:t>
            </a:r>
            <a:r>
              <a:rPr lang="en-US" dirty="0"/>
              <a:t>(one to all communication)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22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87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Knx</a:t>
            </a:r>
            <a:r>
              <a:rPr lang="en-US" dirty="0" smtClean="0"/>
              <a:t> Telegram</a:t>
            </a:r>
            <a:endParaRPr lang="en-US" dirty="0"/>
          </a:p>
        </p:txBody>
      </p:sp>
      <p:pic>
        <p:nvPicPr>
          <p:cNvPr id="1027" name="Picture 3" descr="C:\Users\enes\Desktop\tele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60009"/>
            <a:ext cx="664051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23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12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83568" y="2248347"/>
            <a:ext cx="7761185" cy="470904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D5 : </a:t>
            </a:r>
            <a:r>
              <a:rPr lang="en-US" dirty="0"/>
              <a:t>r</a:t>
            </a:r>
            <a:r>
              <a:rPr lang="en-US" dirty="0" smtClean="0"/>
              <a:t>epeated telegram = 0, not = 1</a:t>
            </a:r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Knx</a:t>
            </a:r>
            <a:r>
              <a:rPr lang="en-US" dirty="0" smtClean="0"/>
              <a:t> Telegram</a:t>
            </a:r>
            <a:endParaRPr lang="en-US" dirty="0"/>
          </a:p>
        </p:txBody>
      </p:sp>
      <p:pic>
        <p:nvPicPr>
          <p:cNvPr id="2051" name="Picture 3" descr="C:\Users\enes\Desktop\controlfie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46" y="2262349"/>
            <a:ext cx="66421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446" y="3933056"/>
            <a:ext cx="66484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818455"/>
            <a:ext cx="47339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24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132981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Knx</a:t>
            </a:r>
            <a:r>
              <a:rPr lang="en-US" dirty="0" smtClean="0"/>
              <a:t> Telegram</a:t>
            </a:r>
            <a:endParaRPr lang="en-US" dirty="0"/>
          </a:p>
        </p:txBody>
      </p:sp>
      <p:pic>
        <p:nvPicPr>
          <p:cNvPr id="8" name="Picture 2" descr="C:\Users\enes\Desktop\sou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44" y="2250182"/>
            <a:ext cx="6642101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44" y="4077072"/>
            <a:ext cx="66294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25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277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132981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N_PDU last bit =&gt; D7 : group = 1, individual =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Knx</a:t>
            </a:r>
            <a:r>
              <a:rPr lang="en-US" dirty="0" smtClean="0"/>
              <a:t> Telegram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44" y="4095750"/>
            <a:ext cx="67246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 descr="C:\Users\enes\Desktop\receiv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44" y="2250182"/>
            <a:ext cx="664210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26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91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132981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First bit : </a:t>
            </a:r>
            <a:r>
              <a:rPr lang="en-US" dirty="0"/>
              <a:t>group = 1, individual = 0</a:t>
            </a:r>
          </a:p>
          <a:p>
            <a:pPr lvl="1"/>
            <a:r>
              <a:rPr lang="en-US" dirty="0" smtClean="0"/>
              <a:t>Following 3 bits : the </a:t>
            </a:r>
            <a:r>
              <a:rPr lang="en-US" dirty="0"/>
              <a:t>value of the routing counter, which will play a role in the routing of the telegram across line and backbone couplers </a:t>
            </a:r>
            <a:endParaRPr lang="en-US" dirty="0" smtClean="0"/>
          </a:p>
          <a:p>
            <a:pPr lvl="1"/>
            <a:r>
              <a:rPr lang="en-US" dirty="0" smtClean="0"/>
              <a:t>Following 4 bits : the </a:t>
            </a:r>
            <a:r>
              <a:rPr lang="en-US" dirty="0"/>
              <a:t>length of the actual useful information in the </a:t>
            </a:r>
            <a:r>
              <a:rPr lang="en-US" dirty="0" smtClean="0"/>
              <a:t>telegram(depending on </a:t>
            </a:r>
            <a:r>
              <a:rPr lang="en-US" dirty="0" err="1" smtClean="0"/>
              <a:t>datapoint</a:t>
            </a:r>
            <a:r>
              <a:rPr lang="en-US" dirty="0" smtClean="0"/>
              <a:t> type)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Knx</a:t>
            </a:r>
            <a:r>
              <a:rPr lang="en-US" dirty="0" smtClean="0"/>
              <a:t> Telegram</a:t>
            </a:r>
            <a:endParaRPr lang="en-US" dirty="0"/>
          </a:p>
        </p:txBody>
      </p:sp>
      <p:pic>
        <p:nvPicPr>
          <p:cNvPr id="4098" name="Picture 2" descr="C:\Users\enes\Desktop\np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848" y="2250182"/>
            <a:ext cx="6640512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27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902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First two bits 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Following 4 bits : the </a:t>
            </a:r>
            <a:r>
              <a:rPr lang="en-US" dirty="0"/>
              <a:t>sequence </a:t>
            </a:r>
            <a:r>
              <a:rPr lang="en-US" dirty="0" smtClean="0"/>
              <a:t>number(</a:t>
            </a:r>
            <a:r>
              <a:rPr lang="en-US" i="1" u="sng" dirty="0" smtClean="0"/>
              <a:t>the </a:t>
            </a:r>
            <a:r>
              <a:rPr lang="en-US" i="1" u="sng" dirty="0"/>
              <a:t>communication type </a:t>
            </a:r>
            <a:r>
              <a:rPr lang="en-US" i="1" u="sng" dirty="0" smtClean="0"/>
              <a:t>numbered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Knx</a:t>
            </a:r>
            <a:r>
              <a:rPr lang="en-US" dirty="0" smtClean="0"/>
              <a:t> Telegram</a:t>
            </a:r>
            <a:endParaRPr lang="en-US" dirty="0"/>
          </a:p>
        </p:txBody>
      </p:sp>
      <p:pic>
        <p:nvPicPr>
          <p:cNvPr id="5122" name="Picture 2" descr="C:\Users\enes\Desktop\tp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0182"/>
            <a:ext cx="664051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21088"/>
            <a:ext cx="53721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28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39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First two bits : </a:t>
            </a:r>
          </a:p>
          <a:p>
            <a:pPr marL="411480" lvl="1" indent="0">
              <a:buNone/>
            </a:pPr>
            <a:r>
              <a:rPr lang="en-US" dirty="0" smtClean="0"/>
              <a:t>00 = a </a:t>
            </a:r>
            <a:r>
              <a:rPr lang="en-US" dirty="0"/>
              <a:t>transport layer point to point connection is opened from the indicated sender to the indicated </a:t>
            </a:r>
            <a:r>
              <a:rPr lang="en-US" dirty="0" smtClean="0"/>
              <a:t>receiver</a:t>
            </a:r>
          </a:p>
          <a:p>
            <a:pPr marL="411480" lvl="1" indent="0">
              <a:buNone/>
            </a:pPr>
            <a:r>
              <a:rPr lang="en-US" dirty="0" smtClean="0"/>
              <a:t>01 = an </a:t>
            </a:r>
            <a:r>
              <a:rPr lang="en-US" dirty="0"/>
              <a:t>existing transport layer point to point connection between the indicated sender and the indicated receiver is terminated/broken down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Knx</a:t>
            </a:r>
            <a:r>
              <a:rPr lang="en-US" dirty="0" smtClean="0"/>
              <a:t> Telegram</a:t>
            </a:r>
            <a:endParaRPr lang="en-US" dirty="0"/>
          </a:p>
        </p:txBody>
      </p:sp>
      <p:pic>
        <p:nvPicPr>
          <p:cNvPr id="6146" name="Picture 2" descr="C:\Users\enes\Desktop\ap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0182"/>
            <a:ext cx="664051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52482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29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0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1" dirty="0" smtClean="0"/>
              <a:t>multi-vendor</a:t>
            </a:r>
            <a:r>
              <a:rPr lang="en-US" dirty="0"/>
              <a:t> </a:t>
            </a:r>
            <a:r>
              <a:rPr lang="en-US" dirty="0" smtClean="0"/>
              <a:t>interworking : </a:t>
            </a:r>
            <a:r>
              <a:rPr lang="en-US" dirty="0"/>
              <a:t>products of different </a:t>
            </a:r>
            <a:r>
              <a:rPr lang="en-US" dirty="0" smtClean="0"/>
              <a:t>manufacturers</a:t>
            </a:r>
          </a:p>
          <a:p>
            <a:pPr lvl="1"/>
            <a:r>
              <a:rPr lang="en-US" b="1" dirty="0"/>
              <a:t>cross-discipline</a:t>
            </a:r>
            <a:r>
              <a:rPr lang="en-US" dirty="0"/>
              <a:t> </a:t>
            </a:r>
            <a:r>
              <a:rPr lang="en-US" dirty="0" smtClean="0"/>
              <a:t>interworking : </a:t>
            </a:r>
            <a:r>
              <a:rPr lang="en-US" dirty="0"/>
              <a:t>products of different application </a:t>
            </a:r>
            <a:r>
              <a:rPr lang="en-US" dirty="0" smtClean="0"/>
              <a:t>fields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standardization </a:t>
            </a:r>
            <a:r>
              <a:rPr lang="en-US" dirty="0"/>
              <a:t>of the protocol</a:t>
            </a:r>
          </a:p>
          <a:p>
            <a:pPr lvl="1"/>
            <a:r>
              <a:rPr lang="en-US" dirty="0"/>
              <a:t>rules for the useful data inside telegrams</a:t>
            </a:r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42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First two bits : </a:t>
            </a:r>
          </a:p>
          <a:p>
            <a:pPr marL="411480" lvl="1" indent="0">
              <a:buNone/>
            </a:pPr>
            <a:r>
              <a:rPr lang="en-US" dirty="0" smtClean="0"/>
              <a:t>10 = the </a:t>
            </a:r>
            <a:r>
              <a:rPr lang="en-US" dirty="0"/>
              <a:t>transport layer of the indicated sender </a:t>
            </a:r>
            <a:r>
              <a:rPr lang="en-US" i="1" dirty="0"/>
              <a:t>positively confirms </a:t>
            </a:r>
            <a:r>
              <a:rPr lang="en-US" dirty="0"/>
              <a:t>to the indicated receiver reception of a previously received telegram. </a:t>
            </a:r>
            <a:endParaRPr lang="en-US" dirty="0" smtClean="0"/>
          </a:p>
          <a:p>
            <a:pPr marL="411480" lvl="1" indent="0">
              <a:buNone/>
            </a:pPr>
            <a:r>
              <a:rPr lang="en-US" dirty="0" smtClean="0"/>
              <a:t>11 = the </a:t>
            </a:r>
            <a:r>
              <a:rPr lang="en-US" dirty="0"/>
              <a:t>transport layer of the indicated sender </a:t>
            </a:r>
            <a:r>
              <a:rPr lang="en-US" i="1" dirty="0"/>
              <a:t>negatively confirms </a:t>
            </a:r>
            <a:r>
              <a:rPr lang="en-US" dirty="0"/>
              <a:t>to the indicated receiver reception of a previously received telegram. </a:t>
            </a:r>
          </a:p>
          <a:p>
            <a:endParaRPr lang="en-US" dirty="0"/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Knx</a:t>
            </a:r>
            <a:r>
              <a:rPr lang="en-US" dirty="0" smtClean="0"/>
              <a:t> Telegram</a:t>
            </a:r>
            <a:endParaRPr lang="en-US" dirty="0"/>
          </a:p>
        </p:txBody>
      </p:sp>
      <p:pic>
        <p:nvPicPr>
          <p:cNvPr id="6146" name="Picture 2" descr="C:\Users\enes\Desktop\ap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0182"/>
            <a:ext cx="664051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861048"/>
            <a:ext cx="5248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30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5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dirty="0" smtClean="0"/>
              <a:t>First four bits : APCI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Knx</a:t>
            </a:r>
            <a:r>
              <a:rPr lang="en-US" dirty="0" smtClean="0"/>
              <a:t> Telegram</a:t>
            </a:r>
            <a:endParaRPr lang="en-US" dirty="0"/>
          </a:p>
        </p:txBody>
      </p:sp>
      <p:pic>
        <p:nvPicPr>
          <p:cNvPr id="6146" name="Picture 2" descr="C:\Users\enes\Desktop\apd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50182"/>
            <a:ext cx="6640513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40051"/>
            <a:ext cx="40386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074" y="4005064"/>
            <a:ext cx="5248275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31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5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42101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Knx</a:t>
            </a:r>
            <a:r>
              <a:rPr lang="en-US" dirty="0" smtClean="0"/>
              <a:t> Telegram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62336"/>
            <a:ext cx="46196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32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716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Datapoint</a:t>
            </a:r>
            <a:r>
              <a:rPr lang="en-US" dirty="0" smtClean="0"/>
              <a:t> </a:t>
            </a:r>
            <a:r>
              <a:rPr lang="en-US" dirty="0"/>
              <a:t>Types</a:t>
            </a:r>
            <a:br>
              <a:rPr lang="en-US" dirty="0"/>
            </a:b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228" y="3212976"/>
            <a:ext cx="60579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33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4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Classes</a:t>
            </a:r>
          </a:p>
          <a:p>
            <a:pPr algn="just"/>
            <a:endParaRPr lang="en-US" dirty="0" smtClean="0"/>
          </a:p>
          <a:p>
            <a:pPr lvl="1" algn="just"/>
            <a:r>
              <a:rPr lang="en-US" dirty="0"/>
              <a:t>Simple </a:t>
            </a:r>
            <a:r>
              <a:rPr lang="en-US" dirty="0" smtClean="0"/>
              <a:t>Types : </a:t>
            </a:r>
            <a:r>
              <a:rPr lang="en-US" dirty="0" err="1"/>
              <a:t>boolean</a:t>
            </a:r>
            <a:r>
              <a:rPr lang="en-US" dirty="0"/>
              <a:t> values, pure numerical values </a:t>
            </a:r>
            <a:endParaRPr lang="en-US" dirty="0" smtClean="0"/>
          </a:p>
          <a:p>
            <a:pPr lvl="1" algn="just"/>
            <a:r>
              <a:rPr lang="en-US" dirty="0"/>
              <a:t>Enumerated </a:t>
            </a:r>
            <a:r>
              <a:rPr lang="en-US" dirty="0" smtClean="0"/>
              <a:t>Types : </a:t>
            </a:r>
            <a:r>
              <a:rPr lang="en-US" dirty="0"/>
              <a:t>limited number of </a:t>
            </a:r>
            <a:r>
              <a:rPr lang="en-US" dirty="0" smtClean="0"/>
              <a:t>values, </a:t>
            </a:r>
            <a:r>
              <a:rPr lang="en-US" dirty="0"/>
              <a:t>no precise hierarchical order </a:t>
            </a:r>
            <a:endParaRPr lang="en-US" dirty="0" smtClean="0"/>
          </a:p>
          <a:p>
            <a:pPr lvl="1" algn="just"/>
            <a:r>
              <a:rPr lang="en-US" dirty="0"/>
              <a:t>Structured </a:t>
            </a:r>
            <a:r>
              <a:rPr lang="en-US" dirty="0" smtClean="0"/>
              <a:t>Types : </a:t>
            </a:r>
            <a:r>
              <a:rPr lang="en-US" dirty="0"/>
              <a:t>several parts which are combined in a </a:t>
            </a:r>
            <a:r>
              <a:rPr lang="en-US" dirty="0" err="1"/>
              <a:t>datapoint</a:t>
            </a:r>
            <a:r>
              <a:rPr lang="en-US" dirty="0"/>
              <a:t> </a:t>
            </a:r>
            <a:endParaRPr lang="en-US" dirty="0" smtClean="0"/>
          </a:p>
          <a:p>
            <a:pPr lvl="1" algn="just"/>
            <a:r>
              <a:rPr lang="en-US" dirty="0"/>
              <a:t>“Multi-state” </a:t>
            </a:r>
            <a:r>
              <a:rPr lang="en-US" dirty="0" smtClean="0"/>
              <a:t>Types : </a:t>
            </a:r>
            <a:r>
              <a:rPr lang="en-US" dirty="0" err="1" smtClean="0"/>
              <a:t>encodable</a:t>
            </a:r>
            <a:r>
              <a:rPr lang="en-US" dirty="0" smtClean="0"/>
              <a:t> </a:t>
            </a:r>
            <a:r>
              <a:rPr lang="en-US" dirty="0"/>
              <a:t>values follow a hierarchical </a:t>
            </a:r>
            <a:r>
              <a:rPr lang="en-US" dirty="0" smtClean="0"/>
              <a:t>sequence and all </a:t>
            </a:r>
            <a:r>
              <a:rPr lang="en-US" dirty="0" err="1"/>
              <a:t>encodable</a:t>
            </a:r>
            <a:r>
              <a:rPr lang="en-US" dirty="0"/>
              <a:t> values are meaningful </a:t>
            </a:r>
            <a:r>
              <a:rPr lang="en-US" dirty="0" smtClean="0"/>
              <a:t>(0-255)</a:t>
            </a:r>
            <a:endParaRPr lang="en-US" dirty="0"/>
          </a:p>
          <a:p>
            <a:pPr lvl="1" algn="just"/>
            <a:r>
              <a:rPr lang="en-US" dirty="0" smtClean="0"/>
              <a:t>Status Types : report </a:t>
            </a:r>
            <a:r>
              <a:rPr lang="en-US" dirty="0"/>
              <a:t>its operating mode to other </a:t>
            </a:r>
            <a:r>
              <a:rPr lang="en-US" dirty="0" smtClean="0"/>
              <a:t>devices, to be </a:t>
            </a:r>
            <a:r>
              <a:rPr lang="en-US" dirty="0"/>
              <a:t>switched to a specific operating mode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Datapoint</a:t>
            </a:r>
            <a:r>
              <a:rPr lang="en-US" dirty="0"/>
              <a:t> Types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34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51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Formats</a:t>
            </a:r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Datapoint</a:t>
            </a:r>
            <a:r>
              <a:rPr lang="en-US" dirty="0"/>
              <a:t> Types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2852936"/>
            <a:ext cx="665797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35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9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Datapoint</a:t>
            </a:r>
            <a:r>
              <a:rPr lang="en-US" dirty="0"/>
              <a:t> Types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701" y="2276872"/>
            <a:ext cx="634365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36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55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/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Datapoint</a:t>
            </a:r>
            <a:r>
              <a:rPr lang="en-US" dirty="0"/>
              <a:t> Types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83668"/>
            <a:ext cx="66103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37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9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Datapoint</a:t>
            </a:r>
            <a:r>
              <a:rPr lang="en-US" dirty="0"/>
              <a:t> Types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667" y="2348880"/>
            <a:ext cx="632460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38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59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Datapoint</a:t>
            </a:r>
            <a:r>
              <a:rPr lang="en-US" dirty="0"/>
              <a:t> Types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492896"/>
            <a:ext cx="674370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39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8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European Installation Bus Association (</a:t>
            </a:r>
            <a:r>
              <a:rPr lang="en-US" b="1" dirty="0"/>
              <a:t>EIBA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ormats for common functions</a:t>
            </a:r>
          </a:p>
          <a:p>
            <a:pPr lvl="2"/>
            <a:r>
              <a:rPr lang="en-US" dirty="0" smtClean="0"/>
              <a:t>switching</a:t>
            </a:r>
          </a:p>
          <a:p>
            <a:pPr lvl="2"/>
            <a:r>
              <a:rPr lang="en-US" dirty="0" smtClean="0"/>
              <a:t>dimming </a:t>
            </a:r>
          </a:p>
          <a:p>
            <a:pPr lvl="2"/>
            <a:r>
              <a:rPr lang="en-US" dirty="0" smtClean="0"/>
              <a:t>blinds control</a:t>
            </a:r>
          </a:p>
          <a:p>
            <a:pPr lvl="2"/>
            <a:r>
              <a:rPr lang="en-US" dirty="0" smtClean="0"/>
              <a:t>integer </a:t>
            </a:r>
            <a:r>
              <a:rPr lang="en-US" dirty="0"/>
              <a:t>and float </a:t>
            </a:r>
            <a:r>
              <a:rPr lang="en-US" dirty="0" smtClean="0"/>
              <a:t>values </a:t>
            </a:r>
          </a:p>
          <a:p>
            <a:pPr lvl="2"/>
            <a:r>
              <a:rPr lang="en-US" dirty="0" smtClean="0"/>
              <a:t>Percentage</a:t>
            </a:r>
          </a:p>
          <a:p>
            <a:pPr lvl="2"/>
            <a:r>
              <a:rPr lang="en-US" dirty="0" smtClean="0"/>
              <a:t>date/time</a:t>
            </a:r>
          </a:p>
          <a:p>
            <a:pPr lvl="2"/>
            <a:r>
              <a:rPr lang="en-US" dirty="0" smtClean="0"/>
              <a:t>HVAC modes</a:t>
            </a:r>
          </a:p>
          <a:p>
            <a:pPr lvl="1"/>
            <a:r>
              <a:rPr lang="en-US" dirty="0" smtClean="0"/>
              <a:t>EIB Interworking Standards (</a:t>
            </a:r>
            <a:r>
              <a:rPr lang="en-US" b="1" dirty="0" smtClean="0"/>
              <a:t>EIS</a:t>
            </a:r>
            <a:r>
              <a:rPr lang="en-US" dirty="0" smtClean="0"/>
              <a:t>)</a:t>
            </a:r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Cont.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956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Datapoint</a:t>
            </a:r>
            <a:r>
              <a:rPr lang="en-US" dirty="0"/>
              <a:t> Types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4104456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28" y="2401684"/>
            <a:ext cx="4572000" cy="3429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40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106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Datapoint</a:t>
            </a:r>
            <a:r>
              <a:rPr lang="en-US" dirty="0"/>
              <a:t> Types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2681288"/>
            <a:ext cx="7000875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41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00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42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65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</a:t>
            </a:r>
            <a:r>
              <a:rPr lang="en-US" dirty="0" err="1" smtClean="0"/>
              <a:t>nx</a:t>
            </a:r>
            <a:r>
              <a:rPr lang="en-US" dirty="0" smtClean="0"/>
              <a:t> interworking : “The </a:t>
            </a:r>
            <a:r>
              <a:rPr lang="en-US" dirty="0"/>
              <a:t>situation where products sending and receiving messages can properly understand signals and react on them without additional </a:t>
            </a:r>
            <a:r>
              <a:rPr lang="en-US" dirty="0" smtClean="0"/>
              <a:t>equipment” by knx.org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choose </a:t>
            </a:r>
            <a:r>
              <a:rPr lang="en-US" dirty="0"/>
              <a:t>between products of a large number of KNX </a:t>
            </a:r>
            <a:r>
              <a:rPr lang="en-US" dirty="0" smtClean="0"/>
              <a:t>manufacturers</a:t>
            </a:r>
          </a:p>
          <a:p>
            <a:pPr lvl="1"/>
            <a:r>
              <a:rPr lang="en-US" dirty="0"/>
              <a:t>single planning and configuration tool like </a:t>
            </a:r>
            <a:r>
              <a:rPr lang="en-US" dirty="0" smtClean="0"/>
              <a:t>ETS</a:t>
            </a:r>
          </a:p>
          <a:p>
            <a:pPr lvl="1"/>
            <a:r>
              <a:rPr lang="en-US" dirty="0"/>
              <a:t>worldwide uniform training </a:t>
            </a:r>
            <a:r>
              <a:rPr lang="en-US" dirty="0" smtClean="0"/>
              <a:t>scheme</a:t>
            </a:r>
          </a:p>
          <a:p>
            <a:pPr lvl="1"/>
            <a:r>
              <a:rPr lang="en-US" dirty="0"/>
              <a:t>facilitate the development of gateways between KNX and other systems (like DALI and </a:t>
            </a:r>
            <a:r>
              <a:rPr lang="en-US" dirty="0" err="1"/>
              <a:t>BACnet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…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5</a:t>
            </a:fld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834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565029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2000" dirty="0" smtClean="0"/>
          </a:p>
          <a:p>
            <a:pPr lvl="1"/>
            <a:r>
              <a:rPr lang="en-US" sz="1800" dirty="0" smtClean="0"/>
              <a:t>exchange </a:t>
            </a:r>
            <a:r>
              <a:rPr lang="en-US" sz="1800" dirty="0"/>
              <a:t>information by means of telegrams </a:t>
            </a:r>
            <a:endParaRPr lang="en-US" sz="1800" dirty="0" smtClean="0"/>
          </a:p>
          <a:p>
            <a:pPr lvl="1"/>
            <a:r>
              <a:rPr lang="en-US" sz="1800" dirty="0"/>
              <a:t>maximum of 64 bus devices </a:t>
            </a:r>
            <a:endParaRPr lang="en-US" sz="1800" dirty="0" smtClean="0"/>
          </a:p>
          <a:p>
            <a:pPr lvl="1"/>
            <a:r>
              <a:rPr lang="en-US" sz="1800" dirty="0"/>
              <a:t>requires an appropriate power </a:t>
            </a:r>
            <a:r>
              <a:rPr lang="en-US" sz="1800" dirty="0" smtClean="0"/>
              <a:t>supply</a:t>
            </a:r>
          </a:p>
          <a:p>
            <a:pPr lvl="1"/>
            <a:r>
              <a:rPr lang="en-US" sz="1800" dirty="0"/>
              <a:t>The actual number of devices is dependent on the power supply selected and the power input of the individual devices </a:t>
            </a:r>
            <a:endParaRPr lang="en-US" sz="18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6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(line)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768752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6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56502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r>
              <a:rPr lang="en-US" sz="1800" dirty="0" smtClean="0"/>
              <a:t>up </a:t>
            </a:r>
            <a:r>
              <a:rPr lang="en-US" sz="1800" dirty="0"/>
              <a:t>to 15 lines can be connected to a main line via a line coupler </a:t>
            </a:r>
            <a:r>
              <a:rPr lang="en-US" sz="2000" dirty="0" smtClean="0"/>
              <a:t> </a:t>
            </a:r>
          </a:p>
          <a:p>
            <a:pPr lvl="1"/>
            <a:r>
              <a:rPr lang="en-US" sz="1800" dirty="0"/>
              <a:t>possible to have up to 64 bus devices on the main line </a:t>
            </a:r>
            <a:endParaRPr lang="en-US" sz="1800" dirty="0" smtClean="0"/>
          </a:p>
          <a:p>
            <a:pPr lvl="1"/>
            <a:r>
              <a:rPr lang="en-US" sz="1600" dirty="0"/>
              <a:t>Each line, including the main line, must have its own power supply unit 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7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Topology (area)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6793089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03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56502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1600" dirty="0" smtClean="0"/>
          </a:p>
          <a:p>
            <a:pPr lvl="1"/>
            <a:r>
              <a:rPr lang="en-US" sz="1600" dirty="0"/>
              <a:t>maximum of 15 functional areas, more than 58,000 bus devices can be connected to the bus system 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8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Topology (several areas)</a:t>
            </a:r>
            <a:endParaRPr lang="en-US" sz="4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60367"/>
            <a:ext cx="6768752" cy="2608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9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699247" y="2248347"/>
            <a:ext cx="7745505" cy="4565029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sz="16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9</a:t>
            </a:fld>
            <a:endParaRPr lang="tr-TR"/>
          </a:p>
        </p:txBody>
      </p:sp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Topology (maximum)</a:t>
            </a:r>
            <a:endParaRPr 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276872"/>
            <a:ext cx="7428803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Dumankaya Teknoloji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Enes Altınok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698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lt">
  <a:themeElements>
    <a:clrScheme name="Cilt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Cilt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lt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1742</TotalTime>
  <Words>1457</Words>
  <Application>Microsoft Office PowerPoint</Application>
  <PresentationFormat>Ekran Gösterisi (4:3)</PresentationFormat>
  <Paragraphs>573</Paragraphs>
  <Slides>42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42</vt:i4>
      </vt:variant>
    </vt:vector>
  </HeadingPairs>
  <TitlesOfParts>
    <vt:vector size="43" baseType="lpstr">
      <vt:lpstr>Cilt</vt:lpstr>
      <vt:lpstr>Knx Interworking</vt:lpstr>
      <vt:lpstr>Outline</vt:lpstr>
      <vt:lpstr>Introduction</vt:lpstr>
      <vt:lpstr>Introduction Cont.</vt:lpstr>
      <vt:lpstr>Definition</vt:lpstr>
      <vt:lpstr>Topology (line)</vt:lpstr>
      <vt:lpstr>Topology (area)</vt:lpstr>
      <vt:lpstr>Topology (several areas)</vt:lpstr>
      <vt:lpstr>Topology (maximum)</vt:lpstr>
      <vt:lpstr>Topology (coupling unit)</vt:lpstr>
      <vt:lpstr>Topology (routing counter)</vt:lpstr>
      <vt:lpstr>Topology (group objects)</vt:lpstr>
      <vt:lpstr>Topology (group objects)</vt:lpstr>
      <vt:lpstr>Topology (group object flags)</vt:lpstr>
      <vt:lpstr>Topology (group object flags)</vt:lpstr>
      <vt:lpstr>Topology (group object flags)</vt:lpstr>
      <vt:lpstr>Topology (group object flags)</vt:lpstr>
      <vt:lpstr>Topology (group object flags)</vt:lpstr>
      <vt:lpstr>Topology (group object flags)</vt:lpstr>
      <vt:lpstr>Communication</vt:lpstr>
      <vt:lpstr>Communication</vt:lpstr>
      <vt:lpstr>Communication</vt:lpstr>
      <vt:lpstr>Knx Telegram</vt:lpstr>
      <vt:lpstr>Knx Telegram</vt:lpstr>
      <vt:lpstr>Knx Telegram</vt:lpstr>
      <vt:lpstr>Knx Telegram</vt:lpstr>
      <vt:lpstr>Knx Telegram</vt:lpstr>
      <vt:lpstr>Knx Telegram</vt:lpstr>
      <vt:lpstr>Knx Telegram</vt:lpstr>
      <vt:lpstr>Knx Telegram</vt:lpstr>
      <vt:lpstr>Knx Telegram</vt:lpstr>
      <vt:lpstr>Knx Telegram</vt:lpstr>
      <vt:lpstr> Datapoint Types </vt:lpstr>
      <vt:lpstr>Datapoint Types</vt:lpstr>
      <vt:lpstr>Datapoint Types</vt:lpstr>
      <vt:lpstr>Datapoint Types</vt:lpstr>
      <vt:lpstr>Datapoint Types</vt:lpstr>
      <vt:lpstr>Datapoint Types</vt:lpstr>
      <vt:lpstr>Datapoint Types</vt:lpstr>
      <vt:lpstr>Datapoint Types</vt:lpstr>
      <vt:lpstr>Datapoint Types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Knx Data Types</dc:title>
  <dc:creator>enes.altinok</dc:creator>
  <cp:lastModifiedBy>enes.altinok</cp:lastModifiedBy>
  <cp:revision>111</cp:revision>
  <dcterms:created xsi:type="dcterms:W3CDTF">2013-11-13T13:18:41Z</dcterms:created>
  <dcterms:modified xsi:type="dcterms:W3CDTF">2013-11-20T10:12:18Z</dcterms:modified>
</cp:coreProperties>
</file>