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8" r:id="rId14"/>
    <p:sldId id="279" r:id="rId15"/>
    <p:sldId id="280" r:id="rId16"/>
    <p:sldId id="269" r:id="rId17"/>
    <p:sldId id="271" r:id="rId18"/>
    <p:sldId id="282" r:id="rId19"/>
    <p:sldId id="283" r:id="rId20"/>
    <p:sldId id="281" r:id="rId21"/>
    <p:sldId id="272" r:id="rId22"/>
    <p:sldId id="274" r:id="rId23"/>
    <p:sldId id="275" r:id="rId24"/>
    <p:sldId id="276" r:id="rId25"/>
    <p:sldId id="284" r:id="rId26"/>
    <p:sldId id="277"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93" autoAdjust="0"/>
  </p:normalViewPr>
  <p:slideViewPr>
    <p:cSldViewPr>
      <p:cViewPr>
        <p:scale>
          <a:sx n="64" d="100"/>
          <a:sy n="64" d="100"/>
        </p:scale>
        <p:origin x="-153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1FB8AA-DF1A-45B3-B6E7-5DA409127369}" type="datetimeFigureOut">
              <a:rPr lang="tr-TR" smtClean="0"/>
              <a:t>22.12.2015</a:t>
            </a:fld>
            <a:endParaRPr lang="tr-TR" dirty="0"/>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6652E-BE16-4600-ADC5-2322934EA743}" type="slidenum">
              <a:rPr lang="tr-TR" smtClean="0"/>
              <a:t>‹#›</a:t>
            </a:fld>
            <a:endParaRPr lang="tr-TR" dirty="0"/>
          </a:p>
        </p:txBody>
      </p:sp>
    </p:spTree>
    <p:extLst>
      <p:ext uri="{BB962C8B-B14F-4D97-AF65-F5344CB8AC3E}">
        <p14:creationId xmlns:p14="http://schemas.microsoft.com/office/powerpoint/2010/main" val="221834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Hidden_Markov_mode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Formal_language#Programming_languages"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Syntax_(programming_languages)"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Context-free_grammar" TargetMode="External"/><Relationship Id="rId5" Type="http://schemas.openxmlformats.org/officeDocument/2006/relationships/hyperlink" Target="https://en.wikipedia.org/wiki/Metasyntax" TargetMode="External"/><Relationship Id="rId4" Type="http://schemas.openxmlformats.org/officeDocument/2006/relationships/hyperlink" Target="https://en.wikipedia.org/wiki/Backus%E2%80%93Naur_Form#cite_note-Grune1999-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voxforge.org/home/docs/faq/faq/what-is-a-speech-corpus-or-speech-corpora"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en.wikipedia.org/wiki/Phonem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Markov_mode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Markov_chai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a:t>
            </a:fld>
            <a:endParaRPr lang="tr-TR" dirty="0"/>
          </a:p>
        </p:txBody>
      </p:sp>
    </p:spTree>
    <p:extLst>
      <p:ext uri="{BB962C8B-B14F-4D97-AF65-F5344CB8AC3E}">
        <p14:creationId xmlns:p14="http://schemas.microsoft.com/office/powerpoint/2010/main" val="1794699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1" i="0" kern="1200" dirty="0" smtClean="0">
                <a:solidFill>
                  <a:schemeClr val="tx1"/>
                </a:solidFill>
                <a:effectLst/>
                <a:latin typeface="+mn-lt"/>
                <a:ea typeface="+mn-ea"/>
                <a:cs typeface="+mn-cs"/>
              </a:rPr>
              <a:t>Here,</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there</a:t>
            </a:r>
            <a:r>
              <a:rPr lang="tr-TR" sz="1200" b="1" i="0" kern="1200" baseline="0" dirty="0" smtClean="0">
                <a:solidFill>
                  <a:schemeClr val="tx1"/>
                </a:solidFill>
                <a:effectLst/>
                <a:latin typeface="+mn-lt"/>
                <a:ea typeface="+mn-ea"/>
                <a:cs typeface="+mn-cs"/>
              </a:rPr>
              <a:t> is a </a:t>
            </a:r>
            <a:r>
              <a:rPr lang="tr-TR" sz="1200" b="1" i="0" kern="1200" baseline="0" dirty="0" err="1" smtClean="0">
                <a:solidFill>
                  <a:schemeClr val="tx1"/>
                </a:solidFill>
                <a:effectLst/>
                <a:latin typeface="+mn-lt"/>
                <a:ea typeface="+mn-ea"/>
                <a:cs typeface="+mn-cs"/>
              </a:rPr>
              <a:t>diagram</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that</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generated</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from</a:t>
            </a:r>
            <a:r>
              <a:rPr lang="tr-TR" sz="1200" b="1" i="0" kern="1200" baseline="0" dirty="0" smtClean="0">
                <a:solidFill>
                  <a:schemeClr val="tx1"/>
                </a:solidFill>
                <a:effectLst/>
                <a:latin typeface="+mn-lt"/>
                <a:ea typeface="+mn-ea"/>
                <a:cs typeface="+mn-cs"/>
              </a:rPr>
              <a:t> us. </a:t>
            </a:r>
            <a:r>
              <a:rPr lang="tr-TR" sz="1200" b="1" i="0" kern="1200" baseline="0" dirty="0" err="1" smtClean="0">
                <a:solidFill>
                  <a:schemeClr val="tx1"/>
                </a:solidFill>
                <a:effectLst/>
                <a:latin typeface="+mn-lt"/>
                <a:ea typeface="+mn-ea"/>
                <a:cs typeface="+mn-cs"/>
              </a:rPr>
              <a:t>This</a:t>
            </a:r>
            <a:r>
              <a:rPr lang="tr-TR" sz="1200" b="1" i="0" kern="1200" baseline="0" dirty="0" smtClean="0">
                <a:solidFill>
                  <a:schemeClr val="tx1"/>
                </a:solidFill>
                <a:effectLst/>
                <a:latin typeface="+mn-lt"/>
                <a:ea typeface="+mn-ea"/>
                <a:cs typeface="+mn-cs"/>
              </a:rPr>
              <a:t> is </a:t>
            </a:r>
            <a:r>
              <a:rPr lang="tr-TR" sz="1200" b="1" i="0" kern="1200" baseline="0" dirty="0" err="1" smtClean="0">
                <a:solidFill>
                  <a:schemeClr val="tx1"/>
                </a:solidFill>
                <a:effectLst/>
                <a:latin typeface="+mn-lt"/>
                <a:ea typeface="+mn-ea"/>
                <a:cs typeface="+mn-cs"/>
              </a:rPr>
              <a:t>called</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simple</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Hidden</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Markov</a:t>
            </a:r>
            <a:r>
              <a:rPr lang="tr-TR" sz="1200" b="1" i="0" kern="1200" baseline="0" dirty="0" smtClean="0">
                <a:solidFill>
                  <a:schemeClr val="tx1"/>
                </a:solidFill>
                <a:effectLst/>
                <a:latin typeface="+mn-lt"/>
                <a:ea typeface="+mn-ea"/>
                <a:cs typeface="+mn-cs"/>
              </a:rPr>
              <a:t> Model. </a:t>
            </a:r>
            <a:r>
              <a:rPr lang="tr-TR" sz="1200" b="1" i="0" kern="1200" baseline="0" dirty="0" err="1" smtClean="0">
                <a:solidFill>
                  <a:schemeClr val="tx1"/>
                </a:solidFill>
                <a:effectLst/>
                <a:latin typeface="+mn-lt"/>
                <a:ea typeface="+mn-ea"/>
                <a:cs typeface="+mn-cs"/>
              </a:rPr>
              <a:t>Let</a:t>
            </a:r>
            <a:r>
              <a:rPr lang="tr-TR" sz="1200" b="1" i="0" kern="1200" baseline="0" dirty="0" smtClean="0">
                <a:solidFill>
                  <a:schemeClr val="tx1"/>
                </a:solidFill>
                <a:effectLst/>
                <a:latin typeface="+mn-lt"/>
                <a:ea typeface="+mn-ea"/>
                <a:cs typeface="+mn-cs"/>
              </a:rPr>
              <a:t> us </a:t>
            </a:r>
            <a:r>
              <a:rPr lang="tr-TR" sz="1200" b="1" i="0" kern="1200" baseline="0" dirty="0" err="1" smtClean="0">
                <a:solidFill>
                  <a:schemeClr val="tx1"/>
                </a:solidFill>
                <a:effectLst/>
                <a:latin typeface="+mn-lt"/>
                <a:ea typeface="+mn-ea"/>
                <a:cs typeface="+mn-cs"/>
              </a:rPr>
              <a:t>continue</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to</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explain</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more</a:t>
            </a:r>
            <a:r>
              <a:rPr lang="tr-TR" sz="1200" b="1" i="0" kern="1200" baseline="0" dirty="0" smtClean="0">
                <a:solidFill>
                  <a:schemeClr val="tx1"/>
                </a:solidFill>
                <a:effectLst/>
                <a:latin typeface="+mn-lt"/>
                <a:ea typeface="+mn-ea"/>
                <a:cs typeface="+mn-cs"/>
              </a:rPr>
              <a:t> HMM </a:t>
            </a:r>
            <a:r>
              <a:rPr lang="tr-TR" sz="1200" b="1" i="0" kern="1200" baseline="0" dirty="0" err="1" smtClean="0">
                <a:solidFill>
                  <a:schemeClr val="tx1"/>
                </a:solidFill>
                <a:effectLst/>
                <a:latin typeface="+mn-lt"/>
                <a:ea typeface="+mn-ea"/>
                <a:cs typeface="+mn-cs"/>
              </a:rPr>
              <a:t>and</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Baum-Welch</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algorithm</a:t>
            </a:r>
            <a:r>
              <a:rPr lang="tr-TR" sz="1200" b="1" i="0" kern="1200" baseline="0" dirty="0" smtClean="0">
                <a:solidFill>
                  <a:schemeClr val="tx1"/>
                </a:solidFill>
                <a:effectLst/>
                <a:latin typeface="+mn-lt"/>
                <a:ea typeface="+mn-ea"/>
                <a:cs typeface="+mn-cs"/>
              </a:rPr>
              <a:t> </a:t>
            </a:r>
            <a:r>
              <a:rPr lang="tr-TR" sz="1200" b="1" i="0" kern="1200" baseline="0" dirty="0" err="1" smtClean="0">
                <a:solidFill>
                  <a:schemeClr val="tx1"/>
                </a:solidFill>
                <a:effectLst/>
                <a:latin typeface="+mn-lt"/>
                <a:ea typeface="+mn-ea"/>
                <a:cs typeface="+mn-cs"/>
              </a:rPr>
              <a:t>relations</a:t>
            </a:r>
            <a:r>
              <a:rPr lang="tr-TR" sz="1200" b="1" i="0" kern="1200" baseline="0" dirty="0" smtClean="0">
                <a:solidFill>
                  <a:schemeClr val="tx1"/>
                </a:solidFill>
                <a:effectLst/>
                <a:latin typeface="+mn-lt"/>
                <a:ea typeface="+mn-ea"/>
                <a:cs typeface="+mn-cs"/>
              </a:rPr>
              <a:t>.</a:t>
            </a:r>
            <a:endParaRPr lang="tr-TR" sz="1200" b="1" i="0" kern="1200" dirty="0" smtClean="0">
              <a:solidFill>
                <a:schemeClr val="tx1"/>
              </a:solidFill>
              <a:effectLst/>
              <a:latin typeface="+mn-lt"/>
              <a:ea typeface="+mn-ea"/>
              <a:cs typeface="+mn-cs"/>
            </a:endParaRPr>
          </a:p>
          <a:p>
            <a:endParaRPr lang="tr-TR" sz="1200" b="1" i="0" kern="1200" dirty="0" smtClean="0">
              <a:solidFill>
                <a:schemeClr val="tx1"/>
              </a:solidFill>
              <a:effectLst/>
              <a:latin typeface="+mn-lt"/>
              <a:ea typeface="+mn-ea"/>
              <a:cs typeface="+mn-cs"/>
            </a:endParaRPr>
          </a:p>
          <a:p>
            <a:r>
              <a:rPr lang="tr-TR" sz="1200" b="1"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Baum–Welch algorithm</a:t>
            </a:r>
            <a:r>
              <a:rPr lang="en-US" sz="1200" b="0" i="0" kern="1200" dirty="0" smtClean="0">
                <a:solidFill>
                  <a:schemeClr val="tx1"/>
                </a:solidFill>
                <a:effectLst/>
                <a:latin typeface="+mn-lt"/>
                <a:ea typeface="+mn-ea"/>
                <a:cs typeface="+mn-cs"/>
              </a:rPr>
              <a:t> is used to find the unknown parameters of a </a:t>
            </a:r>
            <a:r>
              <a:rPr lang="en-US" sz="1200" b="0" i="0" u="none" strike="noStrike" kern="1200" dirty="0" smtClean="0">
                <a:solidFill>
                  <a:schemeClr val="tx1"/>
                </a:solidFill>
                <a:effectLst/>
                <a:latin typeface="+mn-lt"/>
                <a:ea typeface="+mn-ea"/>
                <a:cs typeface="+mn-cs"/>
                <a:hlinkClick r:id="rId3" tooltip="Hidden Markov model"/>
              </a:rPr>
              <a:t>hidden Markov model</a:t>
            </a:r>
            <a:r>
              <a:rPr lang="tr-TR" sz="1200" b="0" i="0" u="none" strike="noStrike" kern="1200" dirty="0" smtClean="0">
                <a:solidFill>
                  <a:schemeClr val="tx1"/>
                </a:solidFill>
                <a:effectLst/>
                <a:latin typeface="+mn-lt"/>
                <a:ea typeface="+mn-ea"/>
                <a:cs typeface="+mn-cs"/>
              </a:rPr>
              <a:t>.</a:t>
            </a:r>
            <a:r>
              <a:rPr lang="tr-TR" sz="1200" b="0" i="0" u="none" strike="noStrike" kern="1200" baseline="0" dirty="0" smtClean="0">
                <a:solidFill>
                  <a:schemeClr val="tx1"/>
                </a:solidFill>
                <a:effectLst/>
                <a:latin typeface="+mn-lt"/>
                <a:ea typeface="+mn-ea"/>
                <a:cs typeface="+mn-cs"/>
              </a:rPr>
              <a:t> As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mention</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about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models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Let’s</a:t>
            </a:r>
            <a:r>
              <a:rPr lang="tr-TR" sz="1200" b="0" i="0" u="none" strike="noStrike" kern="1200" baseline="0" dirty="0" smtClean="0">
                <a:solidFill>
                  <a:schemeClr val="tx1"/>
                </a:solidFill>
                <a:effectLst/>
                <a:latin typeface="+mn-lt"/>
                <a:ea typeface="+mn-ea"/>
                <a:cs typeface="+mn-cs"/>
              </a:rPr>
              <a:t> say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have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number</a:t>
            </a:r>
            <a:r>
              <a:rPr lang="tr-TR" sz="1200" b="0" i="0" u="none" strike="noStrike" kern="1200" baseline="0" dirty="0" smtClean="0">
                <a:solidFill>
                  <a:schemeClr val="tx1"/>
                </a:solidFill>
                <a:effectLst/>
                <a:latin typeface="+mn-lt"/>
                <a:ea typeface="+mn-ea"/>
                <a:cs typeface="+mn-cs"/>
              </a:rPr>
              <a:t> of </a:t>
            </a:r>
            <a:r>
              <a:rPr lang="tr-TR" sz="1200" b="0" i="0" u="none" strike="noStrike" kern="1200" baseline="0" dirty="0" err="1" smtClean="0">
                <a:solidFill>
                  <a:schemeClr val="tx1"/>
                </a:solidFill>
                <a:effectLst/>
                <a:latin typeface="+mn-lt"/>
                <a:ea typeface="+mn-ea"/>
                <a:cs typeface="+mn-cs"/>
              </a:rPr>
              <a:t>sets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that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ice-creams</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And</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we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assume</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that</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this</a:t>
            </a:r>
            <a:r>
              <a:rPr lang="tr-TR" sz="1200" b="0" i="0" u="none" strike="noStrike" kern="1200" baseline="0" dirty="0" smtClean="0">
                <a:solidFill>
                  <a:schemeClr val="tx1"/>
                </a:solidFill>
                <a:effectLst/>
                <a:latin typeface="+mn-lt"/>
                <a:ea typeface="+mn-ea"/>
                <a:cs typeface="+mn-cs"/>
              </a:rPr>
              <a:t> can be </a:t>
            </a:r>
            <a:r>
              <a:rPr lang="tr-TR" sz="1200" b="0" i="0" u="none" strike="noStrike" kern="1200" baseline="0" dirty="0" err="1" smtClean="0">
                <a:solidFill>
                  <a:schemeClr val="tx1"/>
                </a:solidFill>
                <a:effectLst/>
                <a:latin typeface="+mn-lt"/>
                <a:ea typeface="+mn-ea"/>
                <a:cs typeface="+mn-cs"/>
              </a:rPr>
              <a:t>our</a:t>
            </a:r>
            <a:r>
              <a:rPr lang="tr-TR" sz="1200" b="0" i="0" u="none" strike="noStrike" kern="1200" baseline="0" dirty="0" smtClean="0">
                <a:solidFill>
                  <a:schemeClr val="tx1"/>
                </a:solidFill>
                <a:effectLst/>
                <a:latin typeface="+mn-lt"/>
                <a:ea typeface="+mn-ea"/>
                <a:cs typeface="+mn-cs"/>
              </a:rPr>
              <a:t> </a:t>
            </a:r>
            <a:r>
              <a:rPr lang="tr-TR" sz="1200" b="0" i="0" u="none" strike="noStrike" kern="1200" baseline="0" dirty="0" err="1" smtClean="0">
                <a:solidFill>
                  <a:schemeClr val="tx1"/>
                </a:solidFill>
                <a:effectLst/>
                <a:latin typeface="+mn-lt"/>
                <a:ea typeface="+mn-ea"/>
                <a:cs typeface="+mn-cs"/>
              </a:rPr>
              <a:t>probablities</a:t>
            </a:r>
            <a:r>
              <a:rPr lang="tr-TR" sz="1200" b="0" i="0" u="none" strike="noStrike" kern="1200" baseline="0" dirty="0" smtClean="0">
                <a:solidFill>
                  <a:schemeClr val="tx1"/>
                </a:solidFill>
                <a:effectLst/>
                <a:latin typeface="+mn-lt"/>
                <a:ea typeface="+mn-ea"/>
                <a:cs typeface="+mn-cs"/>
              </a:rPr>
              <a:t>.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10</a:t>
            </a:fld>
            <a:endParaRPr lang="tr-TR" dirty="0"/>
          </a:p>
        </p:txBody>
      </p:sp>
    </p:spTree>
    <p:extLst>
      <p:ext uri="{BB962C8B-B14F-4D97-AF65-F5344CB8AC3E}">
        <p14:creationId xmlns:p14="http://schemas.microsoft.com/office/powerpoint/2010/main" val="253777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In</a:t>
            </a:r>
            <a:r>
              <a:rPr lang="tr-TR" baseline="0" dirty="0" smtClean="0"/>
              <a:t> </a:t>
            </a:r>
            <a:r>
              <a:rPr lang="tr-TR" baseline="0" dirty="0" err="1" smtClean="0"/>
              <a:t>this</a:t>
            </a:r>
            <a:r>
              <a:rPr lang="tr-TR" baseline="0" dirty="0" smtClean="0"/>
              <a:t> </a:t>
            </a:r>
            <a:r>
              <a:rPr lang="tr-TR" baseline="0" dirty="0" err="1" smtClean="0"/>
              <a:t>section</a:t>
            </a:r>
            <a:r>
              <a:rPr lang="tr-TR" baseline="0" dirty="0" smtClean="0"/>
              <a:t> i </a:t>
            </a:r>
            <a:r>
              <a:rPr lang="tr-TR" baseline="0" dirty="0" err="1" smtClean="0"/>
              <a:t>will</a:t>
            </a:r>
            <a:r>
              <a:rPr lang="tr-TR" baseline="0" dirty="0" smtClean="0"/>
              <a:t> </a:t>
            </a:r>
            <a:r>
              <a:rPr lang="tr-TR" baseline="0" dirty="0" err="1" smtClean="0"/>
              <a:t>tell</a:t>
            </a:r>
            <a:r>
              <a:rPr lang="tr-TR" baseline="0" dirty="0" smtClean="0"/>
              <a:t> </a:t>
            </a:r>
            <a:r>
              <a:rPr lang="tr-TR" baseline="0" dirty="0" err="1" smtClean="0"/>
              <a:t>you</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Baum-welch consist of forward,</a:t>
            </a:r>
            <a:r>
              <a:rPr lang="en-US" baseline="0" dirty="0" smtClean="0"/>
              <a:t> </a:t>
            </a:r>
            <a:r>
              <a:rPr lang="tr-TR" baseline="0" dirty="0" smtClean="0"/>
              <a:t>backward, gamma creation and delta creation. </a:t>
            </a:r>
            <a:r>
              <a:rPr lang="tr-TR" baseline="0" dirty="0" err="1" smtClean="0"/>
              <a:t>This</a:t>
            </a:r>
            <a:r>
              <a:rPr lang="tr-TR" baseline="0" dirty="0" smtClean="0"/>
              <a:t> is </a:t>
            </a:r>
            <a:r>
              <a:rPr lang="tr-TR" baseline="0" dirty="0" err="1" smtClean="0"/>
              <a:t>forward</a:t>
            </a:r>
            <a:r>
              <a:rPr lang="tr-TR" baseline="0" dirty="0" smtClean="0"/>
              <a:t> </a:t>
            </a:r>
            <a:r>
              <a:rPr lang="tr-TR" baseline="0" dirty="0" err="1" smtClean="0"/>
              <a:t>algorithm</a:t>
            </a:r>
            <a:r>
              <a:rPr lang="tr-TR" baseline="0" dirty="0" smtClean="0"/>
              <a:t>. </a:t>
            </a:r>
            <a:r>
              <a:rPr lang="tr-TR" baseline="0" dirty="0" err="1" smtClean="0"/>
              <a:t>Lets</a:t>
            </a:r>
            <a:r>
              <a:rPr lang="tr-TR" baseline="0" dirty="0" smtClean="0"/>
              <a:t> </a:t>
            </a:r>
            <a:r>
              <a:rPr lang="tr-TR" baseline="0" dirty="0" err="1" smtClean="0"/>
              <a:t>make</a:t>
            </a:r>
            <a:r>
              <a:rPr lang="tr-TR" baseline="0" dirty="0" smtClean="0"/>
              <a:t> it </a:t>
            </a:r>
            <a:r>
              <a:rPr lang="tr-TR" baseline="0" dirty="0" err="1" smtClean="0"/>
              <a:t>simplier</a:t>
            </a:r>
            <a:r>
              <a:rPr lang="tr-TR" baseline="0" dirty="0" smtClean="0"/>
              <a:t>. For this example, there are two states name </a:t>
            </a:r>
            <a:r>
              <a:rPr lang="en-US" baseline="0" dirty="0" smtClean="0"/>
              <a:t>“</a:t>
            </a:r>
            <a:r>
              <a:rPr lang="tr-TR" baseline="0" dirty="0" smtClean="0"/>
              <a:t>s</a:t>
            </a:r>
            <a:r>
              <a:rPr lang="en-US" baseline="0" dirty="0" smtClean="0"/>
              <a:t>”</a:t>
            </a:r>
            <a:r>
              <a:rPr lang="tr-TR" baseline="0" dirty="0" smtClean="0"/>
              <a:t> and </a:t>
            </a:r>
            <a:r>
              <a:rPr lang="en-US" baseline="0" dirty="0" smtClean="0"/>
              <a:t>“</a:t>
            </a:r>
            <a:r>
              <a:rPr lang="tr-TR" baseline="0" dirty="0" smtClean="0"/>
              <a:t>t</a:t>
            </a:r>
            <a:r>
              <a:rPr lang="en-US" baseline="0" dirty="0" smtClean="0"/>
              <a:t>”</a:t>
            </a:r>
            <a:r>
              <a:rPr lang="tr-TR" baseline="0" dirty="0" smtClean="0"/>
              <a:t> and there are two emission types as «A» and «B». </a:t>
            </a:r>
            <a:r>
              <a:rPr lang="tr-TR" baseline="0" dirty="0" err="1" smtClean="0"/>
              <a:t>Lets</a:t>
            </a:r>
            <a:r>
              <a:rPr lang="tr-TR" baseline="0" dirty="0" smtClean="0"/>
              <a:t> </a:t>
            </a:r>
            <a:r>
              <a:rPr lang="tr-TR" baseline="0" dirty="0" err="1" smtClean="0"/>
              <a:t>think</a:t>
            </a:r>
            <a:r>
              <a:rPr lang="tr-TR" baseline="0" dirty="0" smtClean="0"/>
              <a:t> </a:t>
            </a:r>
            <a:r>
              <a:rPr lang="tr-TR" baseline="0" dirty="0" err="1" smtClean="0"/>
              <a:t>that</a:t>
            </a:r>
            <a:r>
              <a:rPr lang="tr-TR" baseline="0" dirty="0" smtClean="0"/>
              <a:t> </a:t>
            </a:r>
            <a:r>
              <a:rPr lang="tr-TR" baseline="0" dirty="0" err="1" smtClean="0"/>
              <a:t>we</a:t>
            </a:r>
            <a:r>
              <a:rPr lang="tr-TR" baseline="0" dirty="0" smtClean="0"/>
              <a:t> </a:t>
            </a:r>
            <a:r>
              <a:rPr lang="tr-TR" baseline="0" dirty="0" err="1" smtClean="0"/>
              <a:t>observed</a:t>
            </a:r>
            <a:r>
              <a:rPr lang="tr-TR" baseline="0" dirty="0" smtClean="0"/>
              <a:t> </a:t>
            </a:r>
            <a:r>
              <a:rPr lang="tr-TR" baseline="0" dirty="0" err="1" smtClean="0"/>
              <a:t>sequence</a:t>
            </a:r>
            <a:r>
              <a:rPr lang="tr-TR" baseline="0" dirty="0" smtClean="0"/>
              <a:t> </a:t>
            </a:r>
            <a:r>
              <a:rPr lang="tr-TR" baseline="0" dirty="0" err="1" smtClean="0"/>
              <a:t>named</a:t>
            </a:r>
            <a:r>
              <a:rPr lang="tr-TR" baseline="0" dirty="0" smtClean="0"/>
              <a:t> «BAB» </a:t>
            </a:r>
            <a:r>
              <a:rPr lang="tr-TR" baseline="0" dirty="0" err="1" smtClean="0"/>
              <a:t>from</a:t>
            </a:r>
            <a:r>
              <a:rPr lang="tr-TR" baseline="0" dirty="0" smtClean="0"/>
              <a:t> </a:t>
            </a:r>
            <a:r>
              <a:rPr lang="tr-TR" baseline="0" dirty="0" err="1" smtClean="0"/>
              <a:t>nature</a:t>
            </a:r>
            <a:r>
              <a:rPr lang="tr-TR" baseline="0" dirty="0" smtClean="0"/>
              <a:t>. Forward algorithm, will find probability of creating BAB from this model from first letter to end.</a:t>
            </a:r>
            <a:r>
              <a:rPr lang="en-US" baseline="0" dirty="0" smtClean="0"/>
              <a:t> </a:t>
            </a:r>
            <a:r>
              <a:rPr lang="en-US" baseline="0" dirty="0" smtClean="0">
                <a:sym typeface="Wingdings" panose="05000000000000000000" pitchFamily="2" charset="2"/>
              </a:rPr>
              <a:t></a:t>
            </a:r>
            <a:r>
              <a:rPr lang="en-US" baseline="0" dirty="0" smtClean="0"/>
              <a:t> I say front-trace </a:t>
            </a:r>
            <a:r>
              <a:rPr lang="en-US" baseline="0" dirty="0" smtClean="0">
                <a:sym typeface="Wingdings" panose="05000000000000000000" pitchFamily="2" charset="2"/>
              </a:rPr>
              <a:t></a:t>
            </a:r>
            <a:r>
              <a:rPr lang="en-US" baseline="0" dirty="0" smtClean="0"/>
              <a:t>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11</a:t>
            </a:fld>
            <a:endParaRPr lang="tr-TR" dirty="0"/>
          </a:p>
        </p:txBody>
      </p:sp>
    </p:spTree>
    <p:extLst>
      <p:ext uri="{BB962C8B-B14F-4D97-AF65-F5344CB8AC3E}">
        <p14:creationId xmlns:p14="http://schemas.microsoft.com/office/powerpoint/2010/main" val="365958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This</a:t>
            </a:r>
            <a:r>
              <a:rPr lang="tr-TR" baseline="0" dirty="0" smtClean="0"/>
              <a:t> is </a:t>
            </a:r>
            <a:r>
              <a:rPr lang="tr-TR" baseline="0" dirty="0" err="1" smtClean="0"/>
              <a:t>backward</a:t>
            </a:r>
            <a:r>
              <a:rPr lang="tr-TR" baseline="0" dirty="0" smtClean="0"/>
              <a:t> </a:t>
            </a:r>
            <a:r>
              <a:rPr lang="tr-TR" baseline="0" dirty="0" err="1" smtClean="0"/>
              <a:t>algorithm</a:t>
            </a:r>
            <a:r>
              <a:rPr lang="tr-TR" baseline="0" dirty="0" smtClean="0"/>
              <a:t>. </a:t>
            </a:r>
            <a:r>
              <a:rPr lang="tr-TR" baseline="0" dirty="0" err="1" smtClean="0"/>
              <a:t>There</a:t>
            </a:r>
            <a:r>
              <a:rPr lang="tr-TR" baseline="0" dirty="0" smtClean="0"/>
              <a:t> is a </a:t>
            </a:r>
            <a:r>
              <a:rPr lang="tr-TR" baseline="0" dirty="0" err="1" smtClean="0"/>
              <a:t>little</a:t>
            </a:r>
            <a:r>
              <a:rPr lang="tr-TR" baseline="0" dirty="0" smtClean="0"/>
              <a:t> </a:t>
            </a:r>
            <a:r>
              <a:rPr lang="tr-TR" baseline="0" dirty="0" err="1" smtClean="0"/>
              <a:t>difference</a:t>
            </a:r>
            <a:r>
              <a:rPr lang="tr-TR" baseline="0" dirty="0" smtClean="0"/>
              <a:t> </a:t>
            </a:r>
            <a:r>
              <a:rPr lang="tr-TR" baseline="0" dirty="0" err="1" smtClean="0"/>
              <a:t>between</a:t>
            </a:r>
            <a:r>
              <a:rPr lang="tr-TR" baseline="0" dirty="0" smtClean="0"/>
              <a:t> </a:t>
            </a:r>
            <a:r>
              <a:rPr lang="tr-TR" baseline="0" dirty="0" err="1" smtClean="0"/>
              <a:t>forward</a:t>
            </a:r>
            <a:r>
              <a:rPr lang="tr-TR" baseline="0" dirty="0" smtClean="0"/>
              <a:t> </a:t>
            </a:r>
            <a:r>
              <a:rPr lang="tr-TR" baseline="0" dirty="0" err="1" smtClean="0"/>
              <a:t>algorithm</a:t>
            </a:r>
            <a:r>
              <a:rPr lang="tr-TR" baseline="0" dirty="0" smtClean="0"/>
              <a:t>. It finds probability as back</a:t>
            </a:r>
            <a:r>
              <a:rPr lang="en-US" baseline="0" dirty="0" smtClean="0"/>
              <a:t>-</a:t>
            </a:r>
            <a:r>
              <a:rPr lang="tr-TR" baseline="0" dirty="0" smtClean="0"/>
              <a:t>trace. </a:t>
            </a:r>
            <a:r>
              <a:rPr lang="tr-TR" baseline="0" dirty="0" err="1" smtClean="0"/>
              <a:t>We</a:t>
            </a:r>
            <a:r>
              <a:rPr lang="tr-TR" baseline="0" dirty="0" smtClean="0"/>
              <a:t> </a:t>
            </a:r>
            <a:r>
              <a:rPr lang="tr-TR" baseline="0" dirty="0" err="1" smtClean="0"/>
              <a:t>assume</a:t>
            </a:r>
            <a:r>
              <a:rPr lang="tr-TR" baseline="0" dirty="0" smtClean="0"/>
              <a:t> </a:t>
            </a:r>
            <a:r>
              <a:rPr lang="tr-TR" baseline="0" dirty="0" err="1" smtClean="0"/>
              <a:t>probability</a:t>
            </a:r>
            <a:r>
              <a:rPr lang="tr-TR" baseline="0" dirty="0" smtClean="0"/>
              <a:t> of </a:t>
            </a:r>
            <a:r>
              <a:rPr lang="tr-TR" baseline="0" dirty="0" err="1" smtClean="0"/>
              <a:t>entering</a:t>
            </a:r>
            <a:r>
              <a:rPr lang="tr-TR" baseline="0" dirty="0" smtClean="0"/>
              <a:t> </a:t>
            </a:r>
            <a:r>
              <a:rPr lang="tr-TR" baseline="0" dirty="0" err="1" smtClean="0"/>
              <a:t>last</a:t>
            </a:r>
            <a:r>
              <a:rPr lang="tr-TR" baseline="0" dirty="0" smtClean="0"/>
              <a:t> </a:t>
            </a:r>
            <a:r>
              <a:rPr lang="tr-TR" baseline="0" dirty="0" err="1" smtClean="0"/>
              <a:t>state</a:t>
            </a:r>
            <a:r>
              <a:rPr lang="tr-TR" baseline="0" dirty="0" smtClean="0"/>
              <a:t> is 1. </a:t>
            </a:r>
            <a:r>
              <a:rPr lang="tr-TR" baseline="0" dirty="0" err="1" smtClean="0"/>
              <a:t>Then</a:t>
            </a:r>
            <a:r>
              <a:rPr lang="tr-TR" baseline="0" dirty="0" smtClean="0"/>
              <a:t> it </a:t>
            </a:r>
            <a:r>
              <a:rPr lang="tr-TR" baseline="0" dirty="0" err="1" smtClean="0"/>
              <a:t>goes</a:t>
            </a:r>
            <a:r>
              <a:rPr lang="tr-TR" baseline="0" dirty="0" smtClean="0"/>
              <a:t> </a:t>
            </a:r>
            <a:r>
              <a:rPr lang="tr-TR" baseline="0" dirty="0" err="1" smtClean="0"/>
              <a:t>to</a:t>
            </a:r>
            <a:r>
              <a:rPr lang="tr-TR" baseline="0" dirty="0" smtClean="0"/>
              <a:t> </a:t>
            </a:r>
            <a:r>
              <a:rPr lang="tr-TR" baseline="0" dirty="0" err="1" smtClean="0"/>
              <a:t>first</a:t>
            </a:r>
            <a:r>
              <a:rPr lang="tr-TR" baseline="0" dirty="0" smtClean="0"/>
              <a:t> </a:t>
            </a:r>
            <a:r>
              <a:rPr lang="tr-TR" baseline="0" dirty="0" err="1" smtClean="0"/>
              <a:t>state</a:t>
            </a:r>
            <a:r>
              <a:rPr lang="tr-TR" baseline="0" dirty="0" smtClean="0"/>
              <a:t> </a:t>
            </a:r>
            <a:r>
              <a:rPr lang="tr-TR" baseline="0" dirty="0" err="1" smtClean="0"/>
              <a:t>from</a:t>
            </a:r>
            <a:r>
              <a:rPr lang="tr-TR" baseline="0" dirty="0" smtClean="0"/>
              <a:t> </a:t>
            </a:r>
            <a:r>
              <a:rPr lang="tr-TR" baseline="0" dirty="0" err="1" smtClean="0"/>
              <a:t>last</a:t>
            </a:r>
            <a:r>
              <a:rPr lang="tr-TR" baseline="0" dirty="0" smtClean="0"/>
              <a:t> </a:t>
            </a:r>
            <a:r>
              <a:rPr lang="tr-TR" baseline="0" dirty="0" err="1" smtClean="0"/>
              <a:t>state</a:t>
            </a:r>
            <a:r>
              <a:rPr lang="tr-TR" baseline="0" dirty="0" smtClean="0"/>
              <a:t>. </a:t>
            </a:r>
            <a:r>
              <a:rPr lang="tr-TR" baseline="0" dirty="0" err="1" smtClean="0"/>
              <a:t>These</a:t>
            </a:r>
            <a:r>
              <a:rPr lang="tr-TR" baseline="0" dirty="0" smtClean="0"/>
              <a:t> </a:t>
            </a:r>
            <a:r>
              <a:rPr lang="tr-TR" baseline="0" dirty="0" err="1" smtClean="0"/>
              <a:t>forward</a:t>
            </a:r>
            <a:r>
              <a:rPr lang="tr-TR" baseline="0" dirty="0" smtClean="0"/>
              <a:t> </a:t>
            </a:r>
            <a:r>
              <a:rPr lang="tr-TR" baseline="0" dirty="0" err="1" smtClean="0"/>
              <a:t>and</a:t>
            </a:r>
            <a:r>
              <a:rPr lang="tr-TR" baseline="0" dirty="0" smtClean="0"/>
              <a:t> </a:t>
            </a:r>
            <a:r>
              <a:rPr lang="tr-TR" baseline="0" dirty="0" err="1" smtClean="0"/>
              <a:t>backward</a:t>
            </a:r>
            <a:r>
              <a:rPr lang="tr-TR" baseline="0" dirty="0" smtClean="0"/>
              <a:t> </a:t>
            </a:r>
            <a:r>
              <a:rPr lang="tr-TR" baseline="0" dirty="0" err="1" smtClean="0"/>
              <a:t>outputs</a:t>
            </a:r>
            <a:r>
              <a:rPr lang="tr-TR" baseline="0" dirty="0" smtClean="0"/>
              <a:t> </a:t>
            </a:r>
            <a:r>
              <a:rPr lang="tr-TR" baseline="0" dirty="0" err="1" smtClean="0"/>
              <a:t>will</a:t>
            </a:r>
            <a:r>
              <a:rPr lang="tr-TR" baseline="0" dirty="0" smtClean="0"/>
              <a:t> be </a:t>
            </a:r>
            <a:r>
              <a:rPr lang="tr-TR" baseline="0" dirty="0" err="1" smtClean="0"/>
              <a:t>used</a:t>
            </a:r>
            <a:r>
              <a:rPr lang="tr-TR" baseline="0" dirty="0" smtClean="0"/>
              <a:t> in gamma </a:t>
            </a:r>
            <a:r>
              <a:rPr lang="tr-TR" baseline="0" dirty="0" err="1" smtClean="0"/>
              <a:t>creation</a:t>
            </a:r>
            <a:r>
              <a:rPr lang="tr-TR" baseline="0" dirty="0" smtClean="0"/>
              <a:t>.</a:t>
            </a:r>
          </a:p>
          <a:p>
            <a:endParaRPr lang="tr-TR" baseline="0" dirty="0" smtClean="0"/>
          </a:p>
          <a:p>
            <a:r>
              <a:rPr lang="tr-TR" baseline="0" dirty="0" smtClean="0"/>
              <a:t>B(BAB,3,S) = 1  </a:t>
            </a:r>
          </a:p>
          <a:p>
            <a:r>
              <a:rPr lang="tr-TR" baseline="0" dirty="0" smtClean="0"/>
              <a:t>B(BAB,3,T)= 1</a:t>
            </a:r>
          </a:p>
          <a:p>
            <a:r>
              <a:rPr lang="tr-TR" baseline="0" dirty="0" smtClean="0"/>
              <a:t>B(BAB,2,S) = (S&gt;S)*(S&gt;B)*B(BAB,3,S) + (S&gt;T)*(T&gt;B)*B(BAB,3,T)</a:t>
            </a:r>
            <a:endParaRPr lang="tr-TR" baseline="0"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12</a:t>
            </a:fld>
            <a:endParaRPr lang="tr-TR" dirty="0"/>
          </a:p>
        </p:txBody>
      </p:sp>
    </p:spTree>
    <p:extLst>
      <p:ext uri="{BB962C8B-B14F-4D97-AF65-F5344CB8AC3E}">
        <p14:creationId xmlns:p14="http://schemas.microsoft.com/office/powerpoint/2010/main" val="1991236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t>
            </a:r>
            <a:r>
              <a:rPr lang="tr-TR" sz="1200" b="0" i="0" u="none" strike="noStrike" kern="1200" baseline="0" dirty="0" smtClean="0">
                <a:solidFill>
                  <a:schemeClr val="tx1"/>
                </a:solidFill>
                <a:latin typeface="+mn-lt"/>
                <a:ea typeface="+mn-ea"/>
                <a:cs typeface="+mn-cs"/>
              </a:rPr>
              <a:t>Gamma algoritm provides, for finding transitions probability. </a:t>
            </a:r>
            <a:r>
              <a:rPr lang="tr-TR" sz="1200" b="0" i="0" u="none" strike="noStrike" kern="1200" baseline="0" dirty="0" err="1" smtClean="0">
                <a:solidFill>
                  <a:schemeClr val="tx1"/>
                </a:solidFill>
                <a:latin typeface="+mn-lt"/>
                <a:ea typeface="+mn-ea"/>
                <a:cs typeface="+mn-cs"/>
              </a:rPr>
              <a:t>Generally</a:t>
            </a:r>
            <a:r>
              <a:rPr lang="tr-TR" sz="1200" b="0" i="0" u="none" strike="noStrike" kern="1200" baseline="0" dirty="0" smtClean="0">
                <a:solidFill>
                  <a:schemeClr val="tx1"/>
                </a:solidFill>
                <a:latin typeface="+mn-lt"/>
                <a:ea typeface="+mn-ea"/>
                <a:cs typeface="+mn-cs"/>
              </a:rPr>
              <a:t>, it </a:t>
            </a:r>
            <a:r>
              <a:rPr lang="tr-TR" sz="1200" b="0" i="0" u="none" strike="noStrike" kern="1200" baseline="0" dirty="0" err="1" smtClean="0">
                <a:solidFill>
                  <a:schemeClr val="tx1"/>
                </a:solidFill>
                <a:latin typeface="+mn-lt"/>
                <a:ea typeface="+mn-ea"/>
                <a:cs typeface="+mn-cs"/>
              </a:rPr>
              <a:t>combine</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forward</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and</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backward</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outputs</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for</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each</a:t>
            </a:r>
            <a:r>
              <a:rPr lang="tr-TR" sz="1200" b="0" i="0" u="none" strike="noStrike" kern="1200" baseline="0" dirty="0" smtClean="0">
                <a:solidFill>
                  <a:schemeClr val="tx1"/>
                </a:solidFill>
                <a:latin typeface="+mn-lt"/>
                <a:ea typeface="+mn-ea"/>
                <a:cs typeface="+mn-cs"/>
              </a:rPr>
              <a:t> time of </a:t>
            </a:r>
            <a:r>
              <a:rPr lang="tr-TR" sz="1200" b="0" i="0" u="none" strike="noStrike" kern="1200" baseline="0" dirty="0" err="1" smtClean="0">
                <a:solidFill>
                  <a:schemeClr val="tx1"/>
                </a:solidFill>
                <a:latin typeface="+mn-lt"/>
                <a:ea typeface="+mn-ea"/>
                <a:cs typeface="+mn-cs"/>
              </a:rPr>
              <a:t>our</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observation</a:t>
            </a:r>
            <a:r>
              <a:rPr lang="tr-TR" sz="1200" b="0" i="0" u="none" strike="noStrike" kern="1200" baseline="0" dirty="0" smtClean="0">
                <a:solidFill>
                  <a:schemeClr val="tx1"/>
                </a:solidFill>
                <a:latin typeface="+mn-lt"/>
                <a:ea typeface="+mn-ea"/>
                <a:cs typeface="+mn-cs"/>
              </a:rPr>
              <a:t>. It makes better accuracy for finding transitions. </a:t>
            </a:r>
          </a:p>
          <a:p>
            <a:r>
              <a:rPr lang="en-US" sz="1200" b="0" i="0" u="none" strike="noStrike" kern="1200" baseline="0" dirty="0" smtClean="0">
                <a:solidFill>
                  <a:schemeClr val="tx1"/>
                </a:solidFill>
                <a:latin typeface="+mn-lt"/>
                <a:ea typeface="+mn-ea"/>
                <a:cs typeface="+mn-cs"/>
              </a:rPr>
              <a:t>-</a:t>
            </a:r>
            <a:r>
              <a:rPr lang="tr-TR" sz="1200" b="0" i="0" u="none" strike="noStrike" kern="1200" baseline="0" dirty="0" smtClean="0">
                <a:solidFill>
                  <a:schemeClr val="tx1"/>
                </a:solidFill>
                <a:latin typeface="+mn-lt"/>
                <a:ea typeface="+mn-ea"/>
                <a:cs typeface="+mn-cs"/>
              </a:rPr>
              <a:t>Also, using gamma outputs, delta outputs will be created.</a:t>
            </a:r>
          </a:p>
          <a:p>
            <a:endParaRPr lang="tr-TR" sz="1200" b="0" i="0" u="none" strike="noStrike" kern="1200" baseline="0" dirty="0" smtClean="0">
              <a:solidFill>
                <a:schemeClr val="tx1"/>
              </a:solidFill>
              <a:latin typeface="+mn-lt"/>
              <a:ea typeface="+mn-ea"/>
              <a:cs typeface="+mn-cs"/>
            </a:endParaRPr>
          </a:p>
          <a:p>
            <a:endParaRPr lang="tr-TR" sz="1200" b="0" i="0" u="none" strike="noStrike" kern="1200" baseline="0" dirty="0" smtClean="0">
              <a:solidFill>
                <a:schemeClr val="tx1"/>
              </a:solidFill>
              <a:latin typeface="+mn-lt"/>
              <a:ea typeface="+mn-ea"/>
              <a:cs typeface="+mn-cs"/>
            </a:endParaRPr>
          </a:p>
          <a:p>
            <a:r>
              <a:rPr lang="tr-TR" sz="1200" b="0" i="0" u="none" strike="noStrike" kern="1200" baseline="0" dirty="0" smtClean="0">
                <a:solidFill>
                  <a:schemeClr val="tx1"/>
                </a:solidFill>
                <a:latin typeface="+mn-lt"/>
                <a:ea typeface="+mn-ea"/>
                <a:cs typeface="+mn-cs"/>
              </a:rPr>
              <a:t>G</a:t>
            </a:r>
            <a:r>
              <a:rPr lang="en-US" sz="1200" b="0" i="0" u="none" strike="noStrike" kern="1200" baseline="0" dirty="0" smtClean="0">
                <a:solidFill>
                  <a:schemeClr val="tx1"/>
                </a:solidFill>
                <a:latin typeface="+mn-lt"/>
                <a:ea typeface="+mn-ea"/>
                <a:cs typeface="+mn-cs"/>
              </a:rPr>
              <a:t>(ABBA, 1, t, s) = </a:t>
            </a:r>
            <a:r>
              <a:rPr lang="tr-TR" sz="1200" b="0" i="0" u="none" strike="noStrike" kern="1200" baseline="0" dirty="0" smtClean="0">
                <a:solidFill>
                  <a:schemeClr val="tx1"/>
                </a:solidFill>
                <a:latin typeface="+mn-lt"/>
                <a:ea typeface="+mn-ea"/>
                <a:cs typeface="+mn-cs"/>
              </a:rPr>
              <a:t>ALPHA</a:t>
            </a:r>
            <a:r>
              <a:rPr lang="en-US" sz="1200" b="0" i="0" u="none" strike="noStrike" kern="1200" baseline="0" dirty="0" smtClean="0">
                <a:solidFill>
                  <a:schemeClr val="tx1"/>
                </a:solidFill>
                <a:latin typeface="+mn-lt"/>
                <a:ea typeface="+mn-ea"/>
                <a:cs typeface="+mn-cs"/>
              </a:rPr>
              <a:t>(ABBA, 1, t)</a:t>
            </a:r>
            <a:r>
              <a:rPr lang="tr-T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go(t, s)</a:t>
            </a:r>
            <a:r>
              <a:rPr lang="tr-TR"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out(</a:t>
            </a:r>
            <a:r>
              <a:rPr lang="en-US" sz="1200" b="0" i="0" u="none" strike="noStrike" kern="1200" baseline="0" dirty="0" err="1" smtClean="0">
                <a:solidFill>
                  <a:schemeClr val="tx1"/>
                </a:solidFill>
                <a:latin typeface="+mn-lt"/>
                <a:ea typeface="+mn-ea"/>
                <a:cs typeface="+mn-cs"/>
              </a:rPr>
              <a:t>s,B</a:t>
            </a:r>
            <a:r>
              <a:rPr lang="en-US" sz="1200" b="0" i="0" u="none" strike="noStrike" kern="1200" baseline="0" dirty="0" smtClean="0">
                <a:solidFill>
                  <a:schemeClr val="tx1"/>
                </a:solidFill>
                <a:latin typeface="+mn-lt"/>
                <a:ea typeface="+mn-ea"/>
                <a:cs typeface="+mn-cs"/>
              </a:rPr>
              <a:t>)</a:t>
            </a:r>
            <a:r>
              <a:rPr lang="tr-TR" sz="1200" b="0" i="0" u="none" strike="noStrike" kern="1200" baseline="0" dirty="0" smtClean="0">
                <a:solidFill>
                  <a:schemeClr val="tx1"/>
                </a:solidFill>
                <a:latin typeface="+mn-lt"/>
                <a:ea typeface="+mn-ea"/>
                <a:cs typeface="+mn-cs"/>
              </a:rPr>
              <a:t>*BETA</a:t>
            </a:r>
            <a:r>
              <a:rPr lang="en-US" sz="1200" b="0" i="0" u="none" strike="noStrike" kern="1200" baseline="0" dirty="0" smtClean="0">
                <a:solidFill>
                  <a:schemeClr val="tx1"/>
                </a:solidFill>
                <a:latin typeface="+mn-lt"/>
                <a:ea typeface="+mn-ea"/>
                <a:cs typeface="+mn-cs"/>
              </a:rPr>
              <a:t>(ABBA, 2, s)</a:t>
            </a:r>
            <a:r>
              <a:rPr lang="tr-TR" sz="1200" b="0" i="0" u="none" strike="noStrike" kern="1200" baseline="0" dirty="0" smtClean="0">
                <a:solidFill>
                  <a:schemeClr val="tx1"/>
                </a:solidFill>
                <a:latin typeface="+mn-lt"/>
                <a:ea typeface="+mn-ea"/>
                <a:cs typeface="+mn-cs"/>
              </a:rPr>
              <a:t>/</a:t>
            </a:r>
            <a:r>
              <a:rPr lang="tr-TR" sz="1200" b="0" i="0" u="none" strike="noStrike" kern="1200" baseline="0" dirty="0" err="1" smtClean="0">
                <a:solidFill>
                  <a:schemeClr val="tx1"/>
                </a:solidFill>
                <a:latin typeface="+mn-lt"/>
                <a:ea typeface="+mn-ea"/>
                <a:cs typeface="+mn-cs"/>
              </a:rPr>
              <a:t>Prh</a:t>
            </a:r>
            <a:r>
              <a:rPr lang="tr-TR" sz="1200" b="0" i="0" u="none" strike="noStrike" kern="1200" baseline="0" dirty="0" smtClean="0">
                <a:solidFill>
                  <a:schemeClr val="tx1"/>
                </a:solidFill>
                <a:latin typeface="+mn-lt"/>
                <a:ea typeface="+mn-ea"/>
                <a:cs typeface="+mn-cs"/>
              </a:rPr>
              <a:t>(ABBA) = SOME</a:t>
            </a:r>
          </a:p>
          <a:p>
            <a:endParaRPr lang="tr-TR" sz="1200" b="0" i="0" u="none" strike="noStrike" kern="1200" baseline="0" dirty="0" smtClean="0">
              <a:solidFill>
                <a:schemeClr val="tx1"/>
              </a:solidFill>
              <a:latin typeface="+mn-lt"/>
              <a:ea typeface="+mn-ea"/>
              <a:cs typeface="+mn-cs"/>
            </a:endParaRPr>
          </a:p>
        </p:txBody>
      </p:sp>
      <p:sp>
        <p:nvSpPr>
          <p:cNvPr id="4" name="Slayt Numarası Yer Tutucusu 3"/>
          <p:cNvSpPr>
            <a:spLocks noGrp="1"/>
          </p:cNvSpPr>
          <p:nvPr>
            <p:ph type="sldNum" sz="quarter" idx="10"/>
          </p:nvPr>
        </p:nvSpPr>
        <p:spPr/>
        <p:txBody>
          <a:bodyPr/>
          <a:lstStyle/>
          <a:p>
            <a:fld id="{14B6652E-BE16-4600-ADC5-2322934EA743}" type="slidenum">
              <a:rPr lang="tr-TR" smtClean="0"/>
              <a:t>13</a:t>
            </a:fld>
            <a:endParaRPr lang="tr-TR" dirty="0"/>
          </a:p>
        </p:txBody>
      </p:sp>
    </p:spTree>
    <p:extLst>
      <p:ext uri="{BB962C8B-B14F-4D97-AF65-F5344CB8AC3E}">
        <p14:creationId xmlns:p14="http://schemas.microsoft.com/office/powerpoint/2010/main" val="1091913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a:t>
            </a:r>
            <a:r>
              <a:rPr lang="tr-TR" dirty="0" smtClean="0"/>
              <a:t>Delta</a:t>
            </a:r>
            <a:r>
              <a:rPr lang="tr-TR" baseline="0" dirty="0" smtClean="0"/>
              <a:t> algorithm is used to find emission probabilities. </a:t>
            </a:r>
            <a:endParaRPr lang="en-US" baseline="0" dirty="0" smtClean="0"/>
          </a:p>
          <a:p>
            <a:r>
              <a:rPr lang="en-US" baseline="0" dirty="0" smtClean="0"/>
              <a:t>-</a:t>
            </a:r>
            <a:r>
              <a:rPr lang="tr-TR" baseline="0" dirty="0" smtClean="0"/>
              <a:t>For this example also, when two gamma outputs thats are in same time sequ</a:t>
            </a:r>
            <a:r>
              <a:rPr lang="en-US" baseline="0" dirty="0" smtClean="0"/>
              <a:t>e</a:t>
            </a:r>
            <a:r>
              <a:rPr lang="tr-TR" baseline="0" dirty="0" smtClean="0"/>
              <a:t>nce will be summed and more consistent output will be created. </a:t>
            </a:r>
            <a:r>
              <a:rPr lang="tr-TR" baseline="0" dirty="0" err="1" smtClean="0"/>
              <a:t>This</a:t>
            </a:r>
            <a:r>
              <a:rPr lang="tr-TR" baseline="0" dirty="0" smtClean="0"/>
              <a:t> </a:t>
            </a:r>
            <a:r>
              <a:rPr lang="tr-TR" baseline="0" dirty="0" err="1" smtClean="0"/>
              <a:t>output</a:t>
            </a:r>
            <a:r>
              <a:rPr lang="tr-TR" baseline="0" dirty="0" smtClean="0"/>
              <a:t> , is </a:t>
            </a:r>
            <a:r>
              <a:rPr lang="tr-TR" baseline="0" dirty="0" err="1" smtClean="0"/>
              <a:t>advanced</a:t>
            </a:r>
            <a:r>
              <a:rPr lang="tr-TR" baseline="0" dirty="0" smtClean="0"/>
              <a:t> of gamma </a:t>
            </a:r>
            <a:r>
              <a:rPr lang="tr-TR" baseline="0" dirty="0" err="1" smtClean="0"/>
              <a:t>outputs</a:t>
            </a:r>
            <a:r>
              <a:rPr lang="tr-TR" baseline="0" dirty="0" smtClean="0"/>
              <a:t> </a:t>
            </a:r>
            <a:r>
              <a:rPr lang="tr-TR" baseline="0" dirty="0" err="1" smtClean="0"/>
              <a:t>and</a:t>
            </a:r>
            <a:r>
              <a:rPr lang="tr-TR" baseline="0" dirty="0" smtClean="0"/>
              <a:t> </a:t>
            </a:r>
            <a:r>
              <a:rPr lang="tr-TR" baseline="0" dirty="0" err="1" smtClean="0"/>
              <a:t>will</a:t>
            </a:r>
            <a:r>
              <a:rPr lang="tr-TR" baseline="0" dirty="0" smtClean="0"/>
              <a:t> </a:t>
            </a:r>
            <a:r>
              <a:rPr lang="tr-TR" baseline="0" dirty="0" err="1" smtClean="0"/>
              <a:t>give</a:t>
            </a:r>
            <a:r>
              <a:rPr lang="tr-TR" baseline="0" dirty="0" smtClean="0"/>
              <a:t> </a:t>
            </a:r>
            <a:r>
              <a:rPr lang="tr-TR" baseline="0" dirty="0" err="1" smtClean="0"/>
              <a:t>more</a:t>
            </a:r>
            <a:r>
              <a:rPr lang="tr-TR" baseline="0" dirty="0" smtClean="0"/>
              <a:t> </a:t>
            </a:r>
            <a:r>
              <a:rPr lang="tr-TR" baseline="0" dirty="0" err="1" smtClean="0"/>
              <a:t>consistent</a:t>
            </a:r>
            <a:r>
              <a:rPr lang="tr-TR" baseline="0" dirty="0" smtClean="0"/>
              <a:t> </a:t>
            </a:r>
            <a:r>
              <a:rPr lang="tr-TR" baseline="0" dirty="0" err="1" smtClean="0"/>
              <a:t>emission</a:t>
            </a:r>
            <a:r>
              <a:rPr lang="tr-TR" baseline="0" dirty="0" smtClean="0"/>
              <a:t> </a:t>
            </a:r>
            <a:r>
              <a:rPr lang="tr-TR" baseline="0" dirty="0" err="1" smtClean="0"/>
              <a:t>probabilities</a:t>
            </a:r>
            <a:r>
              <a:rPr lang="tr-TR" baseline="0" dirty="0" smtClean="0"/>
              <a:t>.  </a:t>
            </a:r>
          </a:p>
          <a:p>
            <a:endParaRPr lang="tr-TR" baseline="0" dirty="0" smtClean="0"/>
          </a:p>
          <a:p>
            <a:r>
              <a:rPr lang="tr-TR" baseline="0" dirty="0" smtClean="0"/>
              <a:t> Del</a:t>
            </a:r>
            <a:r>
              <a:rPr lang="tr-TR" sz="1200" b="0" i="0" u="none" strike="noStrike" kern="1200" baseline="0" dirty="0" smtClean="0">
                <a:solidFill>
                  <a:schemeClr val="tx1"/>
                </a:solidFill>
                <a:latin typeface="+mn-lt"/>
                <a:ea typeface="+mn-ea"/>
                <a:cs typeface="+mn-cs"/>
              </a:rPr>
              <a:t>(BAB, 1, s) = </a:t>
            </a:r>
            <a:r>
              <a:rPr lang="tr-TR" sz="1200" b="0" i="0" u="none" strike="noStrike" kern="1200" baseline="0" dirty="0" err="1" smtClean="0">
                <a:solidFill>
                  <a:schemeClr val="tx1"/>
                </a:solidFill>
                <a:latin typeface="+mn-lt"/>
                <a:ea typeface="+mn-ea"/>
                <a:cs typeface="+mn-cs"/>
              </a:rPr>
              <a:t>Ga</a:t>
            </a:r>
            <a:r>
              <a:rPr lang="pl-PL"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BAB</a:t>
            </a:r>
            <a:r>
              <a:rPr lang="pl-PL"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1</a:t>
            </a:r>
            <a:r>
              <a:rPr lang="pl-PL" sz="1200" b="0" i="0" u="none" strike="noStrike" kern="1200" baseline="0" dirty="0" smtClean="0">
                <a:solidFill>
                  <a:schemeClr val="tx1"/>
                </a:solidFill>
                <a:latin typeface="+mn-lt"/>
                <a:ea typeface="+mn-ea"/>
                <a:cs typeface="+mn-cs"/>
              </a:rPr>
              <a:t>, s, </a:t>
            </a:r>
            <a:r>
              <a:rPr lang="tr-TR" sz="1200" b="0" i="0" u="none" strike="noStrike" kern="1200" baseline="0" dirty="0" smtClean="0">
                <a:solidFill>
                  <a:schemeClr val="tx1"/>
                </a:solidFill>
                <a:latin typeface="+mn-lt"/>
                <a:ea typeface="+mn-ea"/>
                <a:cs typeface="+mn-cs"/>
              </a:rPr>
              <a:t>s</a:t>
            </a:r>
            <a:r>
              <a:rPr lang="pl-PL" sz="1200" b="0" i="0" u="none" strike="noStrike" kern="1200" baseline="0" dirty="0" smtClean="0">
                <a:solidFill>
                  <a:schemeClr val="tx1"/>
                </a:solidFill>
                <a:latin typeface="+mn-lt"/>
                <a:ea typeface="+mn-ea"/>
                <a:cs typeface="+mn-cs"/>
              </a:rPr>
              <a:t>)</a:t>
            </a:r>
            <a:r>
              <a:rPr lang="tr-TR" sz="1200" b="0" i="0" u="none" strike="noStrike" kern="1200" baseline="0" dirty="0" smtClean="0">
                <a:solidFill>
                  <a:schemeClr val="tx1"/>
                </a:solidFill>
                <a:latin typeface="+mn-lt"/>
                <a:ea typeface="+mn-ea"/>
                <a:cs typeface="+mn-cs"/>
              </a:rPr>
              <a:t>+</a:t>
            </a:r>
            <a:r>
              <a:rPr lang="tr-TR" sz="1200" b="0" i="0" u="none" strike="noStrike" kern="1200" baseline="0" dirty="0" err="1" smtClean="0">
                <a:solidFill>
                  <a:schemeClr val="tx1"/>
                </a:solidFill>
                <a:latin typeface="+mn-lt"/>
                <a:ea typeface="+mn-ea"/>
                <a:cs typeface="+mn-cs"/>
              </a:rPr>
              <a:t>Ga</a:t>
            </a:r>
            <a:r>
              <a:rPr lang="pl-PL"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BAB</a:t>
            </a:r>
            <a:r>
              <a:rPr lang="pl-PL" sz="1200" b="0" i="0" u="none" strike="noStrike" kern="1200" baseline="0" dirty="0" smtClean="0">
                <a:solidFill>
                  <a:schemeClr val="tx1"/>
                </a:solidFill>
                <a:latin typeface="+mn-lt"/>
                <a:ea typeface="+mn-ea"/>
                <a:cs typeface="+mn-cs"/>
              </a:rPr>
              <a:t>, </a:t>
            </a:r>
            <a:r>
              <a:rPr lang="tr-TR" sz="1200" b="0" i="0" u="none" strike="noStrike" kern="1200" baseline="0" dirty="0" smtClean="0">
                <a:solidFill>
                  <a:schemeClr val="tx1"/>
                </a:solidFill>
                <a:latin typeface="+mn-lt"/>
                <a:ea typeface="+mn-ea"/>
                <a:cs typeface="+mn-cs"/>
              </a:rPr>
              <a:t>1</a:t>
            </a:r>
            <a:r>
              <a:rPr lang="pl-PL" sz="1200" b="0" i="0" u="none" strike="noStrike" kern="1200" baseline="0" dirty="0" smtClean="0">
                <a:solidFill>
                  <a:schemeClr val="tx1"/>
                </a:solidFill>
                <a:latin typeface="+mn-lt"/>
                <a:ea typeface="+mn-ea"/>
                <a:cs typeface="+mn-cs"/>
              </a:rPr>
              <a:t>, s, </a:t>
            </a:r>
            <a:r>
              <a:rPr lang="tr-TR" sz="1200" b="0" i="0" u="none" strike="noStrike" kern="1200" baseline="0" dirty="0" smtClean="0">
                <a:solidFill>
                  <a:schemeClr val="tx1"/>
                </a:solidFill>
                <a:latin typeface="+mn-lt"/>
                <a:ea typeface="+mn-ea"/>
                <a:cs typeface="+mn-cs"/>
              </a:rPr>
              <a:t>t</a:t>
            </a:r>
            <a:r>
              <a:rPr lang="pl-PL" sz="1200" b="0" i="0" u="none" strike="noStrike" kern="1200" baseline="0" dirty="0" smtClean="0">
                <a:solidFill>
                  <a:schemeClr val="tx1"/>
                </a:solidFill>
                <a:latin typeface="+mn-lt"/>
                <a:ea typeface="+mn-ea"/>
                <a:cs typeface="+mn-cs"/>
              </a:rPr>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14</a:t>
            </a:fld>
            <a:endParaRPr lang="tr-TR" dirty="0"/>
          </a:p>
        </p:txBody>
      </p:sp>
    </p:spTree>
    <p:extLst>
      <p:ext uri="{BB962C8B-B14F-4D97-AF65-F5344CB8AC3E}">
        <p14:creationId xmlns:p14="http://schemas.microsoft.com/office/powerpoint/2010/main" val="3584133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HMM özeti burada</a:t>
            </a:r>
            <a:r>
              <a:rPr lang="tr-TR" baseline="0" dirty="0" smtClean="0"/>
              <a:t> anlatılıyor. Train ederek </a:t>
            </a:r>
            <a:r>
              <a:rPr lang="tr-TR" baseline="0" dirty="0" err="1" smtClean="0"/>
              <a:t>hidden</a:t>
            </a:r>
            <a:r>
              <a:rPr lang="tr-TR" baseline="0" dirty="0" smtClean="0"/>
              <a:t> </a:t>
            </a:r>
            <a:r>
              <a:rPr lang="tr-TR" baseline="0" dirty="0" err="1" smtClean="0"/>
              <a:t>markov</a:t>
            </a:r>
            <a:r>
              <a:rPr lang="tr-TR" baseline="0" dirty="0" smtClean="0"/>
              <a:t> modelimiz daha tutarlı hale geldi.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15</a:t>
            </a:fld>
            <a:endParaRPr lang="tr-TR" dirty="0"/>
          </a:p>
        </p:txBody>
      </p:sp>
    </p:spTree>
    <p:extLst>
      <p:ext uri="{BB962C8B-B14F-4D97-AF65-F5344CB8AC3E}">
        <p14:creationId xmlns:p14="http://schemas.microsoft.com/office/powerpoint/2010/main" val="505631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Viterbi</a:t>
            </a:r>
            <a:r>
              <a:rPr lang="tr-TR" baseline="0" dirty="0" smtClean="0"/>
              <a:t> algorithm</a:t>
            </a:r>
            <a:r>
              <a:rPr lang="en-US" baseline="0" dirty="0" smtClean="0"/>
              <a:t> </a:t>
            </a:r>
            <a:r>
              <a:rPr lang="tr-TR" baseline="0" dirty="0" smtClean="0"/>
              <a:t>is used for testing.</a:t>
            </a:r>
            <a:r>
              <a:rPr lang="en-US" baseline="0" dirty="0" smtClean="0"/>
              <a:t> </a:t>
            </a:r>
            <a:r>
              <a:rPr lang="tr-TR" baseline="0" dirty="0" smtClean="0"/>
              <a:t>This is trellis structure time flows from left to right and for each nodes.</a:t>
            </a:r>
            <a:r>
              <a:rPr lang="en-US" baseline="0" dirty="0" smtClean="0"/>
              <a:t> </a:t>
            </a:r>
            <a:r>
              <a:rPr lang="tr-TR" baseline="0" dirty="0" smtClean="0"/>
              <a:t>For this example</a:t>
            </a:r>
            <a:r>
              <a:rPr lang="en-US" baseline="0" dirty="0" smtClean="0"/>
              <a:t>, it</a:t>
            </a:r>
            <a:r>
              <a:rPr lang="tr-TR" baseline="0" dirty="0" smtClean="0"/>
              <a:t> find</a:t>
            </a:r>
            <a:r>
              <a:rPr lang="en-US" baseline="0" dirty="0" smtClean="0"/>
              <a:t>s</a:t>
            </a:r>
            <a:r>
              <a:rPr lang="tr-TR" baseline="0" dirty="0" smtClean="0"/>
              <a:t> states of given </a:t>
            </a:r>
            <a:r>
              <a:rPr lang="en-US" baseline="0" dirty="0" smtClean="0"/>
              <a:t>test observation.</a:t>
            </a:r>
            <a:endParaRPr lang="tr-TR" baseline="0" dirty="0" smtClean="0"/>
          </a:p>
          <a:p>
            <a:r>
              <a:rPr lang="tr-TR" baseline="0" dirty="0" smtClean="0"/>
              <a:t> </a:t>
            </a:r>
            <a:r>
              <a:rPr lang="en-US" baseline="0" dirty="0" smtClean="0"/>
              <a:t>-</a:t>
            </a:r>
            <a:r>
              <a:rPr lang="tr-TR" baseline="0" dirty="0" smtClean="0"/>
              <a:t>It takes </a:t>
            </a:r>
            <a:r>
              <a:rPr lang="en-US" baseline="0" dirty="0" smtClean="0"/>
              <a:t>path that has maximum values </a:t>
            </a:r>
            <a:r>
              <a:rPr lang="tr-TR" baseline="0" dirty="0" smtClean="0"/>
              <a:t>that coming related node</a:t>
            </a:r>
            <a:r>
              <a:rPr lang="en-US" baseline="0" dirty="0" smtClean="0"/>
              <a:t>. This process will be implemented for each node</a:t>
            </a:r>
            <a:r>
              <a:rPr lang="tr-TR" baseline="0" dirty="0" smtClean="0"/>
              <a:t>.</a:t>
            </a:r>
            <a:endParaRPr lang="en-US" baseline="0" dirty="0" smtClean="0"/>
          </a:p>
          <a:p>
            <a:r>
              <a:rPr lang="en-US" baseline="0" dirty="0" smtClean="0"/>
              <a:t> -If the path will be end in a time. It will be eliminated. </a:t>
            </a:r>
          </a:p>
          <a:p>
            <a:r>
              <a:rPr lang="tr-TR" baseline="0" dirty="0" smtClean="0"/>
              <a:t> </a:t>
            </a:r>
            <a:r>
              <a:rPr lang="en-US" baseline="0" dirty="0" smtClean="0"/>
              <a:t>-</a:t>
            </a:r>
            <a:r>
              <a:rPr lang="tr-TR" baseline="0" dirty="0" smtClean="0"/>
              <a:t>Finally, there will stay some paths. For this example, there are 5 paths remain</a:t>
            </a:r>
            <a:r>
              <a:rPr lang="en-US" baseline="0" dirty="0" smtClean="0"/>
              <a:t>. Because, there is 5 states in this hmm. Viterbi takes maximum value of paths. And </a:t>
            </a:r>
            <a:r>
              <a:rPr lang="en-US" baseline="0" dirty="0" err="1" smtClean="0"/>
              <a:t>backtracing</a:t>
            </a:r>
            <a:r>
              <a:rPr lang="en-US" baseline="0" dirty="0" smtClean="0"/>
              <a:t> states that related time will be founded.</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16</a:t>
            </a:fld>
            <a:endParaRPr lang="tr-TR" dirty="0"/>
          </a:p>
        </p:txBody>
      </p:sp>
    </p:spTree>
    <p:extLst>
      <p:ext uri="{BB962C8B-B14F-4D97-AF65-F5344CB8AC3E}">
        <p14:creationId xmlns:p14="http://schemas.microsoft.com/office/powerpoint/2010/main" val="1557174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We</a:t>
            </a:r>
            <a:r>
              <a:rPr lang="tr-TR" dirty="0" smtClean="0"/>
              <a:t> </a:t>
            </a:r>
            <a:r>
              <a:rPr lang="tr-TR" dirty="0" err="1" smtClean="0"/>
              <a:t>didn’t</a:t>
            </a:r>
            <a:r>
              <a:rPr lang="tr-TR" dirty="0" smtClean="0"/>
              <a:t> </a:t>
            </a:r>
            <a:r>
              <a:rPr lang="tr-TR" dirty="0" err="1" smtClean="0"/>
              <a:t>mention</a:t>
            </a:r>
            <a:r>
              <a:rPr lang="tr-TR" dirty="0" smtClean="0"/>
              <a:t> </a:t>
            </a:r>
            <a:r>
              <a:rPr lang="tr-TR" dirty="0" err="1" smtClean="0"/>
              <a:t>about</a:t>
            </a:r>
            <a:r>
              <a:rPr lang="tr-TR" dirty="0" smtClean="0"/>
              <a:t> </a:t>
            </a:r>
            <a:r>
              <a:rPr lang="tr-TR" dirty="0" err="1" smtClean="0"/>
              <a:t>our</a:t>
            </a:r>
            <a:r>
              <a:rPr lang="tr-TR" baseline="0" dirty="0" smtClean="0"/>
              <a:t> </a:t>
            </a:r>
            <a:r>
              <a:rPr lang="tr-TR" baseline="0" dirty="0" err="1" smtClean="0"/>
              <a:t>project</a:t>
            </a:r>
            <a:r>
              <a:rPr lang="tr-TR" baseline="0" dirty="0" smtClean="0"/>
              <a:t>. </a:t>
            </a:r>
            <a:r>
              <a:rPr lang="tr-TR" baseline="0" dirty="0" err="1" smtClean="0"/>
              <a:t>Because</a:t>
            </a:r>
            <a:r>
              <a:rPr lang="tr-TR" baseline="0" dirty="0" smtClean="0"/>
              <a:t> it is a </a:t>
            </a:r>
            <a:r>
              <a:rPr lang="tr-TR" baseline="0" dirty="0" err="1" smtClean="0"/>
              <a:t>reserch</a:t>
            </a:r>
            <a:r>
              <a:rPr lang="tr-TR" baseline="0" dirty="0" smtClean="0"/>
              <a:t> </a:t>
            </a:r>
            <a:r>
              <a:rPr lang="tr-TR" baseline="0" dirty="0" err="1" smtClean="0"/>
              <a:t>project</a:t>
            </a:r>
            <a:r>
              <a:rPr lang="tr-TR" baseline="0" dirty="0" smtClean="0"/>
              <a:t> </a:t>
            </a:r>
            <a:r>
              <a:rPr lang="tr-TR" baseline="0" dirty="0" err="1" smtClean="0"/>
              <a:t>and</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to</a:t>
            </a:r>
            <a:r>
              <a:rPr lang="tr-TR" baseline="0" dirty="0" smtClean="0"/>
              <a:t> </a:t>
            </a:r>
            <a:r>
              <a:rPr lang="tr-TR" baseline="0" dirty="0" err="1" smtClean="0"/>
              <a:t>know</a:t>
            </a:r>
            <a:r>
              <a:rPr lang="tr-TR" baseline="0" dirty="0" smtClean="0"/>
              <a:t> </a:t>
            </a:r>
            <a:r>
              <a:rPr lang="tr-TR" baseline="0" dirty="0" err="1" smtClean="0"/>
              <a:t>firstly</a:t>
            </a:r>
            <a:r>
              <a:rPr lang="tr-TR" baseline="0" dirty="0" smtClean="0"/>
              <a:t> how can </a:t>
            </a:r>
            <a:r>
              <a:rPr lang="tr-TR" baseline="0" dirty="0" err="1" smtClean="0"/>
              <a:t>we</a:t>
            </a:r>
            <a:r>
              <a:rPr lang="tr-TR" baseline="0" dirty="0" smtClean="0"/>
              <a:t> do </a:t>
            </a:r>
            <a:r>
              <a:rPr lang="tr-TR" baseline="0" dirty="0" err="1" smtClean="0"/>
              <a:t>that</a:t>
            </a:r>
            <a:r>
              <a:rPr lang="tr-TR" baseline="0" dirty="0" smtClean="0"/>
              <a:t> </a:t>
            </a:r>
            <a:r>
              <a:rPr lang="tr-TR" baseline="0" dirty="0" err="1" smtClean="0"/>
              <a:t>and</a:t>
            </a:r>
            <a:r>
              <a:rPr lang="tr-TR" baseline="0" dirty="0" smtClean="0"/>
              <a:t> </a:t>
            </a:r>
            <a:r>
              <a:rPr lang="tr-TR" baseline="0" dirty="0" err="1" smtClean="0"/>
              <a:t>follow</a:t>
            </a:r>
            <a:r>
              <a:rPr lang="tr-TR" baseline="0" dirty="0" smtClean="0"/>
              <a:t> </a:t>
            </a:r>
            <a:r>
              <a:rPr lang="tr-TR" baseline="0" dirty="0" err="1" smtClean="0"/>
              <a:t>related</a:t>
            </a:r>
            <a:r>
              <a:rPr lang="tr-TR" baseline="0" dirty="0" smtClean="0"/>
              <a:t> </a:t>
            </a:r>
            <a:r>
              <a:rPr lang="tr-TR" baseline="0" dirty="0" err="1" smtClean="0"/>
              <a:t>work</a:t>
            </a:r>
            <a:r>
              <a:rPr lang="tr-TR" baseline="0" dirty="0" smtClean="0"/>
              <a:t>. At </a:t>
            </a:r>
            <a:r>
              <a:rPr lang="tr-TR" baseline="0" dirty="0" err="1" smtClean="0"/>
              <a:t>the</a:t>
            </a:r>
            <a:r>
              <a:rPr lang="tr-TR" baseline="0" dirty="0" smtClean="0"/>
              <a:t> </a:t>
            </a:r>
            <a:r>
              <a:rPr lang="tr-TR" baseline="0" dirty="0" err="1" smtClean="0"/>
              <a:t>end</a:t>
            </a:r>
            <a:r>
              <a:rPr lang="tr-TR" baseline="0" dirty="0" smtClean="0"/>
              <a:t> of </a:t>
            </a:r>
            <a:r>
              <a:rPr lang="tr-TR" baseline="0" dirty="0" err="1" smtClean="0"/>
              <a:t>the</a:t>
            </a:r>
            <a:r>
              <a:rPr lang="tr-TR" baseline="0" dirty="0" smtClean="0"/>
              <a:t> </a:t>
            </a:r>
            <a:r>
              <a:rPr lang="tr-TR" baseline="0" dirty="0" err="1" smtClean="0"/>
              <a:t>presentation</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show</a:t>
            </a:r>
            <a:r>
              <a:rPr lang="tr-TR" baseline="0" dirty="0" smtClean="0"/>
              <a:t> a </a:t>
            </a:r>
            <a:r>
              <a:rPr lang="tr-TR" baseline="0" dirty="0" err="1" smtClean="0"/>
              <a:t>speech</a:t>
            </a:r>
            <a:r>
              <a:rPr lang="tr-TR" baseline="0" dirty="0" smtClean="0"/>
              <a:t> </a:t>
            </a:r>
            <a:r>
              <a:rPr lang="tr-TR" baseline="0" dirty="0" err="1" smtClean="0"/>
              <a:t>recognition</a:t>
            </a:r>
            <a:r>
              <a:rPr lang="tr-TR" baseline="0" dirty="0" smtClean="0"/>
              <a:t>. How can </a:t>
            </a:r>
            <a:r>
              <a:rPr lang="tr-TR" baseline="0" dirty="0" err="1" smtClean="0"/>
              <a:t>we</a:t>
            </a:r>
            <a:r>
              <a:rPr lang="tr-TR" baseline="0" dirty="0" smtClean="0"/>
              <a:t> </a:t>
            </a:r>
            <a:r>
              <a:rPr lang="tr-TR" baseline="0" dirty="0" err="1" smtClean="0"/>
              <a:t>recognize</a:t>
            </a:r>
            <a:r>
              <a:rPr lang="tr-TR" baseline="0" dirty="0" smtClean="0"/>
              <a:t>, </a:t>
            </a:r>
            <a:r>
              <a:rPr lang="tr-TR" baseline="0" dirty="0" err="1" smtClean="0"/>
              <a:t>classify</a:t>
            </a:r>
            <a:r>
              <a:rPr lang="tr-TR" baseline="0" dirty="0" smtClean="0"/>
              <a:t> </a:t>
            </a:r>
            <a:r>
              <a:rPr lang="tr-TR" baseline="0" dirty="0" err="1" smtClean="0"/>
              <a:t>and</a:t>
            </a:r>
            <a:r>
              <a:rPr lang="tr-TR" baseline="0" dirty="0" smtClean="0"/>
              <a:t> </a:t>
            </a:r>
            <a:r>
              <a:rPr lang="tr-TR" baseline="0" dirty="0" err="1" smtClean="0"/>
              <a:t>develop</a:t>
            </a:r>
            <a:r>
              <a:rPr lang="tr-TR" baseline="0" dirty="0" smtClean="0"/>
              <a:t> </a:t>
            </a:r>
            <a:r>
              <a:rPr lang="tr-TR" baseline="0" dirty="0" err="1" smtClean="0"/>
              <a:t>let’s</a:t>
            </a:r>
            <a:r>
              <a:rPr lang="tr-TR" baseline="0" dirty="0" smtClean="0"/>
              <a:t> talk </a:t>
            </a:r>
            <a:r>
              <a:rPr lang="tr-TR" baseline="0" dirty="0" err="1" smtClean="0"/>
              <a:t>about</a:t>
            </a:r>
            <a:r>
              <a:rPr lang="tr-TR" baseline="0" dirty="0" smtClean="0"/>
              <a:t> </a:t>
            </a:r>
            <a:r>
              <a:rPr lang="tr-TR" baseline="0" dirty="0" err="1" smtClean="0"/>
              <a:t>next</a:t>
            </a:r>
            <a:r>
              <a:rPr lang="tr-TR" baseline="0" dirty="0" smtClean="0"/>
              <a:t> </a:t>
            </a:r>
            <a:r>
              <a:rPr lang="tr-TR" baseline="0" dirty="0" err="1" smtClean="0"/>
              <a:t>slide</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17</a:t>
            </a:fld>
            <a:endParaRPr lang="tr-TR" dirty="0"/>
          </a:p>
        </p:txBody>
      </p:sp>
    </p:spTree>
    <p:extLst>
      <p:ext uri="{BB962C8B-B14F-4D97-AF65-F5344CB8AC3E}">
        <p14:creationId xmlns:p14="http://schemas.microsoft.com/office/powerpoint/2010/main" val="1409778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this part, I will tell you sequence of creating speech recognition system.</a:t>
            </a:r>
            <a:endParaRPr lang="en-US" dirty="0"/>
          </a:p>
        </p:txBody>
      </p:sp>
      <p:sp>
        <p:nvSpPr>
          <p:cNvPr id="4" name="Slide Number Placeholder 3"/>
          <p:cNvSpPr>
            <a:spLocks noGrp="1"/>
          </p:cNvSpPr>
          <p:nvPr>
            <p:ph type="sldNum" sz="quarter" idx="10"/>
          </p:nvPr>
        </p:nvSpPr>
        <p:spPr/>
        <p:txBody>
          <a:bodyPr/>
          <a:lstStyle/>
          <a:p>
            <a:fld id="{14B6652E-BE16-4600-ADC5-2322934EA743}" type="slidenum">
              <a:rPr lang="tr-TR" smtClean="0"/>
              <a:t>18</a:t>
            </a:fld>
            <a:endParaRPr lang="tr-TR" dirty="0"/>
          </a:p>
        </p:txBody>
      </p:sp>
    </p:spTree>
    <p:extLst>
      <p:ext uri="{BB962C8B-B14F-4D97-AF65-F5344CB8AC3E}">
        <p14:creationId xmlns:p14="http://schemas.microsoft.com/office/powerpoint/2010/main" val="1924270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an example grammar to use in speech recognition. This is </a:t>
            </a:r>
            <a:r>
              <a:rPr lang="en-US" sz="1200" b="0" i="0" kern="1200" dirty="0" smtClean="0">
                <a:solidFill>
                  <a:schemeClr val="tx1"/>
                </a:solidFill>
                <a:effectLst/>
                <a:latin typeface="+mn-lt"/>
                <a:ea typeface="+mn-ea"/>
                <a:cs typeface="+mn-cs"/>
              </a:rPr>
              <a:t>Backus–</a:t>
            </a:r>
            <a:r>
              <a:rPr lang="en-US" sz="1200" b="0" i="0" kern="1200" dirty="0" err="1" smtClean="0">
                <a:solidFill>
                  <a:schemeClr val="tx1"/>
                </a:solidFill>
                <a:effectLst/>
                <a:latin typeface="+mn-lt"/>
                <a:ea typeface="+mn-ea"/>
                <a:cs typeface="+mn-cs"/>
              </a:rPr>
              <a:t>Naur</a:t>
            </a:r>
            <a:r>
              <a:rPr lang="en-US" sz="1200" b="0" i="0" kern="1200" dirty="0" smtClean="0">
                <a:solidFill>
                  <a:schemeClr val="tx1"/>
                </a:solidFill>
                <a:effectLst/>
                <a:latin typeface="+mn-lt"/>
                <a:ea typeface="+mn-ea"/>
                <a:cs typeface="+mn-cs"/>
              </a:rPr>
              <a:t> Form to describe the syntax of languages. With using grammar</a:t>
            </a:r>
            <a:r>
              <a:rPr lang="en-US" sz="1200" b="0" i="0" kern="1200" baseline="0" dirty="0" smtClean="0">
                <a:solidFill>
                  <a:schemeClr val="tx1"/>
                </a:solidFill>
                <a:effectLst/>
                <a:latin typeface="+mn-lt"/>
                <a:ea typeface="+mn-ea"/>
                <a:cs typeface="+mn-cs"/>
              </a:rPr>
              <a:t> like these, the toolkit that we will use will create automaton.</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Backus-Naur</a:t>
            </a:r>
            <a:r>
              <a:rPr lang="en-US" sz="1200" b="0" i="0" kern="1200" baseline="0" dirty="0" smtClean="0">
                <a:solidFill>
                  <a:schemeClr val="tx1"/>
                </a:solidFill>
                <a:effectLst/>
                <a:latin typeface="+mn-lt"/>
                <a:ea typeface="+mn-ea"/>
                <a:cs typeface="+mn-cs"/>
              </a:rPr>
              <a:t> Form : </a:t>
            </a:r>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science"/>
              </a:rPr>
              <a:t>computer science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BNF</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Backus Normal Form</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Backus–</a:t>
            </a:r>
            <a:r>
              <a:rPr lang="en-US" sz="1200" b="1" i="0" kern="1200" dirty="0" err="1" smtClean="0">
                <a:solidFill>
                  <a:schemeClr val="tx1"/>
                </a:solidFill>
                <a:effectLst/>
                <a:latin typeface="+mn-lt"/>
                <a:ea typeface="+mn-ea"/>
                <a:cs typeface="+mn-cs"/>
              </a:rPr>
              <a:t>Naur</a:t>
            </a:r>
            <a:r>
              <a:rPr lang="en-US" sz="1200" b="1" i="0" kern="1200" dirty="0" smtClean="0">
                <a:solidFill>
                  <a:schemeClr val="tx1"/>
                </a:solidFill>
                <a:effectLst/>
                <a:latin typeface="+mn-lt"/>
                <a:ea typeface="+mn-ea"/>
                <a:cs typeface="+mn-cs"/>
              </a:rPr>
              <a:t> Form</a:t>
            </a:r>
            <a:r>
              <a:rPr lang="en-US" sz="1200" b="0" i="0" kern="1200" dirty="0" smtClean="0">
                <a:solidFill>
                  <a:schemeClr val="tx1"/>
                </a:solidFill>
                <a:effectLst/>
                <a:latin typeface="+mn-lt"/>
                <a:ea typeface="+mn-ea"/>
                <a:cs typeface="+mn-cs"/>
              </a:rPr>
              <a:t>) is one of the two</a:t>
            </a:r>
            <a:r>
              <a:rPr lang="en-US" sz="1200" b="0" i="0" u="none" strike="noStrike" kern="1200" baseline="300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main </a:t>
            </a:r>
            <a:r>
              <a:rPr lang="en-US" sz="1200" b="0" i="0" u="none" strike="noStrike" kern="1200" dirty="0" smtClean="0">
                <a:solidFill>
                  <a:schemeClr val="tx1"/>
                </a:solidFill>
                <a:effectLst/>
                <a:latin typeface="+mn-lt"/>
                <a:ea typeface="+mn-ea"/>
                <a:cs typeface="+mn-cs"/>
                <a:hlinkClick r:id="rId5" tooltip="Metasyntax"/>
              </a:rPr>
              <a:t>notation techniques</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hlinkClick r:id="rId6" tooltip="Context-free grammar"/>
              </a:rPr>
              <a:t>context-free grammars</a:t>
            </a:r>
            <a:r>
              <a:rPr lang="en-US" sz="1200" b="0" i="0" kern="1200" dirty="0" smtClean="0">
                <a:solidFill>
                  <a:schemeClr val="tx1"/>
                </a:solidFill>
                <a:effectLst/>
                <a:latin typeface="+mn-lt"/>
                <a:ea typeface="+mn-ea"/>
                <a:cs typeface="+mn-cs"/>
              </a:rPr>
              <a:t>, often used to describe the </a:t>
            </a:r>
            <a:r>
              <a:rPr lang="en-US" sz="1200" b="0" i="0" u="none" strike="noStrike" kern="1200" dirty="0" smtClean="0">
                <a:solidFill>
                  <a:schemeClr val="tx1"/>
                </a:solidFill>
                <a:effectLst/>
                <a:latin typeface="+mn-lt"/>
                <a:ea typeface="+mn-ea"/>
                <a:cs typeface="+mn-cs"/>
                <a:hlinkClick r:id="rId7" tooltip="Syntax (programming languages)"/>
              </a:rPr>
              <a:t>syntax</a:t>
            </a:r>
            <a:r>
              <a:rPr lang="en-US" sz="1200" b="0" i="0" kern="1200" dirty="0" smtClean="0">
                <a:solidFill>
                  <a:schemeClr val="tx1"/>
                </a:solidFill>
                <a:effectLst/>
                <a:latin typeface="+mn-lt"/>
                <a:ea typeface="+mn-ea"/>
                <a:cs typeface="+mn-cs"/>
              </a:rPr>
              <a:t> of </a:t>
            </a:r>
            <a:r>
              <a:rPr lang="en-US" sz="1200" b="0" i="0" u="none" strike="noStrike" kern="1200" dirty="0" smtClean="0">
                <a:solidFill>
                  <a:schemeClr val="tx1"/>
                </a:solidFill>
                <a:effectLst/>
                <a:latin typeface="+mn-lt"/>
                <a:ea typeface="+mn-ea"/>
                <a:cs typeface="+mn-cs"/>
                <a:hlinkClick r:id="rId8" tooltip="Formal language"/>
              </a:rPr>
              <a:t>languages</a:t>
            </a:r>
            <a:r>
              <a:rPr lang="en-US" sz="1200" b="0" i="0" kern="1200" dirty="0" smtClean="0">
                <a:solidFill>
                  <a:schemeClr val="tx1"/>
                </a:solidFill>
                <a:effectLst/>
                <a:latin typeface="+mn-lt"/>
                <a:ea typeface="+mn-ea"/>
                <a:cs typeface="+mn-cs"/>
              </a:rPr>
              <a:t> used in computing</a:t>
            </a:r>
          </a:p>
          <a:p>
            <a:endParaRPr lang="en-US" dirty="0"/>
          </a:p>
        </p:txBody>
      </p:sp>
      <p:sp>
        <p:nvSpPr>
          <p:cNvPr id="4" name="Slide Number Placeholder 3"/>
          <p:cNvSpPr>
            <a:spLocks noGrp="1"/>
          </p:cNvSpPr>
          <p:nvPr>
            <p:ph type="sldNum" sz="quarter" idx="10"/>
          </p:nvPr>
        </p:nvSpPr>
        <p:spPr/>
        <p:txBody>
          <a:bodyPr/>
          <a:lstStyle/>
          <a:p>
            <a:fld id="{14B6652E-BE16-4600-ADC5-2322934EA743}" type="slidenum">
              <a:rPr lang="tr-TR" smtClean="0"/>
              <a:t>19</a:t>
            </a:fld>
            <a:endParaRPr lang="tr-TR" dirty="0"/>
          </a:p>
        </p:txBody>
      </p:sp>
    </p:spTree>
    <p:extLst>
      <p:ext uri="{BB962C8B-B14F-4D97-AF65-F5344CB8AC3E}">
        <p14:creationId xmlns:p14="http://schemas.microsoft.com/office/powerpoint/2010/main" val="299103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buFontTx/>
              <a:buChar char="-"/>
            </a:pPr>
            <a:r>
              <a:rPr lang="tr-TR" baseline="0" dirty="0" err="1" smtClean="0"/>
              <a:t>In</a:t>
            </a:r>
            <a:r>
              <a:rPr lang="tr-TR" baseline="0" dirty="0" smtClean="0"/>
              <a:t> </a:t>
            </a:r>
            <a:r>
              <a:rPr lang="tr-TR" baseline="0" dirty="0" err="1" smtClean="0"/>
              <a:t>daily</a:t>
            </a:r>
            <a:r>
              <a:rPr lang="tr-TR" baseline="0" dirty="0" smtClean="0"/>
              <a:t> life </a:t>
            </a:r>
            <a:r>
              <a:rPr lang="tr-TR" baseline="0" dirty="0" err="1" smtClean="0"/>
              <a:t>everyone</a:t>
            </a:r>
            <a:r>
              <a:rPr lang="tr-TR" baseline="0" dirty="0" smtClean="0"/>
              <a:t> </a:t>
            </a:r>
            <a:r>
              <a:rPr lang="tr-TR" baseline="0" dirty="0" err="1" smtClean="0"/>
              <a:t>listens</a:t>
            </a:r>
            <a:r>
              <a:rPr lang="tr-TR" baseline="0" dirty="0" smtClean="0"/>
              <a:t> </a:t>
            </a:r>
            <a:r>
              <a:rPr lang="tr-TR" baseline="0" dirty="0" err="1" smtClean="0"/>
              <a:t>music</a:t>
            </a:r>
            <a:r>
              <a:rPr lang="tr-TR" baseline="0" dirty="0" smtClean="0"/>
              <a:t>. </a:t>
            </a:r>
            <a:r>
              <a:rPr lang="tr-TR" baseline="0" dirty="0" err="1" smtClean="0"/>
              <a:t>Sometimes</a:t>
            </a:r>
            <a:r>
              <a:rPr lang="tr-TR" baseline="0" dirty="0" smtClean="0"/>
              <a:t> </a:t>
            </a:r>
            <a:r>
              <a:rPr lang="tr-TR" baseline="0" dirty="0" err="1" smtClean="0"/>
              <a:t>you</a:t>
            </a:r>
            <a:r>
              <a:rPr lang="tr-TR" baseline="0" dirty="0" smtClean="0"/>
              <a:t> </a:t>
            </a:r>
            <a:r>
              <a:rPr lang="tr-TR" baseline="0" dirty="0" err="1" smtClean="0"/>
              <a:t>stuck</a:t>
            </a:r>
            <a:r>
              <a:rPr lang="tr-TR" baseline="0" dirty="0" smtClean="0"/>
              <a:t> a </a:t>
            </a:r>
            <a:r>
              <a:rPr lang="tr-TR" baseline="0" dirty="0" err="1" smtClean="0"/>
              <a:t>music</a:t>
            </a:r>
            <a:r>
              <a:rPr lang="tr-TR" baseline="0" dirty="0" smtClean="0"/>
              <a:t> </a:t>
            </a:r>
            <a:r>
              <a:rPr lang="tr-TR" baseline="0" dirty="0" err="1" smtClean="0"/>
              <a:t>and</a:t>
            </a:r>
            <a:r>
              <a:rPr lang="tr-TR" baseline="0" dirty="0" smtClean="0"/>
              <a:t> listen </a:t>
            </a:r>
            <a:r>
              <a:rPr lang="tr-TR" baseline="0" dirty="0" err="1" smtClean="0"/>
              <a:t>all</a:t>
            </a:r>
            <a:r>
              <a:rPr lang="tr-TR" baseline="0" dirty="0" smtClean="0"/>
              <a:t> </a:t>
            </a:r>
            <a:r>
              <a:rPr lang="tr-TR" baseline="0" dirty="0" err="1" smtClean="0"/>
              <a:t>the</a:t>
            </a:r>
            <a:r>
              <a:rPr lang="tr-TR" baseline="0" dirty="0" smtClean="0"/>
              <a:t> time. </a:t>
            </a:r>
            <a:r>
              <a:rPr lang="tr-TR" baseline="0" dirty="0" err="1" smtClean="0"/>
              <a:t>And</a:t>
            </a:r>
            <a:r>
              <a:rPr lang="tr-TR" baseline="0" dirty="0" smtClean="0"/>
              <a:t> </a:t>
            </a:r>
            <a:r>
              <a:rPr lang="tr-TR" baseline="0" dirty="0" err="1" smtClean="0"/>
              <a:t>you</a:t>
            </a:r>
            <a:r>
              <a:rPr lang="tr-TR" baseline="0" dirty="0" smtClean="0"/>
              <a:t> can </a:t>
            </a:r>
            <a:r>
              <a:rPr lang="tr-TR" baseline="0" dirty="0" err="1" smtClean="0"/>
              <a:t>think</a:t>
            </a:r>
            <a:r>
              <a:rPr lang="tr-TR" baseline="0" dirty="0" smtClean="0"/>
              <a:t> </a:t>
            </a:r>
            <a:r>
              <a:rPr lang="tr-TR" baseline="0" dirty="0" err="1" smtClean="0"/>
              <a:t>about</a:t>
            </a:r>
            <a:r>
              <a:rPr lang="tr-TR" baseline="0" dirty="0" smtClean="0"/>
              <a:t> I </a:t>
            </a:r>
            <a:r>
              <a:rPr lang="tr-TR" baseline="0" dirty="0" err="1" smtClean="0"/>
              <a:t>want</a:t>
            </a:r>
            <a:r>
              <a:rPr lang="tr-TR" baseline="0" dirty="0" smtClean="0"/>
              <a:t> </a:t>
            </a:r>
            <a:r>
              <a:rPr lang="tr-TR" baseline="0" dirty="0" err="1" smtClean="0"/>
              <a:t>to</a:t>
            </a:r>
            <a:r>
              <a:rPr lang="tr-TR" baseline="0" dirty="0" smtClean="0"/>
              <a:t> </a:t>
            </a:r>
            <a:r>
              <a:rPr lang="tr-TR" baseline="0" dirty="0" err="1" smtClean="0"/>
              <a:t>discover</a:t>
            </a:r>
            <a:r>
              <a:rPr lang="tr-TR" baseline="0" dirty="0" smtClean="0"/>
              <a:t> </a:t>
            </a:r>
            <a:r>
              <a:rPr lang="tr-TR" baseline="0" dirty="0" err="1" smtClean="0"/>
              <a:t>new</a:t>
            </a:r>
            <a:r>
              <a:rPr lang="tr-TR" baseline="0" dirty="0" smtClean="0"/>
              <a:t> </a:t>
            </a:r>
            <a:r>
              <a:rPr lang="tr-TR" baseline="0" dirty="0" err="1" smtClean="0"/>
              <a:t>musics</a:t>
            </a:r>
            <a:r>
              <a:rPr lang="tr-TR" baseline="0" dirty="0" smtClean="0"/>
              <a:t> </a:t>
            </a:r>
            <a:r>
              <a:rPr lang="tr-TR" baseline="0" dirty="0" err="1" smtClean="0"/>
              <a:t>especially</a:t>
            </a:r>
            <a:r>
              <a:rPr lang="tr-TR" baseline="0" dirty="0" smtClean="0"/>
              <a:t> </a:t>
            </a:r>
            <a:r>
              <a:rPr lang="tr-TR" baseline="0" dirty="0" err="1" smtClean="0"/>
              <a:t>like</a:t>
            </a:r>
            <a:r>
              <a:rPr lang="tr-TR" baseline="0" dirty="0" smtClean="0"/>
              <a:t> </a:t>
            </a:r>
            <a:r>
              <a:rPr lang="tr-TR" baseline="0" dirty="0" err="1" smtClean="0"/>
              <a:t>this</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allows</a:t>
            </a:r>
            <a:r>
              <a:rPr lang="tr-TR" baseline="0" dirty="0" smtClean="0"/>
              <a:t> </a:t>
            </a:r>
            <a:r>
              <a:rPr lang="tr-TR" baseline="0" dirty="0" err="1" smtClean="0"/>
              <a:t>to</a:t>
            </a:r>
            <a:r>
              <a:rPr lang="tr-TR" baseline="0" dirty="0" smtClean="0"/>
              <a:t> </a:t>
            </a:r>
            <a:r>
              <a:rPr lang="tr-TR" baseline="0" dirty="0" err="1" smtClean="0"/>
              <a:t>you</a:t>
            </a:r>
            <a:r>
              <a:rPr lang="tr-TR" baseline="0" dirty="0" smtClean="0"/>
              <a:t> </a:t>
            </a:r>
            <a:r>
              <a:rPr lang="tr-TR" baseline="0" dirty="0" err="1" smtClean="0"/>
              <a:t>discover</a:t>
            </a:r>
            <a:r>
              <a:rPr lang="tr-TR" baseline="0" dirty="0" smtClean="0"/>
              <a:t> </a:t>
            </a:r>
            <a:r>
              <a:rPr lang="tr-TR" baseline="0" dirty="0" err="1" smtClean="0"/>
              <a:t>new</a:t>
            </a:r>
            <a:r>
              <a:rPr lang="tr-TR" baseline="0" dirty="0" smtClean="0"/>
              <a:t> </a:t>
            </a:r>
            <a:r>
              <a:rPr lang="tr-TR" baseline="0" dirty="0" err="1" smtClean="0"/>
              <a:t>music</a:t>
            </a:r>
            <a:r>
              <a:rPr lang="tr-TR" baseline="0" dirty="0" smtClean="0"/>
              <a:t> </a:t>
            </a:r>
            <a:r>
              <a:rPr lang="tr-TR" baseline="0" dirty="0" err="1" smtClean="0"/>
              <a:t>that</a:t>
            </a:r>
            <a:r>
              <a:rPr lang="tr-TR" baseline="0" dirty="0" smtClean="0"/>
              <a:t> </a:t>
            </a:r>
            <a:r>
              <a:rPr lang="tr-TR" baseline="0" dirty="0" err="1" smtClean="0"/>
              <a:t>you</a:t>
            </a:r>
            <a:r>
              <a:rPr lang="tr-TR" baseline="0" dirty="0" smtClean="0"/>
              <a:t> </a:t>
            </a:r>
            <a:r>
              <a:rPr lang="tr-TR" baseline="0" dirty="0" err="1" smtClean="0"/>
              <a:t>want</a:t>
            </a:r>
            <a:r>
              <a:rPr lang="tr-TR" baseline="0" dirty="0" smtClean="0"/>
              <a:t> </a:t>
            </a:r>
            <a:r>
              <a:rPr lang="tr-TR" baseline="0" dirty="0" err="1" smtClean="0"/>
              <a:t>to</a:t>
            </a:r>
            <a:r>
              <a:rPr lang="tr-TR" baseline="0" dirty="0" smtClean="0"/>
              <a:t> listen </a:t>
            </a:r>
            <a:r>
              <a:rPr lang="tr-TR" baseline="0" dirty="0" err="1" smtClean="0"/>
              <a:t>more</a:t>
            </a:r>
            <a:r>
              <a:rPr lang="tr-TR" baseline="0" dirty="0" smtClean="0"/>
              <a:t>. </a:t>
            </a:r>
            <a:r>
              <a:rPr lang="tr-TR" baseline="0" dirty="0" err="1" smtClean="0"/>
              <a:t>Because</a:t>
            </a:r>
            <a:r>
              <a:rPr lang="tr-TR" baseline="0" dirty="0" smtClean="0"/>
              <a:t> </a:t>
            </a:r>
            <a:r>
              <a:rPr lang="tr-TR" baseline="0" dirty="0" err="1" smtClean="0"/>
              <a:t>if</a:t>
            </a:r>
            <a:r>
              <a:rPr lang="tr-TR" baseline="0" dirty="0" smtClean="0"/>
              <a:t> </a:t>
            </a:r>
            <a:r>
              <a:rPr lang="tr-TR" baseline="0" dirty="0" err="1" smtClean="0"/>
              <a:t>you</a:t>
            </a:r>
            <a:r>
              <a:rPr lang="tr-TR" baseline="0" dirty="0" smtClean="0"/>
              <a:t> </a:t>
            </a:r>
            <a:r>
              <a:rPr lang="tr-TR" baseline="0" dirty="0" err="1" smtClean="0"/>
              <a:t>don’t</a:t>
            </a:r>
            <a:r>
              <a:rPr lang="tr-TR" baseline="0" dirty="0" smtClean="0"/>
              <a:t> </a:t>
            </a:r>
            <a:r>
              <a:rPr lang="tr-TR" baseline="0" dirty="0" err="1" smtClean="0"/>
              <a:t>have</a:t>
            </a:r>
            <a:r>
              <a:rPr lang="tr-TR" baseline="0" dirty="0" smtClean="0"/>
              <a:t> </a:t>
            </a:r>
            <a:r>
              <a:rPr lang="tr-TR" baseline="0" dirty="0" err="1" smtClean="0"/>
              <a:t>enough</a:t>
            </a:r>
            <a:r>
              <a:rPr lang="tr-TR" baseline="0" dirty="0" smtClean="0"/>
              <a:t> </a:t>
            </a:r>
            <a:r>
              <a:rPr lang="tr-TR" baseline="0" dirty="0" err="1" smtClean="0"/>
              <a:t>information</a:t>
            </a:r>
            <a:r>
              <a:rPr lang="tr-TR" baseline="0" dirty="0" smtClean="0"/>
              <a:t> </a:t>
            </a:r>
            <a:r>
              <a:rPr lang="tr-TR" baseline="0" dirty="0" err="1" smtClean="0"/>
              <a:t>about</a:t>
            </a:r>
            <a:r>
              <a:rPr lang="tr-TR" baseline="0" dirty="0" smtClean="0"/>
              <a:t> </a:t>
            </a:r>
            <a:r>
              <a:rPr lang="tr-TR" baseline="0" dirty="0" err="1" smtClean="0"/>
              <a:t>music</a:t>
            </a:r>
            <a:r>
              <a:rPr lang="tr-TR" baseline="0" dirty="0" smtClean="0"/>
              <a:t>, </a:t>
            </a:r>
            <a:r>
              <a:rPr lang="tr-TR" baseline="0" dirty="0" err="1" smtClean="0"/>
              <a:t>you</a:t>
            </a:r>
            <a:r>
              <a:rPr lang="tr-TR" baseline="0" dirty="0" smtClean="0"/>
              <a:t> </a:t>
            </a:r>
            <a:r>
              <a:rPr lang="tr-TR" baseline="0" dirty="0" err="1" smtClean="0"/>
              <a:t>won’t</a:t>
            </a:r>
            <a:r>
              <a:rPr lang="tr-TR" baseline="0" dirty="0" smtClean="0"/>
              <a:t> </a:t>
            </a:r>
            <a:r>
              <a:rPr lang="tr-TR" baseline="0" dirty="0" err="1" smtClean="0"/>
              <a:t>find</a:t>
            </a:r>
            <a:r>
              <a:rPr lang="tr-TR" baseline="0" dirty="0" smtClean="0"/>
              <a:t> </a:t>
            </a:r>
            <a:r>
              <a:rPr lang="tr-TR" baseline="0" dirty="0" err="1" smtClean="0"/>
              <a:t>or</a:t>
            </a:r>
            <a:r>
              <a:rPr lang="tr-TR" baseline="0" dirty="0" smtClean="0"/>
              <a:t> it </a:t>
            </a:r>
            <a:r>
              <a:rPr lang="tr-TR" baseline="0" dirty="0" err="1" smtClean="0"/>
              <a:t>will</a:t>
            </a:r>
            <a:r>
              <a:rPr lang="tr-TR" baseline="0" dirty="0" smtClean="0"/>
              <a:t> be </a:t>
            </a:r>
            <a:r>
              <a:rPr lang="tr-TR" baseline="0" dirty="0" err="1" smtClean="0"/>
              <a:t>troublesome</a:t>
            </a:r>
            <a:r>
              <a:rPr lang="tr-TR" baseline="0" dirty="0" smtClean="0"/>
              <a:t> </a:t>
            </a:r>
            <a:r>
              <a:rPr lang="tr-TR" baseline="0" dirty="0" err="1" smtClean="0"/>
              <a:t>moments</a:t>
            </a:r>
            <a:r>
              <a:rPr lang="tr-TR" baseline="0" dirty="0" smtClean="0"/>
              <a:t>. </a:t>
            </a:r>
            <a:r>
              <a:rPr lang="tr-TR" baseline="0" dirty="0" err="1" smtClean="0"/>
              <a:t>Either</a:t>
            </a:r>
            <a:r>
              <a:rPr lang="tr-TR" baseline="0" dirty="0" smtClean="0"/>
              <a:t> </a:t>
            </a:r>
            <a:r>
              <a:rPr lang="tr-TR" baseline="0" dirty="0" err="1" smtClean="0"/>
              <a:t>you</a:t>
            </a:r>
            <a:r>
              <a:rPr lang="tr-TR" baseline="0" dirty="0" smtClean="0"/>
              <a:t> can </a:t>
            </a:r>
            <a:r>
              <a:rPr lang="tr-TR" baseline="0" dirty="0" err="1" smtClean="0"/>
              <a:t>find</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and</a:t>
            </a:r>
            <a:r>
              <a:rPr lang="tr-TR" baseline="0" dirty="0" smtClean="0"/>
              <a:t> it </a:t>
            </a:r>
            <a:r>
              <a:rPr lang="tr-TR" baseline="0" dirty="0" err="1" smtClean="0"/>
              <a:t>will</a:t>
            </a:r>
            <a:r>
              <a:rPr lang="tr-TR" baseline="0" dirty="0" smtClean="0"/>
              <a:t> be </a:t>
            </a:r>
            <a:r>
              <a:rPr lang="tr-TR" baseline="0" dirty="0" err="1" smtClean="0"/>
              <a:t>easier</a:t>
            </a:r>
            <a:r>
              <a:rPr lang="tr-TR" baseline="0" dirty="0" smtClean="0"/>
              <a:t> </a:t>
            </a:r>
            <a:r>
              <a:rPr lang="tr-TR" baseline="0" dirty="0" err="1" smtClean="0"/>
              <a:t>moments</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how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works</a:t>
            </a:r>
            <a:r>
              <a:rPr lang="tr-TR" baseline="0" dirty="0" smtClean="0"/>
              <a:t>. </a:t>
            </a:r>
          </a:p>
          <a:p>
            <a:pPr marL="171450" indent="-171450">
              <a:buFontTx/>
              <a:buChar char="-"/>
            </a:pPr>
            <a:endParaRPr lang="tr-TR" baseline="0" dirty="0" smtClean="0"/>
          </a:p>
          <a:p>
            <a:pPr marL="171450" indent="-171450">
              <a:buFontTx/>
              <a:buChar char="-"/>
            </a:pPr>
            <a:r>
              <a:rPr lang="tr-TR" baseline="0" dirty="0" err="1" smtClean="0"/>
              <a:t>Artificial</a:t>
            </a:r>
            <a:r>
              <a:rPr lang="tr-TR" baseline="0" dirty="0" smtClean="0"/>
              <a:t> </a:t>
            </a:r>
            <a:r>
              <a:rPr lang="tr-TR" baseline="0" dirty="0" err="1" smtClean="0"/>
              <a:t>Intelligence</a:t>
            </a:r>
            <a:r>
              <a:rPr lang="tr-TR" baseline="0" dirty="0" smtClean="0"/>
              <a:t> </a:t>
            </a:r>
            <a:r>
              <a:rPr lang="tr-TR" baseline="0" dirty="0" err="1" smtClean="0"/>
              <a:t>and</a:t>
            </a:r>
            <a:r>
              <a:rPr lang="tr-TR" baseline="0" dirty="0" smtClean="0"/>
              <a:t> Machine Learning </a:t>
            </a:r>
            <a:r>
              <a:rPr lang="tr-TR" baseline="0" dirty="0" err="1" smtClean="0"/>
              <a:t>technologies</a:t>
            </a:r>
            <a:r>
              <a:rPr lang="tr-TR" baseline="0" dirty="0" smtClean="0"/>
              <a:t> </a:t>
            </a:r>
            <a:r>
              <a:rPr lang="tr-TR" baseline="0" dirty="0" err="1" smtClean="0"/>
              <a:t>are</a:t>
            </a:r>
            <a:r>
              <a:rPr lang="tr-TR" baseline="0" dirty="0" smtClean="0"/>
              <a:t> </a:t>
            </a:r>
            <a:r>
              <a:rPr lang="tr-TR" baseline="0" dirty="0" err="1" smtClean="0"/>
              <a:t>one</a:t>
            </a:r>
            <a:r>
              <a:rPr lang="tr-TR" baseline="0" dirty="0" smtClean="0"/>
              <a:t> </a:t>
            </a:r>
            <a:r>
              <a:rPr lang="tr-TR" baseline="0" dirty="0" err="1" smtClean="0"/>
              <a:t>from</a:t>
            </a:r>
            <a:r>
              <a:rPr lang="tr-TR" baseline="0" dirty="0" smtClean="0"/>
              <a:t> </a:t>
            </a:r>
            <a:r>
              <a:rPr lang="tr-TR" baseline="0" dirty="0" err="1" smtClean="0"/>
              <a:t>the</a:t>
            </a:r>
            <a:r>
              <a:rPr lang="tr-TR" baseline="0" dirty="0" smtClean="0"/>
              <a:t> </a:t>
            </a:r>
            <a:r>
              <a:rPr lang="tr-TR" baseline="0" dirty="0" err="1" smtClean="0"/>
              <a:t>fast</a:t>
            </a:r>
            <a:r>
              <a:rPr lang="tr-TR" baseline="0" dirty="0" smtClean="0"/>
              <a:t> </a:t>
            </a:r>
            <a:r>
              <a:rPr lang="tr-TR" baseline="0" dirty="0" err="1" smtClean="0"/>
              <a:t>growing</a:t>
            </a:r>
            <a:r>
              <a:rPr lang="tr-TR" baseline="0" dirty="0" smtClean="0"/>
              <a:t> </a:t>
            </a:r>
            <a:r>
              <a:rPr lang="tr-TR" baseline="0" dirty="0" err="1" smtClean="0"/>
              <a:t>engineering</a:t>
            </a:r>
            <a:r>
              <a:rPr lang="tr-TR" baseline="0" dirty="0" smtClean="0"/>
              <a:t> </a:t>
            </a:r>
            <a:r>
              <a:rPr lang="tr-TR" baseline="0" dirty="0" err="1" smtClean="0"/>
              <a:t>technologies</a:t>
            </a:r>
            <a:r>
              <a:rPr lang="tr-TR" baseline="0" dirty="0" smtClean="0"/>
              <a:t>. </a:t>
            </a:r>
          </a:p>
          <a:p>
            <a:pPr marL="171450" indent="-171450">
              <a:buFontTx/>
              <a:buChar char="-"/>
            </a:pP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2</a:t>
            </a:fld>
            <a:endParaRPr lang="tr-TR" dirty="0"/>
          </a:p>
        </p:txBody>
      </p:sp>
    </p:spTree>
    <p:extLst>
      <p:ext uri="{BB962C8B-B14F-4D97-AF65-F5344CB8AC3E}">
        <p14:creationId xmlns:p14="http://schemas.microsoft.com/office/powerpoint/2010/main" val="2726960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is the</a:t>
            </a:r>
            <a:r>
              <a:rPr lang="en-US" baseline="0" dirty="0" smtClean="0"/>
              <a:t> summary of speech recognition that we implemented. We used </a:t>
            </a:r>
            <a:r>
              <a:rPr lang="en-US" baseline="0" dirty="0" err="1" smtClean="0"/>
              <a:t>voxforge</a:t>
            </a:r>
            <a:r>
              <a:rPr lang="en-US" baseline="0" dirty="0" smtClean="0"/>
              <a:t> toolkit for this example. Our aim for this example, is to recognize Turkish and English digits in one system. However, we added some Turkish digits with phones manually. Like: “</a:t>
            </a:r>
            <a:r>
              <a:rPr lang="en-US" baseline="0" dirty="0" err="1" smtClean="0"/>
              <a:t>sekiz</a:t>
            </a:r>
            <a:r>
              <a:rPr lang="en-US" baseline="0" dirty="0" smtClean="0"/>
              <a:t>” </a:t>
            </a:r>
            <a:r>
              <a:rPr lang="en-US" baseline="0" dirty="0" smtClean="0">
                <a:sym typeface="Wingdings" panose="05000000000000000000" pitchFamily="2" charset="2"/>
              </a:rPr>
              <a:t>,”</a:t>
            </a:r>
            <a:r>
              <a:rPr lang="en-US" baseline="0" dirty="0" err="1" smtClean="0">
                <a:sym typeface="Wingdings" panose="05000000000000000000" pitchFamily="2" charset="2"/>
              </a:rPr>
              <a:t>dort</a:t>
            </a:r>
            <a:r>
              <a:rPr lang="en-US" baseline="0" dirty="0" smtClean="0">
                <a:sym typeface="Wingdings" panose="05000000000000000000" pitchFamily="2" charset="2"/>
              </a:rPr>
              <a:t>”, “</a:t>
            </a:r>
            <a:r>
              <a:rPr lang="en-US" baseline="0" dirty="0" err="1" smtClean="0">
                <a:sym typeface="Wingdings" panose="05000000000000000000" pitchFamily="2" charset="2"/>
              </a:rPr>
              <a:t>dokuz</a:t>
            </a:r>
            <a:r>
              <a:rPr lang="en-US" baseline="0" dirty="0" smtClean="0">
                <a:sym typeface="Wingdings" panose="05000000000000000000" pitchFamily="2" charset="2"/>
              </a:rPr>
              <a:t>” </a:t>
            </a:r>
            <a:endParaRPr lang="en-US" baseline="0" dirty="0" smtClean="0"/>
          </a:p>
          <a:p>
            <a:pPr marL="171450" indent="-171450">
              <a:buFontTx/>
              <a:buChar char="-"/>
            </a:pPr>
            <a:r>
              <a:rPr lang="en-US" baseline="0" dirty="0" smtClean="0"/>
              <a:t>We used dictionary that contains about 270.000 words from 9 languages to create Master Label File from our train data. Master Label File contains </a:t>
            </a:r>
            <a:r>
              <a:rPr lang="en-US" baseline="0" dirty="0" err="1" smtClean="0"/>
              <a:t>monophones</a:t>
            </a:r>
            <a:r>
              <a:rPr lang="en-US" baseline="0" dirty="0" smtClean="0"/>
              <a:t> for each word. </a:t>
            </a:r>
          </a:p>
          <a:p>
            <a:pPr marL="171450" indent="-171450">
              <a:buFontTx/>
              <a:buChar char="-"/>
            </a:pPr>
            <a:r>
              <a:rPr lang="en-US" baseline="0" dirty="0" smtClean="0"/>
              <a:t>Then, we converted real speech signal into feature using Mel Frequency </a:t>
            </a:r>
            <a:r>
              <a:rPr lang="en-US" baseline="0" dirty="0" err="1" smtClean="0"/>
              <a:t>Cepstral</a:t>
            </a:r>
            <a:r>
              <a:rPr lang="en-US" baseline="0" dirty="0" smtClean="0"/>
              <a:t> Coefficient.</a:t>
            </a:r>
          </a:p>
          <a:p>
            <a:pPr marL="171450" indent="-171450">
              <a:buFontTx/>
              <a:buChar char="-"/>
            </a:pPr>
            <a:r>
              <a:rPr lang="en-US" baseline="0" dirty="0" smtClean="0"/>
              <a:t>You can say feature is discrete signal that computer can understand.</a:t>
            </a:r>
          </a:p>
          <a:p>
            <a:pPr marL="171450" indent="-171450">
              <a:buFontTx/>
              <a:buChar char="-"/>
            </a:pPr>
            <a:r>
              <a:rPr lang="en-US" baseline="0" dirty="0" smtClean="0"/>
              <a:t>Then, we created </a:t>
            </a:r>
            <a:r>
              <a:rPr lang="en-US" baseline="0" dirty="0" err="1" smtClean="0"/>
              <a:t>triphones</a:t>
            </a:r>
            <a:r>
              <a:rPr lang="en-US" baseline="0" dirty="0" smtClean="0"/>
              <a:t> from </a:t>
            </a:r>
            <a:r>
              <a:rPr lang="en-US" baseline="0" dirty="0" err="1" smtClean="0"/>
              <a:t>monophones</a:t>
            </a:r>
            <a:r>
              <a:rPr lang="en-US" baseline="0" dirty="0" smtClean="0"/>
              <a:t> to increase accuracy in final. It is essential to do. Then we trained features in </a:t>
            </a:r>
            <a:r>
              <a:rPr lang="en-US" baseline="0" dirty="0" err="1" smtClean="0"/>
              <a:t>hmm’s</a:t>
            </a:r>
            <a:r>
              <a:rPr lang="en-US" baseline="0" dirty="0" smtClean="0"/>
              <a:t>. Each feature is related one </a:t>
            </a:r>
            <a:r>
              <a:rPr lang="en-US" baseline="0" dirty="0" err="1" smtClean="0"/>
              <a:t>triphone</a:t>
            </a:r>
            <a:r>
              <a:rPr lang="en-US" baseline="0" dirty="0" smtClean="0"/>
              <a:t>. Then these </a:t>
            </a:r>
            <a:r>
              <a:rPr lang="en-US" baseline="0" dirty="0" err="1" smtClean="0"/>
              <a:t>hmm’s</a:t>
            </a:r>
            <a:r>
              <a:rPr lang="en-US" baseline="0" dirty="0" smtClean="0"/>
              <a:t> will be utterance of </a:t>
            </a:r>
            <a:r>
              <a:rPr lang="en-US" baseline="0" dirty="0" err="1" smtClean="0"/>
              <a:t>triphones</a:t>
            </a:r>
            <a:r>
              <a:rPr lang="en-US" baseline="0" dirty="0" smtClean="0"/>
              <a:t> and HMM’s acoustic model is created. </a:t>
            </a:r>
          </a:p>
          <a:p>
            <a:pPr marL="171450" indent="-171450">
              <a:buFontTx/>
              <a:buChar char="-"/>
            </a:pPr>
            <a:r>
              <a:rPr lang="en-US" baseline="0" dirty="0" smtClean="0"/>
              <a:t>Final step is, we gain real voice from user, convert to feature using MFCC and search HMM’s with Viterbi. Then, output will be put into terminal.</a:t>
            </a:r>
          </a:p>
          <a:p>
            <a:pPr marL="171450" indent="-171450">
              <a:buFontTx/>
              <a:buChar char="-"/>
            </a:pPr>
            <a:r>
              <a:rPr lang="en-US" baseline="0" dirty="0" smtClean="0"/>
              <a:t>By the way, to recognize two different languages we created and used two grammars.</a:t>
            </a:r>
          </a:p>
          <a:p>
            <a:pPr marL="171450" indent="-171450">
              <a:buFontTx/>
              <a:buChar char="-"/>
            </a:pPr>
            <a:endParaRPr lang="en-US" baseline="0" dirty="0" smtClean="0"/>
          </a:p>
          <a:p>
            <a:pPr marL="0" indent="0">
              <a:buFontTx/>
              <a:buNone/>
            </a:pPr>
            <a:r>
              <a:rPr lang="en-US" baseline="0" dirty="0" smtClean="0"/>
              <a:t>Acoustic : </a:t>
            </a:r>
            <a:r>
              <a:rPr lang="en-US" sz="1200" b="0" i="0" kern="1200" dirty="0" smtClean="0">
                <a:solidFill>
                  <a:schemeClr val="tx1"/>
                </a:solidFill>
                <a:effectLst/>
                <a:latin typeface="+mn-lt"/>
                <a:ea typeface="+mn-ea"/>
                <a:cs typeface="+mn-cs"/>
              </a:rPr>
              <a:t>An acoustic model is created by taking a large database of speech (called a </a:t>
            </a:r>
            <a:r>
              <a:rPr lang="en-US" sz="1200" b="0" i="0" u="none" strike="noStrike" kern="1200" dirty="0" smtClean="0">
                <a:solidFill>
                  <a:schemeClr val="tx1"/>
                </a:solidFill>
                <a:effectLst/>
                <a:latin typeface="+mn-lt"/>
                <a:ea typeface="+mn-ea"/>
                <a:cs typeface="+mn-cs"/>
                <a:hlinkClick r:id="rId3"/>
              </a:rPr>
              <a:t>speech corpus</a:t>
            </a:r>
            <a:r>
              <a:rPr lang="en-US" sz="1200" b="0" i="0" kern="1200" dirty="0" smtClean="0">
                <a:solidFill>
                  <a:schemeClr val="tx1"/>
                </a:solidFill>
                <a:effectLst/>
                <a:latin typeface="+mn-lt"/>
                <a:ea typeface="+mn-ea"/>
                <a:cs typeface="+mn-cs"/>
              </a:rPr>
              <a:t>) and using special training algorithms to create statistical representations for each phoneme in a language.  These statistical representations are called Hidden Markov Models ("HMM"s).  Each </a:t>
            </a:r>
            <a:r>
              <a:rPr lang="en-US" sz="1200" b="0" i="0" u="none" strike="noStrike" kern="1200" dirty="0" smtClean="0">
                <a:solidFill>
                  <a:schemeClr val="tx1"/>
                </a:solidFill>
                <a:effectLst/>
                <a:latin typeface="+mn-lt"/>
                <a:ea typeface="+mn-ea"/>
                <a:cs typeface="+mn-cs"/>
                <a:hlinkClick r:id="rId4"/>
              </a:rPr>
              <a:t>phoneme</a:t>
            </a:r>
            <a:r>
              <a:rPr lang="en-US" sz="1200" b="0" i="0" kern="1200" dirty="0" smtClean="0">
                <a:solidFill>
                  <a:schemeClr val="tx1"/>
                </a:solidFill>
                <a:effectLst/>
                <a:latin typeface="+mn-lt"/>
                <a:ea typeface="+mn-ea"/>
                <a:cs typeface="+mn-cs"/>
              </a:rPr>
              <a:t> has its own HMM.</a:t>
            </a:r>
            <a:endParaRPr lang="en-US" baseline="0" dirty="0" smtClean="0"/>
          </a:p>
          <a:p>
            <a:pPr marL="0" indent="0">
              <a:buFontTx/>
              <a:buNone/>
            </a:pPr>
            <a:endParaRPr lang="en-US" baseline="0" dirty="0" smtClean="0"/>
          </a:p>
          <a:p>
            <a:pPr marL="0" indent="0">
              <a:buFontTx/>
              <a:buNone/>
            </a:pPr>
            <a:r>
              <a:rPr lang="en-US" baseline="0" dirty="0" smtClean="0"/>
              <a:t>***Determining of Music Genres is much more complicated than this. However, this is kind of similar with it.</a:t>
            </a:r>
          </a:p>
          <a:p>
            <a:pPr marL="0" indent="0">
              <a:buFontTx/>
              <a:buNone/>
            </a:pPr>
            <a:endParaRPr lang="en-US" dirty="0"/>
          </a:p>
        </p:txBody>
      </p:sp>
      <p:sp>
        <p:nvSpPr>
          <p:cNvPr id="4" name="Slide Number Placeholder 3"/>
          <p:cNvSpPr>
            <a:spLocks noGrp="1"/>
          </p:cNvSpPr>
          <p:nvPr>
            <p:ph type="sldNum" sz="quarter" idx="10"/>
          </p:nvPr>
        </p:nvSpPr>
        <p:spPr/>
        <p:txBody>
          <a:bodyPr/>
          <a:lstStyle/>
          <a:p>
            <a:fld id="{14B6652E-BE16-4600-ADC5-2322934EA743}" type="slidenum">
              <a:rPr lang="tr-TR" smtClean="0"/>
              <a:t>20</a:t>
            </a:fld>
            <a:endParaRPr lang="tr-TR" dirty="0"/>
          </a:p>
        </p:txBody>
      </p:sp>
    </p:spTree>
    <p:extLst>
      <p:ext uri="{BB962C8B-B14F-4D97-AF65-F5344CB8AC3E}">
        <p14:creationId xmlns:p14="http://schemas.microsoft.com/office/powerpoint/2010/main" val="50155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In</a:t>
            </a:r>
            <a:r>
              <a:rPr lang="tr-TR" dirty="0" smtClean="0"/>
              <a:t> </a:t>
            </a:r>
            <a:r>
              <a:rPr lang="tr-TR" dirty="0" err="1" smtClean="0"/>
              <a:t>this</a:t>
            </a:r>
            <a:r>
              <a:rPr lang="tr-TR" dirty="0" smtClean="0"/>
              <a:t> </a:t>
            </a:r>
            <a:r>
              <a:rPr lang="tr-TR" dirty="0" err="1" smtClean="0"/>
              <a:t>semester</a:t>
            </a:r>
            <a:r>
              <a:rPr lang="tr-TR" dirty="0" smtClean="0"/>
              <a:t>, </a:t>
            </a:r>
            <a:r>
              <a:rPr lang="tr-TR" dirty="0" err="1" smtClean="0"/>
              <a:t>we</a:t>
            </a:r>
            <a:r>
              <a:rPr lang="tr-TR" dirty="0" smtClean="0"/>
              <a:t> </a:t>
            </a:r>
            <a:r>
              <a:rPr lang="tr-TR" dirty="0" err="1" smtClean="0"/>
              <a:t>are</a:t>
            </a:r>
            <a:r>
              <a:rPr lang="tr-TR" dirty="0" smtClean="0"/>
              <a:t> </a:t>
            </a:r>
            <a:r>
              <a:rPr lang="tr-TR" dirty="0" err="1" smtClean="0"/>
              <a:t>center</a:t>
            </a:r>
            <a:r>
              <a:rPr lang="tr-TR" dirty="0" smtClean="0"/>
              <a:t> on </a:t>
            </a:r>
            <a:r>
              <a:rPr lang="tr-TR" dirty="0" err="1" smtClean="0"/>
              <a:t>research</a:t>
            </a:r>
            <a:r>
              <a:rPr lang="tr-TR" dirty="0" smtClean="0"/>
              <a:t>.</a:t>
            </a:r>
            <a:r>
              <a:rPr lang="tr-TR" baseline="0" dirty="0" smtClean="0"/>
              <a:t> </a:t>
            </a:r>
            <a:r>
              <a:rPr lang="tr-TR" baseline="0" dirty="0" err="1" smtClean="0"/>
              <a:t>We</a:t>
            </a:r>
            <a:r>
              <a:rPr lang="tr-TR" baseline="0" dirty="0" smtClean="0"/>
              <a:t> </a:t>
            </a:r>
            <a:r>
              <a:rPr lang="tr-TR" baseline="0" dirty="0" err="1" smtClean="0"/>
              <a:t>learnt</a:t>
            </a:r>
            <a:r>
              <a:rPr lang="tr-TR" baseline="0" dirty="0" smtClean="0"/>
              <a:t> </a:t>
            </a:r>
            <a:r>
              <a:rPr lang="tr-TR" baseline="0" dirty="0" err="1" smtClean="0"/>
              <a:t>these</a:t>
            </a:r>
            <a:r>
              <a:rPr lang="tr-TR" baseline="0" dirty="0" smtClean="0"/>
              <a:t> </a:t>
            </a:r>
            <a:r>
              <a:rPr lang="tr-TR" baseline="0" dirty="0" err="1" smtClean="0"/>
              <a:t>algorithms</a:t>
            </a:r>
            <a:r>
              <a:rPr lang="tr-TR" baseline="0" dirty="0" smtClean="0"/>
              <a:t>, </a:t>
            </a:r>
            <a:r>
              <a:rPr lang="tr-TR" baseline="0" dirty="0" err="1" smtClean="0"/>
              <a:t>rules</a:t>
            </a:r>
            <a:r>
              <a:rPr lang="tr-TR" baseline="0" dirty="0" smtClean="0"/>
              <a:t> </a:t>
            </a:r>
            <a:r>
              <a:rPr lang="tr-TR" baseline="0" dirty="0" err="1" smtClean="0"/>
              <a:t>and</a:t>
            </a:r>
            <a:r>
              <a:rPr lang="tr-TR" baseline="0" dirty="0" smtClean="0"/>
              <a:t> </a:t>
            </a:r>
            <a:r>
              <a:rPr lang="tr-TR" baseline="0" dirty="0" err="1" smtClean="0"/>
              <a:t>technical</a:t>
            </a:r>
            <a:r>
              <a:rPr lang="tr-TR" baseline="0" dirty="0" smtClean="0"/>
              <a:t> </a:t>
            </a:r>
            <a:r>
              <a:rPr lang="tr-TR" baseline="0" dirty="0" err="1" smtClean="0"/>
              <a:t>issues</a:t>
            </a:r>
            <a:r>
              <a:rPr lang="tr-TR" baseline="0" dirty="0" smtClean="0"/>
              <a:t>. </a:t>
            </a:r>
            <a:r>
              <a:rPr lang="tr-TR" baseline="0" dirty="0" err="1" smtClean="0"/>
              <a:t>Next</a:t>
            </a:r>
            <a:r>
              <a:rPr lang="tr-TR" baseline="0" dirty="0" smtClean="0"/>
              <a:t> </a:t>
            </a:r>
            <a:r>
              <a:rPr lang="tr-TR" baseline="0" dirty="0" err="1" smtClean="0"/>
              <a:t>semester</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faith</a:t>
            </a:r>
            <a:r>
              <a:rPr lang="tr-TR" baseline="0" dirty="0" smtClean="0"/>
              <a:t> </a:t>
            </a:r>
            <a:r>
              <a:rPr lang="tr-TR" baseline="0" dirty="0" err="1" smtClean="0"/>
              <a:t>to</a:t>
            </a:r>
            <a:r>
              <a:rPr lang="tr-TR" baseline="0" dirty="0" smtClean="0"/>
              <a:t> </a:t>
            </a:r>
            <a:r>
              <a:rPr lang="tr-TR" baseline="0" dirty="0" err="1" smtClean="0"/>
              <a:t>complete</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21</a:t>
            </a:fld>
            <a:endParaRPr lang="tr-TR" dirty="0"/>
          </a:p>
        </p:txBody>
      </p:sp>
    </p:spTree>
    <p:extLst>
      <p:ext uri="{BB962C8B-B14F-4D97-AF65-F5344CB8AC3E}">
        <p14:creationId xmlns:p14="http://schemas.microsoft.com/office/powerpoint/2010/main" val="4085754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Moreover</a:t>
            </a:r>
            <a:r>
              <a:rPr lang="tr-TR" dirty="0" smtClean="0"/>
              <a:t>,</a:t>
            </a:r>
            <a:r>
              <a:rPr lang="tr-TR" baseline="0" dirty="0" smtClean="0"/>
              <a:t> </a:t>
            </a:r>
            <a:r>
              <a:rPr lang="tr-TR" baseline="0" dirty="0" err="1" smtClean="0"/>
              <a:t>these</a:t>
            </a:r>
            <a:r>
              <a:rPr lang="tr-TR" baseline="0" dirty="0" smtClean="0"/>
              <a:t> </a:t>
            </a:r>
            <a:r>
              <a:rPr lang="tr-TR" baseline="0" dirty="0" err="1" smtClean="0"/>
              <a:t>are</a:t>
            </a:r>
            <a:r>
              <a:rPr lang="tr-TR" baseline="0" dirty="0" smtClean="0"/>
              <a:t> </a:t>
            </a:r>
            <a:r>
              <a:rPr lang="tr-TR" baseline="0" dirty="0" err="1" smtClean="0"/>
              <a:t>the</a:t>
            </a:r>
            <a:r>
              <a:rPr lang="tr-TR" baseline="0" dirty="0" smtClean="0"/>
              <a:t> </a:t>
            </a:r>
            <a:r>
              <a:rPr lang="tr-TR" baseline="0" dirty="0" err="1" smtClean="0"/>
              <a:t>next</a:t>
            </a:r>
            <a:r>
              <a:rPr lang="tr-TR" baseline="0" dirty="0" smtClean="0"/>
              <a:t> </a:t>
            </a:r>
            <a:r>
              <a:rPr lang="tr-TR" baseline="0" dirty="0" err="1" smtClean="0"/>
              <a:t>semester</a:t>
            </a:r>
            <a:r>
              <a:rPr lang="tr-TR" baseline="0" dirty="0" smtClean="0"/>
              <a:t> </a:t>
            </a:r>
            <a:r>
              <a:rPr lang="tr-TR" baseline="0" dirty="0" err="1" smtClean="0"/>
              <a:t>subjects</a:t>
            </a:r>
            <a:r>
              <a:rPr lang="tr-TR" baseline="0" dirty="0" smtClean="0"/>
              <a:t>. </a:t>
            </a:r>
            <a:r>
              <a:rPr lang="tr-TR" baseline="0" dirty="0" err="1" smtClean="0"/>
              <a:t>Gaussian</a:t>
            </a:r>
            <a:r>
              <a:rPr lang="tr-TR" baseline="0" dirty="0" smtClean="0"/>
              <a:t> </a:t>
            </a:r>
            <a:r>
              <a:rPr lang="tr-TR" baseline="0" dirty="0" err="1" smtClean="0"/>
              <a:t>Mixture</a:t>
            </a:r>
            <a:r>
              <a:rPr lang="tr-TR" baseline="0" dirty="0" smtClean="0"/>
              <a:t> Model </a:t>
            </a:r>
            <a:r>
              <a:rPr lang="tr-TR" baseline="0" dirty="0" err="1" smtClean="0"/>
              <a:t>will</a:t>
            </a:r>
            <a:r>
              <a:rPr lang="tr-TR" baseline="0" dirty="0" smtClean="0"/>
              <a:t> </a:t>
            </a:r>
            <a:r>
              <a:rPr lang="tr-TR" baseline="0" dirty="0" err="1" smtClean="0"/>
              <a:t>the</a:t>
            </a:r>
            <a:r>
              <a:rPr lang="tr-TR" baseline="0" dirty="0" smtClean="0"/>
              <a:t> </a:t>
            </a:r>
            <a:r>
              <a:rPr lang="tr-TR" baseline="0" dirty="0" err="1" smtClean="0"/>
              <a:t>first</a:t>
            </a:r>
            <a:r>
              <a:rPr lang="tr-TR" baseline="0" dirty="0" smtClean="0"/>
              <a:t> </a:t>
            </a:r>
            <a:r>
              <a:rPr lang="tr-TR" baseline="0" dirty="0" err="1" smtClean="0"/>
              <a:t>handled</a:t>
            </a:r>
            <a:r>
              <a:rPr lang="tr-TR" baseline="0" dirty="0" smtClean="0"/>
              <a:t> </a:t>
            </a:r>
            <a:r>
              <a:rPr lang="tr-TR" baseline="0" dirty="0" err="1" smtClean="0"/>
              <a:t>issue</a:t>
            </a:r>
            <a:r>
              <a:rPr lang="tr-TR" baseline="0" dirty="0" smtClean="0"/>
              <a:t>. </a:t>
            </a:r>
            <a:r>
              <a:rPr lang="tr-TR" baseline="0" dirty="0" err="1" smtClean="0"/>
              <a:t>After</a:t>
            </a:r>
            <a:r>
              <a:rPr lang="tr-TR" baseline="0" dirty="0" smtClean="0"/>
              <a:t> </a:t>
            </a:r>
            <a:r>
              <a:rPr lang="tr-TR" baseline="0" dirty="0" err="1" smtClean="0"/>
              <a:t>that</a:t>
            </a:r>
            <a:r>
              <a:rPr lang="tr-TR" baseline="0" dirty="0" smtClean="0"/>
              <a:t>, </a:t>
            </a:r>
            <a:r>
              <a:rPr lang="tr-TR" baseline="0" dirty="0" err="1" smtClean="0"/>
              <a:t>we</a:t>
            </a:r>
            <a:r>
              <a:rPr lang="tr-TR" baseline="0" dirty="0" smtClean="0"/>
              <a:t> </a:t>
            </a:r>
            <a:r>
              <a:rPr lang="tr-TR" baseline="0" dirty="0" err="1" smtClean="0"/>
              <a:t>collect</a:t>
            </a:r>
            <a:r>
              <a:rPr lang="tr-TR" baseline="0" dirty="0" smtClean="0"/>
              <a:t> </a:t>
            </a:r>
            <a:r>
              <a:rPr lang="tr-TR" baseline="0" dirty="0" err="1" smtClean="0"/>
              <a:t>the</a:t>
            </a:r>
            <a:r>
              <a:rPr lang="tr-TR" baseline="0" dirty="0" smtClean="0"/>
              <a:t> data.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to</a:t>
            </a:r>
            <a:r>
              <a:rPr lang="tr-TR" baseline="0" dirty="0" smtClean="0"/>
              <a:t> </a:t>
            </a:r>
            <a:r>
              <a:rPr lang="tr-TR" baseline="0" dirty="0" err="1" smtClean="0"/>
              <a:t>specify</a:t>
            </a:r>
            <a:r>
              <a:rPr lang="tr-TR" baseline="0" dirty="0" smtClean="0"/>
              <a:t> </a:t>
            </a:r>
            <a:r>
              <a:rPr lang="tr-TR" baseline="0" dirty="0" err="1" smtClean="0"/>
              <a:t>them</a:t>
            </a:r>
            <a:r>
              <a:rPr lang="tr-TR" baseline="0" dirty="0" smtClean="0"/>
              <a:t>. </a:t>
            </a:r>
            <a:r>
              <a:rPr lang="tr-TR" baseline="0" dirty="0" err="1" smtClean="0"/>
              <a:t>Creating</a:t>
            </a:r>
            <a:r>
              <a:rPr lang="tr-TR" baseline="0" dirty="0" smtClean="0"/>
              <a:t> </a:t>
            </a:r>
            <a:r>
              <a:rPr lang="tr-TR" baseline="0" dirty="0" err="1" smtClean="0"/>
              <a:t>harmonics</a:t>
            </a:r>
            <a:r>
              <a:rPr lang="tr-TR" baseline="0" dirty="0" smtClean="0"/>
              <a:t> can be </a:t>
            </a:r>
            <a:r>
              <a:rPr lang="tr-TR" baseline="0" dirty="0" err="1" smtClean="0"/>
              <a:t>more</a:t>
            </a:r>
            <a:r>
              <a:rPr lang="tr-TR" baseline="0" dirty="0" smtClean="0"/>
              <a:t> </a:t>
            </a:r>
            <a:r>
              <a:rPr lang="tr-TR" baseline="0" dirty="0" err="1" smtClean="0"/>
              <a:t>specific</a:t>
            </a:r>
            <a:r>
              <a:rPr lang="tr-TR" baseline="0" dirty="0" smtClean="0"/>
              <a:t> data. </a:t>
            </a:r>
            <a:r>
              <a:rPr lang="tr-TR" baseline="0" dirty="0" err="1" smtClean="0"/>
              <a:t>And</a:t>
            </a:r>
            <a:r>
              <a:rPr lang="tr-TR" baseline="0" dirty="0" smtClean="0"/>
              <a:t> </a:t>
            </a:r>
            <a:r>
              <a:rPr lang="tr-TR" baseline="0" dirty="0" err="1" smtClean="0"/>
              <a:t>after</a:t>
            </a:r>
            <a:r>
              <a:rPr lang="tr-TR" baseline="0" dirty="0" smtClean="0"/>
              <a:t> </a:t>
            </a:r>
            <a:r>
              <a:rPr lang="tr-TR" baseline="0" dirty="0" err="1" smtClean="0"/>
              <a:t>all</a:t>
            </a:r>
            <a:r>
              <a:rPr lang="tr-TR" baseline="0" dirty="0" smtClean="0"/>
              <a:t> </a:t>
            </a:r>
            <a:r>
              <a:rPr lang="tr-TR" baseline="0" dirty="0" err="1" smtClean="0"/>
              <a:t>words</a:t>
            </a:r>
            <a:r>
              <a:rPr lang="tr-TR" baseline="0" dirty="0" smtClean="0"/>
              <a:t> </a:t>
            </a:r>
            <a:r>
              <a:rPr lang="tr-TR" baseline="0" dirty="0" err="1" smtClean="0"/>
              <a:t>said</a:t>
            </a:r>
            <a:r>
              <a:rPr lang="tr-TR" baseline="0" dirty="0" smtClean="0"/>
              <a:t> </a:t>
            </a:r>
            <a:r>
              <a:rPr lang="tr-TR" baseline="0" dirty="0" err="1" smtClean="0"/>
              <a:t>from</a:t>
            </a:r>
            <a:r>
              <a:rPr lang="tr-TR" baseline="0" dirty="0" smtClean="0"/>
              <a:t> us,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show</a:t>
            </a:r>
            <a:r>
              <a:rPr lang="tr-TR" baseline="0" dirty="0" smtClean="0"/>
              <a:t> a </a:t>
            </a:r>
            <a:r>
              <a:rPr lang="tr-TR" baseline="0" dirty="0" err="1" smtClean="0"/>
              <a:t>speech</a:t>
            </a:r>
            <a:r>
              <a:rPr lang="tr-TR" baseline="0" dirty="0" smtClean="0"/>
              <a:t> </a:t>
            </a:r>
            <a:r>
              <a:rPr lang="tr-TR" baseline="0" dirty="0" err="1" smtClean="0"/>
              <a:t>recognition</a:t>
            </a:r>
            <a:r>
              <a:rPr lang="tr-TR" baseline="0" dirty="0" smtClean="0"/>
              <a:t>. </a:t>
            </a:r>
            <a:r>
              <a:rPr lang="tr-TR" baseline="0" dirty="0" err="1" smtClean="0"/>
              <a:t>From</a:t>
            </a:r>
            <a:r>
              <a:rPr lang="tr-TR" baseline="0" dirty="0" smtClean="0"/>
              <a:t> </a:t>
            </a:r>
            <a:r>
              <a:rPr lang="tr-TR" baseline="0" dirty="0" err="1" smtClean="0"/>
              <a:t>that</a:t>
            </a:r>
            <a:r>
              <a:rPr lang="tr-TR" baseline="0" dirty="0" smtClean="0"/>
              <a:t> </a:t>
            </a:r>
            <a:r>
              <a:rPr lang="tr-TR" baseline="0" dirty="0" err="1" smtClean="0"/>
              <a:t>knowledge</a:t>
            </a:r>
            <a:r>
              <a:rPr lang="tr-TR" baseline="0" dirty="0" smtClean="0"/>
              <a:t>, </a:t>
            </a:r>
            <a:r>
              <a:rPr lang="tr-TR" baseline="0" dirty="0" err="1" smtClean="0"/>
              <a:t>we</a:t>
            </a:r>
            <a:r>
              <a:rPr lang="tr-TR" baseline="0" dirty="0" smtClean="0"/>
              <a:t> </a:t>
            </a:r>
            <a:r>
              <a:rPr lang="tr-TR" baseline="0" dirty="0" err="1" smtClean="0"/>
              <a:t>are</a:t>
            </a:r>
            <a:r>
              <a:rPr lang="tr-TR" baseline="0" dirty="0" smtClean="0"/>
              <a:t> </a:t>
            </a:r>
            <a:r>
              <a:rPr lang="tr-TR" baseline="0" dirty="0" err="1" smtClean="0"/>
              <a:t>going</a:t>
            </a:r>
            <a:r>
              <a:rPr lang="tr-TR" baseline="0" dirty="0" smtClean="0"/>
              <a:t> </a:t>
            </a:r>
            <a:r>
              <a:rPr lang="tr-TR" baseline="0" dirty="0" err="1" smtClean="0"/>
              <a:t>to</a:t>
            </a:r>
            <a:r>
              <a:rPr lang="tr-TR" baseline="0" dirty="0" smtClean="0"/>
              <a:t> </a:t>
            </a:r>
            <a:r>
              <a:rPr lang="tr-TR" baseline="0" dirty="0" err="1" smtClean="0"/>
              <a:t>use</a:t>
            </a:r>
            <a:r>
              <a:rPr lang="tr-TR" baseline="0" dirty="0" smtClean="0"/>
              <a:t> </a:t>
            </a:r>
            <a:r>
              <a:rPr lang="tr-TR" baseline="0" dirty="0" err="1" smtClean="0"/>
              <a:t>music</a:t>
            </a:r>
            <a:r>
              <a:rPr lang="tr-TR" baseline="0" dirty="0" smtClean="0"/>
              <a:t> </a:t>
            </a:r>
            <a:r>
              <a:rPr lang="tr-TR" baseline="0" dirty="0" err="1" smtClean="0"/>
              <a:t>genre’s</a:t>
            </a:r>
            <a:r>
              <a:rPr lang="tr-TR" baseline="0" dirty="0" smtClean="0"/>
              <a:t> </a:t>
            </a:r>
            <a:r>
              <a:rPr lang="tr-TR" baseline="0" dirty="0" err="1" smtClean="0"/>
              <a:t>recognition</a:t>
            </a:r>
            <a:r>
              <a:rPr lang="tr-TR" baseline="0" dirty="0" smtClean="0"/>
              <a:t>.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22</a:t>
            </a:fld>
            <a:endParaRPr lang="tr-TR" dirty="0"/>
          </a:p>
        </p:txBody>
      </p:sp>
    </p:spTree>
    <p:extLst>
      <p:ext uri="{BB962C8B-B14F-4D97-AF65-F5344CB8AC3E}">
        <p14:creationId xmlns:p14="http://schemas.microsoft.com/office/powerpoint/2010/main" val="4123741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aseline="0" dirty="0" smtClean="0"/>
              <a:t> </a:t>
            </a:r>
            <a:r>
              <a:rPr lang="tr-TR" baseline="0" dirty="0" err="1" smtClean="0"/>
              <a:t>There</a:t>
            </a:r>
            <a:r>
              <a:rPr lang="tr-TR" baseline="0" dirty="0" smtClean="0"/>
              <a:t> is a </a:t>
            </a:r>
            <a:r>
              <a:rPr lang="tr-TR" baseline="0" dirty="0" err="1" smtClean="0"/>
              <a:t>difficulty</a:t>
            </a:r>
            <a:r>
              <a:rPr lang="tr-TR" baseline="0" dirty="0" smtClean="0"/>
              <a:t> </a:t>
            </a:r>
            <a:r>
              <a:rPr lang="tr-TR" baseline="0" dirty="0" err="1" smtClean="0"/>
              <a:t>part</a:t>
            </a:r>
            <a:r>
              <a:rPr lang="tr-TR" baseline="0" dirty="0" smtClean="0"/>
              <a:t> </a:t>
            </a:r>
            <a:r>
              <a:rPr lang="tr-TR" baseline="0" dirty="0" err="1" smtClean="0"/>
              <a:t>to</a:t>
            </a:r>
            <a:r>
              <a:rPr lang="tr-TR" baseline="0" dirty="0" smtClean="0"/>
              <a:t> </a:t>
            </a:r>
            <a:r>
              <a:rPr lang="tr-TR" baseline="0" dirty="0" err="1" smtClean="0"/>
              <a:t>seperate</a:t>
            </a:r>
            <a:r>
              <a:rPr lang="tr-TR" baseline="0" dirty="0" smtClean="0"/>
              <a:t> </a:t>
            </a:r>
            <a:r>
              <a:rPr lang="tr-TR" baseline="0" dirty="0" err="1" smtClean="0"/>
              <a:t>them</a:t>
            </a:r>
            <a:r>
              <a:rPr lang="tr-TR" baseline="0" dirty="0" smtClean="0"/>
              <a:t>. </a:t>
            </a:r>
            <a:r>
              <a:rPr lang="tr-TR" baseline="0" dirty="0" err="1" smtClean="0"/>
              <a:t>Because</a:t>
            </a:r>
            <a:r>
              <a:rPr lang="tr-TR" baseline="0" dirty="0" smtClean="0"/>
              <a:t>, in </a:t>
            </a:r>
            <a:r>
              <a:rPr lang="tr-TR" baseline="0" dirty="0" err="1" smtClean="0"/>
              <a:t>some</a:t>
            </a:r>
            <a:r>
              <a:rPr lang="tr-TR" baseline="0" dirty="0" smtClean="0"/>
              <a:t> </a:t>
            </a:r>
            <a:r>
              <a:rPr lang="tr-TR" baseline="0" dirty="0" err="1" smtClean="0"/>
              <a:t>examples</a:t>
            </a:r>
            <a:r>
              <a:rPr lang="tr-TR" baseline="0" dirty="0" smtClean="0"/>
              <a:t> </a:t>
            </a:r>
            <a:r>
              <a:rPr lang="tr-TR" baseline="0" dirty="0" err="1" smtClean="0"/>
              <a:t>there</a:t>
            </a:r>
            <a:r>
              <a:rPr lang="tr-TR" baseline="0" dirty="0" smtClean="0"/>
              <a:t> is a </a:t>
            </a:r>
            <a:r>
              <a:rPr lang="tr-TR" baseline="0" dirty="0" err="1" smtClean="0"/>
              <a:t>neutral</a:t>
            </a:r>
            <a:r>
              <a:rPr lang="tr-TR" baseline="0" dirty="0" smtClean="0"/>
              <a:t> </a:t>
            </a:r>
            <a:r>
              <a:rPr lang="tr-TR" baseline="0" dirty="0" err="1" smtClean="0"/>
              <a:t>situation</a:t>
            </a:r>
            <a:r>
              <a:rPr lang="tr-TR" baseline="0" dirty="0" smtClean="0"/>
              <a:t>. </a:t>
            </a:r>
            <a:r>
              <a:rPr lang="tr-TR" baseline="0" dirty="0" err="1" smtClean="0"/>
              <a:t>They</a:t>
            </a:r>
            <a:r>
              <a:rPr lang="tr-TR" baseline="0" dirty="0" smtClean="0"/>
              <a:t> </a:t>
            </a:r>
            <a:r>
              <a:rPr lang="tr-TR" baseline="0" dirty="0" err="1" smtClean="0"/>
              <a:t>used</a:t>
            </a:r>
            <a:r>
              <a:rPr lang="tr-TR" baseline="0" dirty="0" smtClean="0"/>
              <a:t> </a:t>
            </a:r>
            <a:r>
              <a:rPr lang="tr-TR" baseline="0" dirty="0" err="1" smtClean="0"/>
              <a:t>neutral</a:t>
            </a:r>
            <a:r>
              <a:rPr lang="tr-TR" baseline="0" dirty="0" smtClean="0"/>
              <a:t> </a:t>
            </a:r>
            <a:r>
              <a:rPr lang="tr-TR" baseline="0" dirty="0" err="1" smtClean="0"/>
              <a:t>one</a:t>
            </a:r>
            <a:r>
              <a:rPr lang="tr-TR" baseline="0" dirty="0" smtClean="0"/>
              <a:t> </a:t>
            </a:r>
            <a:r>
              <a:rPr lang="tr-TR" baseline="0" dirty="0" err="1" smtClean="0"/>
              <a:t>to</a:t>
            </a:r>
            <a:r>
              <a:rPr lang="tr-TR" baseline="0" dirty="0" smtClean="0"/>
              <a:t> </a:t>
            </a:r>
            <a:r>
              <a:rPr lang="tr-TR" baseline="0" dirty="0" err="1" smtClean="0"/>
              <a:t>specify</a:t>
            </a:r>
            <a:r>
              <a:rPr lang="tr-TR" baseline="0" dirty="0" smtClean="0"/>
              <a:t> </a:t>
            </a:r>
            <a:r>
              <a:rPr lang="tr-TR" baseline="0" dirty="0" err="1" smtClean="0"/>
              <a:t>them</a:t>
            </a:r>
            <a:r>
              <a:rPr lang="tr-TR" baseline="0" dirty="0" smtClean="0"/>
              <a:t>. </a:t>
            </a:r>
            <a:r>
              <a:rPr lang="tr-TR" baseline="0" dirty="0" err="1" smtClean="0"/>
              <a:t>In</a:t>
            </a:r>
            <a:r>
              <a:rPr lang="tr-TR" baseline="0" dirty="0" smtClean="0"/>
              <a:t> </a:t>
            </a:r>
            <a:r>
              <a:rPr lang="tr-TR" baseline="0" dirty="0" err="1" smtClean="0"/>
              <a:t>music</a:t>
            </a:r>
            <a:r>
              <a:rPr lang="tr-TR" baseline="0" dirty="0" smtClean="0"/>
              <a:t> </a:t>
            </a:r>
            <a:r>
              <a:rPr lang="tr-TR" baseline="0" dirty="0" err="1" smtClean="0"/>
              <a:t>there</a:t>
            </a:r>
            <a:r>
              <a:rPr lang="tr-TR" baseline="0" dirty="0" smtClean="0"/>
              <a:t> is </a:t>
            </a:r>
            <a:r>
              <a:rPr lang="tr-TR" baseline="0" dirty="0" err="1" smtClean="0"/>
              <a:t>no</a:t>
            </a:r>
            <a:r>
              <a:rPr lang="tr-TR" baseline="0" dirty="0" smtClean="0"/>
              <a:t> standart </a:t>
            </a:r>
            <a:r>
              <a:rPr lang="tr-TR" baseline="0" dirty="0" err="1" smtClean="0"/>
              <a:t>or</a:t>
            </a:r>
            <a:r>
              <a:rPr lang="tr-TR" baseline="0" dirty="0" smtClean="0"/>
              <a:t> </a:t>
            </a:r>
            <a:r>
              <a:rPr lang="tr-TR" baseline="0" dirty="0" err="1" smtClean="0"/>
              <a:t>neutral</a:t>
            </a:r>
            <a:r>
              <a:rPr lang="tr-TR" baseline="0" dirty="0" smtClean="0"/>
              <a:t> </a:t>
            </a:r>
            <a:r>
              <a:rPr lang="tr-TR" baseline="0" dirty="0" err="1" smtClean="0"/>
              <a:t>music</a:t>
            </a:r>
            <a:r>
              <a:rPr lang="tr-TR" baseline="0" dirty="0" smtClean="0"/>
              <a:t> in </a:t>
            </a:r>
            <a:r>
              <a:rPr lang="tr-TR" baseline="0" dirty="0" err="1" smtClean="0"/>
              <a:t>genres</a:t>
            </a:r>
            <a:r>
              <a:rPr lang="tr-TR" baseline="0" dirty="0" smtClean="0"/>
              <a:t>. </a:t>
            </a:r>
            <a:r>
              <a:rPr lang="tr-TR" baseline="0" dirty="0" err="1" smtClean="0"/>
              <a:t>Almost</a:t>
            </a:r>
            <a:r>
              <a:rPr lang="tr-TR" baseline="0" dirty="0" smtClean="0"/>
              <a:t> </a:t>
            </a:r>
            <a:r>
              <a:rPr lang="tr-TR" baseline="0" dirty="0" err="1" smtClean="0"/>
              <a:t>every</a:t>
            </a:r>
            <a:r>
              <a:rPr lang="tr-TR" baseline="0" dirty="0" smtClean="0"/>
              <a:t> </a:t>
            </a:r>
            <a:r>
              <a:rPr lang="tr-TR" baseline="0" dirty="0" err="1" smtClean="0"/>
              <a:t>music</a:t>
            </a:r>
            <a:r>
              <a:rPr lang="tr-TR" baseline="0" dirty="0" smtClean="0"/>
              <a:t> </a:t>
            </a:r>
            <a:r>
              <a:rPr lang="tr-TR" baseline="0" dirty="0" err="1" smtClean="0"/>
              <a:t>related</a:t>
            </a:r>
            <a:r>
              <a:rPr lang="tr-TR" baseline="0" dirty="0" smtClean="0"/>
              <a:t> </a:t>
            </a:r>
            <a:r>
              <a:rPr lang="tr-TR" baseline="0" dirty="0" err="1" smtClean="0"/>
              <a:t>to</a:t>
            </a:r>
            <a:r>
              <a:rPr lang="tr-TR" baseline="0" dirty="0" smtClean="0"/>
              <a:t> </a:t>
            </a:r>
            <a:r>
              <a:rPr lang="tr-TR" baseline="0" dirty="0" err="1" smtClean="0"/>
              <a:t>each</a:t>
            </a:r>
            <a:r>
              <a:rPr lang="tr-TR" baseline="0" dirty="0" smtClean="0"/>
              <a:t> </a:t>
            </a:r>
            <a:r>
              <a:rPr lang="tr-TR" baseline="0" dirty="0" err="1" smtClean="0"/>
              <a:t>other</a:t>
            </a:r>
            <a:r>
              <a:rPr lang="tr-TR" baseline="0" dirty="0" smtClean="0"/>
              <a:t>. </a:t>
            </a:r>
            <a:r>
              <a:rPr lang="tr-TR" baseline="0" dirty="0" err="1" smtClean="0"/>
              <a:t>And</a:t>
            </a:r>
            <a:r>
              <a:rPr lang="tr-TR" baseline="0" dirty="0" smtClean="0"/>
              <a:t> </a:t>
            </a:r>
            <a:r>
              <a:rPr lang="tr-TR" baseline="0" dirty="0" err="1" smtClean="0"/>
              <a:t>there</a:t>
            </a:r>
            <a:r>
              <a:rPr lang="tr-TR" baseline="0" dirty="0" smtClean="0"/>
              <a:t> </a:t>
            </a:r>
            <a:r>
              <a:rPr lang="tr-TR" baseline="0" dirty="0" err="1" smtClean="0"/>
              <a:t>are</a:t>
            </a:r>
            <a:r>
              <a:rPr lang="tr-TR" baseline="0" dirty="0" smtClean="0"/>
              <a:t> </a:t>
            </a:r>
            <a:r>
              <a:rPr lang="tr-TR" baseline="0" dirty="0" err="1" smtClean="0"/>
              <a:t>too</a:t>
            </a:r>
            <a:r>
              <a:rPr lang="tr-TR" baseline="0" dirty="0" smtClean="0"/>
              <a:t> </a:t>
            </a:r>
            <a:r>
              <a:rPr lang="tr-TR" baseline="0" dirty="0" err="1" smtClean="0"/>
              <a:t>many</a:t>
            </a:r>
            <a:r>
              <a:rPr lang="tr-TR" baseline="0" dirty="0" smtClean="0"/>
              <a:t> </a:t>
            </a:r>
            <a:r>
              <a:rPr lang="tr-TR" baseline="0" dirty="0" err="1" smtClean="0"/>
              <a:t>genres</a:t>
            </a:r>
            <a:r>
              <a:rPr lang="tr-TR" baseline="0" dirty="0" smtClean="0"/>
              <a:t>. </a:t>
            </a:r>
            <a:r>
              <a:rPr lang="tr-TR" baseline="0" dirty="0" err="1" smtClean="0"/>
              <a:t>We</a:t>
            </a:r>
            <a:r>
              <a:rPr lang="tr-TR" baseline="0" dirty="0" smtClean="0"/>
              <a:t> </a:t>
            </a:r>
            <a:r>
              <a:rPr lang="tr-TR" baseline="0" dirty="0" err="1" smtClean="0"/>
              <a:t>are</a:t>
            </a:r>
            <a:r>
              <a:rPr lang="tr-TR" baseline="0" dirty="0" smtClean="0"/>
              <a:t> </a:t>
            </a:r>
            <a:r>
              <a:rPr lang="tr-TR" baseline="0" dirty="0" err="1" smtClean="0"/>
              <a:t>first</a:t>
            </a:r>
            <a:r>
              <a:rPr lang="tr-TR" baseline="0" dirty="0" smtClean="0"/>
              <a:t> </a:t>
            </a:r>
            <a:r>
              <a:rPr lang="tr-TR" baseline="0" dirty="0" err="1" smtClean="0"/>
              <a:t>interest</a:t>
            </a:r>
            <a:r>
              <a:rPr lang="tr-TR" baseline="0" dirty="0" smtClean="0"/>
              <a:t> 5 </a:t>
            </a:r>
            <a:r>
              <a:rPr lang="tr-TR" baseline="0" dirty="0" err="1" smtClean="0"/>
              <a:t>big</a:t>
            </a:r>
            <a:r>
              <a:rPr lang="tr-TR" baseline="0" dirty="0" smtClean="0"/>
              <a:t> </a:t>
            </a:r>
            <a:r>
              <a:rPr lang="tr-TR" baseline="0" dirty="0" err="1" smtClean="0"/>
              <a:t>genres</a:t>
            </a:r>
            <a:r>
              <a:rPr lang="tr-TR" baseline="0" dirty="0" smtClean="0"/>
              <a:t>. Using </a:t>
            </a:r>
            <a:r>
              <a:rPr lang="tr-TR" baseline="0" dirty="0" err="1" smtClean="0"/>
              <a:t>these</a:t>
            </a:r>
            <a:r>
              <a:rPr lang="tr-TR" baseline="0" dirty="0" smtClean="0"/>
              <a:t> </a:t>
            </a:r>
            <a:r>
              <a:rPr lang="tr-TR" baseline="0" dirty="0" err="1" smtClean="0"/>
              <a:t>genres</a:t>
            </a:r>
            <a:r>
              <a:rPr lang="tr-TR" baseline="0" dirty="0" smtClean="0"/>
              <a:t> </a:t>
            </a:r>
            <a:r>
              <a:rPr lang="tr-TR" baseline="0" dirty="0" err="1" smtClean="0"/>
              <a:t>cause</a:t>
            </a:r>
            <a:r>
              <a:rPr lang="tr-TR" baseline="0" dirty="0" smtClean="0"/>
              <a:t> </a:t>
            </a:r>
            <a:r>
              <a:rPr lang="tr-TR" baseline="0" dirty="0" err="1" smtClean="0"/>
              <a:t>some</a:t>
            </a:r>
            <a:r>
              <a:rPr lang="tr-TR" baseline="0" dirty="0" smtClean="0"/>
              <a:t> </a:t>
            </a:r>
            <a:r>
              <a:rPr lang="tr-TR" baseline="0" dirty="0" err="1" smtClean="0"/>
              <a:t>disadvantages</a:t>
            </a:r>
            <a:r>
              <a:rPr lang="tr-TR" baseline="0" dirty="0" smtClean="0"/>
              <a:t> </a:t>
            </a:r>
            <a:r>
              <a:rPr lang="tr-TR" baseline="0" dirty="0" err="1" smtClean="0"/>
              <a:t>such</a:t>
            </a:r>
            <a:r>
              <a:rPr lang="tr-TR" baseline="0" dirty="0" smtClean="0"/>
              <a:t> as </a:t>
            </a:r>
            <a:r>
              <a:rPr lang="tr-TR" baseline="0" dirty="0" err="1" smtClean="0"/>
              <a:t>need</a:t>
            </a:r>
            <a:r>
              <a:rPr lang="tr-TR" baseline="0" dirty="0" smtClean="0"/>
              <a:t> </a:t>
            </a:r>
            <a:r>
              <a:rPr lang="tr-TR" baseline="0" dirty="0" err="1" smtClean="0"/>
              <a:t>bigger</a:t>
            </a:r>
            <a:r>
              <a:rPr lang="tr-TR" baseline="0" dirty="0" smtClean="0"/>
              <a:t> data. </a:t>
            </a:r>
            <a:r>
              <a:rPr lang="tr-TR" baseline="0" dirty="0" err="1" smtClean="0"/>
              <a:t>We</a:t>
            </a:r>
            <a:r>
              <a:rPr lang="tr-TR" baseline="0" dirty="0" smtClean="0"/>
              <a:t> </a:t>
            </a:r>
            <a:r>
              <a:rPr lang="tr-TR" baseline="0" dirty="0" err="1" smtClean="0"/>
              <a:t>don’t</a:t>
            </a:r>
            <a:r>
              <a:rPr lang="tr-TR" baseline="0" dirty="0" smtClean="0"/>
              <a:t> </a:t>
            </a:r>
            <a:r>
              <a:rPr lang="tr-TR" baseline="0" dirty="0" err="1" smtClean="0"/>
              <a:t>afraid</a:t>
            </a:r>
            <a:r>
              <a:rPr lang="tr-TR" baseline="0" dirty="0" smtClean="0"/>
              <a:t> </a:t>
            </a:r>
            <a:r>
              <a:rPr lang="tr-TR" baseline="0" dirty="0" err="1" smtClean="0"/>
              <a:t>finding</a:t>
            </a:r>
            <a:r>
              <a:rPr lang="tr-TR" baseline="0" dirty="0" smtClean="0"/>
              <a:t> </a:t>
            </a:r>
            <a:r>
              <a:rPr lang="tr-TR" baseline="0" dirty="0" err="1" smtClean="0"/>
              <a:t>songs</a:t>
            </a:r>
            <a:r>
              <a:rPr lang="tr-TR" baseline="0" dirty="0" smtClean="0"/>
              <a:t> but, </a:t>
            </a:r>
            <a:r>
              <a:rPr lang="tr-TR" baseline="0" dirty="0" err="1" smtClean="0"/>
              <a:t>we</a:t>
            </a:r>
            <a:r>
              <a:rPr lang="tr-TR" baseline="0" dirty="0" smtClean="0"/>
              <a:t> </a:t>
            </a:r>
            <a:r>
              <a:rPr lang="tr-TR" baseline="0" dirty="0" err="1" smtClean="0"/>
              <a:t>don’t</a:t>
            </a:r>
            <a:r>
              <a:rPr lang="tr-TR" baseline="0" dirty="0" smtClean="0"/>
              <a:t> </a:t>
            </a:r>
            <a:r>
              <a:rPr lang="tr-TR" baseline="0" dirty="0" err="1" smtClean="0"/>
              <a:t>know</a:t>
            </a:r>
            <a:r>
              <a:rPr lang="tr-TR" baseline="0" dirty="0" smtClean="0"/>
              <a:t> how </a:t>
            </a:r>
            <a:r>
              <a:rPr lang="tr-TR" baseline="0" dirty="0" err="1" smtClean="0"/>
              <a:t>much</a:t>
            </a:r>
            <a:r>
              <a:rPr lang="tr-TR" baseline="0" dirty="0" smtClean="0"/>
              <a:t> do </a:t>
            </a:r>
            <a:r>
              <a:rPr lang="tr-TR" baseline="0" dirty="0" err="1" smtClean="0"/>
              <a:t>we</a:t>
            </a:r>
            <a:r>
              <a:rPr lang="tr-TR" baseline="0" dirty="0" smtClean="0"/>
              <a:t> </a:t>
            </a:r>
            <a:r>
              <a:rPr lang="tr-TR" baseline="0" dirty="0" err="1" smtClean="0"/>
              <a:t>need</a:t>
            </a:r>
            <a:r>
              <a:rPr lang="tr-TR" baseline="0" dirty="0" smtClean="0"/>
              <a:t>. </a:t>
            </a:r>
            <a:r>
              <a:rPr lang="tr-TR" baseline="0" dirty="0" err="1" smtClean="0"/>
              <a:t>And</a:t>
            </a:r>
            <a:r>
              <a:rPr lang="tr-TR" baseline="0" dirty="0" smtClean="0"/>
              <a:t> </a:t>
            </a:r>
            <a:r>
              <a:rPr lang="tr-TR" baseline="0" dirty="0" err="1" smtClean="0"/>
              <a:t>the</a:t>
            </a:r>
            <a:r>
              <a:rPr lang="tr-TR" baseline="0" dirty="0" smtClean="0"/>
              <a:t> </a:t>
            </a:r>
            <a:r>
              <a:rPr lang="tr-TR" baseline="0" dirty="0" err="1" smtClean="0"/>
              <a:t>most</a:t>
            </a:r>
            <a:r>
              <a:rPr lang="tr-TR" baseline="0" dirty="0" smtClean="0"/>
              <a:t> </a:t>
            </a:r>
            <a:r>
              <a:rPr lang="tr-TR" baseline="0" dirty="0" err="1" smtClean="0"/>
              <a:t>important</a:t>
            </a:r>
            <a:r>
              <a:rPr lang="tr-TR" baseline="0" dirty="0" smtClean="0"/>
              <a:t> problem is </a:t>
            </a:r>
            <a:r>
              <a:rPr lang="tr-TR" baseline="0" dirty="0" err="1" smtClean="0"/>
              <a:t>this</a:t>
            </a:r>
            <a:r>
              <a:rPr lang="tr-TR" baseline="0" dirty="0" smtClean="0"/>
              <a:t> </a:t>
            </a:r>
            <a:r>
              <a:rPr lang="tr-TR" baseline="0" dirty="0" err="1" smtClean="0"/>
              <a:t>area</a:t>
            </a:r>
            <a:r>
              <a:rPr lang="tr-TR" baseline="0" dirty="0" smtClean="0"/>
              <a:t> is </a:t>
            </a:r>
            <a:r>
              <a:rPr lang="tr-TR" baseline="0" dirty="0" err="1" smtClean="0"/>
              <a:t>new</a:t>
            </a:r>
            <a:r>
              <a:rPr lang="tr-TR" baseline="0" dirty="0" smtClean="0"/>
              <a:t> </a:t>
            </a:r>
            <a:r>
              <a:rPr lang="tr-TR" baseline="0" dirty="0" err="1" smtClean="0"/>
              <a:t>for</a:t>
            </a:r>
            <a:r>
              <a:rPr lang="tr-TR" baseline="0" dirty="0" smtClean="0"/>
              <a:t> us. </a:t>
            </a:r>
            <a:r>
              <a:rPr lang="tr-TR" baseline="0" dirty="0" err="1" smtClean="0"/>
              <a:t>And</a:t>
            </a:r>
            <a:r>
              <a:rPr lang="tr-TR" baseline="0" dirty="0" smtClean="0"/>
              <a:t> </a:t>
            </a:r>
            <a:r>
              <a:rPr lang="tr-TR" baseline="0" dirty="0" err="1" smtClean="0"/>
              <a:t>this</a:t>
            </a:r>
            <a:r>
              <a:rPr lang="tr-TR" baseline="0" dirty="0" smtClean="0"/>
              <a:t> is </a:t>
            </a:r>
            <a:r>
              <a:rPr lang="tr-TR" baseline="0" dirty="0" err="1" smtClean="0"/>
              <a:t>just</a:t>
            </a:r>
            <a:r>
              <a:rPr lang="tr-TR" baseline="0" dirty="0" smtClean="0"/>
              <a:t> </a:t>
            </a:r>
            <a:r>
              <a:rPr lang="tr-TR" baseline="0" dirty="0" err="1" smtClean="0"/>
              <a:t>crawling</a:t>
            </a:r>
            <a:r>
              <a:rPr lang="tr-TR" baseline="0" dirty="0" smtClean="0"/>
              <a:t>.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23</a:t>
            </a:fld>
            <a:endParaRPr lang="tr-TR" dirty="0"/>
          </a:p>
        </p:txBody>
      </p:sp>
    </p:spTree>
    <p:extLst>
      <p:ext uri="{BB962C8B-B14F-4D97-AF65-F5344CB8AC3E}">
        <p14:creationId xmlns:p14="http://schemas.microsoft.com/office/powerpoint/2010/main" val="4208793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If</a:t>
            </a:r>
            <a:r>
              <a:rPr lang="tr-TR" dirty="0" smtClean="0"/>
              <a:t> </a:t>
            </a:r>
            <a:r>
              <a:rPr lang="tr-TR" dirty="0" err="1" smtClean="0"/>
              <a:t>we</a:t>
            </a:r>
            <a:r>
              <a:rPr lang="tr-TR" dirty="0" smtClean="0"/>
              <a:t> </a:t>
            </a:r>
            <a:r>
              <a:rPr lang="tr-TR" dirty="0" err="1" smtClean="0"/>
              <a:t>won’t</a:t>
            </a:r>
            <a:r>
              <a:rPr lang="tr-TR" dirty="0" smtClean="0"/>
              <a:t> </a:t>
            </a:r>
            <a:r>
              <a:rPr lang="tr-TR" dirty="0" err="1" smtClean="0"/>
              <a:t>complete</a:t>
            </a:r>
            <a:r>
              <a:rPr lang="tr-TR" dirty="0" smtClean="0"/>
              <a:t> – </a:t>
            </a:r>
            <a:r>
              <a:rPr lang="tr-TR" dirty="0" err="1" smtClean="0"/>
              <a:t>actually</a:t>
            </a:r>
            <a:r>
              <a:rPr lang="tr-TR" dirty="0" smtClean="0"/>
              <a:t> </a:t>
            </a:r>
            <a:r>
              <a:rPr lang="tr-TR" dirty="0" err="1" smtClean="0"/>
              <a:t>we</a:t>
            </a:r>
            <a:r>
              <a:rPr lang="tr-TR" dirty="0" smtClean="0"/>
              <a:t> </a:t>
            </a:r>
            <a:r>
              <a:rPr lang="tr-TR" dirty="0" err="1" smtClean="0"/>
              <a:t>want</a:t>
            </a:r>
            <a:r>
              <a:rPr lang="tr-TR" dirty="0" smtClean="0"/>
              <a:t> </a:t>
            </a:r>
            <a:r>
              <a:rPr lang="tr-TR" dirty="0" err="1" smtClean="0"/>
              <a:t>to</a:t>
            </a:r>
            <a:r>
              <a:rPr lang="tr-TR" dirty="0" smtClean="0"/>
              <a:t> </a:t>
            </a:r>
            <a:r>
              <a:rPr lang="tr-TR" dirty="0" err="1" smtClean="0"/>
              <a:t>complete</a:t>
            </a:r>
            <a:r>
              <a:rPr lang="tr-TR" baseline="0" dirty="0" smtClean="0"/>
              <a:t> but in </a:t>
            </a:r>
            <a:r>
              <a:rPr lang="tr-TR" baseline="0" dirty="0" err="1" smtClean="0"/>
              <a:t>any</a:t>
            </a:r>
            <a:r>
              <a:rPr lang="tr-TR" baseline="0" dirty="0" smtClean="0"/>
              <a:t> </a:t>
            </a:r>
            <a:r>
              <a:rPr lang="tr-TR" baseline="0" dirty="0" err="1" smtClean="0"/>
              <a:t>case</a:t>
            </a:r>
            <a:r>
              <a:rPr lang="tr-TR" baseline="0" dirty="0" smtClean="0"/>
              <a:t>- plan a </a:t>
            </a:r>
            <a:r>
              <a:rPr lang="tr-TR" baseline="0" dirty="0" err="1" smtClean="0"/>
              <a:t>going</a:t>
            </a:r>
            <a:r>
              <a:rPr lang="tr-TR" baseline="0" dirty="0" smtClean="0"/>
              <a:t> </a:t>
            </a:r>
            <a:r>
              <a:rPr lang="tr-TR" baseline="0" dirty="0" err="1" smtClean="0"/>
              <a:t>to</a:t>
            </a:r>
            <a:r>
              <a:rPr lang="tr-TR" baseline="0" dirty="0" smtClean="0"/>
              <a:t> </a:t>
            </a:r>
            <a:r>
              <a:rPr lang="tr-TR" baseline="0" dirty="0" err="1" smtClean="0"/>
              <a:t>go</a:t>
            </a:r>
            <a:r>
              <a:rPr lang="tr-TR" baseline="0" dirty="0" smtClean="0"/>
              <a:t> </a:t>
            </a:r>
            <a:r>
              <a:rPr lang="tr-TR" baseline="0" dirty="0" err="1" smtClean="0"/>
              <a:t>into</a:t>
            </a:r>
            <a:r>
              <a:rPr lang="tr-TR" baseline="0" dirty="0" smtClean="0"/>
              <a:t> </a:t>
            </a:r>
            <a:r>
              <a:rPr lang="tr-TR" baseline="0" dirty="0" err="1" smtClean="0"/>
              <a:t>operation</a:t>
            </a:r>
            <a:r>
              <a:rPr lang="tr-TR" baseline="0" dirty="0" smtClean="0"/>
              <a:t>. </a:t>
            </a:r>
            <a:r>
              <a:rPr lang="tr-TR" baseline="0" dirty="0" err="1" smtClean="0"/>
              <a:t>While</a:t>
            </a:r>
            <a:r>
              <a:rPr lang="tr-TR" baseline="0" dirty="0" smtClean="0"/>
              <a:t> </a:t>
            </a:r>
            <a:r>
              <a:rPr lang="tr-TR" baseline="0" dirty="0" err="1" smtClean="0"/>
              <a:t>playing</a:t>
            </a:r>
            <a:r>
              <a:rPr lang="tr-TR" baseline="0" dirty="0" smtClean="0"/>
              <a:t> a </a:t>
            </a:r>
            <a:r>
              <a:rPr lang="tr-TR" baseline="0" dirty="0" err="1" smtClean="0"/>
              <a:t>song</a:t>
            </a:r>
            <a:r>
              <a:rPr lang="tr-TR" baseline="0" dirty="0" smtClean="0"/>
              <a:t>, </a:t>
            </a:r>
            <a:r>
              <a:rPr lang="tr-TR" baseline="0" dirty="0" err="1" smtClean="0"/>
              <a:t>simultaneously</a:t>
            </a:r>
            <a:r>
              <a:rPr lang="tr-TR" baseline="0" dirty="0" smtClean="0"/>
              <a:t> </a:t>
            </a:r>
            <a:r>
              <a:rPr lang="tr-TR" baseline="0" dirty="0" err="1" smtClean="0"/>
              <a:t>translate</a:t>
            </a:r>
            <a:r>
              <a:rPr lang="tr-TR" baseline="0" dirty="0" smtClean="0"/>
              <a:t> </a:t>
            </a:r>
            <a:r>
              <a:rPr lang="tr-TR" baseline="0" dirty="0" err="1" smtClean="0"/>
              <a:t>to</a:t>
            </a:r>
            <a:r>
              <a:rPr lang="tr-TR" baseline="0" dirty="0" smtClean="0"/>
              <a:t> </a:t>
            </a:r>
            <a:r>
              <a:rPr lang="tr-TR" baseline="0" dirty="0" err="1" smtClean="0"/>
              <a:t>the</a:t>
            </a:r>
            <a:r>
              <a:rPr lang="tr-TR" baseline="0" dirty="0" smtClean="0"/>
              <a:t> </a:t>
            </a:r>
            <a:r>
              <a:rPr lang="tr-TR" baseline="0" dirty="0" err="1" smtClean="0"/>
              <a:t>notes</a:t>
            </a:r>
            <a:r>
              <a:rPr lang="tr-TR" baseline="0" dirty="0" smtClean="0"/>
              <a:t>. </a:t>
            </a:r>
          </a:p>
          <a:p>
            <a:r>
              <a:rPr lang="tr-TR" baseline="0" dirty="0" err="1" smtClean="0"/>
              <a:t>If</a:t>
            </a:r>
            <a:r>
              <a:rPr lang="tr-TR" baseline="0" dirty="0" smtClean="0"/>
              <a:t> </a:t>
            </a:r>
            <a:r>
              <a:rPr lang="tr-TR" baseline="0" dirty="0" err="1" smtClean="0"/>
              <a:t>we</a:t>
            </a:r>
            <a:r>
              <a:rPr lang="tr-TR" baseline="0" dirty="0" smtClean="0"/>
              <a:t> </a:t>
            </a:r>
            <a:r>
              <a:rPr lang="tr-TR" baseline="0" dirty="0" err="1" smtClean="0"/>
              <a:t>complete</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we</a:t>
            </a:r>
            <a:r>
              <a:rPr lang="tr-TR" baseline="0" dirty="0" smtClean="0"/>
              <a:t> </a:t>
            </a:r>
            <a:r>
              <a:rPr lang="tr-TR" baseline="0" dirty="0" err="1" smtClean="0"/>
              <a:t>are</a:t>
            </a:r>
            <a:r>
              <a:rPr lang="tr-TR" baseline="0" dirty="0" smtClean="0"/>
              <a:t> </a:t>
            </a:r>
            <a:r>
              <a:rPr lang="tr-TR" baseline="0" dirty="0" err="1" smtClean="0"/>
              <a:t>get</a:t>
            </a:r>
            <a:r>
              <a:rPr lang="tr-TR" baseline="0" dirty="0" smtClean="0"/>
              <a:t> </a:t>
            </a:r>
            <a:r>
              <a:rPr lang="tr-TR" baseline="0" dirty="0" err="1" smtClean="0"/>
              <a:t>rid</a:t>
            </a:r>
            <a:r>
              <a:rPr lang="tr-TR" baseline="0" dirty="0" smtClean="0"/>
              <a:t> of </a:t>
            </a:r>
            <a:r>
              <a:rPr lang="tr-TR" baseline="0" dirty="0" err="1" smtClean="0"/>
              <a:t>crawling</a:t>
            </a:r>
            <a:r>
              <a:rPr lang="tr-TR" baseline="0" dirty="0" smtClean="0"/>
              <a:t> </a:t>
            </a:r>
            <a:r>
              <a:rPr lang="tr-TR" baseline="0" dirty="0" err="1" smtClean="0"/>
              <a:t>and</a:t>
            </a:r>
            <a:r>
              <a:rPr lang="tr-TR" baseline="0" dirty="0" smtClean="0"/>
              <a:t> </a:t>
            </a:r>
            <a:r>
              <a:rPr lang="tr-TR" baseline="0" dirty="0" err="1" smtClean="0"/>
              <a:t>starting</a:t>
            </a:r>
            <a:r>
              <a:rPr lang="tr-TR" baseline="0" dirty="0" smtClean="0"/>
              <a:t> </a:t>
            </a:r>
            <a:r>
              <a:rPr lang="tr-TR" baseline="0" dirty="0" err="1" smtClean="0"/>
              <a:t>to</a:t>
            </a:r>
            <a:r>
              <a:rPr lang="tr-TR" baseline="0" dirty="0" smtClean="0"/>
              <a:t> </a:t>
            </a:r>
            <a:r>
              <a:rPr lang="tr-TR" baseline="0" dirty="0" err="1" smtClean="0"/>
              <a:t>run</a:t>
            </a:r>
            <a:r>
              <a:rPr lang="tr-TR" baseline="0" dirty="0" smtClean="0"/>
              <a:t>. </a:t>
            </a:r>
            <a:r>
              <a:rPr lang="tr-TR" baseline="0" dirty="0" err="1" smtClean="0"/>
              <a:t>This</a:t>
            </a:r>
            <a:r>
              <a:rPr lang="tr-TR" baseline="0" dirty="0" smtClean="0"/>
              <a:t> is </a:t>
            </a:r>
            <a:r>
              <a:rPr lang="tr-TR" baseline="0" dirty="0" err="1" smtClean="0"/>
              <a:t>one</a:t>
            </a:r>
            <a:r>
              <a:rPr lang="tr-TR" baseline="0" dirty="0" smtClean="0"/>
              <a:t> </a:t>
            </a:r>
            <a:r>
              <a:rPr lang="tr-TR" baseline="0" dirty="0" err="1" smtClean="0"/>
              <a:t>challenge</a:t>
            </a:r>
            <a:r>
              <a:rPr lang="tr-TR" baseline="0" dirty="0" smtClean="0"/>
              <a:t> </a:t>
            </a:r>
            <a:r>
              <a:rPr lang="tr-TR" baseline="0" dirty="0" err="1" smtClean="0"/>
              <a:t>for</a:t>
            </a:r>
            <a:r>
              <a:rPr lang="tr-TR" baseline="0" dirty="0" smtClean="0"/>
              <a:t> us, </a:t>
            </a:r>
            <a:r>
              <a:rPr lang="tr-TR" baseline="0" dirty="0" err="1" smtClean="0"/>
              <a:t>we</a:t>
            </a:r>
            <a:r>
              <a:rPr lang="tr-TR" baseline="0" dirty="0" smtClean="0"/>
              <a:t> </a:t>
            </a:r>
            <a:r>
              <a:rPr lang="tr-TR" baseline="0" dirty="0" err="1" smtClean="0"/>
              <a:t>belive</a:t>
            </a:r>
            <a:r>
              <a:rPr lang="tr-TR" baseline="0" dirty="0" smtClean="0"/>
              <a:t> </a:t>
            </a:r>
            <a:r>
              <a:rPr lang="tr-TR" baseline="0" dirty="0" err="1" smtClean="0"/>
              <a:t>that</a:t>
            </a:r>
            <a:r>
              <a:rPr lang="tr-TR" baseline="0" dirty="0" smtClean="0"/>
              <a:t> </a:t>
            </a:r>
            <a:r>
              <a:rPr lang="tr-TR" baseline="0" dirty="0" err="1" smtClean="0"/>
              <a:t>there</a:t>
            </a:r>
            <a:r>
              <a:rPr lang="tr-TR" baseline="0" dirty="0" smtClean="0"/>
              <a:t> </a:t>
            </a:r>
            <a:r>
              <a:rPr lang="tr-TR" baseline="0" dirty="0" err="1" smtClean="0"/>
              <a:t>are</a:t>
            </a:r>
            <a:r>
              <a:rPr lang="tr-TR" baseline="0" dirty="0" smtClean="0"/>
              <a:t> </a:t>
            </a:r>
            <a:r>
              <a:rPr lang="tr-TR" baseline="0" dirty="0" err="1" smtClean="0"/>
              <a:t>more</a:t>
            </a:r>
            <a:r>
              <a:rPr lang="tr-TR" baseline="0" dirty="0" smtClean="0"/>
              <a:t> </a:t>
            </a:r>
            <a:r>
              <a:rPr lang="tr-TR" baseline="0" dirty="0" err="1" smtClean="0"/>
              <a:t>future</a:t>
            </a:r>
            <a:r>
              <a:rPr lang="tr-TR" baseline="0" dirty="0" smtClean="0"/>
              <a:t> </a:t>
            </a:r>
            <a:r>
              <a:rPr lang="tr-TR" baseline="0" dirty="0" err="1" smtClean="0"/>
              <a:t>plans</a:t>
            </a:r>
            <a:r>
              <a:rPr lang="tr-TR" baseline="0" dirty="0" smtClean="0"/>
              <a:t> </a:t>
            </a:r>
            <a:r>
              <a:rPr lang="tr-TR" baseline="0" dirty="0" err="1" smtClean="0"/>
              <a:t>to</a:t>
            </a:r>
            <a:r>
              <a:rPr lang="tr-TR" baseline="0" dirty="0" smtClean="0"/>
              <a:t> do. </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24</a:t>
            </a:fld>
            <a:endParaRPr lang="tr-TR" dirty="0"/>
          </a:p>
        </p:txBody>
      </p:sp>
    </p:spTree>
    <p:extLst>
      <p:ext uri="{BB962C8B-B14F-4D97-AF65-F5344CB8AC3E}">
        <p14:creationId xmlns:p14="http://schemas.microsoft.com/office/powerpoint/2010/main" val="229250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We</a:t>
            </a:r>
            <a:r>
              <a:rPr lang="tr-TR" dirty="0" smtClean="0"/>
              <a:t> </a:t>
            </a:r>
            <a:r>
              <a:rPr lang="tr-TR" dirty="0" err="1" smtClean="0"/>
              <a:t>will</a:t>
            </a:r>
            <a:r>
              <a:rPr lang="tr-TR" baseline="0" dirty="0" smtClean="0"/>
              <a:t> </a:t>
            </a:r>
            <a:r>
              <a:rPr lang="tr-TR" baseline="0" dirty="0" err="1" smtClean="0"/>
              <a:t>see</a:t>
            </a:r>
            <a:r>
              <a:rPr lang="tr-TR" baseline="0" dirty="0" smtClean="0"/>
              <a:t> </a:t>
            </a:r>
            <a:r>
              <a:rPr lang="tr-TR" baseline="0" dirty="0" err="1" smtClean="0"/>
              <a:t>first</a:t>
            </a:r>
            <a:r>
              <a:rPr lang="tr-TR" baseline="0" dirty="0" smtClean="0"/>
              <a:t> </a:t>
            </a:r>
            <a:r>
              <a:rPr lang="tr-TR" baseline="0" dirty="0" err="1" smtClean="0"/>
              <a:t>aims</a:t>
            </a:r>
            <a:r>
              <a:rPr lang="tr-TR" baseline="0" dirty="0" smtClean="0"/>
              <a:t> of </a:t>
            </a:r>
            <a:r>
              <a:rPr lang="tr-TR" baseline="0" dirty="0" err="1" smtClean="0"/>
              <a:t>this</a:t>
            </a:r>
            <a:r>
              <a:rPr lang="tr-TR" baseline="0" dirty="0" smtClean="0"/>
              <a:t> </a:t>
            </a:r>
            <a:r>
              <a:rPr lang="tr-TR" baseline="0" dirty="0" err="1" smtClean="0"/>
              <a:t>project</a:t>
            </a:r>
            <a:r>
              <a:rPr lang="tr-TR" baseline="0" dirty="0" smtClean="0"/>
              <a:t> I </a:t>
            </a:r>
            <a:r>
              <a:rPr lang="tr-TR" baseline="0" dirty="0" err="1" smtClean="0"/>
              <a:t>was</a:t>
            </a:r>
            <a:r>
              <a:rPr lang="tr-TR" baseline="0" dirty="0" smtClean="0"/>
              <a:t> </a:t>
            </a:r>
            <a:r>
              <a:rPr lang="tr-TR" baseline="0" dirty="0" err="1" smtClean="0"/>
              <a:t>mention</a:t>
            </a:r>
            <a:r>
              <a:rPr lang="tr-TR" baseline="0" dirty="0" smtClean="0"/>
              <a:t> </a:t>
            </a:r>
            <a:r>
              <a:rPr lang="tr-TR" baseline="0" dirty="0" err="1" smtClean="0"/>
              <a:t>about</a:t>
            </a:r>
            <a:r>
              <a:rPr lang="tr-TR" baseline="0" dirty="0" smtClean="0"/>
              <a:t> in </a:t>
            </a:r>
            <a:r>
              <a:rPr lang="tr-TR" baseline="0" dirty="0" err="1" smtClean="0"/>
              <a:t>first</a:t>
            </a:r>
            <a:r>
              <a:rPr lang="tr-TR" baseline="0" dirty="0" smtClean="0"/>
              <a:t> </a:t>
            </a:r>
            <a:r>
              <a:rPr lang="tr-TR" baseline="0" dirty="0" err="1" smtClean="0"/>
              <a:t>slide</a:t>
            </a:r>
            <a:r>
              <a:rPr lang="tr-TR" baseline="0" dirty="0" smtClean="0"/>
              <a:t> but </a:t>
            </a:r>
            <a:r>
              <a:rPr lang="tr-TR" baseline="0" dirty="0" err="1" smtClean="0"/>
              <a:t>you</a:t>
            </a:r>
            <a:r>
              <a:rPr lang="tr-TR" baseline="0" dirty="0" smtClean="0"/>
              <a:t> </a:t>
            </a:r>
            <a:r>
              <a:rPr lang="tr-TR" baseline="0" dirty="0" err="1" smtClean="0"/>
              <a:t>will</a:t>
            </a:r>
            <a:r>
              <a:rPr lang="tr-TR" baseline="0" dirty="0" smtClean="0"/>
              <a:t> </a:t>
            </a:r>
            <a:r>
              <a:rPr lang="tr-TR" baseline="0" dirty="0" err="1" smtClean="0"/>
              <a:t>learn</a:t>
            </a:r>
            <a:r>
              <a:rPr lang="tr-TR" baseline="0" dirty="0" smtClean="0"/>
              <a:t> </a:t>
            </a:r>
            <a:r>
              <a:rPr lang="tr-TR" baseline="0" dirty="0" err="1" smtClean="0"/>
              <a:t>more</a:t>
            </a:r>
            <a:r>
              <a:rPr lang="tr-TR" baseline="0" dirty="0" smtClean="0"/>
              <a:t> </a:t>
            </a:r>
            <a:r>
              <a:rPr lang="tr-TR" baseline="0" dirty="0" err="1" smtClean="0"/>
              <a:t>information</a:t>
            </a:r>
            <a:r>
              <a:rPr lang="tr-TR" baseline="0" dirty="0" smtClean="0"/>
              <a:t> </a:t>
            </a:r>
            <a:r>
              <a:rPr lang="tr-TR" baseline="0" dirty="0" err="1" smtClean="0"/>
              <a:t>about</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a:t>
            </a:r>
          </a:p>
          <a:p>
            <a:endParaRPr lang="tr-TR" baseline="0" dirty="0" smtClean="0"/>
          </a:p>
          <a:p>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a:t>
            </a:r>
            <a:r>
              <a:rPr lang="tr-TR" baseline="0" dirty="0" err="1" smtClean="0"/>
              <a:t>what</a:t>
            </a:r>
            <a:r>
              <a:rPr lang="tr-TR" baseline="0" dirty="0" smtClean="0"/>
              <a:t> </a:t>
            </a:r>
            <a:r>
              <a:rPr lang="tr-TR" baseline="0" dirty="0" err="1" smtClean="0"/>
              <a:t>they</a:t>
            </a:r>
            <a:r>
              <a:rPr lang="tr-TR" baseline="0" dirty="0" smtClean="0"/>
              <a:t> </a:t>
            </a:r>
            <a:r>
              <a:rPr lang="tr-TR" baseline="0" dirty="0" err="1" smtClean="0"/>
              <a:t>have</a:t>
            </a:r>
            <a:r>
              <a:rPr lang="tr-TR" baseline="0" dirty="0" smtClean="0"/>
              <a:t> done </a:t>
            </a:r>
            <a:r>
              <a:rPr lang="tr-TR" baseline="0" dirty="0" err="1" smtClean="0"/>
              <a:t>before</a:t>
            </a:r>
            <a:r>
              <a:rPr lang="tr-TR" baseline="0" dirty="0" smtClean="0"/>
              <a:t>.</a:t>
            </a:r>
          </a:p>
          <a:p>
            <a:endParaRPr lang="tr-TR" baseline="0" dirty="0" smtClean="0"/>
          </a:p>
          <a:p>
            <a:r>
              <a:rPr lang="tr-TR" baseline="0" dirty="0" err="1" smtClean="0"/>
              <a:t>We</a:t>
            </a:r>
            <a:r>
              <a:rPr lang="tr-TR" baseline="0" dirty="0" smtClean="0"/>
              <a:t> </a:t>
            </a:r>
            <a:r>
              <a:rPr lang="tr-TR" baseline="0" dirty="0" err="1" smtClean="0"/>
              <a:t>will</a:t>
            </a:r>
            <a:r>
              <a:rPr lang="tr-TR" baseline="0" dirty="0" smtClean="0"/>
              <a:t> </a:t>
            </a:r>
            <a:r>
              <a:rPr lang="tr-TR" baseline="0" dirty="0" err="1" smtClean="0"/>
              <a:t>see</a:t>
            </a:r>
            <a:r>
              <a:rPr lang="tr-TR" baseline="0" dirty="0" smtClean="0"/>
              <a:t> how </a:t>
            </a:r>
            <a:r>
              <a:rPr lang="tr-TR" baseline="0" dirty="0" err="1" smtClean="0"/>
              <a:t>big</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 on </a:t>
            </a:r>
            <a:r>
              <a:rPr lang="tr-TR" baseline="0" dirty="0" err="1" smtClean="0"/>
              <a:t>the</a:t>
            </a:r>
            <a:r>
              <a:rPr lang="tr-TR" baseline="0" dirty="0" smtClean="0"/>
              <a:t> </a:t>
            </a:r>
            <a:r>
              <a:rPr lang="tr-TR" baseline="0" dirty="0" err="1" smtClean="0"/>
              <a:t>scope</a:t>
            </a:r>
            <a:r>
              <a:rPr lang="tr-TR" baseline="0" dirty="0" smtClean="0"/>
              <a:t> </a:t>
            </a:r>
            <a:r>
              <a:rPr lang="tr-TR" baseline="0" dirty="0" err="1" smtClean="0"/>
              <a:t>part</a:t>
            </a:r>
            <a:r>
              <a:rPr lang="tr-TR" baseline="0" dirty="0" smtClean="0"/>
              <a:t>.</a:t>
            </a:r>
          </a:p>
          <a:p>
            <a:endParaRPr lang="tr-TR" baseline="0" dirty="0" smtClean="0"/>
          </a:p>
          <a:p>
            <a:r>
              <a:rPr lang="tr-TR" baseline="0" dirty="0" err="1" smtClean="0"/>
              <a:t>And</a:t>
            </a:r>
            <a:r>
              <a:rPr lang="tr-TR" baseline="0" dirty="0" smtClean="0"/>
              <a:t> </a:t>
            </a:r>
            <a:r>
              <a:rPr lang="tr-TR" baseline="0" dirty="0" err="1" smtClean="0"/>
              <a:t>references</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3</a:t>
            </a:fld>
            <a:endParaRPr lang="tr-TR" dirty="0"/>
          </a:p>
        </p:txBody>
      </p:sp>
    </p:spTree>
    <p:extLst>
      <p:ext uri="{BB962C8B-B14F-4D97-AF65-F5344CB8AC3E}">
        <p14:creationId xmlns:p14="http://schemas.microsoft.com/office/powerpoint/2010/main" val="88778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a:t>
            </a:r>
            <a:r>
              <a:rPr lang="tr-TR" baseline="0" dirty="0" smtClean="0"/>
              <a:t> </a:t>
            </a:r>
            <a:r>
              <a:rPr lang="tr-TR" baseline="0" dirty="0" err="1" smtClean="0"/>
              <a:t>Aims</a:t>
            </a:r>
            <a:r>
              <a:rPr lang="tr-TR" baseline="0" dirty="0" smtClean="0"/>
              <a:t> of </a:t>
            </a:r>
            <a:r>
              <a:rPr lang="tr-TR" baseline="0" dirty="0" err="1" smtClean="0"/>
              <a:t>this</a:t>
            </a:r>
            <a:r>
              <a:rPr lang="tr-TR" baseline="0" dirty="0" smtClean="0"/>
              <a:t> </a:t>
            </a:r>
            <a:r>
              <a:rPr lang="tr-TR" baseline="0" dirty="0" err="1" smtClean="0"/>
              <a:t>project</a:t>
            </a:r>
            <a:r>
              <a:rPr lang="tr-TR" baseline="0" dirty="0" smtClean="0"/>
              <a:t> </a:t>
            </a:r>
            <a:r>
              <a:rPr lang="tr-TR" baseline="0" dirty="0" err="1" smtClean="0"/>
              <a:t>are</a:t>
            </a:r>
            <a:r>
              <a:rPr lang="tr-TR" baseline="0" dirty="0" smtClean="0"/>
              <a:t> </a:t>
            </a:r>
            <a:r>
              <a:rPr lang="tr-TR" baseline="0" dirty="0" err="1" smtClean="0"/>
              <a:t>discovering</a:t>
            </a:r>
            <a:r>
              <a:rPr lang="tr-TR" baseline="0" dirty="0" smtClean="0"/>
              <a:t> </a:t>
            </a:r>
            <a:r>
              <a:rPr lang="tr-TR" baseline="0" dirty="0" err="1" smtClean="0"/>
              <a:t>new</a:t>
            </a:r>
            <a:r>
              <a:rPr lang="tr-TR" baseline="0" dirty="0" smtClean="0"/>
              <a:t> </a:t>
            </a:r>
            <a:r>
              <a:rPr lang="tr-TR" baseline="0" dirty="0" err="1" smtClean="0"/>
              <a:t>musics</a:t>
            </a:r>
            <a:r>
              <a:rPr lang="tr-TR" baseline="0" dirty="0" smtClean="0"/>
              <a:t> </a:t>
            </a:r>
            <a:r>
              <a:rPr lang="tr-TR" baseline="0" dirty="0" err="1" smtClean="0"/>
              <a:t>by</a:t>
            </a:r>
            <a:r>
              <a:rPr lang="tr-TR" baseline="0" dirty="0" smtClean="0"/>
              <a:t> </a:t>
            </a:r>
            <a:r>
              <a:rPr lang="tr-TR" baseline="0" dirty="0" err="1" smtClean="0"/>
              <a:t>genres</a:t>
            </a:r>
            <a:r>
              <a:rPr lang="tr-TR" baseline="0" dirty="0" smtClean="0"/>
              <a:t>, </a:t>
            </a:r>
            <a:r>
              <a:rPr lang="tr-TR" baseline="0" dirty="0" err="1" smtClean="0"/>
              <a:t>decrease</a:t>
            </a:r>
            <a:r>
              <a:rPr lang="tr-TR" baseline="0" dirty="0" smtClean="0"/>
              <a:t> </a:t>
            </a:r>
            <a:r>
              <a:rPr lang="tr-TR" baseline="0" dirty="0" err="1" smtClean="0"/>
              <a:t>the</a:t>
            </a:r>
            <a:r>
              <a:rPr lang="tr-TR" baseline="0" dirty="0" smtClean="0"/>
              <a:t> time </a:t>
            </a:r>
            <a:r>
              <a:rPr lang="tr-TR" baseline="0" dirty="0" err="1" smtClean="0"/>
              <a:t>for</a:t>
            </a:r>
            <a:r>
              <a:rPr lang="tr-TR" baseline="0" dirty="0" smtClean="0"/>
              <a:t> </a:t>
            </a:r>
            <a:r>
              <a:rPr lang="tr-TR" baseline="0" dirty="0" err="1" smtClean="0"/>
              <a:t>finding</a:t>
            </a:r>
            <a:r>
              <a:rPr lang="tr-TR" baseline="0" dirty="0" smtClean="0"/>
              <a:t> </a:t>
            </a:r>
            <a:r>
              <a:rPr lang="tr-TR" baseline="0" dirty="0" err="1" smtClean="0"/>
              <a:t>new</a:t>
            </a:r>
            <a:r>
              <a:rPr lang="tr-TR" baseline="0" dirty="0" smtClean="0"/>
              <a:t> </a:t>
            </a:r>
            <a:r>
              <a:rPr lang="tr-TR" baseline="0" dirty="0" err="1" smtClean="0"/>
              <a:t>music</a:t>
            </a:r>
            <a:r>
              <a:rPr lang="tr-TR" baseline="0" dirty="0" smtClean="0"/>
              <a:t> </a:t>
            </a:r>
            <a:r>
              <a:rPr lang="tr-TR" baseline="0" dirty="0" err="1" smtClean="0"/>
              <a:t>that</a:t>
            </a:r>
            <a:r>
              <a:rPr lang="tr-TR" baseline="0" dirty="0" smtClean="0"/>
              <a:t> </a:t>
            </a:r>
            <a:r>
              <a:rPr lang="tr-TR" baseline="0" dirty="0" err="1" smtClean="0"/>
              <a:t>are</a:t>
            </a:r>
            <a:r>
              <a:rPr lang="tr-TR" baseline="0" dirty="0" smtClean="0"/>
              <a:t> </a:t>
            </a:r>
            <a:r>
              <a:rPr lang="tr-TR" baseline="0" dirty="0" err="1" smtClean="0"/>
              <a:t>classified</a:t>
            </a:r>
            <a:r>
              <a:rPr lang="tr-TR" baseline="0" dirty="0" smtClean="0"/>
              <a:t> </a:t>
            </a:r>
            <a:r>
              <a:rPr lang="tr-TR" baseline="0" dirty="0" err="1" smtClean="0"/>
              <a:t>you</a:t>
            </a:r>
            <a:r>
              <a:rPr lang="tr-TR" baseline="0" dirty="0" smtClean="0"/>
              <a:t> </a:t>
            </a:r>
            <a:r>
              <a:rPr lang="tr-TR" baseline="0" dirty="0" err="1" smtClean="0"/>
              <a:t>liked</a:t>
            </a:r>
            <a:r>
              <a:rPr lang="tr-TR" baseline="0" dirty="0" smtClean="0"/>
              <a:t> </a:t>
            </a:r>
            <a:r>
              <a:rPr lang="tr-TR" baseline="0" dirty="0" err="1" smtClean="0"/>
              <a:t>and</a:t>
            </a:r>
            <a:r>
              <a:rPr lang="tr-TR" baseline="0" dirty="0" smtClean="0"/>
              <a:t> </a:t>
            </a:r>
            <a:r>
              <a:rPr lang="tr-TR" baseline="0" dirty="0" err="1" smtClean="0"/>
              <a:t>most</a:t>
            </a:r>
            <a:r>
              <a:rPr lang="tr-TR" baseline="0" dirty="0" smtClean="0"/>
              <a:t> </a:t>
            </a:r>
            <a:r>
              <a:rPr lang="tr-TR" baseline="0" dirty="0" err="1" smtClean="0"/>
              <a:t>important</a:t>
            </a:r>
            <a:r>
              <a:rPr lang="tr-TR" baseline="0" dirty="0" smtClean="0"/>
              <a:t> </a:t>
            </a:r>
            <a:r>
              <a:rPr lang="tr-TR" baseline="0" dirty="0" err="1" smtClean="0"/>
              <a:t>one</a:t>
            </a:r>
            <a:r>
              <a:rPr lang="tr-TR" baseline="0" dirty="0" smtClean="0"/>
              <a:t> </a:t>
            </a:r>
            <a:r>
              <a:rPr lang="tr-TR" baseline="0" dirty="0" err="1" smtClean="0"/>
              <a:t>automate</a:t>
            </a:r>
            <a:r>
              <a:rPr lang="tr-TR" baseline="0" dirty="0" smtClean="0"/>
              <a:t> </a:t>
            </a:r>
            <a:r>
              <a:rPr lang="tr-TR" baseline="0" dirty="0" err="1" smtClean="0"/>
              <a:t>the</a:t>
            </a:r>
            <a:r>
              <a:rPr lang="tr-TR" baseline="0" dirty="0" smtClean="0"/>
              <a:t> </a:t>
            </a:r>
            <a:r>
              <a:rPr lang="tr-TR" baseline="0" dirty="0" err="1" smtClean="0"/>
              <a:t>music</a:t>
            </a:r>
            <a:r>
              <a:rPr lang="tr-TR" baseline="0" dirty="0" smtClean="0"/>
              <a:t> </a:t>
            </a:r>
            <a:r>
              <a:rPr lang="tr-TR" baseline="0" dirty="0" err="1" smtClean="0"/>
              <a:t>genres</a:t>
            </a:r>
            <a:r>
              <a:rPr lang="tr-TR" baseline="0" dirty="0" smtClean="0"/>
              <a:t>. </a:t>
            </a:r>
            <a:r>
              <a:rPr lang="tr-TR" baseline="0" dirty="0" err="1" smtClean="0"/>
              <a:t>Our</a:t>
            </a:r>
            <a:r>
              <a:rPr lang="tr-TR" baseline="0" dirty="0" smtClean="0"/>
              <a:t> </a:t>
            </a:r>
            <a:r>
              <a:rPr lang="tr-TR" baseline="0" dirty="0" err="1" smtClean="0"/>
              <a:t>goals</a:t>
            </a:r>
            <a:r>
              <a:rPr lang="tr-TR" baseline="0" dirty="0" smtClean="0"/>
              <a:t> </a:t>
            </a:r>
            <a:r>
              <a:rPr lang="tr-TR" baseline="0" dirty="0" err="1" smtClean="0"/>
              <a:t>to</a:t>
            </a:r>
            <a:r>
              <a:rPr lang="tr-TR" baseline="0" dirty="0" smtClean="0"/>
              <a:t> </a:t>
            </a:r>
            <a:r>
              <a:rPr lang="tr-TR" baseline="0" dirty="0" err="1" smtClean="0"/>
              <a:t>realize</a:t>
            </a:r>
            <a:r>
              <a:rPr lang="tr-TR" baseline="0" dirty="0" smtClean="0"/>
              <a:t> </a:t>
            </a:r>
            <a:r>
              <a:rPr lang="tr-TR" baseline="0" dirty="0" err="1" smtClean="0"/>
              <a:t>these</a:t>
            </a:r>
            <a:r>
              <a:rPr lang="tr-TR" baseline="0" dirty="0" smtClean="0"/>
              <a:t> </a:t>
            </a:r>
            <a:r>
              <a:rPr lang="tr-TR" baseline="0" dirty="0" err="1" smtClean="0"/>
              <a:t>three</a:t>
            </a:r>
            <a:r>
              <a:rPr lang="tr-TR" baseline="0" dirty="0" smtClean="0"/>
              <a:t> </a:t>
            </a:r>
            <a:r>
              <a:rPr lang="tr-TR" baseline="0" dirty="0" err="1" smtClean="0"/>
              <a:t>statements</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explain</a:t>
            </a:r>
            <a:r>
              <a:rPr lang="tr-TR" baseline="0" dirty="0" smtClean="0"/>
              <a:t> how </a:t>
            </a:r>
            <a:r>
              <a:rPr lang="tr-TR" baseline="0" dirty="0" err="1" smtClean="0"/>
              <a:t>you</a:t>
            </a:r>
            <a:r>
              <a:rPr lang="tr-TR" baseline="0" dirty="0" smtClean="0"/>
              <a:t> </a:t>
            </a:r>
            <a:r>
              <a:rPr lang="tr-TR" baseline="0" dirty="0" err="1" smtClean="0"/>
              <a:t>will</a:t>
            </a:r>
            <a:r>
              <a:rPr lang="tr-TR" baseline="0" dirty="0" smtClean="0"/>
              <a:t> </a:t>
            </a:r>
            <a:r>
              <a:rPr lang="tr-TR" baseline="0" dirty="0" err="1" smtClean="0"/>
              <a:t>find</a:t>
            </a:r>
            <a:r>
              <a:rPr lang="tr-TR" baseline="0" dirty="0" smtClean="0"/>
              <a:t> in </a:t>
            </a:r>
            <a:r>
              <a:rPr lang="tr-TR" baseline="0" dirty="0" err="1" smtClean="0"/>
              <a:t>methodology</a:t>
            </a:r>
            <a:r>
              <a:rPr lang="tr-TR" baseline="0" dirty="0" smtClean="0"/>
              <a:t> </a:t>
            </a:r>
            <a:r>
              <a:rPr lang="tr-TR" baseline="0" dirty="0" err="1" smtClean="0"/>
              <a:t>and</a:t>
            </a:r>
            <a:r>
              <a:rPr lang="tr-TR" baseline="0" dirty="0" smtClean="0"/>
              <a:t> </a:t>
            </a:r>
            <a:r>
              <a:rPr lang="tr-TR" baseline="0" dirty="0" err="1" smtClean="0"/>
              <a:t>technical</a:t>
            </a:r>
            <a:r>
              <a:rPr lang="tr-TR" baseline="0" dirty="0" smtClean="0"/>
              <a:t> </a:t>
            </a:r>
            <a:r>
              <a:rPr lang="tr-TR" baseline="0" dirty="0" err="1" smtClean="0"/>
              <a:t>approach</a:t>
            </a:r>
            <a:r>
              <a:rPr lang="tr-TR" baseline="0" dirty="0" smtClean="0"/>
              <a:t> </a:t>
            </a:r>
            <a:r>
              <a:rPr lang="tr-TR" baseline="0" dirty="0" err="1" smtClean="0"/>
              <a:t>parts</a:t>
            </a:r>
            <a:r>
              <a:rPr lang="tr-TR" baseline="0" dirty="0" smtClean="0"/>
              <a:t>. </a:t>
            </a:r>
            <a:r>
              <a:rPr lang="tr-TR" baseline="0" dirty="0" err="1" smtClean="0"/>
              <a:t>By</a:t>
            </a:r>
            <a:r>
              <a:rPr lang="tr-TR" baseline="0" dirty="0" smtClean="0"/>
              <a:t> </a:t>
            </a:r>
            <a:r>
              <a:rPr lang="tr-TR" baseline="0" dirty="0" err="1" smtClean="0"/>
              <a:t>the</a:t>
            </a:r>
            <a:r>
              <a:rPr lang="tr-TR" baseline="0" dirty="0" smtClean="0"/>
              <a:t> </a:t>
            </a:r>
            <a:r>
              <a:rPr lang="tr-TR" baseline="0" dirty="0" err="1" smtClean="0"/>
              <a:t>way</a:t>
            </a:r>
            <a:r>
              <a:rPr lang="tr-TR" baseline="0" dirty="0" smtClean="0"/>
              <a:t> </a:t>
            </a:r>
            <a:r>
              <a:rPr lang="tr-TR" baseline="0" dirty="0" err="1" smtClean="0"/>
              <a:t>most</a:t>
            </a:r>
            <a:r>
              <a:rPr lang="tr-TR" baseline="0" dirty="0" smtClean="0"/>
              <a:t> of </a:t>
            </a:r>
            <a:r>
              <a:rPr lang="tr-TR" baseline="0" dirty="0" err="1" smtClean="0"/>
              <a:t>the</a:t>
            </a:r>
            <a:r>
              <a:rPr lang="tr-TR" baseline="0" dirty="0" smtClean="0"/>
              <a:t> </a:t>
            </a:r>
            <a:r>
              <a:rPr lang="tr-TR" baseline="0" dirty="0" err="1" smtClean="0"/>
              <a:t>music</a:t>
            </a:r>
            <a:r>
              <a:rPr lang="tr-TR" baseline="0" dirty="0" smtClean="0"/>
              <a:t> web-</a:t>
            </a:r>
            <a:r>
              <a:rPr lang="tr-TR" baseline="0" dirty="0" err="1" smtClean="0"/>
              <a:t>sites</a:t>
            </a:r>
            <a:r>
              <a:rPr lang="tr-TR" baseline="0" dirty="0" smtClean="0"/>
              <a:t> </a:t>
            </a:r>
            <a:r>
              <a:rPr lang="tr-TR" baseline="0" dirty="0" err="1" smtClean="0"/>
              <a:t>seperate</a:t>
            </a:r>
            <a:r>
              <a:rPr lang="tr-TR" baseline="0" dirty="0" smtClean="0"/>
              <a:t> </a:t>
            </a:r>
            <a:r>
              <a:rPr lang="tr-TR" baseline="0" dirty="0" err="1" smtClean="0"/>
              <a:t>music</a:t>
            </a:r>
            <a:r>
              <a:rPr lang="tr-TR" baseline="0" dirty="0" smtClean="0"/>
              <a:t> </a:t>
            </a:r>
            <a:r>
              <a:rPr lang="tr-TR" baseline="0" dirty="0" err="1" smtClean="0"/>
              <a:t>genres</a:t>
            </a:r>
            <a:r>
              <a:rPr lang="tr-TR" baseline="0" dirty="0" smtClean="0"/>
              <a:t> </a:t>
            </a:r>
            <a:r>
              <a:rPr lang="tr-TR" baseline="0" dirty="0" err="1" smtClean="0"/>
              <a:t>by</a:t>
            </a:r>
            <a:r>
              <a:rPr lang="tr-TR" baseline="0" dirty="0" smtClean="0"/>
              <a:t> </a:t>
            </a:r>
            <a:r>
              <a:rPr lang="tr-TR" baseline="0" dirty="0" err="1" smtClean="0"/>
              <a:t>their</a:t>
            </a:r>
            <a:r>
              <a:rPr lang="tr-TR" baseline="0" dirty="0" smtClean="0"/>
              <a:t> </a:t>
            </a:r>
            <a:r>
              <a:rPr lang="tr-TR" baseline="0" dirty="0" err="1" smtClean="0"/>
              <a:t>hand</a:t>
            </a:r>
            <a:r>
              <a:rPr lang="tr-TR" baseline="0" dirty="0" smtClean="0"/>
              <a:t>. </a:t>
            </a:r>
            <a:r>
              <a:rPr lang="tr-TR" baseline="0" dirty="0" err="1" smtClean="0"/>
              <a:t>We</a:t>
            </a:r>
            <a:r>
              <a:rPr lang="tr-TR" baseline="0" dirty="0" smtClean="0"/>
              <a:t> </a:t>
            </a:r>
            <a:r>
              <a:rPr lang="tr-TR" baseline="0" dirty="0" err="1" smtClean="0"/>
              <a:t>are</a:t>
            </a:r>
            <a:r>
              <a:rPr lang="tr-TR" baseline="0" dirty="0" smtClean="0"/>
              <a:t> </a:t>
            </a:r>
            <a:r>
              <a:rPr lang="tr-TR" baseline="0" dirty="0" err="1" smtClean="0"/>
              <a:t>going</a:t>
            </a:r>
            <a:r>
              <a:rPr lang="tr-TR" baseline="0" dirty="0" smtClean="0"/>
              <a:t> </a:t>
            </a:r>
            <a:r>
              <a:rPr lang="tr-TR" baseline="0" dirty="0" err="1" smtClean="0"/>
              <a:t>to</a:t>
            </a:r>
            <a:r>
              <a:rPr lang="tr-TR" baseline="0" dirty="0" smtClean="0"/>
              <a:t> </a:t>
            </a:r>
            <a:r>
              <a:rPr lang="tr-TR" baseline="0" dirty="0" err="1" smtClean="0"/>
              <a:t>success</a:t>
            </a:r>
            <a:r>
              <a:rPr lang="tr-TR" baseline="0" dirty="0" smtClean="0"/>
              <a:t> </a:t>
            </a:r>
            <a:r>
              <a:rPr lang="tr-TR" baseline="0" dirty="0" err="1" smtClean="0"/>
              <a:t>this</a:t>
            </a:r>
            <a:r>
              <a:rPr lang="tr-TR" baseline="0" dirty="0" smtClean="0"/>
              <a:t> </a:t>
            </a:r>
            <a:r>
              <a:rPr lang="tr-TR" baseline="0" dirty="0" err="1" smtClean="0"/>
              <a:t>will</a:t>
            </a:r>
            <a:r>
              <a:rPr lang="tr-TR" baseline="0" dirty="0" smtClean="0"/>
              <a:t> </a:t>
            </a:r>
            <a:r>
              <a:rPr lang="tr-TR" baseline="0" dirty="0" err="1" smtClean="0"/>
              <a:t>happen</a:t>
            </a:r>
            <a:r>
              <a:rPr lang="tr-TR" baseline="0" dirty="0" smtClean="0"/>
              <a:t> </a:t>
            </a:r>
            <a:r>
              <a:rPr lang="tr-TR" baseline="0" dirty="0" err="1" smtClean="0"/>
              <a:t>automated</a:t>
            </a:r>
            <a:r>
              <a:rPr lang="tr-TR" baseline="0" dirty="0" smtClean="0"/>
              <a:t>. </a:t>
            </a:r>
            <a:r>
              <a:rPr lang="tr-TR" baseline="0" dirty="0" err="1" smtClean="0"/>
              <a:t>This</a:t>
            </a:r>
            <a:r>
              <a:rPr lang="tr-TR" baseline="0" dirty="0" smtClean="0"/>
              <a:t> </a:t>
            </a:r>
            <a:r>
              <a:rPr lang="tr-TR" baseline="0" dirty="0" err="1" smtClean="0"/>
              <a:t>make</a:t>
            </a:r>
            <a:r>
              <a:rPr lang="tr-TR" baseline="0" dirty="0" smtClean="0"/>
              <a:t> us </a:t>
            </a:r>
            <a:r>
              <a:rPr lang="tr-TR" baseline="0" dirty="0" err="1" smtClean="0"/>
              <a:t>exciteful</a:t>
            </a:r>
            <a:r>
              <a:rPr lang="tr-TR" baseline="0" dirty="0" smtClean="0"/>
              <a:t> </a:t>
            </a:r>
            <a:r>
              <a:rPr lang="tr-TR" baseline="0" dirty="0" err="1" smtClean="0"/>
              <a:t>about</a:t>
            </a:r>
            <a:r>
              <a:rPr lang="tr-TR" baseline="0" dirty="0" smtClean="0"/>
              <a:t> </a:t>
            </a:r>
            <a:r>
              <a:rPr lang="tr-TR" baseline="0" dirty="0" err="1" smtClean="0"/>
              <a:t>this</a:t>
            </a:r>
            <a:r>
              <a:rPr lang="tr-TR" baseline="0" dirty="0" smtClean="0"/>
              <a:t> </a:t>
            </a:r>
            <a:r>
              <a:rPr lang="tr-TR" baseline="0" dirty="0" err="1" smtClean="0"/>
              <a:t>project</a:t>
            </a:r>
            <a:r>
              <a:rPr lang="tr-TR" baseline="0" dirty="0" smtClean="0"/>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4</a:t>
            </a:fld>
            <a:endParaRPr lang="tr-TR" dirty="0"/>
          </a:p>
        </p:txBody>
      </p:sp>
    </p:spTree>
    <p:extLst>
      <p:ext uri="{BB962C8B-B14F-4D97-AF65-F5344CB8AC3E}">
        <p14:creationId xmlns:p14="http://schemas.microsoft.com/office/powerpoint/2010/main" val="238665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Speech recognition is perhaps the most fundamental</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audio classification problem: giving a computer the ability to </a:t>
            </a:r>
            <a:r>
              <a:rPr lang="en-US" sz="1200" b="0" i="0" u="none" strike="noStrike" kern="1200" baseline="0" dirty="0" err="1" smtClean="0">
                <a:solidFill>
                  <a:schemeClr val="tx1"/>
                </a:solidFill>
                <a:latin typeface="+mn-lt"/>
                <a:ea typeface="+mn-ea"/>
                <a:cs typeface="+mn-cs"/>
              </a:rPr>
              <a:t>analyse</a:t>
            </a:r>
            <a:r>
              <a:rPr lang="en-US" sz="1200" b="0" i="0" u="none" strike="noStrike" kern="1200" baseline="0" dirty="0" smtClean="0">
                <a:solidFill>
                  <a:schemeClr val="tx1"/>
                </a:solidFill>
                <a:latin typeface="+mn-lt"/>
                <a:ea typeface="+mn-ea"/>
                <a:cs typeface="+mn-cs"/>
              </a:rPr>
              <a:t> and understand</a:t>
            </a:r>
          </a:p>
          <a:p>
            <a:r>
              <a:rPr lang="tr-TR" sz="1200" b="0" i="0" u="none" strike="noStrike" kern="1200" baseline="0" dirty="0" err="1" smtClean="0">
                <a:solidFill>
                  <a:schemeClr val="tx1"/>
                </a:solidFill>
                <a:latin typeface="+mn-lt"/>
                <a:ea typeface="+mn-ea"/>
                <a:cs typeface="+mn-cs"/>
              </a:rPr>
              <a:t>speech</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This task is generally difficult due to the large number of ambiguities in</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spoken</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language</a:t>
            </a:r>
            <a:r>
              <a:rPr lang="tr-TR" sz="1200" b="0" i="0" u="none" strike="noStrike" kern="1200" baseline="0" dirty="0" smtClean="0">
                <a:solidFill>
                  <a:schemeClr val="tx1"/>
                </a:solidFill>
                <a:latin typeface="+mn-lt"/>
                <a:ea typeface="+mn-ea"/>
                <a:cs typeface="+mn-cs"/>
              </a:rPr>
              <a:t>. </a:t>
            </a: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Music vs. Speech Classification: Speech recognition systems work well on</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speech input, but do not provide usable results when music is fed into the system.</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Likewise, it does not make much sense to try and determine the music genre of a</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phone</a:t>
            </a:r>
            <a:r>
              <a:rPr lang="tr-TR" sz="1200" b="0" i="0" u="none" strike="noStrike" kern="1200" baseline="0" dirty="0" smtClean="0">
                <a:solidFill>
                  <a:schemeClr val="tx1"/>
                </a:solidFill>
                <a:latin typeface="+mn-lt"/>
                <a:ea typeface="+mn-ea"/>
                <a:cs typeface="+mn-cs"/>
              </a:rPr>
              <a:t> </a:t>
            </a:r>
            <a:r>
              <a:rPr lang="tr-TR" sz="1200" b="0" i="0" u="none" strike="noStrike" kern="1200" baseline="0" dirty="0" err="1" smtClean="0">
                <a:solidFill>
                  <a:schemeClr val="tx1"/>
                </a:solidFill>
                <a:latin typeface="+mn-lt"/>
                <a:ea typeface="+mn-ea"/>
                <a:cs typeface="+mn-cs"/>
              </a:rPr>
              <a:t>conversation</a:t>
            </a:r>
            <a:r>
              <a:rPr lang="tr-TR" sz="1200" b="0" i="0" u="none" strike="noStrike" kern="1200" baseline="0" dirty="0" smtClean="0">
                <a:solidFill>
                  <a:schemeClr val="tx1"/>
                </a:solidFill>
                <a:latin typeface="+mn-lt"/>
                <a:ea typeface="+mn-ea"/>
                <a:cs typeface="+mn-cs"/>
              </a:rPr>
              <a:t>.</a:t>
            </a: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Beat Tracking and Rhythm Detection: Tapping their foot along with a musical</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performance is an easy thing to do even for </a:t>
            </a:r>
            <a:r>
              <a:rPr lang="en-US" sz="1200" b="0" i="0" u="none" strike="noStrike" kern="1200" baseline="0" dirty="0" err="1" smtClean="0">
                <a:solidFill>
                  <a:schemeClr val="tx1"/>
                </a:solidFill>
                <a:latin typeface="+mn-lt"/>
                <a:ea typeface="+mn-ea"/>
                <a:cs typeface="+mn-cs"/>
              </a:rPr>
              <a:t>nonmusicians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but has been found to be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challenging problem for automatic systems. Rhythm seems to be one of the key</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elements of musical information. Beat tracking systems are therefore an important</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part in music genre recognition.</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5</a:t>
            </a:fld>
            <a:endParaRPr lang="tr-TR" dirty="0"/>
          </a:p>
        </p:txBody>
      </p:sp>
    </p:spTree>
    <p:extLst>
      <p:ext uri="{BB962C8B-B14F-4D97-AF65-F5344CB8AC3E}">
        <p14:creationId xmlns:p14="http://schemas.microsoft.com/office/powerpoint/2010/main" val="348900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These</a:t>
            </a:r>
            <a:r>
              <a:rPr lang="tr-TR" dirty="0" smtClean="0"/>
              <a:t> </a:t>
            </a:r>
            <a:r>
              <a:rPr lang="tr-TR" dirty="0" err="1" smtClean="0"/>
              <a:t>are</a:t>
            </a:r>
            <a:r>
              <a:rPr lang="tr-TR" dirty="0" smtClean="0"/>
              <a:t> </a:t>
            </a:r>
            <a:r>
              <a:rPr lang="tr-TR" dirty="0" err="1" smtClean="0"/>
              <a:t>what</a:t>
            </a:r>
            <a:r>
              <a:rPr lang="tr-TR" dirty="0" smtClean="0"/>
              <a:t> </a:t>
            </a:r>
            <a:r>
              <a:rPr lang="tr-TR" dirty="0" err="1" smtClean="0"/>
              <a:t>we</a:t>
            </a:r>
            <a:r>
              <a:rPr lang="tr-TR" dirty="0" smtClean="0"/>
              <a:t> </a:t>
            </a:r>
            <a:r>
              <a:rPr lang="tr-TR" dirty="0" err="1" smtClean="0"/>
              <a:t>need</a:t>
            </a:r>
            <a:r>
              <a:rPr lang="tr-TR" dirty="0" smtClean="0"/>
              <a:t> in </a:t>
            </a:r>
            <a:r>
              <a:rPr lang="tr-TR" dirty="0" err="1" smtClean="0"/>
              <a:t>the</a:t>
            </a:r>
            <a:r>
              <a:rPr lang="tr-TR" dirty="0" smtClean="0"/>
              <a:t> </a:t>
            </a:r>
            <a:r>
              <a:rPr lang="tr-TR" dirty="0" err="1" smtClean="0"/>
              <a:t>project</a:t>
            </a:r>
            <a:r>
              <a:rPr lang="tr-TR" dirty="0" smtClean="0"/>
              <a:t>.</a:t>
            </a:r>
            <a:r>
              <a:rPr lang="tr-TR" baseline="0" dirty="0" smtClean="0"/>
              <a:t> </a:t>
            </a:r>
            <a:r>
              <a:rPr lang="tr-TR" baseline="0" dirty="0" err="1" smtClean="0"/>
              <a:t>Every</a:t>
            </a:r>
            <a:r>
              <a:rPr lang="tr-TR" baseline="0" dirty="0" smtClean="0"/>
              <a:t> </a:t>
            </a:r>
            <a:r>
              <a:rPr lang="tr-TR" baseline="0" dirty="0" err="1" smtClean="0"/>
              <a:t>algorithms</a:t>
            </a:r>
            <a:r>
              <a:rPr lang="tr-TR" baseline="0" dirty="0" smtClean="0"/>
              <a:t> </a:t>
            </a:r>
            <a:r>
              <a:rPr lang="tr-TR" baseline="0" dirty="0" err="1" smtClean="0"/>
              <a:t>related</a:t>
            </a:r>
            <a:r>
              <a:rPr lang="tr-TR" baseline="0" dirty="0" smtClean="0"/>
              <a:t> </a:t>
            </a:r>
            <a:r>
              <a:rPr lang="tr-TR" baseline="0" dirty="0" err="1" smtClean="0"/>
              <a:t>to</a:t>
            </a:r>
            <a:r>
              <a:rPr lang="tr-TR" baseline="0" dirty="0" smtClean="0"/>
              <a:t> </a:t>
            </a:r>
            <a:r>
              <a:rPr lang="tr-TR" baseline="0" dirty="0" err="1" smtClean="0"/>
              <a:t>each</a:t>
            </a:r>
            <a:r>
              <a:rPr lang="tr-TR" baseline="0" dirty="0" smtClean="0"/>
              <a:t> </a:t>
            </a:r>
            <a:r>
              <a:rPr lang="tr-TR" baseline="0" dirty="0" err="1" smtClean="0"/>
              <a:t>other</a:t>
            </a:r>
            <a:r>
              <a:rPr lang="tr-TR" baseline="0" dirty="0" smtClean="0"/>
              <a:t>.</a:t>
            </a:r>
          </a:p>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6</a:t>
            </a:fld>
            <a:endParaRPr lang="tr-TR" dirty="0"/>
          </a:p>
        </p:txBody>
      </p:sp>
    </p:spTree>
    <p:extLst>
      <p:ext uri="{BB962C8B-B14F-4D97-AF65-F5344CB8AC3E}">
        <p14:creationId xmlns:p14="http://schemas.microsoft.com/office/powerpoint/2010/main" val="340834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simpler </a:t>
            </a:r>
            <a:r>
              <a:rPr lang="en-US" sz="1200" b="0" i="0" u="none" strike="noStrike" kern="1200" dirty="0" smtClean="0">
                <a:solidFill>
                  <a:schemeClr val="tx1"/>
                </a:solidFill>
                <a:effectLst/>
                <a:latin typeface="+mn-lt"/>
                <a:ea typeface="+mn-ea"/>
                <a:cs typeface="+mn-cs"/>
                <a:hlinkClick r:id="rId3" tooltip="Markov model"/>
              </a:rPr>
              <a:t>Markov models</a:t>
            </a:r>
            <a:r>
              <a:rPr lang="en-US" sz="1200" b="0" i="0" kern="1200" dirty="0" smtClean="0">
                <a:solidFill>
                  <a:schemeClr val="tx1"/>
                </a:solidFill>
                <a:effectLst/>
                <a:latin typeface="+mn-lt"/>
                <a:ea typeface="+mn-ea"/>
                <a:cs typeface="+mn-cs"/>
              </a:rPr>
              <a:t> (like a </a:t>
            </a:r>
            <a:r>
              <a:rPr lang="en-US" sz="1200" b="0" i="0" u="none" strike="noStrike" kern="1200" dirty="0" smtClean="0">
                <a:solidFill>
                  <a:schemeClr val="tx1"/>
                </a:solidFill>
                <a:effectLst/>
                <a:latin typeface="+mn-lt"/>
                <a:ea typeface="+mn-ea"/>
                <a:cs typeface="+mn-cs"/>
                <a:hlinkClick r:id="rId4" tooltip="Markov chain"/>
              </a:rPr>
              <a:t>Markov chain</a:t>
            </a:r>
            <a:r>
              <a:rPr lang="en-US" sz="1200" b="0" i="0" kern="1200" dirty="0" smtClean="0">
                <a:solidFill>
                  <a:schemeClr val="tx1"/>
                </a:solidFill>
                <a:effectLst/>
                <a:latin typeface="+mn-lt"/>
                <a:ea typeface="+mn-ea"/>
                <a:cs typeface="+mn-cs"/>
              </a:rPr>
              <a:t>), the state is directly visible to the observer, and therefore the state transition probabilities are the only parameters. In a </a:t>
            </a:r>
            <a:r>
              <a:rPr lang="en-US" sz="1200" b="0" i="1" kern="1200" dirty="0" smtClean="0">
                <a:solidFill>
                  <a:schemeClr val="tx1"/>
                </a:solidFill>
                <a:effectLst/>
                <a:latin typeface="+mn-lt"/>
                <a:ea typeface="+mn-ea"/>
                <a:cs typeface="+mn-cs"/>
              </a:rPr>
              <a:t>hidden</a:t>
            </a:r>
            <a:r>
              <a:rPr lang="en-US" sz="1200" b="0" i="0" kern="1200" dirty="0" smtClean="0">
                <a:solidFill>
                  <a:schemeClr val="tx1"/>
                </a:solidFill>
                <a:effectLst/>
                <a:latin typeface="+mn-lt"/>
                <a:ea typeface="+mn-ea"/>
                <a:cs typeface="+mn-cs"/>
              </a:rPr>
              <a:t> Markov model, the state is not directly visible, but output, dependent on the state, is visible. Each state has a probability distribution over the possible output tokens. Therefore the sequence of tokens generated by an HMM gives some information about the sequence of states</a:t>
            </a:r>
            <a:r>
              <a:rPr lang="tr-TR" sz="1200" b="0" i="0" kern="1200" dirty="0" smtClean="0">
                <a:solidFill>
                  <a:schemeClr val="tx1"/>
                </a:solidFill>
                <a:effectLst/>
                <a:latin typeface="+mn-lt"/>
                <a:ea typeface="+mn-ea"/>
                <a:cs typeface="+mn-cs"/>
              </a:rPr>
              <a:t>.</a:t>
            </a:r>
          </a:p>
          <a:p>
            <a:endParaRPr lang="tr-TR" dirty="0" smtClean="0"/>
          </a:p>
          <a:p>
            <a:r>
              <a:rPr lang="tr-TR" dirty="0" err="1" smtClean="0"/>
              <a:t>For</a:t>
            </a:r>
            <a:r>
              <a:rPr lang="tr-TR" baseline="0" dirty="0" smtClean="0"/>
              <a:t> </a:t>
            </a:r>
            <a:r>
              <a:rPr lang="tr-TR" baseline="0" dirty="0" err="1" smtClean="0"/>
              <a:t>better</a:t>
            </a:r>
            <a:r>
              <a:rPr lang="tr-TR" baseline="0" dirty="0" smtClean="0"/>
              <a:t> </a:t>
            </a:r>
            <a:r>
              <a:rPr lang="tr-TR" baseline="0" dirty="0" err="1" smtClean="0"/>
              <a:t>understanding</a:t>
            </a:r>
            <a:r>
              <a:rPr lang="tr-TR" baseline="0" dirty="0" smtClean="0"/>
              <a:t>, </a:t>
            </a:r>
            <a:r>
              <a:rPr lang="tr-TR" baseline="0" dirty="0" err="1" smtClean="0"/>
              <a:t>we</a:t>
            </a:r>
            <a:r>
              <a:rPr lang="tr-TR" baseline="0" dirty="0" smtClean="0"/>
              <a:t> </a:t>
            </a:r>
            <a:r>
              <a:rPr lang="tr-TR" baseline="0" dirty="0" err="1" smtClean="0"/>
              <a:t>will</a:t>
            </a:r>
            <a:r>
              <a:rPr lang="tr-TR" baseline="0" dirty="0" smtClean="0"/>
              <a:t> </a:t>
            </a:r>
            <a:r>
              <a:rPr lang="tr-TR" baseline="0" dirty="0" err="1" smtClean="0"/>
              <a:t>explain</a:t>
            </a:r>
            <a:r>
              <a:rPr lang="tr-TR" baseline="0" dirty="0" smtClean="0"/>
              <a:t> on </a:t>
            </a:r>
            <a:r>
              <a:rPr lang="tr-TR" baseline="0" dirty="0" err="1" smtClean="0"/>
              <a:t>some</a:t>
            </a:r>
            <a:r>
              <a:rPr lang="tr-TR" baseline="0" dirty="0" smtClean="0"/>
              <a:t> </a:t>
            </a:r>
            <a:r>
              <a:rPr lang="tr-TR" baseline="0" dirty="0" err="1" smtClean="0"/>
              <a:t>animations</a:t>
            </a:r>
            <a:r>
              <a:rPr lang="tr-TR" baseline="0" dirty="0" smtClean="0"/>
              <a:t>. </a:t>
            </a:r>
            <a:r>
              <a:rPr lang="tr-TR" baseline="0" dirty="0" err="1" smtClean="0"/>
              <a:t>These</a:t>
            </a:r>
            <a:r>
              <a:rPr lang="tr-TR" baseline="0" dirty="0" smtClean="0"/>
              <a:t> </a:t>
            </a:r>
            <a:r>
              <a:rPr lang="tr-TR" baseline="0" dirty="0" err="1" smtClean="0"/>
              <a:t>animations</a:t>
            </a:r>
            <a:r>
              <a:rPr lang="tr-TR" baseline="0" dirty="0" smtClean="0"/>
              <a:t>, </a:t>
            </a:r>
            <a:r>
              <a:rPr lang="tr-TR" baseline="0" dirty="0" err="1" smtClean="0"/>
              <a:t>created</a:t>
            </a:r>
            <a:r>
              <a:rPr lang="tr-TR" baseline="0" dirty="0" smtClean="0"/>
              <a:t> </a:t>
            </a:r>
            <a:r>
              <a:rPr lang="tr-TR" baseline="0" dirty="0" err="1" smtClean="0"/>
              <a:t>by</a:t>
            </a:r>
            <a:r>
              <a:rPr lang="tr-TR" baseline="0" dirty="0" smtClean="0"/>
              <a:t> us. </a:t>
            </a:r>
            <a:r>
              <a:rPr lang="tr-TR" baseline="0" dirty="0" err="1" smtClean="0"/>
              <a:t>Focus</a:t>
            </a:r>
            <a:r>
              <a:rPr lang="tr-TR" baseline="0" dirty="0" smtClean="0"/>
              <a:t> on </a:t>
            </a:r>
            <a:r>
              <a:rPr lang="tr-TR" baseline="0" dirty="0" err="1" smtClean="0"/>
              <a:t>the</a:t>
            </a:r>
            <a:r>
              <a:rPr lang="tr-TR" baseline="0" dirty="0" smtClean="0"/>
              <a:t> </a:t>
            </a:r>
            <a:r>
              <a:rPr lang="tr-TR" baseline="0" dirty="0" err="1" smtClean="0"/>
              <a:t>man</a:t>
            </a:r>
            <a:r>
              <a:rPr lang="tr-TR" baseline="0" dirty="0" smtClean="0"/>
              <a:t>, </a:t>
            </a:r>
            <a:r>
              <a:rPr lang="tr-TR" baseline="0" dirty="0" err="1" smtClean="0"/>
              <a:t>this</a:t>
            </a:r>
            <a:r>
              <a:rPr lang="tr-TR" baseline="0" dirty="0" smtClean="0"/>
              <a:t> </a:t>
            </a:r>
            <a:r>
              <a:rPr lang="tr-TR" baseline="0" dirty="0" err="1" smtClean="0"/>
              <a:t>man</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him</a:t>
            </a:r>
            <a:r>
              <a:rPr lang="tr-TR" baseline="0" dirty="0" smtClean="0"/>
              <a:t> –</a:t>
            </a:r>
            <a:r>
              <a:rPr lang="tr-TR" baseline="0" dirty="0" err="1" smtClean="0"/>
              <a:t>lazy</a:t>
            </a:r>
            <a:r>
              <a:rPr lang="tr-TR" baseline="0" dirty="0" smtClean="0"/>
              <a:t> </a:t>
            </a:r>
            <a:r>
              <a:rPr lang="tr-TR" baseline="0" dirty="0" err="1" smtClean="0"/>
              <a:t>man</a:t>
            </a:r>
            <a:r>
              <a:rPr lang="tr-TR" baseline="0" dirty="0" smtClean="0"/>
              <a:t>- </a:t>
            </a:r>
            <a:r>
              <a:rPr lang="tr-TR" baseline="0" dirty="0" err="1" smtClean="0"/>
              <a:t>lives</a:t>
            </a:r>
            <a:r>
              <a:rPr lang="tr-TR" baseline="0" dirty="0" smtClean="0"/>
              <a:t> in 1950’s </a:t>
            </a:r>
            <a:r>
              <a:rPr lang="tr-TR" baseline="0" dirty="0" err="1" smtClean="0"/>
              <a:t>and</a:t>
            </a:r>
            <a:r>
              <a:rPr lang="tr-TR" baseline="0" dirty="0" smtClean="0"/>
              <a:t> </a:t>
            </a:r>
            <a:r>
              <a:rPr lang="tr-TR" baseline="0" dirty="0" err="1" smtClean="0"/>
              <a:t>likes</a:t>
            </a:r>
            <a:r>
              <a:rPr lang="tr-TR" baseline="0" dirty="0" smtClean="0"/>
              <a:t> </a:t>
            </a:r>
            <a:r>
              <a:rPr lang="tr-TR" baseline="0" dirty="0" err="1" smtClean="0"/>
              <a:t>ice-cream</a:t>
            </a:r>
            <a:r>
              <a:rPr lang="tr-TR" baseline="0" dirty="0" smtClean="0"/>
              <a:t>. </a:t>
            </a:r>
            <a:r>
              <a:rPr lang="tr-TR" baseline="0" dirty="0" err="1" smtClean="0"/>
              <a:t>Let’s</a:t>
            </a:r>
            <a:r>
              <a:rPr lang="tr-TR" baseline="0" dirty="0" smtClean="0"/>
              <a:t> say </a:t>
            </a:r>
            <a:r>
              <a:rPr lang="tr-TR" baseline="0" dirty="0" err="1" smtClean="0"/>
              <a:t>this</a:t>
            </a:r>
            <a:r>
              <a:rPr lang="tr-TR" baseline="0" dirty="0" smtClean="0"/>
              <a:t> </a:t>
            </a:r>
            <a:r>
              <a:rPr lang="tr-TR" baseline="0" dirty="0" err="1" smtClean="0"/>
              <a:t>lazy</a:t>
            </a:r>
            <a:r>
              <a:rPr lang="tr-TR" baseline="0" dirty="0" smtClean="0"/>
              <a:t> </a:t>
            </a:r>
            <a:r>
              <a:rPr lang="tr-TR" baseline="0" dirty="0" err="1" smtClean="0"/>
              <a:t>man</a:t>
            </a:r>
            <a:r>
              <a:rPr lang="tr-TR" baseline="0" dirty="0" smtClean="0"/>
              <a:t> </a:t>
            </a:r>
            <a:r>
              <a:rPr lang="tr-TR" baseline="0" dirty="0" err="1" smtClean="0"/>
              <a:t>eats</a:t>
            </a:r>
            <a:r>
              <a:rPr lang="tr-TR" baseline="0" dirty="0" smtClean="0"/>
              <a:t> </a:t>
            </a:r>
            <a:r>
              <a:rPr lang="tr-TR" baseline="0" dirty="0" err="1" smtClean="0"/>
              <a:t>ice-cream</a:t>
            </a:r>
            <a:r>
              <a:rPr lang="tr-TR" baseline="0" dirty="0" smtClean="0"/>
              <a:t> </a:t>
            </a:r>
            <a:r>
              <a:rPr lang="tr-TR" baseline="0" dirty="0" err="1" smtClean="0"/>
              <a:t>everyday</a:t>
            </a:r>
            <a:r>
              <a:rPr lang="tr-TR" baseline="0" dirty="0" smtClean="0"/>
              <a:t> </a:t>
            </a:r>
            <a:r>
              <a:rPr lang="tr-TR" baseline="0" dirty="0" err="1" smtClean="0"/>
              <a:t>and</a:t>
            </a:r>
            <a:r>
              <a:rPr lang="tr-TR" baseline="0" dirty="0" smtClean="0"/>
              <a:t> he </a:t>
            </a:r>
            <a:r>
              <a:rPr lang="tr-TR" baseline="0" dirty="0" err="1" smtClean="0"/>
              <a:t>writes</a:t>
            </a:r>
            <a:r>
              <a:rPr lang="tr-TR" baseline="0" dirty="0" smtClean="0"/>
              <a:t> in his </a:t>
            </a:r>
            <a:r>
              <a:rPr lang="tr-TR" baseline="0" dirty="0" err="1" smtClean="0"/>
              <a:t>diary</a:t>
            </a:r>
            <a:r>
              <a:rPr lang="tr-TR" baseline="0" dirty="0" smtClean="0"/>
              <a:t> </a:t>
            </a:r>
            <a:r>
              <a:rPr lang="tr-TR" baseline="0" dirty="0" err="1" smtClean="0"/>
              <a:t>that</a:t>
            </a:r>
            <a:r>
              <a:rPr lang="tr-TR" baseline="0" dirty="0" smtClean="0"/>
              <a:t> how </a:t>
            </a:r>
            <a:r>
              <a:rPr lang="tr-TR" baseline="0" dirty="0" err="1" smtClean="0"/>
              <a:t>many</a:t>
            </a:r>
            <a:r>
              <a:rPr lang="tr-TR" baseline="0" dirty="0" smtClean="0"/>
              <a:t> </a:t>
            </a:r>
            <a:r>
              <a:rPr lang="tr-TR" baseline="0" dirty="0" err="1" smtClean="0"/>
              <a:t>ice-cream</a:t>
            </a:r>
            <a:r>
              <a:rPr lang="tr-TR" baseline="0" dirty="0" smtClean="0"/>
              <a:t> </a:t>
            </a:r>
            <a:r>
              <a:rPr lang="tr-TR" baseline="0" dirty="0" err="1" smtClean="0"/>
              <a:t>eaten</a:t>
            </a:r>
            <a:r>
              <a:rPr lang="tr-TR" baseline="0" dirty="0" smtClean="0"/>
              <a:t>. </a:t>
            </a:r>
          </a:p>
          <a:p>
            <a:endParaRPr lang="tr-TR" baseline="0" dirty="0" smtClean="0"/>
          </a:p>
          <a:p>
            <a:r>
              <a:rPr lang="tr-TR"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consider the case of the future archaeologist trying to infer the weather from a diary keeping track of the number of ice cream cones eaten by somebody. The archaeologist doesn't know the weather each day — it's the hidden state, either cold or hot. The only observations (emissions) are the number of cones eaten, as recorded in the diary. Transitions indicate whether the actual weather stays the same (likely) or switches (less likely), from day to day. Emissions indicate how many cones were eaten for the day, depending on whether it was hot (tends to be more) or cold (tends to be fewer). And somehow the whole process gets started, so we have a "start" state with equally likely transitions to go to a hot day or a cold day. (The same could be true of our game, or maybe there's a fixed start state.)</a:t>
            </a:r>
            <a:r>
              <a:rPr lang="tr-TR" sz="1200" b="0" i="0" kern="1200" dirty="0" smtClean="0">
                <a:solidFill>
                  <a:schemeClr val="tx1"/>
                </a:solidFill>
                <a:effectLst/>
                <a:latin typeface="+mn-lt"/>
                <a:ea typeface="+mn-ea"/>
                <a:cs typeface="+mn-cs"/>
              </a:rPr>
              <a:t>*/</a:t>
            </a:r>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7</a:t>
            </a:fld>
            <a:endParaRPr lang="tr-TR" dirty="0"/>
          </a:p>
        </p:txBody>
      </p:sp>
    </p:spTree>
    <p:extLst>
      <p:ext uri="{BB962C8B-B14F-4D97-AF65-F5344CB8AC3E}">
        <p14:creationId xmlns:p14="http://schemas.microsoft.com/office/powerpoint/2010/main" val="177323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This</a:t>
            </a:r>
            <a:r>
              <a:rPr lang="tr-TR" dirty="0" smtClean="0"/>
              <a:t> </a:t>
            </a:r>
            <a:r>
              <a:rPr lang="tr-TR" dirty="0" err="1" smtClean="0"/>
              <a:t>lazy</a:t>
            </a:r>
            <a:r>
              <a:rPr lang="tr-TR" dirty="0" smtClean="0"/>
              <a:t> </a:t>
            </a:r>
            <a:r>
              <a:rPr lang="tr-TR" dirty="0" err="1" smtClean="0"/>
              <a:t>man</a:t>
            </a:r>
            <a:r>
              <a:rPr lang="tr-TR" dirty="0" smtClean="0"/>
              <a:t> </a:t>
            </a:r>
            <a:r>
              <a:rPr lang="tr-TR" dirty="0" err="1" smtClean="0"/>
              <a:t>continues</a:t>
            </a:r>
            <a:r>
              <a:rPr lang="tr-TR" baseline="0" dirty="0" smtClean="0"/>
              <a:t> </a:t>
            </a:r>
            <a:r>
              <a:rPr lang="tr-TR" baseline="0" dirty="0" err="1" smtClean="0"/>
              <a:t>to</a:t>
            </a:r>
            <a:r>
              <a:rPr lang="tr-TR" baseline="0" dirty="0" smtClean="0"/>
              <a:t> </a:t>
            </a:r>
            <a:r>
              <a:rPr lang="tr-TR" baseline="0" dirty="0" err="1" smtClean="0"/>
              <a:t>eat</a:t>
            </a:r>
            <a:r>
              <a:rPr lang="tr-TR" baseline="0" dirty="0" smtClean="0"/>
              <a:t> </a:t>
            </a:r>
            <a:r>
              <a:rPr lang="tr-TR" baseline="0" dirty="0" err="1" smtClean="0"/>
              <a:t>ice-creams</a:t>
            </a:r>
            <a:r>
              <a:rPr lang="tr-TR" baseline="0" dirty="0" smtClean="0"/>
              <a:t> </a:t>
            </a:r>
            <a:r>
              <a:rPr lang="tr-TR" baseline="0" dirty="0" err="1" smtClean="0"/>
              <a:t>and</a:t>
            </a:r>
            <a:r>
              <a:rPr lang="tr-TR" baseline="0" dirty="0" smtClean="0"/>
              <a:t> </a:t>
            </a:r>
            <a:r>
              <a:rPr lang="tr-TR" baseline="0" dirty="0" err="1" smtClean="0"/>
              <a:t>notes</a:t>
            </a:r>
            <a:r>
              <a:rPr lang="tr-TR" baseline="0" dirty="0" smtClean="0"/>
              <a:t> </a:t>
            </a:r>
            <a:r>
              <a:rPr lang="tr-TR" baseline="0" dirty="0" err="1" smtClean="0"/>
              <a:t>day</a:t>
            </a:r>
            <a:r>
              <a:rPr lang="tr-TR" baseline="0" dirty="0" smtClean="0"/>
              <a:t> </a:t>
            </a:r>
            <a:r>
              <a:rPr lang="tr-TR" baseline="0" dirty="0" err="1" smtClean="0"/>
              <a:t>by</a:t>
            </a:r>
            <a:r>
              <a:rPr lang="tr-TR" baseline="0" dirty="0" smtClean="0"/>
              <a:t> </a:t>
            </a:r>
            <a:r>
              <a:rPr lang="tr-TR" baseline="0" dirty="0" err="1" smtClean="0"/>
              <a:t>day</a:t>
            </a:r>
            <a:r>
              <a:rPr lang="tr-TR" baseline="0" dirty="0" smtClean="0"/>
              <a:t>. He can </a:t>
            </a:r>
            <a:r>
              <a:rPr lang="tr-TR" baseline="0" dirty="0" err="1" smtClean="0"/>
              <a:t>eat</a:t>
            </a:r>
            <a:r>
              <a:rPr lang="tr-TR" baseline="0" dirty="0" smtClean="0"/>
              <a:t> at </a:t>
            </a:r>
            <a:r>
              <a:rPr lang="tr-TR" baseline="0" dirty="0" err="1" smtClean="0"/>
              <a:t>most</a:t>
            </a:r>
            <a:r>
              <a:rPr lang="tr-TR" baseline="0" dirty="0" smtClean="0"/>
              <a:t> 3 </a:t>
            </a:r>
            <a:r>
              <a:rPr lang="tr-TR" baseline="0" dirty="0" err="1" smtClean="0"/>
              <a:t>ice-creams</a:t>
            </a:r>
            <a:r>
              <a:rPr lang="tr-TR" baseline="0" dirty="0" smtClean="0"/>
              <a:t> </a:t>
            </a:r>
            <a:r>
              <a:rPr lang="tr-TR" baseline="0" dirty="0" err="1" smtClean="0"/>
              <a:t>and</a:t>
            </a:r>
            <a:r>
              <a:rPr lang="tr-TR" baseline="0" dirty="0" smtClean="0"/>
              <a:t> at </a:t>
            </a:r>
            <a:r>
              <a:rPr lang="tr-TR" baseline="0" dirty="0" err="1" smtClean="0"/>
              <a:t>least</a:t>
            </a:r>
            <a:r>
              <a:rPr lang="tr-TR" baseline="0" dirty="0" smtClean="0"/>
              <a:t> 1 </a:t>
            </a:r>
            <a:r>
              <a:rPr lang="tr-TR" baseline="0" dirty="0" err="1" smtClean="0"/>
              <a:t>ice-cream</a:t>
            </a:r>
            <a:r>
              <a:rPr lang="tr-TR" baseline="0" dirty="0" smtClean="0"/>
              <a:t>. </a:t>
            </a:r>
            <a:r>
              <a:rPr lang="tr-TR" baseline="0" dirty="0" err="1" smtClean="0"/>
              <a:t>We</a:t>
            </a:r>
            <a:r>
              <a:rPr lang="tr-TR" baseline="0" dirty="0" smtClean="0"/>
              <a:t> </a:t>
            </a:r>
            <a:r>
              <a:rPr lang="tr-TR" baseline="0" dirty="0" err="1" smtClean="0"/>
              <a:t>don’t</a:t>
            </a:r>
            <a:r>
              <a:rPr lang="tr-TR" baseline="0" dirty="0" smtClean="0"/>
              <a:t> </a:t>
            </a:r>
            <a:r>
              <a:rPr lang="tr-TR" baseline="0" dirty="0" err="1" smtClean="0"/>
              <a:t>know</a:t>
            </a:r>
            <a:r>
              <a:rPr lang="tr-TR" baseline="0" dirty="0" smtClean="0"/>
              <a:t> </a:t>
            </a:r>
            <a:r>
              <a:rPr lang="tr-TR" baseline="0" dirty="0" err="1" smtClean="0"/>
              <a:t>that</a:t>
            </a:r>
            <a:r>
              <a:rPr lang="tr-TR" baseline="0" dirty="0" smtClean="0"/>
              <a:t> how he </a:t>
            </a:r>
            <a:r>
              <a:rPr lang="tr-TR" baseline="0" dirty="0" err="1" smtClean="0"/>
              <a:t>decides</a:t>
            </a:r>
            <a:r>
              <a:rPr lang="tr-TR" baseline="0" dirty="0" smtClean="0"/>
              <a:t> </a:t>
            </a:r>
            <a:r>
              <a:rPr lang="tr-TR" baseline="0" dirty="0" err="1" smtClean="0"/>
              <a:t>to</a:t>
            </a:r>
            <a:r>
              <a:rPr lang="tr-TR" baseline="0" dirty="0" smtClean="0"/>
              <a:t> how </a:t>
            </a:r>
            <a:r>
              <a:rPr lang="tr-TR" baseline="0" dirty="0" err="1" smtClean="0"/>
              <a:t>many</a:t>
            </a:r>
            <a:r>
              <a:rPr lang="tr-TR" baseline="0" dirty="0" smtClean="0"/>
              <a:t> </a:t>
            </a:r>
            <a:r>
              <a:rPr lang="tr-TR" baseline="0" dirty="0" err="1" smtClean="0"/>
              <a:t>ice-cream</a:t>
            </a:r>
            <a:r>
              <a:rPr lang="tr-TR" baseline="0" dirty="0" smtClean="0"/>
              <a:t> </a:t>
            </a:r>
            <a:r>
              <a:rPr lang="tr-TR" baseline="0" dirty="0" err="1" smtClean="0"/>
              <a:t>will</a:t>
            </a:r>
            <a:r>
              <a:rPr lang="tr-TR" baseline="0" dirty="0" smtClean="0"/>
              <a:t> </a:t>
            </a:r>
            <a:r>
              <a:rPr lang="tr-TR" baseline="0" dirty="0" err="1" smtClean="0"/>
              <a:t>eat</a:t>
            </a:r>
            <a:r>
              <a:rPr lang="tr-TR" baseline="0" dirty="0" smtClean="0"/>
              <a:t>. </a:t>
            </a:r>
            <a:r>
              <a:rPr lang="tr-TR" baseline="0" dirty="0" err="1" smtClean="0"/>
              <a:t>We</a:t>
            </a:r>
            <a:r>
              <a:rPr lang="tr-TR" baseline="0" dirty="0" smtClean="0"/>
              <a:t> can </a:t>
            </a:r>
            <a:r>
              <a:rPr lang="tr-TR" baseline="0" dirty="0" err="1" smtClean="0"/>
              <a:t>just</a:t>
            </a:r>
            <a:r>
              <a:rPr lang="tr-TR" baseline="0" dirty="0" smtClean="0"/>
              <a:t> </a:t>
            </a:r>
            <a:r>
              <a:rPr lang="tr-TR" baseline="0" dirty="0" err="1" smtClean="0"/>
              <a:t>assume</a:t>
            </a:r>
            <a:r>
              <a:rPr lang="tr-TR" baseline="0" dirty="0" smtClean="0"/>
              <a:t> </a:t>
            </a:r>
            <a:r>
              <a:rPr lang="tr-TR" baseline="0" dirty="0" err="1" smtClean="0"/>
              <a:t>that</a:t>
            </a:r>
            <a:r>
              <a:rPr lang="tr-TR" baseline="0" dirty="0" smtClean="0"/>
              <a:t> in </a:t>
            </a:r>
            <a:r>
              <a:rPr lang="tr-TR" baseline="0" dirty="0" err="1" smtClean="0"/>
              <a:t>the</a:t>
            </a:r>
            <a:r>
              <a:rPr lang="tr-TR" baseline="0" dirty="0" smtClean="0"/>
              <a:t> </a:t>
            </a:r>
            <a:r>
              <a:rPr lang="tr-TR" baseline="0" dirty="0" err="1" smtClean="0"/>
              <a:t>sunny</a:t>
            </a:r>
            <a:r>
              <a:rPr lang="tr-TR" baseline="0" dirty="0" smtClean="0"/>
              <a:t> </a:t>
            </a:r>
            <a:r>
              <a:rPr lang="tr-TR" baseline="0" dirty="0" err="1" smtClean="0"/>
              <a:t>days</a:t>
            </a:r>
            <a:r>
              <a:rPr lang="tr-TR" baseline="0" dirty="0" smtClean="0"/>
              <a:t>, he can </a:t>
            </a:r>
            <a:r>
              <a:rPr lang="tr-TR" baseline="0" dirty="0" err="1" smtClean="0"/>
              <a:t>eat</a:t>
            </a:r>
            <a:r>
              <a:rPr lang="tr-TR" baseline="0" dirty="0" smtClean="0"/>
              <a:t> </a:t>
            </a:r>
            <a:r>
              <a:rPr lang="tr-TR" baseline="0" dirty="0" err="1" smtClean="0"/>
              <a:t>more</a:t>
            </a:r>
            <a:r>
              <a:rPr lang="tr-TR" baseline="0" dirty="0" smtClean="0"/>
              <a:t> </a:t>
            </a:r>
            <a:r>
              <a:rPr lang="tr-TR" baseline="0" dirty="0" err="1" smtClean="0"/>
              <a:t>ice</a:t>
            </a:r>
            <a:r>
              <a:rPr lang="tr-TR" baseline="0" dirty="0" smtClean="0"/>
              <a:t> </a:t>
            </a:r>
            <a:r>
              <a:rPr lang="tr-TR" baseline="0" dirty="0" err="1" smtClean="0"/>
              <a:t>cream</a:t>
            </a:r>
            <a:r>
              <a:rPr lang="tr-TR" baseline="0" dirty="0" smtClean="0"/>
              <a:t> </a:t>
            </a:r>
            <a:r>
              <a:rPr lang="tr-TR" baseline="0" dirty="0" err="1" smtClean="0"/>
              <a:t>and</a:t>
            </a:r>
            <a:r>
              <a:rPr lang="tr-TR" baseline="0" dirty="0" smtClean="0"/>
              <a:t> </a:t>
            </a:r>
            <a:r>
              <a:rPr lang="tr-TR" baseline="0" dirty="0" err="1" smtClean="0"/>
              <a:t>vice</a:t>
            </a:r>
            <a:r>
              <a:rPr lang="tr-TR" baseline="0" dirty="0" smtClean="0"/>
              <a:t> </a:t>
            </a:r>
            <a:r>
              <a:rPr lang="tr-TR" baseline="0" dirty="0" err="1" smtClean="0"/>
              <a:t>versa</a:t>
            </a:r>
            <a:r>
              <a:rPr lang="tr-TR" baseline="0" dirty="0" smtClean="0"/>
              <a:t>.</a:t>
            </a:r>
          </a:p>
          <a:p>
            <a:endParaRPr lang="tr-TR" baseline="0" dirty="0" smtClean="0"/>
          </a:p>
        </p:txBody>
      </p:sp>
      <p:sp>
        <p:nvSpPr>
          <p:cNvPr id="4" name="Slayt Numarası Yer Tutucusu 3"/>
          <p:cNvSpPr>
            <a:spLocks noGrp="1"/>
          </p:cNvSpPr>
          <p:nvPr>
            <p:ph type="sldNum" sz="quarter" idx="10"/>
          </p:nvPr>
        </p:nvSpPr>
        <p:spPr/>
        <p:txBody>
          <a:bodyPr/>
          <a:lstStyle/>
          <a:p>
            <a:fld id="{14B6652E-BE16-4600-ADC5-2322934EA743}" type="slidenum">
              <a:rPr lang="tr-TR" smtClean="0"/>
              <a:t>8</a:t>
            </a:fld>
            <a:endParaRPr lang="tr-TR" dirty="0"/>
          </a:p>
        </p:txBody>
      </p:sp>
    </p:spTree>
    <p:extLst>
      <p:ext uri="{BB962C8B-B14F-4D97-AF65-F5344CB8AC3E}">
        <p14:creationId xmlns:p14="http://schemas.microsoft.com/office/powerpoint/2010/main" val="80578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Now</a:t>
            </a:r>
            <a:r>
              <a:rPr lang="tr-TR" dirty="0" smtClean="0"/>
              <a:t>,</a:t>
            </a:r>
            <a:r>
              <a:rPr lang="tr-TR" baseline="0" dirty="0" smtClean="0"/>
              <a:t> </a:t>
            </a:r>
            <a:r>
              <a:rPr lang="tr-TR" baseline="0" dirty="0" err="1" smtClean="0"/>
              <a:t>we</a:t>
            </a:r>
            <a:r>
              <a:rPr lang="tr-TR" baseline="0" dirty="0" smtClean="0"/>
              <a:t> </a:t>
            </a:r>
            <a:r>
              <a:rPr lang="tr-TR" baseline="0" dirty="0" err="1" smtClean="0"/>
              <a:t>are</a:t>
            </a:r>
            <a:r>
              <a:rPr lang="tr-TR" baseline="0" dirty="0" smtClean="0"/>
              <a:t> in </a:t>
            </a:r>
            <a:r>
              <a:rPr lang="tr-TR" baseline="0" dirty="0" err="1" smtClean="0"/>
              <a:t>the</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two</a:t>
            </a:r>
            <a:r>
              <a:rPr lang="tr-TR" baseline="0" dirty="0" smtClean="0"/>
              <a:t> </a:t>
            </a:r>
            <a:r>
              <a:rPr lang="tr-TR" baseline="0" dirty="0" err="1" smtClean="0"/>
              <a:t>conditions</a:t>
            </a:r>
            <a:r>
              <a:rPr lang="tr-TR" baseline="0" dirty="0" smtClean="0"/>
              <a:t> </a:t>
            </a:r>
            <a:r>
              <a:rPr lang="tr-TR" baseline="0" dirty="0" err="1" smtClean="0"/>
              <a:t>such</a:t>
            </a:r>
            <a:r>
              <a:rPr lang="tr-TR" baseline="0" dirty="0" smtClean="0"/>
              <a:t> as </a:t>
            </a:r>
            <a:r>
              <a:rPr lang="tr-TR" baseline="0" dirty="0" err="1" smtClean="0"/>
              <a:t>cloudy</a:t>
            </a:r>
            <a:r>
              <a:rPr lang="tr-TR" baseline="0" dirty="0" smtClean="0"/>
              <a:t> </a:t>
            </a:r>
            <a:r>
              <a:rPr lang="tr-TR" baseline="0" dirty="0" err="1" smtClean="0"/>
              <a:t>and</a:t>
            </a:r>
            <a:r>
              <a:rPr lang="tr-TR" baseline="0" dirty="0" smtClean="0"/>
              <a:t> </a:t>
            </a:r>
            <a:r>
              <a:rPr lang="tr-TR" baseline="0" dirty="0" err="1" smtClean="0"/>
              <a:t>sunny</a:t>
            </a:r>
            <a:r>
              <a:rPr lang="tr-TR" baseline="0" dirty="0" smtClean="0"/>
              <a:t> </a:t>
            </a:r>
            <a:r>
              <a:rPr lang="tr-TR" baseline="0" dirty="0" err="1" smtClean="0"/>
              <a:t>day</a:t>
            </a:r>
            <a:r>
              <a:rPr lang="tr-TR" baseline="0" dirty="0" smtClean="0"/>
              <a:t>. </a:t>
            </a:r>
            <a:r>
              <a:rPr lang="tr-TR" baseline="0" dirty="0" err="1" smtClean="0"/>
              <a:t>According</a:t>
            </a:r>
            <a:r>
              <a:rPr lang="tr-TR" baseline="0" dirty="0" smtClean="0"/>
              <a:t> </a:t>
            </a:r>
            <a:r>
              <a:rPr lang="tr-TR" baseline="0" dirty="0" err="1" smtClean="0"/>
              <a:t>to</a:t>
            </a:r>
            <a:r>
              <a:rPr lang="tr-TR" baseline="0" dirty="0" smtClean="0"/>
              <a:t> </a:t>
            </a:r>
            <a:r>
              <a:rPr lang="tr-TR" baseline="0" dirty="0" err="1" smtClean="0"/>
              <a:t>Baum-Welch</a:t>
            </a:r>
            <a:r>
              <a:rPr lang="tr-TR" baseline="0" dirty="0" smtClean="0"/>
              <a:t> </a:t>
            </a:r>
            <a:r>
              <a:rPr lang="tr-TR" baseline="0" dirty="0" err="1" smtClean="0"/>
              <a:t>algorithm</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this</a:t>
            </a:r>
            <a:r>
              <a:rPr lang="tr-TR" baseline="0" dirty="0" smtClean="0"/>
              <a:t> </a:t>
            </a:r>
            <a:r>
              <a:rPr lang="tr-TR" baseline="0" dirty="0" err="1" smtClean="0"/>
              <a:t>conditions</a:t>
            </a:r>
            <a:r>
              <a:rPr lang="tr-TR" baseline="0" dirty="0" smtClean="0"/>
              <a:t> as a </a:t>
            </a:r>
            <a:r>
              <a:rPr lang="tr-TR" baseline="0" dirty="0" err="1" smtClean="0"/>
              <a:t>state</a:t>
            </a:r>
            <a:r>
              <a:rPr lang="tr-TR" baseline="0" dirty="0" smtClean="0"/>
              <a:t>. </a:t>
            </a:r>
            <a:r>
              <a:rPr lang="tr-TR" baseline="0" dirty="0" err="1" smtClean="0"/>
              <a:t>And</a:t>
            </a:r>
            <a:r>
              <a:rPr lang="tr-TR" baseline="0" dirty="0" smtClean="0"/>
              <a:t> </a:t>
            </a:r>
            <a:r>
              <a:rPr lang="tr-TR" baseline="0" dirty="0" err="1" smtClean="0"/>
              <a:t>probablity</a:t>
            </a:r>
            <a:r>
              <a:rPr lang="tr-TR" baseline="0" dirty="0" smtClean="0"/>
              <a:t> of </a:t>
            </a:r>
            <a:r>
              <a:rPr lang="tr-TR" baseline="0" dirty="0" err="1" smtClean="0"/>
              <a:t>weather</a:t>
            </a:r>
            <a:r>
              <a:rPr lang="tr-TR" baseline="0" dirty="0" smtClean="0"/>
              <a:t> </a:t>
            </a:r>
            <a:r>
              <a:rPr lang="tr-TR" baseline="0" dirty="0" err="1" smtClean="0"/>
              <a:t>conditions</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them</a:t>
            </a:r>
            <a:r>
              <a:rPr lang="tr-TR" baseline="0" dirty="0" smtClean="0"/>
              <a:t> «</a:t>
            </a:r>
            <a:r>
              <a:rPr lang="tr-TR" baseline="0" dirty="0" err="1" smtClean="0"/>
              <a:t>transitions</a:t>
            </a:r>
            <a:r>
              <a:rPr lang="tr-TR" baseline="0" dirty="0" smtClean="0"/>
              <a:t>». </a:t>
            </a:r>
            <a:r>
              <a:rPr lang="tr-TR" baseline="0" dirty="0" err="1" smtClean="0"/>
              <a:t>For</a:t>
            </a:r>
            <a:r>
              <a:rPr lang="tr-TR" baseline="0" dirty="0" smtClean="0"/>
              <a:t> </a:t>
            </a:r>
            <a:r>
              <a:rPr lang="tr-TR" baseline="0" dirty="0" err="1" smtClean="0"/>
              <a:t>example</a:t>
            </a:r>
            <a:r>
              <a:rPr lang="tr-TR" baseline="0" dirty="0" smtClean="0"/>
              <a:t> </a:t>
            </a:r>
            <a:r>
              <a:rPr lang="tr-TR" baseline="0" dirty="0" err="1" smtClean="0"/>
              <a:t>if</a:t>
            </a:r>
            <a:r>
              <a:rPr lang="tr-TR" baseline="0" dirty="0" smtClean="0"/>
              <a:t> </a:t>
            </a:r>
            <a:r>
              <a:rPr lang="tr-TR" baseline="0" dirty="0" err="1" smtClean="0"/>
              <a:t>today</a:t>
            </a:r>
            <a:r>
              <a:rPr lang="tr-TR" baseline="0" dirty="0" smtClean="0"/>
              <a:t> is </a:t>
            </a:r>
            <a:r>
              <a:rPr lang="tr-TR" baseline="0" dirty="0" err="1" smtClean="0"/>
              <a:t>sunny</a:t>
            </a:r>
            <a:r>
              <a:rPr lang="tr-TR" baseline="0" dirty="0" smtClean="0"/>
              <a:t> </a:t>
            </a:r>
            <a:r>
              <a:rPr lang="tr-TR" baseline="0" dirty="0" err="1" smtClean="0"/>
              <a:t>and</a:t>
            </a:r>
            <a:r>
              <a:rPr lang="tr-TR" baseline="0" dirty="0" smtClean="0"/>
              <a:t> </a:t>
            </a:r>
            <a:r>
              <a:rPr lang="tr-TR" baseline="0" dirty="0" err="1" smtClean="0"/>
              <a:t>tomorrow</a:t>
            </a:r>
            <a:r>
              <a:rPr lang="tr-TR" baseline="0" dirty="0" smtClean="0"/>
              <a:t> </a:t>
            </a:r>
            <a:r>
              <a:rPr lang="tr-TR" baseline="0" dirty="0" err="1" smtClean="0"/>
              <a:t>must</a:t>
            </a:r>
            <a:r>
              <a:rPr lang="tr-TR" baseline="0" dirty="0" smtClean="0"/>
              <a:t> be </a:t>
            </a:r>
            <a:r>
              <a:rPr lang="tr-TR" baseline="0" dirty="0" err="1" smtClean="0"/>
              <a:t>sunny</a:t>
            </a:r>
            <a:r>
              <a:rPr lang="tr-TR" baseline="0" dirty="0" smtClean="0"/>
              <a:t> </a:t>
            </a:r>
            <a:r>
              <a:rPr lang="tr-TR" baseline="0" dirty="0" err="1" smtClean="0"/>
              <a:t>or</a:t>
            </a:r>
            <a:r>
              <a:rPr lang="tr-TR" baseline="0" dirty="0" smtClean="0"/>
              <a:t> </a:t>
            </a:r>
            <a:r>
              <a:rPr lang="tr-TR" baseline="0" dirty="0" err="1" smtClean="0"/>
              <a:t>cloudy</a:t>
            </a:r>
            <a:r>
              <a:rPr lang="tr-TR" baseline="0" dirty="0" smtClean="0"/>
              <a:t> </a:t>
            </a:r>
            <a:r>
              <a:rPr lang="tr-TR" baseline="0" dirty="0" err="1" smtClean="0"/>
              <a:t>and</a:t>
            </a:r>
            <a:r>
              <a:rPr lang="tr-TR" baseline="0" dirty="0" smtClean="0"/>
              <a:t> </a:t>
            </a:r>
            <a:r>
              <a:rPr lang="tr-TR" baseline="0" dirty="0" err="1" smtClean="0"/>
              <a:t>they</a:t>
            </a:r>
            <a:r>
              <a:rPr lang="tr-TR" baseline="0" dirty="0" smtClean="0"/>
              <a:t> </a:t>
            </a:r>
            <a:r>
              <a:rPr lang="tr-TR" baseline="0" dirty="0" err="1" smtClean="0"/>
              <a:t>have</a:t>
            </a:r>
            <a:r>
              <a:rPr lang="tr-TR" baseline="0" dirty="0" smtClean="0"/>
              <a:t> </a:t>
            </a:r>
            <a:r>
              <a:rPr lang="tr-TR" baseline="0" dirty="0" err="1" smtClean="0"/>
              <a:t>some</a:t>
            </a:r>
            <a:r>
              <a:rPr lang="tr-TR" baseline="0" dirty="0" smtClean="0"/>
              <a:t> </a:t>
            </a:r>
            <a:r>
              <a:rPr lang="tr-TR" baseline="0" dirty="0" err="1" smtClean="0"/>
              <a:t>probablities</a:t>
            </a:r>
            <a:r>
              <a:rPr lang="tr-TR" baseline="0" dirty="0" smtClean="0"/>
              <a:t>. Oh, I </a:t>
            </a:r>
            <a:r>
              <a:rPr lang="tr-TR" baseline="0" dirty="0" err="1" smtClean="0"/>
              <a:t>forgot</a:t>
            </a:r>
            <a:r>
              <a:rPr lang="tr-TR" baseline="0" dirty="0" smtClean="0"/>
              <a:t> </a:t>
            </a:r>
            <a:r>
              <a:rPr lang="tr-TR" baseline="0" dirty="0" err="1" smtClean="0"/>
              <a:t>to</a:t>
            </a:r>
            <a:r>
              <a:rPr lang="tr-TR" baseline="0" dirty="0" smtClean="0"/>
              <a:t> </a:t>
            </a:r>
            <a:r>
              <a:rPr lang="tr-TR" baseline="0" dirty="0" err="1" smtClean="0"/>
              <a:t>write</a:t>
            </a:r>
            <a:r>
              <a:rPr lang="tr-TR" baseline="0" dirty="0" smtClean="0"/>
              <a:t> </a:t>
            </a:r>
            <a:r>
              <a:rPr lang="tr-TR" baseline="0" dirty="0" err="1" smtClean="0"/>
              <a:t>blue</a:t>
            </a:r>
            <a:r>
              <a:rPr lang="tr-TR" baseline="0" dirty="0" smtClean="0"/>
              <a:t> </a:t>
            </a:r>
            <a:r>
              <a:rPr lang="tr-TR" baseline="0" dirty="0" err="1" smtClean="0"/>
              <a:t>and</a:t>
            </a:r>
            <a:r>
              <a:rPr lang="tr-TR" baseline="0" dirty="0" smtClean="0"/>
              <a:t> </a:t>
            </a:r>
            <a:r>
              <a:rPr lang="tr-TR" baseline="0" dirty="0" err="1" smtClean="0"/>
              <a:t>yellow</a:t>
            </a:r>
            <a:r>
              <a:rPr lang="tr-TR" baseline="0" dirty="0" smtClean="0"/>
              <a:t> </a:t>
            </a:r>
            <a:r>
              <a:rPr lang="tr-TR" baseline="0" dirty="0" err="1" smtClean="0"/>
              <a:t>line’s</a:t>
            </a:r>
            <a:r>
              <a:rPr lang="tr-TR" baseline="0" dirty="0" smtClean="0"/>
              <a:t> name. I </a:t>
            </a:r>
            <a:r>
              <a:rPr lang="tr-TR" baseline="0" dirty="0" err="1" smtClean="0"/>
              <a:t>must</a:t>
            </a:r>
            <a:r>
              <a:rPr lang="tr-TR" baseline="0" dirty="0" smtClean="0"/>
              <a:t> be </a:t>
            </a:r>
            <a:r>
              <a:rPr lang="tr-TR" baseline="0" dirty="0" err="1" smtClean="0"/>
              <a:t>hungry</a:t>
            </a:r>
            <a:r>
              <a:rPr lang="tr-TR" baseline="0" dirty="0" smtClean="0"/>
              <a:t> </a:t>
            </a:r>
            <a:r>
              <a:rPr lang="tr-TR" baseline="0" dirty="0" err="1" smtClean="0"/>
              <a:t>when</a:t>
            </a:r>
            <a:r>
              <a:rPr lang="tr-TR" baseline="0" dirty="0" smtClean="0"/>
              <a:t> I </a:t>
            </a:r>
            <a:r>
              <a:rPr lang="tr-TR" baseline="0" dirty="0" err="1" smtClean="0"/>
              <a:t>created</a:t>
            </a:r>
            <a:r>
              <a:rPr lang="tr-TR" baseline="0" dirty="0" smtClean="0"/>
              <a:t> </a:t>
            </a:r>
            <a:r>
              <a:rPr lang="tr-TR" baseline="0" dirty="0" err="1" smtClean="0"/>
              <a:t>these</a:t>
            </a:r>
            <a:r>
              <a:rPr lang="tr-TR" baseline="0" dirty="0" smtClean="0"/>
              <a:t> </a:t>
            </a:r>
            <a:r>
              <a:rPr lang="tr-TR" baseline="0" dirty="0" err="1" smtClean="0"/>
              <a:t>animations</a:t>
            </a:r>
            <a:r>
              <a:rPr lang="tr-TR" baseline="0" dirty="0" smtClean="0"/>
              <a:t>. </a:t>
            </a:r>
            <a:r>
              <a:rPr lang="tr-TR" baseline="0" dirty="0" err="1" smtClean="0"/>
              <a:t>Anyway</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these</a:t>
            </a:r>
            <a:r>
              <a:rPr lang="tr-TR" baseline="0" dirty="0" smtClean="0"/>
              <a:t> </a:t>
            </a:r>
            <a:r>
              <a:rPr lang="tr-TR" baseline="0" dirty="0" err="1" smtClean="0"/>
              <a:t>lines</a:t>
            </a:r>
            <a:r>
              <a:rPr lang="tr-TR" baseline="0" dirty="0" smtClean="0"/>
              <a:t> «</a:t>
            </a:r>
            <a:r>
              <a:rPr lang="tr-TR" baseline="0" dirty="0" err="1" smtClean="0"/>
              <a:t>emitions</a:t>
            </a:r>
            <a:r>
              <a:rPr lang="tr-TR" baseline="0" dirty="0" smtClean="0"/>
              <a:t>». </a:t>
            </a:r>
            <a:r>
              <a:rPr lang="tr-TR" baseline="0" dirty="0" err="1" smtClean="0"/>
              <a:t>Belonging</a:t>
            </a:r>
            <a:r>
              <a:rPr lang="tr-TR" baseline="0" dirty="0" smtClean="0"/>
              <a:t> </a:t>
            </a:r>
            <a:r>
              <a:rPr lang="tr-TR" baseline="0" dirty="0" err="1" smtClean="0"/>
              <a:t>to</a:t>
            </a:r>
            <a:r>
              <a:rPr lang="tr-TR" baseline="0" dirty="0" smtClean="0"/>
              <a:t> </a:t>
            </a:r>
            <a:r>
              <a:rPr lang="tr-TR" baseline="0" dirty="0" err="1" smtClean="0"/>
              <a:t>these</a:t>
            </a:r>
            <a:r>
              <a:rPr lang="tr-TR" baseline="0" dirty="0" smtClean="0"/>
              <a:t> </a:t>
            </a:r>
            <a:r>
              <a:rPr lang="tr-TR" baseline="0" dirty="0" err="1" smtClean="0"/>
              <a:t>states</a:t>
            </a:r>
            <a:r>
              <a:rPr lang="tr-TR" baseline="0" dirty="0" smtClean="0"/>
              <a:t> </a:t>
            </a:r>
            <a:r>
              <a:rPr lang="tr-TR" baseline="0" dirty="0" err="1" smtClean="0"/>
              <a:t>we</a:t>
            </a:r>
            <a:r>
              <a:rPr lang="tr-TR" baseline="0" dirty="0" smtClean="0"/>
              <a:t> </a:t>
            </a:r>
            <a:r>
              <a:rPr lang="tr-TR" baseline="0" dirty="0" err="1" smtClean="0"/>
              <a:t>have</a:t>
            </a:r>
            <a:r>
              <a:rPr lang="tr-TR" baseline="0" dirty="0" smtClean="0"/>
              <a:t> </a:t>
            </a:r>
            <a:r>
              <a:rPr lang="tr-TR" baseline="0" dirty="0" err="1" smtClean="0"/>
              <a:t>some</a:t>
            </a:r>
            <a:r>
              <a:rPr lang="tr-TR" baseline="0" dirty="0" smtClean="0"/>
              <a:t> </a:t>
            </a:r>
            <a:r>
              <a:rPr lang="tr-TR" baseline="0" dirty="0" err="1" smtClean="0"/>
              <a:t>conclusions</a:t>
            </a:r>
            <a:r>
              <a:rPr lang="tr-TR" baseline="0" dirty="0" smtClean="0"/>
              <a:t> </a:t>
            </a:r>
            <a:r>
              <a:rPr lang="tr-TR" baseline="0" dirty="0" err="1" smtClean="0"/>
              <a:t>and</a:t>
            </a:r>
            <a:r>
              <a:rPr lang="tr-TR" baseline="0" dirty="0" smtClean="0"/>
              <a:t> </a:t>
            </a:r>
            <a:r>
              <a:rPr lang="tr-TR" baseline="0" dirty="0" err="1" smtClean="0"/>
              <a:t>we</a:t>
            </a:r>
            <a:r>
              <a:rPr lang="tr-TR" baseline="0" dirty="0" smtClean="0"/>
              <a:t> </a:t>
            </a:r>
            <a:r>
              <a:rPr lang="tr-TR" baseline="0" dirty="0" err="1" smtClean="0"/>
              <a:t>called</a:t>
            </a:r>
            <a:r>
              <a:rPr lang="tr-TR" baseline="0" dirty="0" smtClean="0"/>
              <a:t> </a:t>
            </a:r>
            <a:r>
              <a:rPr lang="tr-TR" baseline="0" dirty="0" err="1" smtClean="0"/>
              <a:t>them</a:t>
            </a:r>
            <a:r>
              <a:rPr lang="tr-TR" baseline="0" dirty="0" smtClean="0"/>
              <a:t> «</a:t>
            </a:r>
            <a:r>
              <a:rPr lang="tr-TR" baseline="0" dirty="0" err="1" smtClean="0"/>
              <a:t>observations</a:t>
            </a:r>
            <a:r>
              <a:rPr lang="tr-TR" baseline="0" dirty="0" smtClean="0"/>
              <a:t>». </a:t>
            </a:r>
            <a:r>
              <a:rPr lang="tr-TR" baseline="0" dirty="0" err="1" smtClean="0"/>
              <a:t>All</a:t>
            </a:r>
            <a:r>
              <a:rPr lang="tr-TR" baseline="0" dirty="0" smtClean="0"/>
              <a:t> </a:t>
            </a:r>
            <a:r>
              <a:rPr lang="tr-TR" baseline="0" dirty="0" err="1" smtClean="0"/>
              <a:t>these</a:t>
            </a:r>
            <a:r>
              <a:rPr lang="tr-TR" baseline="0" dirty="0" smtClean="0"/>
              <a:t> </a:t>
            </a:r>
            <a:r>
              <a:rPr lang="tr-TR" baseline="0" dirty="0" err="1" smtClean="0"/>
              <a:t>names</a:t>
            </a:r>
            <a:r>
              <a:rPr lang="tr-TR" baseline="0" dirty="0" smtClean="0"/>
              <a:t> </a:t>
            </a:r>
            <a:r>
              <a:rPr lang="tr-TR" baseline="0" dirty="0" err="1" smtClean="0"/>
              <a:t>have</a:t>
            </a:r>
            <a:r>
              <a:rPr lang="tr-TR" baseline="0" dirty="0" smtClean="0"/>
              <a:t> </a:t>
            </a:r>
            <a:r>
              <a:rPr lang="tr-TR" baseline="0" dirty="0" err="1" smtClean="0"/>
              <a:t>probablities</a:t>
            </a:r>
            <a:r>
              <a:rPr lang="tr-TR" baseline="0" dirty="0" smtClean="0"/>
              <a:t>.</a:t>
            </a:r>
          </a:p>
          <a:p>
            <a:endParaRPr lang="tr-TR" dirty="0"/>
          </a:p>
        </p:txBody>
      </p:sp>
      <p:sp>
        <p:nvSpPr>
          <p:cNvPr id="4" name="Slayt Numarası Yer Tutucusu 3"/>
          <p:cNvSpPr>
            <a:spLocks noGrp="1"/>
          </p:cNvSpPr>
          <p:nvPr>
            <p:ph type="sldNum" sz="quarter" idx="10"/>
          </p:nvPr>
        </p:nvSpPr>
        <p:spPr/>
        <p:txBody>
          <a:bodyPr/>
          <a:lstStyle/>
          <a:p>
            <a:fld id="{14B6652E-BE16-4600-ADC5-2322934EA743}" type="slidenum">
              <a:rPr lang="tr-TR" smtClean="0"/>
              <a:t>9</a:t>
            </a:fld>
            <a:endParaRPr lang="tr-TR" dirty="0"/>
          </a:p>
        </p:txBody>
      </p:sp>
    </p:spTree>
    <p:extLst>
      <p:ext uri="{BB962C8B-B14F-4D97-AF65-F5344CB8AC3E}">
        <p14:creationId xmlns:p14="http://schemas.microsoft.com/office/powerpoint/2010/main" val="2360757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A088430-9AB7-4E5F-8706-D9DE580FCD22}" type="datetime1">
              <a:rPr lang="tr-TR" smtClean="0"/>
              <a:t>22.12.2015</a:t>
            </a:fld>
            <a:endParaRPr lang="tr-TR"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02176B-0E47-46AC-8F43-DAB4B8A37D06}" type="slidenum">
              <a:rPr lang="tr-TR" smtClean="0"/>
              <a:t>‹#›</a:t>
            </a:fld>
            <a:endParaRPr lang="tr-TR"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EB827204-F6A0-4131-ABF1-B518149BA44F}"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6A972C73-5DC1-4788-A3AE-2B8C6EF67BA9}"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563FD93-9E5A-4DC1-99D8-103091CB437D}"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sp>
        <p:nvSpPr>
          <p:cNvPr id="11" name="Title 10"/>
          <p:cNvSpPr>
            <a:spLocks noGrp="1"/>
          </p:cNvSpPr>
          <p:nvPr>
            <p:ph type="title"/>
          </p:nvPr>
        </p:nvSpPr>
        <p:spPr/>
        <p:txBody>
          <a:bodyPr/>
          <a:lstStyle/>
          <a:p>
            <a:r>
              <a:rPr lang="tr-TR" smtClean="0"/>
              <a:t>Asıl başlık stili için tıklatın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F5182624-3018-486C-ACFA-F812B3810D67}" type="datetime1">
              <a:rPr lang="tr-TR" smtClean="0"/>
              <a:t>22.12.2015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EC9682-A5AF-4510-B4F2-7A74B1322656}" type="datetime1">
              <a:rPr lang="tr-TR" smtClean="0"/>
              <a:t>22.12.2015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dirty="0"/>
          </a:p>
        </p:txBody>
      </p:sp>
      <p:sp>
        <p:nvSpPr>
          <p:cNvPr id="12" name="Title 1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39FDDA28-85F1-416A-976E-3967ACC90F8D}" type="datetime1">
              <a:rPr lang="tr-TR" smtClean="0"/>
              <a:t>22.12.2015</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1275205-7DDD-436F-B1F0-58E2DBB3A409}" type="datetime1">
              <a:rPr lang="tr-TR" smtClean="0"/>
              <a:t>22.12.2015</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B2D90-C825-469B-8ED4-4924093F0316}" type="datetime1">
              <a:rPr lang="tr-TR" smtClean="0"/>
              <a:t>22.12.2015</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tr-TR" smtClean="0"/>
              <a:t>Asıl başlık stili için tıklatın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65F9FF6-D7C7-410D-BFD3-414D42420767}" type="datetime1">
              <a:rPr lang="tr-TR" smtClean="0"/>
              <a:t>22.12.2015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724310-C1F1-4995-8C6B-21D67E9AE94C}" type="datetime1">
              <a:rPr lang="tr-TR" smtClean="0"/>
              <a:t>22.12.2015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4778269-2447-4262-B8E4-CEB2070680A3}" type="datetime1">
              <a:rPr lang="tr-TR" smtClean="0"/>
              <a:t>22.12.2015</a:t>
            </a:fld>
            <a:endParaRPr lang="tr-TR"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tr-TR"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02176B-0E47-46AC-8F43-DAB4B8A37D06}" type="slidenum">
              <a:rPr lang="tr-TR" smtClean="0"/>
              <a:t>‹#›</a:t>
            </a:fld>
            <a:endParaRPr lang="tr-TR"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fastcodesign.com/3021791/infographic-of-the-day/100-years-of-rock-music-in-less-than-a-minute" TargetMode="External"/><Relationship Id="rId2" Type="http://schemas.openxmlformats.org/officeDocument/2006/relationships/hyperlink" Target="http://millionmusic.net/mp3/about-music-genres" TargetMode="External"/><Relationship Id="rId1" Type="http://schemas.openxmlformats.org/officeDocument/2006/relationships/slideLayout" Target="../slideLayouts/slideLayout2.xml"/><Relationship Id="rId4" Type="http://schemas.openxmlformats.org/officeDocument/2006/relationships/hyperlink" Target="https://en.wikipedia.org/wiki/Hidden_Markov_mode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268760"/>
            <a:ext cx="7772400" cy="1470025"/>
          </a:xfrm>
        </p:spPr>
        <p:txBody>
          <a:bodyPr>
            <a:normAutofit fontScale="90000"/>
          </a:bodyPr>
          <a:lstStyle/>
          <a:p>
            <a:r>
              <a:rPr lang="en-US" sz="4800" dirty="0" smtClean="0">
                <a:solidFill>
                  <a:srgbClr val="00B050"/>
                </a:solidFill>
              </a:rPr>
              <a:t>Determining of Music Genres</a:t>
            </a:r>
            <a:endParaRPr lang="en-US" sz="4800" dirty="0">
              <a:solidFill>
                <a:srgbClr val="00B050"/>
              </a:solidFill>
            </a:endParaRPr>
          </a:p>
        </p:txBody>
      </p:sp>
      <p:sp>
        <p:nvSpPr>
          <p:cNvPr id="3" name="Alt Başlık 2"/>
          <p:cNvSpPr>
            <a:spLocks noGrp="1"/>
          </p:cNvSpPr>
          <p:nvPr>
            <p:ph type="subTitle" idx="1"/>
          </p:nvPr>
        </p:nvSpPr>
        <p:spPr>
          <a:xfrm>
            <a:off x="179512" y="4869160"/>
            <a:ext cx="8712968" cy="1487016"/>
          </a:xfrm>
        </p:spPr>
        <p:txBody>
          <a:bodyPr>
            <a:normAutofit fontScale="92500"/>
          </a:bodyPr>
          <a:lstStyle/>
          <a:p>
            <a:pPr algn="l"/>
            <a:r>
              <a:rPr lang="tr-TR" sz="2800" dirty="0" smtClean="0">
                <a:solidFill>
                  <a:schemeClr val="accent4">
                    <a:lumMod val="60000"/>
                    <a:lumOff val="40000"/>
                  </a:schemeClr>
                </a:solidFill>
              </a:rPr>
              <a:t> Enes AYTEKİN </a:t>
            </a:r>
          </a:p>
          <a:p>
            <a:pPr algn="l"/>
            <a:r>
              <a:rPr lang="tr-TR" sz="2800" dirty="0" smtClean="0">
                <a:solidFill>
                  <a:schemeClr val="accent4">
                    <a:lumMod val="60000"/>
                    <a:lumOff val="40000"/>
                  </a:schemeClr>
                </a:solidFill>
              </a:rPr>
              <a:t> Çağatay DEMİREL            </a:t>
            </a:r>
          </a:p>
          <a:p>
            <a:pPr algn="l"/>
            <a:r>
              <a:rPr lang="tr-TR" sz="2800" dirty="0" smtClean="0">
                <a:solidFill>
                  <a:schemeClr val="accent4">
                    <a:lumMod val="60000"/>
                    <a:lumOff val="40000"/>
                  </a:schemeClr>
                </a:solidFill>
              </a:rPr>
              <a:t>			Advisor: </a:t>
            </a:r>
            <a:r>
              <a:rPr lang="tr-TR" sz="2800" dirty="0" err="1" smtClean="0">
                <a:solidFill>
                  <a:schemeClr val="accent4">
                    <a:lumMod val="60000"/>
                    <a:lumOff val="40000"/>
                  </a:schemeClr>
                </a:solidFill>
              </a:rPr>
              <a:t>Asisst</a:t>
            </a:r>
            <a:r>
              <a:rPr lang="tr-TR" sz="2800" dirty="0" smtClean="0">
                <a:solidFill>
                  <a:schemeClr val="accent4">
                    <a:lumMod val="60000"/>
                    <a:lumOff val="40000"/>
                  </a:schemeClr>
                </a:solidFill>
              </a:rPr>
              <a:t>. Prof. Mehmet BARAN</a:t>
            </a:r>
            <a:endParaRPr lang="en-US" sz="2800" dirty="0">
              <a:solidFill>
                <a:schemeClr val="accent4">
                  <a:lumMod val="60000"/>
                  <a:lumOff val="40000"/>
                </a:schemeClr>
              </a:solidFill>
            </a:endParaRPr>
          </a:p>
        </p:txBody>
      </p:sp>
      <p:sp>
        <p:nvSpPr>
          <p:cNvPr id="4" name="Slayt Numarası Yer Tutucusu 3"/>
          <p:cNvSpPr>
            <a:spLocks noGrp="1"/>
          </p:cNvSpPr>
          <p:nvPr>
            <p:ph type="sldNum" sz="quarter" idx="12"/>
          </p:nvPr>
        </p:nvSpPr>
        <p:spPr/>
        <p:txBody>
          <a:bodyPr/>
          <a:lstStyle/>
          <a:p>
            <a:fld id="{F302176B-0E47-46AC-8F43-DAB4B8A37D06}" type="slidenum">
              <a:rPr lang="tr-TR" smtClean="0"/>
              <a:t>1</a:t>
            </a:fld>
            <a:endParaRPr lang="tr-TR" dirty="0"/>
          </a:p>
        </p:txBody>
      </p:sp>
    </p:spTree>
    <p:extLst>
      <p:ext uri="{BB962C8B-B14F-4D97-AF65-F5344CB8AC3E}">
        <p14:creationId xmlns:p14="http://schemas.microsoft.com/office/powerpoint/2010/main" val="1578952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2626" y="2247900"/>
            <a:ext cx="5038747" cy="3878263"/>
          </a:xfrm>
        </p:spPr>
      </p:pic>
      <p:sp>
        <p:nvSpPr>
          <p:cNvPr id="2" name="Başlık 1"/>
          <p:cNvSpPr>
            <a:spLocks noGrp="1"/>
          </p:cNvSpPr>
          <p:nvPr>
            <p:ph type="title"/>
          </p:nvPr>
        </p:nvSpPr>
        <p:spPr/>
        <p:txBody>
          <a:bodyPr>
            <a:normAutofit fontScale="90000"/>
          </a:bodyPr>
          <a:lstStyle/>
          <a:p>
            <a:r>
              <a:rPr lang="tr-TR" dirty="0" err="1" smtClean="0"/>
              <a:t>Example</a:t>
            </a:r>
            <a:r>
              <a:rPr lang="tr-TR" dirty="0" smtClean="0"/>
              <a:t> of </a:t>
            </a:r>
            <a:r>
              <a:rPr lang="tr-TR" dirty="0" err="1" smtClean="0"/>
              <a:t>Hidden</a:t>
            </a:r>
            <a:r>
              <a:rPr lang="tr-TR" dirty="0" smtClean="0"/>
              <a:t> </a:t>
            </a:r>
            <a:r>
              <a:rPr lang="tr-TR" dirty="0" err="1" smtClean="0"/>
              <a:t>Markov</a:t>
            </a:r>
            <a:r>
              <a:rPr lang="tr-TR" dirty="0" smtClean="0"/>
              <a:t> Model</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dirty="0"/>
          </a:p>
        </p:txBody>
      </p:sp>
    </p:spTree>
    <p:extLst>
      <p:ext uri="{BB962C8B-B14F-4D97-AF65-F5344CB8AC3E}">
        <p14:creationId xmlns:p14="http://schemas.microsoft.com/office/powerpoint/2010/main" val="4260839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1316" y="2167116"/>
            <a:ext cx="4311270"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normAutofit/>
          </a:bodyPr>
          <a:lstStyle/>
          <a:p>
            <a:r>
              <a:rPr lang="tr-TR" dirty="0" err="1" smtClean="0"/>
              <a:t>Forward</a:t>
            </a:r>
            <a:r>
              <a:rPr lang="tr-TR" dirty="0" smtClean="0"/>
              <a:t> </a:t>
            </a:r>
            <a:r>
              <a:rPr lang="tr-TR" dirty="0" err="1" smtClean="0"/>
              <a:t>Algorithm</a:t>
            </a:r>
            <a:endParaRPr lang="tr-TR"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501008"/>
            <a:ext cx="5922590" cy="963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221088"/>
            <a:ext cx="8064896" cy="2362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11</a:t>
            </a:fld>
            <a:endParaRPr lang="tr-TR" dirty="0"/>
          </a:p>
        </p:txBody>
      </p:sp>
    </p:spTree>
    <p:extLst>
      <p:ext uri="{BB962C8B-B14F-4D97-AF65-F5344CB8AC3E}">
        <p14:creationId xmlns:p14="http://schemas.microsoft.com/office/powerpoint/2010/main" val="3533775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0846" y="2177478"/>
            <a:ext cx="4311270"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lstStyle/>
          <a:p>
            <a:r>
              <a:rPr lang="tr-TR" dirty="0" err="1" smtClean="0"/>
              <a:t>Backward</a:t>
            </a:r>
            <a:r>
              <a:rPr lang="tr-TR" dirty="0" smtClean="0"/>
              <a:t> </a:t>
            </a:r>
            <a:r>
              <a:rPr lang="tr-TR" dirty="0" err="1" smtClean="0"/>
              <a:t>Algorithm</a:t>
            </a:r>
            <a:endParaRPr lang="tr-TR"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681" y="3545630"/>
            <a:ext cx="5581600" cy="89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175" y="4444589"/>
            <a:ext cx="8705089" cy="2413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12</a:t>
            </a:fld>
            <a:endParaRPr lang="tr-TR" dirty="0"/>
          </a:p>
        </p:txBody>
      </p:sp>
    </p:spTree>
    <p:extLst>
      <p:ext uri="{BB962C8B-B14F-4D97-AF65-F5344CB8AC3E}">
        <p14:creationId xmlns:p14="http://schemas.microsoft.com/office/powerpoint/2010/main" val="1070339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1506" y="2636912"/>
            <a:ext cx="7991555"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lstStyle/>
          <a:p>
            <a:r>
              <a:rPr lang="tr-TR" dirty="0" smtClean="0"/>
              <a:t>Gamma </a:t>
            </a:r>
            <a:r>
              <a:rPr lang="tr-TR" dirty="0" err="1" smtClean="0"/>
              <a:t>Creation</a:t>
            </a:r>
            <a:endParaRPr lang="tr-TR"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21088"/>
            <a:ext cx="8894568" cy="1753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13</a:t>
            </a:fld>
            <a:endParaRPr lang="tr-TR" dirty="0"/>
          </a:p>
        </p:txBody>
      </p:sp>
    </p:spTree>
    <p:extLst>
      <p:ext uri="{BB962C8B-B14F-4D97-AF65-F5344CB8AC3E}">
        <p14:creationId xmlns:p14="http://schemas.microsoft.com/office/powerpoint/2010/main" val="3475221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74949" y="2492896"/>
            <a:ext cx="1882572" cy="70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Başlık 1"/>
          <p:cNvSpPr>
            <a:spLocks noGrp="1"/>
          </p:cNvSpPr>
          <p:nvPr>
            <p:ph type="title"/>
          </p:nvPr>
        </p:nvSpPr>
        <p:spPr/>
        <p:txBody>
          <a:bodyPr>
            <a:normAutofit/>
          </a:bodyPr>
          <a:lstStyle/>
          <a:p>
            <a:r>
              <a:rPr lang="tr-TR" dirty="0" smtClean="0"/>
              <a:t>Delta </a:t>
            </a:r>
            <a:r>
              <a:rPr lang="tr-TR" dirty="0" err="1" smtClean="0"/>
              <a:t>Creation</a:t>
            </a:r>
            <a:endParaRPr lang="tr-TR"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527" y="2492896"/>
            <a:ext cx="3024336" cy="70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3501008"/>
            <a:ext cx="4377078" cy="2882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ayt Numarası Yer Tutucusu 2"/>
          <p:cNvSpPr>
            <a:spLocks noGrp="1"/>
          </p:cNvSpPr>
          <p:nvPr>
            <p:ph type="sldNum" sz="quarter" idx="12"/>
          </p:nvPr>
        </p:nvSpPr>
        <p:spPr/>
        <p:txBody>
          <a:bodyPr/>
          <a:lstStyle/>
          <a:p>
            <a:fld id="{F302176B-0E47-46AC-8F43-DAB4B8A37D06}" type="slidenum">
              <a:rPr lang="tr-TR" smtClean="0"/>
              <a:t>14</a:t>
            </a:fld>
            <a:endParaRPr lang="tr-TR" dirty="0"/>
          </a:p>
        </p:txBody>
      </p:sp>
    </p:spTree>
    <p:extLst>
      <p:ext uri="{BB962C8B-B14F-4D97-AF65-F5344CB8AC3E}">
        <p14:creationId xmlns:p14="http://schemas.microsoft.com/office/powerpoint/2010/main" val="3425762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lnSpcReduction="10000"/>
          </a:bodyPr>
          <a:lstStyle/>
          <a:p>
            <a:r>
              <a:rPr lang="tr-TR" sz="2800" dirty="0" err="1" smtClean="0"/>
              <a:t>After</a:t>
            </a:r>
            <a:r>
              <a:rPr lang="tr-TR" sz="2800" dirty="0" smtClean="0"/>
              <a:t> </a:t>
            </a:r>
            <a:r>
              <a:rPr lang="tr-TR" sz="2800" dirty="0" err="1" smtClean="0"/>
              <a:t>creation</a:t>
            </a:r>
            <a:r>
              <a:rPr lang="tr-TR" sz="2800" dirty="0" smtClean="0"/>
              <a:t> </a:t>
            </a:r>
            <a:r>
              <a:rPr lang="tr-TR" sz="2800" dirty="0" err="1" smtClean="0"/>
              <a:t>deltas</a:t>
            </a:r>
            <a:r>
              <a:rPr lang="tr-TR" sz="2800" dirty="0" smtClean="0"/>
              <a:t> </a:t>
            </a:r>
            <a:r>
              <a:rPr lang="tr-TR" sz="2800" dirty="0" err="1" smtClean="0"/>
              <a:t>with</a:t>
            </a:r>
            <a:r>
              <a:rPr lang="tr-TR" sz="2800" dirty="0" smtClean="0"/>
              <a:t> </a:t>
            </a:r>
            <a:r>
              <a:rPr lang="tr-TR" sz="2800" dirty="0" err="1" smtClean="0"/>
              <a:t>alphas</a:t>
            </a:r>
            <a:r>
              <a:rPr lang="tr-TR" sz="2800" dirty="0" smtClean="0"/>
              <a:t>, </a:t>
            </a:r>
            <a:r>
              <a:rPr lang="tr-TR" sz="2800" dirty="0" err="1" smtClean="0"/>
              <a:t>betas</a:t>
            </a:r>
            <a:r>
              <a:rPr lang="tr-TR" sz="2800" dirty="0" smtClean="0"/>
              <a:t> </a:t>
            </a:r>
            <a:r>
              <a:rPr lang="tr-TR" sz="2800" dirty="0" err="1" smtClean="0"/>
              <a:t>and</a:t>
            </a:r>
            <a:r>
              <a:rPr lang="tr-TR" sz="2800" dirty="0" smtClean="0"/>
              <a:t> </a:t>
            </a:r>
            <a:r>
              <a:rPr lang="tr-TR" sz="2800" dirty="0" err="1" smtClean="0"/>
              <a:t>gammas</a:t>
            </a:r>
            <a:r>
              <a:rPr lang="tr-TR" sz="2800" dirty="0" smtClean="0"/>
              <a:t>, </a:t>
            </a:r>
            <a:r>
              <a:rPr lang="tr-TR" sz="2800" dirty="0" err="1" smtClean="0"/>
              <a:t>determining</a:t>
            </a:r>
            <a:r>
              <a:rPr lang="tr-TR" sz="2800" dirty="0" smtClean="0"/>
              <a:t> </a:t>
            </a:r>
            <a:r>
              <a:rPr lang="tr-TR" sz="2800" dirty="0" err="1" smtClean="0"/>
              <a:t>new</a:t>
            </a:r>
            <a:r>
              <a:rPr lang="tr-TR" sz="2800" dirty="0" smtClean="0"/>
              <a:t> start </a:t>
            </a:r>
            <a:r>
              <a:rPr lang="tr-TR" sz="2800" dirty="0" err="1" smtClean="0"/>
              <a:t>transitions</a:t>
            </a:r>
            <a:r>
              <a:rPr lang="tr-TR" sz="2800" dirty="0"/>
              <a:t> </a:t>
            </a:r>
            <a:r>
              <a:rPr lang="tr-TR" sz="2800" dirty="0" err="1" smtClean="0"/>
              <a:t>and</a:t>
            </a:r>
            <a:r>
              <a:rPr lang="tr-TR" sz="2800" dirty="0" smtClean="0"/>
              <a:t> </a:t>
            </a:r>
            <a:r>
              <a:rPr lang="tr-TR" sz="2800" dirty="0" err="1" smtClean="0"/>
              <a:t>immediate</a:t>
            </a:r>
            <a:r>
              <a:rPr lang="tr-TR" sz="2800" dirty="0" smtClean="0"/>
              <a:t> </a:t>
            </a:r>
            <a:r>
              <a:rPr lang="tr-TR" sz="2800" dirty="0" err="1" smtClean="0"/>
              <a:t>transitions</a:t>
            </a:r>
            <a:r>
              <a:rPr lang="tr-TR" sz="2800" dirty="0" smtClean="0"/>
              <a:t> </a:t>
            </a:r>
            <a:r>
              <a:rPr lang="tr-TR" sz="2800" dirty="0" err="1" smtClean="0"/>
              <a:t>and</a:t>
            </a:r>
            <a:r>
              <a:rPr lang="tr-TR" sz="2800" dirty="0" smtClean="0"/>
              <a:t> </a:t>
            </a:r>
            <a:r>
              <a:rPr lang="tr-TR" sz="2800" dirty="0" err="1" smtClean="0"/>
              <a:t>also</a:t>
            </a:r>
            <a:r>
              <a:rPr lang="tr-TR" sz="2800" dirty="0" smtClean="0"/>
              <a:t> </a:t>
            </a:r>
            <a:r>
              <a:rPr lang="tr-TR" sz="2800" dirty="0" err="1" smtClean="0"/>
              <a:t>emissions</a:t>
            </a:r>
            <a:r>
              <a:rPr lang="tr-TR" sz="2800" dirty="0" smtClean="0"/>
              <a:t> </a:t>
            </a:r>
            <a:r>
              <a:rPr lang="tr-TR" sz="2800" dirty="0" err="1" smtClean="0"/>
              <a:t>will</a:t>
            </a:r>
            <a:r>
              <a:rPr lang="tr-TR" sz="2800" dirty="0" smtClean="0"/>
              <a:t> be </a:t>
            </a:r>
            <a:r>
              <a:rPr lang="tr-TR" sz="2800" dirty="0" err="1" smtClean="0"/>
              <a:t>updated</a:t>
            </a:r>
            <a:r>
              <a:rPr lang="tr-TR" sz="2800" dirty="0"/>
              <a:t> </a:t>
            </a:r>
            <a:r>
              <a:rPr lang="tr-TR" sz="2800" dirty="0" err="1" smtClean="0"/>
              <a:t>from</a:t>
            </a:r>
            <a:r>
              <a:rPr lang="tr-TR" sz="2800" dirty="0" smtClean="0"/>
              <a:t> </a:t>
            </a:r>
            <a:r>
              <a:rPr lang="tr-TR" sz="2800" dirty="0" err="1" smtClean="0"/>
              <a:t>given</a:t>
            </a:r>
            <a:r>
              <a:rPr lang="tr-TR" sz="2800" dirty="0" smtClean="0"/>
              <a:t> </a:t>
            </a:r>
            <a:r>
              <a:rPr lang="tr-TR" sz="2800" dirty="0" err="1" smtClean="0"/>
              <a:t>train</a:t>
            </a:r>
            <a:r>
              <a:rPr lang="tr-TR" sz="2800" dirty="0" smtClean="0"/>
              <a:t> set.</a:t>
            </a:r>
          </a:p>
          <a:p>
            <a:r>
              <a:rPr lang="tr-TR" sz="2800" dirty="0" err="1" smtClean="0"/>
              <a:t>For</a:t>
            </a:r>
            <a:r>
              <a:rPr lang="tr-TR" sz="2800" dirty="0" smtClean="0"/>
              <a:t> </a:t>
            </a:r>
            <a:r>
              <a:rPr lang="tr-TR" sz="2800" dirty="0" err="1" smtClean="0"/>
              <a:t>this</a:t>
            </a:r>
            <a:r>
              <a:rPr lang="tr-TR" sz="2800" dirty="0" smtClean="0"/>
              <a:t> </a:t>
            </a:r>
            <a:r>
              <a:rPr lang="tr-TR" sz="2800" dirty="0" err="1" smtClean="0"/>
              <a:t>train</a:t>
            </a:r>
            <a:r>
              <a:rPr lang="tr-TR" sz="2800" dirty="0" smtClean="0"/>
              <a:t> </a:t>
            </a:r>
            <a:r>
              <a:rPr lang="tr-TR" sz="2800" dirty="0" err="1" smtClean="0"/>
              <a:t>process</a:t>
            </a:r>
            <a:r>
              <a:rPr lang="tr-TR" sz="2800" dirty="0" smtClean="0"/>
              <a:t>, </a:t>
            </a:r>
            <a:r>
              <a:rPr lang="tr-TR" sz="2800" dirty="0" err="1" smtClean="0"/>
              <a:t>hidden</a:t>
            </a:r>
            <a:r>
              <a:rPr lang="tr-TR" sz="2800" dirty="0" smtClean="0"/>
              <a:t> </a:t>
            </a:r>
            <a:r>
              <a:rPr lang="tr-TR" sz="2800" dirty="0" err="1" smtClean="0"/>
              <a:t>markov</a:t>
            </a:r>
            <a:r>
              <a:rPr lang="tr-TR" sz="2800" dirty="0" smtClean="0"/>
              <a:t> model </a:t>
            </a:r>
            <a:r>
              <a:rPr lang="tr-TR" sz="2800" dirty="0" err="1" smtClean="0"/>
              <a:t>will</a:t>
            </a:r>
            <a:r>
              <a:rPr lang="tr-TR" sz="2800" dirty="0" smtClean="0"/>
              <a:t> be </a:t>
            </a:r>
            <a:r>
              <a:rPr lang="tr-TR" sz="2800" dirty="0" err="1" smtClean="0"/>
              <a:t>more</a:t>
            </a:r>
            <a:r>
              <a:rPr lang="tr-TR" sz="2800" dirty="0" smtClean="0"/>
              <a:t> </a:t>
            </a:r>
            <a:r>
              <a:rPr lang="tr-TR" sz="2800" dirty="0" err="1" smtClean="0"/>
              <a:t>consistent</a:t>
            </a:r>
            <a:r>
              <a:rPr lang="tr-TR" sz="2800" dirty="0" smtClean="0"/>
              <a:t>. </a:t>
            </a:r>
            <a:r>
              <a:rPr lang="tr-TR" sz="2800" dirty="0" err="1" smtClean="0"/>
              <a:t>Because</a:t>
            </a:r>
            <a:r>
              <a:rPr lang="tr-TR" sz="2800" dirty="0" smtClean="0"/>
              <a:t>, </a:t>
            </a:r>
            <a:r>
              <a:rPr lang="tr-TR" sz="2800" dirty="0" err="1" smtClean="0"/>
              <a:t>train</a:t>
            </a:r>
            <a:r>
              <a:rPr lang="tr-TR" sz="2800" dirty="0" smtClean="0"/>
              <a:t> </a:t>
            </a:r>
            <a:r>
              <a:rPr lang="tr-TR" sz="2800" dirty="0" err="1" smtClean="0"/>
              <a:t>datas</a:t>
            </a:r>
            <a:r>
              <a:rPr lang="tr-TR" sz="2800" dirty="0" smtClean="0"/>
              <a:t> </a:t>
            </a:r>
            <a:r>
              <a:rPr lang="tr-TR" sz="2800" dirty="0" err="1" smtClean="0"/>
              <a:t>will</a:t>
            </a:r>
            <a:r>
              <a:rPr lang="tr-TR" sz="2800" dirty="0" smtClean="0"/>
              <a:t> be </a:t>
            </a:r>
            <a:r>
              <a:rPr lang="tr-TR" sz="2800" dirty="0" err="1" smtClean="0"/>
              <a:t>absorbed</a:t>
            </a:r>
            <a:r>
              <a:rPr lang="tr-TR" sz="2800" dirty="0" smtClean="0"/>
              <a:t> </a:t>
            </a:r>
            <a:r>
              <a:rPr lang="tr-TR" sz="2800" dirty="0" err="1" smtClean="0"/>
              <a:t>from</a:t>
            </a:r>
            <a:r>
              <a:rPr lang="tr-TR" sz="2800" dirty="0" smtClean="0"/>
              <a:t> </a:t>
            </a:r>
            <a:r>
              <a:rPr lang="tr-TR" sz="2800" dirty="0" err="1" smtClean="0"/>
              <a:t>real</a:t>
            </a:r>
            <a:r>
              <a:rPr lang="tr-TR" sz="2800" dirty="0" smtClean="0"/>
              <a:t> </a:t>
            </a:r>
            <a:r>
              <a:rPr lang="tr-TR" sz="2800" dirty="0" err="1" smtClean="0"/>
              <a:t>world</a:t>
            </a:r>
            <a:r>
              <a:rPr lang="tr-TR" sz="2800" dirty="0" smtClean="0"/>
              <a:t>. </a:t>
            </a:r>
            <a:r>
              <a:rPr lang="tr-TR" sz="2800" dirty="0" err="1" smtClean="0"/>
              <a:t>For</a:t>
            </a:r>
            <a:r>
              <a:rPr lang="tr-TR" sz="2800" dirty="0" smtClean="0"/>
              <a:t> </a:t>
            </a:r>
            <a:r>
              <a:rPr lang="tr-TR" sz="2800" dirty="0" err="1" smtClean="0"/>
              <a:t>our</a:t>
            </a:r>
            <a:r>
              <a:rPr lang="tr-TR" sz="2800" dirty="0" smtClean="0"/>
              <a:t> </a:t>
            </a:r>
            <a:r>
              <a:rPr lang="tr-TR" sz="2800" dirty="0" err="1" smtClean="0"/>
              <a:t>project</a:t>
            </a:r>
            <a:r>
              <a:rPr lang="tr-TR" sz="2800" dirty="0" smtClean="0"/>
              <a:t>, </a:t>
            </a:r>
            <a:r>
              <a:rPr lang="tr-TR" sz="2800" dirty="0" err="1" smtClean="0"/>
              <a:t>real</a:t>
            </a:r>
            <a:r>
              <a:rPr lang="tr-TR" sz="2800" dirty="0" smtClean="0"/>
              <a:t> data </a:t>
            </a:r>
            <a:r>
              <a:rPr lang="tr-TR" sz="2800" dirty="0" err="1" smtClean="0"/>
              <a:t>will</a:t>
            </a:r>
            <a:r>
              <a:rPr lang="tr-TR" sz="2800" dirty="0" smtClean="0"/>
              <a:t> be </a:t>
            </a:r>
            <a:r>
              <a:rPr lang="tr-TR" sz="2800" dirty="0" err="1" smtClean="0"/>
              <a:t>feature</a:t>
            </a:r>
            <a:r>
              <a:rPr lang="tr-TR" sz="2800" dirty="0" smtClean="0"/>
              <a:t> </a:t>
            </a:r>
            <a:r>
              <a:rPr lang="tr-TR" sz="2800" dirty="0" err="1" smtClean="0"/>
              <a:t>that</a:t>
            </a:r>
            <a:r>
              <a:rPr lang="tr-TR" sz="2800" dirty="0" smtClean="0"/>
              <a:t> </a:t>
            </a:r>
            <a:r>
              <a:rPr lang="tr-TR" sz="2800" dirty="0" err="1" smtClean="0"/>
              <a:t>extracted</a:t>
            </a:r>
            <a:r>
              <a:rPr lang="tr-TR" sz="2800" dirty="0" smtClean="0"/>
              <a:t> </a:t>
            </a:r>
            <a:r>
              <a:rPr lang="tr-TR" sz="2800" dirty="0" err="1" smtClean="0"/>
              <a:t>from</a:t>
            </a:r>
            <a:r>
              <a:rPr lang="tr-TR" sz="2800" dirty="0" smtClean="0"/>
              <a:t> </a:t>
            </a:r>
            <a:r>
              <a:rPr lang="tr-TR" sz="2800" dirty="0" err="1" smtClean="0"/>
              <a:t>input</a:t>
            </a:r>
            <a:r>
              <a:rPr lang="tr-TR" sz="2800" dirty="0" smtClean="0"/>
              <a:t> </a:t>
            </a:r>
            <a:r>
              <a:rPr lang="tr-TR" sz="2800" dirty="0" err="1" smtClean="0"/>
              <a:t>signal</a:t>
            </a:r>
            <a:r>
              <a:rPr lang="tr-TR" sz="2800" dirty="0"/>
              <a:t>.</a:t>
            </a:r>
          </a:p>
        </p:txBody>
      </p:sp>
      <p:sp>
        <p:nvSpPr>
          <p:cNvPr id="2" name="Başlık 1"/>
          <p:cNvSpPr>
            <a:spLocks noGrp="1"/>
          </p:cNvSpPr>
          <p:nvPr>
            <p:ph type="title"/>
          </p:nvPr>
        </p:nvSpPr>
        <p:spPr/>
        <p:txBody>
          <a:bodyPr>
            <a:normAutofit fontScale="90000"/>
          </a:bodyPr>
          <a:lstStyle/>
          <a:p>
            <a:r>
              <a:rPr lang="tr-TR" dirty="0" err="1" smtClean="0"/>
              <a:t>Determining</a:t>
            </a:r>
            <a:r>
              <a:rPr lang="tr-TR" dirty="0" smtClean="0"/>
              <a:t> </a:t>
            </a:r>
            <a:r>
              <a:rPr lang="tr-TR" dirty="0" err="1" smtClean="0"/>
              <a:t>Transitions</a:t>
            </a:r>
            <a:r>
              <a:rPr lang="tr-TR" dirty="0" smtClean="0"/>
              <a:t>/</a:t>
            </a:r>
            <a:r>
              <a:rPr lang="tr-TR" dirty="0" err="1" smtClean="0"/>
              <a:t>Emissions</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dirty="0"/>
          </a:p>
        </p:txBody>
      </p:sp>
    </p:spTree>
    <p:extLst>
      <p:ext uri="{BB962C8B-B14F-4D97-AF65-F5344CB8AC3E}">
        <p14:creationId xmlns:p14="http://schemas.microsoft.com/office/powerpoint/2010/main" val="2004288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5500" y="2520156"/>
            <a:ext cx="4953000" cy="3333750"/>
          </a:xfrm>
        </p:spPr>
      </p:pic>
      <p:sp>
        <p:nvSpPr>
          <p:cNvPr id="2" name="Başlık 1"/>
          <p:cNvSpPr>
            <a:spLocks noGrp="1"/>
          </p:cNvSpPr>
          <p:nvPr>
            <p:ph type="title"/>
          </p:nvPr>
        </p:nvSpPr>
        <p:spPr/>
        <p:txBody>
          <a:bodyPr/>
          <a:lstStyle/>
          <a:p>
            <a:r>
              <a:rPr lang="tr-TR" dirty="0" err="1" smtClean="0"/>
              <a:t>Viterbi</a:t>
            </a:r>
            <a:r>
              <a:rPr lang="tr-TR" dirty="0" smtClean="0"/>
              <a:t> </a:t>
            </a:r>
            <a:r>
              <a:rPr lang="tr-TR" dirty="0" err="1" smtClean="0"/>
              <a:t>Algorithm</a:t>
            </a:r>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16</a:t>
            </a:fld>
            <a:endParaRPr lang="tr-TR" dirty="0"/>
          </a:p>
        </p:txBody>
      </p:sp>
    </p:spTree>
    <p:extLst>
      <p:ext uri="{BB962C8B-B14F-4D97-AF65-F5344CB8AC3E}">
        <p14:creationId xmlns:p14="http://schemas.microsoft.com/office/powerpoint/2010/main" val="4026477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2708920"/>
            <a:ext cx="7745505" cy="3877815"/>
          </a:xfrm>
        </p:spPr>
        <p:txBody>
          <a:bodyPr/>
          <a:lstStyle/>
          <a:p>
            <a:r>
              <a:rPr lang="tr-TR" dirty="0" err="1" smtClean="0"/>
              <a:t>For</a:t>
            </a:r>
            <a:r>
              <a:rPr lang="tr-TR" dirty="0" smtClean="0"/>
              <a:t> </a:t>
            </a:r>
            <a:r>
              <a:rPr lang="tr-TR" dirty="0" err="1" smtClean="0"/>
              <a:t>implementing</a:t>
            </a:r>
            <a:r>
              <a:rPr lang="tr-TR" dirty="0" smtClean="0"/>
              <a:t> </a:t>
            </a:r>
            <a:r>
              <a:rPr lang="tr-TR" dirty="0" err="1" smtClean="0"/>
              <a:t>our</a:t>
            </a:r>
            <a:r>
              <a:rPr lang="tr-TR" dirty="0" smtClean="0"/>
              <a:t> </a:t>
            </a:r>
            <a:r>
              <a:rPr lang="tr-TR" dirty="0" err="1" smtClean="0"/>
              <a:t>project</a:t>
            </a:r>
            <a:endParaRPr lang="tr-TR" dirty="0" smtClean="0"/>
          </a:p>
          <a:p>
            <a:r>
              <a:rPr lang="tr-TR" dirty="0" err="1" smtClean="0"/>
              <a:t>For</a:t>
            </a:r>
            <a:r>
              <a:rPr lang="tr-TR" dirty="0" smtClean="0"/>
              <a:t> </a:t>
            </a:r>
            <a:r>
              <a:rPr lang="tr-TR" dirty="0" err="1" smtClean="0"/>
              <a:t>recognition</a:t>
            </a:r>
            <a:endParaRPr lang="tr-TR" dirty="0" smtClean="0"/>
          </a:p>
          <a:p>
            <a:r>
              <a:rPr lang="tr-TR" dirty="0" err="1" smtClean="0"/>
              <a:t>For</a:t>
            </a:r>
            <a:r>
              <a:rPr lang="tr-TR" dirty="0" smtClean="0"/>
              <a:t> </a:t>
            </a:r>
            <a:r>
              <a:rPr lang="tr-TR" dirty="0" err="1" smtClean="0"/>
              <a:t>classification</a:t>
            </a:r>
            <a:endParaRPr lang="tr-TR" dirty="0" smtClean="0"/>
          </a:p>
          <a:p>
            <a:r>
              <a:rPr lang="tr-TR" dirty="0" err="1" smtClean="0"/>
              <a:t>For</a:t>
            </a:r>
            <a:r>
              <a:rPr lang="tr-TR" dirty="0" smtClean="0"/>
              <a:t> </a:t>
            </a:r>
            <a:r>
              <a:rPr lang="tr-TR" dirty="0" err="1" smtClean="0"/>
              <a:t>developing</a:t>
            </a:r>
            <a:endParaRPr lang="tr-TR" dirty="0"/>
          </a:p>
        </p:txBody>
      </p:sp>
      <p:sp>
        <p:nvSpPr>
          <p:cNvPr id="2" name="Başlık 1"/>
          <p:cNvSpPr>
            <a:spLocks noGrp="1"/>
          </p:cNvSpPr>
          <p:nvPr>
            <p:ph type="title"/>
          </p:nvPr>
        </p:nvSpPr>
        <p:spPr>
          <a:xfrm>
            <a:off x="611560" y="332656"/>
            <a:ext cx="7756263" cy="1054250"/>
          </a:xfrm>
        </p:spPr>
        <p:txBody>
          <a:bodyPr>
            <a:noAutofit/>
          </a:bodyPr>
          <a:lstStyle/>
          <a:p>
            <a:r>
              <a:rPr lang="tr-TR" sz="4400" dirty="0" err="1" smtClean="0"/>
              <a:t>Why</a:t>
            </a:r>
            <a:r>
              <a:rPr lang="tr-TR" sz="4400" dirty="0" smtClean="0"/>
              <a:t> do </a:t>
            </a:r>
            <a:r>
              <a:rPr lang="tr-TR" sz="4400" dirty="0" err="1" smtClean="0"/>
              <a:t>we</a:t>
            </a:r>
            <a:r>
              <a:rPr lang="tr-TR" sz="4400" dirty="0" smtClean="0"/>
              <a:t> </a:t>
            </a:r>
            <a:r>
              <a:rPr lang="tr-TR" sz="4400" dirty="0" err="1" smtClean="0"/>
              <a:t>need</a:t>
            </a:r>
            <a:r>
              <a:rPr lang="tr-TR" sz="4400" dirty="0" smtClean="0"/>
              <a:t> </a:t>
            </a:r>
            <a:r>
              <a:rPr lang="tr-TR" sz="4400" dirty="0" err="1" smtClean="0"/>
              <a:t>these</a:t>
            </a:r>
            <a:r>
              <a:rPr lang="tr-TR" sz="4400" dirty="0" smtClean="0"/>
              <a:t> </a:t>
            </a:r>
            <a:r>
              <a:rPr lang="tr-TR" sz="4400" dirty="0" err="1" smtClean="0"/>
              <a:t>knowledges</a:t>
            </a:r>
            <a:r>
              <a:rPr lang="tr-TR" sz="4400" dirty="0" smtClean="0"/>
              <a:t>?</a:t>
            </a:r>
            <a:endParaRPr lang="tr-TR" sz="44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17</a:t>
            </a:fld>
            <a:endParaRPr lang="tr-TR" dirty="0"/>
          </a:p>
        </p:txBody>
      </p:sp>
    </p:spTree>
    <p:extLst>
      <p:ext uri="{BB962C8B-B14F-4D97-AF65-F5344CB8AC3E}">
        <p14:creationId xmlns:p14="http://schemas.microsoft.com/office/powerpoint/2010/main" val="1950136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2786" y="2924792"/>
            <a:ext cx="4858428" cy="2524478"/>
          </a:xfrm>
        </p:spPr>
      </p:pic>
      <p:sp>
        <p:nvSpPr>
          <p:cNvPr id="2" name="Başlık 1"/>
          <p:cNvSpPr>
            <a:spLocks noGrp="1"/>
          </p:cNvSpPr>
          <p:nvPr>
            <p:ph type="title"/>
          </p:nvPr>
        </p:nvSpPr>
        <p:spPr/>
        <p:txBody>
          <a:bodyPr>
            <a:noAutofit/>
          </a:bodyPr>
          <a:lstStyle/>
          <a:p>
            <a:r>
              <a:rPr lang="tr-TR" sz="4000" dirty="0" err="1" smtClean="0"/>
              <a:t>Introduction</a:t>
            </a:r>
            <a:r>
              <a:rPr lang="tr-TR" sz="4000" dirty="0" smtClean="0"/>
              <a:t> </a:t>
            </a:r>
            <a:r>
              <a:rPr lang="tr-TR" sz="4000" dirty="0" err="1" smtClean="0"/>
              <a:t>to</a:t>
            </a:r>
            <a:r>
              <a:rPr lang="tr-TR" sz="4000" dirty="0" smtClean="0"/>
              <a:t> Speech </a:t>
            </a:r>
            <a:r>
              <a:rPr lang="tr-TR" sz="4000" dirty="0" err="1" smtClean="0"/>
              <a:t>Recognition</a:t>
            </a:r>
            <a:endParaRPr lang="tr-TR" sz="4000"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18</a:t>
            </a:fld>
            <a:endParaRPr lang="tr-TR" dirty="0"/>
          </a:p>
        </p:txBody>
      </p:sp>
    </p:spTree>
    <p:extLst>
      <p:ext uri="{BB962C8B-B14F-4D97-AF65-F5344CB8AC3E}">
        <p14:creationId xmlns:p14="http://schemas.microsoft.com/office/powerpoint/2010/main" val="3605539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2913" y="2247900"/>
            <a:ext cx="5958174" cy="3878263"/>
          </a:xfrm>
        </p:spPr>
      </p:pic>
      <p:sp>
        <p:nvSpPr>
          <p:cNvPr id="2" name="Başlık 1"/>
          <p:cNvSpPr>
            <a:spLocks noGrp="1"/>
          </p:cNvSpPr>
          <p:nvPr>
            <p:ph type="title"/>
          </p:nvPr>
        </p:nvSpPr>
        <p:spPr/>
        <p:txBody>
          <a:bodyPr>
            <a:noAutofit/>
          </a:bodyPr>
          <a:lstStyle/>
          <a:p>
            <a:r>
              <a:rPr lang="tr-TR" sz="4000" dirty="0" err="1" smtClean="0"/>
              <a:t>Example</a:t>
            </a:r>
            <a:r>
              <a:rPr lang="tr-TR" sz="4000" dirty="0" smtClean="0"/>
              <a:t> </a:t>
            </a:r>
            <a:r>
              <a:rPr lang="tr-TR" sz="4000" dirty="0" err="1" smtClean="0"/>
              <a:t>Grammar</a:t>
            </a:r>
            <a:r>
              <a:rPr lang="tr-TR" sz="4000" dirty="0" smtClean="0"/>
              <a:t> of </a:t>
            </a:r>
            <a:br>
              <a:rPr lang="tr-TR" sz="4000" dirty="0" smtClean="0"/>
            </a:br>
            <a:r>
              <a:rPr lang="tr-TR" sz="4000" dirty="0" smtClean="0"/>
              <a:t>Speech </a:t>
            </a:r>
            <a:r>
              <a:rPr lang="tr-TR" sz="4000" dirty="0" err="1" smtClean="0"/>
              <a:t>Recognition</a:t>
            </a:r>
            <a:endParaRPr lang="tr-TR" sz="4000"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19</a:t>
            </a:fld>
            <a:endParaRPr lang="tr-TR" dirty="0"/>
          </a:p>
        </p:txBody>
      </p:sp>
    </p:spTree>
    <p:extLst>
      <p:ext uri="{BB962C8B-B14F-4D97-AF65-F5344CB8AC3E}">
        <p14:creationId xmlns:p14="http://schemas.microsoft.com/office/powerpoint/2010/main" val="239400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http://www.aux.tv/2014/06/scroll-through-100-years-of-rock-music-in-just-minut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8672" y="2204864"/>
            <a:ext cx="4796383" cy="2088232"/>
          </a:xfrm>
        </p:spPr>
      </p:pic>
      <p:sp>
        <p:nvSpPr>
          <p:cNvPr id="2" name="Başlık 1"/>
          <p:cNvSpPr>
            <a:spLocks noGrp="1"/>
          </p:cNvSpPr>
          <p:nvPr>
            <p:ph type="title"/>
          </p:nvPr>
        </p:nvSpPr>
        <p:spPr/>
        <p:txBody>
          <a:bodyPr/>
          <a:lstStyle/>
          <a:p>
            <a:r>
              <a:rPr lang="tr-TR" dirty="0" smtClean="0"/>
              <a:t>Definition of Project</a:t>
            </a:r>
            <a:endParaRPr lang="tr-TR" dirty="0"/>
          </a:p>
        </p:txBody>
      </p:sp>
      <p:sp>
        <p:nvSpPr>
          <p:cNvPr id="8" name="Metin kutusu 7"/>
          <p:cNvSpPr txBox="1"/>
          <p:nvPr/>
        </p:nvSpPr>
        <p:spPr>
          <a:xfrm>
            <a:off x="1835696" y="4653136"/>
            <a:ext cx="5359359" cy="2031325"/>
          </a:xfrm>
          <a:prstGeom prst="rect">
            <a:avLst/>
          </a:prstGeom>
          <a:noFill/>
        </p:spPr>
        <p:txBody>
          <a:bodyPr wrap="square" rtlCol="0">
            <a:spAutoFit/>
          </a:bodyPr>
          <a:lstStyle/>
          <a:p>
            <a:pPr algn="ctr"/>
            <a:r>
              <a:rPr lang="tr-TR" dirty="0" smtClean="0"/>
              <a:t>  </a:t>
            </a:r>
            <a:r>
              <a:rPr lang="en-US" dirty="0" smtClean="0"/>
              <a:t>Why</a:t>
            </a:r>
            <a:r>
              <a:rPr lang="tr-TR" dirty="0" smtClean="0"/>
              <a:t> </a:t>
            </a:r>
            <a:r>
              <a:rPr lang="tr-TR" dirty="0" err="1" smtClean="0"/>
              <a:t>this</a:t>
            </a:r>
            <a:r>
              <a:rPr lang="tr-TR" dirty="0" smtClean="0"/>
              <a:t> Project?</a:t>
            </a:r>
          </a:p>
          <a:p>
            <a:endParaRPr lang="tr-TR" dirty="0"/>
          </a:p>
          <a:p>
            <a:pPr marL="285750" indent="-285750">
              <a:buFontTx/>
              <a:buChar char="-"/>
            </a:pPr>
            <a:r>
              <a:rPr lang="tr-TR" dirty="0" smtClean="0"/>
              <a:t>People </a:t>
            </a:r>
            <a:r>
              <a:rPr lang="tr-TR" dirty="0" err="1" smtClean="0"/>
              <a:t>wants</a:t>
            </a:r>
            <a:r>
              <a:rPr lang="tr-TR" dirty="0" smtClean="0"/>
              <a:t> </a:t>
            </a:r>
            <a:r>
              <a:rPr lang="tr-TR" dirty="0" err="1" smtClean="0"/>
              <a:t>to</a:t>
            </a:r>
            <a:r>
              <a:rPr lang="tr-TR" dirty="0" smtClean="0"/>
              <a:t> </a:t>
            </a:r>
            <a:r>
              <a:rPr lang="tr-TR" dirty="0" err="1" smtClean="0"/>
              <a:t>discover</a:t>
            </a:r>
            <a:r>
              <a:rPr lang="tr-TR" dirty="0" smtClean="0"/>
              <a:t> </a:t>
            </a:r>
            <a:r>
              <a:rPr lang="tr-TR" dirty="0" err="1" smtClean="0"/>
              <a:t>new</a:t>
            </a:r>
            <a:r>
              <a:rPr lang="tr-TR" dirty="0" smtClean="0"/>
              <a:t> </a:t>
            </a:r>
            <a:r>
              <a:rPr lang="tr-TR" dirty="0" err="1" smtClean="0"/>
              <a:t>musics</a:t>
            </a:r>
            <a:r>
              <a:rPr lang="tr-TR" dirty="0" smtClean="0"/>
              <a:t>.</a:t>
            </a:r>
          </a:p>
          <a:p>
            <a:pPr marL="285750" indent="-285750">
              <a:buFontTx/>
              <a:buChar char="-"/>
            </a:pPr>
            <a:r>
              <a:rPr lang="tr-TR" dirty="0" err="1" smtClean="0"/>
              <a:t>Extendable</a:t>
            </a:r>
            <a:r>
              <a:rPr lang="tr-TR" dirty="0" smtClean="0"/>
              <a:t> </a:t>
            </a:r>
            <a:r>
              <a:rPr lang="tr-TR" dirty="0" err="1" smtClean="0"/>
              <a:t>larger</a:t>
            </a:r>
            <a:r>
              <a:rPr lang="tr-TR" dirty="0" smtClean="0"/>
              <a:t> </a:t>
            </a:r>
            <a:r>
              <a:rPr lang="tr-TR" dirty="0" err="1" smtClean="0"/>
              <a:t>projects</a:t>
            </a:r>
            <a:endParaRPr lang="tr-TR" dirty="0" smtClean="0"/>
          </a:p>
          <a:p>
            <a:pPr marL="285750" indent="-285750">
              <a:buFontTx/>
              <a:buChar char="-"/>
            </a:pPr>
            <a:r>
              <a:rPr lang="tr-TR" dirty="0" err="1" smtClean="0"/>
              <a:t>It</a:t>
            </a:r>
            <a:r>
              <a:rPr lang="tr-TR" dirty="0" smtClean="0"/>
              <a:t> </a:t>
            </a:r>
            <a:r>
              <a:rPr lang="tr-TR" dirty="0" err="1" smtClean="0"/>
              <a:t>touches</a:t>
            </a:r>
            <a:r>
              <a:rPr lang="tr-TR" dirty="0" smtClean="0"/>
              <a:t> </a:t>
            </a:r>
            <a:r>
              <a:rPr lang="tr-TR" dirty="0" err="1" smtClean="0"/>
              <a:t>daily</a:t>
            </a:r>
            <a:r>
              <a:rPr lang="tr-TR" dirty="0" smtClean="0"/>
              <a:t> life</a:t>
            </a:r>
          </a:p>
          <a:p>
            <a:pPr marL="285750" indent="-285750">
              <a:buFontTx/>
              <a:buChar char="-"/>
            </a:pPr>
            <a:r>
              <a:rPr lang="tr-TR" dirty="0" err="1" smtClean="0"/>
              <a:t>Learn</a:t>
            </a:r>
            <a:r>
              <a:rPr lang="tr-TR" dirty="0" smtClean="0"/>
              <a:t> </a:t>
            </a:r>
            <a:r>
              <a:rPr lang="tr-TR" dirty="0" err="1" smtClean="0"/>
              <a:t>Artificial</a:t>
            </a:r>
            <a:r>
              <a:rPr lang="tr-TR" dirty="0" smtClean="0"/>
              <a:t> </a:t>
            </a:r>
            <a:r>
              <a:rPr lang="tr-TR" dirty="0" err="1" smtClean="0"/>
              <a:t>Intelligence</a:t>
            </a:r>
            <a:r>
              <a:rPr lang="tr-TR" dirty="0" smtClean="0"/>
              <a:t> </a:t>
            </a:r>
            <a:r>
              <a:rPr lang="tr-TR" dirty="0" err="1" smtClean="0"/>
              <a:t>and</a:t>
            </a:r>
            <a:r>
              <a:rPr lang="tr-TR" dirty="0" smtClean="0"/>
              <a:t> Machine Learning</a:t>
            </a:r>
          </a:p>
          <a:p>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2</a:t>
            </a:fld>
            <a:endParaRPr lang="tr-TR" dirty="0"/>
          </a:p>
        </p:txBody>
      </p:sp>
    </p:spTree>
    <p:extLst>
      <p:ext uri="{BB962C8B-B14F-4D97-AF65-F5344CB8AC3E}">
        <p14:creationId xmlns:p14="http://schemas.microsoft.com/office/powerpoint/2010/main" val="23398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08623" y="2247900"/>
            <a:ext cx="7126753" cy="3878263"/>
          </a:xfrm>
        </p:spPr>
      </p:pic>
      <p:sp>
        <p:nvSpPr>
          <p:cNvPr id="2" name="Başlık 1"/>
          <p:cNvSpPr>
            <a:spLocks noGrp="1"/>
          </p:cNvSpPr>
          <p:nvPr>
            <p:ph type="title"/>
          </p:nvPr>
        </p:nvSpPr>
        <p:spPr/>
        <p:txBody>
          <a:bodyPr/>
          <a:lstStyle/>
          <a:p>
            <a:r>
              <a:rPr lang="tr-TR" dirty="0" smtClean="0"/>
              <a:t>SPEECH DIAGRAM</a:t>
            </a:r>
            <a:endParaRPr lang="tr-TR" dirty="0"/>
          </a:p>
        </p:txBody>
      </p:sp>
      <p:sp>
        <p:nvSpPr>
          <p:cNvPr id="5" name="Slayt Numarası Yer Tutucusu 4"/>
          <p:cNvSpPr>
            <a:spLocks noGrp="1"/>
          </p:cNvSpPr>
          <p:nvPr>
            <p:ph type="sldNum" sz="quarter" idx="12"/>
          </p:nvPr>
        </p:nvSpPr>
        <p:spPr/>
        <p:txBody>
          <a:bodyPr/>
          <a:lstStyle/>
          <a:p>
            <a:fld id="{F302176B-0E47-46AC-8F43-DAB4B8A37D06}" type="slidenum">
              <a:rPr lang="tr-TR" smtClean="0"/>
              <a:t>20</a:t>
            </a:fld>
            <a:endParaRPr lang="tr-TR" dirty="0"/>
          </a:p>
        </p:txBody>
      </p:sp>
    </p:spTree>
    <p:extLst>
      <p:ext uri="{BB962C8B-B14F-4D97-AF65-F5344CB8AC3E}">
        <p14:creationId xmlns:p14="http://schemas.microsoft.com/office/powerpoint/2010/main" val="350094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Understanding</a:t>
            </a:r>
            <a:r>
              <a:rPr lang="tr-TR" dirty="0" smtClean="0"/>
              <a:t> HMM </a:t>
            </a:r>
            <a:r>
              <a:rPr lang="tr-TR" dirty="0" err="1" smtClean="0"/>
              <a:t>and</a:t>
            </a:r>
            <a:r>
              <a:rPr lang="tr-TR" dirty="0" smtClean="0"/>
              <a:t> </a:t>
            </a:r>
            <a:r>
              <a:rPr lang="tr-TR" dirty="0" smtClean="0"/>
              <a:t>HTK</a:t>
            </a:r>
          </a:p>
          <a:p>
            <a:r>
              <a:rPr lang="tr-TR" dirty="0" err="1" smtClean="0"/>
              <a:t>Understanding</a:t>
            </a:r>
            <a:r>
              <a:rPr lang="tr-TR" dirty="0" smtClean="0"/>
              <a:t> </a:t>
            </a:r>
            <a:r>
              <a:rPr lang="tr-TR" dirty="0" err="1" smtClean="0"/>
              <a:t>Bayes</a:t>
            </a:r>
            <a:r>
              <a:rPr lang="tr-TR" dirty="0" smtClean="0"/>
              <a:t>’ </a:t>
            </a:r>
            <a:r>
              <a:rPr lang="tr-TR" dirty="0" err="1" smtClean="0"/>
              <a:t>Rule</a:t>
            </a:r>
            <a:endParaRPr lang="tr-TR" dirty="0" smtClean="0"/>
          </a:p>
          <a:p>
            <a:r>
              <a:rPr lang="tr-TR" dirty="0" err="1" smtClean="0"/>
              <a:t>Understanding</a:t>
            </a:r>
            <a:r>
              <a:rPr lang="tr-TR" dirty="0" smtClean="0"/>
              <a:t> </a:t>
            </a:r>
            <a:r>
              <a:rPr lang="tr-TR" dirty="0" err="1" smtClean="0"/>
              <a:t>Baum-Welch</a:t>
            </a:r>
            <a:endParaRPr lang="tr-TR" dirty="0" smtClean="0"/>
          </a:p>
          <a:p>
            <a:r>
              <a:rPr lang="tr-TR" dirty="0" err="1" smtClean="0"/>
              <a:t>Understanding</a:t>
            </a:r>
            <a:r>
              <a:rPr lang="tr-TR" dirty="0" smtClean="0"/>
              <a:t> </a:t>
            </a:r>
            <a:r>
              <a:rPr lang="tr-TR" dirty="0" err="1" smtClean="0"/>
              <a:t>Viterbi</a:t>
            </a:r>
            <a:endParaRPr lang="tr-TR" dirty="0" smtClean="0"/>
          </a:p>
          <a:p>
            <a:r>
              <a:rPr lang="tr-TR" dirty="0" err="1" smtClean="0"/>
              <a:t>Understanding</a:t>
            </a:r>
            <a:r>
              <a:rPr lang="tr-TR" dirty="0" smtClean="0"/>
              <a:t> Julius </a:t>
            </a:r>
            <a:r>
              <a:rPr lang="tr-TR" dirty="0" err="1" smtClean="0"/>
              <a:t>toolkit</a:t>
            </a:r>
            <a:endParaRPr lang="tr-TR" dirty="0" smtClean="0"/>
          </a:p>
          <a:p>
            <a:r>
              <a:rPr lang="tr-TR" dirty="0" err="1" smtClean="0"/>
              <a:t>Understanding</a:t>
            </a:r>
            <a:r>
              <a:rPr lang="tr-TR" dirty="0" smtClean="0"/>
              <a:t> </a:t>
            </a:r>
            <a:r>
              <a:rPr lang="tr-TR" dirty="0" err="1" smtClean="0"/>
              <a:t>related</a:t>
            </a:r>
            <a:r>
              <a:rPr lang="tr-TR" dirty="0" smtClean="0"/>
              <a:t> </a:t>
            </a:r>
            <a:r>
              <a:rPr lang="tr-TR" dirty="0" err="1" smtClean="0"/>
              <a:t>works</a:t>
            </a:r>
            <a:endParaRPr lang="tr-TR" dirty="0" smtClean="0"/>
          </a:p>
          <a:p>
            <a:r>
              <a:rPr lang="tr-TR" dirty="0" err="1" smtClean="0"/>
              <a:t>Creating</a:t>
            </a:r>
            <a:r>
              <a:rPr lang="tr-TR" dirty="0" smtClean="0"/>
              <a:t> Speech </a:t>
            </a:r>
            <a:r>
              <a:rPr lang="tr-TR" dirty="0" err="1" smtClean="0"/>
              <a:t>Recognition</a:t>
            </a:r>
            <a:endParaRPr lang="tr-TR" dirty="0"/>
          </a:p>
        </p:txBody>
      </p:sp>
      <p:sp>
        <p:nvSpPr>
          <p:cNvPr id="2" name="Başlık 1"/>
          <p:cNvSpPr>
            <a:spLocks noGrp="1"/>
          </p:cNvSpPr>
          <p:nvPr>
            <p:ph type="title"/>
          </p:nvPr>
        </p:nvSpPr>
        <p:spPr/>
        <p:txBody>
          <a:bodyPr/>
          <a:lstStyle/>
          <a:p>
            <a:r>
              <a:rPr lang="tr-TR" dirty="0" err="1" smtClean="0"/>
              <a:t>Tasks</a:t>
            </a:r>
            <a:r>
              <a:rPr lang="tr-TR" dirty="0" smtClean="0"/>
              <a:t> </a:t>
            </a:r>
            <a:r>
              <a:rPr lang="tr-TR" dirty="0" err="1" smtClean="0"/>
              <a:t>Accomplished</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21</a:t>
            </a:fld>
            <a:endParaRPr lang="tr-TR" dirty="0"/>
          </a:p>
        </p:txBody>
      </p:sp>
    </p:spTree>
    <p:extLst>
      <p:ext uri="{BB962C8B-B14F-4D97-AF65-F5344CB8AC3E}">
        <p14:creationId xmlns:p14="http://schemas.microsoft.com/office/powerpoint/2010/main" val="705890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Understanding</a:t>
            </a:r>
            <a:r>
              <a:rPr lang="tr-TR" dirty="0" smtClean="0"/>
              <a:t> </a:t>
            </a:r>
            <a:r>
              <a:rPr lang="tr-TR" dirty="0" err="1" smtClean="0"/>
              <a:t>Gaussian</a:t>
            </a:r>
            <a:r>
              <a:rPr lang="tr-TR" dirty="0" smtClean="0"/>
              <a:t> </a:t>
            </a:r>
            <a:r>
              <a:rPr lang="tr-TR" dirty="0" err="1" smtClean="0"/>
              <a:t>Mixture</a:t>
            </a:r>
            <a:r>
              <a:rPr lang="tr-TR" dirty="0"/>
              <a:t> </a:t>
            </a:r>
            <a:r>
              <a:rPr lang="tr-TR" dirty="0" smtClean="0"/>
              <a:t>Model</a:t>
            </a:r>
            <a:r>
              <a:rPr lang="tr-TR" dirty="0" smtClean="0"/>
              <a:t>.</a:t>
            </a:r>
            <a:endParaRPr lang="tr-TR" dirty="0" smtClean="0"/>
          </a:p>
          <a:p>
            <a:r>
              <a:rPr lang="tr-TR" dirty="0" err="1" smtClean="0"/>
              <a:t>Enhance</a:t>
            </a:r>
            <a:r>
              <a:rPr lang="tr-TR" dirty="0" smtClean="0"/>
              <a:t> </a:t>
            </a:r>
            <a:r>
              <a:rPr lang="tr-TR" dirty="0" err="1" smtClean="0"/>
              <a:t>choosing</a:t>
            </a:r>
            <a:r>
              <a:rPr lang="tr-TR" dirty="0" smtClean="0"/>
              <a:t> data.</a:t>
            </a:r>
          </a:p>
          <a:p>
            <a:r>
              <a:rPr lang="tr-TR" dirty="0" err="1" smtClean="0"/>
              <a:t>Specify</a:t>
            </a:r>
            <a:r>
              <a:rPr lang="tr-TR" dirty="0" smtClean="0"/>
              <a:t> </a:t>
            </a:r>
            <a:r>
              <a:rPr lang="tr-TR" dirty="0" err="1" smtClean="0"/>
              <a:t>spectrum</a:t>
            </a:r>
            <a:r>
              <a:rPr lang="tr-TR" dirty="0" smtClean="0"/>
              <a:t> of </a:t>
            </a:r>
            <a:r>
              <a:rPr lang="tr-TR" dirty="0" err="1" smtClean="0"/>
              <a:t>genres</a:t>
            </a:r>
            <a:r>
              <a:rPr lang="tr-TR" dirty="0" smtClean="0"/>
              <a:t> </a:t>
            </a:r>
            <a:r>
              <a:rPr lang="tr-TR" dirty="0" err="1" smtClean="0"/>
              <a:t>from</a:t>
            </a:r>
            <a:r>
              <a:rPr lang="tr-TR" dirty="0" smtClean="0"/>
              <a:t> </a:t>
            </a:r>
            <a:r>
              <a:rPr lang="tr-TR" dirty="0" err="1" smtClean="0"/>
              <a:t>music</a:t>
            </a:r>
            <a:r>
              <a:rPr lang="tr-TR" dirty="0" smtClean="0"/>
              <a:t> </a:t>
            </a:r>
            <a:r>
              <a:rPr lang="tr-TR" dirty="0" err="1" smtClean="0"/>
              <a:t>utterance</a:t>
            </a:r>
            <a:r>
              <a:rPr lang="tr-TR" dirty="0" smtClean="0"/>
              <a:t>.</a:t>
            </a:r>
          </a:p>
          <a:p>
            <a:r>
              <a:rPr lang="tr-TR" dirty="0" err="1" smtClean="0"/>
              <a:t>Creating</a:t>
            </a:r>
            <a:r>
              <a:rPr lang="tr-TR" dirty="0" smtClean="0"/>
              <a:t> </a:t>
            </a:r>
            <a:r>
              <a:rPr lang="tr-TR" dirty="0" err="1" smtClean="0"/>
              <a:t>harmonics</a:t>
            </a:r>
            <a:r>
              <a:rPr lang="tr-TR" dirty="0" smtClean="0"/>
              <a:t> </a:t>
            </a:r>
            <a:r>
              <a:rPr lang="tr-TR" dirty="0" err="1" smtClean="0"/>
              <a:t>from</a:t>
            </a:r>
            <a:r>
              <a:rPr lang="tr-TR" dirty="0" smtClean="0"/>
              <a:t> </a:t>
            </a:r>
            <a:r>
              <a:rPr lang="tr-TR" dirty="0" err="1" smtClean="0"/>
              <a:t>genres</a:t>
            </a:r>
            <a:r>
              <a:rPr lang="tr-TR" dirty="0" smtClean="0"/>
              <a:t>.</a:t>
            </a:r>
          </a:p>
          <a:p>
            <a:r>
              <a:rPr lang="tr-TR" dirty="0" err="1" smtClean="0"/>
              <a:t>Implementing</a:t>
            </a:r>
            <a:r>
              <a:rPr lang="tr-TR" dirty="0" smtClean="0"/>
              <a:t> </a:t>
            </a:r>
            <a:r>
              <a:rPr lang="tr-TR" dirty="0" err="1" smtClean="0"/>
              <a:t>everything</a:t>
            </a:r>
            <a:r>
              <a:rPr lang="tr-TR" dirty="0" smtClean="0"/>
              <a:t> </a:t>
            </a:r>
            <a:r>
              <a:rPr lang="tr-TR" dirty="0" err="1" smtClean="0"/>
              <a:t>that</a:t>
            </a:r>
            <a:r>
              <a:rPr lang="tr-TR" dirty="0" smtClean="0"/>
              <a:t> </a:t>
            </a:r>
            <a:r>
              <a:rPr lang="tr-TR" dirty="0" err="1" smtClean="0"/>
              <a:t>we</a:t>
            </a:r>
            <a:r>
              <a:rPr lang="tr-TR" dirty="0" smtClean="0"/>
              <a:t> </a:t>
            </a:r>
            <a:r>
              <a:rPr lang="tr-TR" dirty="0" err="1" smtClean="0"/>
              <a:t>have</a:t>
            </a:r>
            <a:r>
              <a:rPr lang="tr-TR" dirty="0" smtClean="0"/>
              <a:t> </a:t>
            </a:r>
            <a:r>
              <a:rPr lang="tr-TR" dirty="0" err="1" smtClean="0"/>
              <a:t>learned</a:t>
            </a:r>
            <a:r>
              <a:rPr lang="tr-TR" dirty="0" smtClean="0"/>
              <a:t>.</a:t>
            </a:r>
            <a:endParaRPr lang="tr-TR" dirty="0"/>
          </a:p>
        </p:txBody>
      </p:sp>
      <p:sp>
        <p:nvSpPr>
          <p:cNvPr id="2" name="Başlık 1"/>
          <p:cNvSpPr>
            <a:spLocks noGrp="1"/>
          </p:cNvSpPr>
          <p:nvPr>
            <p:ph type="title"/>
          </p:nvPr>
        </p:nvSpPr>
        <p:spPr/>
        <p:txBody>
          <a:bodyPr/>
          <a:lstStyle/>
          <a:p>
            <a:r>
              <a:rPr lang="tr-TR" dirty="0" err="1" smtClean="0"/>
              <a:t>Task</a:t>
            </a:r>
            <a:r>
              <a:rPr lang="tr-TR" dirty="0" smtClean="0"/>
              <a:t> </a:t>
            </a:r>
            <a:r>
              <a:rPr lang="tr-TR" dirty="0" err="1" smtClean="0"/>
              <a:t>to</a:t>
            </a:r>
            <a:r>
              <a:rPr lang="tr-TR" dirty="0" smtClean="0"/>
              <a:t> be </a:t>
            </a:r>
            <a:r>
              <a:rPr lang="tr-TR" dirty="0" err="1" smtClean="0"/>
              <a:t>completed</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22</a:t>
            </a:fld>
            <a:endParaRPr lang="tr-TR" dirty="0"/>
          </a:p>
        </p:txBody>
      </p:sp>
    </p:spTree>
    <p:extLst>
      <p:ext uri="{BB962C8B-B14F-4D97-AF65-F5344CB8AC3E}">
        <p14:creationId xmlns:p14="http://schemas.microsoft.com/office/powerpoint/2010/main" val="655238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492896"/>
            <a:ext cx="8229600" cy="3633267"/>
          </a:xfrm>
        </p:spPr>
        <p:txBody>
          <a:bodyPr/>
          <a:lstStyle/>
          <a:p>
            <a:r>
              <a:rPr lang="tr-TR" dirty="0" err="1" smtClean="0"/>
              <a:t>Genre</a:t>
            </a:r>
            <a:r>
              <a:rPr lang="tr-TR" dirty="0" smtClean="0"/>
              <a:t> </a:t>
            </a:r>
            <a:r>
              <a:rPr lang="tr-TR" dirty="0" err="1" smtClean="0"/>
              <a:t>standartization</a:t>
            </a:r>
            <a:endParaRPr lang="tr-TR" dirty="0" smtClean="0"/>
          </a:p>
          <a:p>
            <a:r>
              <a:rPr lang="tr-TR" dirty="0" err="1" smtClean="0"/>
              <a:t>Too</a:t>
            </a:r>
            <a:r>
              <a:rPr lang="tr-TR" dirty="0" smtClean="0"/>
              <a:t> </a:t>
            </a:r>
            <a:r>
              <a:rPr lang="tr-TR" dirty="0" err="1" smtClean="0"/>
              <a:t>many</a:t>
            </a:r>
            <a:r>
              <a:rPr lang="tr-TR" dirty="0" smtClean="0"/>
              <a:t> </a:t>
            </a:r>
            <a:r>
              <a:rPr lang="tr-TR" dirty="0" err="1" smtClean="0"/>
              <a:t>genres</a:t>
            </a:r>
            <a:r>
              <a:rPr lang="tr-TR" dirty="0" smtClean="0"/>
              <a:t>.</a:t>
            </a:r>
          </a:p>
          <a:p>
            <a:r>
              <a:rPr lang="tr-TR" dirty="0" err="1" smtClean="0"/>
              <a:t>Need</a:t>
            </a:r>
            <a:r>
              <a:rPr lang="tr-TR" dirty="0" smtClean="0"/>
              <a:t> of </a:t>
            </a:r>
            <a:r>
              <a:rPr lang="tr-TR" dirty="0" err="1" smtClean="0"/>
              <a:t>huge</a:t>
            </a:r>
            <a:r>
              <a:rPr lang="tr-TR" dirty="0" smtClean="0"/>
              <a:t> </a:t>
            </a:r>
            <a:r>
              <a:rPr lang="tr-TR" dirty="0" err="1" smtClean="0"/>
              <a:t>music</a:t>
            </a:r>
            <a:r>
              <a:rPr lang="tr-TR" dirty="0" smtClean="0"/>
              <a:t> data.</a:t>
            </a:r>
          </a:p>
          <a:p>
            <a:r>
              <a:rPr lang="tr-TR" dirty="0" smtClean="0"/>
              <a:t>Not </a:t>
            </a:r>
            <a:r>
              <a:rPr lang="tr-TR" dirty="0" err="1" smtClean="0"/>
              <a:t>exactly</a:t>
            </a:r>
            <a:r>
              <a:rPr lang="tr-TR" dirty="0" smtClean="0"/>
              <a:t> </a:t>
            </a:r>
            <a:r>
              <a:rPr lang="tr-TR" dirty="0" err="1" smtClean="0"/>
              <a:t>known</a:t>
            </a:r>
            <a:r>
              <a:rPr lang="tr-TR" dirty="0" smtClean="0"/>
              <a:t> </a:t>
            </a:r>
            <a:r>
              <a:rPr lang="tr-TR" dirty="0" err="1" smtClean="0"/>
              <a:t>area</a:t>
            </a:r>
            <a:r>
              <a:rPr lang="tr-TR" dirty="0" smtClean="0"/>
              <a:t>.</a:t>
            </a:r>
            <a:endParaRPr lang="tr-TR" dirty="0"/>
          </a:p>
        </p:txBody>
      </p:sp>
      <p:sp>
        <p:nvSpPr>
          <p:cNvPr id="2" name="Başlık 1"/>
          <p:cNvSpPr>
            <a:spLocks noGrp="1"/>
          </p:cNvSpPr>
          <p:nvPr>
            <p:ph type="title"/>
          </p:nvPr>
        </p:nvSpPr>
        <p:spPr/>
        <p:txBody>
          <a:bodyPr>
            <a:normAutofit/>
          </a:bodyPr>
          <a:lstStyle/>
          <a:p>
            <a:r>
              <a:rPr lang="tr-TR" dirty="0" err="1" smtClean="0"/>
              <a:t>Difficulties</a:t>
            </a:r>
            <a:r>
              <a:rPr lang="tr-TR" dirty="0" smtClean="0"/>
              <a:t> </a:t>
            </a:r>
            <a:r>
              <a:rPr lang="tr-TR" dirty="0" err="1" smtClean="0"/>
              <a:t>Encountered</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23</a:t>
            </a:fld>
            <a:endParaRPr lang="tr-TR" dirty="0"/>
          </a:p>
        </p:txBody>
      </p:sp>
    </p:spTree>
    <p:extLst>
      <p:ext uri="{BB962C8B-B14F-4D97-AF65-F5344CB8AC3E}">
        <p14:creationId xmlns:p14="http://schemas.microsoft.com/office/powerpoint/2010/main" val="279411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Plan A</a:t>
            </a:r>
          </a:p>
          <a:p>
            <a:pPr lvl="1"/>
            <a:r>
              <a:rPr lang="tr-TR" dirty="0" err="1"/>
              <a:t>While</a:t>
            </a:r>
            <a:r>
              <a:rPr lang="tr-TR" dirty="0"/>
              <a:t> </a:t>
            </a:r>
            <a:r>
              <a:rPr lang="tr-TR" dirty="0" err="1"/>
              <a:t>playing</a:t>
            </a:r>
            <a:r>
              <a:rPr lang="tr-TR" dirty="0"/>
              <a:t> </a:t>
            </a:r>
            <a:r>
              <a:rPr lang="tr-TR" dirty="0" err="1"/>
              <a:t>music</a:t>
            </a:r>
            <a:r>
              <a:rPr lang="tr-TR" dirty="0"/>
              <a:t>, </a:t>
            </a:r>
            <a:r>
              <a:rPr lang="tr-TR" dirty="0" err="1"/>
              <a:t>simultaneously</a:t>
            </a:r>
            <a:r>
              <a:rPr lang="tr-TR" dirty="0"/>
              <a:t> </a:t>
            </a:r>
            <a:r>
              <a:rPr lang="tr-TR" dirty="0" err="1"/>
              <a:t>wiriting</a:t>
            </a:r>
            <a:r>
              <a:rPr lang="tr-TR" dirty="0"/>
              <a:t> </a:t>
            </a:r>
            <a:r>
              <a:rPr lang="tr-TR" dirty="0" err="1"/>
              <a:t>notes</a:t>
            </a:r>
            <a:r>
              <a:rPr lang="tr-TR" dirty="0" smtClean="0"/>
              <a:t>.</a:t>
            </a:r>
          </a:p>
          <a:p>
            <a:pPr lvl="1"/>
            <a:endParaRPr lang="tr-TR" dirty="0" smtClean="0"/>
          </a:p>
          <a:p>
            <a:r>
              <a:rPr lang="tr-TR" dirty="0" smtClean="0"/>
              <a:t>Plan B</a:t>
            </a:r>
          </a:p>
          <a:p>
            <a:pPr lvl="1"/>
            <a:r>
              <a:rPr lang="tr-TR" dirty="0" err="1" smtClean="0"/>
              <a:t>Predict</a:t>
            </a:r>
            <a:r>
              <a:rPr lang="tr-TR" dirty="0" smtClean="0"/>
              <a:t> </a:t>
            </a:r>
            <a:r>
              <a:rPr lang="tr-TR" dirty="0" err="1" smtClean="0"/>
              <a:t>author</a:t>
            </a:r>
            <a:r>
              <a:rPr lang="tr-TR" dirty="0"/>
              <a:t> </a:t>
            </a:r>
            <a:r>
              <a:rPr lang="tr-TR" dirty="0" err="1" smtClean="0"/>
              <a:t>after</a:t>
            </a:r>
            <a:r>
              <a:rPr lang="tr-TR" dirty="0" smtClean="0"/>
              <a:t> </a:t>
            </a:r>
            <a:r>
              <a:rPr lang="tr-TR" dirty="0" err="1" smtClean="0"/>
              <a:t>given</a:t>
            </a:r>
            <a:r>
              <a:rPr lang="tr-TR" dirty="0" smtClean="0"/>
              <a:t> a </a:t>
            </a:r>
            <a:r>
              <a:rPr lang="tr-TR" dirty="0" err="1" smtClean="0"/>
              <a:t>passage</a:t>
            </a:r>
            <a:r>
              <a:rPr lang="tr-TR" dirty="0" smtClean="0"/>
              <a:t>.</a:t>
            </a:r>
            <a:endParaRPr lang="tr-TR" dirty="0"/>
          </a:p>
        </p:txBody>
      </p:sp>
      <p:sp>
        <p:nvSpPr>
          <p:cNvPr id="2" name="Başlık 1"/>
          <p:cNvSpPr>
            <a:spLocks noGrp="1"/>
          </p:cNvSpPr>
          <p:nvPr>
            <p:ph type="title"/>
          </p:nvPr>
        </p:nvSpPr>
        <p:spPr/>
        <p:txBody>
          <a:bodyPr/>
          <a:lstStyle/>
          <a:p>
            <a:r>
              <a:rPr lang="tr-TR" dirty="0" err="1" smtClean="0"/>
              <a:t>Future</a:t>
            </a:r>
            <a:r>
              <a:rPr lang="tr-TR" dirty="0" smtClean="0"/>
              <a:t> Plan</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24</a:t>
            </a:fld>
            <a:endParaRPr lang="tr-TR" dirty="0"/>
          </a:p>
        </p:txBody>
      </p:sp>
    </p:spTree>
    <p:extLst>
      <p:ext uri="{BB962C8B-B14F-4D97-AF65-F5344CB8AC3E}">
        <p14:creationId xmlns:p14="http://schemas.microsoft.com/office/powerpoint/2010/main" val="2692690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dirty="0">
                <a:hlinkClick r:id="rId2"/>
              </a:rPr>
              <a:t>http://</a:t>
            </a:r>
            <a:r>
              <a:rPr lang="tr-TR" dirty="0" smtClean="0">
                <a:hlinkClick r:id="rId2"/>
              </a:rPr>
              <a:t>millionmusic.net/mp3/about-music-genres</a:t>
            </a:r>
            <a:endParaRPr lang="tr-TR" dirty="0" smtClean="0"/>
          </a:p>
          <a:p>
            <a:r>
              <a:rPr lang="tr-TR" dirty="0">
                <a:hlinkClick r:id="rId3"/>
              </a:rPr>
              <a:t>http://</a:t>
            </a:r>
            <a:r>
              <a:rPr lang="tr-TR" dirty="0" smtClean="0">
                <a:hlinkClick r:id="rId3"/>
              </a:rPr>
              <a:t>www.fastcodesign.com/3021791/infographic-of-the-day/100-years-of-rock-music-in-less-than-a-minute</a:t>
            </a:r>
            <a:endParaRPr lang="tr-TR" dirty="0" smtClean="0"/>
          </a:p>
          <a:p>
            <a:r>
              <a:rPr lang="tr-TR" dirty="0">
                <a:hlinkClick r:id="rId4"/>
              </a:rPr>
              <a:t>https://</a:t>
            </a:r>
            <a:r>
              <a:rPr lang="tr-TR" dirty="0" smtClean="0">
                <a:hlinkClick r:id="rId4"/>
              </a:rPr>
              <a:t>en.wikipedia.org/wiki/Hidden_Markov_model</a:t>
            </a:r>
            <a:endParaRPr lang="tr-TR" dirty="0" smtClean="0"/>
          </a:p>
          <a:p>
            <a:r>
              <a:rPr lang="en-US" dirty="0"/>
              <a:t>Example of the Baum-Welch </a:t>
            </a:r>
            <a:r>
              <a:rPr lang="en-US" dirty="0" smtClean="0"/>
              <a:t>Algorithm</a:t>
            </a:r>
            <a:r>
              <a:rPr lang="tr-TR" dirty="0" smtClean="0"/>
              <a:t>, </a:t>
            </a:r>
            <a:r>
              <a:rPr lang="tr-TR" dirty="0" err="1" smtClean="0"/>
              <a:t>Larry</a:t>
            </a:r>
            <a:r>
              <a:rPr lang="tr-TR" dirty="0" smtClean="0"/>
              <a:t> Moss, Q520</a:t>
            </a:r>
            <a:r>
              <a:rPr lang="tr-TR" dirty="0"/>
              <a:t>, Spring </a:t>
            </a:r>
            <a:r>
              <a:rPr lang="tr-TR" dirty="0" smtClean="0"/>
              <a:t>2008</a:t>
            </a:r>
          </a:p>
          <a:p>
            <a:r>
              <a:rPr lang="tr-TR" dirty="0" err="1"/>
              <a:t>The</a:t>
            </a:r>
            <a:r>
              <a:rPr lang="tr-TR" dirty="0"/>
              <a:t> HTK </a:t>
            </a:r>
            <a:r>
              <a:rPr lang="tr-TR" dirty="0" err="1" smtClean="0"/>
              <a:t>Book</a:t>
            </a:r>
            <a:r>
              <a:rPr lang="tr-TR" dirty="0" smtClean="0"/>
              <a:t>, Steve </a:t>
            </a:r>
            <a:r>
              <a:rPr lang="tr-TR" dirty="0" err="1" smtClean="0"/>
              <a:t>Young</a:t>
            </a:r>
            <a:r>
              <a:rPr lang="tr-TR" dirty="0" smtClean="0"/>
              <a:t>, </a:t>
            </a:r>
            <a:r>
              <a:rPr lang="tr-TR" dirty="0" err="1" smtClean="0"/>
              <a:t>Gunnar</a:t>
            </a:r>
            <a:r>
              <a:rPr lang="tr-TR" dirty="0" smtClean="0"/>
              <a:t> </a:t>
            </a:r>
            <a:r>
              <a:rPr lang="tr-TR" dirty="0" err="1" smtClean="0"/>
              <a:t>Evermann</a:t>
            </a:r>
            <a:r>
              <a:rPr lang="tr-TR" dirty="0" smtClean="0"/>
              <a:t>, Mark </a:t>
            </a:r>
            <a:r>
              <a:rPr lang="tr-TR" dirty="0" err="1" smtClean="0"/>
              <a:t>Gales</a:t>
            </a:r>
            <a:r>
              <a:rPr lang="tr-TR" dirty="0" smtClean="0"/>
              <a:t>, Thomas Hain, Dan </a:t>
            </a:r>
            <a:r>
              <a:rPr lang="tr-TR" dirty="0" err="1" smtClean="0"/>
              <a:t>Kershaw</a:t>
            </a:r>
            <a:r>
              <a:rPr lang="tr-TR" dirty="0" smtClean="0"/>
              <a:t>, </a:t>
            </a:r>
            <a:r>
              <a:rPr lang="tr-TR" dirty="0" err="1" smtClean="0"/>
              <a:t>Xunying</a:t>
            </a:r>
            <a:r>
              <a:rPr lang="tr-TR" dirty="0" smtClean="0"/>
              <a:t> </a:t>
            </a:r>
            <a:r>
              <a:rPr lang="tr-TR" dirty="0"/>
              <a:t>(Andrew) </a:t>
            </a:r>
            <a:r>
              <a:rPr lang="tr-TR" dirty="0" err="1" smtClean="0"/>
              <a:t>Liu</a:t>
            </a:r>
            <a:r>
              <a:rPr lang="tr-TR" dirty="0" smtClean="0"/>
              <a:t>, </a:t>
            </a:r>
            <a:r>
              <a:rPr lang="tr-TR" dirty="0" err="1" smtClean="0"/>
              <a:t>Gareth</a:t>
            </a:r>
            <a:r>
              <a:rPr lang="tr-TR" dirty="0" smtClean="0"/>
              <a:t> </a:t>
            </a:r>
            <a:r>
              <a:rPr lang="tr-TR" dirty="0" err="1" smtClean="0"/>
              <a:t>Moore</a:t>
            </a:r>
            <a:r>
              <a:rPr lang="tr-TR" dirty="0" smtClean="0"/>
              <a:t>, </a:t>
            </a:r>
            <a:r>
              <a:rPr lang="tr-TR" dirty="0" err="1" smtClean="0"/>
              <a:t>Julian</a:t>
            </a:r>
            <a:r>
              <a:rPr lang="tr-TR" dirty="0" smtClean="0"/>
              <a:t> </a:t>
            </a:r>
            <a:r>
              <a:rPr lang="tr-TR" dirty="0" err="1" smtClean="0"/>
              <a:t>Odell</a:t>
            </a:r>
            <a:r>
              <a:rPr lang="tr-TR" dirty="0" smtClean="0"/>
              <a:t>, </a:t>
            </a:r>
            <a:r>
              <a:rPr lang="tr-TR" dirty="0" err="1" smtClean="0"/>
              <a:t>Dave</a:t>
            </a:r>
            <a:r>
              <a:rPr lang="tr-TR" dirty="0" smtClean="0"/>
              <a:t> </a:t>
            </a:r>
            <a:r>
              <a:rPr lang="tr-TR" dirty="0" err="1" smtClean="0"/>
              <a:t>Ollason</a:t>
            </a:r>
            <a:r>
              <a:rPr lang="tr-TR" dirty="0" smtClean="0"/>
              <a:t>, Dan </a:t>
            </a:r>
            <a:r>
              <a:rPr lang="tr-TR" dirty="0" err="1" smtClean="0"/>
              <a:t>Povey</a:t>
            </a:r>
            <a:r>
              <a:rPr lang="tr-TR" dirty="0" smtClean="0"/>
              <a:t>, </a:t>
            </a:r>
            <a:r>
              <a:rPr lang="tr-TR" dirty="0" err="1" smtClean="0"/>
              <a:t>Valtcho</a:t>
            </a:r>
            <a:r>
              <a:rPr lang="tr-TR" dirty="0" smtClean="0"/>
              <a:t> </a:t>
            </a:r>
            <a:r>
              <a:rPr lang="tr-TR" dirty="0" err="1" smtClean="0"/>
              <a:t>Valtchev</a:t>
            </a:r>
            <a:r>
              <a:rPr lang="tr-TR" dirty="0" smtClean="0"/>
              <a:t>, </a:t>
            </a:r>
            <a:r>
              <a:rPr lang="tr-TR" dirty="0" err="1" smtClean="0"/>
              <a:t>Phil</a:t>
            </a:r>
            <a:r>
              <a:rPr lang="tr-TR" dirty="0" smtClean="0"/>
              <a:t> </a:t>
            </a:r>
            <a:r>
              <a:rPr lang="tr-TR" dirty="0" err="1" smtClean="0"/>
              <a:t>Woodland</a:t>
            </a:r>
            <a:r>
              <a:rPr lang="tr-TR" dirty="0" smtClean="0"/>
              <a:t>, </a:t>
            </a:r>
            <a:r>
              <a:rPr lang="tr-TR" dirty="0" err="1"/>
              <a:t>Revised</a:t>
            </a:r>
            <a:r>
              <a:rPr lang="tr-TR" dirty="0"/>
              <a:t> </a:t>
            </a:r>
            <a:r>
              <a:rPr lang="tr-TR" dirty="0" err="1"/>
              <a:t>for</a:t>
            </a:r>
            <a:r>
              <a:rPr lang="tr-TR" dirty="0"/>
              <a:t> HTK </a:t>
            </a:r>
            <a:r>
              <a:rPr lang="tr-TR" dirty="0" err="1"/>
              <a:t>Version</a:t>
            </a:r>
            <a:r>
              <a:rPr lang="tr-TR" dirty="0"/>
              <a:t> 3.4 </a:t>
            </a:r>
            <a:r>
              <a:rPr lang="tr-TR" dirty="0" err="1"/>
              <a:t>December</a:t>
            </a:r>
            <a:r>
              <a:rPr lang="tr-TR" dirty="0"/>
              <a:t> 2006</a:t>
            </a:r>
            <a:endParaRPr lang="tr-TR" dirty="0" smtClean="0"/>
          </a:p>
          <a:p>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25</a:t>
            </a:fld>
            <a:endParaRPr lang="tr-TR" dirty="0"/>
          </a:p>
        </p:txBody>
      </p:sp>
      <p:sp>
        <p:nvSpPr>
          <p:cNvPr id="4" name="Başlık 3"/>
          <p:cNvSpPr>
            <a:spLocks noGrp="1"/>
          </p:cNvSpPr>
          <p:nvPr>
            <p:ph type="title"/>
          </p:nvPr>
        </p:nvSpPr>
        <p:spPr/>
        <p:txBody>
          <a:bodyPr/>
          <a:lstStyle/>
          <a:p>
            <a:r>
              <a:rPr lang="tr-TR" dirty="0" smtClean="0"/>
              <a:t>REFERENCES</a:t>
            </a:r>
            <a:endParaRPr lang="tr-TR" dirty="0"/>
          </a:p>
        </p:txBody>
      </p:sp>
    </p:spTree>
    <p:extLst>
      <p:ext uri="{BB962C8B-B14F-4D97-AF65-F5344CB8AC3E}">
        <p14:creationId xmlns:p14="http://schemas.microsoft.com/office/powerpoint/2010/main" val="501679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smtClean="0"/>
              <a:t> </a:t>
            </a:r>
            <a:endParaRPr lang="tr-TR" dirty="0"/>
          </a:p>
        </p:txBody>
      </p:sp>
      <p:sp>
        <p:nvSpPr>
          <p:cNvPr id="2" name="Başlık 1"/>
          <p:cNvSpPr>
            <a:spLocks noGrp="1"/>
          </p:cNvSpPr>
          <p:nvPr>
            <p:ph type="title"/>
          </p:nvPr>
        </p:nvSpPr>
        <p:spPr/>
        <p:txBody>
          <a:bodyPr/>
          <a:lstStyle/>
          <a:p>
            <a:r>
              <a:rPr lang="tr-TR" dirty="0" err="1" smtClean="0"/>
              <a:t>Any</a:t>
            </a:r>
            <a:r>
              <a:rPr lang="tr-TR" dirty="0" smtClean="0"/>
              <a:t> </a:t>
            </a:r>
            <a:r>
              <a:rPr lang="tr-TR" dirty="0" err="1" smtClean="0"/>
              <a:t>Questions</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546889"/>
            <a:ext cx="4038311" cy="4038311"/>
          </a:xfrm>
          <a:prstGeom prst="rect">
            <a:avLst/>
          </a:prstGeom>
        </p:spPr>
      </p:pic>
      <p:sp>
        <p:nvSpPr>
          <p:cNvPr id="6" name="Slayt Numarası Yer Tutucusu 5"/>
          <p:cNvSpPr>
            <a:spLocks noGrp="1"/>
          </p:cNvSpPr>
          <p:nvPr>
            <p:ph type="sldNum" sz="quarter" idx="12"/>
          </p:nvPr>
        </p:nvSpPr>
        <p:spPr/>
        <p:txBody>
          <a:bodyPr/>
          <a:lstStyle/>
          <a:p>
            <a:fld id="{F302176B-0E47-46AC-8F43-DAB4B8A37D06}" type="slidenum">
              <a:rPr lang="tr-TR" smtClean="0"/>
              <a:t>26</a:t>
            </a:fld>
            <a:endParaRPr lang="tr-TR" dirty="0"/>
          </a:p>
        </p:txBody>
      </p:sp>
    </p:spTree>
    <p:extLst>
      <p:ext uri="{BB962C8B-B14F-4D97-AF65-F5344CB8AC3E}">
        <p14:creationId xmlns:p14="http://schemas.microsoft.com/office/powerpoint/2010/main" val="14359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Aims</a:t>
            </a:r>
            <a:r>
              <a:rPr lang="tr-TR" dirty="0" smtClean="0"/>
              <a:t> of </a:t>
            </a:r>
            <a:r>
              <a:rPr lang="tr-TR" dirty="0" err="1" smtClean="0"/>
              <a:t>the</a:t>
            </a:r>
            <a:r>
              <a:rPr lang="tr-TR" dirty="0" smtClean="0"/>
              <a:t> Project</a:t>
            </a:r>
          </a:p>
          <a:p>
            <a:endParaRPr lang="tr-TR" dirty="0" smtClean="0"/>
          </a:p>
          <a:p>
            <a:r>
              <a:rPr lang="tr-TR" dirty="0" err="1" smtClean="0"/>
              <a:t>Related</a:t>
            </a:r>
            <a:r>
              <a:rPr lang="tr-TR" dirty="0" smtClean="0"/>
              <a:t> Works</a:t>
            </a:r>
          </a:p>
          <a:p>
            <a:endParaRPr lang="tr-TR" dirty="0" smtClean="0"/>
          </a:p>
          <a:p>
            <a:r>
              <a:rPr lang="tr-TR" dirty="0" smtClean="0"/>
              <a:t>Project </a:t>
            </a:r>
            <a:r>
              <a:rPr lang="tr-TR" dirty="0" err="1" smtClean="0"/>
              <a:t>Scope</a:t>
            </a:r>
            <a:endParaRPr lang="tr-TR" dirty="0" smtClean="0"/>
          </a:p>
          <a:p>
            <a:endParaRPr lang="tr-TR" dirty="0" smtClean="0"/>
          </a:p>
          <a:p>
            <a:r>
              <a:rPr lang="tr-TR" dirty="0" err="1" smtClean="0"/>
              <a:t>References</a:t>
            </a:r>
            <a:endParaRPr lang="tr-TR" dirty="0"/>
          </a:p>
        </p:txBody>
      </p:sp>
      <p:sp>
        <p:nvSpPr>
          <p:cNvPr id="2" name="Başlık 1"/>
          <p:cNvSpPr>
            <a:spLocks noGrp="1"/>
          </p:cNvSpPr>
          <p:nvPr>
            <p:ph type="title"/>
          </p:nvPr>
        </p:nvSpPr>
        <p:spPr/>
        <p:txBody>
          <a:bodyPr/>
          <a:lstStyle/>
          <a:p>
            <a:r>
              <a:rPr lang="tr-TR" dirty="0" err="1" smtClean="0"/>
              <a:t>Outline</a:t>
            </a:r>
            <a:r>
              <a:rPr lang="tr-TR" dirty="0" smtClean="0"/>
              <a:t> </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dirty="0"/>
          </a:p>
        </p:txBody>
      </p:sp>
    </p:spTree>
    <p:extLst>
      <p:ext uri="{BB962C8B-B14F-4D97-AF65-F5344CB8AC3E}">
        <p14:creationId xmlns:p14="http://schemas.microsoft.com/office/powerpoint/2010/main" val="4040141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smtClean="0"/>
              <a:t>Discovering</a:t>
            </a:r>
            <a:r>
              <a:rPr lang="tr-TR" dirty="0" smtClean="0"/>
              <a:t> </a:t>
            </a:r>
            <a:r>
              <a:rPr lang="tr-TR" dirty="0" err="1" smtClean="0"/>
              <a:t>new</a:t>
            </a:r>
            <a:r>
              <a:rPr lang="tr-TR" dirty="0" smtClean="0"/>
              <a:t> </a:t>
            </a:r>
            <a:r>
              <a:rPr lang="tr-TR" dirty="0" err="1" smtClean="0"/>
              <a:t>musics</a:t>
            </a:r>
            <a:r>
              <a:rPr lang="tr-TR" dirty="0" smtClean="0"/>
              <a:t> </a:t>
            </a:r>
            <a:r>
              <a:rPr lang="tr-TR" dirty="0" err="1" smtClean="0"/>
              <a:t>by</a:t>
            </a:r>
            <a:r>
              <a:rPr lang="tr-TR" dirty="0" smtClean="0"/>
              <a:t> </a:t>
            </a:r>
            <a:r>
              <a:rPr lang="tr-TR" dirty="0" err="1" smtClean="0"/>
              <a:t>genres</a:t>
            </a:r>
            <a:r>
              <a:rPr lang="tr-TR" dirty="0" smtClean="0"/>
              <a:t>.</a:t>
            </a:r>
          </a:p>
          <a:p>
            <a:r>
              <a:rPr lang="tr-TR" dirty="0" err="1" smtClean="0"/>
              <a:t>Decrease</a:t>
            </a:r>
            <a:r>
              <a:rPr lang="tr-TR" dirty="0" smtClean="0"/>
              <a:t> time </a:t>
            </a:r>
            <a:r>
              <a:rPr lang="tr-TR" dirty="0" err="1" smtClean="0"/>
              <a:t>for</a:t>
            </a:r>
            <a:r>
              <a:rPr lang="tr-TR" dirty="0" smtClean="0"/>
              <a:t> </a:t>
            </a:r>
            <a:r>
              <a:rPr lang="tr-TR" dirty="0" err="1" smtClean="0"/>
              <a:t>finding</a:t>
            </a:r>
            <a:r>
              <a:rPr lang="tr-TR" dirty="0" smtClean="0"/>
              <a:t> </a:t>
            </a:r>
            <a:r>
              <a:rPr lang="tr-TR" dirty="0" err="1" smtClean="0"/>
              <a:t>new</a:t>
            </a:r>
            <a:r>
              <a:rPr lang="tr-TR" dirty="0" smtClean="0"/>
              <a:t> </a:t>
            </a:r>
            <a:r>
              <a:rPr lang="tr-TR" dirty="0" err="1" smtClean="0"/>
              <a:t>musics</a:t>
            </a:r>
            <a:r>
              <a:rPr lang="tr-TR" dirty="0" smtClean="0"/>
              <a:t>.</a:t>
            </a:r>
          </a:p>
          <a:p>
            <a:r>
              <a:rPr lang="tr-TR" dirty="0" err="1" smtClean="0"/>
              <a:t>Automate</a:t>
            </a:r>
            <a:r>
              <a:rPr lang="tr-TR" dirty="0" smtClean="0"/>
              <a:t> </a:t>
            </a:r>
            <a:r>
              <a:rPr lang="tr-TR" dirty="0" err="1" smtClean="0"/>
              <a:t>the</a:t>
            </a:r>
            <a:r>
              <a:rPr lang="tr-TR" dirty="0" smtClean="0"/>
              <a:t> </a:t>
            </a:r>
            <a:r>
              <a:rPr lang="tr-TR" dirty="0" err="1" smtClean="0"/>
              <a:t>music</a:t>
            </a:r>
            <a:r>
              <a:rPr lang="tr-TR" dirty="0" smtClean="0"/>
              <a:t> </a:t>
            </a:r>
            <a:r>
              <a:rPr lang="tr-TR" dirty="0" err="1" smtClean="0"/>
              <a:t>genres</a:t>
            </a:r>
            <a:r>
              <a:rPr lang="tr-TR" dirty="0" smtClean="0"/>
              <a:t>.</a:t>
            </a:r>
            <a:endParaRPr lang="tr-TR" dirty="0"/>
          </a:p>
        </p:txBody>
      </p:sp>
      <p:sp>
        <p:nvSpPr>
          <p:cNvPr id="2" name="Başlık 1"/>
          <p:cNvSpPr>
            <a:spLocks noGrp="1"/>
          </p:cNvSpPr>
          <p:nvPr>
            <p:ph type="title"/>
          </p:nvPr>
        </p:nvSpPr>
        <p:spPr/>
        <p:txBody>
          <a:bodyPr/>
          <a:lstStyle/>
          <a:p>
            <a:r>
              <a:rPr lang="tr-TR" dirty="0" err="1" smtClean="0"/>
              <a:t>Aims</a:t>
            </a:r>
            <a:r>
              <a:rPr lang="tr-TR" dirty="0" smtClean="0"/>
              <a:t> of Project</a:t>
            </a:r>
            <a:endParaRPr lang="tr-TR" dirty="0"/>
          </a:p>
        </p:txBody>
      </p:sp>
      <p:pic>
        <p:nvPicPr>
          <p:cNvPr id="4" name="Resi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3933056"/>
            <a:ext cx="3337159" cy="2136695"/>
          </a:xfrm>
          <a:prstGeom prst="rect">
            <a:avLst/>
          </a:prstGeom>
        </p:spPr>
      </p:pic>
      <p:sp>
        <p:nvSpPr>
          <p:cNvPr id="6" name="Slayt Numarası Yer Tutucusu 5"/>
          <p:cNvSpPr>
            <a:spLocks noGrp="1"/>
          </p:cNvSpPr>
          <p:nvPr>
            <p:ph type="sldNum" sz="quarter" idx="12"/>
          </p:nvPr>
        </p:nvSpPr>
        <p:spPr/>
        <p:txBody>
          <a:bodyPr/>
          <a:lstStyle/>
          <a:p>
            <a:fld id="{F302176B-0E47-46AC-8F43-DAB4B8A37D06}" type="slidenum">
              <a:rPr lang="tr-TR" smtClean="0"/>
              <a:t>4</a:t>
            </a:fld>
            <a:endParaRPr lang="tr-TR" dirty="0"/>
          </a:p>
        </p:txBody>
      </p:sp>
    </p:spTree>
    <p:extLst>
      <p:ext uri="{BB962C8B-B14F-4D97-AF65-F5344CB8AC3E}">
        <p14:creationId xmlns:p14="http://schemas.microsoft.com/office/powerpoint/2010/main" val="640002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Speech </a:t>
            </a:r>
            <a:r>
              <a:rPr lang="tr-TR" dirty="0" err="1" smtClean="0"/>
              <a:t>Recognition</a:t>
            </a:r>
            <a:endParaRPr lang="tr-TR" dirty="0" smtClean="0"/>
          </a:p>
          <a:p>
            <a:endParaRPr lang="tr-TR" dirty="0" smtClean="0"/>
          </a:p>
          <a:p>
            <a:r>
              <a:rPr lang="tr-TR" dirty="0"/>
              <a:t>Music vs. Speech </a:t>
            </a:r>
            <a:r>
              <a:rPr lang="tr-TR" dirty="0" err="1" smtClean="0"/>
              <a:t>Classification</a:t>
            </a:r>
            <a:endParaRPr lang="tr-TR" dirty="0" smtClean="0"/>
          </a:p>
          <a:p>
            <a:endParaRPr lang="tr-TR" dirty="0" smtClean="0"/>
          </a:p>
          <a:p>
            <a:r>
              <a:rPr lang="en-US" dirty="0"/>
              <a:t>Beat Tracking and Rhythm </a:t>
            </a:r>
            <a:r>
              <a:rPr lang="en-US" dirty="0" smtClean="0"/>
              <a:t>Detection</a:t>
            </a:r>
            <a:endParaRPr lang="tr-TR" dirty="0"/>
          </a:p>
        </p:txBody>
      </p:sp>
      <p:sp>
        <p:nvSpPr>
          <p:cNvPr id="2" name="Başlık 1"/>
          <p:cNvSpPr>
            <a:spLocks noGrp="1"/>
          </p:cNvSpPr>
          <p:nvPr>
            <p:ph type="title"/>
          </p:nvPr>
        </p:nvSpPr>
        <p:spPr/>
        <p:txBody>
          <a:bodyPr/>
          <a:lstStyle/>
          <a:p>
            <a:r>
              <a:rPr lang="tr-TR" dirty="0" err="1" smtClean="0"/>
              <a:t>Related</a:t>
            </a:r>
            <a:r>
              <a:rPr lang="tr-TR" dirty="0" smtClean="0"/>
              <a:t> Works</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dirty="0"/>
          </a:p>
        </p:txBody>
      </p:sp>
    </p:spTree>
    <p:extLst>
      <p:ext uri="{BB962C8B-B14F-4D97-AF65-F5344CB8AC3E}">
        <p14:creationId xmlns:p14="http://schemas.microsoft.com/office/powerpoint/2010/main" val="2252337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060848"/>
            <a:ext cx="8229600" cy="4065315"/>
          </a:xfrm>
        </p:spPr>
        <p:txBody>
          <a:bodyPr>
            <a:normAutofit/>
          </a:bodyPr>
          <a:lstStyle/>
          <a:p>
            <a:r>
              <a:rPr lang="tr-TR" sz="2400" dirty="0" smtClean="0"/>
              <a:t>Knowledge of HMM –</a:t>
            </a:r>
            <a:r>
              <a:rPr lang="tr-TR" sz="2400" dirty="0" err="1" smtClean="0"/>
              <a:t>Hidden</a:t>
            </a:r>
            <a:r>
              <a:rPr lang="tr-TR" sz="2400" dirty="0" smtClean="0"/>
              <a:t> </a:t>
            </a:r>
            <a:r>
              <a:rPr lang="tr-TR" sz="2400" dirty="0" err="1" smtClean="0"/>
              <a:t>Markov</a:t>
            </a:r>
            <a:r>
              <a:rPr lang="tr-TR" sz="2400" dirty="0" smtClean="0"/>
              <a:t> Model-</a:t>
            </a:r>
          </a:p>
          <a:p>
            <a:r>
              <a:rPr lang="tr-TR" sz="2400" dirty="0" smtClean="0"/>
              <a:t>Knowledge of </a:t>
            </a:r>
            <a:r>
              <a:rPr lang="tr-TR" sz="2400" dirty="0" err="1" smtClean="0"/>
              <a:t>Bayes</a:t>
            </a:r>
            <a:r>
              <a:rPr lang="tr-TR" sz="2400" dirty="0" smtClean="0"/>
              <a:t>’ </a:t>
            </a:r>
            <a:r>
              <a:rPr lang="tr-TR" sz="2400" dirty="0" err="1" smtClean="0"/>
              <a:t>Rule</a:t>
            </a:r>
            <a:endParaRPr lang="tr-TR" sz="2400" dirty="0" smtClean="0"/>
          </a:p>
          <a:p>
            <a:r>
              <a:rPr lang="tr-TR" sz="2400" dirty="0" smtClean="0"/>
              <a:t>Knowledge of </a:t>
            </a:r>
            <a:r>
              <a:rPr lang="tr-TR" sz="2400" dirty="0" err="1" smtClean="0"/>
              <a:t>Baum-Welch</a:t>
            </a:r>
            <a:r>
              <a:rPr lang="tr-TR" sz="2400" dirty="0" smtClean="0"/>
              <a:t> </a:t>
            </a:r>
            <a:r>
              <a:rPr lang="tr-TR" sz="2400" dirty="0" err="1" smtClean="0"/>
              <a:t>Algorithm</a:t>
            </a:r>
            <a:endParaRPr lang="tr-TR" sz="2400" dirty="0" smtClean="0"/>
          </a:p>
          <a:p>
            <a:r>
              <a:rPr lang="tr-TR" sz="2400" dirty="0" smtClean="0"/>
              <a:t>Knowledge of </a:t>
            </a:r>
            <a:r>
              <a:rPr lang="tr-TR" sz="2400" dirty="0" err="1" smtClean="0"/>
              <a:t>Viterbi</a:t>
            </a:r>
            <a:r>
              <a:rPr lang="tr-TR" sz="2400" dirty="0" smtClean="0"/>
              <a:t> </a:t>
            </a:r>
            <a:r>
              <a:rPr lang="tr-TR" sz="2400" dirty="0" err="1" smtClean="0"/>
              <a:t>Algorithm</a:t>
            </a:r>
            <a:endParaRPr lang="tr-TR" sz="2400" dirty="0" smtClean="0"/>
          </a:p>
          <a:p>
            <a:r>
              <a:rPr lang="tr-TR" sz="2400" dirty="0" smtClean="0"/>
              <a:t>Knowledge of </a:t>
            </a:r>
            <a:r>
              <a:rPr lang="tr-TR" sz="2400" dirty="0" err="1" smtClean="0"/>
              <a:t>Artificial</a:t>
            </a:r>
            <a:r>
              <a:rPr lang="tr-TR" sz="2400" dirty="0" smtClean="0"/>
              <a:t> </a:t>
            </a:r>
            <a:r>
              <a:rPr lang="tr-TR" sz="2400" dirty="0" err="1" smtClean="0"/>
              <a:t>Intelligence</a:t>
            </a:r>
            <a:r>
              <a:rPr lang="tr-TR" sz="2400" dirty="0" smtClean="0"/>
              <a:t> &amp; Machine Learning</a:t>
            </a:r>
          </a:p>
          <a:p>
            <a:r>
              <a:rPr lang="tr-TR" sz="2400" dirty="0" smtClean="0"/>
              <a:t>Knowledge of </a:t>
            </a:r>
            <a:r>
              <a:rPr lang="tr-TR" sz="2400" dirty="0" err="1" smtClean="0"/>
              <a:t>Signals</a:t>
            </a:r>
            <a:r>
              <a:rPr lang="tr-TR" sz="2400" dirty="0" smtClean="0"/>
              <a:t> &amp; </a:t>
            </a:r>
            <a:r>
              <a:rPr lang="tr-TR" sz="2400" dirty="0" err="1" smtClean="0"/>
              <a:t>Systems</a:t>
            </a:r>
            <a:endParaRPr lang="tr-TR" sz="2400" dirty="0" smtClean="0"/>
          </a:p>
          <a:p>
            <a:r>
              <a:rPr lang="tr-TR" sz="2400" dirty="0" smtClean="0"/>
              <a:t>Knowledge of HTK (Toolkit)</a:t>
            </a:r>
          </a:p>
          <a:p>
            <a:r>
              <a:rPr lang="tr-TR" sz="2400" dirty="0"/>
              <a:t>Knowledge of </a:t>
            </a:r>
            <a:r>
              <a:rPr lang="tr-TR" sz="2400" dirty="0" err="1"/>
              <a:t>Gaussian</a:t>
            </a:r>
            <a:r>
              <a:rPr lang="tr-TR" sz="2400" dirty="0"/>
              <a:t> </a:t>
            </a:r>
            <a:r>
              <a:rPr lang="tr-TR" dirty="0" err="1" smtClean="0"/>
              <a:t>Mixture</a:t>
            </a:r>
            <a:r>
              <a:rPr lang="tr-TR" dirty="0" smtClean="0"/>
              <a:t> Model</a:t>
            </a:r>
            <a:endParaRPr lang="tr-TR" dirty="0" smtClean="0"/>
          </a:p>
          <a:p>
            <a:endParaRPr lang="tr-TR" sz="2400" dirty="0"/>
          </a:p>
          <a:p>
            <a:endParaRPr lang="tr-TR" sz="2400" dirty="0" smtClean="0"/>
          </a:p>
          <a:p>
            <a:endParaRPr lang="tr-TR" sz="2400" dirty="0"/>
          </a:p>
        </p:txBody>
      </p:sp>
      <p:sp>
        <p:nvSpPr>
          <p:cNvPr id="2" name="Başlık 1"/>
          <p:cNvSpPr>
            <a:spLocks noGrp="1"/>
          </p:cNvSpPr>
          <p:nvPr>
            <p:ph type="title"/>
          </p:nvPr>
        </p:nvSpPr>
        <p:spPr/>
        <p:txBody>
          <a:bodyPr/>
          <a:lstStyle/>
          <a:p>
            <a:r>
              <a:rPr lang="tr-TR" dirty="0" err="1" smtClean="0"/>
              <a:t>Scope</a:t>
            </a:r>
            <a:r>
              <a:rPr lang="tr-TR" dirty="0" smtClean="0"/>
              <a:t> of Project</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dirty="0"/>
          </a:p>
        </p:txBody>
      </p:sp>
    </p:spTree>
    <p:extLst>
      <p:ext uri="{BB962C8B-B14F-4D97-AF65-F5344CB8AC3E}">
        <p14:creationId xmlns:p14="http://schemas.microsoft.com/office/powerpoint/2010/main" val="95317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7981" y="2247900"/>
            <a:ext cx="5308037" cy="3878263"/>
          </a:xfrm>
        </p:spPr>
      </p:pic>
      <p:sp>
        <p:nvSpPr>
          <p:cNvPr id="2" name="Başlık 1"/>
          <p:cNvSpPr>
            <a:spLocks noGrp="1"/>
          </p:cNvSpPr>
          <p:nvPr>
            <p:ph type="title"/>
          </p:nvPr>
        </p:nvSpPr>
        <p:spPr/>
        <p:txBody>
          <a:bodyPr/>
          <a:lstStyle/>
          <a:p>
            <a:r>
              <a:rPr lang="tr-TR" dirty="0" smtClean="0"/>
              <a:t> </a:t>
            </a:r>
            <a:r>
              <a:rPr lang="tr-TR" dirty="0" err="1" smtClean="0"/>
              <a:t>Understanding</a:t>
            </a:r>
            <a:r>
              <a:rPr lang="tr-TR" dirty="0" smtClean="0"/>
              <a:t> HMM</a:t>
            </a:r>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7</a:t>
            </a:fld>
            <a:endParaRPr lang="tr-TR" dirty="0"/>
          </a:p>
        </p:txBody>
      </p:sp>
    </p:spTree>
    <p:extLst>
      <p:ext uri="{BB962C8B-B14F-4D97-AF65-F5344CB8AC3E}">
        <p14:creationId xmlns:p14="http://schemas.microsoft.com/office/powerpoint/2010/main" val="1534287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endParaRPr lang="tr-TR" dirty="0" smtClean="0"/>
          </a:p>
          <a:p>
            <a:endParaRPr lang="tr-TR" dirty="0"/>
          </a:p>
        </p:txBody>
      </p:sp>
      <p:sp>
        <p:nvSpPr>
          <p:cNvPr id="2" name="Başlık 1"/>
          <p:cNvSpPr>
            <a:spLocks noGrp="1"/>
          </p:cNvSpPr>
          <p:nvPr>
            <p:ph type="title"/>
          </p:nvPr>
        </p:nvSpPr>
        <p:spPr/>
        <p:txBody>
          <a:bodyPr>
            <a:normAutofit fontScale="90000"/>
          </a:bodyPr>
          <a:lstStyle/>
          <a:p>
            <a:r>
              <a:rPr lang="tr-TR" dirty="0" smtClean="0"/>
              <a:t/>
            </a:r>
            <a:br>
              <a:rPr lang="tr-TR" dirty="0" smtClean="0"/>
            </a:br>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97" y="169988"/>
            <a:ext cx="7789061" cy="6495955"/>
          </a:xfrm>
          <a:prstGeom prst="rect">
            <a:avLst/>
          </a:prstGeom>
        </p:spPr>
      </p:pic>
      <p:sp>
        <p:nvSpPr>
          <p:cNvPr id="5" name="Slayt Numarası Yer Tutucusu 4"/>
          <p:cNvSpPr>
            <a:spLocks noGrp="1"/>
          </p:cNvSpPr>
          <p:nvPr>
            <p:ph type="sldNum" sz="quarter" idx="12"/>
          </p:nvPr>
        </p:nvSpPr>
        <p:spPr/>
        <p:txBody>
          <a:bodyPr/>
          <a:lstStyle/>
          <a:p>
            <a:fld id="{F302176B-0E47-46AC-8F43-DAB4B8A37D06}" type="slidenum">
              <a:rPr lang="tr-TR" smtClean="0"/>
              <a:t>8</a:t>
            </a:fld>
            <a:endParaRPr lang="tr-TR" dirty="0"/>
          </a:p>
        </p:txBody>
      </p:sp>
    </p:spTree>
    <p:extLst>
      <p:ext uri="{BB962C8B-B14F-4D97-AF65-F5344CB8AC3E}">
        <p14:creationId xmlns:p14="http://schemas.microsoft.com/office/powerpoint/2010/main" val="427337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712" y="836712"/>
            <a:ext cx="5683548" cy="5683548"/>
          </a:xfrm>
        </p:spPr>
      </p:pic>
      <p:sp>
        <p:nvSpPr>
          <p:cNvPr id="2" name="Başlık 1"/>
          <p:cNvSpPr>
            <a:spLocks noGrp="1"/>
          </p:cNvSpPr>
          <p:nvPr>
            <p:ph type="title"/>
          </p:nvPr>
        </p:nvSpPr>
        <p:spPr/>
        <p:txBody>
          <a:bodyPr/>
          <a:lstStyle/>
          <a:p>
            <a:r>
              <a:rPr lang="tr-TR" dirty="0" smtClean="0"/>
              <a:t> </a:t>
            </a:r>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mtClean="0"/>
              <a:t>9</a:t>
            </a:fld>
            <a:endParaRPr lang="tr-TR" dirty="0"/>
          </a:p>
        </p:txBody>
      </p:sp>
    </p:spTree>
    <p:extLst>
      <p:ext uri="{BB962C8B-B14F-4D97-AF65-F5344CB8AC3E}">
        <p14:creationId xmlns:p14="http://schemas.microsoft.com/office/powerpoint/2010/main" val="35170269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lt">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lt">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lt">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1152</TotalTime>
  <Words>2186</Words>
  <Application>Microsoft Office PowerPoint</Application>
  <PresentationFormat>Ekran Gösterisi (4:3)</PresentationFormat>
  <Paragraphs>212</Paragraphs>
  <Slides>26</Slides>
  <Notes>24</Notes>
  <HiddenSlides>0</HiddenSlides>
  <MMClips>0</MMClip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Cilt</vt:lpstr>
      <vt:lpstr>Determining of Music Genres</vt:lpstr>
      <vt:lpstr>Definition of Project</vt:lpstr>
      <vt:lpstr>Outline </vt:lpstr>
      <vt:lpstr>Aims of Project</vt:lpstr>
      <vt:lpstr>Related Works</vt:lpstr>
      <vt:lpstr>Scope of Project</vt:lpstr>
      <vt:lpstr> Understanding HMM</vt:lpstr>
      <vt:lpstr> </vt:lpstr>
      <vt:lpstr> </vt:lpstr>
      <vt:lpstr>Example of Hidden Markov Model</vt:lpstr>
      <vt:lpstr>Forward Algorithm</vt:lpstr>
      <vt:lpstr>Backward Algorithm</vt:lpstr>
      <vt:lpstr>Gamma Creation</vt:lpstr>
      <vt:lpstr>Delta Creation</vt:lpstr>
      <vt:lpstr>Determining Transitions/Emissions</vt:lpstr>
      <vt:lpstr>Viterbi Algorithm</vt:lpstr>
      <vt:lpstr>Why do we need these knowledges?</vt:lpstr>
      <vt:lpstr>Introduction to Speech Recognition</vt:lpstr>
      <vt:lpstr>Example Grammar of  Speech Recognition</vt:lpstr>
      <vt:lpstr>SPEECH DIAGRAM</vt:lpstr>
      <vt:lpstr>Tasks Accomplished</vt:lpstr>
      <vt:lpstr>Task to be completed</vt:lpstr>
      <vt:lpstr>Difficulties Encountered</vt:lpstr>
      <vt:lpstr>Future Plan</vt:lpstr>
      <vt:lpstr>REFERENCES</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of Music Genres</dc:title>
  <dc:creator>Mavi</dc:creator>
  <cp:lastModifiedBy>Mavi</cp:lastModifiedBy>
  <cp:revision>78</cp:revision>
  <dcterms:created xsi:type="dcterms:W3CDTF">2015-12-20T13:20:56Z</dcterms:created>
  <dcterms:modified xsi:type="dcterms:W3CDTF">2015-12-22T18:18:04Z</dcterms:modified>
</cp:coreProperties>
</file>