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8" r:id="rId14"/>
    <p:sldId id="279" r:id="rId15"/>
    <p:sldId id="280" r:id="rId16"/>
    <p:sldId id="269" r:id="rId17"/>
    <p:sldId id="271" r:id="rId18"/>
    <p:sldId id="282" r:id="rId19"/>
    <p:sldId id="283" r:id="rId20"/>
    <p:sldId id="281" r:id="rId21"/>
    <p:sldId id="272" r:id="rId22"/>
    <p:sldId id="274" r:id="rId23"/>
    <p:sldId id="275" r:id="rId24"/>
    <p:sldId id="276" r:id="rId25"/>
    <p:sldId id="277"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12" autoAdjust="0"/>
  </p:normalViewPr>
  <p:slideViewPr>
    <p:cSldViewPr>
      <p:cViewPr varScale="1">
        <p:scale>
          <a:sx n="65" d="100"/>
          <a:sy n="65" d="100"/>
        </p:scale>
        <p:origin x="-150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1FB8AA-DF1A-45B3-B6E7-5DA409127369}" type="datetimeFigureOut">
              <a:rPr lang="tr-TR" smtClean="0"/>
              <a:t>22.12.2015</a:t>
            </a:fld>
            <a:endParaRPr lang="tr-TR" dirty="0"/>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6652E-BE16-4600-ADC5-2322934EA743}" type="slidenum">
              <a:rPr lang="tr-TR" smtClean="0"/>
              <a:t>‹#›</a:t>
            </a:fld>
            <a:endParaRPr lang="tr-TR" dirty="0"/>
          </a:p>
        </p:txBody>
      </p:sp>
    </p:spTree>
    <p:extLst>
      <p:ext uri="{BB962C8B-B14F-4D97-AF65-F5344CB8AC3E}">
        <p14:creationId xmlns:p14="http://schemas.microsoft.com/office/powerpoint/2010/main" val="221834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Hidden_Markov_mode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Likelihood_func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Intractability_(complexity)" TargetMode="External"/><Relationship Id="rId3" Type="http://schemas.openxmlformats.org/officeDocument/2006/relationships/hyperlink" Target="https://en.wikipedia.org/wiki/Markov_model" TargetMode="External"/><Relationship Id="rId7" Type="http://schemas.openxmlformats.org/officeDocument/2006/relationships/hyperlink" Target="https://en.wikipedia.org/wiki/Markov_propert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Mathematical_model" TargetMode="External"/><Relationship Id="rId5" Type="http://schemas.openxmlformats.org/officeDocument/2006/relationships/hyperlink" Target="https://en.wikipedia.org/wiki/Stochastic_model" TargetMode="External"/><Relationship Id="rId4" Type="http://schemas.openxmlformats.org/officeDocument/2006/relationships/hyperlink" Target="https://en.wikipedia.org/wiki/Markov_chai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a:t>
            </a:fld>
            <a:endParaRPr lang="tr-TR" dirty="0"/>
          </a:p>
        </p:txBody>
      </p:sp>
    </p:spTree>
    <p:extLst>
      <p:ext uri="{BB962C8B-B14F-4D97-AF65-F5344CB8AC3E}">
        <p14:creationId xmlns:p14="http://schemas.microsoft.com/office/powerpoint/2010/main" val="179469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1" i="0" kern="1200" dirty="0" smtClean="0">
                <a:solidFill>
                  <a:schemeClr val="tx1"/>
                </a:solidFill>
                <a:effectLst/>
                <a:latin typeface="+mn-lt"/>
                <a:ea typeface="+mn-ea"/>
                <a:cs typeface="+mn-cs"/>
              </a:rPr>
              <a:t>Baum–Welch algorithm</a:t>
            </a:r>
            <a:r>
              <a:rPr lang="en-US" sz="1200" b="0" i="0" kern="1200" dirty="0" smtClean="0">
                <a:solidFill>
                  <a:schemeClr val="tx1"/>
                </a:solidFill>
                <a:effectLst/>
                <a:latin typeface="+mn-lt"/>
                <a:ea typeface="+mn-ea"/>
                <a:cs typeface="+mn-cs"/>
              </a:rPr>
              <a:t> is used to find the unknown parameters of a </a:t>
            </a:r>
            <a:r>
              <a:rPr lang="en-US" sz="1200" b="0" i="0" u="none" strike="noStrike" kern="1200" dirty="0" smtClean="0">
                <a:solidFill>
                  <a:schemeClr val="tx1"/>
                </a:solidFill>
                <a:effectLst/>
                <a:latin typeface="+mn-lt"/>
                <a:ea typeface="+mn-ea"/>
                <a:cs typeface="+mn-cs"/>
                <a:hlinkClick r:id="rId3" tooltip="Hidden Markov model"/>
              </a:rPr>
              <a:t>hidden Markov model</a:t>
            </a:r>
            <a:r>
              <a:rPr lang="tr-TR" sz="1200" b="0" i="0" u="none" strike="noStrike" kern="1200" dirty="0" smtClean="0">
                <a:solidFill>
                  <a:schemeClr val="tx1"/>
                </a:solidFill>
                <a:effectLst/>
                <a:latin typeface="+mn-lt"/>
                <a:ea typeface="+mn-ea"/>
                <a:cs typeface="+mn-cs"/>
              </a:rPr>
              <a:t>.</a:t>
            </a:r>
            <a:r>
              <a:rPr lang="tr-TR" sz="1200" b="0" i="0" u="none" strike="noStrike" kern="1200" baseline="0" dirty="0" smtClean="0">
                <a:solidFill>
                  <a:schemeClr val="tx1"/>
                </a:solidFill>
                <a:effectLst/>
                <a:latin typeface="+mn-lt"/>
                <a:ea typeface="+mn-ea"/>
                <a:cs typeface="+mn-cs"/>
              </a:rPr>
              <a:t> As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mention</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about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models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Let’s</a:t>
            </a:r>
            <a:r>
              <a:rPr lang="tr-TR" sz="1200" b="0" i="0" u="none" strike="noStrike" kern="1200" baseline="0" dirty="0" smtClean="0">
                <a:solidFill>
                  <a:schemeClr val="tx1"/>
                </a:solidFill>
                <a:effectLst/>
                <a:latin typeface="+mn-lt"/>
                <a:ea typeface="+mn-ea"/>
                <a:cs typeface="+mn-cs"/>
              </a:rPr>
              <a:t> say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have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number</a:t>
            </a:r>
            <a:r>
              <a:rPr lang="tr-TR" sz="1200" b="0" i="0" u="none" strike="noStrike" kern="1200" baseline="0" dirty="0" smtClean="0">
                <a:solidFill>
                  <a:schemeClr val="tx1"/>
                </a:solidFill>
                <a:effectLst/>
                <a:latin typeface="+mn-lt"/>
                <a:ea typeface="+mn-ea"/>
                <a:cs typeface="+mn-cs"/>
              </a:rPr>
              <a:t> of </a:t>
            </a:r>
            <a:r>
              <a:rPr lang="tr-TR" sz="1200" b="0" i="0" u="none" strike="noStrike" kern="1200" baseline="0" dirty="0" err="1" smtClean="0">
                <a:solidFill>
                  <a:schemeClr val="tx1"/>
                </a:solidFill>
                <a:effectLst/>
                <a:latin typeface="+mn-lt"/>
                <a:ea typeface="+mn-ea"/>
                <a:cs typeface="+mn-cs"/>
              </a:rPr>
              <a:t>sets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ice-creams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And</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assume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this</a:t>
            </a:r>
            <a:r>
              <a:rPr lang="tr-TR" sz="1200" b="0" i="0" u="none" strike="noStrike" kern="1200" baseline="0" dirty="0" smtClean="0">
                <a:solidFill>
                  <a:schemeClr val="tx1"/>
                </a:solidFill>
                <a:effectLst/>
                <a:latin typeface="+mn-lt"/>
                <a:ea typeface="+mn-ea"/>
                <a:cs typeface="+mn-cs"/>
              </a:rPr>
              <a:t> can be </a:t>
            </a:r>
            <a:r>
              <a:rPr lang="tr-TR" sz="1200" b="0" i="0" u="none" strike="noStrike" kern="1200" baseline="0" dirty="0" err="1" smtClean="0">
                <a:solidFill>
                  <a:schemeClr val="tx1"/>
                </a:solidFill>
                <a:effectLst/>
                <a:latin typeface="+mn-lt"/>
                <a:ea typeface="+mn-ea"/>
                <a:cs typeface="+mn-cs"/>
              </a:rPr>
              <a:t>our</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probablities</a:t>
            </a:r>
            <a:r>
              <a:rPr lang="tr-TR" sz="1200" b="0" i="0" u="none" strike="noStrike" kern="1200" baseline="0" dirty="0" smtClean="0">
                <a:solidFill>
                  <a:schemeClr val="tx1"/>
                </a:solidFill>
                <a:effectLst/>
                <a:latin typeface="+mn-lt"/>
                <a:ea typeface="+mn-ea"/>
                <a:cs typeface="+mn-cs"/>
              </a:rPr>
              <a:t>.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10</a:t>
            </a:fld>
            <a:endParaRPr lang="tr-TR" dirty="0"/>
          </a:p>
        </p:txBody>
      </p:sp>
    </p:spTree>
    <p:extLst>
      <p:ext uri="{BB962C8B-B14F-4D97-AF65-F5344CB8AC3E}">
        <p14:creationId xmlns:p14="http://schemas.microsoft.com/office/powerpoint/2010/main" val="253777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11</a:t>
            </a:fld>
            <a:endParaRPr lang="tr-TR" dirty="0"/>
          </a:p>
        </p:txBody>
      </p:sp>
    </p:spTree>
    <p:extLst>
      <p:ext uri="{BB962C8B-B14F-4D97-AF65-F5344CB8AC3E}">
        <p14:creationId xmlns:p14="http://schemas.microsoft.com/office/powerpoint/2010/main" val="36595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12</a:t>
            </a:fld>
            <a:endParaRPr lang="tr-TR" dirty="0"/>
          </a:p>
        </p:txBody>
      </p:sp>
    </p:spTree>
    <p:extLst>
      <p:ext uri="{BB962C8B-B14F-4D97-AF65-F5344CB8AC3E}">
        <p14:creationId xmlns:p14="http://schemas.microsoft.com/office/powerpoint/2010/main" val="199123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Viterbi algorithm</a:t>
            </a:r>
            <a:r>
              <a:rPr lang="en-US" sz="1200" b="0" i="0" kern="1200" dirty="0" smtClean="0">
                <a:solidFill>
                  <a:schemeClr val="tx1"/>
                </a:solidFill>
                <a:effectLst/>
                <a:latin typeface="+mn-lt"/>
                <a:ea typeface="+mn-ea"/>
                <a:cs typeface="+mn-cs"/>
              </a:rPr>
              <a:t> is for finding the most </a:t>
            </a:r>
            <a:r>
              <a:rPr lang="en-US" sz="1200" b="0" i="0" u="none" strike="noStrike" kern="1200" dirty="0" smtClean="0">
                <a:solidFill>
                  <a:schemeClr val="tx1"/>
                </a:solidFill>
                <a:effectLst/>
                <a:latin typeface="+mn-lt"/>
                <a:ea typeface="+mn-ea"/>
                <a:cs typeface="+mn-cs"/>
                <a:hlinkClick r:id="rId3" tooltip="Likelihood function"/>
              </a:rPr>
              <a:t>likely</a:t>
            </a:r>
            <a:r>
              <a:rPr lang="en-US" sz="1200" b="0" i="0" kern="1200" dirty="0" smtClean="0">
                <a:solidFill>
                  <a:schemeClr val="tx1"/>
                </a:solidFill>
                <a:effectLst/>
                <a:latin typeface="+mn-lt"/>
                <a:ea typeface="+mn-ea"/>
                <a:cs typeface="+mn-cs"/>
              </a:rPr>
              <a:t> sequence of hidden states – called the </a:t>
            </a:r>
            <a:r>
              <a:rPr lang="en-US" sz="1200" b="1" i="0" kern="1200" dirty="0" smtClean="0">
                <a:solidFill>
                  <a:schemeClr val="tx1"/>
                </a:solidFill>
                <a:effectLst/>
                <a:latin typeface="+mn-lt"/>
                <a:ea typeface="+mn-ea"/>
                <a:cs typeface="+mn-cs"/>
              </a:rPr>
              <a:t>Viterbi path</a:t>
            </a:r>
            <a:r>
              <a:rPr lang="en-US" sz="1200" b="0" i="0" kern="1200" dirty="0" smtClean="0">
                <a:solidFill>
                  <a:schemeClr val="tx1"/>
                </a:solidFill>
                <a:effectLst/>
                <a:latin typeface="+mn-lt"/>
                <a:ea typeface="+mn-ea"/>
                <a:cs typeface="+mn-cs"/>
              </a:rPr>
              <a:t> – that results in a sequence of observed events</a:t>
            </a:r>
            <a:r>
              <a:rPr lang="tr-TR" sz="1200" b="0" i="0" kern="1200" dirty="0" smtClean="0">
                <a:solidFill>
                  <a:schemeClr val="tx1"/>
                </a:solidFill>
                <a:effectLst/>
                <a:latin typeface="+mn-lt"/>
                <a:ea typeface="+mn-ea"/>
                <a:cs typeface="+mn-cs"/>
              </a:rPr>
              <a:t>.</a:t>
            </a:r>
          </a:p>
          <a:p>
            <a:endParaRPr lang="tr-TR" sz="1200" b="0" i="0" kern="1200" dirty="0" smtClean="0">
              <a:solidFill>
                <a:schemeClr val="tx1"/>
              </a:solidFill>
              <a:effectLst/>
              <a:latin typeface="+mn-lt"/>
              <a:ea typeface="+mn-ea"/>
              <a:cs typeface="+mn-cs"/>
            </a:endParaRPr>
          </a:p>
          <a:p>
            <a:r>
              <a:rPr lang="tr-TR" sz="1200" b="0" i="0" kern="1200" dirty="0" smtClean="0">
                <a:solidFill>
                  <a:schemeClr val="tx1"/>
                </a:solidFill>
                <a:effectLst/>
                <a:latin typeface="+mn-lt"/>
                <a:ea typeface="+mn-ea"/>
                <a:cs typeface="+mn-cs"/>
              </a:rPr>
              <a:t>Buraları</a:t>
            </a:r>
            <a:r>
              <a:rPr lang="tr-TR" sz="1200" b="0" i="0" kern="1200" baseline="0" dirty="0" smtClean="0">
                <a:solidFill>
                  <a:schemeClr val="tx1"/>
                </a:solidFill>
                <a:effectLst/>
                <a:latin typeface="+mn-lt"/>
                <a:ea typeface="+mn-ea"/>
                <a:cs typeface="+mn-cs"/>
              </a:rPr>
              <a:t> yine sana </a:t>
            </a:r>
            <a:r>
              <a:rPr lang="tr-TR" sz="1200" b="0" i="0" kern="1200" baseline="0" dirty="0" err="1" smtClean="0">
                <a:solidFill>
                  <a:schemeClr val="tx1"/>
                </a:solidFill>
                <a:effectLst/>
                <a:latin typeface="+mn-lt"/>
                <a:ea typeface="+mn-ea"/>
                <a:cs typeface="+mn-cs"/>
              </a:rPr>
              <a:t>bırakıyom</a:t>
            </a:r>
            <a:r>
              <a:rPr lang="tr-TR" sz="1200" b="0" i="0" kern="1200" baseline="0" dirty="0" smtClean="0">
                <a:solidFill>
                  <a:schemeClr val="tx1"/>
                </a:solidFill>
                <a:effectLst/>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16</a:t>
            </a:fld>
            <a:endParaRPr lang="tr-TR" dirty="0"/>
          </a:p>
        </p:txBody>
      </p:sp>
    </p:spTree>
    <p:extLst>
      <p:ext uri="{BB962C8B-B14F-4D97-AF65-F5344CB8AC3E}">
        <p14:creationId xmlns:p14="http://schemas.microsoft.com/office/powerpoint/2010/main" val="1557174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We</a:t>
            </a:r>
            <a:r>
              <a:rPr lang="tr-TR" dirty="0" smtClean="0"/>
              <a:t> </a:t>
            </a:r>
            <a:r>
              <a:rPr lang="tr-TR" dirty="0" err="1" smtClean="0"/>
              <a:t>didn’t</a:t>
            </a:r>
            <a:r>
              <a:rPr lang="tr-TR" dirty="0" smtClean="0"/>
              <a:t> </a:t>
            </a:r>
            <a:r>
              <a:rPr lang="tr-TR" dirty="0" err="1" smtClean="0"/>
              <a:t>mention</a:t>
            </a:r>
            <a:r>
              <a:rPr lang="tr-TR" dirty="0" smtClean="0"/>
              <a:t> </a:t>
            </a:r>
            <a:r>
              <a:rPr lang="tr-TR" dirty="0" err="1" smtClean="0"/>
              <a:t>about</a:t>
            </a:r>
            <a:r>
              <a:rPr lang="tr-TR" dirty="0" smtClean="0"/>
              <a:t> </a:t>
            </a:r>
            <a:r>
              <a:rPr lang="tr-TR" dirty="0" err="1" smtClean="0"/>
              <a:t>our</a:t>
            </a:r>
            <a:r>
              <a:rPr lang="tr-TR" baseline="0" dirty="0" smtClean="0"/>
              <a:t> </a:t>
            </a:r>
            <a:r>
              <a:rPr lang="tr-TR" baseline="0" dirty="0" err="1" smtClean="0"/>
              <a:t>project</a:t>
            </a:r>
            <a:r>
              <a:rPr lang="tr-TR" baseline="0" dirty="0" smtClean="0"/>
              <a:t>. </a:t>
            </a:r>
            <a:r>
              <a:rPr lang="tr-TR" baseline="0" dirty="0" err="1" smtClean="0"/>
              <a:t>Because</a:t>
            </a:r>
            <a:r>
              <a:rPr lang="tr-TR" baseline="0" dirty="0" smtClean="0"/>
              <a:t> it is a </a:t>
            </a:r>
            <a:r>
              <a:rPr lang="tr-TR" baseline="0" dirty="0" err="1" smtClean="0"/>
              <a:t>reserch</a:t>
            </a:r>
            <a:r>
              <a:rPr lang="tr-TR" baseline="0" dirty="0" smtClean="0"/>
              <a:t> </a:t>
            </a:r>
            <a:r>
              <a:rPr lang="tr-TR" baseline="0" dirty="0" err="1" smtClean="0"/>
              <a:t>and</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to</a:t>
            </a:r>
            <a:r>
              <a:rPr lang="tr-TR" baseline="0" dirty="0" smtClean="0"/>
              <a:t> </a:t>
            </a:r>
            <a:r>
              <a:rPr lang="tr-TR" baseline="0" dirty="0" err="1" smtClean="0"/>
              <a:t>know</a:t>
            </a:r>
            <a:r>
              <a:rPr lang="tr-TR" baseline="0" dirty="0" smtClean="0"/>
              <a:t> </a:t>
            </a:r>
            <a:r>
              <a:rPr lang="tr-TR" baseline="0" dirty="0" err="1" smtClean="0"/>
              <a:t>firstly</a:t>
            </a:r>
            <a:r>
              <a:rPr lang="tr-TR" baseline="0" dirty="0" smtClean="0"/>
              <a:t> how can </a:t>
            </a:r>
            <a:r>
              <a:rPr lang="tr-TR" baseline="0" dirty="0" err="1" smtClean="0"/>
              <a:t>we</a:t>
            </a:r>
            <a:r>
              <a:rPr lang="tr-TR" baseline="0" dirty="0" smtClean="0"/>
              <a:t> do </a:t>
            </a:r>
            <a:r>
              <a:rPr lang="tr-TR" baseline="0" dirty="0" err="1" smtClean="0"/>
              <a:t>that</a:t>
            </a:r>
            <a:r>
              <a:rPr lang="tr-TR" baseline="0" dirty="0" smtClean="0"/>
              <a:t> </a:t>
            </a:r>
            <a:r>
              <a:rPr lang="tr-TR" baseline="0" dirty="0" err="1" smtClean="0"/>
              <a:t>and</a:t>
            </a:r>
            <a:r>
              <a:rPr lang="tr-TR" baseline="0" dirty="0" smtClean="0"/>
              <a:t> </a:t>
            </a:r>
            <a:r>
              <a:rPr lang="tr-TR" baseline="0" dirty="0" err="1" smtClean="0"/>
              <a:t>follow</a:t>
            </a:r>
            <a:r>
              <a:rPr lang="tr-TR" baseline="0" dirty="0" smtClean="0"/>
              <a:t> </a:t>
            </a:r>
            <a:r>
              <a:rPr lang="tr-TR" baseline="0" dirty="0" err="1" smtClean="0"/>
              <a:t>related</a:t>
            </a:r>
            <a:r>
              <a:rPr lang="tr-TR" baseline="0" dirty="0" smtClean="0"/>
              <a:t> </a:t>
            </a:r>
            <a:r>
              <a:rPr lang="tr-TR" baseline="0" dirty="0" err="1" smtClean="0"/>
              <a:t>work</a:t>
            </a:r>
            <a:r>
              <a:rPr lang="tr-TR" baseline="0" dirty="0" smtClean="0"/>
              <a:t>. At </a:t>
            </a:r>
            <a:r>
              <a:rPr lang="tr-TR" baseline="0" dirty="0" err="1" smtClean="0"/>
              <a:t>the</a:t>
            </a:r>
            <a:r>
              <a:rPr lang="tr-TR" baseline="0" dirty="0" smtClean="0"/>
              <a:t> </a:t>
            </a:r>
            <a:r>
              <a:rPr lang="tr-TR" baseline="0" dirty="0" err="1" smtClean="0"/>
              <a:t>end</a:t>
            </a:r>
            <a:r>
              <a:rPr lang="tr-TR" baseline="0" dirty="0" smtClean="0"/>
              <a:t> of </a:t>
            </a:r>
            <a:r>
              <a:rPr lang="tr-TR" baseline="0" dirty="0" err="1" smtClean="0"/>
              <a:t>the</a:t>
            </a:r>
            <a:r>
              <a:rPr lang="tr-TR" baseline="0" dirty="0" smtClean="0"/>
              <a:t> </a:t>
            </a:r>
            <a:r>
              <a:rPr lang="tr-TR" baseline="0" dirty="0" err="1" smtClean="0"/>
              <a:t>presentation</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show</a:t>
            </a:r>
            <a:r>
              <a:rPr lang="tr-TR" baseline="0" dirty="0" smtClean="0"/>
              <a:t> a </a:t>
            </a:r>
            <a:r>
              <a:rPr lang="tr-TR" baseline="0" dirty="0" err="1" smtClean="0"/>
              <a:t>speech</a:t>
            </a:r>
            <a:r>
              <a:rPr lang="tr-TR" baseline="0" dirty="0" smtClean="0"/>
              <a:t> </a:t>
            </a:r>
            <a:r>
              <a:rPr lang="tr-TR" baseline="0" dirty="0" err="1" smtClean="0"/>
              <a:t>recognition</a:t>
            </a:r>
            <a:r>
              <a:rPr lang="tr-TR" baseline="0" dirty="0" smtClean="0"/>
              <a:t>. How can </a:t>
            </a:r>
            <a:r>
              <a:rPr lang="tr-TR" baseline="0" dirty="0" err="1" smtClean="0"/>
              <a:t>we</a:t>
            </a:r>
            <a:r>
              <a:rPr lang="tr-TR" baseline="0" dirty="0" smtClean="0"/>
              <a:t> </a:t>
            </a:r>
            <a:r>
              <a:rPr lang="tr-TR" baseline="0" dirty="0" err="1" smtClean="0"/>
              <a:t>recognize</a:t>
            </a:r>
            <a:r>
              <a:rPr lang="tr-TR" baseline="0" dirty="0" smtClean="0"/>
              <a:t>, </a:t>
            </a:r>
            <a:r>
              <a:rPr lang="tr-TR" baseline="0" dirty="0" err="1" smtClean="0"/>
              <a:t>classify</a:t>
            </a:r>
            <a:r>
              <a:rPr lang="tr-TR" baseline="0" dirty="0" smtClean="0"/>
              <a:t> </a:t>
            </a:r>
            <a:r>
              <a:rPr lang="tr-TR" baseline="0" dirty="0" err="1" smtClean="0"/>
              <a:t>and</a:t>
            </a:r>
            <a:r>
              <a:rPr lang="tr-TR" baseline="0" dirty="0" smtClean="0"/>
              <a:t> </a:t>
            </a:r>
            <a:r>
              <a:rPr lang="tr-TR" baseline="0" dirty="0" err="1" smtClean="0"/>
              <a:t>develop</a:t>
            </a:r>
            <a:r>
              <a:rPr lang="tr-TR" baseline="0" dirty="0" smtClean="0"/>
              <a:t> </a:t>
            </a:r>
            <a:r>
              <a:rPr lang="tr-TR" baseline="0" dirty="0" err="1" smtClean="0"/>
              <a:t>let’s</a:t>
            </a:r>
            <a:r>
              <a:rPr lang="tr-TR" baseline="0" dirty="0" smtClean="0"/>
              <a:t> talk </a:t>
            </a:r>
            <a:r>
              <a:rPr lang="tr-TR" baseline="0" dirty="0" err="1" smtClean="0"/>
              <a:t>about</a:t>
            </a:r>
            <a:r>
              <a:rPr lang="tr-TR" baseline="0" dirty="0" smtClean="0"/>
              <a:t> </a:t>
            </a:r>
            <a:r>
              <a:rPr lang="tr-TR" baseline="0" dirty="0" err="1" smtClean="0"/>
              <a:t>next</a:t>
            </a:r>
            <a:r>
              <a:rPr lang="tr-TR" baseline="0" dirty="0" smtClean="0"/>
              <a:t> </a:t>
            </a:r>
            <a:r>
              <a:rPr lang="tr-TR" baseline="0" dirty="0" err="1" smtClean="0"/>
              <a:t>slide</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17</a:t>
            </a:fld>
            <a:endParaRPr lang="tr-TR" dirty="0"/>
          </a:p>
        </p:txBody>
      </p:sp>
    </p:spTree>
    <p:extLst>
      <p:ext uri="{BB962C8B-B14F-4D97-AF65-F5344CB8AC3E}">
        <p14:creationId xmlns:p14="http://schemas.microsoft.com/office/powerpoint/2010/main" val="140977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Tx/>
              <a:buChar char="-"/>
            </a:pPr>
            <a:r>
              <a:rPr lang="tr-TR" baseline="0" dirty="0" err="1" smtClean="0"/>
              <a:t>In</a:t>
            </a:r>
            <a:r>
              <a:rPr lang="tr-TR" baseline="0" dirty="0" smtClean="0"/>
              <a:t> </a:t>
            </a:r>
            <a:r>
              <a:rPr lang="tr-TR" baseline="0" dirty="0" err="1" smtClean="0"/>
              <a:t>daily</a:t>
            </a:r>
            <a:r>
              <a:rPr lang="tr-TR" baseline="0" dirty="0" smtClean="0"/>
              <a:t> life </a:t>
            </a:r>
            <a:r>
              <a:rPr lang="tr-TR" baseline="0" dirty="0" err="1" smtClean="0"/>
              <a:t>everyone</a:t>
            </a:r>
            <a:r>
              <a:rPr lang="tr-TR" baseline="0" dirty="0" smtClean="0"/>
              <a:t> </a:t>
            </a:r>
            <a:r>
              <a:rPr lang="tr-TR" baseline="0" dirty="0" err="1" smtClean="0"/>
              <a:t>listens</a:t>
            </a:r>
            <a:r>
              <a:rPr lang="tr-TR" baseline="0" dirty="0" smtClean="0"/>
              <a:t> </a:t>
            </a:r>
            <a:r>
              <a:rPr lang="tr-TR" baseline="0" dirty="0" err="1" smtClean="0"/>
              <a:t>music</a:t>
            </a:r>
            <a:r>
              <a:rPr lang="tr-TR" baseline="0" dirty="0" smtClean="0"/>
              <a:t>. </a:t>
            </a:r>
            <a:r>
              <a:rPr lang="tr-TR" baseline="0" dirty="0" err="1" smtClean="0"/>
              <a:t>Sometimes</a:t>
            </a:r>
            <a:r>
              <a:rPr lang="tr-TR" baseline="0" dirty="0" smtClean="0"/>
              <a:t> </a:t>
            </a:r>
            <a:r>
              <a:rPr lang="tr-TR" baseline="0" dirty="0" err="1" smtClean="0"/>
              <a:t>you</a:t>
            </a:r>
            <a:r>
              <a:rPr lang="tr-TR" baseline="0" dirty="0" smtClean="0"/>
              <a:t> </a:t>
            </a:r>
            <a:r>
              <a:rPr lang="tr-TR" baseline="0" dirty="0" err="1" smtClean="0"/>
              <a:t>stuck</a:t>
            </a:r>
            <a:r>
              <a:rPr lang="tr-TR" baseline="0" dirty="0" smtClean="0"/>
              <a:t> a </a:t>
            </a:r>
            <a:r>
              <a:rPr lang="tr-TR" baseline="0" dirty="0" err="1" smtClean="0"/>
              <a:t>music</a:t>
            </a:r>
            <a:r>
              <a:rPr lang="tr-TR" baseline="0" dirty="0" smtClean="0"/>
              <a:t> </a:t>
            </a:r>
            <a:r>
              <a:rPr lang="tr-TR" baseline="0" dirty="0" err="1" smtClean="0"/>
              <a:t>and</a:t>
            </a:r>
            <a:r>
              <a:rPr lang="tr-TR" baseline="0" dirty="0" smtClean="0"/>
              <a:t> listen </a:t>
            </a:r>
            <a:r>
              <a:rPr lang="tr-TR" baseline="0" dirty="0" err="1" smtClean="0"/>
              <a:t>all</a:t>
            </a:r>
            <a:r>
              <a:rPr lang="tr-TR" baseline="0" dirty="0" smtClean="0"/>
              <a:t> </a:t>
            </a:r>
            <a:r>
              <a:rPr lang="tr-TR" baseline="0" dirty="0" err="1" smtClean="0"/>
              <a:t>the</a:t>
            </a:r>
            <a:r>
              <a:rPr lang="tr-TR" baseline="0" dirty="0" smtClean="0"/>
              <a:t> time. </a:t>
            </a:r>
            <a:r>
              <a:rPr lang="tr-TR" baseline="0" dirty="0" err="1" smtClean="0"/>
              <a:t>And</a:t>
            </a:r>
            <a:r>
              <a:rPr lang="tr-TR" baseline="0" dirty="0" smtClean="0"/>
              <a:t> </a:t>
            </a:r>
            <a:r>
              <a:rPr lang="tr-TR" baseline="0" dirty="0" err="1" smtClean="0"/>
              <a:t>you</a:t>
            </a:r>
            <a:r>
              <a:rPr lang="tr-TR" baseline="0" dirty="0" smtClean="0"/>
              <a:t> can </a:t>
            </a:r>
            <a:r>
              <a:rPr lang="tr-TR" baseline="0" dirty="0" err="1" smtClean="0"/>
              <a:t>think</a:t>
            </a:r>
            <a:r>
              <a:rPr lang="tr-TR" baseline="0" dirty="0" smtClean="0"/>
              <a:t> </a:t>
            </a:r>
            <a:r>
              <a:rPr lang="tr-TR" baseline="0" dirty="0" err="1" smtClean="0"/>
              <a:t>about</a:t>
            </a:r>
            <a:r>
              <a:rPr lang="tr-TR" baseline="0" dirty="0" smtClean="0"/>
              <a:t> I </a:t>
            </a:r>
            <a:r>
              <a:rPr lang="tr-TR" baseline="0" dirty="0" err="1" smtClean="0"/>
              <a:t>want</a:t>
            </a:r>
            <a:r>
              <a:rPr lang="tr-TR" baseline="0" dirty="0" smtClean="0"/>
              <a:t> </a:t>
            </a:r>
            <a:r>
              <a:rPr lang="tr-TR" baseline="0" dirty="0" err="1" smtClean="0"/>
              <a:t>to</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especially</a:t>
            </a:r>
            <a:r>
              <a:rPr lang="tr-TR" baseline="0" dirty="0" smtClean="0"/>
              <a:t> </a:t>
            </a:r>
            <a:r>
              <a:rPr lang="tr-TR" baseline="0" dirty="0" err="1" smtClean="0"/>
              <a:t>like</a:t>
            </a:r>
            <a:r>
              <a:rPr lang="tr-TR" baseline="0" dirty="0" smtClean="0"/>
              <a:t> </a:t>
            </a:r>
            <a:r>
              <a:rPr lang="tr-TR" baseline="0" dirty="0" err="1" smtClean="0"/>
              <a:t>this</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allows</a:t>
            </a:r>
            <a:r>
              <a:rPr lang="tr-TR" baseline="0" dirty="0" smtClean="0"/>
              <a:t> </a:t>
            </a:r>
            <a:r>
              <a:rPr lang="tr-TR" baseline="0" dirty="0" err="1" smtClean="0"/>
              <a:t>to</a:t>
            </a:r>
            <a:r>
              <a:rPr lang="tr-TR" baseline="0" dirty="0" smtClean="0"/>
              <a:t> </a:t>
            </a:r>
            <a:r>
              <a:rPr lang="tr-TR" baseline="0" dirty="0" err="1" smtClean="0"/>
              <a:t>you</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you</a:t>
            </a:r>
            <a:r>
              <a:rPr lang="tr-TR" baseline="0" dirty="0" smtClean="0"/>
              <a:t> </a:t>
            </a:r>
            <a:r>
              <a:rPr lang="tr-TR" baseline="0" dirty="0" err="1" smtClean="0"/>
              <a:t>want</a:t>
            </a:r>
            <a:r>
              <a:rPr lang="tr-TR" baseline="0" dirty="0" smtClean="0"/>
              <a:t> </a:t>
            </a:r>
            <a:r>
              <a:rPr lang="tr-TR" baseline="0" dirty="0" err="1" smtClean="0"/>
              <a:t>to</a:t>
            </a:r>
            <a:r>
              <a:rPr lang="tr-TR" baseline="0" dirty="0" smtClean="0"/>
              <a:t> listen </a:t>
            </a:r>
            <a:r>
              <a:rPr lang="tr-TR" baseline="0" dirty="0" err="1" smtClean="0"/>
              <a:t>more</a:t>
            </a:r>
            <a:r>
              <a:rPr lang="tr-TR" baseline="0" dirty="0" smtClean="0"/>
              <a:t>. </a:t>
            </a:r>
            <a:r>
              <a:rPr lang="tr-TR" baseline="0" dirty="0" err="1" smtClean="0"/>
              <a:t>Because</a:t>
            </a:r>
            <a:r>
              <a:rPr lang="tr-TR" baseline="0" dirty="0" smtClean="0"/>
              <a:t> </a:t>
            </a:r>
            <a:r>
              <a:rPr lang="tr-TR" baseline="0" dirty="0" err="1" smtClean="0"/>
              <a:t>if</a:t>
            </a:r>
            <a:r>
              <a:rPr lang="tr-TR" baseline="0" dirty="0" smtClean="0"/>
              <a:t> </a:t>
            </a:r>
            <a:r>
              <a:rPr lang="tr-TR" baseline="0" dirty="0" err="1" smtClean="0"/>
              <a:t>you</a:t>
            </a:r>
            <a:r>
              <a:rPr lang="tr-TR" baseline="0" dirty="0" smtClean="0"/>
              <a:t> </a:t>
            </a:r>
            <a:r>
              <a:rPr lang="tr-TR" baseline="0" dirty="0" err="1" smtClean="0"/>
              <a:t>don’t</a:t>
            </a:r>
            <a:r>
              <a:rPr lang="tr-TR" baseline="0" dirty="0" smtClean="0"/>
              <a:t> </a:t>
            </a:r>
            <a:r>
              <a:rPr lang="tr-TR" baseline="0" dirty="0" err="1" smtClean="0"/>
              <a:t>have</a:t>
            </a:r>
            <a:r>
              <a:rPr lang="tr-TR" baseline="0" dirty="0" smtClean="0"/>
              <a:t> </a:t>
            </a:r>
            <a:r>
              <a:rPr lang="tr-TR" baseline="0" dirty="0" err="1" smtClean="0"/>
              <a:t>enough</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music</a:t>
            </a:r>
            <a:r>
              <a:rPr lang="tr-TR" baseline="0" dirty="0" smtClean="0"/>
              <a:t>, </a:t>
            </a:r>
            <a:r>
              <a:rPr lang="tr-TR" baseline="0" dirty="0" err="1" smtClean="0"/>
              <a:t>you</a:t>
            </a:r>
            <a:r>
              <a:rPr lang="tr-TR" baseline="0" dirty="0" smtClean="0"/>
              <a:t> </a:t>
            </a:r>
            <a:r>
              <a:rPr lang="tr-TR" baseline="0" dirty="0" err="1" smtClean="0"/>
              <a:t>won’t</a:t>
            </a:r>
            <a:r>
              <a:rPr lang="tr-TR" baseline="0" dirty="0" smtClean="0"/>
              <a:t> </a:t>
            </a:r>
            <a:r>
              <a:rPr lang="tr-TR" baseline="0" dirty="0" err="1" smtClean="0"/>
              <a:t>find</a:t>
            </a:r>
            <a:r>
              <a:rPr lang="tr-TR" baseline="0" dirty="0" smtClean="0"/>
              <a:t> </a:t>
            </a:r>
            <a:r>
              <a:rPr lang="tr-TR" baseline="0" dirty="0" err="1" smtClean="0"/>
              <a:t>or</a:t>
            </a:r>
            <a:r>
              <a:rPr lang="tr-TR" baseline="0" dirty="0" smtClean="0"/>
              <a:t> it </a:t>
            </a:r>
            <a:r>
              <a:rPr lang="tr-TR" baseline="0" dirty="0" err="1" smtClean="0"/>
              <a:t>will</a:t>
            </a:r>
            <a:r>
              <a:rPr lang="tr-TR" baseline="0" dirty="0" smtClean="0"/>
              <a:t> be </a:t>
            </a:r>
            <a:r>
              <a:rPr lang="tr-TR" baseline="0" dirty="0" err="1" smtClean="0"/>
              <a:t>troublesome</a:t>
            </a:r>
            <a:r>
              <a:rPr lang="tr-TR" baseline="0" dirty="0" smtClean="0"/>
              <a:t> </a:t>
            </a:r>
            <a:r>
              <a:rPr lang="tr-TR" baseline="0" dirty="0" err="1" smtClean="0"/>
              <a:t>moments</a:t>
            </a:r>
            <a:r>
              <a:rPr lang="tr-TR" baseline="0" dirty="0" smtClean="0"/>
              <a:t>. </a:t>
            </a:r>
            <a:r>
              <a:rPr lang="tr-TR" baseline="0" dirty="0" err="1" smtClean="0"/>
              <a:t>Either</a:t>
            </a:r>
            <a:r>
              <a:rPr lang="tr-TR" baseline="0" dirty="0" smtClean="0"/>
              <a:t> </a:t>
            </a:r>
            <a:r>
              <a:rPr lang="tr-TR" baseline="0" dirty="0" err="1" smtClean="0"/>
              <a:t>you</a:t>
            </a:r>
            <a:r>
              <a:rPr lang="tr-TR" baseline="0" dirty="0" smtClean="0"/>
              <a:t> can </a:t>
            </a:r>
            <a:r>
              <a:rPr lang="tr-TR" baseline="0" dirty="0" err="1" smtClean="0"/>
              <a:t>find</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and</a:t>
            </a:r>
            <a:r>
              <a:rPr lang="tr-TR" baseline="0" dirty="0" smtClean="0"/>
              <a:t> it </a:t>
            </a:r>
            <a:r>
              <a:rPr lang="tr-TR" baseline="0" dirty="0" err="1" smtClean="0"/>
              <a:t>will</a:t>
            </a:r>
            <a:r>
              <a:rPr lang="tr-TR" baseline="0" dirty="0" smtClean="0"/>
              <a:t> be </a:t>
            </a:r>
            <a:r>
              <a:rPr lang="tr-TR" baseline="0" dirty="0" err="1" smtClean="0"/>
              <a:t>easier</a:t>
            </a:r>
            <a:r>
              <a:rPr lang="tr-TR" baseline="0" dirty="0" smtClean="0"/>
              <a:t> </a:t>
            </a:r>
            <a:r>
              <a:rPr lang="tr-TR" baseline="0" dirty="0" err="1" smtClean="0"/>
              <a:t>moments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works</a:t>
            </a:r>
            <a:r>
              <a:rPr lang="tr-TR" baseline="0" dirty="0" smtClean="0"/>
              <a:t>. </a:t>
            </a:r>
          </a:p>
          <a:p>
            <a:pPr marL="171450" indent="-171450">
              <a:buFontTx/>
              <a:buChar char="-"/>
            </a:pPr>
            <a:endParaRPr lang="tr-TR" baseline="0" dirty="0" smtClean="0"/>
          </a:p>
          <a:p>
            <a:pPr marL="171450" indent="-171450">
              <a:buFontTx/>
              <a:buChar char="-"/>
            </a:pPr>
            <a:r>
              <a:rPr lang="tr-TR" baseline="0" dirty="0" err="1" smtClean="0"/>
              <a:t>Artificial</a:t>
            </a:r>
            <a:r>
              <a:rPr lang="tr-TR" baseline="0" dirty="0" smtClean="0"/>
              <a:t> </a:t>
            </a:r>
            <a:r>
              <a:rPr lang="tr-TR" baseline="0" dirty="0" err="1" smtClean="0"/>
              <a:t>Intelligence</a:t>
            </a:r>
            <a:r>
              <a:rPr lang="tr-TR" baseline="0" dirty="0" smtClean="0"/>
              <a:t> </a:t>
            </a:r>
            <a:r>
              <a:rPr lang="tr-TR" baseline="0" dirty="0" err="1" smtClean="0"/>
              <a:t>and</a:t>
            </a:r>
            <a:r>
              <a:rPr lang="tr-TR" baseline="0" dirty="0" smtClean="0"/>
              <a:t> Machine Learning </a:t>
            </a:r>
            <a:r>
              <a:rPr lang="tr-TR" baseline="0" dirty="0" err="1" smtClean="0"/>
              <a:t>technologies</a:t>
            </a:r>
            <a:r>
              <a:rPr lang="tr-TR" baseline="0" dirty="0" smtClean="0"/>
              <a:t> </a:t>
            </a:r>
            <a:r>
              <a:rPr lang="tr-TR" baseline="0" dirty="0" err="1" smtClean="0"/>
              <a:t>are</a:t>
            </a:r>
            <a:r>
              <a:rPr lang="tr-TR" baseline="0" dirty="0" smtClean="0"/>
              <a:t> </a:t>
            </a:r>
            <a:r>
              <a:rPr lang="tr-TR" baseline="0" dirty="0" err="1" smtClean="0"/>
              <a:t>one</a:t>
            </a:r>
            <a:r>
              <a:rPr lang="tr-TR" baseline="0" dirty="0" smtClean="0"/>
              <a:t> </a:t>
            </a:r>
            <a:r>
              <a:rPr lang="tr-TR" baseline="0" dirty="0" err="1" smtClean="0"/>
              <a:t>from</a:t>
            </a:r>
            <a:r>
              <a:rPr lang="tr-TR" baseline="0" dirty="0" smtClean="0"/>
              <a:t> </a:t>
            </a:r>
            <a:r>
              <a:rPr lang="tr-TR" baseline="0" dirty="0" err="1" smtClean="0"/>
              <a:t>the</a:t>
            </a:r>
            <a:r>
              <a:rPr lang="tr-TR" baseline="0" dirty="0" smtClean="0"/>
              <a:t> </a:t>
            </a:r>
            <a:r>
              <a:rPr lang="tr-TR" baseline="0" dirty="0" err="1" smtClean="0"/>
              <a:t>fast</a:t>
            </a:r>
            <a:r>
              <a:rPr lang="tr-TR" baseline="0" dirty="0" smtClean="0"/>
              <a:t> </a:t>
            </a:r>
            <a:r>
              <a:rPr lang="tr-TR" baseline="0" dirty="0" err="1" smtClean="0"/>
              <a:t>growing</a:t>
            </a:r>
            <a:r>
              <a:rPr lang="tr-TR" baseline="0" dirty="0" smtClean="0"/>
              <a:t> </a:t>
            </a:r>
            <a:r>
              <a:rPr lang="tr-TR" baseline="0" dirty="0" err="1" smtClean="0"/>
              <a:t>engineering</a:t>
            </a:r>
            <a:r>
              <a:rPr lang="tr-TR" baseline="0" dirty="0" smtClean="0"/>
              <a:t> </a:t>
            </a:r>
            <a:r>
              <a:rPr lang="tr-TR" baseline="0" dirty="0" err="1" smtClean="0"/>
              <a:t>technologies</a:t>
            </a:r>
            <a:r>
              <a:rPr lang="tr-TR" baseline="0" dirty="0" smtClean="0"/>
              <a:t>. </a:t>
            </a:r>
          </a:p>
          <a:p>
            <a:pPr marL="171450" indent="-171450">
              <a:buFontTx/>
              <a:buChar char="-"/>
            </a:pP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a:t>
            </a:fld>
            <a:endParaRPr lang="tr-TR" dirty="0"/>
          </a:p>
        </p:txBody>
      </p:sp>
    </p:spTree>
    <p:extLst>
      <p:ext uri="{BB962C8B-B14F-4D97-AF65-F5344CB8AC3E}">
        <p14:creationId xmlns:p14="http://schemas.microsoft.com/office/powerpoint/2010/main" val="272696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We</a:t>
            </a:r>
            <a:r>
              <a:rPr lang="tr-TR" dirty="0" smtClean="0"/>
              <a:t> </a:t>
            </a:r>
            <a:r>
              <a:rPr lang="tr-TR" dirty="0" err="1" smtClean="0"/>
              <a:t>will</a:t>
            </a:r>
            <a:r>
              <a:rPr lang="tr-TR" baseline="0" dirty="0" smtClean="0"/>
              <a:t> </a:t>
            </a:r>
            <a:r>
              <a:rPr lang="tr-TR" baseline="0" dirty="0" err="1" smtClean="0"/>
              <a:t>see</a:t>
            </a:r>
            <a:r>
              <a:rPr lang="tr-TR" baseline="0" dirty="0" smtClean="0"/>
              <a:t> </a:t>
            </a:r>
            <a:r>
              <a:rPr lang="tr-TR" baseline="0" dirty="0" err="1" smtClean="0"/>
              <a:t>first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I </a:t>
            </a:r>
            <a:r>
              <a:rPr lang="tr-TR" baseline="0" dirty="0" err="1" smtClean="0"/>
              <a:t>was</a:t>
            </a:r>
            <a:r>
              <a:rPr lang="tr-TR" baseline="0" dirty="0" smtClean="0"/>
              <a:t> </a:t>
            </a:r>
            <a:r>
              <a:rPr lang="tr-TR" baseline="0" dirty="0" err="1" smtClean="0"/>
              <a:t>mention</a:t>
            </a:r>
            <a:r>
              <a:rPr lang="tr-TR" baseline="0" dirty="0" smtClean="0"/>
              <a:t> </a:t>
            </a:r>
            <a:r>
              <a:rPr lang="tr-TR" baseline="0" dirty="0" err="1" smtClean="0"/>
              <a:t>about</a:t>
            </a:r>
            <a:r>
              <a:rPr lang="tr-TR" baseline="0" dirty="0" smtClean="0"/>
              <a:t> in </a:t>
            </a:r>
            <a:r>
              <a:rPr lang="tr-TR" baseline="0" dirty="0" err="1" smtClean="0"/>
              <a:t>first</a:t>
            </a:r>
            <a:r>
              <a:rPr lang="tr-TR" baseline="0" dirty="0" smtClean="0"/>
              <a:t> </a:t>
            </a:r>
            <a:r>
              <a:rPr lang="tr-TR" baseline="0" dirty="0" err="1" smtClean="0"/>
              <a:t>slide</a:t>
            </a:r>
            <a:r>
              <a:rPr lang="tr-TR" baseline="0" dirty="0" smtClean="0"/>
              <a:t> but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learn</a:t>
            </a:r>
            <a:r>
              <a:rPr lang="tr-TR" baseline="0" dirty="0" smtClean="0"/>
              <a:t> </a:t>
            </a:r>
            <a:r>
              <a:rPr lang="tr-TR" baseline="0" dirty="0" err="1" smtClean="0"/>
              <a:t>more</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a:t>
            </a:r>
            <a:r>
              <a:rPr lang="tr-TR" baseline="0" dirty="0" err="1" smtClean="0"/>
              <a:t>what</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done </a:t>
            </a:r>
            <a:r>
              <a:rPr lang="tr-TR" baseline="0" dirty="0" err="1" smtClean="0"/>
              <a:t>before</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big</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on </a:t>
            </a:r>
            <a:r>
              <a:rPr lang="tr-TR" baseline="0" dirty="0" err="1" smtClean="0"/>
              <a:t>the</a:t>
            </a:r>
            <a:r>
              <a:rPr lang="tr-TR" baseline="0" dirty="0" smtClean="0"/>
              <a:t> </a:t>
            </a:r>
            <a:r>
              <a:rPr lang="tr-TR" baseline="0" dirty="0" err="1" smtClean="0"/>
              <a:t>scope</a:t>
            </a:r>
            <a:r>
              <a:rPr lang="tr-TR" baseline="0" dirty="0" smtClean="0"/>
              <a:t> </a:t>
            </a:r>
            <a:r>
              <a:rPr lang="tr-TR" baseline="0" dirty="0" err="1" smtClean="0"/>
              <a:t>part</a:t>
            </a:r>
            <a:r>
              <a:rPr lang="tr-TR" baseline="0" dirty="0" smtClean="0"/>
              <a:t>.</a:t>
            </a:r>
          </a:p>
          <a:p>
            <a:endParaRPr lang="tr-TR" baseline="0" dirty="0" smtClean="0"/>
          </a:p>
          <a:p>
            <a:r>
              <a:rPr lang="tr-TR" baseline="0" dirty="0" err="1" smtClean="0"/>
              <a:t>And</a:t>
            </a:r>
            <a:r>
              <a:rPr lang="tr-TR" baseline="0" dirty="0" smtClean="0"/>
              <a:t> </a:t>
            </a:r>
            <a:r>
              <a:rPr lang="tr-TR" baseline="0" dirty="0" err="1" smtClean="0"/>
              <a:t>references</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3</a:t>
            </a:fld>
            <a:endParaRPr lang="tr-TR" dirty="0"/>
          </a:p>
        </p:txBody>
      </p:sp>
    </p:spTree>
    <p:extLst>
      <p:ext uri="{BB962C8B-B14F-4D97-AF65-F5344CB8AC3E}">
        <p14:creationId xmlns:p14="http://schemas.microsoft.com/office/powerpoint/2010/main" val="88778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are</a:t>
            </a:r>
            <a:r>
              <a:rPr lang="tr-TR" baseline="0" dirty="0" smtClean="0"/>
              <a:t> </a:t>
            </a:r>
            <a:r>
              <a:rPr lang="tr-TR" baseline="0" dirty="0" err="1" smtClean="0"/>
              <a:t>discovering</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by</a:t>
            </a:r>
            <a:r>
              <a:rPr lang="tr-TR" baseline="0" dirty="0" smtClean="0"/>
              <a:t> </a:t>
            </a:r>
            <a:r>
              <a:rPr lang="tr-TR" baseline="0" dirty="0" err="1" smtClean="0"/>
              <a:t>genres</a:t>
            </a:r>
            <a:r>
              <a:rPr lang="tr-TR" baseline="0" dirty="0" smtClean="0"/>
              <a:t>, </a:t>
            </a:r>
            <a:r>
              <a:rPr lang="tr-TR" baseline="0" dirty="0" err="1" smtClean="0"/>
              <a:t>decrease</a:t>
            </a:r>
            <a:r>
              <a:rPr lang="tr-TR" baseline="0" dirty="0" smtClean="0"/>
              <a:t> </a:t>
            </a:r>
            <a:r>
              <a:rPr lang="tr-TR" baseline="0" dirty="0" err="1" smtClean="0"/>
              <a:t>to</a:t>
            </a:r>
            <a:r>
              <a:rPr lang="tr-TR" baseline="0" dirty="0" smtClean="0"/>
              <a:t> </a:t>
            </a:r>
            <a:r>
              <a:rPr lang="tr-TR" baseline="0" dirty="0" err="1" smtClean="0"/>
              <a:t>find</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are</a:t>
            </a:r>
            <a:r>
              <a:rPr lang="tr-TR" baseline="0" dirty="0" smtClean="0"/>
              <a:t> </a:t>
            </a:r>
            <a:r>
              <a:rPr lang="tr-TR" baseline="0" dirty="0" err="1" smtClean="0"/>
              <a:t>classified</a:t>
            </a:r>
            <a:r>
              <a:rPr lang="tr-TR" baseline="0" dirty="0" smtClean="0"/>
              <a:t> </a:t>
            </a:r>
            <a:r>
              <a:rPr lang="tr-TR" baseline="0" dirty="0" err="1" smtClean="0"/>
              <a:t>you</a:t>
            </a:r>
            <a:r>
              <a:rPr lang="tr-TR" baseline="0" dirty="0" smtClean="0"/>
              <a:t> </a:t>
            </a:r>
            <a:r>
              <a:rPr lang="tr-TR" baseline="0" dirty="0" err="1" smtClean="0"/>
              <a:t>liked</a:t>
            </a:r>
            <a:r>
              <a:rPr lang="tr-TR" baseline="0" dirty="0" smtClean="0"/>
              <a:t> </a:t>
            </a:r>
            <a:r>
              <a:rPr lang="tr-TR" baseline="0" dirty="0" err="1" smtClean="0"/>
              <a:t>and</a:t>
            </a:r>
            <a:r>
              <a:rPr lang="tr-TR" baseline="0" dirty="0" smtClean="0"/>
              <a:t> </a:t>
            </a:r>
            <a:r>
              <a:rPr lang="tr-TR" baseline="0" dirty="0" err="1" smtClean="0"/>
              <a:t>most</a:t>
            </a:r>
            <a:r>
              <a:rPr lang="tr-TR" baseline="0" dirty="0" smtClean="0"/>
              <a:t> </a:t>
            </a:r>
            <a:r>
              <a:rPr lang="tr-TR" baseline="0" dirty="0" err="1" smtClean="0"/>
              <a:t>important</a:t>
            </a:r>
            <a:r>
              <a:rPr lang="tr-TR" baseline="0" dirty="0" smtClean="0"/>
              <a:t> </a:t>
            </a:r>
            <a:r>
              <a:rPr lang="tr-TR" baseline="0" dirty="0" err="1" smtClean="0"/>
              <a:t>one</a:t>
            </a:r>
            <a:r>
              <a:rPr lang="tr-TR" baseline="0" dirty="0" smtClean="0"/>
              <a:t> </a:t>
            </a:r>
            <a:r>
              <a:rPr lang="tr-TR" baseline="0" dirty="0" err="1" smtClean="0"/>
              <a:t>automate</a:t>
            </a:r>
            <a:r>
              <a:rPr lang="tr-TR" baseline="0" dirty="0" smtClean="0"/>
              <a:t> </a:t>
            </a:r>
            <a:r>
              <a:rPr lang="tr-TR" baseline="0" dirty="0" err="1" smtClean="0"/>
              <a:t>the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Our</a:t>
            </a:r>
            <a:r>
              <a:rPr lang="tr-TR" baseline="0" dirty="0" smtClean="0"/>
              <a:t> </a:t>
            </a:r>
            <a:r>
              <a:rPr lang="tr-TR" baseline="0" dirty="0" err="1" smtClean="0"/>
              <a:t>goals</a:t>
            </a:r>
            <a:r>
              <a:rPr lang="tr-TR" baseline="0" dirty="0" smtClean="0"/>
              <a:t> </a:t>
            </a:r>
            <a:r>
              <a:rPr lang="tr-TR" baseline="0" dirty="0" err="1" smtClean="0"/>
              <a:t>to</a:t>
            </a:r>
            <a:r>
              <a:rPr lang="tr-TR" baseline="0" dirty="0" smtClean="0"/>
              <a:t> </a:t>
            </a:r>
            <a:r>
              <a:rPr lang="tr-TR" baseline="0" dirty="0" err="1" smtClean="0"/>
              <a:t>realize</a:t>
            </a:r>
            <a:r>
              <a:rPr lang="tr-TR" baseline="0" dirty="0" smtClean="0"/>
              <a:t> </a:t>
            </a:r>
            <a:r>
              <a:rPr lang="tr-TR" baseline="0" dirty="0" err="1" smtClean="0"/>
              <a:t>these</a:t>
            </a:r>
            <a:r>
              <a:rPr lang="tr-TR" baseline="0" dirty="0" smtClean="0"/>
              <a:t> </a:t>
            </a:r>
            <a:r>
              <a:rPr lang="tr-TR" baseline="0" dirty="0" err="1" smtClean="0"/>
              <a:t>three</a:t>
            </a:r>
            <a:r>
              <a:rPr lang="tr-TR" baseline="0" dirty="0" smtClean="0"/>
              <a:t> </a:t>
            </a:r>
            <a:r>
              <a:rPr lang="tr-TR" baseline="0" dirty="0" err="1" smtClean="0"/>
              <a:t>statements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how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find</a:t>
            </a:r>
            <a:r>
              <a:rPr lang="tr-TR" baseline="0" dirty="0" smtClean="0"/>
              <a:t> in </a:t>
            </a:r>
            <a:r>
              <a:rPr lang="tr-TR" baseline="0" dirty="0" err="1" smtClean="0"/>
              <a:t>methodology</a:t>
            </a:r>
            <a:r>
              <a:rPr lang="tr-TR" baseline="0" dirty="0" smtClean="0"/>
              <a:t> </a:t>
            </a:r>
            <a:r>
              <a:rPr lang="tr-TR" baseline="0" dirty="0" err="1" smtClean="0"/>
              <a:t>and</a:t>
            </a:r>
            <a:r>
              <a:rPr lang="tr-TR" baseline="0" dirty="0" smtClean="0"/>
              <a:t> </a:t>
            </a:r>
            <a:r>
              <a:rPr lang="tr-TR" baseline="0" dirty="0" err="1" smtClean="0"/>
              <a:t>technical</a:t>
            </a:r>
            <a:r>
              <a:rPr lang="tr-TR" baseline="0" dirty="0" smtClean="0"/>
              <a:t> </a:t>
            </a:r>
            <a:r>
              <a:rPr lang="tr-TR" baseline="0" dirty="0" err="1" smtClean="0"/>
              <a:t>approach</a:t>
            </a:r>
            <a:r>
              <a:rPr lang="tr-TR" baseline="0" dirty="0" smtClean="0"/>
              <a:t> </a:t>
            </a:r>
            <a:r>
              <a:rPr lang="tr-TR" baseline="0" dirty="0" err="1" smtClean="0"/>
              <a:t>parts</a:t>
            </a:r>
            <a:r>
              <a:rPr lang="tr-TR" baseline="0" dirty="0" smtClean="0"/>
              <a:t>. </a:t>
            </a:r>
            <a:r>
              <a:rPr lang="tr-TR" baseline="0" dirty="0" err="1" smtClean="0"/>
              <a:t>By</a:t>
            </a:r>
            <a:r>
              <a:rPr lang="tr-TR" baseline="0" dirty="0" smtClean="0"/>
              <a:t> </a:t>
            </a:r>
            <a:r>
              <a:rPr lang="tr-TR" baseline="0" dirty="0" err="1" smtClean="0"/>
              <a:t>the</a:t>
            </a:r>
            <a:r>
              <a:rPr lang="tr-TR" baseline="0" dirty="0" smtClean="0"/>
              <a:t> </a:t>
            </a:r>
            <a:r>
              <a:rPr lang="tr-TR" baseline="0" dirty="0" err="1" smtClean="0"/>
              <a:t>way</a:t>
            </a:r>
            <a:r>
              <a:rPr lang="tr-TR" baseline="0" dirty="0" smtClean="0"/>
              <a:t> </a:t>
            </a:r>
            <a:r>
              <a:rPr lang="tr-TR" baseline="0" dirty="0" err="1" smtClean="0"/>
              <a:t>most</a:t>
            </a:r>
            <a:r>
              <a:rPr lang="tr-TR" baseline="0" dirty="0" smtClean="0"/>
              <a:t> of </a:t>
            </a:r>
            <a:r>
              <a:rPr lang="tr-TR" baseline="0" dirty="0" err="1" smtClean="0"/>
              <a:t>the</a:t>
            </a:r>
            <a:r>
              <a:rPr lang="tr-TR" baseline="0" dirty="0" smtClean="0"/>
              <a:t> </a:t>
            </a:r>
            <a:r>
              <a:rPr lang="tr-TR" baseline="0" dirty="0" err="1" smtClean="0"/>
              <a:t>music</a:t>
            </a:r>
            <a:r>
              <a:rPr lang="tr-TR" baseline="0" dirty="0" smtClean="0"/>
              <a:t> web-</a:t>
            </a:r>
            <a:r>
              <a:rPr lang="tr-TR" baseline="0" dirty="0" err="1" smtClean="0"/>
              <a:t>sites</a:t>
            </a:r>
            <a:r>
              <a:rPr lang="tr-TR" baseline="0" dirty="0" smtClean="0"/>
              <a:t> </a:t>
            </a:r>
            <a:r>
              <a:rPr lang="tr-TR" baseline="0" dirty="0" err="1" smtClean="0"/>
              <a:t>seperate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by</a:t>
            </a:r>
            <a:r>
              <a:rPr lang="tr-TR" baseline="0" dirty="0" smtClean="0"/>
              <a:t> </a:t>
            </a:r>
            <a:r>
              <a:rPr lang="tr-TR" baseline="0" dirty="0" err="1" smtClean="0"/>
              <a:t>their</a:t>
            </a:r>
            <a:r>
              <a:rPr lang="tr-TR" baseline="0" dirty="0" smtClean="0"/>
              <a:t> </a:t>
            </a:r>
            <a:r>
              <a:rPr lang="tr-TR" baseline="0" dirty="0" err="1" smtClean="0"/>
              <a:t>hand</a:t>
            </a:r>
            <a:r>
              <a:rPr lang="tr-TR" baseline="0" dirty="0" smtClean="0"/>
              <a:t>. </a:t>
            </a:r>
            <a:r>
              <a:rPr lang="tr-TR" baseline="0" dirty="0" err="1" smtClean="0"/>
              <a:t>We</a:t>
            </a:r>
            <a:r>
              <a:rPr lang="tr-TR" baseline="0" dirty="0" smtClean="0"/>
              <a:t> </a:t>
            </a:r>
            <a:r>
              <a:rPr lang="tr-TR" baseline="0" dirty="0" err="1" smtClean="0"/>
              <a:t>are</a:t>
            </a:r>
            <a:r>
              <a:rPr lang="tr-TR" baseline="0" dirty="0" smtClean="0"/>
              <a:t> </a:t>
            </a:r>
            <a:r>
              <a:rPr lang="tr-TR" baseline="0" dirty="0" err="1" smtClean="0"/>
              <a:t>going</a:t>
            </a:r>
            <a:r>
              <a:rPr lang="tr-TR" baseline="0" dirty="0" smtClean="0"/>
              <a:t> </a:t>
            </a:r>
            <a:r>
              <a:rPr lang="tr-TR" baseline="0" dirty="0" err="1" smtClean="0"/>
              <a:t>to</a:t>
            </a:r>
            <a:r>
              <a:rPr lang="tr-TR" baseline="0" dirty="0" smtClean="0"/>
              <a:t> </a:t>
            </a:r>
            <a:r>
              <a:rPr lang="tr-TR" baseline="0" dirty="0" err="1" smtClean="0"/>
              <a:t>success</a:t>
            </a:r>
            <a:r>
              <a:rPr lang="tr-TR" baseline="0" dirty="0" smtClean="0"/>
              <a:t> </a:t>
            </a:r>
            <a:r>
              <a:rPr lang="tr-TR" baseline="0" dirty="0" err="1" smtClean="0"/>
              <a:t>this</a:t>
            </a:r>
            <a:r>
              <a:rPr lang="tr-TR" baseline="0" dirty="0" smtClean="0"/>
              <a:t> </a:t>
            </a:r>
            <a:r>
              <a:rPr lang="tr-TR" baseline="0" dirty="0" err="1" smtClean="0"/>
              <a:t>will</a:t>
            </a:r>
            <a:r>
              <a:rPr lang="tr-TR" baseline="0" dirty="0" smtClean="0"/>
              <a:t> </a:t>
            </a:r>
            <a:r>
              <a:rPr lang="tr-TR" baseline="0" dirty="0" err="1" smtClean="0"/>
              <a:t>happen</a:t>
            </a:r>
            <a:r>
              <a:rPr lang="tr-TR" baseline="0" dirty="0" smtClean="0"/>
              <a:t> </a:t>
            </a:r>
            <a:r>
              <a:rPr lang="tr-TR" baseline="0" dirty="0" err="1" smtClean="0"/>
              <a:t>automated</a:t>
            </a:r>
            <a:r>
              <a:rPr lang="tr-TR" baseline="0" dirty="0" smtClean="0"/>
              <a:t>. </a:t>
            </a:r>
            <a:r>
              <a:rPr lang="tr-TR" baseline="0" dirty="0" err="1" smtClean="0"/>
              <a:t>This</a:t>
            </a:r>
            <a:r>
              <a:rPr lang="tr-TR" baseline="0" dirty="0" smtClean="0"/>
              <a:t> </a:t>
            </a:r>
            <a:r>
              <a:rPr lang="tr-TR" baseline="0" dirty="0" err="1" smtClean="0"/>
              <a:t>make</a:t>
            </a:r>
            <a:r>
              <a:rPr lang="tr-TR" baseline="0" dirty="0" smtClean="0"/>
              <a:t> us </a:t>
            </a:r>
            <a:r>
              <a:rPr lang="tr-TR" baseline="0" dirty="0" err="1" smtClean="0"/>
              <a:t>exciteful</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4</a:t>
            </a:fld>
            <a:endParaRPr lang="tr-TR" dirty="0"/>
          </a:p>
        </p:txBody>
      </p:sp>
    </p:spTree>
    <p:extLst>
      <p:ext uri="{BB962C8B-B14F-4D97-AF65-F5344CB8AC3E}">
        <p14:creationId xmlns:p14="http://schemas.microsoft.com/office/powerpoint/2010/main" val="238665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Speech recognition is perhaps the most fundamental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audio classification problem: giving a computer the ability to </a:t>
            </a:r>
            <a:r>
              <a:rPr lang="en-US" sz="1200" b="0" i="0" u="none" strike="noStrike" kern="1200" baseline="0" dirty="0" err="1" smtClean="0">
                <a:solidFill>
                  <a:schemeClr val="tx1"/>
                </a:solidFill>
                <a:latin typeface="+mn-lt"/>
                <a:ea typeface="+mn-ea"/>
                <a:cs typeface="+mn-cs"/>
              </a:rPr>
              <a:t>analyse</a:t>
            </a:r>
            <a:r>
              <a:rPr lang="en-US" sz="1200" b="0" i="0" u="none" strike="noStrike" kern="1200" baseline="0" dirty="0" smtClean="0">
                <a:solidFill>
                  <a:schemeClr val="tx1"/>
                </a:solidFill>
                <a:latin typeface="+mn-lt"/>
                <a:ea typeface="+mn-ea"/>
                <a:cs typeface="+mn-cs"/>
              </a:rPr>
              <a:t> and understand</a:t>
            </a:r>
          </a:p>
          <a:p>
            <a:r>
              <a:rPr lang="tr-TR" sz="1200" b="0" i="0" u="none" strike="noStrike" kern="1200" baseline="0" dirty="0" err="1" smtClean="0">
                <a:solidFill>
                  <a:schemeClr val="tx1"/>
                </a:solidFill>
                <a:latin typeface="+mn-lt"/>
                <a:ea typeface="+mn-ea"/>
                <a:cs typeface="+mn-cs"/>
              </a:rPr>
              <a:t>speech</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task is generally difficult due to the large number of ambiguities in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spoken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language</a:t>
            </a:r>
            <a:r>
              <a:rPr lang="tr-TR" sz="1200" b="0" i="0" u="none" strike="noStrike" kern="1200" baseline="0" dirty="0" smtClean="0">
                <a:solidFill>
                  <a:schemeClr val="tx1"/>
                </a:solidFill>
                <a:latin typeface="+mn-lt"/>
                <a:ea typeface="+mn-ea"/>
                <a:cs typeface="+mn-cs"/>
              </a:rPr>
              <a:t>. </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Music vs. Speech Classification: Speech recognition systems work well on</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speech input, but do not provide usable results when music is fed into the system.</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Likewise, it does not make much sense to try and determine the music genre of a</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phone</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conversation</a:t>
            </a:r>
            <a:r>
              <a:rPr lang="tr-TR" sz="1200" b="0" i="0" u="none" strike="noStrike" kern="1200" baseline="0" dirty="0" smtClean="0">
                <a:solidFill>
                  <a:schemeClr val="tx1"/>
                </a:solidFill>
                <a:latin typeface="+mn-lt"/>
                <a:ea typeface="+mn-ea"/>
                <a:cs typeface="+mn-cs"/>
              </a:rPr>
              <a:t>.</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Beat Tracking and Rhythm Detection: Tapping their foot along with a musical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performance is an easy thing to do even for </a:t>
            </a:r>
            <a:r>
              <a:rPr lang="en-US" sz="1200" b="0" i="0" u="none" strike="noStrike" kern="1200" baseline="0" dirty="0" err="1" smtClean="0">
                <a:solidFill>
                  <a:schemeClr val="tx1"/>
                </a:solidFill>
                <a:latin typeface="+mn-lt"/>
                <a:ea typeface="+mn-ea"/>
                <a:cs typeface="+mn-cs"/>
              </a:rPr>
              <a:t>nonmusicians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but has been found to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challenging problem for automatic systems. Rhythm seems to be one of the key</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elements of musical information. Beat tracking systems are therefore an important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part in music genre recognition.</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5</a:t>
            </a:fld>
            <a:endParaRPr lang="tr-TR" dirty="0"/>
          </a:p>
        </p:txBody>
      </p:sp>
    </p:spTree>
    <p:extLst>
      <p:ext uri="{BB962C8B-B14F-4D97-AF65-F5344CB8AC3E}">
        <p14:creationId xmlns:p14="http://schemas.microsoft.com/office/powerpoint/2010/main" val="348900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These</a:t>
            </a:r>
            <a:r>
              <a:rPr lang="tr-TR" dirty="0" smtClean="0"/>
              <a:t> </a:t>
            </a:r>
            <a:r>
              <a:rPr lang="tr-TR" dirty="0" err="1" smtClean="0"/>
              <a:t>are</a:t>
            </a:r>
            <a:r>
              <a:rPr lang="tr-TR" dirty="0" smtClean="0"/>
              <a:t> </a:t>
            </a:r>
            <a:r>
              <a:rPr lang="tr-TR" dirty="0" err="1" smtClean="0"/>
              <a:t>what</a:t>
            </a:r>
            <a:r>
              <a:rPr lang="tr-TR" dirty="0" smtClean="0"/>
              <a:t> </a:t>
            </a:r>
            <a:r>
              <a:rPr lang="tr-TR" dirty="0" err="1" smtClean="0"/>
              <a:t>we</a:t>
            </a:r>
            <a:r>
              <a:rPr lang="tr-TR" dirty="0" smtClean="0"/>
              <a:t> </a:t>
            </a:r>
            <a:r>
              <a:rPr lang="tr-TR" dirty="0" err="1" smtClean="0"/>
              <a:t>need</a:t>
            </a:r>
            <a:r>
              <a:rPr lang="tr-TR" dirty="0" smtClean="0"/>
              <a:t> in </a:t>
            </a:r>
            <a:r>
              <a:rPr lang="tr-TR" dirty="0" err="1" smtClean="0"/>
              <a:t>the</a:t>
            </a:r>
            <a:r>
              <a:rPr lang="tr-TR" dirty="0" smtClean="0"/>
              <a:t> </a:t>
            </a:r>
            <a:r>
              <a:rPr lang="tr-TR" dirty="0" err="1" smtClean="0"/>
              <a:t>project</a:t>
            </a:r>
            <a:r>
              <a:rPr lang="tr-TR" dirty="0" smtClean="0"/>
              <a:t>.</a:t>
            </a:r>
            <a:r>
              <a:rPr lang="tr-TR" baseline="0" dirty="0" smtClean="0"/>
              <a:t> </a:t>
            </a:r>
            <a:r>
              <a:rPr lang="tr-TR" baseline="0" dirty="0" err="1" smtClean="0"/>
              <a:t>Each</a:t>
            </a:r>
            <a:r>
              <a:rPr lang="tr-TR" baseline="0" dirty="0" smtClean="0"/>
              <a:t> </a:t>
            </a:r>
            <a:r>
              <a:rPr lang="tr-TR" baseline="0" dirty="0" err="1" smtClean="0"/>
              <a:t>algorithms</a:t>
            </a:r>
            <a:r>
              <a:rPr lang="tr-TR" baseline="0" dirty="0" smtClean="0"/>
              <a:t> </a:t>
            </a:r>
            <a:r>
              <a:rPr lang="tr-TR" baseline="0" dirty="0" err="1" smtClean="0"/>
              <a:t>related</a:t>
            </a:r>
            <a:r>
              <a:rPr lang="tr-TR" baseline="0" dirty="0" smtClean="0"/>
              <a:t> </a:t>
            </a:r>
            <a:r>
              <a:rPr lang="tr-TR" baseline="0" dirty="0" err="1" smtClean="0"/>
              <a:t>to</a:t>
            </a:r>
            <a:r>
              <a:rPr lang="tr-TR" baseline="0" dirty="0" smtClean="0"/>
              <a:t> </a:t>
            </a:r>
            <a:r>
              <a:rPr lang="tr-TR" baseline="0" dirty="0" err="1" smtClean="0"/>
              <a:t>again</a:t>
            </a:r>
            <a:r>
              <a:rPr lang="tr-TR" baseline="0" dirty="0" smtClean="0"/>
              <a:t> </a:t>
            </a:r>
            <a:r>
              <a:rPr lang="tr-TR" baseline="0" dirty="0" err="1" smtClean="0"/>
              <a:t>each</a:t>
            </a:r>
            <a:r>
              <a:rPr lang="tr-TR" baseline="0" dirty="0" smtClean="0"/>
              <a:t> </a:t>
            </a:r>
            <a:r>
              <a:rPr lang="tr-TR" baseline="0" dirty="0" err="1" smtClean="0"/>
              <a:t>other</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6</a:t>
            </a:fld>
            <a:endParaRPr lang="tr-TR" dirty="0"/>
          </a:p>
        </p:txBody>
      </p:sp>
    </p:spTree>
    <p:extLst>
      <p:ext uri="{BB962C8B-B14F-4D97-AF65-F5344CB8AC3E}">
        <p14:creationId xmlns:p14="http://schemas.microsoft.com/office/powerpoint/2010/main" val="340834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simpler </a:t>
            </a:r>
            <a:r>
              <a:rPr lang="en-US" sz="1200" b="0" i="0" u="none" strike="noStrike" kern="1200" dirty="0" smtClean="0">
                <a:solidFill>
                  <a:schemeClr val="tx1"/>
                </a:solidFill>
                <a:effectLst/>
                <a:latin typeface="+mn-lt"/>
                <a:ea typeface="+mn-ea"/>
                <a:cs typeface="+mn-cs"/>
                <a:hlinkClick r:id="rId3" tooltip="Markov model"/>
              </a:rPr>
              <a:t>Markov models</a:t>
            </a:r>
            <a:r>
              <a:rPr lang="en-US" sz="1200" b="0" i="0" kern="1200" dirty="0" smtClean="0">
                <a:solidFill>
                  <a:schemeClr val="tx1"/>
                </a:solidFill>
                <a:effectLst/>
                <a:latin typeface="+mn-lt"/>
                <a:ea typeface="+mn-ea"/>
                <a:cs typeface="+mn-cs"/>
              </a:rPr>
              <a:t> (like a </a:t>
            </a:r>
            <a:r>
              <a:rPr lang="en-US" sz="1200" b="0" i="0" u="none" strike="noStrike" kern="1200" dirty="0" smtClean="0">
                <a:solidFill>
                  <a:schemeClr val="tx1"/>
                </a:solidFill>
                <a:effectLst/>
                <a:latin typeface="+mn-lt"/>
                <a:ea typeface="+mn-ea"/>
                <a:cs typeface="+mn-cs"/>
                <a:hlinkClick r:id="rId4" tooltip="Markov chain"/>
              </a:rPr>
              <a:t>Markov chain</a:t>
            </a:r>
            <a:r>
              <a:rPr lang="en-US" sz="1200" b="0" i="0" kern="1200" dirty="0" smtClean="0">
                <a:solidFill>
                  <a:schemeClr val="tx1"/>
                </a:solidFill>
                <a:effectLst/>
                <a:latin typeface="+mn-lt"/>
                <a:ea typeface="+mn-ea"/>
                <a:cs typeface="+mn-cs"/>
              </a:rPr>
              <a:t>), the state is directly visible to the observer, and therefore the state transition probabilities are the only parameters. In a </a:t>
            </a:r>
            <a:r>
              <a:rPr lang="en-US" sz="1200" b="0" i="1" kern="1200" dirty="0" smtClean="0">
                <a:solidFill>
                  <a:schemeClr val="tx1"/>
                </a:solidFill>
                <a:effectLst/>
                <a:latin typeface="+mn-lt"/>
                <a:ea typeface="+mn-ea"/>
                <a:cs typeface="+mn-cs"/>
              </a:rPr>
              <a:t>hidden</a:t>
            </a:r>
            <a:r>
              <a:rPr lang="en-US" sz="1200" b="0" i="0" kern="1200" dirty="0" smtClean="0">
                <a:solidFill>
                  <a:schemeClr val="tx1"/>
                </a:solidFill>
                <a:effectLst/>
                <a:latin typeface="+mn-lt"/>
                <a:ea typeface="+mn-ea"/>
                <a:cs typeface="+mn-cs"/>
              </a:rPr>
              <a:t> Markov model, the state is not directly visible, but output, dependent on the state, is visible. Each state has a probability distribution over the possible output tokens. Therefore the sequence of tokens generated by an HMM gives some information about the sequence of states</a:t>
            </a:r>
            <a:r>
              <a:rPr lang="tr-TR" sz="1200" b="0" i="0" kern="1200" dirty="0" smtClean="0">
                <a:solidFill>
                  <a:schemeClr val="tx1"/>
                </a:solidFill>
                <a:effectLst/>
                <a:latin typeface="+mn-lt"/>
                <a:ea typeface="+mn-ea"/>
                <a:cs typeface="+mn-cs"/>
              </a:rPr>
              <a:t>.</a:t>
            </a:r>
          </a:p>
          <a:p>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Markov model</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5" tooltip="Stochastic model"/>
              </a:rPr>
              <a:t>stochastic model</a:t>
            </a:r>
            <a:r>
              <a:rPr lang="en-US" sz="1200" b="0" i="0" kern="1200" dirty="0" smtClean="0">
                <a:solidFill>
                  <a:schemeClr val="tx1"/>
                </a:solidFill>
                <a:effectLst/>
                <a:latin typeface="+mn-lt"/>
                <a:ea typeface="+mn-ea"/>
                <a:cs typeface="+mn-cs"/>
              </a:rPr>
              <a:t> used to </a:t>
            </a:r>
            <a:r>
              <a:rPr lang="en-US" sz="1200" b="0" i="0" u="none" strike="noStrike" kern="1200" dirty="0" smtClean="0">
                <a:solidFill>
                  <a:schemeClr val="tx1"/>
                </a:solidFill>
                <a:effectLst/>
                <a:latin typeface="+mn-lt"/>
                <a:ea typeface="+mn-ea"/>
                <a:cs typeface="+mn-cs"/>
                <a:hlinkClick r:id="rId6" tooltip="Mathematical model"/>
              </a:rPr>
              <a:t>model</a:t>
            </a:r>
            <a:r>
              <a:rPr lang="en-US" sz="1200" b="0" i="0" kern="1200" dirty="0" smtClean="0">
                <a:solidFill>
                  <a:schemeClr val="tx1"/>
                </a:solidFill>
                <a:effectLst/>
                <a:latin typeface="+mn-lt"/>
                <a:ea typeface="+mn-ea"/>
                <a:cs typeface="+mn-cs"/>
              </a:rPr>
              <a:t> randomly changing systems where it is assumed that future states depend only on the present state and not on the sequence of events that preceded it (that is, it assumes the </a:t>
            </a:r>
            <a:r>
              <a:rPr lang="en-US" sz="1200" b="0" i="0" u="none" strike="noStrike" kern="1200" dirty="0" smtClean="0">
                <a:solidFill>
                  <a:schemeClr val="tx1"/>
                </a:solidFill>
                <a:effectLst/>
                <a:latin typeface="+mn-lt"/>
                <a:ea typeface="+mn-ea"/>
                <a:cs typeface="+mn-cs"/>
                <a:hlinkClick r:id="rId7" tooltip="Markov property"/>
              </a:rPr>
              <a:t>Markov property</a:t>
            </a:r>
            <a:r>
              <a:rPr lang="en-US" sz="1200" b="0" i="0" kern="1200" dirty="0" smtClean="0">
                <a:solidFill>
                  <a:schemeClr val="tx1"/>
                </a:solidFill>
                <a:effectLst/>
                <a:latin typeface="+mn-lt"/>
                <a:ea typeface="+mn-ea"/>
                <a:cs typeface="+mn-cs"/>
              </a:rPr>
              <a:t>). Generally, this assumption enables reasoning and computation with the model that would otherwise be </a:t>
            </a:r>
            <a:r>
              <a:rPr lang="en-US" sz="1200" b="0" i="0" u="none" strike="noStrike" kern="1200" dirty="0" smtClean="0">
                <a:solidFill>
                  <a:schemeClr val="tx1"/>
                </a:solidFill>
                <a:effectLst/>
                <a:latin typeface="+mn-lt"/>
                <a:ea typeface="+mn-ea"/>
                <a:cs typeface="+mn-cs"/>
                <a:hlinkClick r:id="rId8" tooltip="Intractability (complexity)"/>
              </a:rPr>
              <a:t>intractable</a:t>
            </a:r>
            <a:r>
              <a:rPr lang="en-US" sz="1200" b="0" i="0" kern="1200" dirty="0" smtClean="0">
                <a:solidFill>
                  <a:schemeClr val="tx1"/>
                </a:solidFill>
                <a:effectLst/>
                <a:latin typeface="+mn-lt"/>
                <a:ea typeface="+mn-ea"/>
                <a:cs typeface="+mn-cs"/>
              </a:rPr>
              <a:t>.</a:t>
            </a:r>
            <a:endParaRPr lang="tr-TR" dirty="0" smtClean="0"/>
          </a:p>
          <a:p>
            <a:endParaRPr lang="tr-TR" dirty="0" smtClean="0"/>
          </a:p>
          <a:p>
            <a:r>
              <a:rPr lang="tr-TR" dirty="0" err="1" smtClean="0"/>
              <a:t>For</a:t>
            </a:r>
            <a:r>
              <a:rPr lang="tr-TR" baseline="0" dirty="0" smtClean="0"/>
              <a:t> </a:t>
            </a:r>
            <a:r>
              <a:rPr lang="tr-TR" baseline="0" dirty="0" err="1" smtClean="0"/>
              <a:t>better</a:t>
            </a:r>
            <a:r>
              <a:rPr lang="tr-TR" baseline="0" dirty="0" smtClean="0"/>
              <a:t> </a:t>
            </a:r>
            <a:r>
              <a:rPr lang="tr-TR" baseline="0" dirty="0" err="1" smtClean="0"/>
              <a:t>understanding</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on </a:t>
            </a:r>
            <a:r>
              <a:rPr lang="tr-TR" baseline="0" dirty="0" err="1" smtClean="0"/>
              <a:t>some</a:t>
            </a:r>
            <a:r>
              <a:rPr lang="tr-TR" baseline="0" dirty="0" smtClean="0"/>
              <a:t> </a:t>
            </a:r>
            <a:r>
              <a:rPr lang="tr-TR" baseline="0" dirty="0" err="1" smtClean="0"/>
              <a:t>animations</a:t>
            </a:r>
            <a:r>
              <a:rPr lang="tr-TR" baseline="0" dirty="0" smtClean="0"/>
              <a:t>. </a:t>
            </a:r>
            <a:r>
              <a:rPr lang="tr-TR" baseline="0" dirty="0" err="1" smtClean="0"/>
              <a:t>These</a:t>
            </a:r>
            <a:r>
              <a:rPr lang="tr-TR" baseline="0" dirty="0" smtClean="0"/>
              <a:t> </a:t>
            </a:r>
            <a:r>
              <a:rPr lang="tr-TR" baseline="0" dirty="0" err="1" smtClean="0"/>
              <a:t>animations</a:t>
            </a:r>
            <a:r>
              <a:rPr lang="tr-TR" baseline="0" dirty="0" smtClean="0"/>
              <a:t>, </a:t>
            </a:r>
            <a:r>
              <a:rPr lang="tr-TR" baseline="0" dirty="0" err="1" smtClean="0"/>
              <a:t>created</a:t>
            </a:r>
            <a:r>
              <a:rPr lang="tr-TR" baseline="0" dirty="0" smtClean="0"/>
              <a:t> </a:t>
            </a:r>
            <a:r>
              <a:rPr lang="tr-TR" baseline="0" dirty="0" err="1" smtClean="0"/>
              <a:t>by</a:t>
            </a:r>
            <a:r>
              <a:rPr lang="tr-TR" baseline="0" dirty="0" smtClean="0"/>
              <a:t> us. </a:t>
            </a:r>
            <a:r>
              <a:rPr lang="tr-TR" baseline="0" dirty="0" err="1" smtClean="0"/>
              <a:t>Focus</a:t>
            </a:r>
            <a:r>
              <a:rPr lang="tr-TR" baseline="0" dirty="0" smtClean="0"/>
              <a:t> on </a:t>
            </a:r>
            <a:r>
              <a:rPr lang="tr-TR" baseline="0" dirty="0" err="1" smtClean="0"/>
              <a:t>the</a:t>
            </a:r>
            <a:r>
              <a:rPr lang="tr-TR" baseline="0" dirty="0" smtClean="0"/>
              <a:t> </a:t>
            </a:r>
            <a:r>
              <a:rPr lang="tr-TR" baseline="0" dirty="0" err="1" smtClean="0"/>
              <a:t>man</a:t>
            </a:r>
            <a:r>
              <a:rPr lang="tr-TR" baseline="0" dirty="0" smtClean="0"/>
              <a:t>, </a:t>
            </a:r>
            <a:r>
              <a:rPr lang="tr-TR" baseline="0" dirty="0" err="1" smtClean="0"/>
              <a:t>this</a:t>
            </a:r>
            <a:r>
              <a:rPr lang="tr-TR" baseline="0" dirty="0" smtClean="0"/>
              <a:t> </a:t>
            </a:r>
            <a:r>
              <a:rPr lang="tr-TR" baseline="0" dirty="0" err="1" smtClean="0"/>
              <a:t>man</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him</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lives</a:t>
            </a:r>
            <a:r>
              <a:rPr lang="tr-TR" baseline="0" dirty="0" smtClean="0"/>
              <a:t> in 1950’s </a:t>
            </a:r>
            <a:r>
              <a:rPr lang="tr-TR" baseline="0" dirty="0" err="1" smtClean="0"/>
              <a:t>and</a:t>
            </a:r>
            <a:r>
              <a:rPr lang="tr-TR" baseline="0" dirty="0" smtClean="0"/>
              <a:t> </a:t>
            </a:r>
            <a:r>
              <a:rPr lang="tr-TR" baseline="0" dirty="0" err="1" smtClean="0"/>
              <a:t>likes</a:t>
            </a:r>
            <a:r>
              <a:rPr lang="tr-TR" baseline="0" dirty="0" smtClean="0"/>
              <a:t> </a:t>
            </a:r>
            <a:r>
              <a:rPr lang="tr-TR" baseline="0" dirty="0" err="1" smtClean="0"/>
              <a:t>ice-cream</a:t>
            </a:r>
            <a:r>
              <a:rPr lang="tr-TR" baseline="0" dirty="0" smtClean="0"/>
              <a:t>. </a:t>
            </a:r>
            <a:r>
              <a:rPr lang="tr-TR" baseline="0" dirty="0" err="1" smtClean="0"/>
              <a:t>Let’s</a:t>
            </a:r>
            <a:r>
              <a:rPr lang="tr-TR" baseline="0" dirty="0" smtClean="0"/>
              <a:t> say </a:t>
            </a:r>
            <a:r>
              <a:rPr lang="tr-TR" baseline="0" dirty="0" err="1" smtClean="0"/>
              <a:t>this</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eats</a:t>
            </a:r>
            <a:r>
              <a:rPr lang="tr-TR" baseline="0" dirty="0" smtClean="0"/>
              <a:t> </a:t>
            </a:r>
            <a:r>
              <a:rPr lang="tr-TR" baseline="0" dirty="0" err="1" smtClean="0"/>
              <a:t>ice-cream</a:t>
            </a:r>
            <a:r>
              <a:rPr lang="tr-TR" baseline="0" dirty="0" smtClean="0"/>
              <a:t> </a:t>
            </a:r>
            <a:r>
              <a:rPr lang="tr-TR" baseline="0" dirty="0" err="1" smtClean="0"/>
              <a:t>everyday</a:t>
            </a:r>
            <a:r>
              <a:rPr lang="tr-TR" baseline="0" dirty="0" smtClean="0"/>
              <a:t> </a:t>
            </a:r>
            <a:r>
              <a:rPr lang="tr-TR" baseline="0" dirty="0" err="1" smtClean="0"/>
              <a:t>and</a:t>
            </a:r>
            <a:r>
              <a:rPr lang="tr-TR" baseline="0" dirty="0" smtClean="0"/>
              <a:t> he </a:t>
            </a:r>
            <a:r>
              <a:rPr lang="tr-TR" baseline="0" dirty="0" err="1" smtClean="0"/>
              <a:t>writes</a:t>
            </a:r>
            <a:r>
              <a:rPr lang="tr-TR" baseline="0" dirty="0" smtClean="0"/>
              <a:t> in notebook </a:t>
            </a:r>
            <a:r>
              <a:rPr lang="tr-TR" baseline="0" dirty="0" err="1" smtClean="0"/>
              <a:t>that</a:t>
            </a:r>
            <a:r>
              <a:rPr lang="tr-TR" baseline="0" dirty="0" smtClean="0"/>
              <a:t> 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eaten</a:t>
            </a:r>
            <a:r>
              <a:rPr lang="tr-TR" baseline="0" dirty="0" smtClean="0"/>
              <a:t>. </a:t>
            </a:r>
          </a:p>
          <a:p>
            <a:endParaRPr lang="tr-TR" baseline="0" dirty="0" smtClean="0"/>
          </a:p>
          <a:p>
            <a:r>
              <a:rPr lang="en-US" sz="1200" b="0" i="0" kern="1200" dirty="0" smtClean="0">
                <a:solidFill>
                  <a:schemeClr val="tx1"/>
                </a:solidFill>
                <a:effectLst/>
                <a:latin typeface="+mn-lt"/>
                <a:ea typeface="+mn-ea"/>
                <a:cs typeface="+mn-cs"/>
              </a:rPr>
              <a:t>consider the case of the future archaeologist trying to infer the weather from a diary keeping track of the number of ice cream cones eaten by somebody. The archaeologist doesn't know the weather each day — it's the hidden state, either cold or hot. The only observations (emissions) are the number of cones eaten, as recorded in the diary. Transitions indicate whether the actual weather stays the same (likely) or switches (less likely), from day to day. Emissions indicate how many cones were eaten for the day, depending on whether it was hot (tends to be more) or cold (tends to be fewer). And somehow the whole process gets started, so we have a "start" state with equally likely transitions to go to a hot day or a cold day. (The same could be true of our game, or maybe there's a fixed start state.)</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7</a:t>
            </a:fld>
            <a:endParaRPr lang="tr-TR" dirty="0"/>
          </a:p>
        </p:txBody>
      </p:sp>
    </p:spTree>
    <p:extLst>
      <p:ext uri="{BB962C8B-B14F-4D97-AF65-F5344CB8AC3E}">
        <p14:creationId xmlns:p14="http://schemas.microsoft.com/office/powerpoint/2010/main" val="177323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dirty="0" smtClean="0"/>
              <a:t> </a:t>
            </a:r>
            <a:r>
              <a:rPr lang="tr-TR" dirty="0" err="1" smtClean="0"/>
              <a:t>lazy</a:t>
            </a:r>
            <a:r>
              <a:rPr lang="tr-TR" dirty="0" smtClean="0"/>
              <a:t> </a:t>
            </a:r>
            <a:r>
              <a:rPr lang="tr-TR" dirty="0" err="1" smtClean="0"/>
              <a:t>man</a:t>
            </a:r>
            <a:r>
              <a:rPr lang="tr-TR" dirty="0" smtClean="0"/>
              <a:t> </a:t>
            </a:r>
            <a:r>
              <a:rPr lang="tr-TR" dirty="0" err="1" smtClean="0"/>
              <a:t>continues</a:t>
            </a:r>
            <a:r>
              <a:rPr lang="tr-TR" baseline="0" dirty="0" smtClean="0"/>
              <a:t> </a:t>
            </a:r>
            <a:r>
              <a:rPr lang="tr-TR" baseline="0" dirty="0" err="1" smtClean="0"/>
              <a:t>to</a:t>
            </a:r>
            <a:r>
              <a:rPr lang="tr-TR" baseline="0" dirty="0" smtClean="0"/>
              <a:t> </a:t>
            </a:r>
            <a:r>
              <a:rPr lang="tr-TR" baseline="0" dirty="0" err="1" smtClean="0"/>
              <a:t>eat</a:t>
            </a:r>
            <a:r>
              <a:rPr lang="tr-TR" baseline="0" dirty="0" smtClean="0"/>
              <a:t> </a:t>
            </a:r>
            <a:r>
              <a:rPr lang="tr-TR" baseline="0" dirty="0" err="1" smtClean="0"/>
              <a:t>ice-creams</a:t>
            </a:r>
            <a:r>
              <a:rPr lang="tr-TR" baseline="0" dirty="0" smtClean="0"/>
              <a:t> </a:t>
            </a:r>
            <a:r>
              <a:rPr lang="tr-TR" baseline="0" dirty="0" err="1" smtClean="0"/>
              <a:t>and</a:t>
            </a:r>
            <a:r>
              <a:rPr lang="tr-TR" baseline="0" dirty="0" smtClean="0"/>
              <a:t> </a:t>
            </a:r>
            <a:r>
              <a:rPr lang="tr-TR" baseline="0" dirty="0" err="1" smtClean="0"/>
              <a:t>notes</a:t>
            </a:r>
            <a:r>
              <a:rPr lang="tr-TR" baseline="0" dirty="0" smtClean="0"/>
              <a:t> </a:t>
            </a:r>
            <a:r>
              <a:rPr lang="tr-TR" baseline="0" dirty="0" err="1" smtClean="0"/>
              <a:t>day</a:t>
            </a:r>
            <a:r>
              <a:rPr lang="tr-TR" baseline="0" dirty="0" smtClean="0"/>
              <a:t> </a:t>
            </a:r>
            <a:r>
              <a:rPr lang="tr-TR" baseline="0" dirty="0" err="1" smtClean="0"/>
              <a:t>by</a:t>
            </a:r>
            <a:r>
              <a:rPr lang="tr-TR" baseline="0" dirty="0" smtClean="0"/>
              <a:t> </a:t>
            </a:r>
            <a:r>
              <a:rPr lang="tr-TR" baseline="0" dirty="0" err="1" smtClean="0"/>
              <a:t>day</a:t>
            </a:r>
            <a:r>
              <a:rPr lang="tr-TR" baseline="0" dirty="0" smtClean="0"/>
              <a:t>. He can </a:t>
            </a:r>
            <a:r>
              <a:rPr lang="tr-TR" baseline="0" dirty="0" err="1" smtClean="0"/>
              <a:t>eat</a:t>
            </a:r>
            <a:r>
              <a:rPr lang="tr-TR" baseline="0" dirty="0" smtClean="0"/>
              <a:t> at </a:t>
            </a:r>
            <a:r>
              <a:rPr lang="tr-TR" baseline="0" dirty="0" err="1" smtClean="0"/>
              <a:t>most</a:t>
            </a:r>
            <a:r>
              <a:rPr lang="tr-TR" baseline="0" dirty="0" smtClean="0"/>
              <a:t> 3 </a:t>
            </a:r>
            <a:r>
              <a:rPr lang="tr-TR" baseline="0" dirty="0" err="1" smtClean="0"/>
              <a:t>ice-creams</a:t>
            </a:r>
            <a:r>
              <a:rPr lang="tr-TR" baseline="0" dirty="0" smtClean="0"/>
              <a:t> </a:t>
            </a:r>
            <a:r>
              <a:rPr lang="tr-TR" baseline="0" dirty="0" err="1" smtClean="0"/>
              <a:t>and</a:t>
            </a:r>
            <a:r>
              <a:rPr lang="tr-TR" baseline="0" dirty="0" smtClean="0"/>
              <a:t> at </a:t>
            </a:r>
            <a:r>
              <a:rPr lang="tr-TR" baseline="0" dirty="0" err="1" smtClean="0"/>
              <a:t>least</a:t>
            </a:r>
            <a:r>
              <a:rPr lang="tr-TR" baseline="0" dirty="0" smtClean="0"/>
              <a:t> 1 </a:t>
            </a:r>
            <a:r>
              <a:rPr lang="tr-TR" baseline="0" dirty="0" err="1" smtClean="0"/>
              <a:t>ice-cream</a:t>
            </a:r>
            <a:r>
              <a:rPr lang="tr-TR" baseline="0" dirty="0" smtClean="0"/>
              <a:t>. </a:t>
            </a:r>
            <a:r>
              <a:rPr lang="tr-TR" baseline="0" dirty="0" err="1" smtClean="0"/>
              <a:t>We</a:t>
            </a:r>
            <a:r>
              <a:rPr lang="tr-TR" baseline="0" dirty="0" smtClean="0"/>
              <a:t> </a:t>
            </a:r>
            <a:r>
              <a:rPr lang="tr-TR" baseline="0" dirty="0" err="1" smtClean="0"/>
              <a:t>don’t</a:t>
            </a:r>
            <a:r>
              <a:rPr lang="tr-TR" baseline="0" dirty="0" smtClean="0"/>
              <a:t> </a:t>
            </a:r>
            <a:r>
              <a:rPr lang="tr-TR" baseline="0" dirty="0" err="1" smtClean="0"/>
              <a:t>know</a:t>
            </a:r>
            <a:r>
              <a:rPr lang="tr-TR" baseline="0" dirty="0" smtClean="0"/>
              <a:t> </a:t>
            </a:r>
            <a:r>
              <a:rPr lang="tr-TR" baseline="0" dirty="0" err="1" smtClean="0"/>
              <a:t>that</a:t>
            </a:r>
            <a:r>
              <a:rPr lang="tr-TR" baseline="0" dirty="0" smtClean="0"/>
              <a:t> how he </a:t>
            </a:r>
            <a:r>
              <a:rPr lang="tr-TR" baseline="0" dirty="0" err="1" smtClean="0"/>
              <a:t>decides</a:t>
            </a:r>
            <a:r>
              <a:rPr lang="tr-TR" baseline="0" dirty="0" smtClean="0"/>
              <a:t> </a:t>
            </a:r>
            <a:r>
              <a:rPr lang="tr-TR" baseline="0" dirty="0" err="1" smtClean="0"/>
              <a:t>to</a:t>
            </a:r>
            <a:r>
              <a:rPr lang="tr-TR" baseline="0" dirty="0" smtClean="0"/>
              <a:t> 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will</a:t>
            </a:r>
            <a:r>
              <a:rPr lang="tr-TR" baseline="0" dirty="0" smtClean="0"/>
              <a:t> </a:t>
            </a:r>
            <a:r>
              <a:rPr lang="tr-TR" baseline="0" dirty="0" err="1" smtClean="0"/>
              <a:t>eat</a:t>
            </a:r>
            <a:r>
              <a:rPr lang="tr-TR" baseline="0" dirty="0" smtClean="0"/>
              <a:t>. </a:t>
            </a:r>
            <a:r>
              <a:rPr lang="tr-TR" baseline="0" dirty="0" err="1" smtClean="0"/>
              <a:t>We</a:t>
            </a:r>
            <a:r>
              <a:rPr lang="tr-TR" baseline="0" dirty="0" smtClean="0"/>
              <a:t> can </a:t>
            </a:r>
            <a:r>
              <a:rPr lang="tr-TR" baseline="0" dirty="0" err="1" smtClean="0"/>
              <a:t>just</a:t>
            </a:r>
            <a:r>
              <a:rPr lang="tr-TR" baseline="0" dirty="0" smtClean="0"/>
              <a:t> </a:t>
            </a:r>
            <a:r>
              <a:rPr lang="tr-TR" baseline="0" dirty="0" err="1" smtClean="0"/>
              <a:t>assume</a:t>
            </a:r>
            <a:r>
              <a:rPr lang="tr-TR" baseline="0" dirty="0" smtClean="0"/>
              <a:t> </a:t>
            </a:r>
            <a:r>
              <a:rPr lang="tr-TR" baseline="0" dirty="0" err="1" smtClean="0"/>
              <a:t>that</a:t>
            </a:r>
            <a:r>
              <a:rPr lang="tr-TR" baseline="0" dirty="0" smtClean="0"/>
              <a:t> in </a:t>
            </a:r>
            <a:r>
              <a:rPr lang="tr-TR" baseline="0" dirty="0" err="1" smtClean="0"/>
              <a:t>the</a:t>
            </a:r>
            <a:r>
              <a:rPr lang="tr-TR" baseline="0" dirty="0" smtClean="0"/>
              <a:t> </a:t>
            </a:r>
            <a:r>
              <a:rPr lang="tr-TR" baseline="0" dirty="0" err="1" smtClean="0"/>
              <a:t>sunny</a:t>
            </a:r>
            <a:r>
              <a:rPr lang="tr-TR" baseline="0" dirty="0" smtClean="0"/>
              <a:t> </a:t>
            </a:r>
            <a:r>
              <a:rPr lang="tr-TR" baseline="0" dirty="0" err="1" smtClean="0"/>
              <a:t>days</a:t>
            </a:r>
            <a:r>
              <a:rPr lang="tr-TR" baseline="0" dirty="0" smtClean="0"/>
              <a:t>, he can </a:t>
            </a:r>
            <a:r>
              <a:rPr lang="tr-TR" baseline="0" dirty="0" err="1" smtClean="0"/>
              <a:t>eat</a:t>
            </a:r>
            <a:r>
              <a:rPr lang="tr-TR" baseline="0" dirty="0" smtClean="0"/>
              <a:t> </a:t>
            </a:r>
            <a:r>
              <a:rPr lang="tr-TR" baseline="0" dirty="0" err="1" smtClean="0"/>
              <a:t>more</a:t>
            </a:r>
            <a:r>
              <a:rPr lang="tr-TR" baseline="0" dirty="0" smtClean="0"/>
              <a:t> </a:t>
            </a:r>
            <a:r>
              <a:rPr lang="tr-TR" baseline="0" dirty="0" err="1" smtClean="0"/>
              <a:t>ice</a:t>
            </a:r>
            <a:r>
              <a:rPr lang="tr-TR" baseline="0" dirty="0" smtClean="0"/>
              <a:t> </a:t>
            </a:r>
            <a:r>
              <a:rPr lang="tr-TR" baseline="0" dirty="0" err="1" smtClean="0"/>
              <a:t>cream</a:t>
            </a:r>
            <a:r>
              <a:rPr lang="tr-TR" baseline="0" dirty="0" smtClean="0"/>
              <a:t> </a:t>
            </a:r>
            <a:r>
              <a:rPr lang="tr-TR" baseline="0" dirty="0" err="1" smtClean="0"/>
              <a:t>and</a:t>
            </a:r>
            <a:r>
              <a:rPr lang="tr-TR" baseline="0" dirty="0" smtClean="0"/>
              <a:t> </a:t>
            </a:r>
            <a:r>
              <a:rPr lang="tr-TR" baseline="0" dirty="0" err="1" smtClean="0"/>
              <a:t>vice</a:t>
            </a:r>
            <a:r>
              <a:rPr lang="tr-TR" baseline="0" dirty="0" smtClean="0"/>
              <a:t> </a:t>
            </a:r>
            <a:r>
              <a:rPr lang="tr-TR" baseline="0" dirty="0" err="1" smtClean="0"/>
              <a:t>versa</a:t>
            </a:r>
            <a:r>
              <a:rPr lang="tr-TR" baseline="0" dirty="0" smtClean="0"/>
              <a:t>.</a:t>
            </a:r>
          </a:p>
          <a:p>
            <a:endParaRPr lang="tr-TR" baseline="0" dirty="0" smtClean="0"/>
          </a:p>
        </p:txBody>
      </p:sp>
      <p:sp>
        <p:nvSpPr>
          <p:cNvPr id="4" name="Slayt Numarası Yer Tutucusu 3"/>
          <p:cNvSpPr>
            <a:spLocks noGrp="1"/>
          </p:cNvSpPr>
          <p:nvPr>
            <p:ph type="sldNum" sz="quarter" idx="10"/>
          </p:nvPr>
        </p:nvSpPr>
        <p:spPr/>
        <p:txBody>
          <a:bodyPr/>
          <a:lstStyle/>
          <a:p>
            <a:fld id="{14B6652E-BE16-4600-ADC5-2322934EA743}" type="slidenum">
              <a:rPr lang="tr-TR" smtClean="0"/>
              <a:t>8</a:t>
            </a:fld>
            <a:endParaRPr lang="tr-TR" dirty="0"/>
          </a:p>
        </p:txBody>
      </p:sp>
    </p:spTree>
    <p:extLst>
      <p:ext uri="{BB962C8B-B14F-4D97-AF65-F5344CB8AC3E}">
        <p14:creationId xmlns:p14="http://schemas.microsoft.com/office/powerpoint/2010/main" val="80578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Now</a:t>
            </a:r>
            <a:r>
              <a:rPr lang="tr-TR" dirty="0" smtClean="0"/>
              <a:t>,</a:t>
            </a:r>
            <a:r>
              <a:rPr lang="tr-TR" baseline="0" dirty="0" smtClean="0"/>
              <a:t> </a:t>
            </a:r>
            <a:r>
              <a:rPr lang="tr-TR" baseline="0" dirty="0" err="1" smtClean="0"/>
              <a:t>we</a:t>
            </a:r>
            <a:r>
              <a:rPr lang="tr-TR" baseline="0" dirty="0" smtClean="0"/>
              <a:t> </a:t>
            </a:r>
            <a:r>
              <a:rPr lang="tr-TR" baseline="0" dirty="0" err="1" smtClean="0"/>
              <a:t>are</a:t>
            </a:r>
            <a:r>
              <a:rPr lang="tr-TR" baseline="0" dirty="0" smtClean="0"/>
              <a:t> in </a:t>
            </a:r>
            <a:r>
              <a:rPr lang="tr-TR" baseline="0" dirty="0" err="1" smtClean="0"/>
              <a:t>the</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two</a:t>
            </a:r>
            <a:r>
              <a:rPr lang="tr-TR" baseline="0" dirty="0" smtClean="0"/>
              <a:t> </a:t>
            </a:r>
            <a:r>
              <a:rPr lang="tr-TR" baseline="0" dirty="0" err="1" smtClean="0"/>
              <a:t>conditions</a:t>
            </a:r>
            <a:r>
              <a:rPr lang="tr-TR" baseline="0" dirty="0" smtClean="0"/>
              <a:t> </a:t>
            </a:r>
            <a:r>
              <a:rPr lang="tr-TR" baseline="0" dirty="0" err="1" smtClean="0"/>
              <a:t>such</a:t>
            </a:r>
            <a:r>
              <a:rPr lang="tr-TR" baseline="0" dirty="0" smtClean="0"/>
              <a:t> as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sunny</a:t>
            </a:r>
            <a:r>
              <a:rPr lang="tr-TR" baseline="0" dirty="0" smtClean="0"/>
              <a:t> </a:t>
            </a:r>
            <a:r>
              <a:rPr lang="tr-TR" baseline="0" dirty="0" err="1" smtClean="0"/>
              <a:t>day</a:t>
            </a:r>
            <a:r>
              <a:rPr lang="tr-TR" baseline="0" dirty="0" smtClean="0"/>
              <a:t>. </a:t>
            </a:r>
            <a:r>
              <a:rPr lang="tr-TR" baseline="0" dirty="0" err="1" smtClean="0"/>
              <a:t>According</a:t>
            </a:r>
            <a:r>
              <a:rPr lang="tr-TR" baseline="0" dirty="0" smtClean="0"/>
              <a:t> </a:t>
            </a:r>
            <a:r>
              <a:rPr lang="tr-TR" baseline="0" dirty="0" err="1" smtClean="0"/>
              <a:t>to</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this</a:t>
            </a:r>
            <a:r>
              <a:rPr lang="tr-TR" baseline="0" dirty="0" smtClean="0"/>
              <a:t> </a:t>
            </a:r>
            <a:r>
              <a:rPr lang="tr-TR" baseline="0" dirty="0" err="1" smtClean="0"/>
              <a:t>conditions</a:t>
            </a:r>
            <a:r>
              <a:rPr lang="tr-TR" baseline="0" dirty="0" smtClean="0"/>
              <a:t> as a </a:t>
            </a:r>
            <a:r>
              <a:rPr lang="tr-TR" baseline="0" dirty="0" err="1" smtClean="0"/>
              <a:t>state</a:t>
            </a:r>
            <a:r>
              <a:rPr lang="tr-TR" baseline="0" dirty="0" smtClean="0"/>
              <a:t>. </a:t>
            </a:r>
            <a:r>
              <a:rPr lang="tr-TR" baseline="0" dirty="0" err="1" smtClean="0"/>
              <a:t>And</a:t>
            </a:r>
            <a:r>
              <a:rPr lang="tr-TR" baseline="0" dirty="0" smtClean="0"/>
              <a:t> </a:t>
            </a:r>
            <a:r>
              <a:rPr lang="tr-TR" baseline="0" dirty="0" err="1" smtClean="0"/>
              <a:t>probablity</a:t>
            </a:r>
            <a:r>
              <a:rPr lang="tr-TR" baseline="0" dirty="0" smtClean="0"/>
              <a:t> of </a:t>
            </a:r>
            <a:r>
              <a:rPr lang="tr-TR" baseline="0" dirty="0" err="1" smtClean="0"/>
              <a:t>weather</a:t>
            </a:r>
            <a:r>
              <a:rPr lang="tr-TR" baseline="0" dirty="0" smtClean="0"/>
              <a:t> </a:t>
            </a:r>
            <a:r>
              <a:rPr lang="tr-TR" baseline="0" dirty="0" err="1" smtClean="0"/>
              <a:t>conditions</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transitions</a:t>
            </a:r>
            <a:r>
              <a:rPr lang="tr-TR" baseline="0" dirty="0" smtClean="0"/>
              <a:t>». </a:t>
            </a:r>
            <a:r>
              <a:rPr lang="tr-TR" baseline="0" dirty="0" err="1" smtClean="0"/>
              <a:t>For</a:t>
            </a:r>
            <a:r>
              <a:rPr lang="tr-TR" baseline="0" dirty="0" smtClean="0"/>
              <a:t> </a:t>
            </a:r>
            <a:r>
              <a:rPr lang="tr-TR" baseline="0" dirty="0" err="1" smtClean="0"/>
              <a:t>example</a:t>
            </a:r>
            <a:r>
              <a:rPr lang="tr-TR" baseline="0" dirty="0" smtClean="0"/>
              <a:t> </a:t>
            </a:r>
            <a:r>
              <a:rPr lang="tr-TR" baseline="0" dirty="0" err="1" smtClean="0"/>
              <a:t>if</a:t>
            </a:r>
            <a:r>
              <a:rPr lang="tr-TR" baseline="0" dirty="0" smtClean="0"/>
              <a:t> </a:t>
            </a:r>
            <a:r>
              <a:rPr lang="tr-TR" baseline="0" dirty="0" err="1" smtClean="0"/>
              <a:t>today</a:t>
            </a:r>
            <a:r>
              <a:rPr lang="tr-TR" baseline="0" dirty="0" smtClean="0"/>
              <a:t> is </a:t>
            </a:r>
            <a:r>
              <a:rPr lang="tr-TR" baseline="0" dirty="0" err="1" smtClean="0"/>
              <a:t>sunny</a:t>
            </a:r>
            <a:r>
              <a:rPr lang="tr-TR" baseline="0" dirty="0" smtClean="0"/>
              <a:t> </a:t>
            </a:r>
            <a:r>
              <a:rPr lang="tr-TR" baseline="0" dirty="0" err="1" smtClean="0"/>
              <a:t>and</a:t>
            </a:r>
            <a:r>
              <a:rPr lang="tr-TR" baseline="0" dirty="0" smtClean="0"/>
              <a:t> </a:t>
            </a:r>
            <a:r>
              <a:rPr lang="tr-TR" baseline="0" dirty="0" err="1" smtClean="0"/>
              <a:t>tomorrow</a:t>
            </a:r>
            <a:r>
              <a:rPr lang="tr-TR" baseline="0" dirty="0" smtClean="0"/>
              <a:t> </a:t>
            </a:r>
            <a:r>
              <a:rPr lang="tr-TR" baseline="0" dirty="0" err="1" smtClean="0"/>
              <a:t>must</a:t>
            </a:r>
            <a:r>
              <a:rPr lang="tr-TR" baseline="0" dirty="0" smtClean="0"/>
              <a:t> be </a:t>
            </a:r>
            <a:r>
              <a:rPr lang="tr-TR" baseline="0" dirty="0" err="1" smtClean="0"/>
              <a:t>sunny</a:t>
            </a:r>
            <a:r>
              <a:rPr lang="tr-TR" baseline="0" dirty="0" smtClean="0"/>
              <a:t> </a:t>
            </a:r>
            <a:r>
              <a:rPr lang="tr-TR" baseline="0" dirty="0" err="1" smtClean="0"/>
              <a:t>or</a:t>
            </a:r>
            <a:r>
              <a:rPr lang="tr-TR" baseline="0" dirty="0" smtClean="0"/>
              <a:t>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probablities</a:t>
            </a:r>
            <a:r>
              <a:rPr lang="tr-TR" baseline="0" dirty="0" smtClean="0"/>
              <a:t>. Oh, I </a:t>
            </a:r>
            <a:r>
              <a:rPr lang="tr-TR" baseline="0" dirty="0" err="1" smtClean="0"/>
              <a:t>forgot</a:t>
            </a:r>
            <a:r>
              <a:rPr lang="tr-TR" baseline="0" dirty="0" smtClean="0"/>
              <a:t> </a:t>
            </a:r>
            <a:r>
              <a:rPr lang="tr-TR" baseline="0" dirty="0" err="1" smtClean="0"/>
              <a:t>to</a:t>
            </a:r>
            <a:r>
              <a:rPr lang="tr-TR" baseline="0" dirty="0" smtClean="0"/>
              <a:t> </a:t>
            </a:r>
            <a:r>
              <a:rPr lang="tr-TR" baseline="0" dirty="0" err="1" smtClean="0"/>
              <a:t>write</a:t>
            </a:r>
            <a:r>
              <a:rPr lang="tr-TR" baseline="0" dirty="0" smtClean="0"/>
              <a:t> </a:t>
            </a:r>
            <a:r>
              <a:rPr lang="tr-TR" baseline="0" dirty="0" err="1" smtClean="0"/>
              <a:t>blue</a:t>
            </a:r>
            <a:r>
              <a:rPr lang="tr-TR" baseline="0" dirty="0" smtClean="0"/>
              <a:t> </a:t>
            </a:r>
            <a:r>
              <a:rPr lang="tr-TR" baseline="0" dirty="0" err="1" smtClean="0"/>
              <a:t>and</a:t>
            </a:r>
            <a:r>
              <a:rPr lang="tr-TR" baseline="0" dirty="0" smtClean="0"/>
              <a:t> </a:t>
            </a:r>
            <a:r>
              <a:rPr lang="tr-TR" baseline="0" dirty="0" err="1" smtClean="0"/>
              <a:t>yellow</a:t>
            </a:r>
            <a:r>
              <a:rPr lang="tr-TR" baseline="0" dirty="0" smtClean="0"/>
              <a:t> </a:t>
            </a:r>
            <a:r>
              <a:rPr lang="tr-TR" baseline="0" dirty="0" err="1" smtClean="0"/>
              <a:t>line’s</a:t>
            </a:r>
            <a:r>
              <a:rPr lang="tr-TR" baseline="0" dirty="0" smtClean="0"/>
              <a:t> name. I </a:t>
            </a:r>
            <a:r>
              <a:rPr lang="tr-TR" baseline="0" dirty="0" err="1" smtClean="0"/>
              <a:t>must</a:t>
            </a:r>
            <a:r>
              <a:rPr lang="tr-TR" baseline="0" dirty="0" smtClean="0"/>
              <a:t> be </a:t>
            </a:r>
            <a:r>
              <a:rPr lang="tr-TR" baseline="0" dirty="0" err="1" smtClean="0"/>
              <a:t>hungry</a:t>
            </a:r>
            <a:r>
              <a:rPr lang="tr-TR" baseline="0" dirty="0" smtClean="0"/>
              <a:t> </a:t>
            </a:r>
            <a:r>
              <a:rPr lang="tr-TR" baseline="0" dirty="0" err="1" smtClean="0"/>
              <a:t>when</a:t>
            </a:r>
            <a:r>
              <a:rPr lang="tr-TR" baseline="0" dirty="0" smtClean="0"/>
              <a:t> I </a:t>
            </a:r>
            <a:r>
              <a:rPr lang="tr-TR" baseline="0" dirty="0" err="1" smtClean="0"/>
              <a:t>created</a:t>
            </a:r>
            <a:r>
              <a:rPr lang="tr-TR" baseline="0" dirty="0" smtClean="0"/>
              <a:t> </a:t>
            </a:r>
            <a:r>
              <a:rPr lang="tr-TR" baseline="0" dirty="0" err="1" smtClean="0"/>
              <a:t>the</a:t>
            </a:r>
            <a:r>
              <a:rPr lang="tr-TR" baseline="0" dirty="0" smtClean="0"/>
              <a:t> </a:t>
            </a:r>
            <a:r>
              <a:rPr lang="tr-TR" baseline="0" dirty="0" err="1" smtClean="0"/>
              <a:t>animations</a:t>
            </a:r>
            <a:r>
              <a:rPr lang="tr-TR" baseline="0" dirty="0" smtClean="0"/>
              <a:t>. </a:t>
            </a:r>
            <a:r>
              <a:rPr lang="tr-TR" baseline="0" dirty="0" err="1" smtClean="0"/>
              <a:t>Anyway</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these</a:t>
            </a:r>
            <a:r>
              <a:rPr lang="tr-TR" baseline="0" dirty="0" smtClean="0"/>
              <a:t> </a:t>
            </a:r>
            <a:r>
              <a:rPr lang="tr-TR" baseline="0" dirty="0" err="1" smtClean="0"/>
              <a:t>lines</a:t>
            </a:r>
            <a:r>
              <a:rPr lang="tr-TR" baseline="0" dirty="0" smtClean="0"/>
              <a:t> «</a:t>
            </a:r>
            <a:r>
              <a:rPr lang="tr-TR" baseline="0" dirty="0" err="1" smtClean="0"/>
              <a:t>emitions</a:t>
            </a:r>
            <a:r>
              <a:rPr lang="tr-TR" baseline="0" dirty="0" smtClean="0"/>
              <a:t>». </a:t>
            </a:r>
            <a:r>
              <a:rPr lang="tr-TR" baseline="0" dirty="0" err="1" smtClean="0"/>
              <a:t>Belonging</a:t>
            </a:r>
            <a:r>
              <a:rPr lang="tr-TR" baseline="0" dirty="0" smtClean="0"/>
              <a:t> </a:t>
            </a:r>
            <a:r>
              <a:rPr lang="tr-TR" baseline="0" dirty="0" err="1" smtClean="0"/>
              <a:t>to</a:t>
            </a:r>
            <a:r>
              <a:rPr lang="tr-TR" baseline="0" dirty="0" smtClean="0"/>
              <a:t> </a:t>
            </a:r>
            <a:r>
              <a:rPr lang="tr-TR" baseline="0" dirty="0" err="1" smtClean="0"/>
              <a:t>these</a:t>
            </a:r>
            <a:r>
              <a:rPr lang="tr-TR" baseline="0" dirty="0" smtClean="0"/>
              <a:t> </a:t>
            </a:r>
            <a:r>
              <a:rPr lang="tr-TR" baseline="0" dirty="0" err="1" smtClean="0"/>
              <a:t>states</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conclusions</a:t>
            </a:r>
            <a:r>
              <a:rPr lang="tr-TR" baseline="0" dirty="0" smtClean="0"/>
              <a:t> </a:t>
            </a:r>
            <a:r>
              <a:rPr lang="tr-TR" baseline="0" dirty="0" err="1" smtClean="0"/>
              <a:t>and</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observations</a:t>
            </a:r>
            <a:r>
              <a:rPr lang="tr-TR" baseline="0" dirty="0" smtClean="0"/>
              <a:t>». </a:t>
            </a:r>
            <a:r>
              <a:rPr lang="tr-TR" baseline="0" dirty="0" err="1" smtClean="0"/>
              <a:t>All</a:t>
            </a:r>
            <a:r>
              <a:rPr lang="tr-TR" baseline="0" dirty="0" smtClean="0"/>
              <a:t> </a:t>
            </a:r>
            <a:r>
              <a:rPr lang="tr-TR" baseline="0" dirty="0" err="1" smtClean="0"/>
              <a:t>these</a:t>
            </a:r>
            <a:r>
              <a:rPr lang="tr-TR" baseline="0" dirty="0" smtClean="0"/>
              <a:t> </a:t>
            </a:r>
            <a:r>
              <a:rPr lang="tr-TR" baseline="0" dirty="0" err="1" smtClean="0"/>
              <a:t>names</a:t>
            </a:r>
            <a:r>
              <a:rPr lang="tr-TR" baseline="0" dirty="0" smtClean="0"/>
              <a:t> </a:t>
            </a:r>
            <a:r>
              <a:rPr lang="tr-TR" baseline="0" dirty="0" err="1" smtClean="0"/>
              <a:t>have</a:t>
            </a:r>
            <a:r>
              <a:rPr lang="tr-TR" baseline="0" dirty="0" smtClean="0"/>
              <a:t> </a:t>
            </a:r>
            <a:r>
              <a:rPr lang="tr-TR" baseline="0" dirty="0" err="1" smtClean="0"/>
              <a:t>probablities</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9</a:t>
            </a:fld>
            <a:endParaRPr lang="tr-TR" dirty="0"/>
          </a:p>
        </p:txBody>
      </p:sp>
    </p:spTree>
    <p:extLst>
      <p:ext uri="{BB962C8B-B14F-4D97-AF65-F5344CB8AC3E}">
        <p14:creationId xmlns:p14="http://schemas.microsoft.com/office/powerpoint/2010/main" val="2360757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A088430-9AB7-4E5F-8706-D9DE580FCD22}" type="datetime1">
              <a:rPr lang="tr-TR" smtClean="0"/>
              <a:t>22.12.2015</a:t>
            </a:fld>
            <a:endParaRPr lang="tr-TR"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02176B-0E47-46AC-8F43-DAB4B8A37D06}" type="slidenum">
              <a:rPr lang="tr-TR" smtClean="0"/>
              <a:t>‹#›</a:t>
            </a:fld>
            <a:endParaRPr lang="tr-TR"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B827204-F6A0-4131-ABF1-B518149BA44F}"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A972C73-5DC1-4788-A3AE-2B8C6EF67BA9}"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563FD93-9E5A-4DC1-99D8-103091CB437D}"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sp>
        <p:nvSpPr>
          <p:cNvPr id="11" name="Title 10"/>
          <p:cNvSpPr>
            <a:spLocks noGrp="1"/>
          </p:cNvSpPr>
          <p:nvPr>
            <p:ph type="title"/>
          </p:nvPr>
        </p:nvSpPr>
        <p:spPr/>
        <p:txBody>
          <a:bodyPr/>
          <a:lstStyle/>
          <a:p>
            <a:r>
              <a:rPr lang="tr-TR" smtClean="0"/>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F5182624-3018-486C-ACFA-F812B3810D67}"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EC9682-A5AF-4510-B4F2-7A74B1322656}"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
        <p:nvSpPr>
          <p:cNvPr id="12" name="Title 1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9FDDA28-85F1-416A-976E-3967ACC90F8D}" type="datetime1">
              <a:rPr lang="tr-TR" smtClean="0"/>
              <a:t>22.12.2015</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1275205-7DDD-436F-B1F0-58E2DBB3A409}" type="datetime1">
              <a:rPr lang="tr-TR" smtClean="0"/>
              <a:t>22.12.2015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B2D90-C825-469B-8ED4-4924093F0316}" type="datetime1">
              <a:rPr lang="tr-TR" smtClean="0"/>
              <a:t>22.12.2015</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smtClean="0"/>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65F9FF6-D7C7-410D-BFD3-414D42420767}"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724310-C1F1-4995-8C6B-21D67E9AE94C}"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4778269-2447-4262-B8E4-CEB2070680A3}" type="datetime1">
              <a:rPr lang="tr-TR" smtClean="0"/>
              <a:t>22.12.2015</a:t>
            </a:fld>
            <a:endParaRPr lang="tr-TR"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02176B-0E47-46AC-8F43-DAB4B8A37D06}" type="slidenum">
              <a:rPr lang="tr-TR" smtClean="0"/>
              <a:t>‹#›</a:t>
            </a:fld>
            <a:endParaRPr lang="tr-TR"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268760"/>
            <a:ext cx="7772400" cy="1470025"/>
          </a:xfrm>
        </p:spPr>
        <p:txBody>
          <a:bodyPr>
            <a:normAutofit fontScale="90000"/>
          </a:bodyPr>
          <a:lstStyle/>
          <a:p>
            <a:r>
              <a:rPr lang="en-US" sz="4800" dirty="0" smtClean="0">
                <a:solidFill>
                  <a:srgbClr val="00B050"/>
                </a:solidFill>
              </a:rPr>
              <a:t>Determining of Music Genres</a:t>
            </a:r>
            <a:endParaRPr lang="en-US" sz="4800" dirty="0">
              <a:solidFill>
                <a:srgbClr val="00B050"/>
              </a:solidFill>
            </a:endParaRPr>
          </a:p>
        </p:txBody>
      </p:sp>
      <p:sp>
        <p:nvSpPr>
          <p:cNvPr id="3" name="Alt Başlık 2"/>
          <p:cNvSpPr>
            <a:spLocks noGrp="1"/>
          </p:cNvSpPr>
          <p:nvPr>
            <p:ph type="subTitle" idx="1"/>
          </p:nvPr>
        </p:nvSpPr>
        <p:spPr>
          <a:xfrm>
            <a:off x="179512" y="4869160"/>
            <a:ext cx="8712968" cy="1487016"/>
          </a:xfrm>
        </p:spPr>
        <p:txBody>
          <a:bodyPr>
            <a:normAutofit/>
          </a:bodyPr>
          <a:lstStyle/>
          <a:p>
            <a:pPr algn="l"/>
            <a:r>
              <a:rPr lang="tr-TR" sz="2800" dirty="0" smtClean="0">
                <a:solidFill>
                  <a:schemeClr val="accent4">
                    <a:lumMod val="60000"/>
                    <a:lumOff val="40000"/>
                  </a:schemeClr>
                </a:solidFill>
              </a:rPr>
              <a:t>     Enes AYTEKİN </a:t>
            </a:r>
          </a:p>
          <a:p>
            <a:pPr algn="l"/>
            <a:r>
              <a:rPr lang="tr-TR" sz="2800" dirty="0" smtClean="0">
                <a:solidFill>
                  <a:schemeClr val="accent4">
                    <a:lumMod val="60000"/>
                    <a:lumOff val="40000"/>
                  </a:schemeClr>
                </a:solidFill>
              </a:rPr>
              <a:t>  Çağatay DEMİREL       </a:t>
            </a:r>
            <a:r>
              <a:rPr lang="tr-TR" sz="2800" dirty="0" smtClean="0">
                <a:solidFill>
                  <a:schemeClr val="accent4">
                    <a:lumMod val="60000"/>
                    <a:lumOff val="40000"/>
                  </a:schemeClr>
                </a:solidFill>
              </a:rPr>
              <a:t>     </a:t>
            </a:r>
            <a:r>
              <a:rPr lang="tr-TR" sz="2800" dirty="0" smtClean="0">
                <a:solidFill>
                  <a:schemeClr val="accent4">
                    <a:lumMod val="60000"/>
                    <a:lumOff val="40000"/>
                  </a:schemeClr>
                </a:solidFill>
              </a:rPr>
              <a:t>Advisor: Mehmet BARAN</a:t>
            </a:r>
            <a:endParaRPr lang="en-US" sz="2800" dirty="0">
              <a:solidFill>
                <a:schemeClr val="accent4">
                  <a:lumMod val="60000"/>
                  <a:lumOff val="40000"/>
                </a:schemeClr>
              </a:solidFill>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1</a:t>
            </a:fld>
            <a:endParaRPr lang="tr-TR" dirty="0"/>
          </a:p>
        </p:txBody>
      </p:sp>
    </p:spTree>
    <p:extLst>
      <p:ext uri="{BB962C8B-B14F-4D97-AF65-F5344CB8AC3E}">
        <p14:creationId xmlns:p14="http://schemas.microsoft.com/office/powerpoint/2010/main" val="1578952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2626" y="2247900"/>
            <a:ext cx="5038747" cy="3878263"/>
          </a:xfrm>
        </p:spPr>
      </p:pic>
      <p:sp>
        <p:nvSpPr>
          <p:cNvPr id="2" name="Başlık 1"/>
          <p:cNvSpPr>
            <a:spLocks noGrp="1"/>
          </p:cNvSpPr>
          <p:nvPr>
            <p:ph type="title"/>
          </p:nvPr>
        </p:nvSpPr>
        <p:spPr/>
        <p:txBody>
          <a:bodyPr>
            <a:normAutofit fontScale="90000"/>
          </a:bodyPr>
          <a:lstStyle/>
          <a:p>
            <a:r>
              <a:rPr lang="tr-TR" dirty="0" err="1" smtClean="0"/>
              <a:t>Example</a:t>
            </a:r>
            <a:r>
              <a:rPr lang="tr-TR" dirty="0" smtClean="0"/>
              <a:t> of </a:t>
            </a:r>
            <a:r>
              <a:rPr lang="tr-TR" dirty="0" err="1" smtClean="0"/>
              <a:t>Hidden</a:t>
            </a:r>
            <a:r>
              <a:rPr lang="tr-TR" dirty="0" smtClean="0"/>
              <a:t> </a:t>
            </a:r>
            <a:r>
              <a:rPr lang="tr-TR" dirty="0" err="1" smtClean="0"/>
              <a:t>Markov</a:t>
            </a:r>
            <a:r>
              <a:rPr lang="tr-TR" dirty="0" smtClean="0"/>
              <a:t> Model</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dirty="0"/>
          </a:p>
        </p:txBody>
      </p:sp>
    </p:spTree>
    <p:extLst>
      <p:ext uri="{BB962C8B-B14F-4D97-AF65-F5344CB8AC3E}">
        <p14:creationId xmlns:p14="http://schemas.microsoft.com/office/powerpoint/2010/main" val="4260839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1316" y="2167116"/>
            <a:ext cx="431127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normAutofit/>
          </a:bodyPr>
          <a:lstStyle/>
          <a:p>
            <a:r>
              <a:rPr lang="tr-TR" dirty="0" err="1" smtClean="0"/>
              <a:t>Forward</a:t>
            </a:r>
            <a:r>
              <a:rPr lang="tr-TR" dirty="0" smtClean="0"/>
              <a:t> </a:t>
            </a:r>
            <a:r>
              <a:rPr lang="tr-TR" dirty="0" err="1" smtClean="0"/>
              <a:t>Algorithm</a:t>
            </a:r>
            <a:endParaRPr lang="tr-TR"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501008"/>
            <a:ext cx="5922590" cy="96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221088"/>
            <a:ext cx="8064896" cy="2362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11</a:t>
            </a:fld>
            <a:endParaRPr lang="tr-TR" dirty="0"/>
          </a:p>
        </p:txBody>
      </p:sp>
    </p:spTree>
    <p:extLst>
      <p:ext uri="{BB962C8B-B14F-4D97-AF65-F5344CB8AC3E}">
        <p14:creationId xmlns:p14="http://schemas.microsoft.com/office/powerpoint/2010/main" val="3533775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0846" y="2177478"/>
            <a:ext cx="431127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lstStyle/>
          <a:p>
            <a:r>
              <a:rPr lang="tr-TR" dirty="0" err="1" smtClean="0"/>
              <a:t>Backward</a:t>
            </a:r>
            <a:r>
              <a:rPr lang="tr-TR" dirty="0" smtClean="0"/>
              <a:t> </a:t>
            </a:r>
            <a:r>
              <a:rPr lang="tr-TR" dirty="0" err="1" smtClean="0"/>
              <a:t>Algorithm</a:t>
            </a:r>
            <a:endParaRPr lang="tr-TR"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681" y="3545630"/>
            <a:ext cx="5581600" cy="89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175" y="4444589"/>
            <a:ext cx="8705089" cy="2413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12</a:t>
            </a:fld>
            <a:endParaRPr lang="tr-TR" dirty="0"/>
          </a:p>
        </p:txBody>
      </p:sp>
    </p:spTree>
    <p:extLst>
      <p:ext uri="{BB962C8B-B14F-4D97-AF65-F5344CB8AC3E}">
        <p14:creationId xmlns:p14="http://schemas.microsoft.com/office/powerpoint/2010/main" val="1070339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506" y="2636912"/>
            <a:ext cx="7991555"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lstStyle/>
          <a:p>
            <a:r>
              <a:rPr lang="tr-TR" dirty="0" smtClean="0"/>
              <a:t>Gamma </a:t>
            </a:r>
            <a:r>
              <a:rPr lang="tr-TR" dirty="0" err="1" smtClean="0"/>
              <a:t>Creation</a:t>
            </a:r>
            <a:endParaRPr lang="tr-TR"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21088"/>
            <a:ext cx="8894568" cy="1753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13</a:t>
            </a:fld>
            <a:endParaRPr lang="tr-TR" dirty="0"/>
          </a:p>
        </p:txBody>
      </p:sp>
    </p:spTree>
    <p:extLst>
      <p:ext uri="{BB962C8B-B14F-4D97-AF65-F5344CB8AC3E}">
        <p14:creationId xmlns:p14="http://schemas.microsoft.com/office/powerpoint/2010/main" val="3475221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4949" y="2492896"/>
            <a:ext cx="1882572" cy="70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normAutofit/>
          </a:bodyPr>
          <a:lstStyle/>
          <a:p>
            <a:r>
              <a:rPr lang="tr-TR" dirty="0" smtClean="0"/>
              <a:t>Delta </a:t>
            </a:r>
            <a:r>
              <a:rPr lang="tr-TR" dirty="0" err="1" smtClean="0"/>
              <a:t>Creation</a:t>
            </a:r>
            <a:endParaRPr lang="tr-TR"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527" y="2492896"/>
            <a:ext cx="3024336" cy="70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501008"/>
            <a:ext cx="4377078" cy="2882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14</a:t>
            </a:fld>
            <a:endParaRPr lang="tr-TR" dirty="0"/>
          </a:p>
        </p:txBody>
      </p:sp>
    </p:spTree>
    <p:extLst>
      <p:ext uri="{BB962C8B-B14F-4D97-AF65-F5344CB8AC3E}">
        <p14:creationId xmlns:p14="http://schemas.microsoft.com/office/powerpoint/2010/main" val="3425762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r>
              <a:rPr lang="tr-TR" sz="2800" dirty="0" err="1" smtClean="0"/>
              <a:t>After</a:t>
            </a:r>
            <a:r>
              <a:rPr lang="tr-TR" sz="2800" dirty="0" smtClean="0"/>
              <a:t> </a:t>
            </a:r>
            <a:r>
              <a:rPr lang="tr-TR" sz="2800" dirty="0" err="1" smtClean="0"/>
              <a:t>creation</a:t>
            </a:r>
            <a:r>
              <a:rPr lang="tr-TR" sz="2800" dirty="0" smtClean="0"/>
              <a:t> </a:t>
            </a:r>
            <a:r>
              <a:rPr lang="tr-TR" sz="2800" dirty="0" err="1" smtClean="0"/>
              <a:t>deltas</a:t>
            </a:r>
            <a:r>
              <a:rPr lang="tr-TR" sz="2800" dirty="0" smtClean="0"/>
              <a:t> </a:t>
            </a:r>
            <a:r>
              <a:rPr lang="tr-TR" sz="2800" dirty="0" err="1" smtClean="0"/>
              <a:t>with</a:t>
            </a:r>
            <a:r>
              <a:rPr lang="tr-TR" sz="2800" dirty="0" smtClean="0"/>
              <a:t> </a:t>
            </a:r>
            <a:r>
              <a:rPr lang="tr-TR" sz="2800" dirty="0" err="1" smtClean="0"/>
              <a:t>alphas</a:t>
            </a:r>
            <a:r>
              <a:rPr lang="tr-TR" sz="2800" dirty="0" smtClean="0"/>
              <a:t>, </a:t>
            </a:r>
            <a:r>
              <a:rPr lang="tr-TR" sz="2800" dirty="0" err="1" smtClean="0"/>
              <a:t>betas</a:t>
            </a:r>
            <a:r>
              <a:rPr lang="tr-TR" sz="2800" dirty="0" smtClean="0"/>
              <a:t> </a:t>
            </a:r>
            <a:r>
              <a:rPr lang="tr-TR" sz="2800" dirty="0" err="1" smtClean="0"/>
              <a:t>and</a:t>
            </a:r>
            <a:r>
              <a:rPr lang="tr-TR" sz="2800" dirty="0" smtClean="0"/>
              <a:t> </a:t>
            </a:r>
            <a:r>
              <a:rPr lang="tr-TR" sz="2800" dirty="0" err="1" smtClean="0"/>
              <a:t>gammas</a:t>
            </a:r>
            <a:r>
              <a:rPr lang="tr-TR" sz="2800" dirty="0" smtClean="0"/>
              <a:t>, </a:t>
            </a:r>
            <a:r>
              <a:rPr lang="tr-TR" sz="2800" dirty="0" err="1" smtClean="0"/>
              <a:t>determining</a:t>
            </a:r>
            <a:r>
              <a:rPr lang="tr-TR" sz="2800" dirty="0" smtClean="0"/>
              <a:t> </a:t>
            </a:r>
            <a:r>
              <a:rPr lang="tr-TR" sz="2800" dirty="0" err="1" smtClean="0"/>
              <a:t>new</a:t>
            </a:r>
            <a:r>
              <a:rPr lang="tr-TR" sz="2800" dirty="0" smtClean="0"/>
              <a:t> start </a:t>
            </a:r>
            <a:r>
              <a:rPr lang="tr-TR" sz="2800" dirty="0" err="1" smtClean="0"/>
              <a:t>transitions</a:t>
            </a:r>
            <a:r>
              <a:rPr lang="tr-TR" sz="2800" dirty="0"/>
              <a:t> </a:t>
            </a:r>
            <a:r>
              <a:rPr lang="tr-TR" sz="2800" dirty="0" err="1" smtClean="0"/>
              <a:t>and</a:t>
            </a:r>
            <a:r>
              <a:rPr lang="tr-TR" sz="2800" dirty="0" smtClean="0"/>
              <a:t> </a:t>
            </a:r>
            <a:r>
              <a:rPr lang="tr-TR" sz="2800" dirty="0" err="1" smtClean="0"/>
              <a:t>immediate</a:t>
            </a:r>
            <a:r>
              <a:rPr lang="tr-TR" sz="2800" dirty="0" smtClean="0"/>
              <a:t> </a:t>
            </a:r>
            <a:r>
              <a:rPr lang="tr-TR" sz="2800" dirty="0" err="1" smtClean="0"/>
              <a:t>transitions</a:t>
            </a:r>
            <a:r>
              <a:rPr lang="tr-TR" sz="2800" dirty="0" smtClean="0"/>
              <a:t> </a:t>
            </a:r>
            <a:r>
              <a:rPr lang="tr-TR" sz="2800" dirty="0" err="1" smtClean="0"/>
              <a:t>and</a:t>
            </a:r>
            <a:r>
              <a:rPr lang="tr-TR" sz="2800" dirty="0" smtClean="0"/>
              <a:t> </a:t>
            </a:r>
            <a:r>
              <a:rPr lang="tr-TR" sz="2800" dirty="0" err="1" smtClean="0"/>
              <a:t>also</a:t>
            </a:r>
            <a:r>
              <a:rPr lang="tr-TR" sz="2800" dirty="0" smtClean="0"/>
              <a:t> </a:t>
            </a:r>
            <a:r>
              <a:rPr lang="tr-TR" sz="2800" dirty="0" err="1" smtClean="0"/>
              <a:t>emissions</a:t>
            </a:r>
            <a:r>
              <a:rPr lang="tr-TR" sz="2800" dirty="0" smtClean="0"/>
              <a:t> </a:t>
            </a:r>
            <a:r>
              <a:rPr lang="tr-TR" sz="2800" dirty="0" err="1" smtClean="0"/>
              <a:t>will</a:t>
            </a:r>
            <a:r>
              <a:rPr lang="tr-TR" sz="2800" dirty="0" smtClean="0"/>
              <a:t> be </a:t>
            </a:r>
            <a:r>
              <a:rPr lang="tr-TR" sz="2800" dirty="0" err="1" smtClean="0"/>
              <a:t>updated</a:t>
            </a:r>
            <a:r>
              <a:rPr lang="tr-TR" sz="2800" dirty="0"/>
              <a:t> </a:t>
            </a:r>
            <a:r>
              <a:rPr lang="tr-TR" sz="2800" dirty="0" err="1" smtClean="0"/>
              <a:t>from</a:t>
            </a:r>
            <a:r>
              <a:rPr lang="tr-TR" sz="2800" dirty="0" smtClean="0"/>
              <a:t> </a:t>
            </a:r>
            <a:r>
              <a:rPr lang="tr-TR" sz="2800" dirty="0" err="1" smtClean="0"/>
              <a:t>given</a:t>
            </a:r>
            <a:r>
              <a:rPr lang="tr-TR" sz="2800" dirty="0" smtClean="0"/>
              <a:t> </a:t>
            </a:r>
            <a:r>
              <a:rPr lang="tr-TR" sz="2800" dirty="0" err="1" smtClean="0"/>
              <a:t>train</a:t>
            </a:r>
            <a:r>
              <a:rPr lang="tr-TR" sz="2800" dirty="0" smtClean="0"/>
              <a:t> set.</a:t>
            </a:r>
          </a:p>
          <a:p>
            <a:r>
              <a:rPr lang="tr-TR" sz="2800" dirty="0" err="1" smtClean="0"/>
              <a:t>For</a:t>
            </a:r>
            <a:r>
              <a:rPr lang="tr-TR" sz="2800" dirty="0" smtClean="0"/>
              <a:t> </a:t>
            </a:r>
            <a:r>
              <a:rPr lang="tr-TR" sz="2800" dirty="0" err="1" smtClean="0"/>
              <a:t>this</a:t>
            </a:r>
            <a:r>
              <a:rPr lang="tr-TR" sz="2800" dirty="0" smtClean="0"/>
              <a:t> </a:t>
            </a:r>
            <a:r>
              <a:rPr lang="tr-TR" sz="2800" dirty="0" err="1" smtClean="0"/>
              <a:t>train</a:t>
            </a:r>
            <a:r>
              <a:rPr lang="tr-TR" sz="2800" dirty="0" smtClean="0"/>
              <a:t> </a:t>
            </a:r>
            <a:r>
              <a:rPr lang="tr-TR" sz="2800" dirty="0" err="1" smtClean="0"/>
              <a:t>process</a:t>
            </a:r>
            <a:r>
              <a:rPr lang="tr-TR" sz="2800" dirty="0" smtClean="0"/>
              <a:t>, </a:t>
            </a:r>
            <a:r>
              <a:rPr lang="tr-TR" sz="2800" dirty="0" err="1" smtClean="0"/>
              <a:t>hidden</a:t>
            </a:r>
            <a:r>
              <a:rPr lang="tr-TR" sz="2800" dirty="0" smtClean="0"/>
              <a:t> </a:t>
            </a:r>
            <a:r>
              <a:rPr lang="tr-TR" sz="2800" dirty="0" err="1" smtClean="0"/>
              <a:t>markov</a:t>
            </a:r>
            <a:r>
              <a:rPr lang="tr-TR" sz="2800" dirty="0" smtClean="0"/>
              <a:t> model </a:t>
            </a:r>
            <a:r>
              <a:rPr lang="tr-TR" sz="2800" dirty="0" err="1" smtClean="0"/>
              <a:t>will</a:t>
            </a:r>
            <a:r>
              <a:rPr lang="tr-TR" sz="2800" dirty="0" smtClean="0"/>
              <a:t> be </a:t>
            </a:r>
            <a:r>
              <a:rPr lang="tr-TR" sz="2800" dirty="0" err="1" smtClean="0"/>
              <a:t>more</a:t>
            </a:r>
            <a:r>
              <a:rPr lang="tr-TR" sz="2800" dirty="0" smtClean="0"/>
              <a:t> </a:t>
            </a:r>
            <a:r>
              <a:rPr lang="tr-TR" sz="2800" dirty="0" err="1" smtClean="0"/>
              <a:t>consistent</a:t>
            </a:r>
            <a:r>
              <a:rPr lang="tr-TR" sz="2800" dirty="0" smtClean="0"/>
              <a:t>. </a:t>
            </a:r>
            <a:r>
              <a:rPr lang="tr-TR" sz="2800" dirty="0" err="1" smtClean="0"/>
              <a:t>Because</a:t>
            </a:r>
            <a:r>
              <a:rPr lang="tr-TR" sz="2800" dirty="0" smtClean="0"/>
              <a:t>, </a:t>
            </a:r>
            <a:r>
              <a:rPr lang="tr-TR" sz="2800" dirty="0" err="1" smtClean="0"/>
              <a:t>train</a:t>
            </a:r>
            <a:r>
              <a:rPr lang="tr-TR" sz="2800" dirty="0" smtClean="0"/>
              <a:t> </a:t>
            </a:r>
            <a:r>
              <a:rPr lang="tr-TR" sz="2800" dirty="0" err="1" smtClean="0"/>
              <a:t>datas</a:t>
            </a:r>
            <a:r>
              <a:rPr lang="tr-TR" sz="2800" dirty="0" smtClean="0"/>
              <a:t> </a:t>
            </a:r>
            <a:r>
              <a:rPr lang="tr-TR" sz="2800" dirty="0" err="1" smtClean="0"/>
              <a:t>will</a:t>
            </a:r>
            <a:r>
              <a:rPr lang="tr-TR" sz="2800" dirty="0" smtClean="0"/>
              <a:t> be </a:t>
            </a:r>
            <a:r>
              <a:rPr lang="tr-TR" sz="2800" dirty="0" err="1" smtClean="0"/>
              <a:t>absorbed</a:t>
            </a:r>
            <a:r>
              <a:rPr lang="tr-TR" sz="2800" dirty="0" smtClean="0"/>
              <a:t> </a:t>
            </a:r>
            <a:r>
              <a:rPr lang="tr-TR" sz="2800" dirty="0" err="1" smtClean="0"/>
              <a:t>from</a:t>
            </a:r>
            <a:r>
              <a:rPr lang="tr-TR" sz="2800" dirty="0" smtClean="0"/>
              <a:t> </a:t>
            </a:r>
            <a:r>
              <a:rPr lang="tr-TR" sz="2800" dirty="0" err="1" smtClean="0"/>
              <a:t>real</a:t>
            </a:r>
            <a:r>
              <a:rPr lang="tr-TR" sz="2800" dirty="0" smtClean="0"/>
              <a:t> </a:t>
            </a:r>
            <a:r>
              <a:rPr lang="tr-TR" sz="2800" dirty="0" err="1" smtClean="0"/>
              <a:t>world</a:t>
            </a:r>
            <a:r>
              <a:rPr lang="tr-TR" sz="2800" dirty="0" smtClean="0"/>
              <a:t>. </a:t>
            </a:r>
            <a:r>
              <a:rPr lang="tr-TR" sz="2800" dirty="0" err="1" smtClean="0"/>
              <a:t>For</a:t>
            </a:r>
            <a:r>
              <a:rPr lang="tr-TR" sz="2800" dirty="0" smtClean="0"/>
              <a:t> </a:t>
            </a:r>
            <a:r>
              <a:rPr lang="tr-TR" sz="2800" dirty="0" err="1" smtClean="0"/>
              <a:t>our</a:t>
            </a:r>
            <a:r>
              <a:rPr lang="tr-TR" sz="2800" dirty="0" smtClean="0"/>
              <a:t> </a:t>
            </a:r>
            <a:r>
              <a:rPr lang="tr-TR" sz="2800" dirty="0" err="1" smtClean="0"/>
              <a:t>project</a:t>
            </a:r>
            <a:r>
              <a:rPr lang="tr-TR" sz="2800" dirty="0" smtClean="0"/>
              <a:t>, </a:t>
            </a:r>
            <a:r>
              <a:rPr lang="tr-TR" sz="2800" dirty="0" err="1" smtClean="0"/>
              <a:t>real</a:t>
            </a:r>
            <a:r>
              <a:rPr lang="tr-TR" sz="2800" dirty="0" smtClean="0"/>
              <a:t> data </a:t>
            </a:r>
            <a:r>
              <a:rPr lang="tr-TR" sz="2800" dirty="0" err="1" smtClean="0"/>
              <a:t>will</a:t>
            </a:r>
            <a:r>
              <a:rPr lang="tr-TR" sz="2800" dirty="0" smtClean="0"/>
              <a:t> be </a:t>
            </a:r>
            <a:r>
              <a:rPr lang="tr-TR" sz="2800" dirty="0" err="1" smtClean="0"/>
              <a:t>feature</a:t>
            </a:r>
            <a:r>
              <a:rPr lang="tr-TR" sz="2800" dirty="0" smtClean="0"/>
              <a:t> </a:t>
            </a:r>
            <a:r>
              <a:rPr lang="tr-TR" sz="2800" dirty="0" err="1" smtClean="0"/>
              <a:t>that</a:t>
            </a:r>
            <a:r>
              <a:rPr lang="tr-TR" sz="2800" dirty="0" smtClean="0"/>
              <a:t> </a:t>
            </a:r>
            <a:r>
              <a:rPr lang="tr-TR" sz="2800" dirty="0" err="1" smtClean="0"/>
              <a:t>extracted</a:t>
            </a:r>
            <a:r>
              <a:rPr lang="tr-TR" sz="2800" dirty="0" smtClean="0"/>
              <a:t> </a:t>
            </a:r>
            <a:r>
              <a:rPr lang="tr-TR" sz="2800" dirty="0" err="1" smtClean="0"/>
              <a:t>from</a:t>
            </a:r>
            <a:r>
              <a:rPr lang="tr-TR" sz="2800" dirty="0" smtClean="0"/>
              <a:t> </a:t>
            </a:r>
            <a:r>
              <a:rPr lang="tr-TR" sz="2800" dirty="0" err="1" smtClean="0"/>
              <a:t>input</a:t>
            </a:r>
            <a:r>
              <a:rPr lang="tr-TR" sz="2800" dirty="0" smtClean="0"/>
              <a:t> </a:t>
            </a:r>
            <a:r>
              <a:rPr lang="tr-TR" sz="2800" dirty="0" err="1" smtClean="0"/>
              <a:t>signal</a:t>
            </a:r>
            <a:r>
              <a:rPr lang="tr-TR" sz="2800" dirty="0"/>
              <a:t>.</a:t>
            </a:r>
          </a:p>
        </p:txBody>
      </p:sp>
      <p:sp>
        <p:nvSpPr>
          <p:cNvPr id="2" name="Başlık 1"/>
          <p:cNvSpPr>
            <a:spLocks noGrp="1"/>
          </p:cNvSpPr>
          <p:nvPr>
            <p:ph type="title"/>
          </p:nvPr>
        </p:nvSpPr>
        <p:spPr/>
        <p:txBody>
          <a:bodyPr>
            <a:normAutofit fontScale="90000"/>
          </a:bodyPr>
          <a:lstStyle/>
          <a:p>
            <a:r>
              <a:rPr lang="tr-TR" dirty="0" err="1" smtClean="0"/>
              <a:t>Determining</a:t>
            </a:r>
            <a:r>
              <a:rPr lang="tr-TR" dirty="0" smtClean="0"/>
              <a:t> </a:t>
            </a:r>
            <a:r>
              <a:rPr lang="tr-TR" dirty="0" err="1" smtClean="0"/>
              <a:t>Transitions</a:t>
            </a:r>
            <a:r>
              <a:rPr lang="tr-TR" dirty="0" smtClean="0"/>
              <a:t>/</a:t>
            </a:r>
            <a:r>
              <a:rPr lang="tr-TR" dirty="0" err="1" smtClean="0"/>
              <a:t>Emissions</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dirty="0"/>
          </a:p>
        </p:txBody>
      </p:sp>
    </p:spTree>
    <p:extLst>
      <p:ext uri="{BB962C8B-B14F-4D97-AF65-F5344CB8AC3E}">
        <p14:creationId xmlns:p14="http://schemas.microsoft.com/office/powerpoint/2010/main" val="2004288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5500" y="2520156"/>
            <a:ext cx="4953000" cy="3333750"/>
          </a:xfrm>
        </p:spPr>
      </p:pic>
      <p:sp>
        <p:nvSpPr>
          <p:cNvPr id="2" name="Başlık 1"/>
          <p:cNvSpPr>
            <a:spLocks noGrp="1"/>
          </p:cNvSpPr>
          <p:nvPr>
            <p:ph type="title"/>
          </p:nvPr>
        </p:nvSpPr>
        <p:spPr/>
        <p:txBody>
          <a:bodyPr/>
          <a:lstStyle/>
          <a:p>
            <a:r>
              <a:rPr lang="tr-TR" dirty="0" err="1" smtClean="0"/>
              <a:t>Viterbi</a:t>
            </a:r>
            <a:r>
              <a:rPr lang="tr-TR" dirty="0" smtClean="0"/>
              <a:t> </a:t>
            </a:r>
            <a:r>
              <a:rPr lang="tr-TR" dirty="0" err="1" smtClean="0"/>
              <a:t>Algorithm</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16</a:t>
            </a:fld>
            <a:endParaRPr lang="tr-TR" dirty="0"/>
          </a:p>
        </p:txBody>
      </p:sp>
    </p:spTree>
    <p:extLst>
      <p:ext uri="{BB962C8B-B14F-4D97-AF65-F5344CB8AC3E}">
        <p14:creationId xmlns:p14="http://schemas.microsoft.com/office/powerpoint/2010/main" val="4026477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2708920"/>
            <a:ext cx="7745505" cy="3877815"/>
          </a:xfrm>
        </p:spPr>
        <p:txBody>
          <a:bodyPr/>
          <a:lstStyle/>
          <a:p>
            <a:r>
              <a:rPr lang="tr-TR" dirty="0" err="1" smtClean="0"/>
              <a:t>For</a:t>
            </a:r>
            <a:r>
              <a:rPr lang="tr-TR" dirty="0" smtClean="0"/>
              <a:t> </a:t>
            </a:r>
            <a:r>
              <a:rPr lang="tr-TR" dirty="0" err="1" smtClean="0"/>
              <a:t>implementing</a:t>
            </a:r>
            <a:r>
              <a:rPr lang="tr-TR" dirty="0" smtClean="0"/>
              <a:t> </a:t>
            </a:r>
            <a:r>
              <a:rPr lang="tr-TR" dirty="0" err="1" smtClean="0"/>
              <a:t>our</a:t>
            </a:r>
            <a:r>
              <a:rPr lang="tr-TR" dirty="0" smtClean="0"/>
              <a:t> </a:t>
            </a:r>
            <a:r>
              <a:rPr lang="tr-TR" dirty="0" err="1" smtClean="0"/>
              <a:t>project</a:t>
            </a:r>
            <a:endParaRPr lang="tr-TR" dirty="0" smtClean="0"/>
          </a:p>
          <a:p>
            <a:r>
              <a:rPr lang="tr-TR" dirty="0" err="1" smtClean="0"/>
              <a:t>For</a:t>
            </a:r>
            <a:r>
              <a:rPr lang="tr-TR" dirty="0" smtClean="0"/>
              <a:t> </a:t>
            </a:r>
            <a:r>
              <a:rPr lang="tr-TR" dirty="0" err="1" smtClean="0"/>
              <a:t>recognition</a:t>
            </a:r>
            <a:endParaRPr lang="tr-TR" dirty="0" smtClean="0"/>
          </a:p>
          <a:p>
            <a:r>
              <a:rPr lang="tr-TR" dirty="0" err="1" smtClean="0"/>
              <a:t>For</a:t>
            </a:r>
            <a:r>
              <a:rPr lang="tr-TR" dirty="0" smtClean="0"/>
              <a:t> </a:t>
            </a:r>
            <a:r>
              <a:rPr lang="tr-TR" dirty="0" err="1" smtClean="0"/>
              <a:t>classification</a:t>
            </a:r>
            <a:endParaRPr lang="tr-TR" dirty="0" smtClean="0"/>
          </a:p>
          <a:p>
            <a:r>
              <a:rPr lang="tr-TR" dirty="0" err="1" smtClean="0"/>
              <a:t>For</a:t>
            </a:r>
            <a:r>
              <a:rPr lang="tr-TR" dirty="0" smtClean="0"/>
              <a:t> </a:t>
            </a:r>
            <a:r>
              <a:rPr lang="tr-TR" dirty="0" err="1" smtClean="0"/>
              <a:t>developing</a:t>
            </a:r>
            <a:endParaRPr lang="tr-TR" dirty="0"/>
          </a:p>
        </p:txBody>
      </p:sp>
      <p:sp>
        <p:nvSpPr>
          <p:cNvPr id="2" name="Başlık 1"/>
          <p:cNvSpPr>
            <a:spLocks noGrp="1"/>
          </p:cNvSpPr>
          <p:nvPr>
            <p:ph type="title"/>
          </p:nvPr>
        </p:nvSpPr>
        <p:spPr>
          <a:xfrm>
            <a:off x="611560" y="332656"/>
            <a:ext cx="7756263" cy="1054250"/>
          </a:xfrm>
        </p:spPr>
        <p:txBody>
          <a:bodyPr>
            <a:noAutofit/>
          </a:bodyPr>
          <a:lstStyle/>
          <a:p>
            <a:r>
              <a:rPr lang="tr-TR" sz="4400" dirty="0" err="1" smtClean="0"/>
              <a:t>Why</a:t>
            </a:r>
            <a:r>
              <a:rPr lang="tr-TR" sz="4400" dirty="0" smtClean="0"/>
              <a:t> do </a:t>
            </a:r>
            <a:r>
              <a:rPr lang="tr-TR" sz="4400" dirty="0" err="1" smtClean="0"/>
              <a:t>we</a:t>
            </a:r>
            <a:r>
              <a:rPr lang="tr-TR" sz="4400" dirty="0" smtClean="0"/>
              <a:t> </a:t>
            </a:r>
            <a:r>
              <a:rPr lang="tr-TR" sz="4400" dirty="0" err="1" smtClean="0"/>
              <a:t>need</a:t>
            </a:r>
            <a:r>
              <a:rPr lang="tr-TR" sz="4400" dirty="0" smtClean="0"/>
              <a:t> </a:t>
            </a:r>
            <a:r>
              <a:rPr lang="tr-TR" sz="4400" dirty="0" err="1" smtClean="0"/>
              <a:t>these</a:t>
            </a:r>
            <a:r>
              <a:rPr lang="tr-TR" sz="4400" dirty="0" smtClean="0"/>
              <a:t> </a:t>
            </a:r>
            <a:r>
              <a:rPr lang="tr-TR" sz="4400" dirty="0" err="1" smtClean="0"/>
              <a:t>knowledges</a:t>
            </a:r>
            <a:r>
              <a:rPr lang="tr-TR" sz="4400" dirty="0" smtClean="0"/>
              <a:t>?</a:t>
            </a:r>
            <a:endParaRPr lang="tr-TR" sz="44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dirty="0"/>
          </a:p>
        </p:txBody>
      </p:sp>
    </p:spTree>
    <p:extLst>
      <p:ext uri="{BB962C8B-B14F-4D97-AF65-F5344CB8AC3E}">
        <p14:creationId xmlns:p14="http://schemas.microsoft.com/office/powerpoint/2010/main" val="195013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786" y="2924792"/>
            <a:ext cx="4858428" cy="2524478"/>
          </a:xfrm>
        </p:spPr>
      </p:pic>
      <p:sp>
        <p:nvSpPr>
          <p:cNvPr id="2" name="Başlık 1"/>
          <p:cNvSpPr>
            <a:spLocks noGrp="1"/>
          </p:cNvSpPr>
          <p:nvPr>
            <p:ph type="title"/>
          </p:nvPr>
        </p:nvSpPr>
        <p:spPr/>
        <p:txBody>
          <a:bodyPr>
            <a:noAutofit/>
          </a:bodyPr>
          <a:lstStyle/>
          <a:p>
            <a:r>
              <a:rPr lang="tr-TR" sz="4000" dirty="0" err="1" smtClean="0"/>
              <a:t>Introduction</a:t>
            </a:r>
            <a:r>
              <a:rPr lang="tr-TR" sz="4000" dirty="0" smtClean="0"/>
              <a:t> </a:t>
            </a:r>
            <a:r>
              <a:rPr lang="tr-TR" sz="4000" dirty="0" err="1" smtClean="0"/>
              <a:t>to</a:t>
            </a:r>
            <a:r>
              <a:rPr lang="tr-TR" sz="4000" dirty="0" smtClean="0"/>
              <a:t> Speech </a:t>
            </a:r>
            <a:r>
              <a:rPr lang="tr-TR" sz="4000" dirty="0" err="1" smtClean="0"/>
              <a:t>Recognition</a:t>
            </a:r>
            <a:endParaRPr lang="tr-TR" sz="4000"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18</a:t>
            </a:fld>
            <a:endParaRPr lang="tr-TR" dirty="0"/>
          </a:p>
        </p:txBody>
      </p:sp>
    </p:spTree>
    <p:extLst>
      <p:ext uri="{BB962C8B-B14F-4D97-AF65-F5344CB8AC3E}">
        <p14:creationId xmlns:p14="http://schemas.microsoft.com/office/powerpoint/2010/main" val="360553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913" y="2247900"/>
            <a:ext cx="5958174" cy="3878263"/>
          </a:xfrm>
        </p:spPr>
      </p:pic>
      <p:sp>
        <p:nvSpPr>
          <p:cNvPr id="2" name="Başlık 1"/>
          <p:cNvSpPr>
            <a:spLocks noGrp="1"/>
          </p:cNvSpPr>
          <p:nvPr>
            <p:ph type="title"/>
          </p:nvPr>
        </p:nvSpPr>
        <p:spPr/>
        <p:txBody>
          <a:bodyPr>
            <a:noAutofit/>
          </a:bodyPr>
          <a:lstStyle/>
          <a:p>
            <a:r>
              <a:rPr lang="tr-TR" sz="4000" dirty="0" err="1" smtClean="0"/>
              <a:t>Example</a:t>
            </a:r>
            <a:r>
              <a:rPr lang="tr-TR" sz="4000" dirty="0" smtClean="0"/>
              <a:t> </a:t>
            </a:r>
            <a:r>
              <a:rPr lang="tr-TR" sz="4000" dirty="0" err="1" smtClean="0"/>
              <a:t>Grammar</a:t>
            </a:r>
            <a:r>
              <a:rPr lang="tr-TR" sz="4000" dirty="0" smtClean="0"/>
              <a:t> of </a:t>
            </a:r>
            <a:br>
              <a:rPr lang="tr-TR" sz="4000" dirty="0" smtClean="0"/>
            </a:br>
            <a:r>
              <a:rPr lang="tr-TR" sz="4000" dirty="0" smtClean="0"/>
              <a:t>Speech </a:t>
            </a:r>
            <a:r>
              <a:rPr lang="tr-TR" sz="4000" dirty="0" err="1" smtClean="0"/>
              <a:t>Recognition</a:t>
            </a:r>
            <a:endParaRPr lang="tr-TR" sz="4000"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19</a:t>
            </a:fld>
            <a:endParaRPr lang="tr-TR" dirty="0"/>
          </a:p>
        </p:txBody>
      </p:sp>
    </p:spTree>
    <p:extLst>
      <p:ext uri="{BB962C8B-B14F-4D97-AF65-F5344CB8AC3E}">
        <p14:creationId xmlns:p14="http://schemas.microsoft.com/office/powerpoint/2010/main" val="23940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http://www.aux.tv/2014/06/scroll-through-100-years-of-rock-music-in-just-min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8672" y="2204864"/>
            <a:ext cx="4796383" cy="2088232"/>
          </a:xfrm>
        </p:spPr>
      </p:pic>
      <p:sp>
        <p:nvSpPr>
          <p:cNvPr id="2" name="Başlık 1"/>
          <p:cNvSpPr>
            <a:spLocks noGrp="1"/>
          </p:cNvSpPr>
          <p:nvPr>
            <p:ph type="title"/>
          </p:nvPr>
        </p:nvSpPr>
        <p:spPr/>
        <p:txBody>
          <a:bodyPr/>
          <a:lstStyle/>
          <a:p>
            <a:r>
              <a:rPr lang="tr-TR" dirty="0" smtClean="0"/>
              <a:t>Definition of Project</a:t>
            </a:r>
            <a:endParaRPr lang="tr-TR" dirty="0"/>
          </a:p>
        </p:txBody>
      </p:sp>
      <p:sp>
        <p:nvSpPr>
          <p:cNvPr id="8" name="Metin kutusu 7"/>
          <p:cNvSpPr txBox="1"/>
          <p:nvPr/>
        </p:nvSpPr>
        <p:spPr>
          <a:xfrm>
            <a:off x="1835696" y="4653136"/>
            <a:ext cx="5359359" cy="2031325"/>
          </a:xfrm>
          <a:prstGeom prst="rect">
            <a:avLst/>
          </a:prstGeom>
          <a:noFill/>
        </p:spPr>
        <p:txBody>
          <a:bodyPr wrap="square" rtlCol="0">
            <a:spAutoFit/>
          </a:bodyPr>
          <a:lstStyle/>
          <a:p>
            <a:pPr algn="ctr"/>
            <a:r>
              <a:rPr lang="tr-TR" dirty="0" smtClean="0"/>
              <a:t>  </a:t>
            </a:r>
            <a:r>
              <a:rPr lang="en-US" dirty="0" smtClean="0"/>
              <a:t>Why</a:t>
            </a:r>
            <a:r>
              <a:rPr lang="tr-TR" dirty="0" smtClean="0"/>
              <a:t> </a:t>
            </a:r>
            <a:r>
              <a:rPr lang="tr-TR" dirty="0" err="1" smtClean="0"/>
              <a:t>this</a:t>
            </a:r>
            <a:r>
              <a:rPr lang="tr-TR" dirty="0" smtClean="0"/>
              <a:t> Project?</a:t>
            </a:r>
          </a:p>
          <a:p>
            <a:endParaRPr lang="tr-TR" dirty="0"/>
          </a:p>
          <a:p>
            <a:pPr marL="285750" indent="-285750">
              <a:buFontTx/>
              <a:buChar char="-"/>
            </a:pPr>
            <a:r>
              <a:rPr lang="tr-TR" dirty="0" smtClean="0"/>
              <a:t>People </a:t>
            </a:r>
            <a:r>
              <a:rPr lang="tr-TR" dirty="0" err="1" smtClean="0"/>
              <a:t>wants</a:t>
            </a:r>
            <a:r>
              <a:rPr lang="tr-TR" dirty="0" smtClean="0"/>
              <a:t> </a:t>
            </a:r>
            <a:r>
              <a:rPr lang="tr-TR" dirty="0" err="1" smtClean="0"/>
              <a:t>to</a:t>
            </a:r>
            <a:r>
              <a:rPr lang="tr-TR" dirty="0" smtClean="0"/>
              <a:t> </a:t>
            </a:r>
            <a:r>
              <a:rPr lang="tr-TR" dirty="0" err="1" smtClean="0"/>
              <a:t>discover</a:t>
            </a:r>
            <a:r>
              <a:rPr lang="tr-TR" dirty="0" smtClean="0"/>
              <a:t> </a:t>
            </a:r>
            <a:r>
              <a:rPr lang="tr-TR" dirty="0" err="1" smtClean="0"/>
              <a:t>new</a:t>
            </a:r>
            <a:r>
              <a:rPr lang="tr-TR" dirty="0" smtClean="0"/>
              <a:t> </a:t>
            </a:r>
            <a:r>
              <a:rPr lang="tr-TR" dirty="0" err="1" smtClean="0"/>
              <a:t>musics</a:t>
            </a:r>
            <a:r>
              <a:rPr lang="tr-TR" dirty="0" smtClean="0"/>
              <a:t>.</a:t>
            </a:r>
          </a:p>
          <a:p>
            <a:pPr marL="285750" indent="-285750">
              <a:buFontTx/>
              <a:buChar char="-"/>
            </a:pPr>
            <a:r>
              <a:rPr lang="tr-TR" dirty="0" err="1" smtClean="0"/>
              <a:t>Extendable</a:t>
            </a:r>
            <a:r>
              <a:rPr lang="tr-TR" dirty="0" smtClean="0"/>
              <a:t> </a:t>
            </a:r>
            <a:r>
              <a:rPr lang="tr-TR" dirty="0" err="1" smtClean="0"/>
              <a:t>larger</a:t>
            </a:r>
            <a:r>
              <a:rPr lang="tr-TR" dirty="0" smtClean="0"/>
              <a:t> </a:t>
            </a:r>
            <a:r>
              <a:rPr lang="tr-TR" dirty="0" err="1" smtClean="0"/>
              <a:t>projects</a:t>
            </a:r>
            <a:endParaRPr lang="tr-TR" dirty="0" smtClean="0"/>
          </a:p>
          <a:p>
            <a:pPr marL="285750" indent="-285750">
              <a:buFontTx/>
              <a:buChar char="-"/>
            </a:pPr>
            <a:r>
              <a:rPr lang="tr-TR" dirty="0" err="1" smtClean="0"/>
              <a:t>It</a:t>
            </a:r>
            <a:r>
              <a:rPr lang="tr-TR" dirty="0" smtClean="0"/>
              <a:t> </a:t>
            </a:r>
            <a:r>
              <a:rPr lang="tr-TR" dirty="0" err="1" smtClean="0"/>
              <a:t>touches</a:t>
            </a:r>
            <a:r>
              <a:rPr lang="tr-TR" dirty="0" smtClean="0"/>
              <a:t> </a:t>
            </a:r>
            <a:r>
              <a:rPr lang="tr-TR" dirty="0" err="1" smtClean="0"/>
              <a:t>daily</a:t>
            </a:r>
            <a:r>
              <a:rPr lang="tr-TR" dirty="0" smtClean="0"/>
              <a:t> life</a:t>
            </a:r>
          </a:p>
          <a:p>
            <a:pPr marL="285750" indent="-285750">
              <a:buFontTx/>
              <a:buChar char="-"/>
            </a:pPr>
            <a:r>
              <a:rPr lang="tr-TR" dirty="0" err="1" smtClean="0"/>
              <a:t>Learn</a:t>
            </a:r>
            <a:r>
              <a:rPr lang="tr-TR" dirty="0" smtClean="0"/>
              <a:t> </a:t>
            </a:r>
            <a:r>
              <a:rPr lang="tr-TR" dirty="0" err="1" smtClean="0"/>
              <a:t>Artificial</a:t>
            </a:r>
            <a:r>
              <a:rPr lang="tr-TR" dirty="0" smtClean="0"/>
              <a:t> </a:t>
            </a:r>
            <a:r>
              <a:rPr lang="tr-TR" dirty="0" err="1" smtClean="0"/>
              <a:t>Intelligence</a:t>
            </a:r>
            <a:r>
              <a:rPr lang="tr-TR" dirty="0" smtClean="0"/>
              <a:t> </a:t>
            </a:r>
            <a:r>
              <a:rPr lang="tr-TR" dirty="0" err="1" smtClean="0"/>
              <a:t>and</a:t>
            </a:r>
            <a:r>
              <a:rPr lang="tr-TR" dirty="0" smtClean="0"/>
              <a:t> Machine Learning</a:t>
            </a:r>
          </a:p>
          <a:p>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2</a:t>
            </a:fld>
            <a:endParaRPr lang="tr-TR" dirty="0"/>
          </a:p>
        </p:txBody>
      </p:sp>
    </p:spTree>
    <p:extLst>
      <p:ext uri="{BB962C8B-B14F-4D97-AF65-F5344CB8AC3E}">
        <p14:creationId xmlns:p14="http://schemas.microsoft.com/office/powerpoint/2010/main" val="23398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8623" y="2247900"/>
            <a:ext cx="7126753" cy="3878263"/>
          </a:xfrm>
        </p:spPr>
      </p:pic>
      <p:sp>
        <p:nvSpPr>
          <p:cNvPr id="2" name="Başlık 1"/>
          <p:cNvSpPr>
            <a:spLocks noGrp="1"/>
          </p:cNvSpPr>
          <p:nvPr>
            <p:ph type="title"/>
          </p:nvPr>
        </p:nvSpPr>
        <p:spPr/>
        <p:txBody>
          <a:bodyPr/>
          <a:lstStyle/>
          <a:p>
            <a:r>
              <a:rPr lang="tr-TR" dirty="0" smtClean="0"/>
              <a:t>SPEECH DIAGRAM</a:t>
            </a:r>
            <a:endParaRPr lang="tr-TR"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20</a:t>
            </a:fld>
            <a:endParaRPr lang="tr-TR" dirty="0"/>
          </a:p>
        </p:txBody>
      </p:sp>
    </p:spTree>
    <p:extLst>
      <p:ext uri="{BB962C8B-B14F-4D97-AF65-F5344CB8AC3E}">
        <p14:creationId xmlns:p14="http://schemas.microsoft.com/office/powerpoint/2010/main" val="350094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Understanding</a:t>
            </a:r>
            <a:r>
              <a:rPr lang="tr-TR" dirty="0" smtClean="0"/>
              <a:t> HMM </a:t>
            </a:r>
            <a:r>
              <a:rPr lang="tr-TR" dirty="0" err="1" smtClean="0"/>
              <a:t>and</a:t>
            </a:r>
            <a:r>
              <a:rPr lang="tr-TR" dirty="0" smtClean="0"/>
              <a:t> </a:t>
            </a:r>
            <a:r>
              <a:rPr lang="tr-TR" dirty="0" smtClean="0"/>
              <a:t>HTK</a:t>
            </a:r>
          </a:p>
          <a:p>
            <a:r>
              <a:rPr lang="tr-TR" dirty="0" err="1" smtClean="0"/>
              <a:t>Understanding</a:t>
            </a:r>
            <a:r>
              <a:rPr lang="tr-TR" dirty="0" smtClean="0"/>
              <a:t> </a:t>
            </a:r>
            <a:r>
              <a:rPr lang="tr-TR" dirty="0" err="1" smtClean="0"/>
              <a:t>Baum-Welch</a:t>
            </a:r>
            <a:endParaRPr lang="tr-TR" dirty="0" smtClean="0"/>
          </a:p>
          <a:p>
            <a:r>
              <a:rPr lang="tr-TR" dirty="0" err="1" smtClean="0"/>
              <a:t>Understanding</a:t>
            </a:r>
            <a:r>
              <a:rPr lang="tr-TR" dirty="0" smtClean="0"/>
              <a:t> </a:t>
            </a:r>
            <a:r>
              <a:rPr lang="tr-TR" dirty="0" err="1" smtClean="0"/>
              <a:t>Viterbi</a:t>
            </a:r>
            <a:endParaRPr lang="tr-TR" dirty="0" smtClean="0"/>
          </a:p>
          <a:p>
            <a:r>
              <a:rPr lang="tr-TR" dirty="0" err="1" smtClean="0"/>
              <a:t>Understanding</a:t>
            </a:r>
            <a:r>
              <a:rPr lang="tr-TR" dirty="0" smtClean="0"/>
              <a:t> Julius </a:t>
            </a:r>
            <a:r>
              <a:rPr lang="tr-TR" dirty="0" err="1" smtClean="0"/>
              <a:t>toolkit</a:t>
            </a:r>
            <a:endParaRPr lang="tr-TR" dirty="0" smtClean="0"/>
          </a:p>
          <a:p>
            <a:r>
              <a:rPr lang="tr-TR" dirty="0" err="1" smtClean="0"/>
              <a:t>Understanding</a:t>
            </a:r>
            <a:r>
              <a:rPr lang="tr-TR" dirty="0" smtClean="0"/>
              <a:t> </a:t>
            </a:r>
            <a:r>
              <a:rPr lang="tr-TR" dirty="0" err="1" smtClean="0"/>
              <a:t>related</a:t>
            </a:r>
            <a:r>
              <a:rPr lang="tr-TR" dirty="0" smtClean="0"/>
              <a:t> </a:t>
            </a:r>
            <a:r>
              <a:rPr lang="tr-TR" dirty="0" err="1" smtClean="0"/>
              <a:t>works</a:t>
            </a:r>
            <a:endParaRPr lang="tr-TR" dirty="0" smtClean="0"/>
          </a:p>
          <a:p>
            <a:r>
              <a:rPr lang="tr-TR" dirty="0" err="1" smtClean="0"/>
              <a:t>Creating</a:t>
            </a:r>
            <a:r>
              <a:rPr lang="tr-TR" dirty="0" smtClean="0"/>
              <a:t> Speech </a:t>
            </a:r>
            <a:r>
              <a:rPr lang="tr-TR" dirty="0" err="1" smtClean="0"/>
              <a:t>Recognition</a:t>
            </a:r>
            <a:endParaRPr lang="tr-TR" dirty="0"/>
          </a:p>
        </p:txBody>
      </p:sp>
      <p:sp>
        <p:nvSpPr>
          <p:cNvPr id="2" name="Başlık 1"/>
          <p:cNvSpPr>
            <a:spLocks noGrp="1"/>
          </p:cNvSpPr>
          <p:nvPr>
            <p:ph type="title"/>
          </p:nvPr>
        </p:nvSpPr>
        <p:spPr/>
        <p:txBody>
          <a:bodyPr/>
          <a:lstStyle/>
          <a:p>
            <a:r>
              <a:rPr lang="tr-TR" dirty="0" err="1" smtClean="0"/>
              <a:t>Tasks</a:t>
            </a:r>
            <a:r>
              <a:rPr lang="tr-TR" dirty="0" smtClean="0"/>
              <a:t> </a:t>
            </a:r>
            <a:r>
              <a:rPr lang="tr-TR" dirty="0" err="1" smtClean="0"/>
              <a:t>Accomplished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21</a:t>
            </a:fld>
            <a:endParaRPr lang="tr-TR" dirty="0"/>
          </a:p>
        </p:txBody>
      </p:sp>
    </p:spTree>
    <p:extLst>
      <p:ext uri="{BB962C8B-B14F-4D97-AF65-F5344CB8AC3E}">
        <p14:creationId xmlns:p14="http://schemas.microsoft.com/office/powerpoint/2010/main" val="705890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Understanding</a:t>
            </a:r>
            <a:r>
              <a:rPr lang="tr-TR" dirty="0" smtClean="0"/>
              <a:t> </a:t>
            </a:r>
            <a:r>
              <a:rPr lang="tr-TR" dirty="0" err="1" smtClean="0"/>
              <a:t>Gaussian</a:t>
            </a:r>
            <a:r>
              <a:rPr lang="tr-TR" dirty="0" smtClean="0"/>
              <a:t> </a:t>
            </a:r>
            <a:r>
              <a:rPr lang="tr-TR" dirty="0" err="1" smtClean="0"/>
              <a:t>Mixture</a:t>
            </a:r>
            <a:r>
              <a:rPr lang="tr-TR" dirty="0" smtClean="0"/>
              <a:t> </a:t>
            </a:r>
            <a:r>
              <a:rPr lang="tr-TR" dirty="0" err="1" smtClean="0"/>
              <a:t>algorithm</a:t>
            </a:r>
            <a:r>
              <a:rPr lang="tr-TR" dirty="0" smtClean="0"/>
              <a:t>.</a:t>
            </a:r>
          </a:p>
          <a:p>
            <a:r>
              <a:rPr lang="tr-TR" dirty="0" err="1" smtClean="0"/>
              <a:t>Enhance</a:t>
            </a:r>
            <a:r>
              <a:rPr lang="tr-TR" dirty="0" smtClean="0"/>
              <a:t> </a:t>
            </a:r>
            <a:r>
              <a:rPr lang="tr-TR" dirty="0" err="1" smtClean="0"/>
              <a:t>choosing</a:t>
            </a:r>
            <a:r>
              <a:rPr lang="tr-TR" dirty="0" smtClean="0"/>
              <a:t> data.</a:t>
            </a:r>
          </a:p>
          <a:p>
            <a:r>
              <a:rPr lang="tr-TR" dirty="0" err="1" smtClean="0"/>
              <a:t>Specify</a:t>
            </a:r>
            <a:r>
              <a:rPr lang="tr-TR" dirty="0" smtClean="0"/>
              <a:t> </a:t>
            </a:r>
            <a:r>
              <a:rPr lang="tr-TR" dirty="0" err="1" smtClean="0"/>
              <a:t>spectrum</a:t>
            </a:r>
            <a:r>
              <a:rPr lang="tr-TR" dirty="0" smtClean="0"/>
              <a:t> of </a:t>
            </a:r>
            <a:r>
              <a:rPr lang="tr-TR" dirty="0" err="1" smtClean="0"/>
              <a:t>genres</a:t>
            </a:r>
            <a:r>
              <a:rPr lang="tr-TR" dirty="0" smtClean="0"/>
              <a:t> </a:t>
            </a:r>
            <a:r>
              <a:rPr lang="tr-TR" dirty="0" err="1" smtClean="0"/>
              <a:t>from</a:t>
            </a:r>
            <a:r>
              <a:rPr lang="tr-TR" dirty="0" smtClean="0"/>
              <a:t> </a:t>
            </a:r>
            <a:r>
              <a:rPr lang="tr-TR" dirty="0" err="1" smtClean="0"/>
              <a:t>music</a:t>
            </a:r>
            <a:r>
              <a:rPr lang="tr-TR" dirty="0" smtClean="0"/>
              <a:t> </a:t>
            </a:r>
            <a:r>
              <a:rPr lang="tr-TR" dirty="0" err="1" smtClean="0"/>
              <a:t>utterance</a:t>
            </a:r>
            <a:r>
              <a:rPr lang="tr-TR" dirty="0" smtClean="0"/>
              <a:t>.</a:t>
            </a:r>
          </a:p>
          <a:p>
            <a:r>
              <a:rPr lang="tr-TR" dirty="0" err="1" smtClean="0"/>
              <a:t>Creating</a:t>
            </a:r>
            <a:r>
              <a:rPr lang="tr-TR" dirty="0" smtClean="0"/>
              <a:t> </a:t>
            </a:r>
            <a:r>
              <a:rPr lang="tr-TR" dirty="0" err="1" smtClean="0"/>
              <a:t>harmonics</a:t>
            </a:r>
            <a:r>
              <a:rPr lang="tr-TR" dirty="0" smtClean="0"/>
              <a:t> </a:t>
            </a:r>
            <a:r>
              <a:rPr lang="tr-TR" dirty="0" err="1" smtClean="0"/>
              <a:t>from</a:t>
            </a:r>
            <a:r>
              <a:rPr lang="tr-TR" dirty="0" smtClean="0"/>
              <a:t> </a:t>
            </a:r>
            <a:r>
              <a:rPr lang="tr-TR" dirty="0" err="1" smtClean="0"/>
              <a:t>genres</a:t>
            </a:r>
            <a:r>
              <a:rPr lang="tr-TR" dirty="0" smtClean="0"/>
              <a:t>.</a:t>
            </a:r>
          </a:p>
          <a:p>
            <a:r>
              <a:rPr lang="tr-TR" dirty="0" err="1" smtClean="0"/>
              <a:t>Implementing</a:t>
            </a:r>
            <a:r>
              <a:rPr lang="tr-TR" dirty="0" smtClean="0"/>
              <a:t> </a:t>
            </a:r>
            <a:r>
              <a:rPr lang="tr-TR" dirty="0" err="1" smtClean="0"/>
              <a:t>everything</a:t>
            </a:r>
            <a:r>
              <a:rPr lang="tr-TR" dirty="0" smtClean="0"/>
              <a:t> </a:t>
            </a:r>
            <a:r>
              <a:rPr lang="tr-TR" dirty="0" err="1" smtClean="0"/>
              <a:t>that</a:t>
            </a:r>
            <a:r>
              <a:rPr lang="tr-TR" dirty="0" smtClean="0"/>
              <a:t> </a:t>
            </a:r>
            <a:r>
              <a:rPr lang="tr-TR" dirty="0" err="1" smtClean="0"/>
              <a:t>we</a:t>
            </a:r>
            <a:r>
              <a:rPr lang="tr-TR" dirty="0" smtClean="0"/>
              <a:t> </a:t>
            </a:r>
            <a:r>
              <a:rPr lang="tr-TR" dirty="0" err="1" smtClean="0"/>
              <a:t>learned</a:t>
            </a:r>
            <a:r>
              <a:rPr lang="tr-TR" dirty="0" smtClean="0"/>
              <a:t>.</a:t>
            </a:r>
            <a:endParaRPr lang="tr-TR" dirty="0"/>
          </a:p>
        </p:txBody>
      </p:sp>
      <p:sp>
        <p:nvSpPr>
          <p:cNvPr id="2" name="Başlık 1"/>
          <p:cNvSpPr>
            <a:spLocks noGrp="1"/>
          </p:cNvSpPr>
          <p:nvPr>
            <p:ph type="title"/>
          </p:nvPr>
        </p:nvSpPr>
        <p:spPr/>
        <p:txBody>
          <a:bodyPr/>
          <a:lstStyle/>
          <a:p>
            <a:r>
              <a:rPr lang="tr-TR" dirty="0" err="1" smtClean="0"/>
              <a:t>Task</a:t>
            </a:r>
            <a:r>
              <a:rPr lang="tr-TR" dirty="0" smtClean="0"/>
              <a:t> </a:t>
            </a:r>
            <a:r>
              <a:rPr lang="tr-TR" dirty="0" err="1" smtClean="0"/>
              <a:t>to</a:t>
            </a:r>
            <a:r>
              <a:rPr lang="tr-TR" dirty="0" smtClean="0"/>
              <a:t> be </a:t>
            </a:r>
            <a:r>
              <a:rPr lang="tr-TR" dirty="0" err="1" smtClean="0"/>
              <a:t>completed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22</a:t>
            </a:fld>
            <a:endParaRPr lang="tr-TR" dirty="0"/>
          </a:p>
        </p:txBody>
      </p:sp>
    </p:spTree>
    <p:extLst>
      <p:ext uri="{BB962C8B-B14F-4D97-AF65-F5344CB8AC3E}">
        <p14:creationId xmlns:p14="http://schemas.microsoft.com/office/powerpoint/2010/main" val="655238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492896"/>
            <a:ext cx="8229600" cy="3633267"/>
          </a:xfrm>
        </p:spPr>
        <p:txBody>
          <a:bodyPr/>
          <a:lstStyle/>
          <a:p>
            <a:r>
              <a:rPr lang="tr-TR" dirty="0" err="1" smtClean="0"/>
              <a:t>Genre</a:t>
            </a:r>
            <a:r>
              <a:rPr lang="tr-TR" dirty="0" smtClean="0"/>
              <a:t> </a:t>
            </a:r>
            <a:r>
              <a:rPr lang="tr-TR" dirty="0" err="1" smtClean="0"/>
              <a:t>s</a:t>
            </a:r>
            <a:r>
              <a:rPr lang="tr-TR" dirty="0" err="1" smtClean="0"/>
              <a:t>tandartization</a:t>
            </a:r>
            <a:endParaRPr lang="tr-TR" dirty="0" smtClean="0"/>
          </a:p>
          <a:p>
            <a:r>
              <a:rPr lang="tr-TR" dirty="0" err="1" smtClean="0"/>
              <a:t>Too</a:t>
            </a:r>
            <a:r>
              <a:rPr lang="tr-TR" dirty="0" smtClean="0"/>
              <a:t> </a:t>
            </a:r>
            <a:r>
              <a:rPr lang="tr-TR" dirty="0" err="1" smtClean="0"/>
              <a:t>many</a:t>
            </a:r>
            <a:r>
              <a:rPr lang="tr-TR" dirty="0" smtClean="0"/>
              <a:t> </a:t>
            </a:r>
            <a:r>
              <a:rPr lang="tr-TR" dirty="0" err="1" smtClean="0"/>
              <a:t>genres</a:t>
            </a:r>
            <a:r>
              <a:rPr lang="tr-TR" dirty="0" smtClean="0"/>
              <a:t>.</a:t>
            </a:r>
            <a:endParaRPr lang="tr-TR" dirty="0" smtClean="0"/>
          </a:p>
          <a:p>
            <a:r>
              <a:rPr lang="tr-TR" dirty="0" err="1" smtClean="0"/>
              <a:t>Need</a:t>
            </a:r>
            <a:r>
              <a:rPr lang="tr-TR" dirty="0" smtClean="0"/>
              <a:t> of </a:t>
            </a:r>
            <a:r>
              <a:rPr lang="tr-TR" dirty="0" err="1" smtClean="0"/>
              <a:t>huge</a:t>
            </a:r>
            <a:r>
              <a:rPr lang="tr-TR" dirty="0" smtClean="0"/>
              <a:t> </a:t>
            </a:r>
            <a:r>
              <a:rPr lang="tr-TR" dirty="0" err="1" smtClean="0"/>
              <a:t>music</a:t>
            </a:r>
            <a:r>
              <a:rPr lang="tr-TR" dirty="0" smtClean="0"/>
              <a:t> data.</a:t>
            </a:r>
          </a:p>
          <a:p>
            <a:r>
              <a:rPr lang="tr-TR" dirty="0" smtClean="0"/>
              <a:t>Not </a:t>
            </a:r>
            <a:r>
              <a:rPr lang="tr-TR" dirty="0" err="1" smtClean="0"/>
              <a:t>exactly</a:t>
            </a:r>
            <a:r>
              <a:rPr lang="tr-TR" dirty="0" smtClean="0"/>
              <a:t> </a:t>
            </a:r>
            <a:r>
              <a:rPr lang="tr-TR" dirty="0" err="1" smtClean="0"/>
              <a:t>known</a:t>
            </a:r>
            <a:r>
              <a:rPr lang="tr-TR" dirty="0" smtClean="0"/>
              <a:t> </a:t>
            </a:r>
            <a:r>
              <a:rPr lang="tr-TR" dirty="0" err="1" smtClean="0"/>
              <a:t>area</a:t>
            </a:r>
            <a:r>
              <a:rPr lang="tr-TR" dirty="0" smtClean="0"/>
              <a:t>.</a:t>
            </a:r>
            <a:endParaRPr lang="tr-TR" dirty="0"/>
          </a:p>
        </p:txBody>
      </p:sp>
      <p:sp>
        <p:nvSpPr>
          <p:cNvPr id="2" name="Başlık 1"/>
          <p:cNvSpPr>
            <a:spLocks noGrp="1"/>
          </p:cNvSpPr>
          <p:nvPr>
            <p:ph type="title"/>
          </p:nvPr>
        </p:nvSpPr>
        <p:spPr/>
        <p:txBody>
          <a:bodyPr>
            <a:normAutofit/>
          </a:bodyPr>
          <a:lstStyle/>
          <a:p>
            <a:r>
              <a:rPr lang="tr-TR" dirty="0" err="1" smtClean="0"/>
              <a:t>Difficulties</a:t>
            </a:r>
            <a:r>
              <a:rPr lang="tr-TR" dirty="0" smtClean="0"/>
              <a:t> </a:t>
            </a:r>
            <a:r>
              <a:rPr lang="tr-TR" dirty="0" err="1" smtClean="0"/>
              <a:t>Encountered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23</a:t>
            </a:fld>
            <a:endParaRPr lang="tr-TR" dirty="0"/>
          </a:p>
        </p:txBody>
      </p:sp>
    </p:spTree>
    <p:extLst>
      <p:ext uri="{BB962C8B-B14F-4D97-AF65-F5344CB8AC3E}">
        <p14:creationId xmlns:p14="http://schemas.microsoft.com/office/powerpoint/2010/main" val="279411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Plan A</a:t>
            </a:r>
          </a:p>
          <a:p>
            <a:pPr lvl="1"/>
            <a:r>
              <a:rPr lang="tr-TR" dirty="0" err="1"/>
              <a:t>While</a:t>
            </a:r>
            <a:r>
              <a:rPr lang="tr-TR" dirty="0"/>
              <a:t> </a:t>
            </a:r>
            <a:r>
              <a:rPr lang="tr-TR" dirty="0" err="1"/>
              <a:t>playing</a:t>
            </a:r>
            <a:r>
              <a:rPr lang="tr-TR" dirty="0"/>
              <a:t> </a:t>
            </a:r>
            <a:r>
              <a:rPr lang="tr-TR" dirty="0" err="1"/>
              <a:t>music</a:t>
            </a:r>
            <a:r>
              <a:rPr lang="tr-TR" dirty="0"/>
              <a:t>, </a:t>
            </a:r>
            <a:r>
              <a:rPr lang="tr-TR" dirty="0" err="1"/>
              <a:t>simultaneously</a:t>
            </a:r>
            <a:r>
              <a:rPr lang="tr-TR" dirty="0"/>
              <a:t> </a:t>
            </a:r>
            <a:r>
              <a:rPr lang="tr-TR" dirty="0" err="1"/>
              <a:t>wiriting</a:t>
            </a:r>
            <a:r>
              <a:rPr lang="tr-TR" dirty="0"/>
              <a:t> </a:t>
            </a:r>
            <a:r>
              <a:rPr lang="tr-TR" dirty="0" err="1"/>
              <a:t>notes</a:t>
            </a:r>
            <a:r>
              <a:rPr lang="tr-TR" dirty="0" smtClean="0"/>
              <a:t>.</a:t>
            </a:r>
          </a:p>
          <a:p>
            <a:pPr lvl="1"/>
            <a:endParaRPr lang="tr-TR" dirty="0" smtClean="0"/>
          </a:p>
          <a:p>
            <a:r>
              <a:rPr lang="tr-TR" dirty="0" smtClean="0"/>
              <a:t>Plan B</a:t>
            </a:r>
            <a:endParaRPr lang="tr-TR" dirty="0" smtClean="0"/>
          </a:p>
          <a:p>
            <a:pPr lvl="1"/>
            <a:r>
              <a:rPr lang="tr-TR" dirty="0" err="1" smtClean="0"/>
              <a:t>Predict</a:t>
            </a:r>
            <a:r>
              <a:rPr lang="tr-TR" dirty="0" smtClean="0"/>
              <a:t> </a:t>
            </a:r>
            <a:r>
              <a:rPr lang="tr-TR" dirty="0" err="1" smtClean="0"/>
              <a:t>author</a:t>
            </a:r>
            <a:r>
              <a:rPr lang="tr-TR" dirty="0"/>
              <a:t> </a:t>
            </a:r>
            <a:r>
              <a:rPr lang="tr-TR" dirty="0" err="1" smtClean="0"/>
              <a:t>after</a:t>
            </a:r>
            <a:r>
              <a:rPr lang="tr-TR" dirty="0" smtClean="0"/>
              <a:t> </a:t>
            </a:r>
            <a:r>
              <a:rPr lang="tr-TR" dirty="0" err="1" smtClean="0"/>
              <a:t>given</a:t>
            </a:r>
            <a:r>
              <a:rPr lang="tr-TR" dirty="0" smtClean="0"/>
              <a:t> a </a:t>
            </a:r>
            <a:r>
              <a:rPr lang="tr-TR" dirty="0" err="1" smtClean="0"/>
              <a:t>passage</a:t>
            </a:r>
            <a:r>
              <a:rPr lang="tr-TR" dirty="0" smtClean="0"/>
              <a:t>.</a:t>
            </a:r>
            <a:endParaRPr lang="tr-TR" dirty="0"/>
          </a:p>
        </p:txBody>
      </p:sp>
      <p:sp>
        <p:nvSpPr>
          <p:cNvPr id="2" name="Başlık 1"/>
          <p:cNvSpPr>
            <a:spLocks noGrp="1"/>
          </p:cNvSpPr>
          <p:nvPr>
            <p:ph type="title"/>
          </p:nvPr>
        </p:nvSpPr>
        <p:spPr/>
        <p:txBody>
          <a:bodyPr/>
          <a:lstStyle/>
          <a:p>
            <a:r>
              <a:rPr lang="tr-TR" dirty="0" err="1" smtClean="0"/>
              <a:t>Future</a:t>
            </a:r>
            <a:r>
              <a:rPr lang="tr-TR" dirty="0" smtClean="0"/>
              <a:t> Plan</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24</a:t>
            </a:fld>
            <a:endParaRPr lang="tr-TR" dirty="0"/>
          </a:p>
        </p:txBody>
      </p:sp>
    </p:spTree>
    <p:extLst>
      <p:ext uri="{BB962C8B-B14F-4D97-AF65-F5344CB8AC3E}">
        <p14:creationId xmlns:p14="http://schemas.microsoft.com/office/powerpoint/2010/main" val="2692690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smtClean="0"/>
              <a:t> </a:t>
            </a:r>
            <a:endParaRPr lang="tr-TR" dirty="0"/>
          </a:p>
        </p:txBody>
      </p:sp>
      <p:sp>
        <p:nvSpPr>
          <p:cNvPr id="2" name="Başlık 1"/>
          <p:cNvSpPr>
            <a:spLocks noGrp="1"/>
          </p:cNvSpPr>
          <p:nvPr>
            <p:ph type="title"/>
          </p:nvPr>
        </p:nvSpPr>
        <p:spPr/>
        <p:txBody>
          <a:bodyPr/>
          <a:lstStyle/>
          <a:p>
            <a:r>
              <a:rPr lang="tr-TR" dirty="0" err="1" smtClean="0"/>
              <a:t>Any</a:t>
            </a:r>
            <a:r>
              <a:rPr lang="tr-TR" dirty="0" smtClean="0"/>
              <a:t> </a:t>
            </a:r>
            <a:r>
              <a:rPr lang="tr-TR" dirty="0" err="1" smtClean="0"/>
              <a:t>Questions</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546889"/>
            <a:ext cx="4038311" cy="4038311"/>
          </a:xfrm>
          <a:prstGeom prst="rect">
            <a:avLst/>
          </a:prstGeom>
        </p:spPr>
      </p:pic>
      <p:sp>
        <p:nvSpPr>
          <p:cNvPr id="6" name="Slayt Numarası Yer Tutucusu 5"/>
          <p:cNvSpPr>
            <a:spLocks noGrp="1"/>
          </p:cNvSpPr>
          <p:nvPr>
            <p:ph type="sldNum" sz="quarter" idx="12"/>
          </p:nvPr>
        </p:nvSpPr>
        <p:spPr/>
        <p:txBody>
          <a:bodyPr/>
          <a:lstStyle/>
          <a:p>
            <a:fld id="{F302176B-0E47-46AC-8F43-DAB4B8A37D06}" type="slidenum">
              <a:rPr lang="tr-TR" smtClean="0"/>
              <a:t>25</a:t>
            </a:fld>
            <a:endParaRPr lang="tr-TR" dirty="0"/>
          </a:p>
        </p:txBody>
      </p:sp>
    </p:spTree>
    <p:extLst>
      <p:ext uri="{BB962C8B-B14F-4D97-AF65-F5344CB8AC3E}">
        <p14:creationId xmlns:p14="http://schemas.microsoft.com/office/powerpoint/2010/main" val="14359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Aims</a:t>
            </a:r>
            <a:r>
              <a:rPr lang="tr-TR" dirty="0" smtClean="0"/>
              <a:t> of </a:t>
            </a:r>
            <a:r>
              <a:rPr lang="tr-TR" dirty="0" err="1" smtClean="0"/>
              <a:t>the</a:t>
            </a:r>
            <a:r>
              <a:rPr lang="tr-TR" dirty="0" smtClean="0"/>
              <a:t> Project</a:t>
            </a:r>
          </a:p>
          <a:p>
            <a:endParaRPr lang="tr-TR" dirty="0" smtClean="0"/>
          </a:p>
          <a:p>
            <a:r>
              <a:rPr lang="tr-TR" dirty="0" err="1" smtClean="0"/>
              <a:t>Related</a:t>
            </a:r>
            <a:r>
              <a:rPr lang="tr-TR" dirty="0" smtClean="0"/>
              <a:t> Works</a:t>
            </a:r>
          </a:p>
          <a:p>
            <a:endParaRPr lang="tr-TR" dirty="0" smtClean="0"/>
          </a:p>
          <a:p>
            <a:r>
              <a:rPr lang="tr-TR" dirty="0" smtClean="0"/>
              <a:t>Project </a:t>
            </a:r>
            <a:r>
              <a:rPr lang="tr-TR" dirty="0" err="1" smtClean="0"/>
              <a:t>Scope</a:t>
            </a:r>
            <a:endParaRPr lang="tr-TR" dirty="0" smtClean="0"/>
          </a:p>
          <a:p>
            <a:endParaRPr lang="tr-TR" dirty="0" smtClean="0"/>
          </a:p>
          <a:p>
            <a:r>
              <a:rPr lang="tr-TR" dirty="0" err="1" smtClean="0"/>
              <a:t>References</a:t>
            </a:r>
            <a:endParaRPr lang="tr-TR" dirty="0"/>
          </a:p>
        </p:txBody>
      </p:sp>
      <p:sp>
        <p:nvSpPr>
          <p:cNvPr id="2" name="Başlık 1"/>
          <p:cNvSpPr>
            <a:spLocks noGrp="1"/>
          </p:cNvSpPr>
          <p:nvPr>
            <p:ph type="title"/>
          </p:nvPr>
        </p:nvSpPr>
        <p:spPr/>
        <p:txBody>
          <a:bodyPr/>
          <a:lstStyle/>
          <a:p>
            <a:r>
              <a:rPr lang="tr-TR" dirty="0" err="1" smtClean="0"/>
              <a:t>Outline</a:t>
            </a:r>
            <a:r>
              <a:rPr lang="tr-TR" dirty="0" smtClean="0"/>
              <a:t> </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dirty="0"/>
          </a:p>
        </p:txBody>
      </p:sp>
    </p:spTree>
    <p:extLst>
      <p:ext uri="{BB962C8B-B14F-4D97-AF65-F5344CB8AC3E}">
        <p14:creationId xmlns:p14="http://schemas.microsoft.com/office/powerpoint/2010/main" val="4040141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Discovering</a:t>
            </a:r>
            <a:r>
              <a:rPr lang="tr-TR" dirty="0" smtClean="0"/>
              <a:t> </a:t>
            </a:r>
            <a:r>
              <a:rPr lang="tr-TR" dirty="0" err="1" smtClean="0"/>
              <a:t>new</a:t>
            </a:r>
            <a:r>
              <a:rPr lang="tr-TR" dirty="0" smtClean="0"/>
              <a:t> </a:t>
            </a:r>
            <a:r>
              <a:rPr lang="tr-TR" dirty="0" err="1" smtClean="0"/>
              <a:t>musics</a:t>
            </a:r>
            <a:r>
              <a:rPr lang="tr-TR" dirty="0" smtClean="0"/>
              <a:t> </a:t>
            </a:r>
            <a:r>
              <a:rPr lang="tr-TR" dirty="0" err="1" smtClean="0"/>
              <a:t>by</a:t>
            </a:r>
            <a:r>
              <a:rPr lang="tr-TR" dirty="0" smtClean="0"/>
              <a:t> </a:t>
            </a:r>
            <a:r>
              <a:rPr lang="tr-TR" dirty="0" err="1" smtClean="0"/>
              <a:t>genres</a:t>
            </a:r>
            <a:r>
              <a:rPr lang="tr-TR" dirty="0" smtClean="0"/>
              <a:t>.</a:t>
            </a:r>
          </a:p>
          <a:p>
            <a:r>
              <a:rPr lang="tr-TR" dirty="0" err="1" smtClean="0"/>
              <a:t>Decrease</a:t>
            </a:r>
            <a:r>
              <a:rPr lang="tr-TR" dirty="0" smtClean="0"/>
              <a:t> time </a:t>
            </a:r>
            <a:r>
              <a:rPr lang="tr-TR" dirty="0" err="1" smtClean="0"/>
              <a:t>for</a:t>
            </a:r>
            <a:r>
              <a:rPr lang="tr-TR" dirty="0" smtClean="0"/>
              <a:t> </a:t>
            </a:r>
            <a:r>
              <a:rPr lang="tr-TR" dirty="0" err="1" smtClean="0"/>
              <a:t>finding</a:t>
            </a:r>
            <a:r>
              <a:rPr lang="tr-TR" dirty="0" smtClean="0"/>
              <a:t> </a:t>
            </a:r>
            <a:r>
              <a:rPr lang="tr-TR" dirty="0" err="1" smtClean="0"/>
              <a:t>new</a:t>
            </a:r>
            <a:r>
              <a:rPr lang="tr-TR" dirty="0" smtClean="0"/>
              <a:t> </a:t>
            </a:r>
            <a:r>
              <a:rPr lang="tr-TR" dirty="0" err="1" smtClean="0"/>
              <a:t>musics</a:t>
            </a:r>
            <a:r>
              <a:rPr lang="tr-TR" dirty="0" smtClean="0"/>
              <a:t>.</a:t>
            </a:r>
          </a:p>
          <a:p>
            <a:r>
              <a:rPr lang="tr-TR" dirty="0" err="1" smtClean="0"/>
              <a:t>Automate</a:t>
            </a:r>
            <a:r>
              <a:rPr lang="tr-TR" dirty="0" smtClean="0"/>
              <a:t> </a:t>
            </a:r>
            <a:r>
              <a:rPr lang="tr-TR" dirty="0" err="1" smtClean="0"/>
              <a:t>the</a:t>
            </a:r>
            <a:r>
              <a:rPr lang="tr-TR" dirty="0" smtClean="0"/>
              <a:t> </a:t>
            </a:r>
            <a:r>
              <a:rPr lang="tr-TR" dirty="0" err="1" smtClean="0"/>
              <a:t>music</a:t>
            </a:r>
            <a:r>
              <a:rPr lang="tr-TR" dirty="0" smtClean="0"/>
              <a:t> </a:t>
            </a:r>
            <a:r>
              <a:rPr lang="tr-TR" dirty="0" err="1" smtClean="0"/>
              <a:t>genres</a:t>
            </a:r>
            <a:r>
              <a:rPr lang="tr-TR" dirty="0" smtClean="0"/>
              <a:t>.</a:t>
            </a:r>
            <a:endParaRPr lang="tr-TR" dirty="0"/>
          </a:p>
        </p:txBody>
      </p:sp>
      <p:sp>
        <p:nvSpPr>
          <p:cNvPr id="2" name="Başlık 1"/>
          <p:cNvSpPr>
            <a:spLocks noGrp="1"/>
          </p:cNvSpPr>
          <p:nvPr>
            <p:ph type="title"/>
          </p:nvPr>
        </p:nvSpPr>
        <p:spPr/>
        <p:txBody>
          <a:bodyPr/>
          <a:lstStyle/>
          <a:p>
            <a:r>
              <a:rPr lang="tr-TR" dirty="0" err="1" smtClean="0"/>
              <a:t>Aims</a:t>
            </a:r>
            <a:r>
              <a:rPr lang="tr-TR" dirty="0" smtClean="0"/>
              <a:t> of Project</a:t>
            </a:r>
            <a:endParaRPr lang="tr-TR" dirty="0"/>
          </a:p>
        </p:txBody>
      </p:sp>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3933056"/>
            <a:ext cx="3337159" cy="2136695"/>
          </a:xfrm>
          <a:prstGeom prst="rect">
            <a:avLst/>
          </a:prstGeom>
        </p:spPr>
      </p:pic>
      <p:sp>
        <p:nvSpPr>
          <p:cNvPr id="6" name="Slayt Numarası Yer Tutucusu 5"/>
          <p:cNvSpPr>
            <a:spLocks noGrp="1"/>
          </p:cNvSpPr>
          <p:nvPr>
            <p:ph type="sldNum" sz="quarter" idx="12"/>
          </p:nvPr>
        </p:nvSpPr>
        <p:spPr/>
        <p:txBody>
          <a:bodyPr/>
          <a:lstStyle/>
          <a:p>
            <a:fld id="{F302176B-0E47-46AC-8F43-DAB4B8A37D06}" type="slidenum">
              <a:rPr lang="tr-TR" smtClean="0"/>
              <a:t>4</a:t>
            </a:fld>
            <a:endParaRPr lang="tr-TR" dirty="0"/>
          </a:p>
        </p:txBody>
      </p:sp>
    </p:spTree>
    <p:extLst>
      <p:ext uri="{BB962C8B-B14F-4D97-AF65-F5344CB8AC3E}">
        <p14:creationId xmlns:p14="http://schemas.microsoft.com/office/powerpoint/2010/main" val="640002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Speech </a:t>
            </a:r>
            <a:r>
              <a:rPr lang="tr-TR" dirty="0" err="1" smtClean="0"/>
              <a:t>Recognition</a:t>
            </a:r>
            <a:endParaRPr lang="tr-TR" dirty="0" smtClean="0"/>
          </a:p>
          <a:p>
            <a:endParaRPr lang="tr-TR" dirty="0" smtClean="0"/>
          </a:p>
          <a:p>
            <a:r>
              <a:rPr lang="tr-TR" dirty="0"/>
              <a:t>Music vs. Speech </a:t>
            </a:r>
            <a:r>
              <a:rPr lang="tr-TR" dirty="0" err="1" smtClean="0"/>
              <a:t>Classification</a:t>
            </a:r>
            <a:endParaRPr lang="tr-TR" dirty="0" smtClean="0"/>
          </a:p>
          <a:p>
            <a:endParaRPr lang="tr-TR" dirty="0" smtClean="0"/>
          </a:p>
          <a:p>
            <a:r>
              <a:rPr lang="en-US" dirty="0"/>
              <a:t>Beat Tracking and Rhythm </a:t>
            </a:r>
            <a:r>
              <a:rPr lang="en-US" dirty="0" smtClean="0"/>
              <a:t>Detection</a:t>
            </a:r>
            <a:endParaRPr lang="tr-TR" dirty="0"/>
          </a:p>
        </p:txBody>
      </p:sp>
      <p:sp>
        <p:nvSpPr>
          <p:cNvPr id="2" name="Başlık 1"/>
          <p:cNvSpPr>
            <a:spLocks noGrp="1"/>
          </p:cNvSpPr>
          <p:nvPr>
            <p:ph type="title"/>
          </p:nvPr>
        </p:nvSpPr>
        <p:spPr/>
        <p:txBody>
          <a:bodyPr/>
          <a:lstStyle/>
          <a:p>
            <a:r>
              <a:rPr lang="tr-TR" dirty="0" err="1" smtClean="0"/>
              <a:t>Related</a:t>
            </a:r>
            <a:r>
              <a:rPr lang="tr-TR" dirty="0" smtClean="0"/>
              <a:t> Works</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dirty="0"/>
          </a:p>
        </p:txBody>
      </p:sp>
    </p:spTree>
    <p:extLst>
      <p:ext uri="{BB962C8B-B14F-4D97-AF65-F5344CB8AC3E}">
        <p14:creationId xmlns:p14="http://schemas.microsoft.com/office/powerpoint/2010/main" val="225233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060848"/>
            <a:ext cx="8229600" cy="4065315"/>
          </a:xfrm>
        </p:spPr>
        <p:txBody>
          <a:bodyPr>
            <a:normAutofit/>
          </a:bodyPr>
          <a:lstStyle/>
          <a:p>
            <a:r>
              <a:rPr lang="tr-TR" sz="2400" dirty="0" smtClean="0"/>
              <a:t>Knowledge of HMM –</a:t>
            </a:r>
            <a:r>
              <a:rPr lang="tr-TR" sz="2400" dirty="0" err="1" smtClean="0"/>
              <a:t>Hidden</a:t>
            </a:r>
            <a:r>
              <a:rPr lang="tr-TR" sz="2400" dirty="0" smtClean="0"/>
              <a:t> </a:t>
            </a:r>
            <a:r>
              <a:rPr lang="tr-TR" sz="2400" dirty="0" err="1" smtClean="0"/>
              <a:t>Markov</a:t>
            </a:r>
            <a:r>
              <a:rPr lang="tr-TR" sz="2400" dirty="0" smtClean="0"/>
              <a:t> Model-</a:t>
            </a:r>
          </a:p>
          <a:p>
            <a:r>
              <a:rPr lang="tr-TR" sz="2400" dirty="0" smtClean="0"/>
              <a:t>Knowledge of </a:t>
            </a:r>
            <a:r>
              <a:rPr lang="tr-TR" sz="2400" dirty="0" err="1" smtClean="0"/>
              <a:t>Baye’s</a:t>
            </a:r>
            <a:r>
              <a:rPr lang="tr-TR" sz="2400" dirty="0" smtClean="0"/>
              <a:t> </a:t>
            </a:r>
            <a:r>
              <a:rPr lang="tr-TR" sz="2400" dirty="0" err="1" smtClean="0"/>
              <a:t>Rule</a:t>
            </a:r>
            <a:endParaRPr lang="tr-TR" sz="2400" dirty="0" smtClean="0"/>
          </a:p>
          <a:p>
            <a:r>
              <a:rPr lang="tr-TR" sz="2400" dirty="0" smtClean="0"/>
              <a:t>Knowledge of </a:t>
            </a:r>
            <a:r>
              <a:rPr lang="tr-TR" sz="2400" dirty="0" err="1" smtClean="0"/>
              <a:t>Baum-Welch</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Viterbi</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Artificial</a:t>
            </a:r>
            <a:r>
              <a:rPr lang="tr-TR" sz="2400" dirty="0" smtClean="0"/>
              <a:t> </a:t>
            </a:r>
            <a:r>
              <a:rPr lang="tr-TR" sz="2400" dirty="0" err="1" smtClean="0"/>
              <a:t>Intelligence</a:t>
            </a:r>
            <a:r>
              <a:rPr lang="tr-TR" sz="2400" dirty="0" smtClean="0"/>
              <a:t> &amp; Machine Learning</a:t>
            </a:r>
          </a:p>
          <a:p>
            <a:r>
              <a:rPr lang="tr-TR" sz="2400" dirty="0" smtClean="0"/>
              <a:t>Knowledge of </a:t>
            </a:r>
            <a:r>
              <a:rPr lang="tr-TR" sz="2400" dirty="0" err="1" smtClean="0"/>
              <a:t>Signals</a:t>
            </a:r>
            <a:r>
              <a:rPr lang="tr-TR" sz="2400" dirty="0" smtClean="0"/>
              <a:t> &amp; </a:t>
            </a:r>
            <a:r>
              <a:rPr lang="tr-TR" sz="2400" dirty="0" err="1" smtClean="0"/>
              <a:t>Systems</a:t>
            </a:r>
            <a:endParaRPr lang="tr-TR" sz="2400" dirty="0" smtClean="0"/>
          </a:p>
          <a:p>
            <a:r>
              <a:rPr lang="tr-TR" sz="2400" dirty="0" smtClean="0"/>
              <a:t>Knowledge of HTK (Toolkit)</a:t>
            </a:r>
          </a:p>
          <a:p>
            <a:r>
              <a:rPr lang="tr-TR" sz="2400" dirty="0"/>
              <a:t>Knowledge of </a:t>
            </a:r>
            <a:r>
              <a:rPr lang="tr-TR" sz="2400" dirty="0" err="1"/>
              <a:t>Gaussian</a:t>
            </a:r>
            <a:r>
              <a:rPr lang="tr-TR" sz="2400" dirty="0"/>
              <a:t> </a:t>
            </a:r>
            <a:r>
              <a:rPr lang="tr-TR" sz="2400" dirty="0" err="1"/>
              <a:t>Algorithm</a:t>
            </a:r>
            <a:endParaRPr lang="tr-TR" sz="2400" dirty="0"/>
          </a:p>
          <a:p>
            <a:endParaRPr lang="tr-TR" sz="2400" dirty="0" smtClean="0"/>
          </a:p>
          <a:p>
            <a:endParaRPr lang="tr-TR" sz="2400" dirty="0"/>
          </a:p>
        </p:txBody>
      </p:sp>
      <p:sp>
        <p:nvSpPr>
          <p:cNvPr id="2" name="Başlık 1"/>
          <p:cNvSpPr>
            <a:spLocks noGrp="1"/>
          </p:cNvSpPr>
          <p:nvPr>
            <p:ph type="title"/>
          </p:nvPr>
        </p:nvSpPr>
        <p:spPr/>
        <p:txBody>
          <a:bodyPr/>
          <a:lstStyle/>
          <a:p>
            <a:r>
              <a:rPr lang="tr-TR" dirty="0" err="1" smtClean="0"/>
              <a:t>Scope</a:t>
            </a:r>
            <a:r>
              <a:rPr lang="tr-TR" dirty="0" smtClean="0"/>
              <a:t> of Project</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dirty="0"/>
          </a:p>
        </p:txBody>
      </p:sp>
    </p:spTree>
    <p:extLst>
      <p:ext uri="{BB962C8B-B14F-4D97-AF65-F5344CB8AC3E}">
        <p14:creationId xmlns:p14="http://schemas.microsoft.com/office/powerpoint/2010/main" val="95317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7981" y="2247900"/>
            <a:ext cx="5308037" cy="3878263"/>
          </a:xfrm>
        </p:spPr>
      </p:pic>
      <p:sp>
        <p:nvSpPr>
          <p:cNvPr id="2" name="Başlık 1"/>
          <p:cNvSpPr>
            <a:spLocks noGrp="1"/>
          </p:cNvSpPr>
          <p:nvPr>
            <p:ph type="title"/>
          </p:nvPr>
        </p:nvSpPr>
        <p:spPr/>
        <p:txBody>
          <a:bodyPr/>
          <a:lstStyle/>
          <a:p>
            <a:r>
              <a:rPr lang="tr-TR" dirty="0" smtClean="0"/>
              <a:t> </a:t>
            </a:r>
            <a:r>
              <a:rPr lang="tr-TR" dirty="0" err="1" smtClean="0"/>
              <a:t>Understanding</a:t>
            </a:r>
            <a:r>
              <a:rPr lang="tr-TR" dirty="0" smtClean="0"/>
              <a:t> HMM</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7</a:t>
            </a:fld>
            <a:endParaRPr lang="tr-TR" dirty="0"/>
          </a:p>
        </p:txBody>
      </p:sp>
    </p:spTree>
    <p:extLst>
      <p:ext uri="{BB962C8B-B14F-4D97-AF65-F5344CB8AC3E}">
        <p14:creationId xmlns:p14="http://schemas.microsoft.com/office/powerpoint/2010/main" val="1534287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endParaRPr lang="tr-TR" dirty="0" smtClean="0"/>
          </a:p>
          <a:p>
            <a:endParaRPr lang="tr-TR" dirty="0"/>
          </a:p>
        </p:txBody>
      </p:sp>
      <p:sp>
        <p:nvSpPr>
          <p:cNvPr id="2" name="Başlık 1"/>
          <p:cNvSpPr>
            <a:spLocks noGrp="1"/>
          </p:cNvSpPr>
          <p:nvPr>
            <p:ph type="title"/>
          </p:nvPr>
        </p:nvSpPr>
        <p:spPr/>
        <p:txBody>
          <a:bodyPr>
            <a:normAutofit fontScale="90000"/>
          </a:bodyPr>
          <a:lstStyle/>
          <a:p>
            <a:r>
              <a:rPr lang="tr-TR" dirty="0" smtClean="0"/>
              <a:t/>
            </a:r>
            <a:br>
              <a:rPr lang="tr-TR" dirty="0" smtClean="0"/>
            </a:b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97" y="169988"/>
            <a:ext cx="7789061" cy="6495955"/>
          </a:xfrm>
          <a:prstGeom prst="rect">
            <a:avLst/>
          </a:prstGeom>
        </p:spPr>
      </p:pic>
      <p:sp>
        <p:nvSpPr>
          <p:cNvPr id="5" name="Slayt Numarası Yer Tutucusu 4"/>
          <p:cNvSpPr>
            <a:spLocks noGrp="1"/>
          </p:cNvSpPr>
          <p:nvPr>
            <p:ph type="sldNum" sz="quarter" idx="12"/>
          </p:nvPr>
        </p:nvSpPr>
        <p:spPr/>
        <p:txBody>
          <a:bodyPr/>
          <a:lstStyle/>
          <a:p>
            <a:fld id="{F302176B-0E47-46AC-8F43-DAB4B8A37D06}" type="slidenum">
              <a:rPr lang="tr-TR" smtClean="0"/>
              <a:t>8</a:t>
            </a:fld>
            <a:endParaRPr lang="tr-TR" dirty="0"/>
          </a:p>
        </p:txBody>
      </p:sp>
    </p:spTree>
    <p:extLst>
      <p:ext uri="{BB962C8B-B14F-4D97-AF65-F5344CB8AC3E}">
        <p14:creationId xmlns:p14="http://schemas.microsoft.com/office/powerpoint/2010/main" val="427337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836712"/>
            <a:ext cx="5683548" cy="5683548"/>
          </a:xfrm>
        </p:spPr>
      </p:pic>
      <p:sp>
        <p:nvSpPr>
          <p:cNvPr id="2" name="Başlık 1"/>
          <p:cNvSpPr>
            <a:spLocks noGrp="1"/>
          </p:cNvSpPr>
          <p:nvPr>
            <p:ph type="title"/>
          </p:nvPr>
        </p:nvSpPr>
        <p:spPr/>
        <p:txBody>
          <a:bodyPr/>
          <a:lstStyle/>
          <a:p>
            <a:r>
              <a:rPr lang="tr-TR" dirty="0" smtClean="0"/>
              <a:t> </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9</a:t>
            </a:fld>
            <a:endParaRPr lang="tr-TR" dirty="0"/>
          </a:p>
        </p:txBody>
      </p:sp>
    </p:spTree>
    <p:extLst>
      <p:ext uri="{BB962C8B-B14F-4D97-AF65-F5344CB8AC3E}">
        <p14:creationId xmlns:p14="http://schemas.microsoft.com/office/powerpoint/2010/main" val="3517026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891</TotalTime>
  <Words>1018</Words>
  <Application>Microsoft Office PowerPoint</Application>
  <PresentationFormat>Ekran Gösterisi (4:3)</PresentationFormat>
  <Paragraphs>155</Paragraphs>
  <Slides>25</Slides>
  <Notes>14</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Cilt</vt:lpstr>
      <vt:lpstr>Determining of Music Genres</vt:lpstr>
      <vt:lpstr>Definition of Project</vt:lpstr>
      <vt:lpstr>Outline </vt:lpstr>
      <vt:lpstr>Aims of Project</vt:lpstr>
      <vt:lpstr>Related Works</vt:lpstr>
      <vt:lpstr>Scope of Project</vt:lpstr>
      <vt:lpstr> Understanding HMM</vt:lpstr>
      <vt:lpstr> </vt:lpstr>
      <vt:lpstr> </vt:lpstr>
      <vt:lpstr>Example of Hidden Markov Model</vt:lpstr>
      <vt:lpstr>Forward Algorithm</vt:lpstr>
      <vt:lpstr>Backward Algorithm</vt:lpstr>
      <vt:lpstr>Gamma Creation</vt:lpstr>
      <vt:lpstr>Delta Creation</vt:lpstr>
      <vt:lpstr>Determining Transitions/Emissions</vt:lpstr>
      <vt:lpstr>Viterbi Algorithm</vt:lpstr>
      <vt:lpstr>Why do we need these knowledges?</vt:lpstr>
      <vt:lpstr>Introduction to Speech Recognition</vt:lpstr>
      <vt:lpstr>Example Grammar of  Speech Recognition</vt:lpstr>
      <vt:lpstr>SPEECH DIAGRAM</vt:lpstr>
      <vt:lpstr>Tasks Accomplished</vt:lpstr>
      <vt:lpstr>Task to be completed</vt:lpstr>
      <vt:lpstr>Difficulties Encountered</vt:lpstr>
      <vt:lpstr>Future Plan</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of Music Genres</dc:title>
  <dc:creator>Mavi</dc:creator>
  <cp:lastModifiedBy>Mavi</cp:lastModifiedBy>
  <cp:revision>40</cp:revision>
  <dcterms:created xsi:type="dcterms:W3CDTF">2015-12-20T13:20:56Z</dcterms:created>
  <dcterms:modified xsi:type="dcterms:W3CDTF">2015-12-21T22:01:07Z</dcterms:modified>
</cp:coreProperties>
</file>