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42" autoAdjust="0"/>
  </p:normalViewPr>
  <p:slideViewPr>
    <p:cSldViewPr>
      <p:cViewPr varScale="1">
        <p:scale>
          <a:sx n="61" d="100"/>
          <a:sy n="61" d="100"/>
        </p:scale>
        <p:origin x="-159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dirty="0"/>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1FB8AA-DF1A-45B3-B6E7-5DA409127369}" type="datetimeFigureOut">
              <a:rPr lang="tr-TR" smtClean="0"/>
              <a:t>21.12.2015</a:t>
            </a:fld>
            <a:endParaRPr lang="tr-TR" dirty="0"/>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dirty="0"/>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B6652E-BE16-4600-ADC5-2322934EA743}" type="slidenum">
              <a:rPr lang="tr-TR" smtClean="0"/>
              <a:t>‹#›</a:t>
            </a:fld>
            <a:endParaRPr lang="tr-TR" dirty="0"/>
          </a:p>
        </p:txBody>
      </p:sp>
    </p:spTree>
    <p:extLst>
      <p:ext uri="{BB962C8B-B14F-4D97-AF65-F5344CB8AC3E}">
        <p14:creationId xmlns:p14="http://schemas.microsoft.com/office/powerpoint/2010/main" val="2218343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Hidden_Markov_mode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Hidden_Markov_model"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Conditional_independence" TargetMode="External"/><Relationship Id="rId5" Type="http://schemas.openxmlformats.org/officeDocument/2006/relationships/hyperlink" Target="https://en.wikipedia.org/wiki/Marginal_distribution" TargetMode="External"/><Relationship Id="rId4" Type="http://schemas.openxmlformats.org/officeDocument/2006/relationships/hyperlink" Target="https://en.wikipedia.org/wiki/Joint_probability_distribution"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Likelihood_function"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en.wikipedia.org/wiki/Intractability_(complexity)" TargetMode="External"/><Relationship Id="rId3" Type="http://schemas.openxmlformats.org/officeDocument/2006/relationships/hyperlink" Target="https://en.wikipedia.org/wiki/Markov_model" TargetMode="External"/><Relationship Id="rId7" Type="http://schemas.openxmlformats.org/officeDocument/2006/relationships/hyperlink" Target="https://en.wikipedia.org/wiki/Markov_property"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Mathematical_model" TargetMode="External"/><Relationship Id="rId5" Type="http://schemas.openxmlformats.org/officeDocument/2006/relationships/hyperlink" Target="https://en.wikipedia.org/wiki/Stochastic_model" TargetMode="External"/><Relationship Id="rId4" Type="http://schemas.openxmlformats.org/officeDocument/2006/relationships/hyperlink" Target="https://en.wikipedia.org/wiki/Markov_chai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171450" indent="-171450">
              <a:buFontTx/>
              <a:buChar char="-"/>
            </a:pPr>
            <a:r>
              <a:rPr lang="tr-TR" baseline="0" dirty="0" err="1" smtClean="0"/>
              <a:t>In</a:t>
            </a:r>
            <a:r>
              <a:rPr lang="tr-TR" baseline="0" dirty="0" smtClean="0"/>
              <a:t> </a:t>
            </a:r>
            <a:r>
              <a:rPr lang="tr-TR" baseline="0" dirty="0" err="1" smtClean="0"/>
              <a:t>daily</a:t>
            </a:r>
            <a:r>
              <a:rPr lang="tr-TR" baseline="0" dirty="0" smtClean="0"/>
              <a:t> life </a:t>
            </a:r>
            <a:r>
              <a:rPr lang="tr-TR" baseline="0" dirty="0" err="1" smtClean="0"/>
              <a:t>everyone</a:t>
            </a:r>
            <a:r>
              <a:rPr lang="tr-TR" baseline="0" dirty="0" smtClean="0"/>
              <a:t> </a:t>
            </a:r>
            <a:r>
              <a:rPr lang="tr-TR" baseline="0" dirty="0" err="1" smtClean="0"/>
              <a:t>listens</a:t>
            </a:r>
            <a:r>
              <a:rPr lang="tr-TR" baseline="0" dirty="0" smtClean="0"/>
              <a:t> </a:t>
            </a:r>
            <a:r>
              <a:rPr lang="tr-TR" baseline="0" dirty="0" err="1" smtClean="0"/>
              <a:t>music</a:t>
            </a:r>
            <a:r>
              <a:rPr lang="tr-TR" baseline="0" dirty="0" smtClean="0"/>
              <a:t>. </a:t>
            </a:r>
            <a:r>
              <a:rPr lang="tr-TR" baseline="0" dirty="0" err="1" smtClean="0"/>
              <a:t>Sometimes</a:t>
            </a:r>
            <a:r>
              <a:rPr lang="tr-TR" baseline="0" dirty="0" smtClean="0"/>
              <a:t> </a:t>
            </a:r>
            <a:r>
              <a:rPr lang="tr-TR" baseline="0" dirty="0" err="1" smtClean="0"/>
              <a:t>you</a:t>
            </a:r>
            <a:r>
              <a:rPr lang="tr-TR" baseline="0" dirty="0" smtClean="0"/>
              <a:t> </a:t>
            </a:r>
            <a:r>
              <a:rPr lang="tr-TR" baseline="0" dirty="0" err="1" smtClean="0"/>
              <a:t>stuck</a:t>
            </a:r>
            <a:r>
              <a:rPr lang="tr-TR" baseline="0" dirty="0" smtClean="0"/>
              <a:t> a </a:t>
            </a:r>
            <a:r>
              <a:rPr lang="tr-TR" baseline="0" dirty="0" err="1" smtClean="0"/>
              <a:t>music</a:t>
            </a:r>
            <a:r>
              <a:rPr lang="tr-TR" baseline="0" dirty="0" smtClean="0"/>
              <a:t> </a:t>
            </a:r>
            <a:r>
              <a:rPr lang="tr-TR" baseline="0" dirty="0" err="1" smtClean="0"/>
              <a:t>and</a:t>
            </a:r>
            <a:r>
              <a:rPr lang="tr-TR" baseline="0" dirty="0" smtClean="0"/>
              <a:t> listen </a:t>
            </a:r>
            <a:r>
              <a:rPr lang="tr-TR" baseline="0" dirty="0" err="1" smtClean="0"/>
              <a:t>all</a:t>
            </a:r>
            <a:r>
              <a:rPr lang="tr-TR" baseline="0" dirty="0" smtClean="0"/>
              <a:t> </a:t>
            </a:r>
            <a:r>
              <a:rPr lang="tr-TR" baseline="0" dirty="0" err="1" smtClean="0"/>
              <a:t>the</a:t>
            </a:r>
            <a:r>
              <a:rPr lang="tr-TR" baseline="0" dirty="0" smtClean="0"/>
              <a:t> time. </a:t>
            </a:r>
            <a:r>
              <a:rPr lang="tr-TR" baseline="0" dirty="0" err="1" smtClean="0"/>
              <a:t>And</a:t>
            </a:r>
            <a:r>
              <a:rPr lang="tr-TR" baseline="0" dirty="0" smtClean="0"/>
              <a:t> </a:t>
            </a:r>
            <a:r>
              <a:rPr lang="tr-TR" baseline="0" dirty="0" err="1" smtClean="0"/>
              <a:t>you</a:t>
            </a:r>
            <a:r>
              <a:rPr lang="tr-TR" baseline="0" dirty="0" smtClean="0"/>
              <a:t> can </a:t>
            </a:r>
            <a:r>
              <a:rPr lang="tr-TR" baseline="0" dirty="0" err="1" smtClean="0"/>
              <a:t>think</a:t>
            </a:r>
            <a:r>
              <a:rPr lang="tr-TR" baseline="0" dirty="0" smtClean="0"/>
              <a:t> </a:t>
            </a:r>
            <a:r>
              <a:rPr lang="tr-TR" baseline="0" dirty="0" err="1" smtClean="0"/>
              <a:t>about</a:t>
            </a:r>
            <a:r>
              <a:rPr lang="tr-TR" baseline="0" dirty="0" smtClean="0"/>
              <a:t> I </a:t>
            </a:r>
            <a:r>
              <a:rPr lang="tr-TR" baseline="0" dirty="0" err="1" smtClean="0"/>
              <a:t>want</a:t>
            </a:r>
            <a:r>
              <a:rPr lang="tr-TR" baseline="0" dirty="0" smtClean="0"/>
              <a:t> </a:t>
            </a:r>
            <a:r>
              <a:rPr lang="tr-TR" baseline="0" dirty="0" err="1" smtClean="0"/>
              <a:t>to</a:t>
            </a:r>
            <a:r>
              <a:rPr lang="tr-TR" baseline="0" dirty="0" smtClean="0"/>
              <a:t> </a:t>
            </a:r>
            <a:r>
              <a:rPr lang="tr-TR" baseline="0" dirty="0" err="1" smtClean="0"/>
              <a:t>discover</a:t>
            </a:r>
            <a:r>
              <a:rPr lang="tr-TR" baseline="0" dirty="0" smtClean="0"/>
              <a:t> </a:t>
            </a:r>
            <a:r>
              <a:rPr lang="tr-TR" baseline="0" dirty="0" err="1" smtClean="0"/>
              <a:t>new</a:t>
            </a:r>
            <a:r>
              <a:rPr lang="tr-TR" baseline="0" dirty="0" smtClean="0"/>
              <a:t> </a:t>
            </a:r>
            <a:r>
              <a:rPr lang="tr-TR" baseline="0" dirty="0" err="1" smtClean="0"/>
              <a:t>musics</a:t>
            </a:r>
            <a:r>
              <a:rPr lang="tr-TR" baseline="0" dirty="0" smtClean="0"/>
              <a:t> </a:t>
            </a:r>
            <a:r>
              <a:rPr lang="tr-TR" baseline="0" dirty="0" err="1" smtClean="0"/>
              <a:t>especially</a:t>
            </a:r>
            <a:r>
              <a:rPr lang="tr-TR" baseline="0" dirty="0" smtClean="0"/>
              <a:t> </a:t>
            </a:r>
            <a:r>
              <a:rPr lang="tr-TR" baseline="0" dirty="0" err="1" smtClean="0"/>
              <a:t>like</a:t>
            </a:r>
            <a:r>
              <a:rPr lang="tr-TR" baseline="0" dirty="0" smtClean="0"/>
              <a:t> </a:t>
            </a:r>
            <a:r>
              <a:rPr lang="tr-TR" baseline="0" dirty="0" err="1" smtClean="0"/>
              <a:t>this</a:t>
            </a:r>
            <a:r>
              <a:rPr lang="tr-TR" baseline="0" dirty="0" smtClean="0"/>
              <a:t>. </a:t>
            </a:r>
            <a:r>
              <a:rPr lang="tr-TR" baseline="0" dirty="0" err="1" smtClean="0"/>
              <a:t>This</a:t>
            </a:r>
            <a:r>
              <a:rPr lang="tr-TR" baseline="0" dirty="0" smtClean="0"/>
              <a:t> </a:t>
            </a:r>
            <a:r>
              <a:rPr lang="tr-TR" baseline="0" dirty="0" err="1" smtClean="0"/>
              <a:t>project</a:t>
            </a:r>
            <a:r>
              <a:rPr lang="tr-TR" baseline="0" dirty="0" smtClean="0"/>
              <a:t> </a:t>
            </a:r>
            <a:r>
              <a:rPr lang="tr-TR" baseline="0" dirty="0" err="1" smtClean="0"/>
              <a:t>allows</a:t>
            </a:r>
            <a:r>
              <a:rPr lang="tr-TR" baseline="0" dirty="0" smtClean="0"/>
              <a:t> </a:t>
            </a:r>
            <a:r>
              <a:rPr lang="tr-TR" baseline="0" dirty="0" err="1" smtClean="0"/>
              <a:t>to</a:t>
            </a:r>
            <a:r>
              <a:rPr lang="tr-TR" baseline="0" dirty="0" smtClean="0"/>
              <a:t> </a:t>
            </a:r>
            <a:r>
              <a:rPr lang="tr-TR" baseline="0" dirty="0" err="1" smtClean="0"/>
              <a:t>you</a:t>
            </a:r>
            <a:r>
              <a:rPr lang="tr-TR" baseline="0" dirty="0" smtClean="0"/>
              <a:t> </a:t>
            </a:r>
            <a:r>
              <a:rPr lang="tr-TR" baseline="0" dirty="0" err="1" smtClean="0"/>
              <a:t>discover</a:t>
            </a:r>
            <a:r>
              <a:rPr lang="tr-TR" baseline="0" dirty="0" smtClean="0"/>
              <a:t> </a:t>
            </a:r>
            <a:r>
              <a:rPr lang="tr-TR" baseline="0" dirty="0" err="1" smtClean="0"/>
              <a:t>new</a:t>
            </a:r>
            <a:r>
              <a:rPr lang="tr-TR" baseline="0" dirty="0" smtClean="0"/>
              <a:t> </a:t>
            </a:r>
            <a:r>
              <a:rPr lang="tr-TR" baseline="0" dirty="0" err="1" smtClean="0"/>
              <a:t>music</a:t>
            </a:r>
            <a:r>
              <a:rPr lang="tr-TR" baseline="0" dirty="0" smtClean="0"/>
              <a:t> </a:t>
            </a:r>
            <a:r>
              <a:rPr lang="tr-TR" baseline="0" dirty="0" err="1" smtClean="0"/>
              <a:t>that</a:t>
            </a:r>
            <a:r>
              <a:rPr lang="tr-TR" baseline="0" dirty="0" smtClean="0"/>
              <a:t> </a:t>
            </a:r>
            <a:r>
              <a:rPr lang="tr-TR" baseline="0" dirty="0" err="1" smtClean="0"/>
              <a:t>you</a:t>
            </a:r>
            <a:r>
              <a:rPr lang="tr-TR" baseline="0" dirty="0" smtClean="0"/>
              <a:t> </a:t>
            </a:r>
            <a:r>
              <a:rPr lang="tr-TR" baseline="0" dirty="0" err="1" smtClean="0"/>
              <a:t>want</a:t>
            </a:r>
            <a:r>
              <a:rPr lang="tr-TR" baseline="0" dirty="0" smtClean="0"/>
              <a:t> </a:t>
            </a:r>
            <a:r>
              <a:rPr lang="tr-TR" baseline="0" dirty="0" err="1" smtClean="0"/>
              <a:t>to</a:t>
            </a:r>
            <a:r>
              <a:rPr lang="tr-TR" baseline="0" dirty="0" smtClean="0"/>
              <a:t> listen </a:t>
            </a:r>
            <a:r>
              <a:rPr lang="tr-TR" baseline="0" dirty="0" err="1" smtClean="0"/>
              <a:t>more</a:t>
            </a:r>
            <a:r>
              <a:rPr lang="tr-TR" baseline="0" dirty="0" smtClean="0"/>
              <a:t>. </a:t>
            </a:r>
            <a:r>
              <a:rPr lang="tr-TR" baseline="0" dirty="0" err="1" smtClean="0"/>
              <a:t>Because</a:t>
            </a:r>
            <a:r>
              <a:rPr lang="tr-TR" baseline="0" dirty="0" smtClean="0"/>
              <a:t> </a:t>
            </a:r>
            <a:r>
              <a:rPr lang="tr-TR" baseline="0" dirty="0" err="1" smtClean="0"/>
              <a:t>if</a:t>
            </a:r>
            <a:r>
              <a:rPr lang="tr-TR" baseline="0" dirty="0" smtClean="0"/>
              <a:t> </a:t>
            </a:r>
            <a:r>
              <a:rPr lang="tr-TR" baseline="0" dirty="0" err="1" smtClean="0"/>
              <a:t>you</a:t>
            </a:r>
            <a:r>
              <a:rPr lang="tr-TR" baseline="0" dirty="0" smtClean="0"/>
              <a:t> </a:t>
            </a:r>
            <a:r>
              <a:rPr lang="tr-TR" baseline="0" dirty="0" err="1" smtClean="0"/>
              <a:t>don’t</a:t>
            </a:r>
            <a:r>
              <a:rPr lang="tr-TR" baseline="0" dirty="0" smtClean="0"/>
              <a:t> </a:t>
            </a:r>
            <a:r>
              <a:rPr lang="tr-TR" baseline="0" dirty="0" err="1" smtClean="0"/>
              <a:t>have</a:t>
            </a:r>
            <a:r>
              <a:rPr lang="tr-TR" baseline="0" dirty="0" smtClean="0"/>
              <a:t> </a:t>
            </a:r>
            <a:r>
              <a:rPr lang="tr-TR" baseline="0" dirty="0" err="1" smtClean="0"/>
              <a:t>enough</a:t>
            </a:r>
            <a:r>
              <a:rPr lang="tr-TR" baseline="0" dirty="0" smtClean="0"/>
              <a:t> </a:t>
            </a:r>
            <a:r>
              <a:rPr lang="tr-TR" baseline="0" dirty="0" err="1" smtClean="0"/>
              <a:t>information</a:t>
            </a:r>
            <a:r>
              <a:rPr lang="tr-TR" baseline="0" dirty="0" smtClean="0"/>
              <a:t> </a:t>
            </a:r>
            <a:r>
              <a:rPr lang="tr-TR" baseline="0" dirty="0" err="1" smtClean="0"/>
              <a:t>about</a:t>
            </a:r>
            <a:r>
              <a:rPr lang="tr-TR" baseline="0" dirty="0" smtClean="0"/>
              <a:t> </a:t>
            </a:r>
            <a:r>
              <a:rPr lang="tr-TR" baseline="0" dirty="0" err="1" smtClean="0"/>
              <a:t>music</a:t>
            </a:r>
            <a:r>
              <a:rPr lang="tr-TR" baseline="0" dirty="0" smtClean="0"/>
              <a:t>, </a:t>
            </a:r>
            <a:r>
              <a:rPr lang="tr-TR" baseline="0" dirty="0" err="1" smtClean="0"/>
              <a:t>you</a:t>
            </a:r>
            <a:r>
              <a:rPr lang="tr-TR" baseline="0" dirty="0" smtClean="0"/>
              <a:t> </a:t>
            </a:r>
            <a:r>
              <a:rPr lang="tr-TR" baseline="0" dirty="0" err="1" smtClean="0"/>
              <a:t>won’t</a:t>
            </a:r>
            <a:r>
              <a:rPr lang="tr-TR" baseline="0" dirty="0" smtClean="0"/>
              <a:t> </a:t>
            </a:r>
            <a:r>
              <a:rPr lang="tr-TR" baseline="0" dirty="0" err="1" smtClean="0"/>
              <a:t>find</a:t>
            </a:r>
            <a:r>
              <a:rPr lang="tr-TR" baseline="0" dirty="0" smtClean="0"/>
              <a:t> </a:t>
            </a:r>
            <a:r>
              <a:rPr lang="tr-TR" baseline="0" dirty="0" err="1" smtClean="0"/>
              <a:t>or</a:t>
            </a:r>
            <a:r>
              <a:rPr lang="tr-TR" baseline="0" dirty="0" smtClean="0"/>
              <a:t> it </a:t>
            </a:r>
            <a:r>
              <a:rPr lang="tr-TR" baseline="0" dirty="0" err="1" smtClean="0"/>
              <a:t>will</a:t>
            </a:r>
            <a:r>
              <a:rPr lang="tr-TR" baseline="0" dirty="0" smtClean="0"/>
              <a:t> be </a:t>
            </a:r>
            <a:r>
              <a:rPr lang="tr-TR" baseline="0" dirty="0" err="1" smtClean="0"/>
              <a:t>troublesome</a:t>
            </a:r>
            <a:r>
              <a:rPr lang="tr-TR" baseline="0" dirty="0" smtClean="0"/>
              <a:t> </a:t>
            </a:r>
            <a:r>
              <a:rPr lang="tr-TR" baseline="0" dirty="0" err="1" smtClean="0"/>
              <a:t>moments</a:t>
            </a:r>
            <a:r>
              <a:rPr lang="tr-TR" baseline="0" dirty="0" smtClean="0"/>
              <a:t>. </a:t>
            </a:r>
            <a:r>
              <a:rPr lang="tr-TR" baseline="0" dirty="0" err="1" smtClean="0"/>
              <a:t>Either</a:t>
            </a:r>
            <a:r>
              <a:rPr lang="tr-TR" baseline="0" dirty="0" smtClean="0"/>
              <a:t> </a:t>
            </a:r>
            <a:r>
              <a:rPr lang="tr-TR" baseline="0" dirty="0" err="1" smtClean="0"/>
              <a:t>you</a:t>
            </a:r>
            <a:r>
              <a:rPr lang="tr-TR" baseline="0" dirty="0" smtClean="0"/>
              <a:t> can </a:t>
            </a:r>
            <a:r>
              <a:rPr lang="tr-TR" baseline="0" dirty="0" err="1" smtClean="0"/>
              <a:t>find</a:t>
            </a:r>
            <a:r>
              <a:rPr lang="tr-TR" baseline="0" dirty="0" smtClean="0"/>
              <a:t> </a:t>
            </a:r>
            <a:r>
              <a:rPr lang="tr-TR" baseline="0" dirty="0" err="1" smtClean="0"/>
              <a:t>this</a:t>
            </a:r>
            <a:r>
              <a:rPr lang="tr-TR" baseline="0" dirty="0" smtClean="0"/>
              <a:t> </a:t>
            </a:r>
            <a:r>
              <a:rPr lang="tr-TR" baseline="0" dirty="0" err="1" smtClean="0"/>
              <a:t>project</a:t>
            </a:r>
            <a:r>
              <a:rPr lang="tr-TR" baseline="0" dirty="0" smtClean="0"/>
              <a:t> </a:t>
            </a:r>
            <a:r>
              <a:rPr lang="tr-TR" baseline="0" dirty="0" err="1" smtClean="0"/>
              <a:t>and</a:t>
            </a:r>
            <a:r>
              <a:rPr lang="tr-TR" baseline="0" dirty="0" smtClean="0"/>
              <a:t> it </a:t>
            </a:r>
            <a:r>
              <a:rPr lang="tr-TR" baseline="0" dirty="0" err="1" smtClean="0"/>
              <a:t>will</a:t>
            </a:r>
            <a:r>
              <a:rPr lang="tr-TR" baseline="0" dirty="0" smtClean="0"/>
              <a:t> be </a:t>
            </a:r>
            <a:r>
              <a:rPr lang="tr-TR" baseline="0" dirty="0" err="1" smtClean="0"/>
              <a:t>easier</a:t>
            </a:r>
            <a:r>
              <a:rPr lang="tr-TR" baseline="0" dirty="0" smtClean="0"/>
              <a:t> </a:t>
            </a:r>
            <a:r>
              <a:rPr lang="tr-TR" baseline="0" dirty="0" err="1" smtClean="0"/>
              <a:t>moments</a:t>
            </a:r>
            <a:r>
              <a:rPr lang="tr-TR" baseline="0" dirty="0" smtClean="0"/>
              <a:t>. </a:t>
            </a:r>
            <a:r>
              <a:rPr lang="tr-TR" baseline="0" dirty="0" err="1" smtClean="0"/>
              <a:t>We</a:t>
            </a:r>
            <a:r>
              <a:rPr lang="tr-TR" baseline="0" dirty="0" smtClean="0"/>
              <a:t> </a:t>
            </a:r>
            <a:r>
              <a:rPr lang="tr-TR" baseline="0" dirty="0" err="1" smtClean="0"/>
              <a:t>will</a:t>
            </a:r>
            <a:r>
              <a:rPr lang="tr-TR" baseline="0" dirty="0" smtClean="0"/>
              <a:t> </a:t>
            </a:r>
            <a:r>
              <a:rPr lang="tr-TR" baseline="0" dirty="0" err="1" smtClean="0"/>
              <a:t>see</a:t>
            </a:r>
            <a:r>
              <a:rPr lang="tr-TR" baseline="0" dirty="0" smtClean="0"/>
              <a:t> how </a:t>
            </a:r>
            <a:r>
              <a:rPr lang="tr-TR" baseline="0" dirty="0" err="1" smtClean="0"/>
              <a:t>this</a:t>
            </a:r>
            <a:r>
              <a:rPr lang="tr-TR" baseline="0" dirty="0" smtClean="0"/>
              <a:t> </a:t>
            </a:r>
            <a:r>
              <a:rPr lang="tr-TR" baseline="0" dirty="0" err="1" smtClean="0"/>
              <a:t>project</a:t>
            </a:r>
            <a:r>
              <a:rPr lang="tr-TR" baseline="0" dirty="0" smtClean="0"/>
              <a:t> </a:t>
            </a:r>
            <a:r>
              <a:rPr lang="tr-TR" baseline="0" dirty="0" err="1" smtClean="0"/>
              <a:t>works</a:t>
            </a:r>
            <a:r>
              <a:rPr lang="tr-TR" baseline="0" dirty="0" smtClean="0"/>
              <a:t>. </a:t>
            </a:r>
          </a:p>
          <a:p>
            <a:pPr marL="171450" indent="-171450">
              <a:buFontTx/>
              <a:buChar char="-"/>
            </a:pPr>
            <a:endParaRPr lang="tr-TR" baseline="0" dirty="0" smtClean="0"/>
          </a:p>
          <a:p>
            <a:pPr marL="171450" indent="-171450">
              <a:buFontTx/>
              <a:buChar char="-"/>
            </a:pPr>
            <a:r>
              <a:rPr lang="tr-TR" baseline="0" dirty="0" err="1" smtClean="0"/>
              <a:t>Artificial</a:t>
            </a:r>
            <a:r>
              <a:rPr lang="tr-TR" baseline="0" dirty="0" smtClean="0"/>
              <a:t> </a:t>
            </a:r>
            <a:r>
              <a:rPr lang="tr-TR" baseline="0" dirty="0" err="1" smtClean="0"/>
              <a:t>Intelligence</a:t>
            </a:r>
            <a:r>
              <a:rPr lang="tr-TR" baseline="0" dirty="0" smtClean="0"/>
              <a:t> </a:t>
            </a:r>
            <a:r>
              <a:rPr lang="tr-TR" baseline="0" dirty="0" err="1" smtClean="0"/>
              <a:t>and</a:t>
            </a:r>
            <a:r>
              <a:rPr lang="tr-TR" baseline="0" dirty="0" smtClean="0"/>
              <a:t> Machine Learning </a:t>
            </a:r>
            <a:r>
              <a:rPr lang="tr-TR" baseline="0" dirty="0" err="1" smtClean="0"/>
              <a:t>technologies</a:t>
            </a:r>
            <a:r>
              <a:rPr lang="tr-TR" baseline="0" dirty="0" smtClean="0"/>
              <a:t> </a:t>
            </a:r>
            <a:r>
              <a:rPr lang="tr-TR" baseline="0" dirty="0" err="1" smtClean="0"/>
              <a:t>are</a:t>
            </a:r>
            <a:r>
              <a:rPr lang="tr-TR" baseline="0" dirty="0" smtClean="0"/>
              <a:t> </a:t>
            </a:r>
            <a:r>
              <a:rPr lang="tr-TR" baseline="0" dirty="0" err="1" smtClean="0"/>
              <a:t>one</a:t>
            </a:r>
            <a:r>
              <a:rPr lang="tr-TR" baseline="0" dirty="0" smtClean="0"/>
              <a:t> </a:t>
            </a:r>
            <a:r>
              <a:rPr lang="tr-TR" baseline="0" dirty="0" err="1" smtClean="0"/>
              <a:t>from</a:t>
            </a:r>
            <a:r>
              <a:rPr lang="tr-TR" baseline="0" dirty="0" smtClean="0"/>
              <a:t> </a:t>
            </a:r>
            <a:r>
              <a:rPr lang="tr-TR" baseline="0" dirty="0" err="1" smtClean="0"/>
              <a:t>the</a:t>
            </a:r>
            <a:r>
              <a:rPr lang="tr-TR" baseline="0" dirty="0" smtClean="0"/>
              <a:t> </a:t>
            </a:r>
            <a:r>
              <a:rPr lang="tr-TR" baseline="0" dirty="0" err="1" smtClean="0"/>
              <a:t>fast</a:t>
            </a:r>
            <a:r>
              <a:rPr lang="tr-TR" baseline="0" dirty="0" smtClean="0"/>
              <a:t> </a:t>
            </a:r>
            <a:r>
              <a:rPr lang="tr-TR" baseline="0" dirty="0" err="1" smtClean="0"/>
              <a:t>growing</a:t>
            </a:r>
            <a:r>
              <a:rPr lang="tr-TR" baseline="0" dirty="0" smtClean="0"/>
              <a:t> </a:t>
            </a:r>
            <a:r>
              <a:rPr lang="tr-TR" baseline="0" dirty="0" err="1" smtClean="0"/>
              <a:t>engineering</a:t>
            </a:r>
            <a:r>
              <a:rPr lang="tr-TR" baseline="0" dirty="0" smtClean="0"/>
              <a:t> </a:t>
            </a:r>
            <a:r>
              <a:rPr lang="tr-TR" baseline="0" dirty="0" err="1" smtClean="0"/>
              <a:t>technologies</a:t>
            </a:r>
            <a:r>
              <a:rPr lang="tr-TR" baseline="0" dirty="0" smtClean="0"/>
              <a:t>. </a:t>
            </a:r>
          </a:p>
          <a:p>
            <a:pPr marL="171450" indent="-171450">
              <a:buFontTx/>
              <a:buChar char="-"/>
            </a:pP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2</a:t>
            </a:fld>
            <a:endParaRPr lang="tr-TR" dirty="0"/>
          </a:p>
        </p:txBody>
      </p:sp>
    </p:spTree>
    <p:extLst>
      <p:ext uri="{BB962C8B-B14F-4D97-AF65-F5344CB8AC3E}">
        <p14:creationId xmlns:p14="http://schemas.microsoft.com/office/powerpoint/2010/main" val="2726960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1" i="0" kern="1200" dirty="0" smtClean="0">
                <a:solidFill>
                  <a:schemeClr val="tx1"/>
                </a:solidFill>
                <a:effectLst/>
                <a:latin typeface="+mn-lt"/>
                <a:ea typeface="+mn-ea"/>
                <a:cs typeface="+mn-cs"/>
              </a:rPr>
              <a:t>Baum–Welch algorithm</a:t>
            </a:r>
            <a:r>
              <a:rPr lang="en-US" sz="1200" b="0" i="0" kern="1200" dirty="0" smtClean="0">
                <a:solidFill>
                  <a:schemeClr val="tx1"/>
                </a:solidFill>
                <a:effectLst/>
                <a:latin typeface="+mn-lt"/>
                <a:ea typeface="+mn-ea"/>
                <a:cs typeface="+mn-cs"/>
              </a:rPr>
              <a:t> is used to find the unknown parameters of a </a:t>
            </a:r>
            <a:r>
              <a:rPr lang="en-US" sz="1200" b="0" i="0" u="none" strike="noStrike" kern="1200" dirty="0" smtClean="0">
                <a:solidFill>
                  <a:schemeClr val="tx1"/>
                </a:solidFill>
                <a:effectLst/>
                <a:latin typeface="+mn-lt"/>
                <a:ea typeface="+mn-ea"/>
                <a:cs typeface="+mn-cs"/>
                <a:hlinkClick r:id="rId3" tooltip="Hidden Markov model"/>
              </a:rPr>
              <a:t>hidden Markov model</a:t>
            </a:r>
            <a:r>
              <a:rPr lang="tr-TR" sz="1200" b="0" i="0" u="none" strike="noStrike" kern="1200" dirty="0" smtClean="0">
                <a:solidFill>
                  <a:schemeClr val="tx1"/>
                </a:solidFill>
                <a:effectLst/>
                <a:latin typeface="+mn-lt"/>
                <a:ea typeface="+mn-ea"/>
                <a:cs typeface="+mn-cs"/>
              </a:rPr>
              <a:t>.</a:t>
            </a:r>
            <a:r>
              <a:rPr lang="tr-TR" sz="1200" b="0" i="0" u="none" strike="noStrike" kern="1200" baseline="0" dirty="0" smtClean="0">
                <a:solidFill>
                  <a:schemeClr val="tx1"/>
                </a:solidFill>
                <a:effectLst/>
                <a:latin typeface="+mn-lt"/>
                <a:ea typeface="+mn-ea"/>
                <a:cs typeface="+mn-cs"/>
              </a:rPr>
              <a:t> As </a:t>
            </a:r>
            <a:r>
              <a:rPr lang="tr-TR" sz="1200" b="0" i="0" u="none" strike="noStrike" kern="1200" baseline="0" dirty="0" err="1" smtClean="0">
                <a:solidFill>
                  <a:schemeClr val="tx1"/>
                </a:solidFill>
                <a:effectLst/>
                <a:latin typeface="+mn-lt"/>
                <a:ea typeface="+mn-ea"/>
                <a:cs typeface="+mn-cs"/>
              </a:rPr>
              <a:t>we</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mention</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about</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the</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models</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Let’s</a:t>
            </a:r>
            <a:r>
              <a:rPr lang="tr-TR" sz="1200" b="0" i="0" u="none" strike="noStrike" kern="1200" baseline="0" dirty="0" smtClean="0">
                <a:solidFill>
                  <a:schemeClr val="tx1"/>
                </a:solidFill>
                <a:effectLst/>
                <a:latin typeface="+mn-lt"/>
                <a:ea typeface="+mn-ea"/>
                <a:cs typeface="+mn-cs"/>
              </a:rPr>
              <a:t> say </a:t>
            </a:r>
            <a:r>
              <a:rPr lang="tr-TR" sz="1200" b="0" i="0" u="none" strike="noStrike" kern="1200" baseline="0" dirty="0" err="1" smtClean="0">
                <a:solidFill>
                  <a:schemeClr val="tx1"/>
                </a:solidFill>
                <a:effectLst/>
                <a:latin typeface="+mn-lt"/>
                <a:ea typeface="+mn-ea"/>
                <a:cs typeface="+mn-cs"/>
              </a:rPr>
              <a:t>we</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have</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number</a:t>
            </a:r>
            <a:r>
              <a:rPr lang="tr-TR" sz="1200" b="0" i="0" u="none" strike="noStrike" kern="1200" baseline="0" dirty="0" smtClean="0">
                <a:solidFill>
                  <a:schemeClr val="tx1"/>
                </a:solidFill>
                <a:effectLst/>
                <a:latin typeface="+mn-lt"/>
                <a:ea typeface="+mn-ea"/>
                <a:cs typeface="+mn-cs"/>
              </a:rPr>
              <a:t> of </a:t>
            </a:r>
            <a:r>
              <a:rPr lang="tr-TR" sz="1200" b="0" i="0" u="none" strike="noStrike" kern="1200" baseline="0" dirty="0" err="1" smtClean="0">
                <a:solidFill>
                  <a:schemeClr val="tx1"/>
                </a:solidFill>
                <a:effectLst/>
                <a:latin typeface="+mn-lt"/>
                <a:ea typeface="+mn-ea"/>
                <a:cs typeface="+mn-cs"/>
              </a:rPr>
              <a:t>sets</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that</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ice-creams</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And</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we</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assume</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that</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this</a:t>
            </a:r>
            <a:r>
              <a:rPr lang="tr-TR" sz="1200" b="0" i="0" u="none" strike="noStrike" kern="1200" baseline="0" dirty="0" smtClean="0">
                <a:solidFill>
                  <a:schemeClr val="tx1"/>
                </a:solidFill>
                <a:effectLst/>
                <a:latin typeface="+mn-lt"/>
                <a:ea typeface="+mn-ea"/>
                <a:cs typeface="+mn-cs"/>
              </a:rPr>
              <a:t> can be </a:t>
            </a:r>
            <a:r>
              <a:rPr lang="tr-TR" sz="1200" b="0" i="0" u="none" strike="noStrike" kern="1200" baseline="0" dirty="0" err="1" smtClean="0">
                <a:solidFill>
                  <a:schemeClr val="tx1"/>
                </a:solidFill>
                <a:effectLst/>
                <a:latin typeface="+mn-lt"/>
                <a:ea typeface="+mn-ea"/>
                <a:cs typeface="+mn-cs"/>
              </a:rPr>
              <a:t>our</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probablities</a:t>
            </a:r>
            <a:r>
              <a:rPr lang="tr-TR" sz="1200" b="0" i="0" u="none" strike="noStrike" kern="1200" baseline="0" dirty="0" smtClean="0">
                <a:solidFill>
                  <a:schemeClr val="tx1"/>
                </a:solidFill>
                <a:effectLst/>
                <a:latin typeface="+mn-lt"/>
                <a:ea typeface="+mn-ea"/>
                <a:cs typeface="+mn-cs"/>
              </a:rPr>
              <a:t>. </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11</a:t>
            </a:fld>
            <a:endParaRPr lang="tr-TR" dirty="0"/>
          </a:p>
        </p:txBody>
      </p:sp>
    </p:spTree>
    <p:extLst>
      <p:ext uri="{BB962C8B-B14F-4D97-AF65-F5344CB8AC3E}">
        <p14:creationId xmlns:p14="http://schemas.microsoft.com/office/powerpoint/2010/main" val="2537775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forward algorithm</a:t>
            </a:r>
            <a:r>
              <a:rPr lang="en-US" sz="1200" b="0" i="0" kern="1200" dirty="0" smtClean="0">
                <a:solidFill>
                  <a:schemeClr val="tx1"/>
                </a:solidFill>
                <a:effectLst/>
                <a:latin typeface="+mn-lt"/>
                <a:ea typeface="+mn-ea"/>
                <a:cs typeface="+mn-cs"/>
              </a:rPr>
              <a:t>, in the context of a </a:t>
            </a:r>
            <a:r>
              <a:rPr lang="en-US" sz="1200" b="0" i="0" u="none" strike="noStrike" kern="1200" dirty="0" smtClean="0">
                <a:solidFill>
                  <a:schemeClr val="tx1"/>
                </a:solidFill>
                <a:effectLst/>
                <a:latin typeface="+mn-lt"/>
                <a:ea typeface="+mn-ea"/>
                <a:cs typeface="+mn-cs"/>
                <a:hlinkClick r:id="rId3" tooltip="Hidden Markov model"/>
              </a:rPr>
              <a:t>hidden Markov model</a:t>
            </a:r>
            <a:r>
              <a:rPr lang="en-US" sz="1200" b="0" i="0" kern="1200" dirty="0" smtClean="0">
                <a:solidFill>
                  <a:schemeClr val="tx1"/>
                </a:solidFill>
                <a:effectLst/>
                <a:latin typeface="+mn-lt"/>
                <a:ea typeface="+mn-ea"/>
                <a:cs typeface="+mn-cs"/>
              </a:rPr>
              <a:t>, is used to calculate a 'belief state': the probability of a state at a certain time, given the history of evidence. The process is also known as </a:t>
            </a:r>
            <a:r>
              <a:rPr lang="en-US" sz="1200" b="0" i="1" kern="1200" dirty="0" smtClean="0">
                <a:solidFill>
                  <a:schemeClr val="tx1"/>
                </a:solidFill>
                <a:effectLst/>
                <a:latin typeface="+mn-lt"/>
                <a:ea typeface="+mn-ea"/>
                <a:cs typeface="+mn-cs"/>
              </a:rPr>
              <a:t>filtering</a:t>
            </a:r>
            <a:r>
              <a:rPr lang="en-US" sz="1200" b="0" i="0" kern="1200" dirty="0" smtClean="0">
                <a:solidFill>
                  <a:schemeClr val="tx1"/>
                </a:solidFill>
                <a:effectLst/>
                <a:latin typeface="+mn-lt"/>
                <a:ea typeface="+mn-ea"/>
                <a:cs typeface="+mn-cs"/>
              </a:rPr>
              <a:t>. The goal of the forward algorithm is to compute the </a:t>
            </a:r>
            <a:r>
              <a:rPr lang="en-US" sz="1200" b="0" i="0" u="none" strike="noStrike" kern="1200" dirty="0" smtClean="0">
                <a:solidFill>
                  <a:schemeClr val="tx1"/>
                </a:solidFill>
                <a:effectLst/>
                <a:latin typeface="+mn-lt"/>
                <a:ea typeface="+mn-ea"/>
                <a:cs typeface="+mn-cs"/>
                <a:hlinkClick r:id="rId4" tooltip="Joint probability distribution"/>
              </a:rPr>
              <a:t>joint probability</a:t>
            </a:r>
            <a:r>
              <a:rPr lang="en-US" sz="1200" b="0" i="0" kern="1200" dirty="0" smtClean="0">
                <a:solidFill>
                  <a:schemeClr val="tx1"/>
                </a:solidFill>
                <a:effectLst/>
                <a:latin typeface="+mn-lt"/>
                <a:ea typeface="+mn-ea"/>
                <a:cs typeface="+mn-cs"/>
              </a:rPr>
              <a:t> , where for notational convenience we have abbreviated  as  and as . Computing  directly would require </a:t>
            </a:r>
            <a:r>
              <a:rPr lang="en-US" sz="1200" b="0" i="0" u="none" strike="noStrike" kern="1200" dirty="0" smtClean="0">
                <a:solidFill>
                  <a:schemeClr val="tx1"/>
                </a:solidFill>
                <a:effectLst/>
                <a:latin typeface="+mn-lt"/>
                <a:ea typeface="+mn-ea"/>
                <a:cs typeface="+mn-cs"/>
                <a:hlinkClick r:id="rId5" tooltip="Marginal distribution"/>
              </a:rPr>
              <a:t>marginalizing</a:t>
            </a:r>
            <a:r>
              <a:rPr lang="en-US" sz="1200" b="0" i="0" kern="1200" dirty="0" smtClean="0">
                <a:solidFill>
                  <a:schemeClr val="tx1"/>
                </a:solidFill>
                <a:effectLst/>
                <a:latin typeface="+mn-lt"/>
                <a:ea typeface="+mn-ea"/>
                <a:cs typeface="+mn-cs"/>
              </a:rPr>
              <a:t> over all possible state sequences , the number of which grows exponentially with . Instead, the forward algorithm takes advantage of the </a:t>
            </a:r>
            <a:r>
              <a:rPr lang="en-US" sz="1200" b="0" i="0" u="none" strike="noStrike" kern="1200" dirty="0" smtClean="0">
                <a:solidFill>
                  <a:schemeClr val="tx1"/>
                </a:solidFill>
                <a:effectLst/>
                <a:latin typeface="+mn-lt"/>
                <a:ea typeface="+mn-ea"/>
                <a:cs typeface="+mn-cs"/>
                <a:hlinkClick r:id="rId6" tooltip="Conditional independence"/>
              </a:rPr>
              <a:t>conditional independence</a:t>
            </a:r>
            <a:r>
              <a:rPr lang="en-US" sz="1200" b="0" i="0" kern="1200" dirty="0" smtClean="0">
                <a:solidFill>
                  <a:schemeClr val="tx1"/>
                </a:solidFill>
                <a:effectLst/>
                <a:latin typeface="+mn-lt"/>
                <a:ea typeface="+mn-ea"/>
                <a:cs typeface="+mn-cs"/>
              </a:rPr>
              <a:t> rules of the </a:t>
            </a:r>
            <a:r>
              <a:rPr lang="en-US" sz="1200" b="0" i="0" u="none" strike="noStrike" kern="1200" dirty="0" smtClean="0">
                <a:solidFill>
                  <a:schemeClr val="tx1"/>
                </a:solidFill>
                <a:effectLst/>
                <a:latin typeface="+mn-lt"/>
                <a:ea typeface="+mn-ea"/>
                <a:cs typeface="+mn-cs"/>
                <a:hlinkClick r:id="rId3" tooltip="Hidden Markov model"/>
              </a:rPr>
              <a:t>hidden Markov model</a:t>
            </a:r>
            <a:r>
              <a:rPr lang="en-US" sz="1200" b="0" i="0" kern="1200" dirty="0" smtClean="0">
                <a:solidFill>
                  <a:schemeClr val="tx1"/>
                </a:solidFill>
                <a:effectLst/>
                <a:latin typeface="+mn-lt"/>
                <a:ea typeface="+mn-ea"/>
                <a:cs typeface="+mn-cs"/>
              </a:rPr>
              <a:t> (HMM) to perform the calculation recursively.</a:t>
            </a:r>
            <a:r>
              <a:rPr lang="tr-TR" sz="1200" b="0" i="0" kern="1200" dirty="0" smtClean="0">
                <a:solidFill>
                  <a:schemeClr val="tx1"/>
                </a:solidFill>
                <a:effectLst/>
                <a:latin typeface="+mn-lt"/>
                <a:ea typeface="+mn-ea"/>
                <a:cs typeface="+mn-cs"/>
              </a:rPr>
              <a:t> –burada </a:t>
            </a:r>
            <a:r>
              <a:rPr lang="tr-TR" sz="1200" b="0" i="0" kern="1200" dirty="0" err="1" smtClean="0">
                <a:solidFill>
                  <a:schemeClr val="tx1"/>
                </a:solidFill>
                <a:effectLst/>
                <a:latin typeface="+mn-lt"/>
                <a:ea typeface="+mn-ea"/>
                <a:cs typeface="+mn-cs"/>
              </a:rPr>
              <a:t>vikipediye</a:t>
            </a:r>
            <a:r>
              <a:rPr lang="tr-TR" sz="1200" b="0" i="0" kern="1200" baseline="0" dirty="0" smtClean="0">
                <a:solidFill>
                  <a:schemeClr val="tx1"/>
                </a:solidFill>
                <a:effectLst/>
                <a:latin typeface="+mn-lt"/>
                <a:ea typeface="+mn-ea"/>
                <a:cs typeface="+mn-cs"/>
              </a:rPr>
              <a:t> bir daha bak. Ayrıca burada </a:t>
            </a:r>
            <a:r>
              <a:rPr lang="tr-TR" sz="1200" b="0" i="0" kern="1200" baseline="0" dirty="0" err="1" smtClean="0">
                <a:solidFill>
                  <a:schemeClr val="tx1"/>
                </a:solidFill>
                <a:effectLst/>
                <a:latin typeface="+mn-lt"/>
                <a:ea typeface="+mn-ea"/>
                <a:cs typeface="+mn-cs"/>
              </a:rPr>
              <a:t>baye’s</a:t>
            </a:r>
            <a:r>
              <a:rPr lang="tr-TR" sz="1200" b="0" i="0" kern="1200" baseline="0" dirty="0" smtClean="0">
                <a:solidFill>
                  <a:schemeClr val="tx1"/>
                </a:solidFill>
                <a:effectLst/>
                <a:latin typeface="+mn-lt"/>
                <a:ea typeface="+mn-ea"/>
                <a:cs typeface="+mn-cs"/>
              </a:rPr>
              <a:t> </a:t>
            </a:r>
            <a:r>
              <a:rPr lang="tr-TR" sz="1200" b="0" i="0" kern="1200" baseline="0" dirty="0" err="1" smtClean="0">
                <a:solidFill>
                  <a:schemeClr val="tx1"/>
                </a:solidFill>
                <a:effectLst/>
                <a:latin typeface="+mn-lt"/>
                <a:ea typeface="+mn-ea"/>
                <a:cs typeface="+mn-cs"/>
              </a:rPr>
              <a:t>rule</a:t>
            </a:r>
            <a:r>
              <a:rPr lang="tr-TR" sz="1200" b="0" i="0" kern="1200" baseline="0" dirty="0" smtClean="0">
                <a:solidFill>
                  <a:schemeClr val="tx1"/>
                </a:solidFill>
                <a:effectLst/>
                <a:latin typeface="+mn-lt"/>
                <a:ea typeface="+mn-ea"/>
                <a:cs typeface="+mn-cs"/>
              </a:rPr>
              <a:t> dan da bahsedilebilir.-  https://en.wikipedia.org/wiki/Forward_algorithm</a:t>
            </a:r>
          </a:p>
          <a:p>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12</a:t>
            </a:fld>
            <a:endParaRPr lang="tr-TR" dirty="0"/>
          </a:p>
        </p:txBody>
      </p:sp>
    </p:spTree>
    <p:extLst>
      <p:ext uri="{BB962C8B-B14F-4D97-AF65-F5344CB8AC3E}">
        <p14:creationId xmlns:p14="http://schemas.microsoft.com/office/powerpoint/2010/main" val="365958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similar procedure can be constructed to find backward probabilities. These intend to provide the probabilities</a:t>
            </a:r>
            <a:r>
              <a:rPr lang="tr-TR" sz="1200" b="0" i="0" kern="1200" dirty="0" smtClean="0">
                <a:solidFill>
                  <a:schemeClr val="tx1"/>
                </a:solidFill>
                <a:effectLst/>
                <a:latin typeface="+mn-lt"/>
                <a:ea typeface="+mn-ea"/>
                <a:cs typeface="+mn-cs"/>
              </a:rPr>
              <a:t>.  Buralar sana kaldı </a:t>
            </a:r>
            <a:r>
              <a:rPr lang="tr-TR" sz="1200" b="0" i="0" kern="1200" dirty="0" err="1" smtClean="0">
                <a:solidFill>
                  <a:schemeClr val="tx1"/>
                </a:solidFill>
                <a:effectLst/>
                <a:latin typeface="+mn-lt"/>
                <a:ea typeface="+mn-ea"/>
                <a:cs typeface="+mn-cs"/>
              </a:rPr>
              <a:t>çeto</a:t>
            </a:r>
            <a:r>
              <a:rPr lang="tr-TR" sz="1200" b="0" i="0" kern="1200" dirty="0" smtClean="0">
                <a:solidFill>
                  <a:schemeClr val="tx1"/>
                </a:solidFill>
                <a:effectLst/>
                <a:latin typeface="+mn-lt"/>
                <a:ea typeface="+mn-ea"/>
                <a:cs typeface="+mn-cs"/>
              </a:rPr>
              <a:t>.</a:t>
            </a:r>
          </a:p>
          <a:p>
            <a:r>
              <a:rPr lang="tr-TR" sz="1200" b="0" i="0" kern="1200" dirty="0" smtClean="0">
                <a:solidFill>
                  <a:schemeClr val="tx1"/>
                </a:solidFill>
                <a:effectLst/>
                <a:latin typeface="+mn-lt"/>
                <a:ea typeface="+mn-ea"/>
                <a:cs typeface="+mn-cs"/>
              </a:rPr>
              <a:t>Ne</a:t>
            </a:r>
            <a:r>
              <a:rPr lang="tr-TR" sz="1200" b="0" i="0" kern="1200" baseline="0" dirty="0" smtClean="0">
                <a:solidFill>
                  <a:schemeClr val="tx1"/>
                </a:solidFill>
                <a:effectLst/>
                <a:latin typeface="+mn-lt"/>
                <a:ea typeface="+mn-ea"/>
                <a:cs typeface="+mn-cs"/>
              </a:rPr>
              <a:t> diyeceğini düşün.</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13</a:t>
            </a:fld>
            <a:endParaRPr lang="tr-TR" dirty="0"/>
          </a:p>
        </p:txBody>
      </p:sp>
    </p:spTree>
    <p:extLst>
      <p:ext uri="{BB962C8B-B14F-4D97-AF65-F5344CB8AC3E}">
        <p14:creationId xmlns:p14="http://schemas.microsoft.com/office/powerpoint/2010/main" val="1991236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Viterbi algorithm</a:t>
            </a:r>
            <a:r>
              <a:rPr lang="en-US" sz="1200" b="0" i="0" kern="1200" dirty="0" smtClean="0">
                <a:solidFill>
                  <a:schemeClr val="tx1"/>
                </a:solidFill>
                <a:effectLst/>
                <a:latin typeface="+mn-lt"/>
                <a:ea typeface="+mn-ea"/>
                <a:cs typeface="+mn-cs"/>
              </a:rPr>
              <a:t> is for finding the most </a:t>
            </a:r>
            <a:r>
              <a:rPr lang="en-US" sz="1200" b="0" i="0" u="none" strike="noStrike" kern="1200" dirty="0" smtClean="0">
                <a:solidFill>
                  <a:schemeClr val="tx1"/>
                </a:solidFill>
                <a:effectLst/>
                <a:latin typeface="+mn-lt"/>
                <a:ea typeface="+mn-ea"/>
                <a:cs typeface="+mn-cs"/>
                <a:hlinkClick r:id="rId3" tooltip="Likelihood function"/>
              </a:rPr>
              <a:t>likely</a:t>
            </a:r>
            <a:r>
              <a:rPr lang="en-US" sz="1200" b="0" i="0" kern="1200" dirty="0" smtClean="0">
                <a:solidFill>
                  <a:schemeClr val="tx1"/>
                </a:solidFill>
                <a:effectLst/>
                <a:latin typeface="+mn-lt"/>
                <a:ea typeface="+mn-ea"/>
                <a:cs typeface="+mn-cs"/>
              </a:rPr>
              <a:t> sequence of hidden states – called the </a:t>
            </a:r>
            <a:r>
              <a:rPr lang="en-US" sz="1200" b="1" i="0" kern="1200" dirty="0" smtClean="0">
                <a:solidFill>
                  <a:schemeClr val="tx1"/>
                </a:solidFill>
                <a:effectLst/>
                <a:latin typeface="+mn-lt"/>
                <a:ea typeface="+mn-ea"/>
                <a:cs typeface="+mn-cs"/>
              </a:rPr>
              <a:t>Viterbi path</a:t>
            </a:r>
            <a:r>
              <a:rPr lang="en-US" sz="1200" b="0" i="0" kern="1200" dirty="0" smtClean="0">
                <a:solidFill>
                  <a:schemeClr val="tx1"/>
                </a:solidFill>
                <a:effectLst/>
                <a:latin typeface="+mn-lt"/>
                <a:ea typeface="+mn-ea"/>
                <a:cs typeface="+mn-cs"/>
              </a:rPr>
              <a:t> – that results in a sequence of observed events</a:t>
            </a:r>
            <a:r>
              <a:rPr lang="tr-TR" sz="1200" b="0" i="0" kern="1200" dirty="0" smtClean="0">
                <a:solidFill>
                  <a:schemeClr val="tx1"/>
                </a:solidFill>
                <a:effectLst/>
                <a:latin typeface="+mn-lt"/>
                <a:ea typeface="+mn-ea"/>
                <a:cs typeface="+mn-cs"/>
              </a:rPr>
              <a:t>.</a:t>
            </a:r>
          </a:p>
          <a:p>
            <a:endParaRPr lang="tr-TR" sz="1200" b="0" i="0" kern="1200" dirty="0" smtClean="0">
              <a:solidFill>
                <a:schemeClr val="tx1"/>
              </a:solidFill>
              <a:effectLst/>
              <a:latin typeface="+mn-lt"/>
              <a:ea typeface="+mn-ea"/>
              <a:cs typeface="+mn-cs"/>
            </a:endParaRPr>
          </a:p>
          <a:p>
            <a:r>
              <a:rPr lang="tr-TR" sz="1200" b="0" i="0" kern="1200" dirty="0" smtClean="0">
                <a:solidFill>
                  <a:schemeClr val="tx1"/>
                </a:solidFill>
                <a:effectLst/>
                <a:latin typeface="+mn-lt"/>
                <a:ea typeface="+mn-ea"/>
                <a:cs typeface="+mn-cs"/>
              </a:rPr>
              <a:t>Buraları</a:t>
            </a:r>
            <a:r>
              <a:rPr lang="tr-TR" sz="1200" b="0" i="0" kern="1200" baseline="0" dirty="0" smtClean="0">
                <a:solidFill>
                  <a:schemeClr val="tx1"/>
                </a:solidFill>
                <a:effectLst/>
                <a:latin typeface="+mn-lt"/>
                <a:ea typeface="+mn-ea"/>
                <a:cs typeface="+mn-cs"/>
              </a:rPr>
              <a:t> yine sana </a:t>
            </a:r>
            <a:r>
              <a:rPr lang="tr-TR" sz="1200" b="0" i="0" kern="1200" baseline="0" dirty="0" err="1" smtClean="0">
                <a:solidFill>
                  <a:schemeClr val="tx1"/>
                </a:solidFill>
                <a:effectLst/>
                <a:latin typeface="+mn-lt"/>
                <a:ea typeface="+mn-ea"/>
                <a:cs typeface="+mn-cs"/>
              </a:rPr>
              <a:t>bırakıyom</a:t>
            </a:r>
            <a:r>
              <a:rPr lang="tr-TR" sz="1200" b="0" i="0" kern="1200" baseline="0" dirty="0" smtClean="0">
                <a:solidFill>
                  <a:schemeClr val="tx1"/>
                </a:solidFill>
                <a:effectLst/>
                <a:latin typeface="+mn-lt"/>
                <a:ea typeface="+mn-ea"/>
                <a:cs typeface="+mn-cs"/>
              </a:rPr>
              <a:t>.</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14</a:t>
            </a:fld>
            <a:endParaRPr lang="tr-TR" dirty="0"/>
          </a:p>
        </p:txBody>
      </p:sp>
    </p:spTree>
    <p:extLst>
      <p:ext uri="{BB962C8B-B14F-4D97-AF65-F5344CB8AC3E}">
        <p14:creationId xmlns:p14="http://schemas.microsoft.com/office/powerpoint/2010/main" val="155717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We</a:t>
            </a:r>
            <a:r>
              <a:rPr lang="tr-TR" dirty="0" smtClean="0"/>
              <a:t> </a:t>
            </a:r>
            <a:r>
              <a:rPr lang="tr-TR" dirty="0" err="1" smtClean="0"/>
              <a:t>will</a:t>
            </a:r>
            <a:r>
              <a:rPr lang="tr-TR" baseline="0" dirty="0" smtClean="0"/>
              <a:t> </a:t>
            </a:r>
            <a:r>
              <a:rPr lang="tr-TR" baseline="0" dirty="0" err="1" smtClean="0"/>
              <a:t>see</a:t>
            </a:r>
            <a:r>
              <a:rPr lang="tr-TR" baseline="0" dirty="0" smtClean="0"/>
              <a:t> </a:t>
            </a:r>
            <a:r>
              <a:rPr lang="tr-TR" baseline="0" dirty="0" err="1" smtClean="0"/>
              <a:t>first</a:t>
            </a:r>
            <a:r>
              <a:rPr lang="tr-TR" baseline="0" dirty="0" smtClean="0"/>
              <a:t> </a:t>
            </a:r>
            <a:r>
              <a:rPr lang="tr-TR" baseline="0" dirty="0" err="1" smtClean="0"/>
              <a:t>aims</a:t>
            </a:r>
            <a:r>
              <a:rPr lang="tr-TR" baseline="0" dirty="0" smtClean="0"/>
              <a:t> of </a:t>
            </a:r>
            <a:r>
              <a:rPr lang="tr-TR" baseline="0" dirty="0" err="1" smtClean="0"/>
              <a:t>this</a:t>
            </a:r>
            <a:r>
              <a:rPr lang="tr-TR" baseline="0" dirty="0" smtClean="0"/>
              <a:t> </a:t>
            </a:r>
            <a:r>
              <a:rPr lang="tr-TR" baseline="0" dirty="0" err="1" smtClean="0"/>
              <a:t>project</a:t>
            </a:r>
            <a:r>
              <a:rPr lang="tr-TR" baseline="0" dirty="0" smtClean="0"/>
              <a:t> I </a:t>
            </a:r>
            <a:r>
              <a:rPr lang="tr-TR" baseline="0" dirty="0" err="1" smtClean="0"/>
              <a:t>was</a:t>
            </a:r>
            <a:r>
              <a:rPr lang="tr-TR" baseline="0" dirty="0" smtClean="0"/>
              <a:t> </a:t>
            </a:r>
            <a:r>
              <a:rPr lang="tr-TR" baseline="0" dirty="0" err="1" smtClean="0"/>
              <a:t>mention</a:t>
            </a:r>
            <a:r>
              <a:rPr lang="tr-TR" baseline="0" dirty="0" smtClean="0"/>
              <a:t> </a:t>
            </a:r>
            <a:r>
              <a:rPr lang="tr-TR" baseline="0" dirty="0" err="1" smtClean="0"/>
              <a:t>about</a:t>
            </a:r>
            <a:r>
              <a:rPr lang="tr-TR" baseline="0" dirty="0" smtClean="0"/>
              <a:t> in </a:t>
            </a:r>
            <a:r>
              <a:rPr lang="tr-TR" baseline="0" dirty="0" err="1" smtClean="0"/>
              <a:t>first</a:t>
            </a:r>
            <a:r>
              <a:rPr lang="tr-TR" baseline="0" dirty="0" smtClean="0"/>
              <a:t> </a:t>
            </a:r>
            <a:r>
              <a:rPr lang="tr-TR" baseline="0" dirty="0" err="1" smtClean="0"/>
              <a:t>slide</a:t>
            </a:r>
            <a:r>
              <a:rPr lang="tr-TR" baseline="0" dirty="0" smtClean="0"/>
              <a:t> but </a:t>
            </a:r>
            <a:r>
              <a:rPr lang="tr-TR" baseline="0" dirty="0" err="1" smtClean="0"/>
              <a:t>you</a:t>
            </a:r>
            <a:r>
              <a:rPr lang="tr-TR" baseline="0" dirty="0" smtClean="0"/>
              <a:t> </a:t>
            </a:r>
            <a:r>
              <a:rPr lang="tr-TR" baseline="0" dirty="0" err="1" smtClean="0"/>
              <a:t>will</a:t>
            </a:r>
            <a:r>
              <a:rPr lang="tr-TR" baseline="0" dirty="0" smtClean="0"/>
              <a:t> </a:t>
            </a:r>
            <a:r>
              <a:rPr lang="tr-TR" baseline="0" dirty="0" err="1" smtClean="0"/>
              <a:t>learn</a:t>
            </a:r>
            <a:r>
              <a:rPr lang="tr-TR" baseline="0" dirty="0" smtClean="0"/>
              <a:t> </a:t>
            </a:r>
            <a:r>
              <a:rPr lang="tr-TR" baseline="0" dirty="0" err="1" smtClean="0"/>
              <a:t>more</a:t>
            </a:r>
            <a:r>
              <a:rPr lang="tr-TR" baseline="0" dirty="0" smtClean="0"/>
              <a:t> </a:t>
            </a:r>
            <a:r>
              <a:rPr lang="tr-TR" baseline="0" dirty="0" err="1" smtClean="0"/>
              <a:t>information</a:t>
            </a:r>
            <a:r>
              <a:rPr lang="tr-TR" baseline="0" dirty="0" smtClean="0"/>
              <a:t> </a:t>
            </a:r>
            <a:r>
              <a:rPr lang="tr-TR" baseline="0" dirty="0" err="1" smtClean="0"/>
              <a:t>about</a:t>
            </a:r>
            <a:r>
              <a:rPr lang="tr-TR" baseline="0" dirty="0" smtClean="0"/>
              <a:t> </a:t>
            </a:r>
            <a:r>
              <a:rPr lang="tr-TR" baseline="0" dirty="0" err="1" smtClean="0"/>
              <a:t>this</a:t>
            </a:r>
            <a:r>
              <a:rPr lang="tr-TR" baseline="0" dirty="0" smtClean="0"/>
              <a:t> </a:t>
            </a:r>
            <a:r>
              <a:rPr lang="tr-TR" baseline="0" dirty="0" err="1" smtClean="0"/>
              <a:t>project</a:t>
            </a:r>
            <a:r>
              <a:rPr lang="tr-TR" baseline="0" dirty="0" smtClean="0"/>
              <a:t>.</a:t>
            </a:r>
          </a:p>
          <a:p>
            <a:endParaRPr lang="tr-TR" baseline="0" dirty="0" smtClean="0"/>
          </a:p>
          <a:p>
            <a:r>
              <a:rPr lang="tr-TR" baseline="0" dirty="0" err="1" smtClean="0"/>
              <a:t>We</a:t>
            </a:r>
            <a:r>
              <a:rPr lang="tr-TR" baseline="0" dirty="0" smtClean="0"/>
              <a:t> </a:t>
            </a:r>
            <a:r>
              <a:rPr lang="tr-TR" baseline="0" dirty="0" err="1" smtClean="0"/>
              <a:t>will</a:t>
            </a:r>
            <a:r>
              <a:rPr lang="tr-TR" baseline="0" dirty="0" smtClean="0"/>
              <a:t> </a:t>
            </a:r>
            <a:r>
              <a:rPr lang="tr-TR" baseline="0" dirty="0" err="1" smtClean="0"/>
              <a:t>see</a:t>
            </a:r>
            <a:r>
              <a:rPr lang="tr-TR" baseline="0" dirty="0" smtClean="0"/>
              <a:t> </a:t>
            </a:r>
            <a:r>
              <a:rPr lang="tr-TR" baseline="0" dirty="0" err="1" smtClean="0"/>
              <a:t>what</a:t>
            </a:r>
            <a:r>
              <a:rPr lang="tr-TR" baseline="0" dirty="0" smtClean="0"/>
              <a:t> </a:t>
            </a:r>
            <a:r>
              <a:rPr lang="tr-TR" baseline="0" dirty="0" err="1" smtClean="0"/>
              <a:t>they</a:t>
            </a:r>
            <a:r>
              <a:rPr lang="tr-TR" baseline="0" dirty="0" smtClean="0"/>
              <a:t> </a:t>
            </a:r>
            <a:r>
              <a:rPr lang="tr-TR" baseline="0" dirty="0" err="1" smtClean="0"/>
              <a:t>have</a:t>
            </a:r>
            <a:r>
              <a:rPr lang="tr-TR" baseline="0" dirty="0" smtClean="0"/>
              <a:t> done </a:t>
            </a:r>
            <a:r>
              <a:rPr lang="tr-TR" baseline="0" dirty="0" err="1" smtClean="0"/>
              <a:t>before</a:t>
            </a:r>
            <a:r>
              <a:rPr lang="tr-TR" baseline="0" dirty="0" smtClean="0"/>
              <a:t>.</a:t>
            </a:r>
          </a:p>
          <a:p>
            <a:endParaRPr lang="tr-TR" baseline="0" dirty="0" smtClean="0"/>
          </a:p>
          <a:p>
            <a:r>
              <a:rPr lang="tr-TR" baseline="0" dirty="0" err="1" smtClean="0"/>
              <a:t>We</a:t>
            </a:r>
            <a:r>
              <a:rPr lang="tr-TR" baseline="0" dirty="0" smtClean="0"/>
              <a:t> </a:t>
            </a:r>
            <a:r>
              <a:rPr lang="tr-TR" baseline="0" dirty="0" err="1" smtClean="0"/>
              <a:t>will</a:t>
            </a:r>
            <a:r>
              <a:rPr lang="tr-TR" baseline="0" dirty="0" smtClean="0"/>
              <a:t> </a:t>
            </a:r>
            <a:r>
              <a:rPr lang="tr-TR" baseline="0" dirty="0" err="1" smtClean="0"/>
              <a:t>see</a:t>
            </a:r>
            <a:r>
              <a:rPr lang="tr-TR" baseline="0" dirty="0" smtClean="0"/>
              <a:t> how </a:t>
            </a:r>
            <a:r>
              <a:rPr lang="tr-TR" baseline="0" dirty="0" err="1" smtClean="0"/>
              <a:t>big</a:t>
            </a:r>
            <a:r>
              <a:rPr lang="tr-TR" baseline="0" dirty="0" smtClean="0"/>
              <a:t> </a:t>
            </a:r>
            <a:r>
              <a:rPr lang="tr-TR" baseline="0" dirty="0" err="1" smtClean="0"/>
              <a:t>this</a:t>
            </a:r>
            <a:r>
              <a:rPr lang="tr-TR" baseline="0" dirty="0" smtClean="0"/>
              <a:t> </a:t>
            </a:r>
            <a:r>
              <a:rPr lang="tr-TR" baseline="0" dirty="0" err="1" smtClean="0"/>
              <a:t>project</a:t>
            </a:r>
            <a:r>
              <a:rPr lang="tr-TR" baseline="0" dirty="0" smtClean="0"/>
              <a:t> on </a:t>
            </a:r>
            <a:r>
              <a:rPr lang="tr-TR" baseline="0" dirty="0" err="1" smtClean="0"/>
              <a:t>the</a:t>
            </a:r>
            <a:r>
              <a:rPr lang="tr-TR" baseline="0" dirty="0" smtClean="0"/>
              <a:t> </a:t>
            </a:r>
            <a:r>
              <a:rPr lang="tr-TR" baseline="0" dirty="0" err="1" smtClean="0"/>
              <a:t>scope</a:t>
            </a:r>
            <a:r>
              <a:rPr lang="tr-TR" baseline="0" dirty="0" smtClean="0"/>
              <a:t> </a:t>
            </a:r>
            <a:r>
              <a:rPr lang="tr-TR" baseline="0" dirty="0" err="1" smtClean="0"/>
              <a:t>part</a:t>
            </a:r>
            <a:r>
              <a:rPr lang="tr-TR" baseline="0" dirty="0" smtClean="0"/>
              <a:t>.</a:t>
            </a:r>
          </a:p>
          <a:p>
            <a:endParaRPr lang="tr-TR" baseline="0" dirty="0" smtClean="0"/>
          </a:p>
          <a:p>
            <a:r>
              <a:rPr lang="tr-TR" baseline="0" dirty="0" err="1" smtClean="0"/>
              <a:t>And</a:t>
            </a:r>
            <a:r>
              <a:rPr lang="tr-TR" baseline="0" dirty="0" smtClean="0"/>
              <a:t> </a:t>
            </a:r>
            <a:r>
              <a:rPr lang="tr-TR" baseline="0" dirty="0" err="1" smtClean="0"/>
              <a:t>references</a:t>
            </a:r>
            <a:r>
              <a:rPr lang="tr-TR" baseline="0" dirty="0" smtClean="0"/>
              <a:t>.</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3</a:t>
            </a:fld>
            <a:endParaRPr lang="tr-TR" dirty="0"/>
          </a:p>
        </p:txBody>
      </p:sp>
    </p:spTree>
    <p:extLst>
      <p:ext uri="{BB962C8B-B14F-4D97-AF65-F5344CB8AC3E}">
        <p14:creationId xmlns:p14="http://schemas.microsoft.com/office/powerpoint/2010/main" val="887782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a:t>
            </a:r>
            <a:r>
              <a:rPr lang="tr-TR" baseline="0" dirty="0" smtClean="0"/>
              <a:t> </a:t>
            </a:r>
            <a:r>
              <a:rPr lang="tr-TR" baseline="0" dirty="0" err="1" smtClean="0"/>
              <a:t>Aims</a:t>
            </a:r>
            <a:r>
              <a:rPr lang="tr-TR" baseline="0" dirty="0" smtClean="0"/>
              <a:t> of </a:t>
            </a:r>
            <a:r>
              <a:rPr lang="tr-TR" baseline="0" dirty="0" err="1" smtClean="0"/>
              <a:t>this</a:t>
            </a:r>
            <a:r>
              <a:rPr lang="tr-TR" baseline="0" dirty="0" smtClean="0"/>
              <a:t> </a:t>
            </a:r>
            <a:r>
              <a:rPr lang="tr-TR" baseline="0" dirty="0" err="1" smtClean="0"/>
              <a:t>project</a:t>
            </a:r>
            <a:r>
              <a:rPr lang="tr-TR" baseline="0" dirty="0" smtClean="0"/>
              <a:t> </a:t>
            </a:r>
            <a:r>
              <a:rPr lang="tr-TR" baseline="0" dirty="0" err="1" smtClean="0"/>
              <a:t>are</a:t>
            </a:r>
            <a:r>
              <a:rPr lang="tr-TR" baseline="0" dirty="0" smtClean="0"/>
              <a:t> </a:t>
            </a:r>
            <a:r>
              <a:rPr lang="tr-TR" baseline="0" dirty="0" err="1" smtClean="0"/>
              <a:t>discovering</a:t>
            </a:r>
            <a:r>
              <a:rPr lang="tr-TR" baseline="0" dirty="0" smtClean="0"/>
              <a:t> </a:t>
            </a:r>
            <a:r>
              <a:rPr lang="tr-TR" baseline="0" dirty="0" err="1" smtClean="0"/>
              <a:t>new</a:t>
            </a:r>
            <a:r>
              <a:rPr lang="tr-TR" baseline="0" dirty="0" smtClean="0"/>
              <a:t> </a:t>
            </a:r>
            <a:r>
              <a:rPr lang="tr-TR" baseline="0" dirty="0" err="1" smtClean="0"/>
              <a:t>musics</a:t>
            </a:r>
            <a:r>
              <a:rPr lang="tr-TR" baseline="0" dirty="0" smtClean="0"/>
              <a:t> </a:t>
            </a:r>
            <a:r>
              <a:rPr lang="tr-TR" baseline="0" dirty="0" err="1" smtClean="0"/>
              <a:t>by</a:t>
            </a:r>
            <a:r>
              <a:rPr lang="tr-TR" baseline="0" dirty="0" smtClean="0"/>
              <a:t> </a:t>
            </a:r>
            <a:r>
              <a:rPr lang="tr-TR" baseline="0" dirty="0" err="1" smtClean="0"/>
              <a:t>genres</a:t>
            </a:r>
            <a:r>
              <a:rPr lang="tr-TR" baseline="0" dirty="0" smtClean="0"/>
              <a:t>, </a:t>
            </a:r>
            <a:r>
              <a:rPr lang="tr-TR" baseline="0" dirty="0" err="1" smtClean="0"/>
              <a:t>decrease</a:t>
            </a:r>
            <a:r>
              <a:rPr lang="tr-TR" baseline="0" dirty="0" smtClean="0"/>
              <a:t> </a:t>
            </a:r>
            <a:r>
              <a:rPr lang="tr-TR" baseline="0" dirty="0" err="1" smtClean="0"/>
              <a:t>to</a:t>
            </a:r>
            <a:r>
              <a:rPr lang="tr-TR" baseline="0" dirty="0" smtClean="0"/>
              <a:t> </a:t>
            </a:r>
            <a:r>
              <a:rPr lang="tr-TR" baseline="0" dirty="0" err="1" smtClean="0"/>
              <a:t>find</a:t>
            </a:r>
            <a:r>
              <a:rPr lang="tr-TR" baseline="0" dirty="0" smtClean="0"/>
              <a:t> </a:t>
            </a:r>
            <a:r>
              <a:rPr lang="tr-TR" baseline="0" dirty="0" err="1" smtClean="0"/>
              <a:t>new</a:t>
            </a:r>
            <a:r>
              <a:rPr lang="tr-TR" baseline="0" dirty="0" smtClean="0"/>
              <a:t> </a:t>
            </a:r>
            <a:r>
              <a:rPr lang="tr-TR" baseline="0" dirty="0" err="1" smtClean="0"/>
              <a:t>music</a:t>
            </a:r>
            <a:r>
              <a:rPr lang="tr-TR" baseline="0" dirty="0" smtClean="0"/>
              <a:t> </a:t>
            </a:r>
            <a:r>
              <a:rPr lang="tr-TR" baseline="0" dirty="0" err="1" smtClean="0"/>
              <a:t>that</a:t>
            </a:r>
            <a:r>
              <a:rPr lang="tr-TR" baseline="0" dirty="0" smtClean="0"/>
              <a:t> </a:t>
            </a:r>
            <a:r>
              <a:rPr lang="tr-TR" baseline="0" dirty="0" err="1" smtClean="0"/>
              <a:t>are</a:t>
            </a:r>
            <a:r>
              <a:rPr lang="tr-TR" baseline="0" dirty="0" smtClean="0"/>
              <a:t> </a:t>
            </a:r>
            <a:r>
              <a:rPr lang="tr-TR" baseline="0" dirty="0" err="1" smtClean="0"/>
              <a:t>classified</a:t>
            </a:r>
            <a:r>
              <a:rPr lang="tr-TR" baseline="0" dirty="0" smtClean="0"/>
              <a:t> </a:t>
            </a:r>
            <a:r>
              <a:rPr lang="tr-TR" baseline="0" dirty="0" err="1" smtClean="0"/>
              <a:t>you</a:t>
            </a:r>
            <a:r>
              <a:rPr lang="tr-TR" baseline="0" dirty="0" smtClean="0"/>
              <a:t> </a:t>
            </a:r>
            <a:r>
              <a:rPr lang="tr-TR" baseline="0" dirty="0" err="1" smtClean="0"/>
              <a:t>liked</a:t>
            </a:r>
            <a:r>
              <a:rPr lang="tr-TR" baseline="0" dirty="0" smtClean="0"/>
              <a:t> </a:t>
            </a:r>
            <a:r>
              <a:rPr lang="tr-TR" baseline="0" dirty="0" err="1" smtClean="0"/>
              <a:t>and</a:t>
            </a:r>
            <a:r>
              <a:rPr lang="tr-TR" baseline="0" dirty="0" smtClean="0"/>
              <a:t> </a:t>
            </a:r>
            <a:r>
              <a:rPr lang="tr-TR" baseline="0" dirty="0" err="1" smtClean="0"/>
              <a:t>most</a:t>
            </a:r>
            <a:r>
              <a:rPr lang="tr-TR" baseline="0" dirty="0" smtClean="0"/>
              <a:t> </a:t>
            </a:r>
            <a:r>
              <a:rPr lang="tr-TR" baseline="0" dirty="0" err="1" smtClean="0"/>
              <a:t>important</a:t>
            </a:r>
            <a:r>
              <a:rPr lang="tr-TR" baseline="0" dirty="0" smtClean="0"/>
              <a:t> </a:t>
            </a:r>
            <a:r>
              <a:rPr lang="tr-TR" baseline="0" dirty="0" err="1" smtClean="0"/>
              <a:t>one</a:t>
            </a:r>
            <a:r>
              <a:rPr lang="tr-TR" baseline="0" dirty="0" smtClean="0"/>
              <a:t> </a:t>
            </a:r>
            <a:r>
              <a:rPr lang="tr-TR" baseline="0" dirty="0" err="1" smtClean="0"/>
              <a:t>automate</a:t>
            </a:r>
            <a:r>
              <a:rPr lang="tr-TR" baseline="0" dirty="0" smtClean="0"/>
              <a:t> </a:t>
            </a:r>
            <a:r>
              <a:rPr lang="tr-TR" baseline="0" dirty="0" err="1" smtClean="0"/>
              <a:t>the</a:t>
            </a:r>
            <a:r>
              <a:rPr lang="tr-TR" baseline="0" dirty="0" smtClean="0"/>
              <a:t> </a:t>
            </a:r>
            <a:r>
              <a:rPr lang="tr-TR" baseline="0" dirty="0" err="1" smtClean="0"/>
              <a:t>music</a:t>
            </a:r>
            <a:r>
              <a:rPr lang="tr-TR" baseline="0" dirty="0" smtClean="0"/>
              <a:t> </a:t>
            </a:r>
            <a:r>
              <a:rPr lang="tr-TR" baseline="0" dirty="0" err="1" smtClean="0"/>
              <a:t>genres</a:t>
            </a:r>
            <a:r>
              <a:rPr lang="tr-TR" baseline="0" dirty="0" smtClean="0"/>
              <a:t>. </a:t>
            </a:r>
            <a:r>
              <a:rPr lang="tr-TR" baseline="0" dirty="0" err="1" smtClean="0"/>
              <a:t>Our</a:t>
            </a:r>
            <a:r>
              <a:rPr lang="tr-TR" baseline="0" dirty="0" smtClean="0"/>
              <a:t> </a:t>
            </a:r>
            <a:r>
              <a:rPr lang="tr-TR" baseline="0" dirty="0" err="1" smtClean="0"/>
              <a:t>goals</a:t>
            </a:r>
            <a:r>
              <a:rPr lang="tr-TR" baseline="0" dirty="0" smtClean="0"/>
              <a:t> </a:t>
            </a:r>
            <a:r>
              <a:rPr lang="tr-TR" baseline="0" dirty="0" err="1" smtClean="0"/>
              <a:t>to</a:t>
            </a:r>
            <a:r>
              <a:rPr lang="tr-TR" baseline="0" dirty="0" smtClean="0"/>
              <a:t> </a:t>
            </a:r>
            <a:r>
              <a:rPr lang="tr-TR" baseline="0" dirty="0" err="1" smtClean="0"/>
              <a:t>realize</a:t>
            </a:r>
            <a:r>
              <a:rPr lang="tr-TR" baseline="0" dirty="0" smtClean="0"/>
              <a:t> </a:t>
            </a:r>
            <a:r>
              <a:rPr lang="tr-TR" baseline="0" dirty="0" err="1" smtClean="0"/>
              <a:t>these</a:t>
            </a:r>
            <a:r>
              <a:rPr lang="tr-TR" baseline="0" dirty="0" smtClean="0"/>
              <a:t> </a:t>
            </a:r>
            <a:r>
              <a:rPr lang="tr-TR" baseline="0" dirty="0" err="1" smtClean="0"/>
              <a:t>three</a:t>
            </a:r>
            <a:r>
              <a:rPr lang="tr-TR" baseline="0" dirty="0" smtClean="0"/>
              <a:t> </a:t>
            </a:r>
            <a:r>
              <a:rPr lang="tr-TR" baseline="0" dirty="0" err="1" smtClean="0"/>
              <a:t>statements</a:t>
            </a:r>
            <a:r>
              <a:rPr lang="tr-TR" baseline="0" dirty="0" smtClean="0"/>
              <a:t>. </a:t>
            </a:r>
            <a:r>
              <a:rPr lang="tr-TR" baseline="0" dirty="0" err="1" smtClean="0"/>
              <a:t>We</a:t>
            </a:r>
            <a:r>
              <a:rPr lang="tr-TR" baseline="0" dirty="0" smtClean="0"/>
              <a:t> </a:t>
            </a:r>
            <a:r>
              <a:rPr lang="tr-TR" baseline="0" dirty="0" err="1" smtClean="0"/>
              <a:t>will</a:t>
            </a:r>
            <a:r>
              <a:rPr lang="tr-TR" baseline="0" dirty="0" smtClean="0"/>
              <a:t> </a:t>
            </a:r>
            <a:r>
              <a:rPr lang="tr-TR" baseline="0" dirty="0" err="1" smtClean="0"/>
              <a:t>explain</a:t>
            </a:r>
            <a:r>
              <a:rPr lang="tr-TR" baseline="0" dirty="0" smtClean="0"/>
              <a:t> how </a:t>
            </a:r>
            <a:r>
              <a:rPr lang="tr-TR" baseline="0" dirty="0" err="1" smtClean="0"/>
              <a:t>you</a:t>
            </a:r>
            <a:r>
              <a:rPr lang="tr-TR" baseline="0" dirty="0" smtClean="0"/>
              <a:t> </a:t>
            </a:r>
            <a:r>
              <a:rPr lang="tr-TR" baseline="0" dirty="0" err="1" smtClean="0"/>
              <a:t>will</a:t>
            </a:r>
            <a:r>
              <a:rPr lang="tr-TR" baseline="0" dirty="0" smtClean="0"/>
              <a:t> </a:t>
            </a:r>
            <a:r>
              <a:rPr lang="tr-TR" baseline="0" dirty="0" err="1" smtClean="0"/>
              <a:t>find</a:t>
            </a:r>
            <a:r>
              <a:rPr lang="tr-TR" baseline="0" dirty="0" smtClean="0"/>
              <a:t> in </a:t>
            </a:r>
            <a:r>
              <a:rPr lang="tr-TR" baseline="0" dirty="0" err="1" smtClean="0"/>
              <a:t>methodology</a:t>
            </a:r>
            <a:r>
              <a:rPr lang="tr-TR" baseline="0" dirty="0" smtClean="0"/>
              <a:t> </a:t>
            </a:r>
            <a:r>
              <a:rPr lang="tr-TR" baseline="0" dirty="0" err="1" smtClean="0"/>
              <a:t>and</a:t>
            </a:r>
            <a:r>
              <a:rPr lang="tr-TR" baseline="0" dirty="0" smtClean="0"/>
              <a:t> </a:t>
            </a:r>
            <a:r>
              <a:rPr lang="tr-TR" baseline="0" dirty="0" err="1" smtClean="0"/>
              <a:t>technical</a:t>
            </a:r>
            <a:r>
              <a:rPr lang="tr-TR" baseline="0" dirty="0" smtClean="0"/>
              <a:t> </a:t>
            </a:r>
            <a:r>
              <a:rPr lang="tr-TR" baseline="0" dirty="0" err="1" smtClean="0"/>
              <a:t>approach</a:t>
            </a:r>
            <a:r>
              <a:rPr lang="tr-TR" baseline="0" dirty="0" smtClean="0"/>
              <a:t> </a:t>
            </a:r>
            <a:r>
              <a:rPr lang="tr-TR" baseline="0" dirty="0" err="1" smtClean="0"/>
              <a:t>parts</a:t>
            </a:r>
            <a:r>
              <a:rPr lang="tr-TR" baseline="0" dirty="0" smtClean="0"/>
              <a:t>. </a:t>
            </a:r>
            <a:r>
              <a:rPr lang="tr-TR" baseline="0" dirty="0" err="1" smtClean="0"/>
              <a:t>By</a:t>
            </a:r>
            <a:r>
              <a:rPr lang="tr-TR" baseline="0" dirty="0" smtClean="0"/>
              <a:t> </a:t>
            </a:r>
            <a:r>
              <a:rPr lang="tr-TR" baseline="0" dirty="0" err="1" smtClean="0"/>
              <a:t>the</a:t>
            </a:r>
            <a:r>
              <a:rPr lang="tr-TR" baseline="0" dirty="0" smtClean="0"/>
              <a:t> </a:t>
            </a:r>
            <a:r>
              <a:rPr lang="tr-TR" baseline="0" dirty="0" err="1" smtClean="0"/>
              <a:t>way</a:t>
            </a:r>
            <a:r>
              <a:rPr lang="tr-TR" baseline="0" dirty="0" smtClean="0"/>
              <a:t> </a:t>
            </a:r>
            <a:r>
              <a:rPr lang="tr-TR" baseline="0" dirty="0" err="1" smtClean="0"/>
              <a:t>most</a:t>
            </a:r>
            <a:r>
              <a:rPr lang="tr-TR" baseline="0" dirty="0" smtClean="0"/>
              <a:t> of </a:t>
            </a:r>
            <a:r>
              <a:rPr lang="tr-TR" baseline="0" dirty="0" err="1" smtClean="0"/>
              <a:t>the</a:t>
            </a:r>
            <a:r>
              <a:rPr lang="tr-TR" baseline="0" dirty="0" smtClean="0"/>
              <a:t> </a:t>
            </a:r>
            <a:r>
              <a:rPr lang="tr-TR" baseline="0" dirty="0" err="1" smtClean="0"/>
              <a:t>music</a:t>
            </a:r>
            <a:r>
              <a:rPr lang="tr-TR" baseline="0" dirty="0" smtClean="0"/>
              <a:t> web-</a:t>
            </a:r>
            <a:r>
              <a:rPr lang="tr-TR" baseline="0" dirty="0" err="1" smtClean="0"/>
              <a:t>sites</a:t>
            </a:r>
            <a:r>
              <a:rPr lang="tr-TR" baseline="0" dirty="0" smtClean="0"/>
              <a:t> </a:t>
            </a:r>
            <a:r>
              <a:rPr lang="tr-TR" baseline="0" dirty="0" err="1" smtClean="0"/>
              <a:t>seperate</a:t>
            </a:r>
            <a:r>
              <a:rPr lang="tr-TR" baseline="0" dirty="0" smtClean="0"/>
              <a:t> </a:t>
            </a:r>
            <a:r>
              <a:rPr lang="tr-TR" baseline="0" dirty="0" err="1" smtClean="0"/>
              <a:t>music</a:t>
            </a:r>
            <a:r>
              <a:rPr lang="tr-TR" baseline="0" dirty="0" smtClean="0"/>
              <a:t> </a:t>
            </a:r>
            <a:r>
              <a:rPr lang="tr-TR" baseline="0" dirty="0" err="1" smtClean="0"/>
              <a:t>genres</a:t>
            </a:r>
            <a:r>
              <a:rPr lang="tr-TR" baseline="0" dirty="0" smtClean="0"/>
              <a:t> </a:t>
            </a:r>
            <a:r>
              <a:rPr lang="tr-TR" baseline="0" dirty="0" err="1" smtClean="0"/>
              <a:t>by</a:t>
            </a:r>
            <a:r>
              <a:rPr lang="tr-TR" baseline="0" dirty="0" smtClean="0"/>
              <a:t> </a:t>
            </a:r>
            <a:r>
              <a:rPr lang="tr-TR" baseline="0" dirty="0" err="1" smtClean="0"/>
              <a:t>their</a:t>
            </a:r>
            <a:r>
              <a:rPr lang="tr-TR" baseline="0" dirty="0" smtClean="0"/>
              <a:t> </a:t>
            </a:r>
            <a:r>
              <a:rPr lang="tr-TR" baseline="0" dirty="0" err="1" smtClean="0"/>
              <a:t>hand</a:t>
            </a:r>
            <a:r>
              <a:rPr lang="tr-TR" baseline="0" dirty="0" smtClean="0"/>
              <a:t>. </a:t>
            </a:r>
            <a:r>
              <a:rPr lang="tr-TR" baseline="0" dirty="0" err="1" smtClean="0"/>
              <a:t>We</a:t>
            </a:r>
            <a:r>
              <a:rPr lang="tr-TR" baseline="0" dirty="0" smtClean="0"/>
              <a:t> </a:t>
            </a:r>
            <a:r>
              <a:rPr lang="tr-TR" baseline="0" dirty="0" err="1" smtClean="0"/>
              <a:t>are</a:t>
            </a:r>
            <a:r>
              <a:rPr lang="tr-TR" baseline="0" dirty="0" smtClean="0"/>
              <a:t> </a:t>
            </a:r>
            <a:r>
              <a:rPr lang="tr-TR" baseline="0" dirty="0" err="1" smtClean="0"/>
              <a:t>going</a:t>
            </a:r>
            <a:r>
              <a:rPr lang="tr-TR" baseline="0" dirty="0" smtClean="0"/>
              <a:t> </a:t>
            </a:r>
            <a:r>
              <a:rPr lang="tr-TR" baseline="0" dirty="0" err="1" smtClean="0"/>
              <a:t>to</a:t>
            </a:r>
            <a:r>
              <a:rPr lang="tr-TR" baseline="0" dirty="0" smtClean="0"/>
              <a:t> </a:t>
            </a:r>
            <a:r>
              <a:rPr lang="tr-TR" baseline="0" dirty="0" err="1" smtClean="0"/>
              <a:t>success</a:t>
            </a:r>
            <a:r>
              <a:rPr lang="tr-TR" baseline="0" dirty="0" smtClean="0"/>
              <a:t> </a:t>
            </a:r>
            <a:r>
              <a:rPr lang="tr-TR" baseline="0" dirty="0" err="1" smtClean="0"/>
              <a:t>this</a:t>
            </a:r>
            <a:r>
              <a:rPr lang="tr-TR" baseline="0" dirty="0" smtClean="0"/>
              <a:t> </a:t>
            </a:r>
            <a:r>
              <a:rPr lang="tr-TR" baseline="0" dirty="0" err="1" smtClean="0"/>
              <a:t>will</a:t>
            </a:r>
            <a:r>
              <a:rPr lang="tr-TR" baseline="0" dirty="0" smtClean="0"/>
              <a:t> </a:t>
            </a:r>
            <a:r>
              <a:rPr lang="tr-TR" baseline="0" dirty="0" err="1" smtClean="0"/>
              <a:t>happen</a:t>
            </a:r>
            <a:r>
              <a:rPr lang="tr-TR" baseline="0" dirty="0" smtClean="0"/>
              <a:t> </a:t>
            </a:r>
            <a:r>
              <a:rPr lang="tr-TR" baseline="0" dirty="0" err="1" smtClean="0"/>
              <a:t>automated</a:t>
            </a:r>
            <a:r>
              <a:rPr lang="tr-TR" baseline="0" dirty="0" smtClean="0"/>
              <a:t>. </a:t>
            </a:r>
            <a:r>
              <a:rPr lang="tr-TR" baseline="0" dirty="0" err="1" smtClean="0"/>
              <a:t>This</a:t>
            </a:r>
            <a:r>
              <a:rPr lang="tr-TR" baseline="0" dirty="0" smtClean="0"/>
              <a:t> </a:t>
            </a:r>
            <a:r>
              <a:rPr lang="tr-TR" baseline="0" dirty="0" err="1" smtClean="0"/>
              <a:t>make</a:t>
            </a:r>
            <a:r>
              <a:rPr lang="tr-TR" baseline="0" dirty="0" smtClean="0"/>
              <a:t> us </a:t>
            </a:r>
            <a:r>
              <a:rPr lang="tr-TR" baseline="0" dirty="0" err="1" smtClean="0"/>
              <a:t>exciteful</a:t>
            </a:r>
            <a:r>
              <a:rPr lang="tr-TR" baseline="0" dirty="0" smtClean="0"/>
              <a:t> </a:t>
            </a:r>
            <a:r>
              <a:rPr lang="tr-TR" baseline="0" dirty="0" err="1" smtClean="0"/>
              <a:t>about</a:t>
            </a:r>
            <a:r>
              <a:rPr lang="tr-TR" baseline="0" dirty="0" smtClean="0"/>
              <a:t> </a:t>
            </a:r>
            <a:r>
              <a:rPr lang="tr-TR" baseline="0" dirty="0" err="1" smtClean="0"/>
              <a:t>this</a:t>
            </a:r>
            <a:r>
              <a:rPr lang="tr-TR" baseline="0" dirty="0" smtClean="0"/>
              <a:t> </a:t>
            </a:r>
            <a:r>
              <a:rPr lang="tr-TR" baseline="0" dirty="0" err="1" smtClean="0"/>
              <a:t>project</a:t>
            </a:r>
            <a:r>
              <a:rPr lang="tr-TR" baseline="0" dirty="0" smtClean="0"/>
              <a:t>.</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4</a:t>
            </a:fld>
            <a:endParaRPr lang="tr-TR" dirty="0"/>
          </a:p>
        </p:txBody>
      </p:sp>
    </p:spTree>
    <p:extLst>
      <p:ext uri="{BB962C8B-B14F-4D97-AF65-F5344CB8AC3E}">
        <p14:creationId xmlns:p14="http://schemas.microsoft.com/office/powerpoint/2010/main" val="238665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Speech recognition is perhaps the most fundamental</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audio classification problem: giving a computer the ability to </a:t>
            </a:r>
            <a:r>
              <a:rPr lang="en-US" sz="1200" b="0" i="0" u="none" strike="noStrike" kern="1200" baseline="0" dirty="0" err="1" smtClean="0">
                <a:solidFill>
                  <a:schemeClr val="tx1"/>
                </a:solidFill>
                <a:latin typeface="+mn-lt"/>
                <a:ea typeface="+mn-ea"/>
                <a:cs typeface="+mn-cs"/>
              </a:rPr>
              <a:t>analyse</a:t>
            </a:r>
            <a:r>
              <a:rPr lang="en-US" sz="1200" b="0" i="0" u="none" strike="noStrike" kern="1200" baseline="0" dirty="0" smtClean="0">
                <a:solidFill>
                  <a:schemeClr val="tx1"/>
                </a:solidFill>
                <a:latin typeface="+mn-lt"/>
                <a:ea typeface="+mn-ea"/>
                <a:cs typeface="+mn-cs"/>
              </a:rPr>
              <a:t> and understand</a:t>
            </a:r>
          </a:p>
          <a:p>
            <a:r>
              <a:rPr lang="tr-TR" sz="1200" b="0" i="0" u="none" strike="noStrike" kern="1200" baseline="0" dirty="0" err="1" smtClean="0">
                <a:solidFill>
                  <a:schemeClr val="tx1"/>
                </a:solidFill>
                <a:latin typeface="+mn-lt"/>
                <a:ea typeface="+mn-ea"/>
                <a:cs typeface="+mn-cs"/>
              </a:rPr>
              <a:t>speech</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This task is generally difficult due to the large number of ambiguities in</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spoken</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language</a:t>
            </a:r>
            <a:r>
              <a:rPr lang="tr-TR" sz="1200" b="0" i="0" u="none" strike="noStrike" kern="1200" baseline="0" dirty="0" smtClean="0">
                <a:solidFill>
                  <a:schemeClr val="tx1"/>
                </a:solidFill>
                <a:latin typeface="+mn-lt"/>
                <a:ea typeface="+mn-ea"/>
                <a:cs typeface="+mn-cs"/>
              </a:rPr>
              <a:t>. </a:t>
            </a:r>
          </a:p>
          <a:p>
            <a:endParaRPr lang="tr-TR"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Music vs. Speech Classification: Speech recognition systems work well on</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speech input, but do not provide usable results when music is fed into the system.</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Likewise, it does not make much sense to try and determine the music genre of a</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phone</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conversation</a:t>
            </a:r>
            <a:r>
              <a:rPr lang="tr-TR" sz="1200" b="0" i="0" u="none" strike="noStrike" kern="1200" baseline="0" dirty="0" smtClean="0">
                <a:solidFill>
                  <a:schemeClr val="tx1"/>
                </a:solidFill>
                <a:latin typeface="+mn-lt"/>
                <a:ea typeface="+mn-ea"/>
                <a:cs typeface="+mn-cs"/>
              </a:rPr>
              <a:t>.</a:t>
            </a:r>
          </a:p>
          <a:p>
            <a:endParaRPr lang="tr-TR"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Beat Tracking and Rhythm Detection: Tapping their foot along with a musical</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performance is an easy thing to do even for </a:t>
            </a:r>
            <a:r>
              <a:rPr lang="en-US" sz="1200" b="0" i="0" u="none" strike="noStrike" kern="1200" baseline="0" dirty="0" err="1" smtClean="0">
                <a:solidFill>
                  <a:schemeClr val="tx1"/>
                </a:solidFill>
                <a:latin typeface="+mn-lt"/>
                <a:ea typeface="+mn-ea"/>
                <a:cs typeface="+mn-cs"/>
              </a:rPr>
              <a:t>nonmusicians</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but has been found to be</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 challenging problem for automatic systems. Rhythm seems to be one of the key</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elements of musical information. Beat tracking systems are therefore an important</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part in music genre recognition.</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5</a:t>
            </a:fld>
            <a:endParaRPr lang="tr-TR" dirty="0"/>
          </a:p>
        </p:txBody>
      </p:sp>
    </p:spTree>
    <p:extLst>
      <p:ext uri="{BB962C8B-B14F-4D97-AF65-F5344CB8AC3E}">
        <p14:creationId xmlns:p14="http://schemas.microsoft.com/office/powerpoint/2010/main" val="3489004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These</a:t>
            </a:r>
            <a:r>
              <a:rPr lang="tr-TR" dirty="0" smtClean="0"/>
              <a:t> </a:t>
            </a:r>
            <a:r>
              <a:rPr lang="tr-TR" dirty="0" err="1" smtClean="0"/>
              <a:t>are</a:t>
            </a:r>
            <a:r>
              <a:rPr lang="tr-TR" dirty="0" smtClean="0"/>
              <a:t> </a:t>
            </a:r>
            <a:r>
              <a:rPr lang="tr-TR" dirty="0" err="1" smtClean="0"/>
              <a:t>what</a:t>
            </a:r>
            <a:r>
              <a:rPr lang="tr-TR" dirty="0" smtClean="0"/>
              <a:t> </a:t>
            </a:r>
            <a:r>
              <a:rPr lang="tr-TR" dirty="0" err="1" smtClean="0"/>
              <a:t>we</a:t>
            </a:r>
            <a:r>
              <a:rPr lang="tr-TR" dirty="0" smtClean="0"/>
              <a:t> </a:t>
            </a:r>
            <a:r>
              <a:rPr lang="tr-TR" dirty="0" err="1" smtClean="0"/>
              <a:t>need</a:t>
            </a:r>
            <a:r>
              <a:rPr lang="tr-TR" dirty="0" smtClean="0"/>
              <a:t> in </a:t>
            </a:r>
            <a:r>
              <a:rPr lang="tr-TR" dirty="0" err="1" smtClean="0"/>
              <a:t>the</a:t>
            </a:r>
            <a:r>
              <a:rPr lang="tr-TR" dirty="0" smtClean="0"/>
              <a:t> </a:t>
            </a:r>
            <a:r>
              <a:rPr lang="tr-TR" dirty="0" err="1" smtClean="0"/>
              <a:t>project</a:t>
            </a:r>
            <a:r>
              <a:rPr lang="tr-TR" dirty="0" smtClean="0"/>
              <a:t>.</a:t>
            </a:r>
            <a:r>
              <a:rPr lang="tr-TR" baseline="0" dirty="0" smtClean="0"/>
              <a:t> </a:t>
            </a:r>
            <a:r>
              <a:rPr lang="tr-TR" baseline="0" dirty="0" err="1" smtClean="0"/>
              <a:t>Each</a:t>
            </a:r>
            <a:r>
              <a:rPr lang="tr-TR" baseline="0" dirty="0" smtClean="0"/>
              <a:t> </a:t>
            </a:r>
            <a:r>
              <a:rPr lang="tr-TR" baseline="0" dirty="0" err="1" smtClean="0"/>
              <a:t>algorithms</a:t>
            </a:r>
            <a:r>
              <a:rPr lang="tr-TR" baseline="0" dirty="0" smtClean="0"/>
              <a:t> </a:t>
            </a:r>
            <a:r>
              <a:rPr lang="tr-TR" baseline="0" dirty="0" err="1" smtClean="0"/>
              <a:t>related</a:t>
            </a:r>
            <a:r>
              <a:rPr lang="tr-TR" baseline="0" dirty="0" smtClean="0"/>
              <a:t> </a:t>
            </a:r>
            <a:r>
              <a:rPr lang="tr-TR" baseline="0" dirty="0" err="1" smtClean="0"/>
              <a:t>to</a:t>
            </a:r>
            <a:r>
              <a:rPr lang="tr-TR" baseline="0" dirty="0" smtClean="0"/>
              <a:t> </a:t>
            </a:r>
            <a:r>
              <a:rPr lang="tr-TR" baseline="0" dirty="0" err="1" smtClean="0"/>
              <a:t>again</a:t>
            </a:r>
            <a:r>
              <a:rPr lang="tr-TR" baseline="0" dirty="0" smtClean="0"/>
              <a:t> </a:t>
            </a:r>
            <a:r>
              <a:rPr lang="tr-TR" baseline="0" dirty="0" err="1" smtClean="0"/>
              <a:t>each</a:t>
            </a:r>
            <a:r>
              <a:rPr lang="tr-TR" baseline="0" dirty="0" smtClean="0"/>
              <a:t> </a:t>
            </a:r>
            <a:r>
              <a:rPr lang="tr-TR" baseline="0" dirty="0" err="1" smtClean="0"/>
              <a:t>other</a:t>
            </a:r>
            <a:r>
              <a:rPr lang="tr-TR" baseline="0" dirty="0" smtClean="0"/>
              <a:t>.</a:t>
            </a:r>
          </a:p>
          <a:p>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6</a:t>
            </a:fld>
            <a:endParaRPr lang="tr-TR" dirty="0"/>
          </a:p>
        </p:txBody>
      </p:sp>
    </p:spTree>
    <p:extLst>
      <p:ext uri="{BB962C8B-B14F-4D97-AF65-F5344CB8AC3E}">
        <p14:creationId xmlns:p14="http://schemas.microsoft.com/office/powerpoint/2010/main" val="340834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simpler </a:t>
            </a:r>
            <a:r>
              <a:rPr lang="en-US" sz="1200" b="0" i="0" u="none" strike="noStrike" kern="1200" dirty="0" smtClean="0">
                <a:solidFill>
                  <a:schemeClr val="tx1"/>
                </a:solidFill>
                <a:effectLst/>
                <a:latin typeface="+mn-lt"/>
                <a:ea typeface="+mn-ea"/>
                <a:cs typeface="+mn-cs"/>
                <a:hlinkClick r:id="rId3" tooltip="Markov model"/>
              </a:rPr>
              <a:t>Markov models</a:t>
            </a:r>
            <a:r>
              <a:rPr lang="en-US" sz="1200" b="0" i="0" kern="1200" dirty="0" smtClean="0">
                <a:solidFill>
                  <a:schemeClr val="tx1"/>
                </a:solidFill>
                <a:effectLst/>
                <a:latin typeface="+mn-lt"/>
                <a:ea typeface="+mn-ea"/>
                <a:cs typeface="+mn-cs"/>
              </a:rPr>
              <a:t> (like a </a:t>
            </a:r>
            <a:r>
              <a:rPr lang="en-US" sz="1200" b="0" i="0" u="none" strike="noStrike" kern="1200" dirty="0" smtClean="0">
                <a:solidFill>
                  <a:schemeClr val="tx1"/>
                </a:solidFill>
                <a:effectLst/>
                <a:latin typeface="+mn-lt"/>
                <a:ea typeface="+mn-ea"/>
                <a:cs typeface="+mn-cs"/>
                <a:hlinkClick r:id="rId4" tooltip="Markov chain"/>
              </a:rPr>
              <a:t>Markov chain</a:t>
            </a:r>
            <a:r>
              <a:rPr lang="en-US" sz="1200" b="0" i="0" kern="1200" dirty="0" smtClean="0">
                <a:solidFill>
                  <a:schemeClr val="tx1"/>
                </a:solidFill>
                <a:effectLst/>
                <a:latin typeface="+mn-lt"/>
                <a:ea typeface="+mn-ea"/>
                <a:cs typeface="+mn-cs"/>
              </a:rPr>
              <a:t>), the state is directly visible to the observer, and therefore the state transition probabilities are the only parameters. In a </a:t>
            </a:r>
            <a:r>
              <a:rPr lang="en-US" sz="1200" b="0" i="1" kern="1200" dirty="0" smtClean="0">
                <a:solidFill>
                  <a:schemeClr val="tx1"/>
                </a:solidFill>
                <a:effectLst/>
                <a:latin typeface="+mn-lt"/>
                <a:ea typeface="+mn-ea"/>
                <a:cs typeface="+mn-cs"/>
              </a:rPr>
              <a:t>hidden</a:t>
            </a:r>
            <a:r>
              <a:rPr lang="en-US" sz="1200" b="0" i="0" kern="1200" dirty="0" smtClean="0">
                <a:solidFill>
                  <a:schemeClr val="tx1"/>
                </a:solidFill>
                <a:effectLst/>
                <a:latin typeface="+mn-lt"/>
                <a:ea typeface="+mn-ea"/>
                <a:cs typeface="+mn-cs"/>
              </a:rPr>
              <a:t> Markov model, the state is not directly visible, but output, dependent on the state, is visible. Each state has a probability distribution over the possible output tokens. Therefore the sequence of tokens generated by an HMM gives some information about the sequence of states</a:t>
            </a:r>
            <a:r>
              <a:rPr lang="tr-TR" sz="1200" b="0" i="0" kern="1200" dirty="0" smtClean="0">
                <a:solidFill>
                  <a:schemeClr val="tx1"/>
                </a:solidFill>
                <a:effectLst/>
                <a:latin typeface="+mn-lt"/>
                <a:ea typeface="+mn-ea"/>
                <a:cs typeface="+mn-cs"/>
              </a:rPr>
              <a:t>.</a:t>
            </a:r>
          </a:p>
          <a:p>
            <a:endParaRPr lang="tr-T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Markov model</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5" tooltip="Stochastic model"/>
              </a:rPr>
              <a:t>stochastic model</a:t>
            </a:r>
            <a:r>
              <a:rPr lang="en-US" sz="1200" b="0" i="0" kern="1200" dirty="0" smtClean="0">
                <a:solidFill>
                  <a:schemeClr val="tx1"/>
                </a:solidFill>
                <a:effectLst/>
                <a:latin typeface="+mn-lt"/>
                <a:ea typeface="+mn-ea"/>
                <a:cs typeface="+mn-cs"/>
              </a:rPr>
              <a:t> used to </a:t>
            </a:r>
            <a:r>
              <a:rPr lang="en-US" sz="1200" b="0" i="0" u="none" strike="noStrike" kern="1200" dirty="0" smtClean="0">
                <a:solidFill>
                  <a:schemeClr val="tx1"/>
                </a:solidFill>
                <a:effectLst/>
                <a:latin typeface="+mn-lt"/>
                <a:ea typeface="+mn-ea"/>
                <a:cs typeface="+mn-cs"/>
                <a:hlinkClick r:id="rId6" tooltip="Mathematical model"/>
              </a:rPr>
              <a:t>model</a:t>
            </a:r>
            <a:r>
              <a:rPr lang="en-US" sz="1200" b="0" i="0" kern="1200" dirty="0" smtClean="0">
                <a:solidFill>
                  <a:schemeClr val="tx1"/>
                </a:solidFill>
                <a:effectLst/>
                <a:latin typeface="+mn-lt"/>
                <a:ea typeface="+mn-ea"/>
                <a:cs typeface="+mn-cs"/>
              </a:rPr>
              <a:t> randomly changing systems where it is assumed that future states depend only on the present state and not on the sequence of events that preceded it (that is, it assumes the </a:t>
            </a:r>
            <a:r>
              <a:rPr lang="en-US" sz="1200" b="0" i="0" u="none" strike="noStrike" kern="1200" dirty="0" smtClean="0">
                <a:solidFill>
                  <a:schemeClr val="tx1"/>
                </a:solidFill>
                <a:effectLst/>
                <a:latin typeface="+mn-lt"/>
                <a:ea typeface="+mn-ea"/>
                <a:cs typeface="+mn-cs"/>
                <a:hlinkClick r:id="rId7" tooltip="Markov property"/>
              </a:rPr>
              <a:t>Markov property</a:t>
            </a:r>
            <a:r>
              <a:rPr lang="en-US" sz="1200" b="0" i="0" kern="1200" dirty="0" smtClean="0">
                <a:solidFill>
                  <a:schemeClr val="tx1"/>
                </a:solidFill>
                <a:effectLst/>
                <a:latin typeface="+mn-lt"/>
                <a:ea typeface="+mn-ea"/>
                <a:cs typeface="+mn-cs"/>
              </a:rPr>
              <a:t>). Generally, this assumption enables reasoning and computation with the model that would otherwise be </a:t>
            </a:r>
            <a:r>
              <a:rPr lang="en-US" sz="1200" b="0" i="0" u="none" strike="noStrike" kern="1200" dirty="0" smtClean="0">
                <a:solidFill>
                  <a:schemeClr val="tx1"/>
                </a:solidFill>
                <a:effectLst/>
                <a:latin typeface="+mn-lt"/>
                <a:ea typeface="+mn-ea"/>
                <a:cs typeface="+mn-cs"/>
                <a:hlinkClick r:id="rId8" tooltip="Intractability (complexity)"/>
              </a:rPr>
              <a:t>intractable</a:t>
            </a:r>
            <a:r>
              <a:rPr lang="en-US" sz="1200" b="0" i="0" kern="1200" dirty="0" smtClean="0">
                <a:solidFill>
                  <a:schemeClr val="tx1"/>
                </a:solidFill>
                <a:effectLst/>
                <a:latin typeface="+mn-lt"/>
                <a:ea typeface="+mn-ea"/>
                <a:cs typeface="+mn-cs"/>
              </a:rPr>
              <a:t>.</a:t>
            </a:r>
            <a:endParaRPr lang="tr-TR" dirty="0" smtClean="0"/>
          </a:p>
          <a:p>
            <a:endParaRPr lang="tr-TR" dirty="0" smtClean="0"/>
          </a:p>
          <a:p>
            <a:r>
              <a:rPr lang="tr-TR" dirty="0" err="1" smtClean="0"/>
              <a:t>For</a:t>
            </a:r>
            <a:r>
              <a:rPr lang="tr-TR" baseline="0" dirty="0" smtClean="0"/>
              <a:t> </a:t>
            </a:r>
            <a:r>
              <a:rPr lang="tr-TR" baseline="0" dirty="0" err="1" smtClean="0"/>
              <a:t>better</a:t>
            </a:r>
            <a:r>
              <a:rPr lang="tr-TR" baseline="0" dirty="0" smtClean="0"/>
              <a:t> </a:t>
            </a:r>
            <a:r>
              <a:rPr lang="tr-TR" baseline="0" dirty="0" err="1" smtClean="0"/>
              <a:t>understanding</a:t>
            </a:r>
            <a:r>
              <a:rPr lang="tr-TR" baseline="0" dirty="0" smtClean="0"/>
              <a:t>, </a:t>
            </a:r>
            <a:r>
              <a:rPr lang="tr-TR" baseline="0" dirty="0" err="1" smtClean="0"/>
              <a:t>we</a:t>
            </a:r>
            <a:r>
              <a:rPr lang="tr-TR" baseline="0" dirty="0" smtClean="0"/>
              <a:t> </a:t>
            </a:r>
            <a:r>
              <a:rPr lang="tr-TR" baseline="0" dirty="0" err="1" smtClean="0"/>
              <a:t>will</a:t>
            </a:r>
            <a:r>
              <a:rPr lang="tr-TR" baseline="0" dirty="0" smtClean="0"/>
              <a:t> </a:t>
            </a:r>
            <a:r>
              <a:rPr lang="tr-TR" baseline="0" dirty="0" err="1" smtClean="0"/>
              <a:t>explain</a:t>
            </a:r>
            <a:r>
              <a:rPr lang="tr-TR" baseline="0" dirty="0" smtClean="0"/>
              <a:t> on </a:t>
            </a:r>
            <a:r>
              <a:rPr lang="tr-TR" baseline="0" dirty="0" err="1" smtClean="0"/>
              <a:t>some</a:t>
            </a:r>
            <a:r>
              <a:rPr lang="tr-TR" baseline="0" dirty="0" smtClean="0"/>
              <a:t> </a:t>
            </a:r>
            <a:r>
              <a:rPr lang="tr-TR" baseline="0" dirty="0" err="1" smtClean="0"/>
              <a:t>animations</a:t>
            </a:r>
            <a:r>
              <a:rPr lang="tr-TR" baseline="0" dirty="0" smtClean="0"/>
              <a:t>. </a:t>
            </a:r>
            <a:r>
              <a:rPr lang="tr-TR" baseline="0" dirty="0" err="1" smtClean="0"/>
              <a:t>These</a:t>
            </a:r>
            <a:r>
              <a:rPr lang="tr-TR" baseline="0" dirty="0" smtClean="0"/>
              <a:t> </a:t>
            </a:r>
            <a:r>
              <a:rPr lang="tr-TR" baseline="0" dirty="0" err="1" smtClean="0"/>
              <a:t>animations</a:t>
            </a:r>
            <a:r>
              <a:rPr lang="tr-TR" baseline="0" dirty="0" smtClean="0"/>
              <a:t>, </a:t>
            </a:r>
            <a:r>
              <a:rPr lang="tr-TR" baseline="0" dirty="0" err="1" smtClean="0"/>
              <a:t>created</a:t>
            </a:r>
            <a:r>
              <a:rPr lang="tr-TR" baseline="0" dirty="0" smtClean="0"/>
              <a:t> </a:t>
            </a:r>
            <a:r>
              <a:rPr lang="tr-TR" baseline="0" dirty="0" err="1" smtClean="0"/>
              <a:t>by</a:t>
            </a:r>
            <a:r>
              <a:rPr lang="tr-TR" baseline="0" dirty="0" smtClean="0"/>
              <a:t> us. </a:t>
            </a:r>
            <a:r>
              <a:rPr lang="tr-TR" baseline="0" dirty="0" err="1" smtClean="0"/>
              <a:t>Focus</a:t>
            </a:r>
            <a:r>
              <a:rPr lang="tr-TR" baseline="0" dirty="0" smtClean="0"/>
              <a:t> on </a:t>
            </a:r>
            <a:r>
              <a:rPr lang="tr-TR" baseline="0" dirty="0" err="1" smtClean="0"/>
              <a:t>the</a:t>
            </a:r>
            <a:r>
              <a:rPr lang="tr-TR" baseline="0" dirty="0" smtClean="0"/>
              <a:t> </a:t>
            </a:r>
            <a:r>
              <a:rPr lang="tr-TR" baseline="0" dirty="0" err="1" smtClean="0"/>
              <a:t>man</a:t>
            </a:r>
            <a:r>
              <a:rPr lang="tr-TR" baseline="0" dirty="0" smtClean="0"/>
              <a:t>, </a:t>
            </a:r>
            <a:r>
              <a:rPr lang="tr-TR" baseline="0" dirty="0" err="1" smtClean="0"/>
              <a:t>this</a:t>
            </a:r>
            <a:r>
              <a:rPr lang="tr-TR" baseline="0" dirty="0" smtClean="0"/>
              <a:t> </a:t>
            </a:r>
            <a:r>
              <a:rPr lang="tr-TR" baseline="0" dirty="0" err="1" smtClean="0"/>
              <a:t>man</a:t>
            </a:r>
            <a:r>
              <a:rPr lang="tr-TR" baseline="0" dirty="0" smtClean="0"/>
              <a:t> </a:t>
            </a:r>
            <a:r>
              <a:rPr lang="tr-TR" baseline="0" dirty="0" err="1" smtClean="0"/>
              <a:t>we</a:t>
            </a:r>
            <a:r>
              <a:rPr lang="tr-TR" baseline="0" dirty="0" smtClean="0"/>
              <a:t> </a:t>
            </a:r>
            <a:r>
              <a:rPr lang="tr-TR" baseline="0" dirty="0" err="1" smtClean="0"/>
              <a:t>called</a:t>
            </a:r>
            <a:r>
              <a:rPr lang="tr-TR" baseline="0" dirty="0" smtClean="0"/>
              <a:t> </a:t>
            </a:r>
            <a:r>
              <a:rPr lang="tr-TR" baseline="0" dirty="0" err="1" smtClean="0"/>
              <a:t>him</a:t>
            </a:r>
            <a:r>
              <a:rPr lang="tr-TR" baseline="0" dirty="0" smtClean="0"/>
              <a:t> –</a:t>
            </a:r>
            <a:r>
              <a:rPr lang="tr-TR" baseline="0" dirty="0" err="1" smtClean="0"/>
              <a:t>lazy</a:t>
            </a:r>
            <a:r>
              <a:rPr lang="tr-TR" baseline="0" dirty="0" smtClean="0"/>
              <a:t> </a:t>
            </a:r>
            <a:r>
              <a:rPr lang="tr-TR" baseline="0" dirty="0" err="1" smtClean="0"/>
              <a:t>man</a:t>
            </a:r>
            <a:r>
              <a:rPr lang="tr-TR" baseline="0" dirty="0" smtClean="0"/>
              <a:t>- </a:t>
            </a:r>
            <a:r>
              <a:rPr lang="tr-TR" baseline="0" dirty="0" err="1" smtClean="0"/>
              <a:t>lives</a:t>
            </a:r>
            <a:r>
              <a:rPr lang="tr-TR" baseline="0" dirty="0" smtClean="0"/>
              <a:t> in 1950’s </a:t>
            </a:r>
            <a:r>
              <a:rPr lang="tr-TR" baseline="0" dirty="0" err="1" smtClean="0"/>
              <a:t>and</a:t>
            </a:r>
            <a:r>
              <a:rPr lang="tr-TR" baseline="0" dirty="0" smtClean="0"/>
              <a:t> </a:t>
            </a:r>
            <a:r>
              <a:rPr lang="tr-TR" baseline="0" dirty="0" err="1" smtClean="0"/>
              <a:t>likes</a:t>
            </a:r>
            <a:r>
              <a:rPr lang="tr-TR" baseline="0" dirty="0" smtClean="0"/>
              <a:t> </a:t>
            </a:r>
            <a:r>
              <a:rPr lang="tr-TR" baseline="0" dirty="0" err="1" smtClean="0"/>
              <a:t>ice-cream</a:t>
            </a:r>
            <a:r>
              <a:rPr lang="tr-TR" baseline="0" dirty="0" smtClean="0"/>
              <a:t>. </a:t>
            </a:r>
            <a:r>
              <a:rPr lang="tr-TR" baseline="0" dirty="0" err="1" smtClean="0"/>
              <a:t>Let’s</a:t>
            </a:r>
            <a:r>
              <a:rPr lang="tr-TR" baseline="0" dirty="0" smtClean="0"/>
              <a:t> say </a:t>
            </a:r>
            <a:r>
              <a:rPr lang="tr-TR" baseline="0" dirty="0" err="1" smtClean="0"/>
              <a:t>this</a:t>
            </a:r>
            <a:r>
              <a:rPr lang="tr-TR" baseline="0" dirty="0" smtClean="0"/>
              <a:t> </a:t>
            </a:r>
            <a:r>
              <a:rPr lang="tr-TR" baseline="0" dirty="0" err="1" smtClean="0"/>
              <a:t>lazy</a:t>
            </a:r>
            <a:r>
              <a:rPr lang="tr-TR" baseline="0" dirty="0" smtClean="0"/>
              <a:t> </a:t>
            </a:r>
            <a:r>
              <a:rPr lang="tr-TR" baseline="0" dirty="0" err="1" smtClean="0"/>
              <a:t>man</a:t>
            </a:r>
            <a:r>
              <a:rPr lang="tr-TR" baseline="0" dirty="0" smtClean="0"/>
              <a:t> </a:t>
            </a:r>
            <a:r>
              <a:rPr lang="tr-TR" baseline="0" dirty="0" err="1" smtClean="0"/>
              <a:t>eats</a:t>
            </a:r>
            <a:r>
              <a:rPr lang="tr-TR" baseline="0" dirty="0" smtClean="0"/>
              <a:t> </a:t>
            </a:r>
            <a:r>
              <a:rPr lang="tr-TR" baseline="0" dirty="0" err="1" smtClean="0"/>
              <a:t>ice-cream</a:t>
            </a:r>
            <a:r>
              <a:rPr lang="tr-TR" baseline="0" dirty="0" smtClean="0"/>
              <a:t> </a:t>
            </a:r>
            <a:r>
              <a:rPr lang="tr-TR" baseline="0" dirty="0" err="1" smtClean="0"/>
              <a:t>everyday</a:t>
            </a:r>
            <a:r>
              <a:rPr lang="tr-TR" baseline="0" dirty="0" smtClean="0"/>
              <a:t> </a:t>
            </a:r>
            <a:r>
              <a:rPr lang="tr-TR" baseline="0" dirty="0" err="1" smtClean="0"/>
              <a:t>and</a:t>
            </a:r>
            <a:r>
              <a:rPr lang="tr-TR" baseline="0" dirty="0" smtClean="0"/>
              <a:t> he </a:t>
            </a:r>
            <a:r>
              <a:rPr lang="tr-TR" baseline="0" dirty="0" err="1" smtClean="0"/>
              <a:t>writes</a:t>
            </a:r>
            <a:r>
              <a:rPr lang="tr-TR" baseline="0" dirty="0" smtClean="0"/>
              <a:t> in notebook </a:t>
            </a:r>
            <a:r>
              <a:rPr lang="tr-TR" baseline="0" dirty="0" err="1" smtClean="0"/>
              <a:t>that</a:t>
            </a:r>
            <a:r>
              <a:rPr lang="tr-TR" baseline="0" dirty="0" smtClean="0"/>
              <a:t> how </a:t>
            </a:r>
            <a:r>
              <a:rPr lang="tr-TR" baseline="0" dirty="0" err="1" smtClean="0"/>
              <a:t>many</a:t>
            </a:r>
            <a:r>
              <a:rPr lang="tr-TR" baseline="0" dirty="0" smtClean="0"/>
              <a:t> </a:t>
            </a:r>
            <a:r>
              <a:rPr lang="tr-TR" baseline="0" dirty="0" err="1" smtClean="0"/>
              <a:t>ice-cream</a:t>
            </a:r>
            <a:r>
              <a:rPr lang="tr-TR" baseline="0" dirty="0" smtClean="0"/>
              <a:t> </a:t>
            </a:r>
            <a:r>
              <a:rPr lang="tr-TR" baseline="0" dirty="0" err="1" smtClean="0"/>
              <a:t>eaten</a:t>
            </a:r>
            <a:r>
              <a:rPr lang="tr-TR" baseline="0" dirty="0" smtClean="0"/>
              <a:t>. </a:t>
            </a:r>
          </a:p>
          <a:p>
            <a:endParaRPr lang="tr-TR" baseline="0" dirty="0" smtClean="0"/>
          </a:p>
          <a:p>
            <a:r>
              <a:rPr lang="en-US" sz="1200" b="0" i="0" kern="1200" dirty="0" smtClean="0">
                <a:solidFill>
                  <a:schemeClr val="tx1"/>
                </a:solidFill>
                <a:effectLst/>
                <a:latin typeface="+mn-lt"/>
                <a:ea typeface="+mn-ea"/>
                <a:cs typeface="+mn-cs"/>
              </a:rPr>
              <a:t>consider the case of the future archaeologist trying to infer the weather from a diary keeping track of the number of ice cream cones eaten by somebody. The archaeologist doesn't know the weather each day — it's the hidden state, either cold or hot. The only observations (emissions) are the number of cones eaten, as recorded in the diary. Transitions indicate whether the actual weather stays the same (likely) or switches (less likely), from day to day. Emissions indicate how many cones were eaten for the day, depending on whether it was hot (tends to be more) or cold (tends to be fewer). And somehow the whole process gets started, so we have a "start" state with equally likely transitions to go to a hot day or a cold day. (The same could be true of our game, or maybe there's a fixed start state.)</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7</a:t>
            </a:fld>
            <a:endParaRPr lang="tr-TR" dirty="0"/>
          </a:p>
        </p:txBody>
      </p:sp>
    </p:spTree>
    <p:extLst>
      <p:ext uri="{BB962C8B-B14F-4D97-AF65-F5344CB8AC3E}">
        <p14:creationId xmlns:p14="http://schemas.microsoft.com/office/powerpoint/2010/main" val="1773232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This</a:t>
            </a:r>
            <a:r>
              <a:rPr lang="tr-TR" dirty="0" smtClean="0"/>
              <a:t> </a:t>
            </a:r>
            <a:r>
              <a:rPr lang="tr-TR" dirty="0" err="1" smtClean="0"/>
              <a:t>lazy</a:t>
            </a:r>
            <a:r>
              <a:rPr lang="tr-TR" dirty="0" smtClean="0"/>
              <a:t> </a:t>
            </a:r>
            <a:r>
              <a:rPr lang="tr-TR" dirty="0" err="1" smtClean="0"/>
              <a:t>man</a:t>
            </a:r>
            <a:r>
              <a:rPr lang="tr-TR" dirty="0" smtClean="0"/>
              <a:t> </a:t>
            </a:r>
            <a:r>
              <a:rPr lang="tr-TR" dirty="0" err="1" smtClean="0"/>
              <a:t>continues</a:t>
            </a:r>
            <a:r>
              <a:rPr lang="tr-TR" baseline="0" dirty="0" smtClean="0"/>
              <a:t> </a:t>
            </a:r>
            <a:r>
              <a:rPr lang="tr-TR" baseline="0" dirty="0" err="1" smtClean="0"/>
              <a:t>to</a:t>
            </a:r>
            <a:r>
              <a:rPr lang="tr-TR" baseline="0" dirty="0" smtClean="0"/>
              <a:t> </a:t>
            </a:r>
            <a:r>
              <a:rPr lang="tr-TR" baseline="0" dirty="0" err="1" smtClean="0"/>
              <a:t>eat</a:t>
            </a:r>
            <a:r>
              <a:rPr lang="tr-TR" baseline="0" dirty="0" smtClean="0"/>
              <a:t> </a:t>
            </a:r>
            <a:r>
              <a:rPr lang="tr-TR" baseline="0" dirty="0" err="1" smtClean="0"/>
              <a:t>ice-creams</a:t>
            </a:r>
            <a:r>
              <a:rPr lang="tr-TR" baseline="0" dirty="0" smtClean="0"/>
              <a:t> </a:t>
            </a:r>
            <a:r>
              <a:rPr lang="tr-TR" baseline="0" dirty="0" err="1" smtClean="0"/>
              <a:t>and</a:t>
            </a:r>
            <a:r>
              <a:rPr lang="tr-TR" baseline="0" dirty="0" smtClean="0"/>
              <a:t> </a:t>
            </a:r>
            <a:r>
              <a:rPr lang="tr-TR" baseline="0" dirty="0" err="1" smtClean="0"/>
              <a:t>notes</a:t>
            </a:r>
            <a:r>
              <a:rPr lang="tr-TR" baseline="0" dirty="0" smtClean="0"/>
              <a:t> </a:t>
            </a:r>
            <a:r>
              <a:rPr lang="tr-TR" baseline="0" dirty="0" err="1" smtClean="0"/>
              <a:t>day</a:t>
            </a:r>
            <a:r>
              <a:rPr lang="tr-TR" baseline="0" dirty="0" smtClean="0"/>
              <a:t> </a:t>
            </a:r>
            <a:r>
              <a:rPr lang="tr-TR" baseline="0" dirty="0" err="1" smtClean="0"/>
              <a:t>by</a:t>
            </a:r>
            <a:r>
              <a:rPr lang="tr-TR" baseline="0" dirty="0" smtClean="0"/>
              <a:t> </a:t>
            </a:r>
            <a:r>
              <a:rPr lang="tr-TR" baseline="0" dirty="0" err="1" smtClean="0"/>
              <a:t>day</a:t>
            </a:r>
            <a:r>
              <a:rPr lang="tr-TR" baseline="0" dirty="0" smtClean="0"/>
              <a:t>. He can </a:t>
            </a:r>
            <a:r>
              <a:rPr lang="tr-TR" baseline="0" dirty="0" err="1" smtClean="0"/>
              <a:t>eat</a:t>
            </a:r>
            <a:r>
              <a:rPr lang="tr-TR" baseline="0" dirty="0" smtClean="0"/>
              <a:t> at </a:t>
            </a:r>
            <a:r>
              <a:rPr lang="tr-TR" baseline="0" dirty="0" err="1" smtClean="0"/>
              <a:t>most</a:t>
            </a:r>
            <a:r>
              <a:rPr lang="tr-TR" baseline="0" dirty="0" smtClean="0"/>
              <a:t> 3 </a:t>
            </a:r>
            <a:r>
              <a:rPr lang="tr-TR" baseline="0" dirty="0" err="1" smtClean="0"/>
              <a:t>ice-creams</a:t>
            </a:r>
            <a:r>
              <a:rPr lang="tr-TR" baseline="0" dirty="0" smtClean="0"/>
              <a:t> </a:t>
            </a:r>
            <a:r>
              <a:rPr lang="tr-TR" baseline="0" dirty="0" err="1" smtClean="0"/>
              <a:t>and</a:t>
            </a:r>
            <a:r>
              <a:rPr lang="tr-TR" baseline="0" dirty="0" smtClean="0"/>
              <a:t> at </a:t>
            </a:r>
            <a:r>
              <a:rPr lang="tr-TR" baseline="0" dirty="0" err="1" smtClean="0"/>
              <a:t>least</a:t>
            </a:r>
            <a:r>
              <a:rPr lang="tr-TR" baseline="0" dirty="0" smtClean="0"/>
              <a:t> 1 </a:t>
            </a:r>
            <a:r>
              <a:rPr lang="tr-TR" baseline="0" dirty="0" err="1" smtClean="0"/>
              <a:t>ice-cream</a:t>
            </a:r>
            <a:r>
              <a:rPr lang="tr-TR" baseline="0" dirty="0" smtClean="0"/>
              <a:t>. </a:t>
            </a:r>
            <a:r>
              <a:rPr lang="tr-TR" baseline="0" dirty="0" err="1" smtClean="0"/>
              <a:t>We</a:t>
            </a:r>
            <a:r>
              <a:rPr lang="tr-TR" baseline="0" dirty="0" smtClean="0"/>
              <a:t> </a:t>
            </a:r>
            <a:r>
              <a:rPr lang="tr-TR" baseline="0" dirty="0" err="1" smtClean="0"/>
              <a:t>don’t</a:t>
            </a:r>
            <a:r>
              <a:rPr lang="tr-TR" baseline="0" dirty="0" smtClean="0"/>
              <a:t> </a:t>
            </a:r>
            <a:r>
              <a:rPr lang="tr-TR" baseline="0" dirty="0" err="1" smtClean="0"/>
              <a:t>know</a:t>
            </a:r>
            <a:r>
              <a:rPr lang="tr-TR" baseline="0" dirty="0" smtClean="0"/>
              <a:t> </a:t>
            </a:r>
            <a:r>
              <a:rPr lang="tr-TR" baseline="0" dirty="0" err="1" smtClean="0"/>
              <a:t>that</a:t>
            </a:r>
            <a:r>
              <a:rPr lang="tr-TR" baseline="0" dirty="0" smtClean="0"/>
              <a:t> how he </a:t>
            </a:r>
            <a:r>
              <a:rPr lang="tr-TR" baseline="0" dirty="0" err="1" smtClean="0"/>
              <a:t>decides</a:t>
            </a:r>
            <a:r>
              <a:rPr lang="tr-TR" baseline="0" dirty="0" smtClean="0"/>
              <a:t> </a:t>
            </a:r>
            <a:r>
              <a:rPr lang="tr-TR" baseline="0" dirty="0" err="1" smtClean="0"/>
              <a:t>to</a:t>
            </a:r>
            <a:r>
              <a:rPr lang="tr-TR" baseline="0" dirty="0" smtClean="0"/>
              <a:t> how </a:t>
            </a:r>
            <a:r>
              <a:rPr lang="tr-TR" baseline="0" dirty="0" err="1" smtClean="0"/>
              <a:t>many</a:t>
            </a:r>
            <a:r>
              <a:rPr lang="tr-TR" baseline="0" dirty="0" smtClean="0"/>
              <a:t> </a:t>
            </a:r>
            <a:r>
              <a:rPr lang="tr-TR" baseline="0" dirty="0" err="1" smtClean="0"/>
              <a:t>ice-cream</a:t>
            </a:r>
            <a:r>
              <a:rPr lang="tr-TR" baseline="0" dirty="0" smtClean="0"/>
              <a:t> </a:t>
            </a:r>
            <a:r>
              <a:rPr lang="tr-TR" baseline="0" dirty="0" err="1" smtClean="0"/>
              <a:t>will</a:t>
            </a:r>
            <a:r>
              <a:rPr lang="tr-TR" baseline="0" dirty="0" smtClean="0"/>
              <a:t> </a:t>
            </a:r>
            <a:r>
              <a:rPr lang="tr-TR" baseline="0" dirty="0" err="1" smtClean="0"/>
              <a:t>eat</a:t>
            </a:r>
            <a:r>
              <a:rPr lang="tr-TR" baseline="0" dirty="0" smtClean="0"/>
              <a:t>. </a:t>
            </a:r>
            <a:r>
              <a:rPr lang="tr-TR" baseline="0" dirty="0" err="1" smtClean="0"/>
              <a:t>We</a:t>
            </a:r>
            <a:r>
              <a:rPr lang="tr-TR" baseline="0" dirty="0" smtClean="0"/>
              <a:t> can </a:t>
            </a:r>
            <a:r>
              <a:rPr lang="tr-TR" baseline="0" dirty="0" err="1" smtClean="0"/>
              <a:t>just</a:t>
            </a:r>
            <a:r>
              <a:rPr lang="tr-TR" baseline="0" dirty="0" smtClean="0"/>
              <a:t> </a:t>
            </a:r>
            <a:r>
              <a:rPr lang="tr-TR" baseline="0" dirty="0" err="1" smtClean="0"/>
              <a:t>assume</a:t>
            </a:r>
            <a:r>
              <a:rPr lang="tr-TR" baseline="0" dirty="0" smtClean="0"/>
              <a:t> </a:t>
            </a:r>
            <a:r>
              <a:rPr lang="tr-TR" baseline="0" dirty="0" err="1" smtClean="0"/>
              <a:t>that</a:t>
            </a:r>
            <a:r>
              <a:rPr lang="tr-TR" baseline="0" dirty="0" smtClean="0"/>
              <a:t> in </a:t>
            </a:r>
            <a:r>
              <a:rPr lang="tr-TR" baseline="0" dirty="0" err="1" smtClean="0"/>
              <a:t>the</a:t>
            </a:r>
            <a:r>
              <a:rPr lang="tr-TR" baseline="0" dirty="0" smtClean="0"/>
              <a:t> </a:t>
            </a:r>
            <a:r>
              <a:rPr lang="tr-TR" baseline="0" dirty="0" err="1" smtClean="0"/>
              <a:t>sunny</a:t>
            </a:r>
            <a:r>
              <a:rPr lang="tr-TR" baseline="0" dirty="0" smtClean="0"/>
              <a:t> </a:t>
            </a:r>
            <a:r>
              <a:rPr lang="tr-TR" baseline="0" dirty="0" err="1" smtClean="0"/>
              <a:t>days</a:t>
            </a:r>
            <a:r>
              <a:rPr lang="tr-TR" baseline="0" dirty="0" smtClean="0"/>
              <a:t>, he can </a:t>
            </a:r>
            <a:r>
              <a:rPr lang="tr-TR" baseline="0" dirty="0" err="1" smtClean="0"/>
              <a:t>eat</a:t>
            </a:r>
            <a:r>
              <a:rPr lang="tr-TR" baseline="0" dirty="0" smtClean="0"/>
              <a:t> </a:t>
            </a:r>
            <a:r>
              <a:rPr lang="tr-TR" baseline="0" dirty="0" err="1" smtClean="0"/>
              <a:t>more</a:t>
            </a:r>
            <a:r>
              <a:rPr lang="tr-TR" baseline="0" dirty="0" smtClean="0"/>
              <a:t> </a:t>
            </a:r>
            <a:r>
              <a:rPr lang="tr-TR" baseline="0" dirty="0" err="1" smtClean="0"/>
              <a:t>ice</a:t>
            </a:r>
            <a:r>
              <a:rPr lang="tr-TR" baseline="0" dirty="0" smtClean="0"/>
              <a:t> </a:t>
            </a:r>
            <a:r>
              <a:rPr lang="tr-TR" baseline="0" dirty="0" err="1" smtClean="0"/>
              <a:t>cream</a:t>
            </a:r>
            <a:r>
              <a:rPr lang="tr-TR" baseline="0" dirty="0" smtClean="0"/>
              <a:t> </a:t>
            </a:r>
            <a:r>
              <a:rPr lang="tr-TR" baseline="0" dirty="0" err="1" smtClean="0"/>
              <a:t>and</a:t>
            </a:r>
            <a:r>
              <a:rPr lang="tr-TR" baseline="0" dirty="0" smtClean="0"/>
              <a:t> </a:t>
            </a:r>
            <a:r>
              <a:rPr lang="tr-TR" baseline="0" dirty="0" err="1" smtClean="0"/>
              <a:t>vice</a:t>
            </a:r>
            <a:r>
              <a:rPr lang="tr-TR" baseline="0" dirty="0" smtClean="0"/>
              <a:t> </a:t>
            </a:r>
            <a:r>
              <a:rPr lang="tr-TR" baseline="0" dirty="0" err="1" smtClean="0"/>
              <a:t>versa</a:t>
            </a:r>
            <a:r>
              <a:rPr lang="tr-TR" baseline="0" dirty="0" smtClean="0"/>
              <a:t>.</a:t>
            </a:r>
          </a:p>
          <a:p>
            <a:endParaRPr lang="tr-TR" baseline="0" dirty="0" smtClean="0"/>
          </a:p>
        </p:txBody>
      </p:sp>
      <p:sp>
        <p:nvSpPr>
          <p:cNvPr id="4" name="Slayt Numarası Yer Tutucusu 3"/>
          <p:cNvSpPr>
            <a:spLocks noGrp="1"/>
          </p:cNvSpPr>
          <p:nvPr>
            <p:ph type="sldNum" sz="quarter" idx="10"/>
          </p:nvPr>
        </p:nvSpPr>
        <p:spPr/>
        <p:txBody>
          <a:bodyPr/>
          <a:lstStyle/>
          <a:p>
            <a:fld id="{14B6652E-BE16-4600-ADC5-2322934EA743}" type="slidenum">
              <a:rPr lang="tr-TR" smtClean="0"/>
              <a:t>8</a:t>
            </a:fld>
            <a:endParaRPr lang="tr-TR" dirty="0"/>
          </a:p>
        </p:txBody>
      </p:sp>
    </p:spTree>
    <p:extLst>
      <p:ext uri="{BB962C8B-B14F-4D97-AF65-F5344CB8AC3E}">
        <p14:creationId xmlns:p14="http://schemas.microsoft.com/office/powerpoint/2010/main" val="805782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Now</a:t>
            </a:r>
            <a:r>
              <a:rPr lang="tr-TR" dirty="0" smtClean="0"/>
              <a:t>,</a:t>
            </a:r>
            <a:r>
              <a:rPr lang="tr-TR" baseline="0" dirty="0" smtClean="0"/>
              <a:t> </a:t>
            </a:r>
            <a:r>
              <a:rPr lang="tr-TR" baseline="0" dirty="0" err="1" smtClean="0"/>
              <a:t>we</a:t>
            </a:r>
            <a:r>
              <a:rPr lang="tr-TR" baseline="0" dirty="0" smtClean="0"/>
              <a:t> </a:t>
            </a:r>
            <a:r>
              <a:rPr lang="tr-TR" baseline="0" dirty="0" err="1" smtClean="0"/>
              <a:t>are</a:t>
            </a:r>
            <a:r>
              <a:rPr lang="tr-TR" baseline="0" dirty="0" smtClean="0"/>
              <a:t> in </a:t>
            </a:r>
            <a:r>
              <a:rPr lang="tr-TR" baseline="0" dirty="0" err="1" smtClean="0"/>
              <a:t>the</a:t>
            </a:r>
            <a:r>
              <a:rPr lang="tr-TR" baseline="0" dirty="0" smtClean="0"/>
              <a:t> </a:t>
            </a:r>
            <a:r>
              <a:rPr lang="tr-TR" baseline="0" dirty="0" err="1" smtClean="0"/>
              <a:t>Baum-Welch</a:t>
            </a:r>
            <a:r>
              <a:rPr lang="tr-TR" baseline="0" dirty="0" smtClean="0"/>
              <a:t> </a:t>
            </a:r>
            <a:r>
              <a:rPr lang="tr-TR" baseline="0" dirty="0" err="1" smtClean="0"/>
              <a:t>algorithm</a:t>
            </a:r>
            <a:r>
              <a:rPr lang="tr-TR" baseline="0" dirty="0" smtClean="0"/>
              <a:t>. </a:t>
            </a:r>
            <a:r>
              <a:rPr lang="tr-TR" baseline="0" dirty="0" err="1" smtClean="0"/>
              <a:t>We</a:t>
            </a:r>
            <a:r>
              <a:rPr lang="tr-TR" baseline="0" dirty="0" smtClean="0"/>
              <a:t> </a:t>
            </a:r>
            <a:r>
              <a:rPr lang="tr-TR" baseline="0" dirty="0" err="1" smtClean="0"/>
              <a:t>have</a:t>
            </a:r>
            <a:r>
              <a:rPr lang="tr-TR" baseline="0" dirty="0" smtClean="0"/>
              <a:t> </a:t>
            </a:r>
            <a:r>
              <a:rPr lang="tr-TR" baseline="0" dirty="0" err="1" smtClean="0"/>
              <a:t>two</a:t>
            </a:r>
            <a:r>
              <a:rPr lang="tr-TR" baseline="0" dirty="0" smtClean="0"/>
              <a:t> </a:t>
            </a:r>
            <a:r>
              <a:rPr lang="tr-TR" baseline="0" dirty="0" err="1" smtClean="0"/>
              <a:t>conditions</a:t>
            </a:r>
            <a:r>
              <a:rPr lang="tr-TR" baseline="0" dirty="0" smtClean="0"/>
              <a:t> </a:t>
            </a:r>
            <a:r>
              <a:rPr lang="tr-TR" baseline="0" dirty="0" err="1" smtClean="0"/>
              <a:t>such</a:t>
            </a:r>
            <a:r>
              <a:rPr lang="tr-TR" baseline="0" dirty="0" smtClean="0"/>
              <a:t> as </a:t>
            </a:r>
            <a:r>
              <a:rPr lang="tr-TR" baseline="0" dirty="0" err="1" smtClean="0"/>
              <a:t>cloudy</a:t>
            </a:r>
            <a:r>
              <a:rPr lang="tr-TR" baseline="0" dirty="0" smtClean="0"/>
              <a:t> </a:t>
            </a:r>
            <a:r>
              <a:rPr lang="tr-TR" baseline="0" dirty="0" err="1" smtClean="0"/>
              <a:t>and</a:t>
            </a:r>
            <a:r>
              <a:rPr lang="tr-TR" baseline="0" dirty="0" smtClean="0"/>
              <a:t> </a:t>
            </a:r>
            <a:r>
              <a:rPr lang="tr-TR" baseline="0" dirty="0" err="1" smtClean="0"/>
              <a:t>sunny</a:t>
            </a:r>
            <a:r>
              <a:rPr lang="tr-TR" baseline="0" dirty="0" smtClean="0"/>
              <a:t> </a:t>
            </a:r>
            <a:r>
              <a:rPr lang="tr-TR" baseline="0" dirty="0" err="1" smtClean="0"/>
              <a:t>day</a:t>
            </a:r>
            <a:r>
              <a:rPr lang="tr-TR" baseline="0" dirty="0" smtClean="0"/>
              <a:t>. </a:t>
            </a:r>
            <a:r>
              <a:rPr lang="tr-TR" baseline="0" dirty="0" err="1" smtClean="0"/>
              <a:t>According</a:t>
            </a:r>
            <a:r>
              <a:rPr lang="tr-TR" baseline="0" dirty="0" smtClean="0"/>
              <a:t> </a:t>
            </a:r>
            <a:r>
              <a:rPr lang="tr-TR" baseline="0" dirty="0" err="1" smtClean="0"/>
              <a:t>to</a:t>
            </a:r>
            <a:r>
              <a:rPr lang="tr-TR" baseline="0" dirty="0" smtClean="0"/>
              <a:t> </a:t>
            </a:r>
            <a:r>
              <a:rPr lang="tr-TR" baseline="0" dirty="0" err="1" smtClean="0"/>
              <a:t>Baum-Welch</a:t>
            </a:r>
            <a:r>
              <a:rPr lang="tr-TR" baseline="0" dirty="0" smtClean="0"/>
              <a:t> </a:t>
            </a:r>
            <a:r>
              <a:rPr lang="tr-TR" baseline="0" dirty="0" err="1" smtClean="0"/>
              <a:t>algorithm</a:t>
            </a:r>
            <a:r>
              <a:rPr lang="tr-TR" baseline="0" dirty="0" smtClean="0"/>
              <a:t> </a:t>
            </a:r>
            <a:r>
              <a:rPr lang="tr-TR" baseline="0" dirty="0" err="1" smtClean="0"/>
              <a:t>we</a:t>
            </a:r>
            <a:r>
              <a:rPr lang="tr-TR" baseline="0" dirty="0" smtClean="0"/>
              <a:t> </a:t>
            </a:r>
            <a:r>
              <a:rPr lang="tr-TR" baseline="0" dirty="0" err="1" smtClean="0"/>
              <a:t>called</a:t>
            </a:r>
            <a:r>
              <a:rPr lang="tr-TR" baseline="0" dirty="0" smtClean="0"/>
              <a:t> </a:t>
            </a:r>
            <a:r>
              <a:rPr lang="tr-TR" baseline="0" dirty="0" err="1" smtClean="0"/>
              <a:t>this</a:t>
            </a:r>
            <a:r>
              <a:rPr lang="tr-TR" baseline="0" dirty="0" smtClean="0"/>
              <a:t> </a:t>
            </a:r>
            <a:r>
              <a:rPr lang="tr-TR" baseline="0" dirty="0" err="1" smtClean="0"/>
              <a:t>conditions</a:t>
            </a:r>
            <a:r>
              <a:rPr lang="tr-TR" baseline="0" dirty="0" smtClean="0"/>
              <a:t> as a </a:t>
            </a:r>
            <a:r>
              <a:rPr lang="tr-TR" baseline="0" dirty="0" err="1" smtClean="0"/>
              <a:t>state</a:t>
            </a:r>
            <a:r>
              <a:rPr lang="tr-TR" baseline="0" dirty="0" smtClean="0"/>
              <a:t>. </a:t>
            </a:r>
            <a:r>
              <a:rPr lang="tr-TR" baseline="0" dirty="0" err="1" smtClean="0"/>
              <a:t>And</a:t>
            </a:r>
            <a:r>
              <a:rPr lang="tr-TR" baseline="0" dirty="0" smtClean="0"/>
              <a:t> </a:t>
            </a:r>
            <a:r>
              <a:rPr lang="tr-TR" baseline="0" dirty="0" err="1" smtClean="0"/>
              <a:t>probablity</a:t>
            </a:r>
            <a:r>
              <a:rPr lang="tr-TR" baseline="0" dirty="0" smtClean="0"/>
              <a:t> of </a:t>
            </a:r>
            <a:r>
              <a:rPr lang="tr-TR" baseline="0" dirty="0" err="1" smtClean="0"/>
              <a:t>weather</a:t>
            </a:r>
            <a:r>
              <a:rPr lang="tr-TR" baseline="0" dirty="0" smtClean="0"/>
              <a:t> </a:t>
            </a:r>
            <a:r>
              <a:rPr lang="tr-TR" baseline="0" dirty="0" err="1" smtClean="0"/>
              <a:t>conditions</a:t>
            </a:r>
            <a:r>
              <a:rPr lang="tr-TR" baseline="0" dirty="0" smtClean="0"/>
              <a:t> </a:t>
            </a:r>
            <a:r>
              <a:rPr lang="tr-TR" baseline="0" dirty="0" err="1" smtClean="0"/>
              <a:t>we</a:t>
            </a:r>
            <a:r>
              <a:rPr lang="tr-TR" baseline="0" dirty="0" smtClean="0"/>
              <a:t> </a:t>
            </a:r>
            <a:r>
              <a:rPr lang="tr-TR" baseline="0" dirty="0" err="1" smtClean="0"/>
              <a:t>called</a:t>
            </a:r>
            <a:r>
              <a:rPr lang="tr-TR" baseline="0" dirty="0" smtClean="0"/>
              <a:t> </a:t>
            </a:r>
            <a:r>
              <a:rPr lang="tr-TR" baseline="0" dirty="0" err="1" smtClean="0"/>
              <a:t>them</a:t>
            </a:r>
            <a:r>
              <a:rPr lang="tr-TR" baseline="0" dirty="0" smtClean="0"/>
              <a:t> «</a:t>
            </a:r>
            <a:r>
              <a:rPr lang="tr-TR" baseline="0" dirty="0" err="1" smtClean="0"/>
              <a:t>transitions</a:t>
            </a:r>
            <a:r>
              <a:rPr lang="tr-TR" baseline="0" dirty="0" smtClean="0"/>
              <a:t>». </a:t>
            </a:r>
            <a:r>
              <a:rPr lang="tr-TR" baseline="0" dirty="0" err="1" smtClean="0"/>
              <a:t>For</a:t>
            </a:r>
            <a:r>
              <a:rPr lang="tr-TR" baseline="0" dirty="0" smtClean="0"/>
              <a:t> </a:t>
            </a:r>
            <a:r>
              <a:rPr lang="tr-TR" baseline="0" dirty="0" err="1" smtClean="0"/>
              <a:t>example</a:t>
            </a:r>
            <a:r>
              <a:rPr lang="tr-TR" baseline="0" dirty="0" smtClean="0"/>
              <a:t> </a:t>
            </a:r>
            <a:r>
              <a:rPr lang="tr-TR" baseline="0" dirty="0" err="1" smtClean="0"/>
              <a:t>if</a:t>
            </a:r>
            <a:r>
              <a:rPr lang="tr-TR" baseline="0" dirty="0" smtClean="0"/>
              <a:t> </a:t>
            </a:r>
            <a:r>
              <a:rPr lang="tr-TR" baseline="0" dirty="0" err="1" smtClean="0"/>
              <a:t>today</a:t>
            </a:r>
            <a:r>
              <a:rPr lang="tr-TR" baseline="0" dirty="0" smtClean="0"/>
              <a:t> is </a:t>
            </a:r>
            <a:r>
              <a:rPr lang="tr-TR" baseline="0" dirty="0" err="1" smtClean="0"/>
              <a:t>sunny</a:t>
            </a:r>
            <a:r>
              <a:rPr lang="tr-TR" baseline="0" dirty="0" smtClean="0"/>
              <a:t> </a:t>
            </a:r>
            <a:r>
              <a:rPr lang="tr-TR" baseline="0" dirty="0" err="1" smtClean="0"/>
              <a:t>and</a:t>
            </a:r>
            <a:r>
              <a:rPr lang="tr-TR" baseline="0" dirty="0" smtClean="0"/>
              <a:t> </a:t>
            </a:r>
            <a:r>
              <a:rPr lang="tr-TR" baseline="0" dirty="0" err="1" smtClean="0"/>
              <a:t>tomorrow</a:t>
            </a:r>
            <a:r>
              <a:rPr lang="tr-TR" baseline="0" dirty="0" smtClean="0"/>
              <a:t> </a:t>
            </a:r>
            <a:r>
              <a:rPr lang="tr-TR" baseline="0" dirty="0" err="1" smtClean="0"/>
              <a:t>must</a:t>
            </a:r>
            <a:r>
              <a:rPr lang="tr-TR" baseline="0" dirty="0" smtClean="0"/>
              <a:t> be </a:t>
            </a:r>
            <a:r>
              <a:rPr lang="tr-TR" baseline="0" dirty="0" err="1" smtClean="0"/>
              <a:t>sunny</a:t>
            </a:r>
            <a:r>
              <a:rPr lang="tr-TR" baseline="0" dirty="0" smtClean="0"/>
              <a:t> </a:t>
            </a:r>
            <a:r>
              <a:rPr lang="tr-TR" baseline="0" dirty="0" err="1" smtClean="0"/>
              <a:t>or</a:t>
            </a:r>
            <a:r>
              <a:rPr lang="tr-TR" baseline="0" dirty="0" smtClean="0"/>
              <a:t> </a:t>
            </a:r>
            <a:r>
              <a:rPr lang="tr-TR" baseline="0" dirty="0" err="1" smtClean="0"/>
              <a:t>cloudy</a:t>
            </a:r>
            <a:r>
              <a:rPr lang="tr-TR" baseline="0" dirty="0" smtClean="0"/>
              <a:t> </a:t>
            </a:r>
            <a:r>
              <a:rPr lang="tr-TR" baseline="0" dirty="0" err="1" smtClean="0"/>
              <a:t>and</a:t>
            </a:r>
            <a:r>
              <a:rPr lang="tr-TR" baseline="0" dirty="0" smtClean="0"/>
              <a:t> </a:t>
            </a:r>
            <a:r>
              <a:rPr lang="tr-TR" baseline="0" dirty="0" err="1" smtClean="0"/>
              <a:t>they</a:t>
            </a:r>
            <a:r>
              <a:rPr lang="tr-TR" baseline="0" dirty="0" smtClean="0"/>
              <a:t> </a:t>
            </a:r>
            <a:r>
              <a:rPr lang="tr-TR" baseline="0" dirty="0" err="1" smtClean="0"/>
              <a:t>have</a:t>
            </a:r>
            <a:r>
              <a:rPr lang="tr-TR" baseline="0" dirty="0" smtClean="0"/>
              <a:t> </a:t>
            </a:r>
            <a:r>
              <a:rPr lang="tr-TR" baseline="0" dirty="0" err="1" smtClean="0"/>
              <a:t>some</a:t>
            </a:r>
            <a:r>
              <a:rPr lang="tr-TR" baseline="0" dirty="0" smtClean="0"/>
              <a:t> </a:t>
            </a:r>
            <a:r>
              <a:rPr lang="tr-TR" baseline="0" dirty="0" err="1" smtClean="0"/>
              <a:t>probablities</a:t>
            </a:r>
            <a:r>
              <a:rPr lang="tr-TR" baseline="0" dirty="0" smtClean="0"/>
              <a:t>. Oh, I </a:t>
            </a:r>
            <a:r>
              <a:rPr lang="tr-TR" baseline="0" dirty="0" err="1" smtClean="0"/>
              <a:t>forgot</a:t>
            </a:r>
            <a:r>
              <a:rPr lang="tr-TR" baseline="0" dirty="0" smtClean="0"/>
              <a:t> </a:t>
            </a:r>
            <a:r>
              <a:rPr lang="tr-TR" baseline="0" dirty="0" err="1" smtClean="0"/>
              <a:t>to</a:t>
            </a:r>
            <a:r>
              <a:rPr lang="tr-TR" baseline="0" dirty="0" smtClean="0"/>
              <a:t> </a:t>
            </a:r>
            <a:r>
              <a:rPr lang="tr-TR" baseline="0" dirty="0" err="1" smtClean="0"/>
              <a:t>write</a:t>
            </a:r>
            <a:r>
              <a:rPr lang="tr-TR" baseline="0" dirty="0" smtClean="0"/>
              <a:t> </a:t>
            </a:r>
            <a:r>
              <a:rPr lang="tr-TR" baseline="0" dirty="0" err="1" smtClean="0"/>
              <a:t>blue</a:t>
            </a:r>
            <a:r>
              <a:rPr lang="tr-TR" baseline="0" dirty="0" smtClean="0"/>
              <a:t> </a:t>
            </a:r>
            <a:r>
              <a:rPr lang="tr-TR" baseline="0" dirty="0" err="1" smtClean="0"/>
              <a:t>and</a:t>
            </a:r>
            <a:r>
              <a:rPr lang="tr-TR" baseline="0" dirty="0" smtClean="0"/>
              <a:t> </a:t>
            </a:r>
            <a:r>
              <a:rPr lang="tr-TR" baseline="0" dirty="0" err="1" smtClean="0"/>
              <a:t>yellow</a:t>
            </a:r>
            <a:r>
              <a:rPr lang="tr-TR" baseline="0" dirty="0" smtClean="0"/>
              <a:t> </a:t>
            </a:r>
            <a:r>
              <a:rPr lang="tr-TR" baseline="0" dirty="0" err="1" smtClean="0"/>
              <a:t>line’s</a:t>
            </a:r>
            <a:r>
              <a:rPr lang="tr-TR" baseline="0" dirty="0" smtClean="0"/>
              <a:t> name. I </a:t>
            </a:r>
            <a:r>
              <a:rPr lang="tr-TR" baseline="0" dirty="0" err="1" smtClean="0"/>
              <a:t>must</a:t>
            </a:r>
            <a:r>
              <a:rPr lang="tr-TR" baseline="0" dirty="0" smtClean="0"/>
              <a:t> be </a:t>
            </a:r>
            <a:r>
              <a:rPr lang="tr-TR" baseline="0" dirty="0" err="1" smtClean="0"/>
              <a:t>hungry</a:t>
            </a:r>
            <a:r>
              <a:rPr lang="tr-TR" baseline="0" dirty="0" smtClean="0"/>
              <a:t> </a:t>
            </a:r>
            <a:r>
              <a:rPr lang="tr-TR" baseline="0" dirty="0" err="1" smtClean="0"/>
              <a:t>when</a:t>
            </a:r>
            <a:r>
              <a:rPr lang="tr-TR" baseline="0" dirty="0" smtClean="0"/>
              <a:t> I </a:t>
            </a:r>
            <a:r>
              <a:rPr lang="tr-TR" baseline="0" dirty="0" err="1" smtClean="0"/>
              <a:t>created</a:t>
            </a:r>
            <a:r>
              <a:rPr lang="tr-TR" baseline="0" dirty="0" smtClean="0"/>
              <a:t> </a:t>
            </a:r>
            <a:r>
              <a:rPr lang="tr-TR" baseline="0" dirty="0" err="1" smtClean="0"/>
              <a:t>the</a:t>
            </a:r>
            <a:r>
              <a:rPr lang="tr-TR" baseline="0" dirty="0" smtClean="0"/>
              <a:t> </a:t>
            </a:r>
            <a:r>
              <a:rPr lang="tr-TR" baseline="0" dirty="0" err="1" smtClean="0"/>
              <a:t>animations</a:t>
            </a:r>
            <a:r>
              <a:rPr lang="tr-TR" baseline="0" dirty="0" smtClean="0"/>
              <a:t>. </a:t>
            </a:r>
            <a:r>
              <a:rPr lang="tr-TR" baseline="0" dirty="0" err="1" smtClean="0"/>
              <a:t>Anyway</a:t>
            </a:r>
            <a:r>
              <a:rPr lang="tr-TR" baseline="0" dirty="0" smtClean="0"/>
              <a:t>, </a:t>
            </a:r>
            <a:r>
              <a:rPr lang="tr-TR" baseline="0" dirty="0" err="1" smtClean="0"/>
              <a:t>we</a:t>
            </a:r>
            <a:r>
              <a:rPr lang="tr-TR" baseline="0" dirty="0" smtClean="0"/>
              <a:t> </a:t>
            </a:r>
            <a:r>
              <a:rPr lang="tr-TR" baseline="0" dirty="0" err="1" smtClean="0"/>
              <a:t>called</a:t>
            </a:r>
            <a:r>
              <a:rPr lang="tr-TR" baseline="0" dirty="0" smtClean="0"/>
              <a:t> </a:t>
            </a:r>
            <a:r>
              <a:rPr lang="tr-TR" baseline="0" dirty="0" err="1" smtClean="0"/>
              <a:t>these</a:t>
            </a:r>
            <a:r>
              <a:rPr lang="tr-TR" baseline="0" dirty="0" smtClean="0"/>
              <a:t> </a:t>
            </a:r>
            <a:r>
              <a:rPr lang="tr-TR" baseline="0" dirty="0" err="1" smtClean="0"/>
              <a:t>lines</a:t>
            </a:r>
            <a:r>
              <a:rPr lang="tr-TR" baseline="0" dirty="0" smtClean="0"/>
              <a:t> «</a:t>
            </a:r>
            <a:r>
              <a:rPr lang="tr-TR" baseline="0" dirty="0" err="1" smtClean="0"/>
              <a:t>emitions</a:t>
            </a:r>
            <a:r>
              <a:rPr lang="tr-TR" baseline="0" dirty="0" smtClean="0"/>
              <a:t>». </a:t>
            </a:r>
            <a:r>
              <a:rPr lang="tr-TR" baseline="0" dirty="0" err="1" smtClean="0"/>
              <a:t>Belonging</a:t>
            </a:r>
            <a:r>
              <a:rPr lang="tr-TR" baseline="0" dirty="0" smtClean="0"/>
              <a:t> </a:t>
            </a:r>
            <a:r>
              <a:rPr lang="tr-TR" baseline="0" dirty="0" err="1" smtClean="0"/>
              <a:t>to</a:t>
            </a:r>
            <a:r>
              <a:rPr lang="tr-TR" baseline="0" dirty="0" smtClean="0"/>
              <a:t> </a:t>
            </a:r>
            <a:r>
              <a:rPr lang="tr-TR" baseline="0" dirty="0" err="1" smtClean="0"/>
              <a:t>these</a:t>
            </a:r>
            <a:r>
              <a:rPr lang="tr-TR" baseline="0" dirty="0" smtClean="0"/>
              <a:t> </a:t>
            </a:r>
            <a:r>
              <a:rPr lang="tr-TR" baseline="0" dirty="0" err="1" smtClean="0"/>
              <a:t>states</a:t>
            </a:r>
            <a:r>
              <a:rPr lang="tr-TR" baseline="0" dirty="0" smtClean="0"/>
              <a:t> </a:t>
            </a:r>
            <a:r>
              <a:rPr lang="tr-TR" baseline="0" dirty="0" err="1" smtClean="0"/>
              <a:t>we</a:t>
            </a:r>
            <a:r>
              <a:rPr lang="tr-TR" baseline="0" dirty="0" smtClean="0"/>
              <a:t> </a:t>
            </a:r>
            <a:r>
              <a:rPr lang="tr-TR" baseline="0" dirty="0" err="1" smtClean="0"/>
              <a:t>have</a:t>
            </a:r>
            <a:r>
              <a:rPr lang="tr-TR" baseline="0" dirty="0" smtClean="0"/>
              <a:t> </a:t>
            </a:r>
            <a:r>
              <a:rPr lang="tr-TR" baseline="0" dirty="0" err="1" smtClean="0"/>
              <a:t>some</a:t>
            </a:r>
            <a:r>
              <a:rPr lang="tr-TR" baseline="0" dirty="0" smtClean="0"/>
              <a:t> </a:t>
            </a:r>
            <a:r>
              <a:rPr lang="tr-TR" baseline="0" dirty="0" err="1" smtClean="0"/>
              <a:t>conclusions</a:t>
            </a:r>
            <a:r>
              <a:rPr lang="tr-TR" baseline="0" dirty="0" smtClean="0"/>
              <a:t> </a:t>
            </a:r>
            <a:r>
              <a:rPr lang="tr-TR" baseline="0" dirty="0" err="1" smtClean="0"/>
              <a:t>and</a:t>
            </a:r>
            <a:r>
              <a:rPr lang="tr-TR" baseline="0" dirty="0" smtClean="0"/>
              <a:t> </a:t>
            </a:r>
            <a:r>
              <a:rPr lang="tr-TR" baseline="0" dirty="0" err="1" smtClean="0"/>
              <a:t>we</a:t>
            </a:r>
            <a:r>
              <a:rPr lang="tr-TR" baseline="0" dirty="0" smtClean="0"/>
              <a:t> </a:t>
            </a:r>
            <a:r>
              <a:rPr lang="tr-TR" baseline="0" dirty="0" err="1" smtClean="0"/>
              <a:t>called</a:t>
            </a:r>
            <a:r>
              <a:rPr lang="tr-TR" baseline="0" dirty="0" smtClean="0"/>
              <a:t> </a:t>
            </a:r>
            <a:r>
              <a:rPr lang="tr-TR" baseline="0" dirty="0" err="1" smtClean="0"/>
              <a:t>them</a:t>
            </a:r>
            <a:r>
              <a:rPr lang="tr-TR" baseline="0" dirty="0" smtClean="0"/>
              <a:t> «</a:t>
            </a:r>
            <a:r>
              <a:rPr lang="tr-TR" baseline="0" dirty="0" err="1" smtClean="0"/>
              <a:t>observations</a:t>
            </a:r>
            <a:r>
              <a:rPr lang="tr-TR" baseline="0" dirty="0" smtClean="0"/>
              <a:t>». </a:t>
            </a:r>
            <a:r>
              <a:rPr lang="tr-TR" baseline="0" dirty="0" err="1" smtClean="0"/>
              <a:t>All</a:t>
            </a:r>
            <a:r>
              <a:rPr lang="tr-TR" baseline="0" dirty="0" smtClean="0"/>
              <a:t> </a:t>
            </a:r>
            <a:r>
              <a:rPr lang="tr-TR" baseline="0" dirty="0" err="1" smtClean="0"/>
              <a:t>these</a:t>
            </a:r>
            <a:r>
              <a:rPr lang="tr-TR" baseline="0" dirty="0" smtClean="0"/>
              <a:t> </a:t>
            </a:r>
            <a:r>
              <a:rPr lang="tr-TR" baseline="0" dirty="0" err="1" smtClean="0"/>
              <a:t>names</a:t>
            </a:r>
            <a:r>
              <a:rPr lang="tr-TR" baseline="0" dirty="0" smtClean="0"/>
              <a:t> </a:t>
            </a:r>
            <a:r>
              <a:rPr lang="tr-TR" baseline="0" dirty="0" err="1" smtClean="0"/>
              <a:t>have</a:t>
            </a:r>
            <a:r>
              <a:rPr lang="tr-TR" baseline="0" dirty="0" smtClean="0"/>
              <a:t> </a:t>
            </a:r>
            <a:r>
              <a:rPr lang="tr-TR" baseline="0" dirty="0" err="1" smtClean="0"/>
              <a:t>probablities</a:t>
            </a:r>
            <a:r>
              <a:rPr lang="tr-TR" baseline="0" dirty="0" smtClean="0"/>
              <a:t>.</a:t>
            </a:r>
          </a:p>
          <a:p>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9</a:t>
            </a:fld>
            <a:endParaRPr lang="tr-TR" dirty="0"/>
          </a:p>
        </p:txBody>
      </p:sp>
    </p:spTree>
    <p:extLst>
      <p:ext uri="{BB962C8B-B14F-4D97-AF65-F5344CB8AC3E}">
        <p14:creationId xmlns:p14="http://schemas.microsoft.com/office/powerpoint/2010/main" val="2360757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This</a:t>
            </a:r>
            <a:r>
              <a:rPr lang="tr-TR" baseline="0" dirty="0" smtClean="0"/>
              <a:t> is </a:t>
            </a:r>
            <a:r>
              <a:rPr lang="tr-TR" baseline="0" dirty="0" err="1" smtClean="0"/>
              <a:t>the</a:t>
            </a:r>
            <a:r>
              <a:rPr lang="tr-TR" baseline="0" dirty="0" smtClean="0"/>
              <a:t> </a:t>
            </a:r>
            <a:r>
              <a:rPr lang="tr-TR" baseline="0" dirty="0" err="1" smtClean="0"/>
              <a:t>simplest</a:t>
            </a:r>
            <a:r>
              <a:rPr lang="tr-TR" baseline="0" dirty="0" smtClean="0"/>
              <a:t> model of </a:t>
            </a:r>
            <a:r>
              <a:rPr lang="tr-TR" baseline="0" dirty="0" err="1" smtClean="0"/>
              <a:t>Baum-Welch</a:t>
            </a:r>
            <a:r>
              <a:rPr lang="tr-TR" baseline="0" dirty="0" smtClean="0"/>
              <a:t> </a:t>
            </a:r>
            <a:r>
              <a:rPr lang="tr-TR" baseline="0" dirty="0" err="1" smtClean="0"/>
              <a:t>and</a:t>
            </a:r>
            <a:r>
              <a:rPr lang="tr-TR" baseline="0" dirty="0" smtClean="0"/>
              <a:t> </a:t>
            </a:r>
            <a:r>
              <a:rPr lang="tr-TR" baseline="0" dirty="0" err="1" smtClean="0"/>
              <a:t>lazy</a:t>
            </a:r>
            <a:r>
              <a:rPr lang="tr-TR" baseline="0" dirty="0" smtClean="0"/>
              <a:t> man.</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10</a:t>
            </a:fld>
            <a:endParaRPr lang="tr-TR" dirty="0"/>
          </a:p>
        </p:txBody>
      </p:sp>
    </p:spTree>
    <p:extLst>
      <p:ext uri="{BB962C8B-B14F-4D97-AF65-F5344CB8AC3E}">
        <p14:creationId xmlns:p14="http://schemas.microsoft.com/office/powerpoint/2010/main" val="16800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A23720DD-5B6D-40BF-8493-A6B52D484E6B}" type="datetimeFigureOut">
              <a:rPr lang="tr-TR" smtClean="0"/>
              <a:t>21.12.2015</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dirty="0"/>
          </a:p>
        </p:txBody>
      </p:sp>
    </p:spTree>
    <p:extLst>
      <p:ext uri="{BB962C8B-B14F-4D97-AF65-F5344CB8AC3E}">
        <p14:creationId xmlns:p14="http://schemas.microsoft.com/office/powerpoint/2010/main" val="363611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23720DD-5B6D-40BF-8493-A6B52D484E6B}" type="datetimeFigureOut">
              <a:rPr lang="tr-TR" smtClean="0"/>
              <a:t>21.12.2015</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dirty="0"/>
          </a:p>
        </p:txBody>
      </p:sp>
    </p:spTree>
    <p:extLst>
      <p:ext uri="{BB962C8B-B14F-4D97-AF65-F5344CB8AC3E}">
        <p14:creationId xmlns:p14="http://schemas.microsoft.com/office/powerpoint/2010/main" val="2436820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23720DD-5B6D-40BF-8493-A6B52D484E6B}" type="datetimeFigureOut">
              <a:rPr lang="tr-TR" smtClean="0"/>
              <a:t>21.12.2015</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dirty="0"/>
          </a:p>
        </p:txBody>
      </p:sp>
    </p:spTree>
    <p:extLst>
      <p:ext uri="{BB962C8B-B14F-4D97-AF65-F5344CB8AC3E}">
        <p14:creationId xmlns:p14="http://schemas.microsoft.com/office/powerpoint/2010/main" val="383468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23720DD-5B6D-40BF-8493-A6B52D484E6B}" type="datetimeFigureOut">
              <a:rPr lang="tr-TR" smtClean="0"/>
              <a:t>21.12.2015</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dirty="0"/>
          </a:p>
        </p:txBody>
      </p:sp>
    </p:spTree>
    <p:extLst>
      <p:ext uri="{BB962C8B-B14F-4D97-AF65-F5344CB8AC3E}">
        <p14:creationId xmlns:p14="http://schemas.microsoft.com/office/powerpoint/2010/main" val="12986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A23720DD-5B6D-40BF-8493-A6B52D484E6B}" type="datetimeFigureOut">
              <a:rPr lang="tr-TR" smtClean="0"/>
              <a:t>21.12.2015</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dirty="0"/>
          </a:p>
        </p:txBody>
      </p:sp>
    </p:spTree>
    <p:extLst>
      <p:ext uri="{BB962C8B-B14F-4D97-AF65-F5344CB8AC3E}">
        <p14:creationId xmlns:p14="http://schemas.microsoft.com/office/powerpoint/2010/main" val="2016930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A23720DD-5B6D-40BF-8493-A6B52D484E6B}" type="datetimeFigureOut">
              <a:rPr lang="tr-TR" smtClean="0"/>
              <a:t>21.12.2015</a:t>
            </a:fld>
            <a:endParaRPr lang="tr-TR" dirty="0"/>
          </a:p>
        </p:txBody>
      </p:sp>
      <p:sp>
        <p:nvSpPr>
          <p:cNvPr id="6" name="Altbilgi Yer Tutucusu 5"/>
          <p:cNvSpPr>
            <a:spLocks noGrp="1"/>
          </p:cNvSpPr>
          <p:nvPr>
            <p:ph type="ftr" sz="quarter" idx="11"/>
          </p:nvPr>
        </p:nvSpPr>
        <p:spPr/>
        <p:txBody>
          <a:bodyPr/>
          <a:lstStyle/>
          <a:p>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dirty="0"/>
          </a:p>
        </p:txBody>
      </p:sp>
    </p:spTree>
    <p:extLst>
      <p:ext uri="{BB962C8B-B14F-4D97-AF65-F5344CB8AC3E}">
        <p14:creationId xmlns:p14="http://schemas.microsoft.com/office/powerpoint/2010/main" val="150256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A23720DD-5B6D-40BF-8493-A6B52D484E6B}" type="datetimeFigureOut">
              <a:rPr lang="tr-TR" smtClean="0"/>
              <a:t>21.12.2015</a:t>
            </a:fld>
            <a:endParaRPr lang="tr-TR" dirty="0"/>
          </a:p>
        </p:txBody>
      </p:sp>
      <p:sp>
        <p:nvSpPr>
          <p:cNvPr id="8" name="Altbilgi Yer Tutucusu 7"/>
          <p:cNvSpPr>
            <a:spLocks noGrp="1"/>
          </p:cNvSpPr>
          <p:nvPr>
            <p:ph type="ftr" sz="quarter" idx="11"/>
          </p:nvPr>
        </p:nvSpPr>
        <p:spPr/>
        <p:txBody>
          <a:bodyPr/>
          <a:lstStyle/>
          <a:p>
            <a:endParaRPr lang="tr-TR" dirty="0"/>
          </a:p>
        </p:txBody>
      </p:sp>
      <p:sp>
        <p:nvSpPr>
          <p:cNvPr id="9" name="Slayt Numarası Yer Tutucusu 8"/>
          <p:cNvSpPr>
            <a:spLocks noGrp="1"/>
          </p:cNvSpPr>
          <p:nvPr>
            <p:ph type="sldNum" sz="quarter" idx="12"/>
          </p:nvPr>
        </p:nvSpPr>
        <p:spPr/>
        <p:txBody>
          <a:bodyPr/>
          <a:lstStyle/>
          <a:p>
            <a:fld id="{F302176B-0E47-46AC-8F43-DAB4B8A37D06}" type="slidenum">
              <a:rPr lang="tr-TR" smtClean="0"/>
              <a:t>‹#›</a:t>
            </a:fld>
            <a:endParaRPr lang="tr-TR" dirty="0"/>
          </a:p>
        </p:txBody>
      </p:sp>
    </p:spTree>
    <p:extLst>
      <p:ext uri="{BB962C8B-B14F-4D97-AF65-F5344CB8AC3E}">
        <p14:creationId xmlns:p14="http://schemas.microsoft.com/office/powerpoint/2010/main" val="211436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23720DD-5B6D-40BF-8493-A6B52D484E6B}" type="datetimeFigureOut">
              <a:rPr lang="tr-TR" smtClean="0"/>
              <a:t>21.12.2015</a:t>
            </a:fld>
            <a:endParaRPr lang="tr-TR" dirty="0"/>
          </a:p>
        </p:txBody>
      </p:sp>
      <p:sp>
        <p:nvSpPr>
          <p:cNvPr id="4" name="Altbilgi Yer Tutucusu 3"/>
          <p:cNvSpPr>
            <a:spLocks noGrp="1"/>
          </p:cNvSpPr>
          <p:nvPr>
            <p:ph type="ftr" sz="quarter" idx="11"/>
          </p:nvPr>
        </p:nvSpPr>
        <p:spPr/>
        <p:txBody>
          <a:bodyPr/>
          <a:lstStyle/>
          <a:p>
            <a:endParaRPr lang="tr-TR" dirty="0"/>
          </a:p>
        </p:txBody>
      </p:sp>
      <p:sp>
        <p:nvSpPr>
          <p:cNvPr id="5" name="Slayt Numarası Yer Tutucusu 4"/>
          <p:cNvSpPr>
            <a:spLocks noGrp="1"/>
          </p:cNvSpPr>
          <p:nvPr>
            <p:ph type="sldNum" sz="quarter" idx="12"/>
          </p:nvPr>
        </p:nvSpPr>
        <p:spPr/>
        <p:txBody>
          <a:bodyPr/>
          <a:lstStyle/>
          <a:p>
            <a:fld id="{F302176B-0E47-46AC-8F43-DAB4B8A37D06}" type="slidenum">
              <a:rPr lang="tr-TR" smtClean="0"/>
              <a:t>‹#›</a:t>
            </a:fld>
            <a:endParaRPr lang="tr-TR" dirty="0"/>
          </a:p>
        </p:txBody>
      </p:sp>
    </p:spTree>
    <p:extLst>
      <p:ext uri="{BB962C8B-B14F-4D97-AF65-F5344CB8AC3E}">
        <p14:creationId xmlns:p14="http://schemas.microsoft.com/office/powerpoint/2010/main" val="3491472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23720DD-5B6D-40BF-8493-A6B52D484E6B}" type="datetimeFigureOut">
              <a:rPr lang="tr-TR" smtClean="0"/>
              <a:t>21.12.2015</a:t>
            </a:fld>
            <a:endParaRPr lang="tr-TR" dirty="0"/>
          </a:p>
        </p:txBody>
      </p:sp>
      <p:sp>
        <p:nvSpPr>
          <p:cNvPr id="3" name="Altbilgi Yer Tutucusu 2"/>
          <p:cNvSpPr>
            <a:spLocks noGrp="1"/>
          </p:cNvSpPr>
          <p:nvPr>
            <p:ph type="ftr" sz="quarter" idx="11"/>
          </p:nvPr>
        </p:nvSpPr>
        <p:spPr/>
        <p:txBody>
          <a:bodyPr/>
          <a:lstStyle/>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a:t>
            </a:fld>
            <a:endParaRPr lang="tr-TR" dirty="0"/>
          </a:p>
        </p:txBody>
      </p:sp>
    </p:spTree>
    <p:extLst>
      <p:ext uri="{BB962C8B-B14F-4D97-AF65-F5344CB8AC3E}">
        <p14:creationId xmlns:p14="http://schemas.microsoft.com/office/powerpoint/2010/main" val="2844561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21.12.2015</a:t>
            </a:fld>
            <a:endParaRPr lang="tr-TR" dirty="0"/>
          </a:p>
        </p:txBody>
      </p:sp>
      <p:sp>
        <p:nvSpPr>
          <p:cNvPr id="6" name="Altbilgi Yer Tutucusu 5"/>
          <p:cNvSpPr>
            <a:spLocks noGrp="1"/>
          </p:cNvSpPr>
          <p:nvPr>
            <p:ph type="ftr" sz="quarter" idx="11"/>
          </p:nvPr>
        </p:nvSpPr>
        <p:spPr/>
        <p:txBody>
          <a:bodyPr/>
          <a:lstStyle/>
          <a:p>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dirty="0"/>
          </a:p>
        </p:txBody>
      </p:sp>
    </p:spTree>
    <p:extLst>
      <p:ext uri="{BB962C8B-B14F-4D97-AF65-F5344CB8AC3E}">
        <p14:creationId xmlns:p14="http://schemas.microsoft.com/office/powerpoint/2010/main" val="303367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21.12.2015</a:t>
            </a:fld>
            <a:endParaRPr lang="tr-TR" dirty="0"/>
          </a:p>
        </p:txBody>
      </p:sp>
      <p:sp>
        <p:nvSpPr>
          <p:cNvPr id="6" name="Altbilgi Yer Tutucusu 5"/>
          <p:cNvSpPr>
            <a:spLocks noGrp="1"/>
          </p:cNvSpPr>
          <p:nvPr>
            <p:ph type="ftr" sz="quarter" idx="11"/>
          </p:nvPr>
        </p:nvSpPr>
        <p:spPr/>
        <p:txBody>
          <a:bodyPr/>
          <a:lstStyle/>
          <a:p>
            <a:endParaRPr lang="tr-TR" dirty="0"/>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dirty="0"/>
          </a:p>
        </p:txBody>
      </p:sp>
    </p:spTree>
    <p:extLst>
      <p:ext uri="{BB962C8B-B14F-4D97-AF65-F5344CB8AC3E}">
        <p14:creationId xmlns:p14="http://schemas.microsoft.com/office/powerpoint/2010/main" val="3987713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21.12.2015</a:t>
            </a:fld>
            <a:endParaRPr lang="tr-TR" dirty="0"/>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dirty="0"/>
          </a:p>
        </p:txBody>
      </p:sp>
    </p:spTree>
    <p:extLst>
      <p:ext uri="{BB962C8B-B14F-4D97-AF65-F5344CB8AC3E}">
        <p14:creationId xmlns:p14="http://schemas.microsoft.com/office/powerpoint/2010/main" val="303808059"/>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83568" y="1268760"/>
            <a:ext cx="7772400" cy="1470025"/>
          </a:xfrm>
        </p:spPr>
        <p:txBody>
          <a:bodyPr>
            <a:normAutofit/>
          </a:bodyPr>
          <a:lstStyle/>
          <a:p>
            <a:r>
              <a:rPr lang="en-US" sz="4800" dirty="0" smtClean="0">
                <a:solidFill>
                  <a:srgbClr val="00B050"/>
                </a:solidFill>
              </a:rPr>
              <a:t>Determining of Music Genres</a:t>
            </a:r>
            <a:endParaRPr lang="en-US" sz="4800" dirty="0">
              <a:solidFill>
                <a:srgbClr val="00B050"/>
              </a:solidFill>
            </a:endParaRPr>
          </a:p>
        </p:txBody>
      </p:sp>
      <p:sp>
        <p:nvSpPr>
          <p:cNvPr id="3" name="Alt Başlık 2"/>
          <p:cNvSpPr>
            <a:spLocks noGrp="1"/>
          </p:cNvSpPr>
          <p:nvPr>
            <p:ph type="subTitle" idx="1"/>
          </p:nvPr>
        </p:nvSpPr>
        <p:spPr>
          <a:xfrm>
            <a:off x="179512" y="4869160"/>
            <a:ext cx="8712968" cy="1487016"/>
          </a:xfrm>
        </p:spPr>
        <p:txBody>
          <a:bodyPr>
            <a:normAutofit/>
          </a:bodyPr>
          <a:lstStyle/>
          <a:p>
            <a:pPr algn="l"/>
            <a:r>
              <a:rPr lang="tr-TR" sz="2800" dirty="0" smtClean="0">
                <a:solidFill>
                  <a:srgbClr val="002060"/>
                </a:solidFill>
              </a:rPr>
              <a:t>     Enes AYTEKİN </a:t>
            </a:r>
          </a:p>
          <a:p>
            <a:pPr algn="l"/>
            <a:r>
              <a:rPr lang="tr-TR" sz="2800" dirty="0" smtClean="0">
                <a:solidFill>
                  <a:srgbClr val="002060"/>
                </a:solidFill>
              </a:rPr>
              <a:t>  Çağatay DEMİREL        		 Advisor: Mehmet BARAN</a:t>
            </a:r>
            <a:endParaRPr lang="en-US" sz="2800" dirty="0">
              <a:solidFill>
                <a:srgbClr val="002060"/>
              </a:solidFill>
            </a:endParaRPr>
          </a:p>
        </p:txBody>
      </p:sp>
    </p:spTree>
    <p:extLst>
      <p:ext uri="{BB962C8B-B14F-4D97-AF65-F5344CB8AC3E}">
        <p14:creationId xmlns:p14="http://schemas.microsoft.com/office/powerpoint/2010/main" val="1578952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General </a:t>
            </a:r>
            <a:r>
              <a:rPr lang="tr-TR" dirty="0" err="1" smtClean="0"/>
              <a:t>Scheme</a:t>
            </a:r>
            <a:endParaRPr lang="tr-TR" dirty="0"/>
          </a:p>
        </p:txBody>
      </p:sp>
      <p:pic>
        <p:nvPicPr>
          <p:cNvPr id="6" name="İçerik Yer Tutucus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7664" y="1556792"/>
            <a:ext cx="6751017" cy="4525963"/>
          </a:xfrm>
        </p:spPr>
      </p:pic>
    </p:spTree>
    <p:extLst>
      <p:ext uri="{BB962C8B-B14F-4D97-AF65-F5344CB8AC3E}">
        <p14:creationId xmlns:p14="http://schemas.microsoft.com/office/powerpoint/2010/main" val="1893141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Forward-Backward</a:t>
            </a:r>
            <a:r>
              <a:rPr lang="tr-TR" dirty="0" smtClean="0"/>
              <a:t> </a:t>
            </a:r>
            <a:r>
              <a:rPr lang="tr-TR" dirty="0" err="1" smtClean="0"/>
              <a:t>Algorithm</a:t>
            </a:r>
            <a:endParaRPr lang="tr-TR" dirty="0"/>
          </a:p>
        </p:txBody>
      </p:sp>
      <p:pic>
        <p:nvPicPr>
          <p:cNvPr id="6" name="İçerik Yer Tutucus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1872" y="1600200"/>
            <a:ext cx="5880256" cy="4525963"/>
          </a:xfrm>
        </p:spPr>
      </p:pic>
    </p:spTree>
    <p:extLst>
      <p:ext uri="{BB962C8B-B14F-4D97-AF65-F5344CB8AC3E}">
        <p14:creationId xmlns:p14="http://schemas.microsoft.com/office/powerpoint/2010/main" val="4260839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err="1" smtClean="0"/>
              <a:t>Forward</a:t>
            </a:r>
            <a:r>
              <a:rPr lang="tr-TR" dirty="0" smtClean="0"/>
              <a:t> </a:t>
            </a:r>
            <a:r>
              <a:rPr lang="tr-TR" dirty="0" err="1" smtClean="0"/>
              <a:t>Algorithm</a:t>
            </a:r>
            <a:endParaRPr lang="tr-TR" dirty="0"/>
          </a:p>
        </p:txBody>
      </p:sp>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3688" y="2132856"/>
            <a:ext cx="5715000" cy="1466850"/>
          </a:xfrm>
        </p:spPr>
      </p:pic>
    </p:spTree>
    <p:extLst>
      <p:ext uri="{BB962C8B-B14F-4D97-AF65-F5344CB8AC3E}">
        <p14:creationId xmlns:p14="http://schemas.microsoft.com/office/powerpoint/2010/main" val="3533775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Backward</a:t>
            </a:r>
            <a:r>
              <a:rPr lang="tr-TR" dirty="0" smtClean="0"/>
              <a:t> </a:t>
            </a:r>
            <a:r>
              <a:rPr lang="tr-TR" dirty="0" err="1" smtClean="0"/>
              <a:t>Algorithm</a:t>
            </a:r>
            <a:endParaRPr lang="tr-TR" dirty="0"/>
          </a:p>
        </p:txBody>
      </p:sp>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4691" y="1600200"/>
            <a:ext cx="6034617" cy="4525963"/>
          </a:xfrm>
        </p:spPr>
      </p:pic>
    </p:spTree>
    <p:extLst>
      <p:ext uri="{BB962C8B-B14F-4D97-AF65-F5344CB8AC3E}">
        <p14:creationId xmlns:p14="http://schemas.microsoft.com/office/powerpoint/2010/main" val="1070339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Viterbi</a:t>
            </a:r>
            <a:r>
              <a:rPr lang="tr-TR" dirty="0" smtClean="0"/>
              <a:t> </a:t>
            </a:r>
            <a:r>
              <a:rPr lang="tr-TR" dirty="0" err="1" smtClean="0"/>
              <a:t>Algorithm</a:t>
            </a:r>
            <a:endParaRPr lang="tr-TR" dirty="0"/>
          </a:p>
        </p:txBody>
      </p:sp>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5500" y="2196306"/>
            <a:ext cx="4953000" cy="3333750"/>
          </a:xfrm>
        </p:spPr>
      </p:pic>
    </p:spTree>
    <p:extLst>
      <p:ext uri="{BB962C8B-B14F-4D97-AF65-F5344CB8AC3E}">
        <p14:creationId xmlns:p14="http://schemas.microsoft.com/office/powerpoint/2010/main" val="4026477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Understanding</a:t>
            </a:r>
            <a:r>
              <a:rPr lang="tr-TR" dirty="0" smtClean="0"/>
              <a:t> HTK</a:t>
            </a:r>
            <a:endParaRPr lang="tr-TR" dirty="0"/>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677147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Why</a:t>
            </a:r>
            <a:r>
              <a:rPr lang="tr-TR" dirty="0" smtClean="0"/>
              <a:t> do </a:t>
            </a:r>
            <a:r>
              <a:rPr lang="tr-TR" dirty="0" err="1" smtClean="0"/>
              <a:t>we</a:t>
            </a:r>
            <a:r>
              <a:rPr lang="tr-TR" dirty="0" smtClean="0"/>
              <a:t> </a:t>
            </a:r>
            <a:r>
              <a:rPr lang="tr-TR" dirty="0" err="1" smtClean="0"/>
              <a:t>need</a:t>
            </a:r>
            <a:r>
              <a:rPr lang="tr-TR" dirty="0" smtClean="0"/>
              <a:t> </a:t>
            </a:r>
            <a:r>
              <a:rPr lang="tr-TR" dirty="0" err="1" smtClean="0"/>
              <a:t>this</a:t>
            </a:r>
            <a:r>
              <a:rPr lang="tr-TR" dirty="0" smtClean="0"/>
              <a:t> </a:t>
            </a:r>
            <a:r>
              <a:rPr lang="tr-TR" dirty="0" err="1" smtClean="0"/>
              <a:t>knowledge</a:t>
            </a:r>
            <a:r>
              <a:rPr lang="tr-TR" dirty="0" smtClean="0"/>
              <a:t>?</a:t>
            </a:r>
            <a:endParaRPr lang="tr-TR" dirty="0"/>
          </a:p>
        </p:txBody>
      </p:sp>
      <p:sp>
        <p:nvSpPr>
          <p:cNvPr id="3" name="İçerik Yer Tutucusu 2"/>
          <p:cNvSpPr>
            <a:spLocks noGrp="1"/>
          </p:cNvSpPr>
          <p:nvPr>
            <p:ph idx="1"/>
          </p:nvPr>
        </p:nvSpPr>
        <p:spPr/>
        <p:txBody>
          <a:bodyPr/>
          <a:lstStyle/>
          <a:p>
            <a:r>
              <a:rPr lang="tr-TR" dirty="0" err="1" smtClean="0"/>
              <a:t>For</a:t>
            </a:r>
            <a:r>
              <a:rPr lang="tr-TR" dirty="0" smtClean="0"/>
              <a:t> </a:t>
            </a:r>
            <a:r>
              <a:rPr lang="tr-TR" dirty="0" err="1" smtClean="0"/>
              <a:t>recognition</a:t>
            </a:r>
            <a:endParaRPr lang="tr-TR" dirty="0" smtClean="0"/>
          </a:p>
          <a:p>
            <a:r>
              <a:rPr lang="tr-TR" dirty="0" err="1" smtClean="0"/>
              <a:t>For</a:t>
            </a:r>
            <a:r>
              <a:rPr lang="tr-TR" dirty="0" smtClean="0"/>
              <a:t> </a:t>
            </a:r>
            <a:r>
              <a:rPr lang="tr-TR" dirty="0" err="1" smtClean="0"/>
              <a:t>classification</a:t>
            </a:r>
            <a:endParaRPr lang="tr-TR" dirty="0" smtClean="0"/>
          </a:p>
          <a:p>
            <a:r>
              <a:rPr lang="tr-TR" dirty="0" err="1" smtClean="0"/>
              <a:t>For</a:t>
            </a:r>
            <a:r>
              <a:rPr lang="tr-TR" dirty="0" smtClean="0"/>
              <a:t> </a:t>
            </a:r>
            <a:r>
              <a:rPr lang="tr-TR" dirty="0" err="1" smtClean="0"/>
              <a:t>developing</a:t>
            </a:r>
            <a:endParaRPr lang="tr-TR" dirty="0"/>
          </a:p>
        </p:txBody>
      </p:sp>
    </p:spTree>
    <p:extLst>
      <p:ext uri="{BB962C8B-B14F-4D97-AF65-F5344CB8AC3E}">
        <p14:creationId xmlns:p14="http://schemas.microsoft.com/office/powerpoint/2010/main" val="1950136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Tasks</a:t>
            </a:r>
            <a:r>
              <a:rPr lang="tr-TR" dirty="0" smtClean="0"/>
              <a:t> </a:t>
            </a:r>
            <a:r>
              <a:rPr lang="tr-TR" dirty="0" err="1" smtClean="0"/>
              <a:t>Accomplished</a:t>
            </a:r>
            <a:endParaRPr lang="tr-TR" dirty="0"/>
          </a:p>
        </p:txBody>
      </p:sp>
      <p:sp>
        <p:nvSpPr>
          <p:cNvPr id="3" name="İçerik Yer Tutucusu 2"/>
          <p:cNvSpPr>
            <a:spLocks noGrp="1"/>
          </p:cNvSpPr>
          <p:nvPr>
            <p:ph idx="1"/>
          </p:nvPr>
        </p:nvSpPr>
        <p:spPr/>
        <p:txBody>
          <a:bodyPr/>
          <a:lstStyle/>
          <a:p>
            <a:r>
              <a:rPr lang="tr-TR" dirty="0" err="1" smtClean="0"/>
              <a:t>Understanding</a:t>
            </a:r>
            <a:r>
              <a:rPr lang="tr-TR" dirty="0" smtClean="0"/>
              <a:t> HMM </a:t>
            </a:r>
            <a:r>
              <a:rPr lang="tr-TR" dirty="0" err="1" smtClean="0"/>
              <a:t>and</a:t>
            </a:r>
            <a:r>
              <a:rPr lang="tr-TR" dirty="0" smtClean="0"/>
              <a:t> HTK</a:t>
            </a:r>
          </a:p>
          <a:p>
            <a:r>
              <a:rPr lang="tr-TR" dirty="0" err="1" smtClean="0"/>
              <a:t>Understanding</a:t>
            </a:r>
            <a:r>
              <a:rPr lang="tr-TR" dirty="0" smtClean="0"/>
              <a:t> </a:t>
            </a:r>
            <a:r>
              <a:rPr lang="tr-TR" dirty="0" err="1" smtClean="0"/>
              <a:t>related</a:t>
            </a:r>
            <a:r>
              <a:rPr lang="tr-TR" dirty="0" smtClean="0"/>
              <a:t> </a:t>
            </a:r>
            <a:r>
              <a:rPr lang="tr-TR" dirty="0" err="1" smtClean="0"/>
              <a:t>works</a:t>
            </a:r>
            <a:endParaRPr lang="tr-TR" dirty="0" smtClean="0"/>
          </a:p>
          <a:p>
            <a:endParaRPr lang="tr-TR" dirty="0"/>
          </a:p>
        </p:txBody>
      </p:sp>
    </p:spTree>
    <p:extLst>
      <p:ext uri="{BB962C8B-B14F-4D97-AF65-F5344CB8AC3E}">
        <p14:creationId xmlns:p14="http://schemas.microsoft.com/office/powerpoint/2010/main" val="7058905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Buraya </a:t>
            </a:r>
            <a:r>
              <a:rPr lang="tr-TR" dirty="0" err="1" smtClean="0"/>
              <a:t>speech</a:t>
            </a:r>
            <a:r>
              <a:rPr lang="tr-TR" dirty="0" smtClean="0"/>
              <a:t> </a:t>
            </a:r>
            <a:r>
              <a:rPr lang="tr-TR" dirty="0" err="1" smtClean="0"/>
              <a:t>recognition</a:t>
            </a:r>
            <a:r>
              <a:rPr lang="tr-TR" dirty="0" smtClean="0"/>
              <a:t> gelecek</a:t>
            </a:r>
            <a:endParaRPr lang="tr-TR" dirty="0"/>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513328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Task</a:t>
            </a:r>
            <a:r>
              <a:rPr lang="tr-TR" dirty="0" smtClean="0"/>
              <a:t> </a:t>
            </a:r>
            <a:r>
              <a:rPr lang="tr-TR" dirty="0" err="1" smtClean="0"/>
              <a:t>to</a:t>
            </a:r>
            <a:r>
              <a:rPr lang="tr-TR" dirty="0" smtClean="0"/>
              <a:t> be </a:t>
            </a:r>
            <a:r>
              <a:rPr lang="tr-TR" dirty="0" err="1" smtClean="0"/>
              <a:t>completed</a:t>
            </a:r>
            <a:endParaRPr lang="tr-TR" dirty="0"/>
          </a:p>
        </p:txBody>
      </p:sp>
      <p:sp>
        <p:nvSpPr>
          <p:cNvPr id="3" name="İçerik Yer Tutucusu 2"/>
          <p:cNvSpPr>
            <a:spLocks noGrp="1"/>
          </p:cNvSpPr>
          <p:nvPr>
            <p:ph idx="1"/>
          </p:nvPr>
        </p:nvSpPr>
        <p:spPr/>
        <p:txBody>
          <a:bodyPr/>
          <a:lstStyle/>
          <a:p>
            <a:r>
              <a:rPr lang="tr-TR" dirty="0" smtClean="0"/>
              <a:t>Buraya müzik ile ilgili endişeler gelecek. Neler gerekebileceği yazılacak.</a:t>
            </a:r>
            <a:endParaRPr lang="tr-TR" dirty="0"/>
          </a:p>
        </p:txBody>
      </p:sp>
    </p:spTree>
    <p:extLst>
      <p:ext uri="{BB962C8B-B14F-4D97-AF65-F5344CB8AC3E}">
        <p14:creationId xmlns:p14="http://schemas.microsoft.com/office/powerpoint/2010/main" val="655238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Definition of Project</a:t>
            </a:r>
            <a:endParaRPr lang="tr-TR" dirty="0"/>
          </a:p>
        </p:txBody>
      </p:sp>
      <p:pic>
        <p:nvPicPr>
          <p:cNvPr id="4" name="İçerik Yer Tutucusu 3" descr="http://www.aux.tv/2014/06/scroll-through-100-years-of-rock-music-in-just-minut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35696" y="1628800"/>
            <a:ext cx="4796383" cy="2088232"/>
          </a:xfrm>
        </p:spPr>
      </p:pic>
      <p:sp>
        <p:nvSpPr>
          <p:cNvPr id="6" name="Altbilgi Yer Tutucusu 5"/>
          <p:cNvSpPr>
            <a:spLocks noGrp="1"/>
          </p:cNvSpPr>
          <p:nvPr>
            <p:ph type="ftr" sz="quarter" idx="11"/>
          </p:nvPr>
        </p:nvSpPr>
        <p:spPr>
          <a:xfrm>
            <a:off x="752949" y="3717032"/>
            <a:ext cx="6840760" cy="365125"/>
          </a:xfrm>
        </p:spPr>
        <p:txBody>
          <a:bodyPr/>
          <a:lstStyle/>
          <a:p>
            <a:r>
              <a:rPr lang="tr-TR" sz="800" dirty="0" smtClean="0"/>
              <a:t>http://www.aux.tv/2014/06/scroll-through-100-years-of-rock-music-in-just-minutes/</a:t>
            </a:r>
            <a:endParaRPr lang="tr-TR" sz="800" dirty="0"/>
          </a:p>
        </p:txBody>
      </p:sp>
      <p:sp>
        <p:nvSpPr>
          <p:cNvPr id="8" name="Metin kutusu 7"/>
          <p:cNvSpPr txBox="1"/>
          <p:nvPr/>
        </p:nvSpPr>
        <p:spPr>
          <a:xfrm>
            <a:off x="1835696" y="4256639"/>
            <a:ext cx="5359359" cy="2031325"/>
          </a:xfrm>
          <a:prstGeom prst="rect">
            <a:avLst/>
          </a:prstGeom>
          <a:noFill/>
        </p:spPr>
        <p:txBody>
          <a:bodyPr wrap="square" rtlCol="0">
            <a:spAutoFit/>
          </a:bodyPr>
          <a:lstStyle/>
          <a:p>
            <a:pPr algn="ctr"/>
            <a:r>
              <a:rPr lang="tr-TR" dirty="0" smtClean="0"/>
              <a:t>  </a:t>
            </a:r>
            <a:r>
              <a:rPr lang="en-US" dirty="0" smtClean="0"/>
              <a:t>Why</a:t>
            </a:r>
            <a:r>
              <a:rPr lang="tr-TR" dirty="0" smtClean="0"/>
              <a:t> </a:t>
            </a:r>
            <a:r>
              <a:rPr lang="tr-TR" dirty="0" err="1" smtClean="0"/>
              <a:t>this</a:t>
            </a:r>
            <a:r>
              <a:rPr lang="tr-TR" dirty="0" smtClean="0"/>
              <a:t> Project?</a:t>
            </a:r>
          </a:p>
          <a:p>
            <a:endParaRPr lang="tr-TR" dirty="0"/>
          </a:p>
          <a:p>
            <a:pPr marL="285750" indent="-285750">
              <a:buFontTx/>
              <a:buChar char="-"/>
            </a:pPr>
            <a:r>
              <a:rPr lang="tr-TR" dirty="0" smtClean="0"/>
              <a:t>People </a:t>
            </a:r>
            <a:r>
              <a:rPr lang="tr-TR" dirty="0" err="1" smtClean="0"/>
              <a:t>wants</a:t>
            </a:r>
            <a:r>
              <a:rPr lang="tr-TR" dirty="0" smtClean="0"/>
              <a:t> </a:t>
            </a:r>
            <a:r>
              <a:rPr lang="tr-TR" dirty="0" err="1" smtClean="0"/>
              <a:t>to</a:t>
            </a:r>
            <a:r>
              <a:rPr lang="tr-TR" dirty="0" smtClean="0"/>
              <a:t> </a:t>
            </a:r>
            <a:r>
              <a:rPr lang="tr-TR" dirty="0" err="1" smtClean="0"/>
              <a:t>discover</a:t>
            </a:r>
            <a:r>
              <a:rPr lang="tr-TR" dirty="0" smtClean="0"/>
              <a:t> </a:t>
            </a:r>
            <a:r>
              <a:rPr lang="tr-TR" dirty="0" err="1" smtClean="0"/>
              <a:t>new</a:t>
            </a:r>
            <a:r>
              <a:rPr lang="tr-TR" dirty="0" smtClean="0"/>
              <a:t> </a:t>
            </a:r>
            <a:r>
              <a:rPr lang="tr-TR" dirty="0" err="1" smtClean="0"/>
              <a:t>music</a:t>
            </a:r>
            <a:r>
              <a:rPr lang="tr-TR" dirty="0" smtClean="0"/>
              <a:t>.</a:t>
            </a:r>
          </a:p>
          <a:p>
            <a:pPr marL="285750" indent="-285750">
              <a:buFontTx/>
              <a:buChar char="-"/>
            </a:pPr>
            <a:r>
              <a:rPr lang="tr-TR" dirty="0" err="1" smtClean="0"/>
              <a:t>Extendable</a:t>
            </a:r>
            <a:r>
              <a:rPr lang="tr-TR" dirty="0" smtClean="0"/>
              <a:t> </a:t>
            </a:r>
            <a:r>
              <a:rPr lang="tr-TR" dirty="0" err="1" smtClean="0"/>
              <a:t>larger</a:t>
            </a:r>
            <a:r>
              <a:rPr lang="tr-TR" dirty="0" smtClean="0"/>
              <a:t> </a:t>
            </a:r>
            <a:r>
              <a:rPr lang="tr-TR" dirty="0" err="1" smtClean="0"/>
              <a:t>projects</a:t>
            </a:r>
            <a:endParaRPr lang="tr-TR" dirty="0" smtClean="0"/>
          </a:p>
          <a:p>
            <a:pPr marL="285750" indent="-285750">
              <a:buFontTx/>
              <a:buChar char="-"/>
            </a:pPr>
            <a:r>
              <a:rPr lang="tr-TR" dirty="0" err="1" smtClean="0"/>
              <a:t>It</a:t>
            </a:r>
            <a:r>
              <a:rPr lang="tr-TR" dirty="0" smtClean="0"/>
              <a:t> </a:t>
            </a:r>
            <a:r>
              <a:rPr lang="tr-TR" dirty="0" err="1" smtClean="0"/>
              <a:t>touches</a:t>
            </a:r>
            <a:r>
              <a:rPr lang="tr-TR" dirty="0" smtClean="0"/>
              <a:t> </a:t>
            </a:r>
            <a:r>
              <a:rPr lang="tr-TR" dirty="0" err="1" smtClean="0"/>
              <a:t>daily</a:t>
            </a:r>
            <a:r>
              <a:rPr lang="tr-TR" dirty="0" smtClean="0"/>
              <a:t> life</a:t>
            </a:r>
          </a:p>
          <a:p>
            <a:pPr marL="285750" indent="-285750">
              <a:buFontTx/>
              <a:buChar char="-"/>
            </a:pPr>
            <a:r>
              <a:rPr lang="tr-TR" dirty="0" err="1" smtClean="0"/>
              <a:t>Learn</a:t>
            </a:r>
            <a:r>
              <a:rPr lang="tr-TR" dirty="0" smtClean="0"/>
              <a:t> </a:t>
            </a:r>
            <a:r>
              <a:rPr lang="tr-TR" dirty="0" err="1" smtClean="0"/>
              <a:t>Artificial</a:t>
            </a:r>
            <a:r>
              <a:rPr lang="tr-TR" dirty="0" smtClean="0"/>
              <a:t> </a:t>
            </a:r>
            <a:r>
              <a:rPr lang="tr-TR" dirty="0" err="1" smtClean="0"/>
              <a:t>Intelligence</a:t>
            </a:r>
            <a:r>
              <a:rPr lang="tr-TR" dirty="0" smtClean="0"/>
              <a:t> </a:t>
            </a:r>
            <a:r>
              <a:rPr lang="tr-TR" dirty="0" err="1" smtClean="0"/>
              <a:t>and</a:t>
            </a:r>
            <a:r>
              <a:rPr lang="tr-TR" dirty="0" smtClean="0"/>
              <a:t> Machine Learning</a:t>
            </a:r>
          </a:p>
          <a:p>
            <a:endParaRPr lang="tr-TR" dirty="0"/>
          </a:p>
        </p:txBody>
      </p:sp>
    </p:spTree>
    <p:extLst>
      <p:ext uri="{BB962C8B-B14F-4D97-AF65-F5344CB8AC3E}">
        <p14:creationId xmlns:p14="http://schemas.microsoft.com/office/powerpoint/2010/main" val="233983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Difficulties</a:t>
            </a:r>
            <a:r>
              <a:rPr lang="tr-TR" dirty="0" smtClean="0"/>
              <a:t> </a:t>
            </a:r>
            <a:r>
              <a:rPr lang="tr-TR" dirty="0" err="1" smtClean="0"/>
              <a:t>Encountered</a:t>
            </a:r>
            <a:endParaRPr lang="tr-TR" dirty="0"/>
          </a:p>
        </p:txBody>
      </p:sp>
      <p:sp>
        <p:nvSpPr>
          <p:cNvPr id="3" name="İçerik Yer Tutucusu 2"/>
          <p:cNvSpPr>
            <a:spLocks noGrp="1"/>
          </p:cNvSpPr>
          <p:nvPr>
            <p:ph idx="1"/>
          </p:nvPr>
        </p:nvSpPr>
        <p:spPr/>
        <p:txBody>
          <a:bodyPr/>
          <a:lstStyle/>
          <a:p>
            <a:r>
              <a:rPr lang="tr-TR" dirty="0" smtClean="0"/>
              <a:t>HTK dan bahsedilebilir. Julius </a:t>
            </a:r>
            <a:r>
              <a:rPr lang="tr-TR" dirty="0" err="1" smtClean="0"/>
              <a:t>daki</a:t>
            </a:r>
            <a:r>
              <a:rPr lang="tr-TR" dirty="0" smtClean="0"/>
              <a:t> </a:t>
            </a:r>
            <a:r>
              <a:rPr lang="tr-TR" dirty="0" err="1" smtClean="0"/>
              <a:t>demo</a:t>
            </a:r>
            <a:r>
              <a:rPr lang="tr-TR" dirty="0" smtClean="0"/>
              <a:t> için neler yaptığımızdan bahsedilebilir.</a:t>
            </a:r>
          </a:p>
          <a:p>
            <a:r>
              <a:rPr lang="tr-TR" dirty="0" smtClean="0"/>
              <a:t>Burada da endişelerin devamı yazılabilir.</a:t>
            </a:r>
            <a:endParaRPr lang="tr-TR" dirty="0"/>
          </a:p>
        </p:txBody>
      </p:sp>
    </p:spTree>
    <p:extLst>
      <p:ext uri="{BB962C8B-B14F-4D97-AF65-F5344CB8AC3E}">
        <p14:creationId xmlns:p14="http://schemas.microsoft.com/office/powerpoint/2010/main" val="2794116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Future</a:t>
            </a:r>
            <a:r>
              <a:rPr lang="tr-TR" dirty="0" smtClean="0"/>
              <a:t> Plan</a:t>
            </a:r>
            <a:endParaRPr lang="tr-TR" dirty="0"/>
          </a:p>
        </p:txBody>
      </p:sp>
      <p:sp>
        <p:nvSpPr>
          <p:cNvPr id="3" name="İçerik Yer Tutucusu 2"/>
          <p:cNvSpPr>
            <a:spLocks noGrp="1"/>
          </p:cNvSpPr>
          <p:nvPr>
            <p:ph idx="1"/>
          </p:nvPr>
        </p:nvSpPr>
        <p:spPr/>
        <p:txBody>
          <a:bodyPr/>
          <a:lstStyle/>
          <a:p>
            <a:r>
              <a:rPr lang="tr-TR" dirty="0" smtClean="0"/>
              <a:t>Müzikleri notalara dökme</a:t>
            </a:r>
            <a:endParaRPr lang="tr-TR" dirty="0"/>
          </a:p>
        </p:txBody>
      </p:sp>
    </p:spTree>
    <p:extLst>
      <p:ext uri="{BB962C8B-B14F-4D97-AF65-F5344CB8AC3E}">
        <p14:creationId xmlns:p14="http://schemas.microsoft.com/office/powerpoint/2010/main" val="2692690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Any</a:t>
            </a:r>
            <a:r>
              <a:rPr lang="tr-TR" dirty="0" smtClean="0"/>
              <a:t> </a:t>
            </a:r>
            <a:r>
              <a:rPr lang="tr-TR" dirty="0" err="1" smtClean="0"/>
              <a:t>Questions</a:t>
            </a:r>
            <a:endParaRPr lang="tr-TR" dirty="0"/>
          </a:p>
        </p:txBody>
      </p:sp>
      <p:sp>
        <p:nvSpPr>
          <p:cNvPr id="3" name="İçerik Yer Tutucusu 2"/>
          <p:cNvSpPr>
            <a:spLocks noGrp="1"/>
          </p:cNvSpPr>
          <p:nvPr>
            <p:ph idx="1"/>
          </p:nvPr>
        </p:nvSpPr>
        <p:spPr/>
        <p:txBody>
          <a:bodyPr/>
          <a:lstStyle/>
          <a:p>
            <a:pPr marL="0" indent="0">
              <a:buNone/>
            </a:pPr>
            <a:r>
              <a:rPr lang="tr-TR" dirty="0" smtClean="0"/>
              <a:t> </a:t>
            </a:r>
            <a:endParaRPr lang="tr-TR" dirty="0"/>
          </a:p>
        </p:txBody>
      </p:sp>
    </p:spTree>
    <p:extLst>
      <p:ext uri="{BB962C8B-B14F-4D97-AF65-F5344CB8AC3E}">
        <p14:creationId xmlns:p14="http://schemas.microsoft.com/office/powerpoint/2010/main" val="14359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Outline</a:t>
            </a:r>
            <a:r>
              <a:rPr lang="tr-TR" dirty="0" smtClean="0"/>
              <a:t> </a:t>
            </a:r>
            <a:endParaRPr lang="tr-TR" dirty="0"/>
          </a:p>
        </p:txBody>
      </p:sp>
      <p:sp>
        <p:nvSpPr>
          <p:cNvPr id="3" name="İçerik Yer Tutucusu 2"/>
          <p:cNvSpPr>
            <a:spLocks noGrp="1"/>
          </p:cNvSpPr>
          <p:nvPr>
            <p:ph idx="1"/>
          </p:nvPr>
        </p:nvSpPr>
        <p:spPr/>
        <p:txBody>
          <a:bodyPr/>
          <a:lstStyle/>
          <a:p>
            <a:r>
              <a:rPr lang="tr-TR" dirty="0" err="1" smtClean="0"/>
              <a:t>Aims</a:t>
            </a:r>
            <a:r>
              <a:rPr lang="tr-TR" dirty="0" smtClean="0"/>
              <a:t> of </a:t>
            </a:r>
            <a:r>
              <a:rPr lang="tr-TR" dirty="0" err="1" smtClean="0"/>
              <a:t>the</a:t>
            </a:r>
            <a:r>
              <a:rPr lang="tr-TR" dirty="0" smtClean="0"/>
              <a:t> Project</a:t>
            </a:r>
          </a:p>
          <a:p>
            <a:endParaRPr lang="tr-TR" dirty="0" smtClean="0"/>
          </a:p>
          <a:p>
            <a:r>
              <a:rPr lang="tr-TR" dirty="0" err="1" smtClean="0"/>
              <a:t>Related</a:t>
            </a:r>
            <a:r>
              <a:rPr lang="tr-TR" dirty="0" smtClean="0"/>
              <a:t> Works</a:t>
            </a:r>
          </a:p>
          <a:p>
            <a:endParaRPr lang="tr-TR" dirty="0" smtClean="0"/>
          </a:p>
          <a:p>
            <a:r>
              <a:rPr lang="tr-TR" dirty="0" smtClean="0"/>
              <a:t>Project </a:t>
            </a:r>
            <a:r>
              <a:rPr lang="tr-TR" dirty="0" err="1" smtClean="0"/>
              <a:t>Scope</a:t>
            </a:r>
            <a:endParaRPr lang="tr-TR" dirty="0" smtClean="0"/>
          </a:p>
          <a:p>
            <a:endParaRPr lang="tr-TR" dirty="0" smtClean="0"/>
          </a:p>
          <a:p>
            <a:r>
              <a:rPr lang="tr-TR" dirty="0" err="1" smtClean="0"/>
              <a:t>References</a:t>
            </a:r>
            <a:endParaRPr lang="tr-TR" dirty="0"/>
          </a:p>
        </p:txBody>
      </p:sp>
    </p:spTree>
    <p:extLst>
      <p:ext uri="{BB962C8B-B14F-4D97-AF65-F5344CB8AC3E}">
        <p14:creationId xmlns:p14="http://schemas.microsoft.com/office/powerpoint/2010/main" val="4040141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Aims</a:t>
            </a:r>
            <a:r>
              <a:rPr lang="tr-TR" dirty="0" smtClean="0"/>
              <a:t> of Project</a:t>
            </a:r>
            <a:endParaRPr lang="tr-TR" dirty="0"/>
          </a:p>
        </p:txBody>
      </p:sp>
      <p:sp>
        <p:nvSpPr>
          <p:cNvPr id="3" name="İçerik Yer Tutucusu 2"/>
          <p:cNvSpPr>
            <a:spLocks noGrp="1"/>
          </p:cNvSpPr>
          <p:nvPr>
            <p:ph idx="1"/>
          </p:nvPr>
        </p:nvSpPr>
        <p:spPr/>
        <p:txBody>
          <a:bodyPr/>
          <a:lstStyle/>
          <a:p>
            <a:r>
              <a:rPr lang="tr-TR" dirty="0" err="1" smtClean="0"/>
              <a:t>Discovering</a:t>
            </a:r>
            <a:r>
              <a:rPr lang="tr-TR" dirty="0" smtClean="0"/>
              <a:t> </a:t>
            </a:r>
            <a:r>
              <a:rPr lang="tr-TR" dirty="0" err="1" smtClean="0"/>
              <a:t>new</a:t>
            </a:r>
            <a:r>
              <a:rPr lang="tr-TR" dirty="0" smtClean="0"/>
              <a:t> </a:t>
            </a:r>
            <a:r>
              <a:rPr lang="tr-TR" dirty="0" err="1" smtClean="0"/>
              <a:t>musics</a:t>
            </a:r>
            <a:r>
              <a:rPr lang="tr-TR" dirty="0" smtClean="0"/>
              <a:t> </a:t>
            </a:r>
            <a:r>
              <a:rPr lang="tr-TR" dirty="0" err="1" smtClean="0"/>
              <a:t>by</a:t>
            </a:r>
            <a:r>
              <a:rPr lang="tr-TR" dirty="0" smtClean="0"/>
              <a:t> </a:t>
            </a:r>
            <a:r>
              <a:rPr lang="tr-TR" dirty="0" err="1" smtClean="0"/>
              <a:t>genres</a:t>
            </a:r>
            <a:r>
              <a:rPr lang="tr-TR" dirty="0" smtClean="0"/>
              <a:t>.</a:t>
            </a:r>
          </a:p>
          <a:p>
            <a:r>
              <a:rPr lang="tr-TR" dirty="0" err="1" smtClean="0"/>
              <a:t>Decrease</a:t>
            </a:r>
            <a:r>
              <a:rPr lang="tr-TR" dirty="0" smtClean="0"/>
              <a:t> </a:t>
            </a:r>
            <a:r>
              <a:rPr lang="tr-TR" dirty="0" err="1" smtClean="0"/>
              <a:t>to</a:t>
            </a:r>
            <a:r>
              <a:rPr lang="tr-TR" dirty="0" smtClean="0"/>
              <a:t> </a:t>
            </a:r>
            <a:r>
              <a:rPr lang="tr-TR" dirty="0" err="1" smtClean="0"/>
              <a:t>find</a:t>
            </a:r>
            <a:r>
              <a:rPr lang="tr-TR" dirty="0" smtClean="0"/>
              <a:t> </a:t>
            </a:r>
            <a:r>
              <a:rPr lang="tr-TR" dirty="0" err="1" smtClean="0"/>
              <a:t>new</a:t>
            </a:r>
            <a:r>
              <a:rPr lang="tr-TR" dirty="0" smtClean="0"/>
              <a:t> </a:t>
            </a:r>
            <a:r>
              <a:rPr lang="tr-TR" dirty="0" err="1" smtClean="0"/>
              <a:t>music</a:t>
            </a:r>
            <a:r>
              <a:rPr lang="tr-TR" dirty="0" smtClean="0"/>
              <a:t>.</a:t>
            </a:r>
          </a:p>
          <a:p>
            <a:r>
              <a:rPr lang="tr-TR" dirty="0" err="1" smtClean="0"/>
              <a:t>Automate</a:t>
            </a:r>
            <a:r>
              <a:rPr lang="tr-TR" dirty="0" smtClean="0"/>
              <a:t> </a:t>
            </a:r>
            <a:r>
              <a:rPr lang="tr-TR" dirty="0" err="1" smtClean="0"/>
              <a:t>the</a:t>
            </a:r>
            <a:r>
              <a:rPr lang="tr-TR" dirty="0" smtClean="0"/>
              <a:t> </a:t>
            </a:r>
            <a:r>
              <a:rPr lang="tr-TR" dirty="0" err="1" smtClean="0"/>
              <a:t>music</a:t>
            </a:r>
            <a:r>
              <a:rPr lang="tr-TR" dirty="0" smtClean="0"/>
              <a:t> </a:t>
            </a:r>
            <a:r>
              <a:rPr lang="tr-TR" dirty="0" err="1" smtClean="0"/>
              <a:t>genres</a:t>
            </a:r>
            <a:r>
              <a:rPr lang="tr-TR" dirty="0" smtClean="0"/>
              <a:t>.</a:t>
            </a:r>
            <a:endParaRPr lang="tr-TR" dirty="0"/>
          </a:p>
        </p:txBody>
      </p:sp>
      <p:sp>
        <p:nvSpPr>
          <p:cNvPr id="5" name="Altbilgi Yer Tutucusu 4"/>
          <p:cNvSpPr>
            <a:spLocks noGrp="1"/>
          </p:cNvSpPr>
          <p:nvPr>
            <p:ph type="ftr" sz="quarter" idx="11"/>
          </p:nvPr>
        </p:nvSpPr>
        <p:spPr>
          <a:xfrm>
            <a:off x="755576" y="6165995"/>
            <a:ext cx="6624736" cy="365125"/>
          </a:xfrm>
        </p:spPr>
        <p:txBody>
          <a:bodyPr/>
          <a:lstStyle/>
          <a:p>
            <a:r>
              <a:rPr lang="tr-TR" dirty="0" smtClean="0"/>
              <a:t>https://abigailpaceyamvcmedia28.wordpress.com/2012/07/10/different-music-genres/</a:t>
            </a:r>
            <a:endParaRPr lang="tr-TR" dirty="0"/>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8937" y="3376978"/>
            <a:ext cx="4355976" cy="2789017"/>
          </a:xfrm>
          <a:prstGeom prst="rect">
            <a:avLst/>
          </a:prstGeom>
        </p:spPr>
      </p:pic>
    </p:spTree>
    <p:extLst>
      <p:ext uri="{BB962C8B-B14F-4D97-AF65-F5344CB8AC3E}">
        <p14:creationId xmlns:p14="http://schemas.microsoft.com/office/powerpoint/2010/main" val="640002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Related</a:t>
            </a:r>
            <a:r>
              <a:rPr lang="tr-TR" dirty="0" smtClean="0"/>
              <a:t> Works</a:t>
            </a:r>
            <a:endParaRPr lang="tr-TR" dirty="0"/>
          </a:p>
        </p:txBody>
      </p:sp>
      <p:sp>
        <p:nvSpPr>
          <p:cNvPr id="3" name="İçerik Yer Tutucusu 2"/>
          <p:cNvSpPr>
            <a:spLocks noGrp="1"/>
          </p:cNvSpPr>
          <p:nvPr>
            <p:ph idx="1"/>
          </p:nvPr>
        </p:nvSpPr>
        <p:spPr/>
        <p:txBody>
          <a:bodyPr/>
          <a:lstStyle/>
          <a:p>
            <a:r>
              <a:rPr lang="tr-TR" dirty="0" smtClean="0"/>
              <a:t>Speech </a:t>
            </a:r>
            <a:r>
              <a:rPr lang="tr-TR" dirty="0" err="1" smtClean="0"/>
              <a:t>Recognition</a:t>
            </a:r>
            <a:endParaRPr lang="tr-TR" dirty="0" smtClean="0"/>
          </a:p>
          <a:p>
            <a:endParaRPr lang="tr-TR" dirty="0" smtClean="0"/>
          </a:p>
          <a:p>
            <a:r>
              <a:rPr lang="tr-TR" dirty="0"/>
              <a:t>Music vs. Speech </a:t>
            </a:r>
            <a:r>
              <a:rPr lang="tr-TR" dirty="0" err="1" smtClean="0"/>
              <a:t>Classification</a:t>
            </a:r>
            <a:endParaRPr lang="tr-TR" dirty="0" smtClean="0"/>
          </a:p>
          <a:p>
            <a:endParaRPr lang="tr-TR" dirty="0" smtClean="0"/>
          </a:p>
          <a:p>
            <a:r>
              <a:rPr lang="en-US" dirty="0"/>
              <a:t>Beat Tracking and Rhythm </a:t>
            </a:r>
            <a:r>
              <a:rPr lang="en-US" dirty="0" smtClean="0"/>
              <a:t>Detection</a:t>
            </a:r>
            <a:endParaRPr lang="tr-TR" dirty="0"/>
          </a:p>
        </p:txBody>
      </p:sp>
    </p:spTree>
    <p:extLst>
      <p:ext uri="{BB962C8B-B14F-4D97-AF65-F5344CB8AC3E}">
        <p14:creationId xmlns:p14="http://schemas.microsoft.com/office/powerpoint/2010/main" val="2252337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Scope</a:t>
            </a:r>
            <a:r>
              <a:rPr lang="tr-TR" dirty="0" smtClean="0"/>
              <a:t> of Project</a:t>
            </a:r>
            <a:endParaRPr lang="tr-TR" dirty="0"/>
          </a:p>
        </p:txBody>
      </p:sp>
      <p:sp>
        <p:nvSpPr>
          <p:cNvPr id="3" name="İçerik Yer Tutucusu 2"/>
          <p:cNvSpPr>
            <a:spLocks noGrp="1"/>
          </p:cNvSpPr>
          <p:nvPr>
            <p:ph idx="1"/>
          </p:nvPr>
        </p:nvSpPr>
        <p:spPr>
          <a:xfrm>
            <a:off x="457200" y="2060848"/>
            <a:ext cx="8229600" cy="4065315"/>
          </a:xfrm>
        </p:spPr>
        <p:txBody>
          <a:bodyPr>
            <a:normAutofit/>
          </a:bodyPr>
          <a:lstStyle/>
          <a:p>
            <a:r>
              <a:rPr lang="tr-TR" sz="2400" dirty="0" smtClean="0"/>
              <a:t>Knowledge of HMM –</a:t>
            </a:r>
            <a:r>
              <a:rPr lang="tr-TR" sz="2400" dirty="0" err="1" smtClean="0"/>
              <a:t>Hidden</a:t>
            </a:r>
            <a:r>
              <a:rPr lang="tr-TR" sz="2400" dirty="0" smtClean="0"/>
              <a:t> </a:t>
            </a:r>
            <a:r>
              <a:rPr lang="tr-TR" sz="2400" dirty="0" err="1" smtClean="0"/>
              <a:t>Markov</a:t>
            </a:r>
            <a:r>
              <a:rPr lang="tr-TR" sz="2400" dirty="0" smtClean="0"/>
              <a:t> Model-</a:t>
            </a:r>
          </a:p>
          <a:p>
            <a:r>
              <a:rPr lang="tr-TR" sz="2400" dirty="0" smtClean="0"/>
              <a:t>Knowledge of </a:t>
            </a:r>
            <a:r>
              <a:rPr lang="tr-TR" sz="2400" dirty="0" err="1" smtClean="0"/>
              <a:t>Baye’s</a:t>
            </a:r>
            <a:r>
              <a:rPr lang="tr-TR" sz="2400" dirty="0" smtClean="0"/>
              <a:t> </a:t>
            </a:r>
            <a:r>
              <a:rPr lang="tr-TR" sz="2400" dirty="0" err="1" smtClean="0"/>
              <a:t>Rule</a:t>
            </a:r>
            <a:endParaRPr lang="tr-TR" sz="2400" dirty="0" smtClean="0"/>
          </a:p>
          <a:p>
            <a:r>
              <a:rPr lang="tr-TR" sz="2400" dirty="0" smtClean="0"/>
              <a:t>Knowledge of </a:t>
            </a:r>
            <a:r>
              <a:rPr lang="tr-TR" sz="2400" dirty="0" err="1" smtClean="0"/>
              <a:t>Baum-Welch</a:t>
            </a:r>
            <a:r>
              <a:rPr lang="tr-TR" sz="2400" dirty="0" smtClean="0"/>
              <a:t> </a:t>
            </a:r>
            <a:r>
              <a:rPr lang="tr-TR" sz="2400" dirty="0" err="1" smtClean="0"/>
              <a:t>Algorithm</a:t>
            </a:r>
            <a:endParaRPr lang="tr-TR" sz="2400" dirty="0" smtClean="0"/>
          </a:p>
          <a:p>
            <a:r>
              <a:rPr lang="tr-TR" sz="2400" dirty="0" smtClean="0"/>
              <a:t>Knowledge of </a:t>
            </a:r>
            <a:r>
              <a:rPr lang="tr-TR" sz="2400" dirty="0" err="1" smtClean="0"/>
              <a:t>Viterbi</a:t>
            </a:r>
            <a:r>
              <a:rPr lang="tr-TR" sz="2400" dirty="0" smtClean="0"/>
              <a:t> </a:t>
            </a:r>
            <a:r>
              <a:rPr lang="tr-TR" sz="2400" dirty="0" err="1" smtClean="0"/>
              <a:t>Algorithm</a:t>
            </a:r>
            <a:endParaRPr lang="tr-TR" sz="2400" dirty="0" smtClean="0"/>
          </a:p>
          <a:p>
            <a:r>
              <a:rPr lang="tr-TR" sz="2400" dirty="0" smtClean="0"/>
              <a:t>Knowledge of </a:t>
            </a:r>
            <a:r>
              <a:rPr lang="tr-TR" sz="2400" dirty="0" err="1" smtClean="0"/>
              <a:t>Gaussian</a:t>
            </a:r>
            <a:r>
              <a:rPr lang="tr-TR" sz="2400" dirty="0" smtClean="0"/>
              <a:t> </a:t>
            </a:r>
            <a:r>
              <a:rPr lang="tr-TR" sz="2400" dirty="0" err="1" smtClean="0"/>
              <a:t>Algorithm</a:t>
            </a:r>
            <a:endParaRPr lang="tr-TR" sz="2400" dirty="0" smtClean="0"/>
          </a:p>
          <a:p>
            <a:r>
              <a:rPr lang="tr-TR" sz="2400" dirty="0" smtClean="0"/>
              <a:t>Knowledge of </a:t>
            </a:r>
            <a:r>
              <a:rPr lang="tr-TR" sz="2400" dirty="0" err="1" smtClean="0"/>
              <a:t>Artificial</a:t>
            </a:r>
            <a:r>
              <a:rPr lang="tr-TR" sz="2400" dirty="0" smtClean="0"/>
              <a:t> </a:t>
            </a:r>
            <a:r>
              <a:rPr lang="tr-TR" sz="2400" dirty="0" err="1" smtClean="0"/>
              <a:t>Intelligence</a:t>
            </a:r>
            <a:r>
              <a:rPr lang="tr-TR" sz="2400" dirty="0" smtClean="0"/>
              <a:t> &amp; Machine Learning</a:t>
            </a:r>
          </a:p>
          <a:p>
            <a:r>
              <a:rPr lang="tr-TR" sz="2400" dirty="0" smtClean="0"/>
              <a:t>Knowledge of </a:t>
            </a:r>
            <a:r>
              <a:rPr lang="tr-TR" sz="2400" dirty="0" err="1" smtClean="0"/>
              <a:t>Signals</a:t>
            </a:r>
            <a:r>
              <a:rPr lang="tr-TR" sz="2400" dirty="0" smtClean="0"/>
              <a:t> &amp; </a:t>
            </a:r>
            <a:r>
              <a:rPr lang="tr-TR" sz="2400" dirty="0" err="1" smtClean="0"/>
              <a:t>Systems</a:t>
            </a:r>
            <a:endParaRPr lang="tr-TR" sz="2400" dirty="0" smtClean="0"/>
          </a:p>
          <a:p>
            <a:r>
              <a:rPr lang="tr-TR" sz="2400" dirty="0" smtClean="0"/>
              <a:t>Knowledge of HTK (Toolkit)</a:t>
            </a:r>
          </a:p>
          <a:p>
            <a:endParaRPr lang="tr-TR" sz="2400" dirty="0"/>
          </a:p>
        </p:txBody>
      </p:sp>
    </p:spTree>
    <p:extLst>
      <p:ext uri="{BB962C8B-B14F-4D97-AF65-F5344CB8AC3E}">
        <p14:creationId xmlns:p14="http://schemas.microsoft.com/office/powerpoint/2010/main" val="953171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 </a:t>
            </a:r>
            <a:r>
              <a:rPr lang="tr-TR" dirty="0" err="1" smtClean="0"/>
              <a:t>Understanding</a:t>
            </a:r>
            <a:r>
              <a:rPr lang="tr-TR" dirty="0" smtClean="0"/>
              <a:t> HMM</a:t>
            </a:r>
            <a:endParaRPr lang="tr-TR" dirty="0"/>
          </a:p>
        </p:txBody>
      </p:sp>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4740" y="1600200"/>
            <a:ext cx="6194520" cy="4525963"/>
          </a:xfrm>
        </p:spPr>
      </p:pic>
    </p:spTree>
    <p:extLst>
      <p:ext uri="{BB962C8B-B14F-4D97-AF65-F5344CB8AC3E}">
        <p14:creationId xmlns:p14="http://schemas.microsoft.com/office/powerpoint/2010/main" val="1534287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
            </a:r>
            <a:br>
              <a:rPr lang="tr-TR" dirty="0" smtClean="0"/>
            </a:br>
            <a:endParaRPr lang="tr-TR" dirty="0"/>
          </a:p>
        </p:txBody>
      </p:sp>
      <p:sp>
        <p:nvSpPr>
          <p:cNvPr id="3" name="İçerik Yer Tutucusu 2"/>
          <p:cNvSpPr>
            <a:spLocks noGrp="1"/>
          </p:cNvSpPr>
          <p:nvPr>
            <p:ph idx="1"/>
          </p:nvPr>
        </p:nvSpPr>
        <p:spPr/>
        <p:txBody>
          <a:bodyPr/>
          <a:lstStyle/>
          <a:p>
            <a:endParaRPr lang="tr-TR" dirty="0" smtClean="0"/>
          </a:p>
          <a:p>
            <a:endParaRPr lang="tr-TR" dirty="0"/>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908720"/>
            <a:ext cx="6055804" cy="5050446"/>
          </a:xfrm>
          <a:prstGeom prst="rect">
            <a:avLst/>
          </a:prstGeom>
        </p:spPr>
      </p:pic>
    </p:spTree>
    <p:extLst>
      <p:ext uri="{BB962C8B-B14F-4D97-AF65-F5344CB8AC3E}">
        <p14:creationId xmlns:p14="http://schemas.microsoft.com/office/powerpoint/2010/main" val="4273374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 </a:t>
            </a:r>
            <a:endParaRPr lang="tr-TR" dirty="0"/>
          </a:p>
        </p:txBody>
      </p:sp>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5656" y="332656"/>
            <a:ext cx="6336704" cy="6336704"/>
          </a:xfrm>
        </p:spPr>
      </p:pic>
    </p:spTree>
    <p:extLst>
      <p:ext uri="{BB962C8B-B14F-4D97-AF65-F5344CB8AC3E}">
        <p14:creationId xmlns:p14="http://schemas.microsoft.com/office/powerpoint/2010/main" val="3517026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618</TotalTime>
  <Words>856</Words>
  <Application>Microsoft Office PowerPoint</Application>
  <PresentationFormat>Ekran Gösterisi (4:3)</PresentationFormat>
  <Paragraphs>114</Paragraphs>
  <Slides>22</Slides>
  <Notes>13</Notes>
  <HiddenSlides>0</HiddenSlides>
  <MMClips>0</MMClips>
  <ScaleCrop>false</ScaleCrop>
  <HeadingPairs>
    <vt:vector size="4" baseType="variant">
      <vt:variant>
        <vt:lpstr>Tema</vt:lpstr>
      </vt:variant>
      <vt:variant>
        <vt:i4>1</vt:i4>
      </vt:variant>
      <vt:variant>
        <vt:lpstr>Slayt Başlıkları</vt:lpstr>
      </vt:variant>
      <vt:variant>
        <vt:i4>22</vt:i4>
      </vt:variant>
    </vt:vector>
  </HeadingPairs>
  <TitlesOfParts>
    <vt:vector size="23" baseType="lpstr">
      <vt:lpstr>Ofis Teması</vt:lpstr>
      <vt:lpstr>Determining of Music Genres</vt:lpstr>
      <vt:lpstr>Definition of Project</vt:lpstr>
      <vt:lpstr>Outline </vt:lpstr>
      <vt:lpstr>Aims of Project</vt:lpstr>
      <vt:lpstr>Related Works</vt:lpstr>
      <vt:lpstr>Scope of Project</vt:lpstr>
      <vt:lpstr> Understanding HMM</vt:lpstr>
      <vt:lpstr> </vt:lpstr>
      <vt:lpstr> </vt:lpstr>
      <vt:lpstr>General Scheme</vt:lpstr>
      <vt:lpstr>Forward-Backward Algorithm</vt:lpstr>
      <vt:lpstr>Forward Algorithm</vt:lpstr>
      <vt:lpstr>Backward Algorithm</vt:lpstr>
      <vt:lpstr>Viterbi Algorithm</vt:lpstr>
      <vt:lpstr>Understanding HTK</vt:lpstr>
      <vt:lpstr>Why do we need this knowledge?</vt:lpstr>
      <vt:lpstr>Tasks Accomplished</vt:lpstr>
      <vt:lpstr>Buraya speech recognition gelecek</vt:lpstr>
      <vt:lpstr>Task to be completed</vt:lpstr>
      <vt:lpstr>Difficulties Encountered</vt:lpstr>
      <vt:lpstr>Future Plan</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of Music Genres</dc:title>
  <dc:creator>Mavi</dc:creator>
  <cp:lastModifiedBy>Mavi</cp:lastModifiedBy>
  <cp:revision>27</cp:revision>
  <dcterms:created xsi:type="dcterms:W3CDTF">2015-12-20T13:20:56Z</dcterms:created>
  <dcterms:modified xsi:type="dcterms:W3CDTF">2015-12-20T23:50:41Z</dcterms:modified>
</cp:coreProperties>
</file>