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58" r:id="rId4"/>
    <p:sldId id="262" r:id="rId5"/>
    <p:sldId id="265" r:id="rId6"/>
    <p:sldId id="264" r:id="rId7"/>
    <p:sldId id="263" r:id="rId8"/>
    <p:sldId id="267" r:id="rId9"/>
    <p:sldId id="266" r:id="rId10"/>
    <p:sldId id="268" r:id="rId11"/>
    <p:sldId id="269" r:id="rId12"/>
    <p:sldId id="270" r:id="rId13"/>
    <p:sldId id="259" r:id="rId14"/>
    <p:sldId id="260" r:id="rId15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es can çoban" userId="2634fcddad84bcf7" providerId="LiveId" clId="{E925AC01-5D1F-4F46-9254-FEE3355E6B59}"/>
    <pc:docChg chg="custSel modSld">
      <pc:chgData name="enes can çoban" userId="2634fcddad84bcf7" providerId="LiveId" clId="{E925AC01-5D1F-4F46-9254-FEE3355E6B59}" dt="2024-06-07T17:20:08.014" v="177" actId="20577"/>
      <pc:docMkLst>
        <pc:docMk/>
      </pc:docMkLst>
      <pc:sldChg chg="modSp mod">
        <pc:chgData name="enes can çoban" userId="2634fcddad84bcf7" providerId="LiveId" clId="{E925AC01-5D1F-4F46-9254-FEE3355E6B59}" dt="2024-06-07T17:20:08.014" v="177" actId="20577"/>
        <pc:sldMkLst>
          <pc:docMk/>
          <pc:sldMk cId="1487700712" sldId="256"/>
        </pc:sldMkLst>
        <pc:spChg chg="mod">
          <ac:chgData name="enes can çoban" userId="2634fcddad84bcf7" providerId="LiveId" clId="{E925AC01-5D1F-4F46-9254-FEE3355E6B59}" dt="2024-06-07T17:18:55.773" v="17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enes can çoban" userId="2634fcddad84bcf7" providerId="LiveId" clId="{E925AC01-5D1F-4F46-9254-FEE3355E6B59}" dt="2024-06-07T17:20:08.014" v="177" actId="20577"/>
          <ac:spMkLst>
            <pc:docMk/>
            <pc:sldMk cId="1487700712" sldId="256"/>
            <ac:spMk id="3" creationId="{48B6CF59-4E5B-494D-A2F7-97ADD01E649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52753C21-9114-4AB5-8853-6601C22A21E5}">
      <dgm:prSet/>
      <dgm:spPr/>
      <dgm:t>
        <a:bodyPr/>
        <a:lstStyle/>
        <a:p>
          <a:pPr rtl="0"/>
          <a:r>
            <a:rPr lang="tr-TR"/>
            <a:t>TensorFlow. (2022). TensorFlow. https://www.tensorflow.org/
TensorFlow Datasets. (2022). TensorFlow Datasets. https://www.tensorflow.org/datasets/catalog/mnist
Keras API. (2022). Keras Documentation. https://keras.io/api/
Scikit-learn. (2022). Scikit-learn: Machine Learning in Python. https://scikit-learn.org/stable/index.html
Matplotlib. (2022). Matplotlib: Visualization with Python. https://matplotlib.org/
Seaborn. (2022). Seaborn: Statistical Data Visualization. https://seaborn.pydata.org/</a:t>
          </a:r>
        </a:p>
      </dgm:t>
    </dgm:pt>
    <dgm:pt modelId="{EB212B3B-AA36-4E5F-B3E8-16DBF6A809E8}" type="parTrans" cxnId="{5BADF153-0A4E-446D-BC5F-4070BAEAC342}">
      <dgm:prSet/>
      <dgm:spPr/>
      <dgm:t>
        <a:bodyPr/>
        <a:lstStyle/>
        <a:p>
          <a:endParaRPr lang="tr-TR"/>
        </a:p>
      </dgm:t>
    </dgm:pt>
    <dgm:pt modelId="{D2BA1536-EF04-413F-9692-74D5CC39A9A0}" type="sibTrans" cxnId="{5BADF153-0A4E-446D-BC5F-4070BAEAC342}">
      <dgm:prSet/>
      <dgm:spPr/>
      <dgm:t>
        <a:bodyPr/>
        <a:lstStyle/>
        <a:p>
          <a:endParaRPr lang="tr-T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1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1"/>
      <dgm:spPr/>
    </dgm:pt>
    <dgm:pt modelId="{429CABD1-4116-474B-81BF-735E2CA9DD00}" type="pres">
      <dgm:prSet presAssocID="{7E5AA53B-3EEE-4DE4-BB81-9044890C2946}" presName="dstNode" presStyleLbl="node1" presStyleIdx="0" presStyleCnt="1"/>
      <dgm:spPr/>
    </dgm:pt>
    <dgm:pt modelId="{5D4DBC3D-0291-4072-A875-BB077A21A235}" type="pres">
      <dgm:prSet presAssocID="{52753C21-9114-4AB5-8853-6601C22A21E5}" presName="text_1" presStyleLbl="node1" presStyleIdx="0" presStyleCnt="1">
        <dgm:presLayoutVars>
          <dgm:bulletEnabled val="1"/>
        </dgm:presLayoutVars>
      </dgm:prSet>
      <dgm:spPr/>
    </dgm:pt>
    <dgm:pt modelId="{1C01BB1B-B43D-44FE-9880-74E5BC1AF577}" type="pres">
      <dgm:prSet presAssocID="{52753C21-9114-4AB5-8853-6601C22A21E5}" presName="accent_1" presStyleCnt="0"/>
      <dgm:spPr/>
    </dgm:pt>
    <dgm:pt modelId="{C5B77342-7102-40EF-8F4B-D196F89DC696}" type="pres">
      <dgm:prSet presAssocID="{52753C21-9114-4AB5-8853-6601C22A21E5}" presName="accentRepeatNode" presStyleLbl="solidFgAcc1" presStyleIdx="0" presStyleCnt="1"/>
      <dgm:spPr/>
    </dgm:pt>
  </dgm:ptLst>
  <dgm:cxnLst>
    <dgm:cxn modelId="{7B059F26-816F-4AD0-99F7-85C4A15DC691}" type="presOf" srcId="{D2BA1536-EF04-413F-9692-74D5CC39A9A0}" destId="{D79B43FC-100B-4A0D-A4D5-0D2D04B99064}" srcOrd="0" destOrd="0" presId="urn:microsoft.com/office/officeart/2008/layout/VerticalCurvedList"/>
    <dgm:cxn modelId="{5BADF153-0A4E-446D-BC5F-4070BAEAC342}" srcId="{7E5AA53B-3EEE-4DE4-BB81-9044890C2946}" destId="{52753C21-9114-4AB5-8853-6601C22A21E5}" srcOrd="0" destOrd="0" parTransId="{EB212B3B-AA36-4E5F-B3E8-16DBF6A809E8}" sibTransId="{D2BA1536-EF04-413F-9692-74D5CC39A9A0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6BE9F6EF-EF1C-47F6-916C-346719F331D4}" type="presOf" srcId="{52753C21-9114-4AB5-8853-6601C22A21E5}" destId="{5D4DBC3D-0291-4072-A875-BB077A21A235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3690ECF2-DEC1-4A7B-9809-980AC66C0453}" type="presParOf" srcId="{90561C55-3C6E-4D53-85E1-2C50BCDDA392}" destId="{5D4DBC3D-0291-4072-A875-BB077A21A235}" srcOrd="1" destOrd="0" presId="urn:microsoft.com/office/officeart/2008/layout/VerticalCurvedList"/>
    <dgm:cxn modelId="{CE862D6C-133D-487F-94B9-23A5B058B49C}" type="presParOf" srcId="{90561C55-3C6E-4D53-85E1-2C50BCDDA392}" destId="{1C01BB1B-B43D-44FE-9880-74E5BC1AF577}" srcOrd="2" destOrd="0" presId="urn:microsoft.com/office/officeart/2008/layout/VerticalCurvedList"/>
    <dgm:cxn modelId="{15F411DE-ADE3-4EB3-9011-69EABE7CBA6C}" type="presParOf" srcId="{1C01BB1B-B43D-44FE-9880-74E5BC1AF577}" destId="{C5B77342-7102-40EF-8F4B-D196F89DC6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704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DBC3D-0291-4072-A875-BB077A21A235}">
      <dsp:nvSpPr>
        <dsp:cNvPr id="0" name=""/>
        <dsp:cNvSpPr/>
      </dsp:nvSpPr>
      <dsp:spPr>
        <a:xfrm>
          <a:off x="1065423" y="929630"/>
          <a:ext cx="5788824" cy="1704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4438" tIns="25400" rIns="25400" bIns="2540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/>
            <a:t>TensorFlow. (2022). TensorFlow. https://www.tensorflow.org/
TensorFlow Datasets. (2022). TensorFlow Datasets. https://www.tensorflow.org/datasets/catalog/mnist
Keras API. (2022). Keras Documentation. https://keras.io/api/
Scikit-learn. (2022). Scikit-learn: Machine Learning in Python. https://scikit-learn.org/stable/index.html
Matplotlib. (2022). Matplotlib: Visualization with Python. https://matplotlib.org/
Seaborn. (2022). Seaborn: Statistical Data Visualization. https://seaborn.pydata.org/</a:t>
          </a:r>
        </a:p>
      </dsp:txBody>
      <dsp:txXfrm>
        <a:off x="1065423" y="929630"/>
        <a:ext cx="5788824" cy="1704677"/>
      </dsp:txXfrm>
    </dsp:sp>
    <dsp:sp modelId="{C5B77342-7102-40EF-8F4B-D196F89DC696}">
      <dsp:nvSpPr>
        <dsp:cNvPr id="0" name=""/>
        <dsp:cNvSpPr/>
      </dsp:nvSpPr>
      <dsp:spPr>
        <a:xfrm>
          <a:off x="0" y="716545"/>
          <a:ext cx="2130847" cy="2130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95EC88-E95E-4D24-9548-09A0E71E44D4}" type="datetime1">
              <a:rPr lang="tr-TR" smtClean="0"/>
              <a:t>7.06.2024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B79020-0477-4227-8193-C4446835B4F2}" type="datetime1">
              <a:rPr lang="tr-TR" noProof="0" smtClean="0"/>
              <a:t>7.06.2024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75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C82E86C-8CD7-419E-A625-74A1A4AA75EC}" type="datetime1">
              <a:rPr lang="tr-TR" noProof="0" smtClean="0"/>
              <a:t>7.06.2024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06F0F-C125-42D8-8D06-60EED92A8F4B}" type="datetime1">
              <a:rPr lang="tr-TR" noProof="0" smtClean="0"/>
              <a:t>7.06.2024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70B332-0F3B-4347-A31E-4DF0CD32E73A}" type="datetime1">
              <a:rPr lang="tr-TR" noProof="0" smtClean="0"/>
              <a:t>7.06.2024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DD688D-FB2C-48CA-89D5-6903252A17F3}" type="datetime1">
              <a:rPr lang="tr-TR" noProof="0" smtClean="0"/>
              <a:t>7.06.2024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765136-928E-49D4-B331-A1BA882B7588}" type="datetime1">
              <a:rPr lang="tr-TR" noProof="0" smtClean="0"/>
              <a:t>7.06.2024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F58F8E-0482-4791-914A-065FB3C4105B}" type="datetime1">
              <a:rPr lang="tr-TR" noProof="0" smtClean="0"/>
              <a:t>7.06.2024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8D3276-729C-4C17-B6E2-2867EDA2643F}" type="datetime1">
              <a:rPr lang="tr-TR" noProof="0" smtClean="0"/>
              <a:t>7.06.2024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C86354-688A-4E0E-A795-B8F42E1E179F}" type="datetime1">
              <a:rPr lang="tr-TR" noProof="0" smtClean="0"/>
              <a:t>7.06.2024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7" name="Dikdörtgen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DB85D0-1F54-43FE-A7FC-CEF3014256E7}" type="datetime1">
              <a:rPr lang="tr-TR" noProof="0" smtClean="0"/>
              <a:t>7.06.2024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6EAC3C1-1CA8-4BA7-AED1-DB1E45F5FEAA}" type="datetime1">
              <a:rPr lang="tr-TR" noProof="0" smtClean="0"/>
              <a:t>7.06.2024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DDE148-BA19-4084-9A4E-C83E85DE3DB5}" type="datetime1">
              <a:rPr lang="tr-TR" noProof="0" smtClean="0"/>
              <a:t>7.06.2024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fld id="{4EFCC0D1-9FEB-4659-94A8-C690836DA060}" type="datetime1">
              <a:rPr lang="tr-TR" noProof="0" smtClean="0"/>
              <a:t>7.06.2024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Dikdörtgen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Dikdörtgen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>
              <a:latin typeface="Calibri" panose="020F0502020204030204" pitchFamily="34" charset="0"/>
            </a:endParaRPr>
          </a:p>
        </p:txBody>
      </p:sp>
      <p:pic>
        <p:nvPicPr>
          <p:cNvPr id="7" name="Resim 6" descr="Dijital Bağlantılar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0" name="Dikdörtgen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22" name="Dikdörtgen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tr-TR" sz="6000" dirty="0">
                <a:solidFill>
                  <a:schemeClr val="bg1"/>
                </a:solidFill>
              </a:rPr>
              <a:t>YAPAY ZEKAYA GİRİŞ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tr-TR" dirty="0">
                <a:solidFill>
                  <a:srgbClr val="7CEBFF"/>
                </a:solidFill>
              </a:rPr>
              <a:t>ENES CAN ÇOBAN           0ĞUZHAN ATMACA             ALPERHAN KARŞI</a:t>
            </a:r>
          </a:p>
          <a:p>
            <a:pPr rtl="0"/>
            <a:r>
              <a:rPr lang="tr-TR">
                <a:solidFill>
                  <a:srgbClr val="7CEBFF"/>
                </a:solidFill>
              </a:rPr>
              <a:t>210609017                       210609007                            210609024</a:t>
            </a:r>
            <a:endParaRPr lang="tr-T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6F985D-CE08-522C-7B73-DEC12C19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Eğitim Süreci Görselleştirmesi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A5DAB7-DEE8-BE6C-7C29-5A59CC977C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/>
              <a:t>Başlık: Eğitim Süreci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İçerik: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Eğitim ve doğrulama doğruluğu grafiği.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Eğitim ve doğrulama kaybı grafiği.</a:t>
            </a:r>
          </a:p>
          <a:p>
            <a:r>
              <a:rPr lang="tr-TR" b="1" dirty="0"/>
              <a:t>Açıklama:</a:t>
            </a:r>
            <a:r>
              <a:rPr lang="tr-TR" dirty="0"/>
              <a:t> Eğitim ve doğrulama sürecindeki doğruluk ve kayıp değerlerinin görselleştirilmesi, modelin nasıl performans gösterdiğini ve iyileştiğini anlamamıza yardımcı olur.</a:t>
            </a:r>
          </a:p>
        </p:txBody>
      </p:sp>
      <p:pic>
        <p:nvPicPr>
          <p:cNvPr id="6" name="İçerik Yer Tutucusu 5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B9D73B9-98E8-EB17-3405-4F0F2BC3DA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3192" y="2227263"/>
            <a:ext cx="4952666" cy="3633787"/>
          </a:xfrm>
        </p:spPr>
      </p:pic>
    </p:spTree>
    <p:extLst>
      <p:ext uri="{BB962C8B-B14F-4D97-AF65-F5344CB8AC3E}">
        <p14:creationId xmlns:p14="http://schemas.microsoft.com/office/powerpoint/2010/main" val="241873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5ACE55-9ADA-AB9E-C01D-5C3612E5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Sonuçlar ve Değerlendirme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D2F525-0BB8-BCED-264F-840F357579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/>
              <a:t>Başlık: Sonuçlar ve Değerlendirme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İçerik: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Modelin başarıları ve eksiklikleri.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Açıklama:</a:t>
            </a:r>
            <a:r>
              <a:rPr lang="tr-TR" dirty="0"/>
              <a:t> Konfüzyon matrisi, modelin hangi sınıflarda iyi performans gösterdiğini ve hangi sınıflarda hata yaptığını görmemizi sağlar.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</p:txBody>
      </p:sp>
      <p:pic>
        <p:nvPicPr>
          <p:cNvPr id="8" name="İçerik Yer Tutucusu 7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C8C3A654-D998-1CDD-7DA7-D0D8EDB3C5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978944"/>
            <a:ext cx="5422900" cy="2130425"/>
          </a:xfrm>
        </p:spPr>
      </p:pic>
    </p:spTree>
    <p:extLst>
      <p:ext uri="{BB962C8B-B14F-4D97-AF65-F5344CB8AC3E}">
        <p14:creationId xmlns:p14="http://schemas.microsoft.com/office/powerpoint/2010/main" val="417106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F245CE-5FB0-3192-AE81-C1E658A8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Modelin Kaydedilmesi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FE461E-F4FB-54AB-CD19-995D43DC99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/>
              <a:t>Başlık: Modelin Kaydedilmesi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İçerik: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Eğitilen modelin dosya olarak kaydedilmesi.</a:t>
            </a:r>
          </a:p>
          <a:p>
            <a:r>
              <a:rPr lang="tr-TR" b="1" dirty="0"/>
              <a:t>Açıklama:</a:t>
            </a:r>
            <a:r>
              <a:rPr lang="tr-TR" dirty="0"/>
              <a:t> Eğitilen modelin kaydedilmesi, ileride tekrar kullanılabilmesi veya başkalarıyla paylaşılabilmesi için önemlidir.</a:t>
            </a:r>
          </a:p>
        </p:txBody>
      </p:sp>
      <p:pic>
        <p:nvPicPr>
          <p:cNvPr id="6" name="İçerik Yer Tutucusu 5" descr="yazı tipi, metin, grafik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65715B8-B347-670A-2B30-38E400917A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30685" y="3849829"/>
            <a:ext cx="2537680" cy="388654"/>
          </a:xfrm>
        </p:spPr>
      </p:pic>
    </p:spTree>
    <p:extLst>
      <p:ext uri="{BB962C8B-B14F-4D97-AF65-F5344CB8AC3E}">
        <p14:creationId xmlns:p14="http://schemas.microsoft.com/office/powerpoint/2010/main" val="119978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Dikdörtgen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>
              <a:latin typeface="Calibri" panose="020F0502020204030204" pitchFamily="34" charset="0"/>
            </a:endParaRPr>
          </a:p>
        </p:txBody>
      </p:sp>
      <p:pic>
        <p:nvPicPr>
          <p:cNvPr id="8" name="İçerik Yer Tutucusu 4" descr="Dijital Sayılar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tr-TR" dirty="0"/>
              <a:t>KAYNAKÇA</a:t>
            </a:r>
          </a:p>
        </p:txBody>
      </p:sp>
      <p:graphicFrame>
        <p:nvGraphicFramePr>
          <p:cNvPr id="6" name="İçerik Yer Tutucusu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06304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Dikdörtgen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>
              <a:latin typeface="Calibri" panose="020F0502020204030204" pitchFamily="34" charset="0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tr-TR">
                <a:solidFill>
                  <a:srgbClr val="FFFFFF"/>
                </a:solidFill>
              </a:rPr>
              <a:t>Teşekkürler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tr-TR" dirty="0">
              <a:solidFill>
                <a:schemeClr val="bg2"/>
              </a:solidFill>
            </a:endParaRPr>
          </a:p>
          <a:p>
            <a:pPr rtl="0"/>
            <a:endParaRPr lang="tr-TR" dirty="0">
              <a:solidFill>
                <a:schemeClr val="bg2"/>
              </a:solidFill>
            </a:endParaRPr>
          </a:p>
        </p:txBody>
      </p:sp>
      <p:pic>
        <p:nvPicPr>
          <p:cNvPr id="5" name="Resim 4" descr="Dijital Sayılar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Dikdörtgen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Derin</a:t>
            </a:r>
            <a:r>
              <a:rPr lang="es-ES" dirty="0"/>
              <a:t> </a:t>
            </a:r>
            <a:r>
              <a:rPr lang="es-ES" dirty="0" err="1"/>
              <a:t>Öğrenme</a:t>
            </a:r>
            <a:r>
              <a:rPr lang="es-ES" dirty="0"/>
              <a:t> </a:t>
            </a:r>
            <a:r>
              <a:rPr lang="es-ES" dirty="0" err="1"/>
              <a:t>ile</a:t>
            </a:r>
            <a:r>
              <a:rPr lang="es-ES" dirty="0"/>
              <a:t> El </a:t>
            </a:r>
            <a:r>
              <a:rPr lang="es-ES" dirty="0" err="1"/>
              <a:t>Yazısı</a:t>
            </a:r>
            <a:r>
              <a:rPr lang="es-ES" dirty="0"/>
              <a:t> </a:t>
            </a:r>
            <a:r>
              <a:rPr lang="es-ES" dirty="0" err="1"/>
              <a:t>Rakam</a:t>
            </a:r>
            <a:r>
              <a:rPr lang="es-ES" dirty="0"/>
              <a:t> </a:t>
            </a:r>
            <a:r>
              <a:rPr lang="es-ES" dirty="0" err="1"/>
              <a:t>Tanıma</a:t>
            </a:r>
            <a:endParaRPr lang="tr-TR" dirty="0">
              <a:solidFill>
                <a:srgbClr val="FFFEFF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1221B8D8-ACFA-1EBD-2C5B-19C176993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168740"/>
            <a:ext cx="11029615" cy="36783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sz="2400" b="1" dirty="0" err="1"/>
              <a:t>Amaç:</a:t>
            </a:r>
            <a:r>
              <a:rPr lang="tr-TR" sz="2400" dirty="0" err="1"/>
              <a:t>Derin</a:t>
            </a:r>
            <a:r>
              <a:rPr lang="tr-TR" sz="2400" dirty="0"/>
              <a:t> öğrenme teknikleri kullanarak el yazısı rakamları tanıyan bir model geliştirmek.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MNIST veri seti kullanılarak bir CNN (</a:t>
            </a:r>
            <a:r>
              <a:rPr lang="tr-TR" sz="2400" dirty="0" err="1"/>
              <a:t>Convolutional</a:t>
            </a:r>
            <a:r>
              <a:rPr lang="tr-TR" sz="2400" dirty="0"/>
              <a:t> </a:t>
            </a:r>
            <a:r>
              <a:rPr lang="tr-TR" sz="2400" dirty="0" err="1"/>
              <a:t>Neural</a:t>
            </a:r>
            <a:r>
              <a:rPr lang="tr-TR" sz="2400" dirty="0"/>
              <a:t> Network) modeli eğitmek ve değerlendirmek.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Veri Seti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F95F709-1D8C-C0DD-9950-36CC778E42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/>
              <a:t>Başlık: MNIST Veri Seti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İçerik: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Özellikler:</a:t>
            </a:r>
            <a:endParaRPr lang="tr-T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1800" dirty="0"/>
              <a:t>28x28 piksel boyutunda gri tonlamalı el yazısı rakam görüntüleri.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1800" dirty="0"/>
              <a:t>Toplamda 70,000 görüntü: 60,000 eğitim ve 10,000 test görüntüsü.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1800" dirty="0"/>
              <a:t>Sınıflar: 0'dan 9'a kadar olan rakamlar.</a:t>
            </a:r>
          </a:p>
          <a:p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23F742C-889D-62ED-FDF2-EB5D961784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tx1"/>
                </a:solidFill>
              </a:rPr>
              <a:t>Görsel</a:t>
            </a:r>
            <a:r>
              <a:rPr lang="tr-TR" dirty="0" err="1"/>
              <a:t>:MNIST</a:t>
            </a:r>
            <a:r>
              <a:rPr lang="tr-TR" dirty="0"/>
              <a:t> veri setine ait örnek </a:t>
            </a:r>
            <a:r>
              <a:rPr lang="tr-TR" dirty="0" err="1"/>
              <a:t>görüntüler.Birkaç</a:t>
            </a:r>
            <a:r>
              <a:rPr lang="tr-TR" dirty="0"/>
              <a:t> örnek el yazısı rakamı (0-9).</a:t>
            </a:r>
          </a:p>
          <a:p>
            <a:r>
              <a:rPr lang="tr-TR" b="1" dirty="0">
                <a:solidFill>
                  <a:schemeClr val="tx1"/>
                </a:solidFill>
              </a:rPr>
              <a:t>Açıklama</a:t>
            </a:r>
            <a:r>
              <a:rPr lang="tr-TR" dirty="0"/>
              <a:t>: MNIST veri seti, el yazısı rakamların tanınması için yaygın olarak kullanılan bir veri setidir. 28x28 piksel boyutunda, toplamda 70,000 görüntü içermektedir.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E26344-7BD4-E0B8-8A43-435D611E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Hazırlığı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6F46FB-9050-C4D6-8DD5-648783EDE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/>
              <a:t>Başlık: Veri Toplama ve Temizleme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İçerik: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Veri Normalizasyonu:</a:t>
            </a:r>
            <a:r>
              <a:rPr lang="tr-TR" dirty="0"/>
              <a:t> Verilerin 0-255 aralığından 0-1 aralığına dönüştürülmesi.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b="1" dirty="0"/>
              <a:t>Kod Parçası:</a:t>
            </a:r>
            <a:endParaRPr lang="tr-TR" dirty="0"/>
          </a:p>
          <a:p>
            <a:endParaRPr lang="tr-TR" dirty="0"/>
          </a:p>
        </p:txBody>
      </p:sp>
      <p:pic>
        <p:nvPicPr>
          <p:cNvPr id="6" name="İçerik Yer Tutucusu 5" descr="metin, yazı tipi, ekran görüntüsü, grafik içeren bir resim&#10;&#10;Açıklama otomatik olarak oluşturuldu">
            <a:extLst>
              <a:ext uri="{FF2B5EF4-FFF2-40B4-BE49-F238E27FC236}">
                <a16:creationId xmlns:a16="http://schemas.microsoft.com/office/drawing/2014/main" id="{D8FB066C-7045-729D-0E2C-5BDA6D6467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78272" y="3746950"/>
            <a:ext cx="2842506" cy="594412"/>
          </a:xfrm>
        </p:spPr>
      </p:pic>
    </p:spTree>
    <p:extLst>
      <p:ext uri="{BB962C8B-B14F-4D97-AF65-F5344CB8AC3E}">
        <p14:creationId xmlns:p14="http://schemas.microsoft.com/office/powerpoint/2010/main" val="49644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2D938E-AB19-7C3A-0CD2-5396624C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Hazırlığı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D30710-3E01-52CD-3BA1-9D52D58A18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/>
              <a:t>Verilerin Eğitim ve Doğrulama Setlerine </a:t>
            </a:r>
            <a:r>
              <a:rPr lang="tr-TR" b="1" dirty="0" err="1"/>
              <a:t>Ayrılması:</a:t>
            </a:r>
            <a:r>
              <a:rPr lang="tr-TR" dirty="0" err="1"/>
              <a:t>Eğitim</a:t>
            </a:r>
            <a:r>
              <a:rPr lang="tr-TR" dirty="0"/>
              <a:t> ve doğrulama setlerinin ayrılması (%80 eğitim, %20 doğrulama).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Görsel:</a:t>
            </a:r>
            <a:r>
              <a:rPr lang="tr-TR" dirty="0"/>
              <a:t> Veri normalizasyonu ve </a:t>
            </a:r>
            <a:r>
              <a:rPr lang="tr-TR" dirty="0" err="1"/>
              <a:t>train-validation</a:t>
            </a:r>
            <a:r>
              <a:rPr lang="tr-TR" dirty="0"/>
              <a:t> </a:t>
            </a:r>
            <a:r>
              <a:rPr lang="tr-TR" dirty="0" err="1"/>
              <a:t>split</a:t>
            </a:r>
            <a:r>
              <a:rPr lang="tr-TR" dirty="0"/>
              <a:t> işlemlerini gösteren diyagram.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Açıklama:</a:t>
            </a:r>
            <a:r>
              <a:rPr lang="tr-TR" dirty="0"/>
              <a:t> Verilerin normalizasyonu, modelin daha hızlı ve etkili bir şekilde öğrenmesine yardımcı olur. Ayrıca, verilerin eğitim ve doğrulama setlerine ayrılması, modelin performansını değerlendirmemizi sağlar.</a:t>
            </a:r>
          </a:p>
          <a:p>
            <a:endParaRPr lang="tr-TR" dirty="0"/>
          </a:p>
        </p:txBody>
      </p:sp>
      <p:pic>
        <p:nvPicPr>
          <p:cNvPr id="6" name="İçerik Yer Tutucusu 5" descr="metin, ekran görüntüsü, mobil telefon, tasarım içeren bir resim&#10;&#10;Açıklama otomatik olarak oluşturuldu">
            <a:extLst>
              <a:ext uri="{FF2B5EF4-FFF2-40B4-BE49-F238E27FC236}">
                <a16:creationId xmlns:a16="http://schemas.microsoft.com/office/drawing/2014/main" id="{18F8CE7E-9C32-E410-BCE5-797F139D2B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27962" y="2972594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2806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3529B4-6A1E-0966-69F3-F2C5D4A9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Artırma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73A802-3476-A758-96EC-01929BA9B7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tr-TR" b="1" dirty="0"/>
              <a:t>Başlık: Veri Artırma (Data </a:t>
            </a:r>
            <a:r>
              <a:rPr lang="tr-TR" b="1" dirty="0" err="1"/>
              <a:t>Augmentation</a:t>
            </a:r>
            <a:r>
              <a:rPr lang="tr-T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İçerik: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Neden Veri Artırma?</a:t>
            </a:r>
            <a:r>
              <a:rPr lang="tr-TR" dirty="0"/>
              <a:t> Eğitim verilerinin çeşitlendirilmesi ve modelin genelleme yeteneğinin artırılması.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Uygulanan Dönüşümler:</a:t>
            </a:r>
            <a:endParaRPr lang="tr-T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1600" dirty="0"/>
              <a:t>Döndürme (</a:t>
            </a:r>
            <a:r>
              <a:rPr lang="tr-TR" sz="1600" dirty="0" err="1"/>
              <a:t>rotation</a:t>
            </a:r>
            <a:r>
              <a:rPr lang="tr-TR" sz="1600" dirty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1600" dirty="0"/>
              <a:t>Yakınlaştırma (</a:t>
            </a:r>
            <a:r>
              <a:rPr lang="tr-TR" sz="1600" dirty="0" err="1"/>
              <a:t>zoom</a:t>
            </a:r>
            <a:r>
              <a:rPr lang="tr-TR" sz="1600" dirty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1600" dirty="0"/>
              <a:t>Genişletme ve daraltma (</a:t>
            </a:r>
            <a:r>
              <a:rPr lang="tr-TR" sz="1600" dirty="0" err="1"/>
              <a:t>width</a:t>
            </a:r>
            <a:r>
              <a:rPr lang="tr-TR" sz="1600" dirty="0"/>
              <a:t> </a:t>
            </a:r>
            <a:r>
              <a:rPr lang="tr-TR" sz="1600" dirty="0" err="1"/>
              <a:t>shift</a:t>
            </a:r>
            <a:r>
              <a:rPr lang="tr-TR" sz="1600" dirty="0"/>
              <a:t>, </a:t>
            </a:r>
            <a:r>
              <a:rPr lang="tr-TR" sz="1600" dirty="0" err="1"/>
              <a:t>height</a:t>
            </a:r>
            <a:r>
              <a:rPr lang="tr-TR" sz="1600" dirty="0"/>
              <a:t> </a:t>
            </a:r>
            <a:r>
              <a:rPr lang="tr-TR" sz="1600" dirty="0" err="1"/>
              <a:t>shift</a:t>
            </a:r>
            <a:r>
              <a:rPr lang="tr-TR" sz="1600" dirty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1600" b="1" dirty="0"/>
              <a:t>Açıklama:</a:t>
            </a:r>
            <a:r>
              <a:rPr lang="tr-TR" sz="1600" dirty="0"/>
              <a:t> Veri artırma, modelin daha çeşitli veri görmesini sağlar ve bu da modelin daha sağlam ve genellenebilir olmasına yardımcı olur.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</p:txBody>
      </p:sp>
      <p:pic>
        <p:nvPicPr>
          <p:cNvPr id="6" name="İçerik Yer Tutucusu 5" descr="metin, ekran görüntüsü, yazı tipi, tasarım içeren bir resim&#10;&#10;Açıklama otomatik olarak oluşturuldu">
            <a:extLst>
              <a:ext uri="{FF2B5EF4-FFF2-40B4-BE49-F238E27FC236}">
                <a16:creationId xmlns:a16="http://schemas.microsoft.com/office/drawing/2014/main" id="{59849391-1F8F-8B45-2D54-93F092870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2979" y="3167780"/>
            <a:ext cx="3353091" cy="1752752"/>
          </a:xfrm>
        </p:spPr>
      </p:pic>
    </p:spTree>
    <p:extLst>
      <p:ext uri="{BB962C8B-B14F-4D97-AF65-F5344CB8AC3E}">
        <p14:creationId xmlns:p14="http://schemas.microsoft.com/office/powerpoint/2010/main" val="70907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F0838-CFFD-448B-7D5D-B25180D4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Mimarisi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04FBA5-32F9-C8D6-0457-329B68FC2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tr-TR" sz="2900" b="1" dirty="0"/>
              <a:t>Başlık: CNN Modeli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900" b="1" dirty="0"/>
              <a:t>İçerik:</a:t>
            </a:r>
            <a:endParaRPr lang="tr-TR" sz="2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900" b="1" dirty="0"/>
              <a:t>Katmanlar:</a:t>
            </a:r>
            <a:endParaRPr lang="tr-TR" sz="29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2200" dirty="0"/>
              <a:t>Conv2D (32 filtre, 3x3 çekirdek boyutu, </a:t>
            </a:r>
            <a:r>
              <a:rPr lang="tr-TR" sz="2200" dirty="0" err="1"/>
              <a:t>ReLU</a:t>
            </a:r>
            <a:r>
              <a:rPr lang="tr-TR" sz="2200" dirty="0"/>
              <a:t> aktivasyon)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2200" dirty="0"/>
              <a:t>MaxPooling2D (2x2 havuzlama boyutu)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2200" dirty="0" err="1"/>
              <a:t>Dropout</a:t>
            </a:r>
            <a:r>
              <a:rPr lang="tr-TR" sz="2200" dirty="0"/>
              <a:t> (0.25 oranı)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2200" dirty="0"/>
              <a:t>Conv2D (64 filtre, 3x3 çekirdek boyutu, </a:t>
            </a:r>
            <a:r>
              <a:rPr lang="tr-TR" sz="2200" dirty="0" err="1"/>
              <a:t>ReLU</a:t>
            </a:r>
            <a:r>
              <a:rPr lang="tr-TR" sz="2200" dirty="0"/>
              <a:t> aktivasyon)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2200" dirty="0"/>
              <a:t>MaxPooling2D (2x2 havuzlama boyutu)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2200" dirty="0" err="1"/>
              <a:t>Dropout</a:t>
            </a:r>
            <a:r>
              <a:rPr lang="tr-TR" sz="2200" dirty="0"/>
              <a:t> (0.25 oranı)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2200" dirty="0" err="1"/>
              <a:t>Flatten</a:t>
            </a:r>
            <a:r>
              <a:rPr lang="tr-TR" sz="2200" dirty="0"/>
              <a:t> (düzleştirme)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2200" dirty="0"/>
              <a:t>Dense (128 nöron, </a:t>
            </a:r>
            <a:r>
              <a:rPr lang="tr-TR" sz="2200" dirty="0" err="1"/>
              <a:t>ReLU</a:t>
            </a:r>
            <a:r>
              <a:rPr lang="tr-TR" sz="2200" dirty="0"/>
              <a:t> aktivasyon)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2200" dirty="0" err="1"/>
              <a:t>Dropout</a:t>
            </a:r>
            <a:r>
              <a:rPr lang="tr-TR" sz="2200" dirty="0"/>
              <a:t> (0.5 oranı)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2200" dirty="0"/>
              <a:t>Dense (10 nöron, </a:t>
            </a:r>
            <a:r>
              <a:rPr lang="tr-TR" sz="2200" dirty="0" err="1"/>
              <a:t>softmax</a:t>
            </a:r>
            <a:r>
              <a:rPr lang="tr-TR" sz="2200" dirty="0"/>
              <a:t> aktivasyon)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2600" b="1" dirty="0"/>
              <a:t>Açıklama:</a:t>
            </a:r>
            <a:r>
              <a:rPr lang="tr-TR" sz="2600" dirty="0"/>
              <a:t> Modelin her bir katmanı, verinin özelliklerini çıkarır ve nihayetinde 10 sınıfa (0-9 rakamları) ait olasılıkları üretir.</a:t>
            </a:r>
          </a:p>
          <a:p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6B55DA52-FEF0-F035-DBCE-095FD5B31E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6707" y="2227263"/>
            <a:ext cx="4365635" cy="3633787"/>
          </a:xfrm>
        </p:spPr>
      </p:pic>
    </p:spTree>
    <p:extLst>
      <p:ext uri="{BB962C8B-B14F-4D97-AF65-F5344CB8AC3E}">
        <p14:creationId xmlns:p14="http://schemas.microsoft.com/office/powerpoint/2010/main" val="254109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6B45E1-7287-9C9C-EC15-C3B67F32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Eğitimi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F4120C-FDCB-7D92-2931-7D161963BD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/>
              <a:t>Başlık: Model Eğitimi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İçerik: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Eğitim Parametreleri:</a:t>
            </a:r>
            <a:endParaRPr lang="tr-T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1500" dirty="0" err="1"/>
              <a:t>Optimizer</a:t>
            </a:r>
            <a:r>
              <a:rPr lang="tr-TR" sz="1500" dirty="0"/>
              <a:t>: Adam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1500" dirty="0" err="1"/>
              <a:t>Loss</a:t>
            </a:r>
            <a:r>
              <a:rPr lang="tr-TR" sz="1500" dirty="0"/>
              <a:t>: </a:t>
            </a:r>
            <a:r>
              <a:rPr lang="tr-TR" sz="1500" dirty="0" err="1"/>
              <a:t>Sparse</a:t>
            </a:r>
            <a:r>
              <a:rPr lang="tr-TR" sz="1500" dirty="0"/>
              <a:t> </a:t>
            </a:r>
            <a:r>
              <a:rPr lang="tr-TR" sz="1500" dirty="0" err="1"/>
              <a:t>Categorical</a:t>
            </a:r>
            <a:r>
              <a:rPr lang="tr-TR" sz="1500" dirty="0"/>
              <a:t> </a:t>
            </a:r>
            <a:r>
              <a:rPr lang="tr-TR" sz="1500" dirty="0" err="1"/>
              <a:t>Crossentropy</a:t>
            </a:r>
            <a:endParaRPr lang="tr-TR" sz="15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1500" dirty="0" err="1"/>
              <a:t>Metrics</a:t>
            </a:r>
            <a:r>
              <a:rPr lang="tr-TR" sz="1500" dirty="0"/>
              <a:t>: </a:t>
            </a:r>
            <a:r>
              <a:rPr lang="tr-TR" sz="1500" dirty="0" err="1"/>
              <a:t>Accuracy</a:t>
            </a:r>
            <a:endParaRPr lang="tr-TR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Erken Durdurma ve Öğrenme Oranı Azaltma:</a:t>
            </a:r>
            <a:endParaRPr lang="tr-T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1600" dirty="0"/>
              <a:t>Erken durdurma (</a:t>
            </a:r>
            <a:r>
              <a:rPr lang="tr-TR" sz="1600" dirty="0" err="1"/>
              <a:t>EarlyStopping</a:t>
            </a:r>
            <a:r>
              <a:rPr lang="tr-TR" sz="1600" dirty="0"/>
              <a:t>) ve öğrenme oranı azaltma (</a:t>
            </a:r>
            <a:r>
              <a:rPr lang="tr-TR" sz="1600" dirty="0" err="1"/>
              <a:t>ReduceLROnPlateau</a:t>
            </a:r>
            <a:r>
              <a:rPr lang="tr-TR" sz="1600" dirty="0"/>
              <a:t>) geri çağırmaları.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sz="1600" b="1" dirty="0"/>
              <a:t>Açıklama:</a:t>
            </a:r>
            <a:r>
              <a:rPr lang="tr-TR" sz="1600" dirty="0"/>
              <a:t> Model, eğitim verileri üzerinde optimize edilirken, doğrulama verileri üzerinde performansı takip edilerek aşırı uyum (</a:t>
            </a:r>
            <a:r>
              <a:rPr lang="tr-TR" sz="1600" dirty="0" err="1"/>
              <a:t>overfitting</a:t>
            </a:r>
            <a:r>
              <a:rPr lang="tr-TR" sz="1600" dirty="0"/>
              <a:t>) önlenir.</a:t>
            </a:r>
          </a:p>
          <a:p>
            <a:endParaRPr lang="tr-TR" dirty="0"/>
          </a:p>
        </p:txBody>
      </p:sp>
      <p:pic>
        <p:nvPicPr>
          <p:cNvPr id="6" name="İçerik Yer Tutucusu 5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4AA6B573-7A33-AD2F-38AE-44662813B2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3401711"/>
            <a:ext cx="5422900" cy="1284891"/>
          </a:xfrm>
        </p:spPr>
      </p:pic>
    </p:spTree>
    <p:extLst>
      <p:ext uri="{BB962C8B-B14F-4D97-AF65-F5344CB8AC3E}">
        <p14:creationId xmlns:p14="http://schemas.microsoft.com/office/powerpoint/2010/main" val="199798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F12948-2BA1-4118-EE94-34298CE8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Performans Değerlendirmesi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2BFEDA-01A0-E5AB-923E-1E1E98DEC7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/>
              <a:t>Başlık: Test Sonuçları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İçerik: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Test veri seti üzerindeki performans değerlendirmesi.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Test </a:t>
            </a:r>
            <a:r>
              <a:rPr lang="tr-TR" b="1" dirty="0" err="1"/>
              <a:t>Accuracy</a:t>
            </a:r>
            <a:r>
              <a:rPr lang="tr-TR" b="1" dirty="0"/>
              <a:t>:</a:t>
            </a:r>
            <a:r>
              <a:rPr lang="tr-TR" dirty="0"/>
              <a:t> 0.99</a:t>
            </a:r>
          </a:p>
          <a:p>
            <a:r>
              <a:rPr lang="tr-TR" b="1" dirty="0"/>
              <a:t>Açıklama:</a:t>
            </a:r>
            <a:r>
              <a:rPr lang="tr-TR" dirty="0"/>
              <a:t> Modelin test veri seti üzerindeki doğruluğu %99'dur, bu da modelin el yazısı rakamları tanıma görevinde yüksek bir başarı gösterdiğini belirtir.</a:t>
            </a:r>
          </a:p>
        </p:txBody>
      </p:sp>
      <p:pic>
        <p:nvPicPr>
          <p:cNvPr id="6" name="İçerik Yer Tutucusu 5" descr="metin, yazı tipi, ekran görüntüsü, grafik içeren bir resim&#10;&#10;Açıklama otomatik olarak oluşturuldu">
            <a:extLst>
              <a:ext uri="{FF2B5EF4-FFF2-40B4-BE49-F238E27FC236}">
                <a16:creationId xmlns:a16="http://schemas.microsoft.com/office/drawing/2014/main" id="{AB90E705-864F-B440-80BB-A8E30BB147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0913" y="3697416"/>
            <a:ext cx="4877223" cy="693480"/>
          </a:xfrm>
        </p:spPr>
      </p:pic>
    </p:spTree>
    <p:extLst>
      <p:ext uri="{BB962C8B-B14F-4D97-AF65-F5344CB8AC3E}">
        <p14:creationId xmlns:p14="http://schemas.microsoft.com/office/powerpoint/2010/main" val="715718897"/>
      </p:ext>
    </p:extLst>
  </p:cSld>
  <p:clrMapOvr>
    <a:masterClrMapping/>
  </p:clrMapOvr>
</p:sld>
</file>

<file path=ppt/theme/theme1.xml><?xml version="1.0" encoding="utf-8"?>
<a:theme xmlns:a="http://schemas.openxmlformats.org/drawingml/2006/main" name="Kar Payı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5_TF56390039_Win32" id="{61AAB6DA-FD2C-46BC-BB90-122D6C7E365B}" vid="{B7651F85-28B1-45E5-97E1-99F6D84C4664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{D938FC63-D0A8-4F4F-A8D2-89F228AB5212}tf56390039_win32</Template>
  <TotalTime>27</TotalTime>
  <Words>734</Words>
  <Application>Microsoft Office PowerPoint</Application>
  <PresentationFormat>Geniş ekran</PresentationFormat>
  <Paragraphs>88</Paragraphs>
  <Slides>14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 2</vt:lpstr>
      <vt:lpstr>Kar Payı</vt:lpstr>
      <vt:lpstr>YAPAY ZEKAYA GİRİŞ</vt:lpstr>
      <vt:lpstr>Derin Öğrenme ile El Yazısı Rakam Tanıma</vt:lpstr>
      <vt:lpstr>Veri Seti</vt:lpstr>
      <vt:lpstr>Veri Hazırlığı</vt:lpstr>
      <vt:lpstr>Veri Hazırlığı</vt:lpstr>
      <vt:lpstr>Veri Artırma</vt:lpstr>
      <vt:lpstr>Model Mimarisi</vt:lpstr>
      <vt:lpstr>Model Eğitimi</vt:lpstr>
      <vt:lpstr>Performans Değerlendirmesi</vt:lpstr>
      <vt:lpstr>Eğitim Süreci Görselleştirmesi</vt:lpstr>
      <vt:lpstr>Sonuçlar ve Değerlendirme</vt:lpstr>
      <vt:lpstr>Modelin Kaydedilmesi</vt:lpstr>
      <vt:lpstr>KAYNAKÇA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enes can çoban</dc:creator>
  <cp:lastModifiedBy>enes can çoban</cp:lastModifiedBy>
  <cp:revision>1</cp:revision>
  <dcterms:created xsi:type="dcterms:W3CDTF">2024-06-07T16:52:41Z</dcterms:created>
  <dcterms:modified xsi:type="dcterms:W3CDTF">2024-06-07T17:20:10Z</dcterms:modified>
</cp:coreProperties>
</file>