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81" r:id="rId3"/>
    <p:sldId id="282" r:id="rId4"/>
    <p:sldId id="360" r:id="rId5"/>
    <p:sldId id="323" r:id="rId6"/>
    <p:sldId id="324" r:id="rId7"/>
    <p:sldId id="362" r:id="rId8"/>
    <p:sldId id="325" r:id="rId9"/>
    <p:sldId id="363" r:id="rId10"/>
    <p:sldId id="326" r:id="rId11"/>
    <p:sldId id="364" r:id="rId12"/>
    <p:sldId id="327" r:id="rId13"/>
    <p:sldId id="365" r:id="rId14"/>
    <p:sldId id="328" r:id="rId15"/>
    <p:sldId id="329" r:id="rId16"/>
    <p:sldId id="366" r:id="rId17"/>
    <p:sldId id="330" r:id="rId18"/>
    <p:sldId id="367" r:id="rId19"/>
    <p:sldId id="331" r:id="rId20"/>
    <p:sldId id="368" r:id="rId21"/>
    <p:sldId id="332" r:id="rId22"/>
    <p:sldId id="369" r:id="rId23"/>
    <p:sldId id="333" r:id="rId24"/>
    <p:sldId id="370" r:id="rId25"/>
    <p:sldId id="334" r:id="rId26"/>
    <p:sldId id="335" r:id="rId27"/>
    <p:sldId id="372" r:id="rId28"/>
    <p:sldId id="336" r:id="rId29"/>
    <p:sldId id="337" r:id="rId30"/>
    <p:sldId id="373" r:id="rId31"/>
    <p:sldId id="338" r:id="rId32"/>
    <p:sldId id="339" r:id="rId33"/>
    <p:sldId id="340" r:id="rId34"/>
    <p:sldId id="341" r:id="rId35"/>
    <p:sldId id="344" r:id="rId36"/>
    <p:sldId id="376" r:id="rId37"/>
    <p:sldId id="346" r:id="rId38"/>
    <p:sldId id="347" r:id="rId39"/>
    <p:sldId id="349" r:id="rId40"/>
    <p:sldId id="391" r:id="rId41"/>
    <p:sldId id="392" r:id="rId42"/>
    <p:sldId id="352" r:id="rId43"/>
    <p:sldId id="353" r:id="rId44"/>
    <p:sldId id="355" r:id="rId45"/>
    <p:sldId id="356" r:id="rId46"/>
    <p:sldId id="393" r:id="rId47"/>
    <p:sldId id="394" r:id="rId48"/>
    <p:sldId id="359" r:id="rId49"/>
    <p:sldId id="3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84" d="100"/>
          <a:sy n="84" d="100"/>
        </p:scale>
        <p:origin x="146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3C565-F6BB-4F42-8E95-4790F5B9E375}" type="datetimeFigureOut">
              <a:rPr lang="tr-TR" smtClean="0"/>
              <a:pPr/>
              <a:t>12.10.2023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ED1EF-6818-4705-9CDF-60C5D763D885}" type="slidenum">
              <a:rPr lang="tr-TR" smtClean="0"/>
              <a:pPr/>
              <a:t>‹#›</a:t>
            </a:fld>
            <a:endParaRPr lang="tr-TR"/>
          </a:p>
        </p:txBody>
      </p:sp>
    </p:spTree>
    <p:extLst>
      <p:ext uri="{BB962C8B-B14F-4D97-AF65-F5344CB8AC3E}">
        <p14:creationId xmlns:p14="http://schemas.microsoft.com/office/powerpoint/2010/main" val="26979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a:t>
            </a:fld>
            <a:endParaRPr lang="tr-TR"/>
          </a:p>
        </p:txBody>
      </p:sp>
    </p:spTree>
    <p:extLst>
      <p:ext uri="{BB962C8B-B14F-4D97-AF65-F5344CB8AC3E}">
        <p14:creationId xmlns:p14="http://schemas.microsoft.com/office/powerpoint/2010/main" val="26379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12</a:t>
            </a:fld>
            <a:endParaRPr lang="tr-TR"/>
          </a:p>
        </p:txBody>
      </p:sp>
    </p:spTree>
    <p:extLst>
      <p:ext uri="{BB962C8B-B14F-4D97-AF65-F5344CB8AC3E}">
        <p14:creationId xmlns:p14="http://schemas.microsoft.com/office/powerpoint/2010/main" val="296086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13</a:t>
            </a:fld>
            <a:endParaRPr lang="tr-TR"/>
          </a:p>
        </p:txBody>
      </p:sp>
    </p:spTree>
    <p:extLst>
      <p:ext uri="{BB962C8B-B14F-4D97-AF65-F5344CB8AC3E}">
        <p14:creationId xmlns:p14="http://schemas.microsoft.com/office/powerpoint/2010/main" val="396030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14</a:t>
            </a:fld>
            <a:endParaRPr lang="tr-TR"/>
          </a:p>
        </p:txBody>
      </p:sp>
    </p:spTree>
    <p:extLst>
      <p:ext uri="{BB962C8B-B14F-4D97-AF65-F5344CB8AC3E}">
        <p14:creationId xmlns:p14="http://schemas.microsoft.com/office/powerpoint/2010/main" val="8135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15</a:t>
            </a:fld>
            <a:endParaRPr lang="tr-TR"/>
          </a:p>
        </p:txBody>
      </p:sp>
    </p:spTree>
    <p:extLst>
      <p:ext uri="{BB962C8B-B14F-4D97-AF65-F5344CB8AC3E}">
        <p14:creationId xmlns:p14="http://schemas.microsoft.com/office/powerpoint/2010/main" val="53422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16</a:t>
            </a:fld>
            <a:endParaRPr lang="tr-TR"/>
          </a:p>
        </p:txBody>
      </p:sp>
    </p:spTree>
    <p:extLst>
      <p:ext uri="{BB962C8B-B14F-4D97-AF65-F5344CB8AC3E}">
        <p14:creationId xmlns:p14="http://schemas.microsoft.com/office/powerpoint/2010/main" val="2612112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17</a:t>
            </a:fld>
            <a:endParaRPr lang="tr-TR"/>
          </a:p>
        </p:txBody>
      </p:sp>
    </p:spTree>
    <p:extLst>
      <p:ext uri="{BB962C8B-B14F-4D97-AF65-F5344CB8AC3E}">
        <p14:creationId xmlns:p14="http://schemas.microsoft.com/office/powerpoint/2010/main" val="178391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18</a:t>
            </a:fld>
            <a:endParaRPr lang="tr-TR"/>
          </a:p>
        </p:txBody>
      </p:sp>
    </p:spTree>
    <p:extLst>
      <p:ext uri="{BB962C8B-B14F-4D97-AF65-F5344CB8AC3E}">
        <p14:creationId xmlns:p14="http://schemas.microsoft.com/office/powerpoint/2010/main" val="346427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19</a:t>
            </a:fld>
            <a:endParaRPr lang="tr-TR"/>
          </a:p>
        </p:txBody>
      </p:sp>
    </p:spTree>
    <p:extLst>
      <p:ext uri="{BB962C8B-B14F-4D97-AF65-F5344CB8AC3E}">
        <p14:creationId xmlns:p14="http://schemas.microsoft.com/office/powerpoint/2010/main" val="1467193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20</a:t>
            </a:fld>
            <a:endParaRPr lang="tr-TR"/>
          </a:p>
        </p:txBody>
      </p:sp>
    </p:spTree>
    <p:extLst>
      <p:ext uri="{BB962C8B-B14F-4D97-AF65-F5344CB8AC3E}">
        <p14:creationId xmlns:p14="http://schemas.microsoft.com/office/powerpoint/2010/main" val="764631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21</a:t>
            </a:fld>
            <a:endParaRPr lang="tr-TR"/>
          </a:p>
        </p:txBody>
      </p:sp>
    </p:spTree>
    <p:extLst>
      <p:ext uri="{BB962C8B-B14F-4D97-AF65-F5344CB8AC3E}">
        <p14:creationId xmlns:p14="http://schemas.microsoft.com/office/powerpoint/2010/main" val="266613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a:t>
            </a:fld>
            <a:endParaRPr lang="tr-TR"/>
          </a:p>
        </p:txBody>
      </p:sp>
    </p:spTree>
    <p:extLst>
      <p:ext uri="{BB962C8B-B14F-4D97-AF65-F5344CB8AC3E}">
        <p14:creationId xmlns:p14="http://schemas.microsoft.com/office/powerpoint/2010/main" val="3294699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22</a:t>
            </a:fld>
            <a:endParaRPr lang="tr-TR"/>
          </a:p>
        </p:txBody>
      </p:sp>
    </p:spTree>
    <p:extLst>
      <p:ext uri="{BB962C8B-B14F-4D97-AF65-F5344CB8AC3E}">
        <p14:creationId xmlns:p14="http://schemas.microsoft.com/office/powerpoint/2010/main" val="54455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23</a:t>
            </a:fld>
            <a:endParaRPr lang="tr-TR"/>
          </a:p>
        </p:txBody>
      </p:sp>
    </p:spTree>
    <p:extLst>
      <p:ext uri="{BB962C8B-B14F-4D97-AF65-F5344CB8AC3E}">
        <p14:creationId xmlns:p14="http://schemas.microsoft.com/office/powerpoint/2010/main" val="223021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24</a:t>
            </a:fld>
            <a:endParaRPr lang="tr-TR"/>
          </a:p>
        </p:txBody>
      </p:sp>
    </p:spTree>
    <p:extLst>
      <p:ext uri="{BB962C8B-B14F-4D97-AF65-F5344CB8AC3E}">
        <p14:creationId xmlns:p14="http://schemas.microsoft.com/office/powerpoint/2010/main" val="186824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25</a:t>
            </a:fld>
            <a:endParaRPr lang="tr-TR"/>
          </a:p>
        </p:txBody>
      </p:sp>
    </p:spTree>
    <p:extLst>
      <p:ext uri="{BB962C8B-B14F-4D97-AF65-F5344CB8AC3E}">
        <p14:creationId xmlns:p14="http://schemas.microsoft.com/office/powerpoint/2010/main" val="3161057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26</a:t>
            </a:fld>
            <a:endParaRPr lang="tr-TR"/>
          </a:p>
        </p:txBody>
      </p:sp>
    </p:spTree>
    <p:extLst>
      <p:ext uri="{BB962C8B-B14F-4D97-AF65-F5344CB8AC3E}">
        <p14:creationId xmlns:p14="http://schemas.microsoft.com/office/powerpoint/2010/main" val="1861673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27</a:t>
            </a:fld>
            <a:endParaRPr lang="tr-TR"/>
          </a:p>
        </p:txBody>
      </p:sp>
    </p:spTree>
    <p:extLst>
      <p:ext uri="{BB962C8B-B14F-4D97-AF65-F5344CB8AC3E}">
        <p14:creationId xmlns:p14="http://schemas.microsoft.com/office/powerpoint/2010/main" val="138327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28</a:t>
            </a:fld>
            <a:endParaRPr lang="tr-TR"/>
          </a:p>
        </p:txBody>
      </p:sp>
    </p:spTree>
    <p:extLst>
      <p:ext uri="{BB962C8B-B14F-4D97-AF65-F5344CB8AC3E}">
        <p14:creationId xmlns:p14="http://schemas.microsoft.com/office/powerpoint/2010/main" val="38255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29</a:t>
            </a:fld>
            <a:endParaRPr lang="tr-TR"/>
          </a:p>
        </p:txBody>
      </p:sp>
    </p:spTree>
    <p:extLst>
      <p:ext uri="{BB962C8B-B14F-4D97-AF65-F5344CB8AC3E}">
        <p14:creationId xmlns:p14="http://schemas.microsoft.com/office/powerpoint/2010/main" val="404614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30</a:t>
            </a:fld>
            <a:endParaRPr lang="tr-TR"/>
          </a:p>
        </p:txBody>
      </p:sp>
    </p:spTree>
    <p:extLst>
      <p:ext uri="{BB962C8B-B14F-4D97-AF65-F5344CB8AC3E}">
        <p14:creationId xmlns:p14="http://schemas.microsoft.com/office/powerpoint/2010/main" val="101173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31</a:t>
            </a:fld>
            <a:endParaRPr lang="tr-TR"/>
          </a:p>
        </p:txBody>
      </p:sp>
    </p:spTree>
    <p:extLst>
      <p:ext uri="{BB962C8B-B14F-4D97-AF65-F5344CB8AC3E}">
        <p14:creationId xmlns:p14="http://schemas.microsoft.com/office/powerpoint/2010/main" val="60312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a:t>
            </a:fld>
            <a:endParaRPr lang="tr-TR"/>
          </a:p>
        </p:txBody>
      </p:sp>
    </p:spTree>
    <p:extLst>
      <p:ext uri="{BB962C8B-B14F-4D97-AF65-F5344CB8AC3E}">
        <p14:creationId xmlns:p14="http://schemas.microsoft.com/office/powerpoint/2010/main" val="4243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32</a:t>
            </a:fld>
            <a:endParaRPr lang="tr-TR"/>
          </a:p>
        </p:txBody>
      </p:sp>
    </p:spTree>
    <p:extLst>
      <p:ext uri="{BB962C8B-B14F-4D97-AF65-F5344CB8AC3E}">
        <p14:creationId xmlns:p14="http://schemas.microsoft.com/office/powerpoint/2010/main" val="3642062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33</a:t>
            </a:fld>
            <a:endParaRPr lang="tr-TR"/>
          </a:p>
        </p:txBody>
      </p:sp>
    </p:spTree>
    <p:extLst>
      <p:ext uri="{BB962C8B-B14F-4D97-AF65-F5344CB8AC3E}">
        <p14:creationId xmlns:p14="http://schemas.microsoft.com/office/powerpoint/2010/main" val="4062554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34</a:t>
            </a:fld>
            <a:endParaRPr lang="tr-TR"/>
          </a:p>
        </p:txBody>
      </p:sp>
    </p:spTree>
    <p:extLst>
      <p:ext uri="{BB962C8B-B14F-4D97-AF65-F5344CB8AC3E}">
        <p14:creationId xmlns:p14="http://schemas.microsoft.com/office/powerpoint/2010/main" val="1625131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35</a:t>
            </a:fld>
            <a:endParaRPr lang="tr-TR"/>
          </a:p>
        </p:txBody>
      </p:sp>
    </p:spTree>
    <p:extLst>
      <p:ext uri="{BB962C8B-B14F-4D97-AF65-F5344CB8AC3E}">
        <p14:creationId xmlns:p14="http://schemas.microsoft.com/office/powerpoint/2010/main" val="139122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36</a:t>
            </a:fld>
            <a:endParaRPr lang="tr-TR"/>
          </a:p>
        </p:txBody>
      </p:sp>
    </p:spTree>
    <p:extLst>
      <p:ext uri="{BB962C8B-B14F-4D97-AF65-F5344CB8AC3E}">
        <p14:creationId xmlns:p14="http://schemas.microsoft.com/office/powerpoint/2010/main" val="1922719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37</a:t>
            </a:fld>
            <a:endParaRPr lang="tr-TR"/>
          </a:p>
        </p:txBody>
      </p:sp>
    </p:spTree>
    <p:extLst>
      <p:ext uri="{BB962C8B-B14F-4D97-AF65-F5344CB8AC3E}">
        <p14:creationId xmlns:p14="http://schemas.microsoft.com/office/powerpoint/2010/main" val="852340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38</a:t>
            </a:fld>
            <a:endParaRPr lang="tr-TR"/>
          </a:p>
        </p:txBody>
      </p:sp>
    </p:spTree>
    <p:extLst>
      <p:ext uri="{BB962C8B-B14F-4D97-AF65-F5344CB8AC3E}">
        <p14:creationId xmlns:p14="http://schemas.microsoft.com/office/powerpoint/2010/main" val="1991968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39</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40</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41</a:t>
            </a:fld>
            <a:endParaRPr lang="tr-TR"/>
          </a:p>
        </p:txBody>
      </p:sp>
    </p:spTree>
    <p:extLst>
      <p:ext uri="{BB962C8B-B14F-4D97-AF65-F5344CB8AC3E}">
        <p14:creationId xmlns:p14="http://schemas.microsoft.com/office/powerpoint/2010/main" val="305943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a:t>
            </a:fld>
            <a:endParaRPr lang="tr-TR"/>
          </a:p>
        </p:txBody>
      </p:sp>
    </p:spTree>
    <p:extLst>
      <p:ext uri="{BB962C8B-B14F-4D97-AF65-F5344CB8AC3E}">
        <p14:creationId xmlns:p14="http://schemas.microsoft.com/office/powerpoint/2010/main" val="4203604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42</a:t>
            </a:fld>
            <a:endParaRPr lang="tr-TR"/>
          </a:p>
        </p:txBody>
      </p:sp>
    </p:spTree>
    <p:extLst>
      <p:ext uri="{BB962C8B-B14F-4D97-AF65-F5344CB8AC3E}">
        <p14:creationId xmlns:p14="http://schemas.microsoft.com/office/powerpoint/2010/main" val="3261663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43</a:t>
            </a:fld>
            <a:endParaRPr lang="tr-TR"/>
          </a:p>
        </p:txBody>
      </p:sp>
    </p:spTree>
    <p:extLst>
      <p:ext uri="{BB962C8B-B14F-4D97-AF65-F5344CB8AC3E}">
        <p14:creationId xmlns:p14="http://schemas.microsoft.com/office/powerpoint/2010/main" val="4036302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44</a:t>
            </a:fld>
            <a:endParaRPr lang="tr-TR"/>
          </a:p>
        </p:txBody>
      </p:sp>
    </p:spTree>
    <p:extLst>
      <p:ext uri="{BB962C8B-B14F-4D97-AF65-F5344CB8AC3E}">
        <p14:creationId xmlns:p14="http://schemas.microsoft.com/office/powerpoint/2010/main" val="341101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45</a:t>
            </a:fld>
            <a:endParaRPr lang="tr-TR"/>
          </a:p>
        </p:txBody>
      </p:sp>
    </p:spTree>
    <p:extLst>
      <p:ext uri="{BB962C8B-B14F-4D97-AF65-F5344CB8AC3E}">
        <p14:creationId xmlns:p14="http://schemas.microsoft.com/office/powerpoint/2010/main" val="3524913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46</a:t>
            </a:fld>
            <a:endParaRPr lang="tr-TR"/>
          </a:p>
        </p:txBody>
      </p:sp>
    </p:spTree>
    <p:extLst>
      <p:ext uri="{BB962C8B-B14F-4D97-AF65-F5344CB8AC3E}">
        <p14:creationId xmlns:p14="http://schemas.microsoft.com/office/powerpoint/2010/main" val="2893094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47</a:t>
            </a:fld>
            <a:endParaRPr lang="tr-TR"/>
          </a:p>
        </p:txBody>
      </p:sp>
    </p:spTree>
    <p:extLst>
      <p:ext uri="{BB962C8B-B14F-4D97-AF65-F5344CB8AC3E}">
        <p14:creationId xmlns:p14="http://schemas.microsoft.com/office/powerpoint/2010/main" val="3807823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48</a:t>
            </a:fld>
            <a:endParaRPr lang="tr-TR"/>
          </a:p>
        </p:txBody>
      </p:sp>
    </p:spTree>
    <p:extLst>
      <p:ext uri="{BB962C8B-B14F-4D97-AF65-F5344CB8AC3E}">
        <p14:creationId xmlns:p14="http://schemas.microsoft.com/office/powerpoint/2010/main" val="2833394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49</a:t>
            </a:fld>
            <a:endParaRPr lang="tr-TR"/>
          </a:p>
        </p:txBody>
      </p:sp>
    </p:spTree>
    <p:extLst>
      <p:ext uri="{BB962C8B-B14F-4D97-AF65-F5344CB8AC3E}">
        <p14:creationId xmlns:p14="http://schemas.microsoft.com/office/powerpoint/2010/main" val="339623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7</a:t>
            </a:fld>
            <a:endParaRPr lang="tr-TR"/>
          </a:p>
        </p:txBody>
      </p:sp>
    </p:spTree>
    <p:extLst>
      <p:ext uri="{BB962C8B-B14F-4D97-AF65-F5344CB8AC3E}">
        <p14:creationId xmlns:p14="http://schemas.microsoft.com/office/powerpoint/2010/main" val="360624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8</a:t>
            </a:fld>
            <a:endParaRPr lang="tr-TR"/>
          </a:p>
        </p:txBody>
      </p:sp>
    </p:spTree>
    <p:extLst>
      <p:ext uri="{BB962C8B-B14F-4D97-AF65-F5344CB8AC3E}">
        <p14:creationId xmlns:p14="http://schemas.microsoft.com/office/powerpoint/2010/main" val="90342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9</a:t>
            </a:fld>
            <a:endParaRPr lang="tr-TR"/>
          </a:p>
        </p:txBody>
      </p:sp>
    </p:spTree>
    <p:extLst>
      <p:ext uri="{BB962C8B-B14F-4D97-AF65-F5344CB8AC3E}">
        <p14:creationId xmlns:p14="http://schemas.microsoft.com/office/powerpoint/2010/main" val="206642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10</a:t>
            </a:fld>
            <a:endParaRPr lang="tr-TR"/>
          </a:p>
        </p:txBody>
      </p:sp>
    </p:spTree>
    <p:extLst>
      <p:ext uri="{BB962C8B-B14F-4D97-AF65-F5344CB8AC3E}">
        <p14:creationId xmlns:p14="http://schemas.microsoft.com/office/powerpoint/2010/main" val="142908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11</a:t>
            </a:fld>
            <a:endParaRPr lang="tr-TR"/>
          </a:p>
        </p:txBody>
      </p:sp>
    </p:spTree>
    <p:extLst>
      <p:ext uri="{BB962C8B-B14F-4D97-AF65-F5344CB8AC3E}">
        <p14:creationId xmlns:p14="http://schemas.microsoft.com/office/powerpoint/2010/main" val="410477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3CE3403-E2B5-4E8A-89D8-A2C3643C3380}" type="datetime1">
              <a:rPr lang="en-US" smtClean="0"/>
              <a:pPr/>
              <a:t>10/12/2023</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FD9AE-622D-4D6E-B1FA-FF86DCF8EC81}" type="datetime1">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E7825-6EB5-4069-AE4D-CD6FFECBD5A8}" type="datetime1">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9553-24D1-43E6-A105-C5B7D4915F5D}" type="datetime1">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EF120-8076-4A7A-B793-2274FBA28191}" type="datetime1">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94B68B-BF11-44FC-994F-5C1FD159CE2B}" type="datetime1">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3CC4FA-4925-4400-B613-A21B29FA01B5}" type="datetime1">
              <a:rPr lang="en-US" smtClean="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1596D-A42C-4123-A2C9-1AA75A8A164E}" type="datetime1">
              <a:rPr lang="en-US" smtClean="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B0925-351C-415F-AE54-F89DB471B483}" type="datetime1">
              <a:rPr lang="en-US" smtClean="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DE271209-091D-4FEB-A8CD-380AAC3CD9EC}" type="datetime1">
              <a:rPr lang="en-US" smtClean="0"/>
              <a:pPr/>
              <a:t>10/12/2023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B83C6-5B46-4D44-83C2-F3FA9C4C41C5}" type="datetime1">
              <a:rPr lang="en-US" smtClean="0"/>
              <a:pPr/>
              <a:t>10/12/2023</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77C9E0A-1FB2-4327-A4E0-FE2C9CA9BF1A}" type="datetime1">
              <a:rPr lang="en-US" smtClean="0"/>
              <a:pPr/>
              <a:t>10/12/2023</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mtClean="0"/>
              <a:t>COM2067/</a:t>
            </a:r>
            <a:br>
              <a:rPr lang="tr-TR" smtClean="0"/>
            </a:br>
            <a:r>
              <a:rPr lang="tr-TR" smtClean="0"/>
              <a:t>COM267</a:t>
            </a:r>
            <a:endParaRPr lang="tr-TR" dirty="0"/>
          </a:p>
        </p:txBody>
      </p:sp>
      <p:sp>
        <p:nvSpPr>
          <p:cNvPr id="3" name="Subtitle 2"/>
          <p:cNvSpPr>
            <a:spLocks noGrp="1"/>
          </p:cNvSpPr>
          <p:nvPr>
            <p:ph type="subTitle" idx="1"/>
          </p:nvPr>
        </p:nvSpPr>
        <p:spPr>
          <a:xfrm>
            <a:off x="4733365" y="4421080"/>
            <a:ext cx="3309803" cy="1522520"/>
          </a:xfrm>
        </p:spPr>
        <p:txBody>
          <a:bodyPr>
            <a:normAutofit/>
          </a:bodyPr>
          <a:lstStyle/>
          <a:p>
            <a:r>
              <a:rPr lang="en-US" dirty="0" smtClean="0"/>
              <a:t>Chapter </a:t>
            </a:r>
            <a:r>
              <a:rPr lang="tr-TR" dirty="0" smtClean="0"/>
              <a:t>2: </a:t>
            </a:r>
            <a:r>
              <a:rPr lang="en-US" dirty="0"/>
              <a:t>Introduction to Data Structures and Algorithms </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4 Altbilgi Yer Tutucusu"/>
          <p:cNvSpPr>
            <a:spLocks noGrp="1"/>
          </p:cNvSpPr>
          <p:nvPr>
            <p:ph type="ftr" sz="quarter" idx="11"/>
          </p:nvPr>
        </p:nvSpPr>
        <p:spPr>
          <a:xfrm>
            <a:off x="5303520" y="5638800"/>
            <a:ext cx="2831592" cy="446291"/>
          </a:xfrm>
        </p:spPr>
        <p:txBody>
          <a:bodyPr>
            <a:normAutofit fontScale="92500"/>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extLst>
      <p:ext uri="{BB962C8B-B14F-4D97-AF65-F5344CB8AC3E}">
        <p14:creationId xmlns:p14="http://schemas.microsoft.com/office/powerpoint/2010/main" val="211353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sz="2800" b="1" dirty="0" smtClean="0"/>
              <a:t>Elementary </a:t>
            </a:r>
            <a:r>
              <a:rPr lang="en-US" sz="2800" b="1" dirty="0"/>
              <a:t>Data Structure Organization </a:t>
            </a:r>
            <a:endParaRPr lang="tr-TR" sz="2800" b="1" dirty="0" smtClean="0"/>
          </a:p>
          <a:p>
            <a:r>
              <a:rPr lang="en-US" b="1" dirty="0" smtClean="0"/>
              <a:t>Data </a:t>
            </a:r>
            <a:r>
              <a:rPr lang="en-US" b="1" dirty="0"/>
              <a:t>structures are building blocks of a program. </a:t>
            </a:r>
            <a:endParaRPr lang="tr-TR" b="1" dirty="0" smtClean="0"/>
          </a:p>
          <a:p>
            <a:r>
              <a:rPr lang="en-US" b="1" dirty="0" smtClean="0"/>
              <a:t>A </a:t>
            </a:r>
            <a:r>
              <a:rPr lang="en-US" b="1" dirty="0"/>
              <a:t>program built using improper data structures may not work as expected. </a:t>
            </a:r>
            <a:endParaRPr lang="tr-TR" b="1" dirty="0" smtClean="0"/>
          </a:p>
          <a:p>
            <a:r>
              <a:rPr lang="en-US" b="1" dirty="0" smtClean="0"/>
              <a:t>So </a:t>
            </a:r>
            <a:r>
              <a:rPr lang="en-US" b="1" dirty="0"/>
              <a:t>as a programmer it is mandatory to choose most appropriate data structures for a program. </a:t>
            </a:r>
            <a:endParaRPr lang="tr-TR" b="1" dirty="0" smtClean="0"/>
          </a:p>
          <a:p>
            <a:r>
              <a:rPr lang="en-US" b="1" dirty="0" smtClean="0"/>
              <a:t>The </a:t>
            </a:r>
            <a:r>
              <a:rPr lang="en-US" b="1" dirty="0"/>
              <a:t>term data means a value or set of values. </a:t>
            </a:r>
            <a:endParaRPr lang="tr-TR" b="1" dirty="0" smtClean="0"/>
          </a:p>
          <a:p>
            <a:r>
              <a:rPr lang="en-US" b="1" dirty="0" smtClean="0"/>
              <a:t>It </a:t>
            </a:r>
            <a:r>
              <a:rPr lang="en-US" b="1" dirty="0"/>
              <a:t>specifies either the value of a variable or a constant (e.g., marks of students, name of an employee, address of a customer, value of pi, etc</a:t>
            </a:r>
            <a:r>
              <a:rPr lang="en-US" b="1" dirty="0" smtClean="0"/>
              <a:t>.).</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70388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pPr marL="68580" indent="0">
              <a:buNone/>
            </a:pPr>
            <a:r>
              <a:rPr lang="en-US" sz="2800" b="1" dirty="0" smtClean="0"/>
              <a:t>Elementary </a:t>
            </a:r>
            <a:r>
              <a:rPr lang="en-US" sz="2800" b="1" dirty="0"/>
              <a:t>Data Structure Organization </a:t>
            </a:r>
            <a:endParaRPr lang="tr-TR" sz="2800" b="1" dirty="0" smtClean="0"/>
          </a:p>
          <a:p>
            <a:r>
              <a:rPr lang="en-US" b="1" dirty="0" smtClean="0"/>
              <a:t>While </a:t>
            </a:r>
            <a:r>
              <a:rPr lang="en-US" b="1" dirty="0"/>
              <a:t>a data item that does not have subordinate data items is categorized as an elementary item, the one that is composed of one or more subordinate data items is called a group </a:t>
            </a:r>
            <a:r>
              <a:rPr lang="en-US" b="1" dirty="0" smtClean="0"/>
              <a:t>item.</a:t>
            </a:r>
            <a:endParaRPr lang="tr-TR" b="1" dirty="0" smtClean="0"/>
          </a:p>
          <a:p>
            <a:r>
              <a:rPr lang="en-US" b="1" dirty="0" smtClean="0"/>
              <a:t>For </a:t>
            </a:r>
            <a:r>
              <a:rPr lang="en-US" b="1" dirty="0"/>
              <a:t>example, a student’s name may be divided into three sub-items—first name, middle name, and last name—but his roll number would normally be treated as a single item. </a:t>
            </a:r>
            <a:endParaRPr lang="tr-TR" b="1" dirty="0" smtClean="0"/>
          </a:p>
          <a:p>
            <a:r>
              <a:rPr lang="en-US" b="1" dirty="0" smtClean="0"/>
              <a:t>A </a:t>
            </a:r>
            <a:r>
              <a:rPr lang="en-US" b="1" dirty="0"/>
              <a:t>record is a collection of data items. For example, the name, address, course, and marks obtained are individual data items. </a:t>
            </a:r>
            <a:endParaRPr lang="tr-TR" b="1" dirty="0" smtClean="0"/>
          </a:p>
          <a:p>
            <a:r>
              <a:rPr lang="en-US" b="1" dirty="0" smtClean="0"/>
              <a:t>But </a:t>
            </a:r>
            <a:r>
              <a:rPr lang="en-US" b="1" dirty="0"/>
              <a:t>all these data items can be grouped together to form a record.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818495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a:bodyPr>
          <a:lstStyle/>
          <a:p>
            <a:pPr marL="68580" indent="0">
              <a:buNone/>
            </a:pPr>
            <a:r>
              <a:rPr lang="en-US" sz="3000" b="1" dirty="0"/>
              <a:t>Elementary Data Structure Organization </a:t>
            </a:r>
            <a:endParaRPr lang="tr-TR" sz="3000" b="1" dirty="0"/>
          </a:p>
          <a:p>
            <a:r>
              <a:rPr lang="en-US" b="1" dirty="0" smtClean="0"/>
              <a:t>A </a:t>
            </a:r>
            <a:r>
              <a:rPr lang="en-US" b="1" dirty="0"/>
              <a:t>file is a collection of related records. </a:t>
            </a:r>
            <a:endParaRPr lang="tr-TR" b="1" dirty="0" smtClean="0"/>
          </a:p>
          <a:p>
            <a:r>
              <a:rPr lang="en-US" b="1" dirty="0" smtClean="0"/>
              <a:t>For </a:t>
            </a:r>
            <a:r>
              <a:rPr lang="en-US" b="1" dirty="0"/>
              <a:t>example, if there are 60 students in a class, then there are 60 records of the students. </a:t>
            </a:r>
            <a:endParaRPr lang="tr-TR" b="1" dirty="0" smtClean="0"/>
          </a:p>
          <a:p>
            <a:r>
              <a:rPr lang="en-US" b="1" dirty="0" smtClean="0"/>
              <a:t>All </a:t>
            </a:r>
            <a:r>
              <a:rPr lang="en-US" b="1" dirty="0"/>
              <a:t>these related records are stored in a file. </a:t>
            </a:r>
            <a:endParaRPr lang="tr-TR" b="1" dirty="0" smtClean="0"/>
          </a:p>
          <a:p>
            <a:r>
              <a:rPr lang="en-US" b="1" dirty="0" smtClean="0"/>
              <a:t>Similarly</a:t>
            </a:r>
            <a:r>
              <a:rPr lang="en-US" b="1" dirty="0"/>
              <a:t>, we can have a file of all the employees working in an organization, a file of all the customers of a company, a file of all the suppliers, so on and so forth. </a:t>
            </a:r>
            <a:endParaRPr lang="tr-TR" b="1" dirty="0" smtClean="0"/>
          </a:p>
          <a:p>
            <a:r>
              <a:rPr lang="en-US" b="1" dirty="0" smtClean="0"/>
              <a:t>Moreover</a:t>
            </a:r>
            <a:r>
              <a:rPr lang="en-US" b="1" dirty="0"/>
              <a:t>, each record in a file may consist of multiple data items but the value of a certain data item uniquely identifies the record in the file. Such a data item K is called a primary key, and the values K1, K2 ... in such field are called keys or key values.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6679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sz="3000" b="1" dirty="0"/>
              <a:t>Elementary Data Structure Organization </a:t>
            </a:r>
            <a:endParaRPr lang="tr-TR" sz="3000" b="1" dirty="0"/>
          </a:p>
          <a:p>
            <a:r>
              <a:rPr lang="en-US" b="1" dirty="0" smtClean="0"/>
              <a:t>For </a:t>
            </a:r>
            <a:r>
              <a:rPr lang="en-US" b="1" dirty="0"/>
              <a:t>example, in a student’s record that contains roll number, name, address, course, and marks obtained, the field roll number is a primary key. </a:t>
            </a:r>
            <a:endParaRPr lang="tr-TR" b="1" dirty="0" smtClean="0"/>
          </a:p>
          <a:p>
            <a:r>
              <a:rPr lang="en-US" b="1" dirty="0" smtClean="0"/>
              <a:t>Rest </a:t>
            </a:r>
            <a:r>
              <a:rPr lang="en-US" b="1" dirty="0"/>
              <a:t>of the fields (name, address, course, and marks) cannot serve as primary keys, since two or more students may have the same name, or may have the same address (as they might be staying at the same place), or may be enrolled in the same course, or have obtained same marks</a:t>
            </a:r>
            <a:r>
              <a:rPr lang="en-US" b="1"/>
              <a:t>.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7989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a:bodyPr>
          <a:lstStyle/>
          <a:p>
            <a:r>
              <a:rPr lang="en-US" b="1" dirty="0" smtClean="0"/>
              <a:t>Data </a:t>
            </a:r>
            <a:r>
              <a:rPr lang="en-US" b="1" dirty="0"/>
              <a:t>structures are generally categorized into two classes: primitive and non-primitive data structures. </a:t>
            </a:r>
            <a:endParaRPr lang="tr-TR" b="1" dirty="0" smtClean="0"/>
          </a:p>
          <a:p>
            <a:r>
              <a:rPr lang="en-US" b="1" dirty="0" smtClean="0"/>
              <a:t>Primitive </a:t>
            </a:r>
            <a:r>
              <a:rPr lang="en-US" b="1" dirty="0"/>
              <a:t>data structures are the fundamental data types which are supported by a programming language. </a:t>
            </a:r>
            <a:endParaRPr lang="tr-TR" b="1" dirty="0" smtClean="0"/>
          </a:p>
          <a:p>
            <a:r>
              <a:rPr lang="en-US" b="1" dirty="0" smtClean="0"/>
              <a:t>Some </a:t>
            </a:r>
            <a:r>
              <a:rPr lang="en-US" b="1" dirty="0"/>
              <a:t>basic data types are integer, real, character, and </a:t>
            </a:r>
            <a:r>
              <a:rPr lang="en-US" b="1" dirty="0" err="1"/>
              <a:t>boolean</a:t>
            </a:r>
            <a:r>
              <a:rPr lang="en-US" b="1" dirty="0"/>
              <a:t>. </a:t>
            </a:r>
            <a:endParaRPr lang="tr-TR" b="1" dirty="0" smtClean="0"/>
          </a:p>
          <a:p>
            <a:r>
              <a:rPr lang="en-US" b="1" dirty="0" smtClean="0"/>
              <a:t>The </a:t>
            </a:r>
            <a:r>
              <a:rPr lang="en-US" b="1" dirty="0"/>
              <a:t>terms ‘data type’, ‘basic data type’, and ‘primitive data type’ are often used interchangeably.  </a:t>
            </a:r>
            <a:endParaRPr lang="tr-TR" b="1" dirty="0" smtClean="0"/>
          </a:p>
          <a:p>
            <a:r>
              <a:rPr lang="en-US" b="1" dirty="0" smtClean="0"/>
              <a:t>Non-primitive </a:t>
            </a:r>
            <a:r>
              <a:rPr lang="en-US" b="1" dirty="0"/>
              <a:t>data structures are those data structures which are created using primitive data structures. </a:t>
            </a:r>
            <a:endParaRPr lang="tr-TR" b="1" dirty="0" smtClean="0"/>
          </a:p>
          <a:p>
            <a:r>
              <a:rPr lang="en-US" b="1" dirty="0" smtClean="0"/>
              <a:t>Examples </a:t>
            </a:r>
            <a:r>
              <a:rPr lang="en-US" b="1" dirty="0"/>
              <a:t>of such data structures include linked lists, stacks, trees, and graphs.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226795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pPr marL="68580" indent="0">
              <a:buNone/>
            </a:pPr>
            <a:r>
              <a:rPr lang="en-US" b="1" dirty="0"/>
              <a:t>Linear and Non-linear Structures </a:t>
            </a:r>
            <a:endParaRPr lang="tr-TR" b="1" dirty="0" smtClean="0"/>
          </a:p>
          <a:p>
            <a:r>
              <a:rPr lang="en-US" b="1" dirty="0"/>
              <a:t>Non-primitive data structures can further be classified into two categories: linear and non-linear data structures. </a:t>
            </a:r>
            <a:endParaRPr lang="tr-TR" b="1" dirty="0" smtClean="0"/>
          </a:p>
          <a:p>
            <a:r>
              <a:rPr lang="en-US" b="1" dirty="0" smtClean="0"/>
              <a:t>If </a:t>
            </a:r>
            <a:r>
              <a:rPr lang="en-US" b="1" dirty="0"/>
              <a:t>the elements of a data structure are stored in a linear or sequential order, then it is a linear data structure. </a:t>
            </a:r>
            <a:endParaRPr lang="tr-TR" b="1" dirty="0" smtClean="0"/>
          </a:p>
          <a:p>
            <a:r>
              <a:rPr lang="en-US" b="1" dirty="0" smtClean="0"/>
              <a:t>Examples </a:t>
            </a:r>
            <a:r>
              <a:rPr lang="en-US" b="1" dirty="0"/>
              <a:t>include arrays, linked lists, stacks, and </a:t>
            </a:r>
            <a:r>
              <a:rPr lang="en-US" b="1" dirty="0" smtClean="0"/>
              <a:t>queues.</a:t>
            </a:r>
            <a:endParaRPr lang="tr-TR" b="1" dirty="0" smtClean="0"/>
          </a:p>
          <a:p>
            <a:r>
              <a:rPr lang="en-US" b="1" dirty="0" smtClean="0"/>
              <a:t>Linear </a:t>
            </a:r>
            <a:r>
              <a:rPr lang="en-US" b="1" dirty="0"/>
              <a:t>data structures can be represented in memory in two different ways. </a:t>
            </a:r>
            <a:endParaRPr lang="tr-TR" b="1" dirty="0" smtClean="0"/>
          </a:p>
          <a:p>
            <a:r>
              <a:rPr lang="en-US" b="1" dirty="0" smtClean="0"/>
              <a:t>One </a:t>
            </a:r>
            <a:r>
              <a:rPr lang="en-US" b="1" dirty="0"/>
              <a:t>way is to have to a linear relationship between elements by means of sequential memory locations. </a:t>
            </a:r>
            <a:endParaRPr lang="tr-TR" b="1" dirty="0" smtClean="0"/>
          </a:p>
          <a:p>
            <a:r>
              <a:rPr lang="en-US" b="1" dirty="0" smtClean="0"/>
              <a:t>The </a:t>
            </a:r>
            <a:r>
              <a:rPr lang="en-US" b="1" dirty="0"/>
              <a:t>other way is to have a linear relationship between elements by means of links</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08431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pPr marL="68580" indent="0">
              <a:buNone/>
            </a:pPr>
            <a:r>
              <a:rPr lang="en-US" b="1" dirty="0"/>
              <a:t>Linear and Non-linear Structures </a:t>
            </a:r>
            <a:endParaRPr lang="tr-TR" b="1" dirty="0" smtClean="0"/>
          </a:p>
          <a:p>
            <a:r>
              <a:rPr lang="en-US" b="1" dirty="0" smtClean="0"/>
              <a:t>However</a:t>
            </a:r>
            <a:r>
              <a:rPr lang="en-US" b="1" dirty="0"/>
              <a:t>, if the elements of a data structure are not stored in a sequential order, then it is a non-linear data structure. </a:t>
            </a:r>
            <a:endParaRPr lang="tr-TR" b="1" dirty="0" smtClean="0"/>
          </a:p>
          <a:p>
            <a:r>
              <a:rPr lang="en-US" b="1" dirty="0" smtClean="0"/>
              <a:t>The </a:t>
            </a:r>
            <a:r>
              <a:rPr lang="en-US" b="1" dirty="0"/>
              <a:t>relationship of adjacency is not maintained between elements of a non-linear data structure. </a:t>
            </a:r>
            <a:endParaRPr lang="tr-TR" b="1" dirty="0" smtClean="0"/>
          </a:p>
          <a:p>
            <a:r>
              <a:rPr lang="en-US" b="1" dirty="0" smtClean="0"/>
              <a:t>Examples </a:t>
            </a:r>
            <a:r>
              <a:rPr lang="en-US" b="1" dirty="0"/>
              <a:t>include trees and graphs.  C supports a variety of data structures. </a:t>
            </a:r>
            <a:endParaRPr lang="tr-TR" b="1" dirty="0" smtClean="0"/>
          </a:p>
          <a:p>
            <a:r>
              <a:rPr lang="en-US" b="1" dirty="0" smtClean="0"/>
              <a:t>We </a:t>
            </a:r>
            <a:r>
              <a:rPr lang="en-US" b="1" dirty="0"/>
              <a:t>will now introduce all these data structures and they would be discussed in detail in subsequent chapters.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12442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3619500"/>
          </a:xfrm>
        </p:spPr>
        <p:txBody>
          <a:bodyPr>
            <a:normAutofit fontScale="62500" lnSpcReduction="20000"/>
          </a:bodyPr>
          <a:lstStyle/>
          <a:p>
            <a:pPr marL="68580" indent="0">
              <a:buNone/>
            </a:pPr>
            <a:r>
              <a:rPr lang="en-US" sz="4500" b="1" dirty="0"/>
              <a:t>Arrays </a:t>
            </a:r>
            <a:endParaRPr lang="tr-TR" sz="4500" b="1" dirty="0" smtClean="0"/>
          </a:p>
          <a:p>
            <a:r>
              <a:rPr lang="en-US" b="1" dirty="0" smtClean="0"/>
              <a:t>An </a:t>
            </a:r>
            <a:r>
              <a:rPr lang="en-US" b="1" dirty="0"/>
              <a:t>array is a collection of similar data elements. </a:t>
            </a:r>
            <a:endParaRPr lang="tr-TR" b="1" dirty="0" smtClean="0"/>
          </a:p>
          <a:p>
            <a:r>
              <a:rPr lang="en-US" b="1" dirty="0" smtClean="0"/>
              <a:t>These </a:t>
            </a:r>
            <a:r>
              <a:rPr lang="en-US" b="1" dirty="0"/>
              <a:t>data elements have the same data type. </a:t>
            </a:r>
            <a:endParaRPr lang="tr-TR" b="1" dirty="0" smtClean="0"/>
          </a:p>
          <a:p>
            <a:r>
              <a:rPr lang="en-US" b="1" dirty="0" smtClean="0"/>
              <a:t>The </a:t>
            </a:r>
            <a:r>
              <a:rPr lang="en-US" b="1" dirty="0"/>
              <a:t>elements of the array are stored in consecutive memory locations and are referenced by an index (also known as the subscript). </a:t>
            </a:r>
            <a:endParaRPr lang="tr-TR" b="1" dirty="0" smtClean="0"/>
          </a:p>
          <a:p>
            <a:r>
              <a:rPr lang="en-US" b="1" dirty="0" smtClean="0"/>
              <a:t>In </a:t>
            </a:r>
            <a:r>
              <a:rPr lang="en-US" b="1" dirty="0"/>
              <a:t>C, arrays are declared using the following syntax: type name[size</a:t>
            </a:r>
            <a:r>
              <a:rPr lang="en-US" b="1" dirty="0" smtClean="0"/>
              <a:t>];</a:t>
            </a:r>
            <a:endParaRPr lang="tr-TR" b="1" dirty="0" smtClean="0"/>
          </a:p>
          <a:p>
            <a:r>
              <a:rPr lang="en-US" b="1" dirty="0" smtClean="0"/>
              <a:t>For </a:t>
            </a:r>
            <a:r>
              <a:rPr lang="en-US" b="1" dirty="0"/>
              <a:t>example, </a:t>
            </a:r>
            <a:r>
              <a:rPr lang="en-US" b="1" dirty="0" err="1"/>
              <a:t>int</a:t>
            </a:r>
            <a:r>
              <a:rPr lang="en-US" b="1" dirty="0"/>
              <a:t> marks[10]; The above statement declares an array marks that contains 10 elements. </a:t>
            </a:r>
            <a:endParaRPr lang="tr-TR" b="1" dirty="0" smtClean="0"/>
          </a:p>
          <a:p>
            <a:r>
              <a:rPr lang="en-US" b="1" dirty="0" smtClean="0"/>
              <a:t>In </a:t>
            </a:r>
            <a:r>
              <a:rPr lang="en-US" b="1" dirty="0"/>
              <a:t>C, the array index starts from zero. </a:t>
            </a:r>
            <a:endParaRPr lang="tr-TR" b="1" dirty="0" smtClean="0"/>
          </a:p>
          <a:p>
            <a:r>
              <a:rPr lang="en-US" b="1" dirty="0" smtClean="0"/>
              <a:t>This </a:t>
            </a:r>
            <a:r>
              <a:rPr lang="en-US" b="1" dirty="0"/>
              <a:t>means that the array marks will contain 10 elements in all. </a:t>
            </a:r>
            <a:endParaRPr lang="tr-TR" b="1" dirty="0" smtClean="0"/>
          </a:p>
          <a:p>
            <a:r>
              <a:rPr lang="en-US" b="1" dirty="0" smtClean="0"/>
              <a:t>The </a:t>
            </a:r>
            <a:r>
              <a:rPr lang="en-US" b="1" dirty="0"/>
              <a:t>first element will be stored in marks[0], second element in marks[1], so on and so forth. </a:t>
            </a:r>
            <a:endParaRPr lang="tr-TR" b="1" dirty="0" smtClean="0"/>
          </a:p>
          <a:p>
            <a:r>
              <a:rPr lang="en-US" b="1" dirty="0" smtClean="0"/>
              <a:t>Therefore</a:t>
            </a:r>
            <a:r>
              <a:rPr lang="en-US" b="1" dirty="0"/>
              <a:t>, the last element, that is the 10th element, will be stored in marks[9]. In the memory, the array will be stored as shown in Fig. 2.1.</a:t>
            </a:r>
          </a:p>
          <a:p>
            <a:pPr marL="68580" indent="0">
              <a:buNone/>
            </a:pPr>
            <a:r>
              <a:rPr lang="en-US" b="1" dirty="0" smtClean="0"/>
              <a:t> </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38200" y="4610100"/>
            <a:ext cx="7543800" cy="1371600"/>
          </a:xfrm>
          <a:prstGeom prst="rect">
            <a:avLst/>
          </a:prstGeom>
        </p:spPr>
      </p:pic>
    </p:spTree>
    <p:extLst>
      <p:ext uri="{BB962C8B-B14F-4D97-AF65-F5344CB8AC3E}">
        <p14:creationId xmlns:p14="http://schemas.microsoft.com/office/powerpoint/2010/main" val="49951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85800" y="990600"/>
            <a:ext cx="7848600" cy="5334000"/>
          </a:xfrm>
        </p:spPr>
        <p:txBody>
          <a:bodyPr>
            <a:normAutofit fontScale="77500" lnSpcReduction="20000"/>
          </a:bodyPr>
          <a:lstStyle/>
          <a:p>
            <a:pPr marL="68580" indent="0">
              <a:buNone/>
            </a:pPr>
            <a:r>
              <a:rPr lang="en-US" sz="4500" b="1" dirty="0"/>
              <a:t>Arrays </a:t>
            </a:r>
            <a:endParaRPr lang="tr-TR" sz="4500" b="1" dirty="0" smtClean="0"/>
          </a:p>
          <a:p>
            <a:pPr marL="68580" indent="0">
              <a:buNone/>
            </a:pPr>
            <a:r>
              <a:rPr lang="en-US" b="1" dirty="0" smtClean="0"/>
              <a:t> </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smtClean="0"/>
          </a:p>
          <a:p>
            <a:r>
              <a:rPr lang="en-US" b="1" dirty="0" smtClean="0"/>
              <a:t>Arrays </a:t>
            </a:r>
            <a:r>
              <a:rPr lang="en-US" b="1" dirty="0"/>
              <a:t>are generally used when we want to store large amount of similar type of data. </a:t>
            </a:r>
            <a:endParaRPr lang="tr-TR" b="1" dirty="0" smtClean="0"/>
          </a:p>
          <a:p>
            <a:r>
              <a:rPr lang="en-US" b="1" dirty="0" smtClean="0"/>
              <a:t>But </a:t>
            </a:r>
            <a:r>
              <a:rPr lang="en-US" b="1" dirty="0"/>
              <a:t>they have the following limitations: </a:t>
            </a:r>
            <a:endParaRPr lang="tr-TR" b="1" dirty="0" smtClean="0"/>
          </a:p>
          <a:p>
            <a:pPr lvl="1"/>
            <a:r>
              <a:rPr lang="en-US" b="1" dirty="0" smtClean="0"/>
              <a:t>Arrays </a:t>
            </a:r>
            <a:r>
              <a:rPr lang="en-US" b="1" dirty="0"/>
              <a:t>are of fixed size. </a:t>
            </a:r>
            <a:endParaRPr lang="tr-TR" b="1" dirty="0"/>
          </a:p>
          <a:p>
            <a:pPr lvl="1"/>
            <a:r>
              <a:rPr lang="en-US" b="1" dirty="0" smtClean="0"/>
              <a:t>Data </a:t>
            </a:r>
            <a:r>
              <a:rPr lang="en-US" b="1" dirty="0"/>
              <a:t>elements are stored in contiguous memory locations which may not be always available. </a:t>
            </a:r>
            <a:endParaRPr lang="tr-TR" b="1" dirty="0"/>
          </a:p>
          <a:p>
            <a:pPr lvl="1"/>
            <a:r>
              <a:rPr lang="en-US" b="1" dirty="0" smtClean="0"/>
              <a:t>Insertion </a:t>
            </a:r>
            <a:r>
              <a:rPr lang="en-US" b="1" dirty="0"/>
              <a:t>and deletion of elements can be problematic because of shifting of elements from their </a:t>
            </a:r>
            <a:r>
              <a:rPr lang="en-US" b="1" dirty="0" smtClean="0"/>
              <a:t>positions.</a:t>
            </a:r>
            <a:endParaRPr lang="tr-TR" b="1" dirty="0" smtClean="0"/>
          </a:p>
          <a:p>
            <a:r>
              <a:rPr lang="en-US" b="1" dirty="0" smtClean="0"/>
              <a:t>However</a:t>
            </a:r>
            <a:r>
              <a:rPr lang="en-US" b="1" dirty="0"/>
              <a:t>, these limitations can be solved by using linked lists. </a:t>
            </a:r>
            <a:endParaRPr lang="tr-TR" b="1" dirty="0" smtClean="0"/>
          </a:p>
          <a:p>
            <a:r>
              <a:rPr lang="en-US" b="1" dirty="0" smtClean="0"/>
              <a:t>We </a:t>
            </a:r>
            <a:r>
              <a:rPr lang="en-US" b="1" dirty="0"/>
              <a:t>will discuss more about arrays in Chapter 3.</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38200" y="1676400"/>
            <a:ext cx="7543800" cy="1371600"/>
          </a:xfrm>
          <a:prstGeom prst="rect">
            <a:avLst/>
          </a:prstGeom>
        </p:spPr>
      </p:pic>
    </p:spTree>
    <p:extLst>
      <p:ext uri="{BB962C8B-B14F-4D97-AF65-F5344CB8AC3E}">
        <p14:creationId xmlns:p14="http://schemas.microsoft.com/office/powerpoint/2010/main" val="3400084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4219575"/>
          </a:xfrm>
        </p:spPr>
        <p:txBody>
          <a:bodyPr>
            <a:normAutofit fontScale="92500" lnSpcReduction="10000"/>
          </a:bodyPr>
          <a:lstStyle/>
          <a:p>
            <a:pPr marL="68580" indent="0">
              <a:buNone/>
            </a:pPr>
            <a:r>
              <a:rPr lang="en-US" sz="4000" b="1" dirty="0"/>
              <a:t>Linked Lists</a:t>
            </a:r>
            <a:endParaRPr lang="tr-TR" sz="4000" b="1" dirty="0" smtClean="0"/>
          </a:p>
          <a:p>
            <a:r>
              <a:rPr lang="en-US" b="1" dirty="0" smtClean="0"/>
              <a:t>A </a:t>
            </a:r>
            <a:r>
              <a:rPr lang="en-US" b="1" dirty="0"/>
              <a:t>linked list is a very flexible, dynamic data structure in which elements (called nodes) form a sequential list. </a:t>
            </a:r>
            <a:endParaRPr lang="tr-TR" b="1" dirty="0" smtClean="0"/>
          </a:p>
          <a:p>
            <a:r>
              <a:rPr lang="en-US" b="1" dirty="0" smtClean="0"/>
              <a:t>In </a:t>
            </a:r>
            <a:r>
              <a:rPr lang="en-US" b="1" dirty="0"/>
              <a:t>contrast to static arrays, a programmer need not worry about how many elements will be stored in the linked list. </a:t>
            </a:r>
            <a:endParaRPr lang="tr-TR" b="1" dirty="0" smtClean="0"/>
          </a:p>
          <a:p>
            <a:r>
              <a:rPr lang="en-US" b="1" dirty="0" smtClean="0"/>
              <a:t>This </a:t>
            </a:r>
            <a:r>
              <a:rPr lang="en-US" b="1" dirty="0"/>
              <a:t>feature enables the programmers to write robust programs which require less maintenance. </a:t>
            </a:r>
            <a:endParaRPr lang="tr-TR" b="1" dirty="0" smtClean="0"/>
          </a:p>
          <a:p>
            <a:r>
              <a:rPr lang="en-US" b="1" dirty="0" smtClean="0"/>
              <a:t>In </a:t>
            </a:r>
            <a:r>
              <a:rPr lang="en-US" b="1" dirty="0"/>
              <a:t>a linked list, each node is allocated space as it is added to the list. </a:t>
            </a:r>
            <a:endParaRPr lang="tr-TR" b="1" dirty="0" smtClean="0"/>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62514" y="5286375"/>
            <a:ext cx="6172200" cy="885825"/>
          </a:xfrm>
          <a:prstGeom prst="rect">
            <a:avLst/>
          </a:prstGeom>
        </p:spPr>
      </p:pic>
    </p:spTree>
    <p:extLst>
      <p:ext uri="{BB962C8B-B14F-4D97-AF65-F5344CB8AC3E}">
        <p14:creationId xmlns:p14="http://schemas.microsoft.com/office/powerpoint/2010/main" val="2460914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43492" y="990600"/>
            <a:ext cx="7186108" cy="5105399"/>
          </a:xfrm>
        </p:spPr>
        <p:txBody>
          <a:bodyPr/>
          <a:lstStyle/>
          <a:p>
            <a:r>
              <a:rPr lang="en-US" sz="1900" b="1" dirty="0">
                <a:solidFill>
                  <a:srgbClr val="3E3D2D"/>
                </a:solidFill>
              </a:rPr>
              <a:t>BASIC </a:t>
            </a:r>
            <a:r>
              <a:rPr lang="en-US" sz="1900" b="1" dirty="0" smtClean="0">
                <a:solidFill>
                  <a:srgbClr val="3E3D2D"/>
                </a:solidFill>
              </a:rPr>
              <a:t>TERMINOLOGY</a:t>
            </a:r>
            <a:endParaRPr lang="tr-TR" sz="1900" b="1" dirty="0" smtClean="0">
              <a:solidFill>
                <a:srgbClr val="3E3D2D"/>
              </a:solidFill>
            </a:endParaRPr>
          </a:p>
          <a:p>
            <a:r>
              <a:rPr lang="en-US" sz="1900" b="1" dirty="0">
                <a:solidFill>
                  <a:srgbClr val="3E3D2D"/>
                </a:solidFill>
              </a:rPr>
              <a:t>CLASSIFICATION OF DATA </a:t>
            </a:r>
            <a:r>
              <a:rPr lang="en-US" sz="1900" b="1" dirty="0" smtClean="0">
                <a:solidFill>
                  <a:srgbClr val="3E3D2D"/>
                </a:solidFill>
              </a:rPr>
              <a:t>STRUCTURES</a:t>
            </a:r>
            <a:endParaRPr lang="tr-TR" sz="1900" b="1" dirty="0" smtClean="0">
              <a:solidFill>
                <a:srgbClr val="3E3D2D"/>
              </a:solidFill>
            </a:endParaRPr>
          </a:p>
          <a:p>
            <a:r>
              <a:rPr lang="en-US" sz="2000" b="1" dirty="0"/>
              <a:t>OPERATIONS ON DATA STRUCTURES</a:t>
            </a:r>
            <a:endParaRPr lang="tr-TR" sz="1900" b="1" dirty="0" smtClean="0">
              <a:solidFill>
                <a:srgbClr val="3E3D2D"/>
              </a:solidFill>
            </a:endParaRPr>
          </a:p>
          <a:p>
            <a:r>
              <a:rPr lang="en-US" sz="2000" b="1" dirty="0"/>
              <a:t>ABSTRACT DATA </a:t>
            </a:r>
            <a:r>
              <a:rPr lang="en-US" sz="2000" b="1" dirty="0" smtClean="0"/>
              <a:t>TYPE</a:t>
            </a:r>
            <a:endParaRPr lang="tr-TR" sz="2000" b="1" dirty="0" smtClean="0"/>
          </a:p>
          <a:p>
            <a:r>
              <a:rPr lang="en-US" sz="2000" b="1" dirty="0" smtClean="0"/>
              <a:t>ALGORITHMS</a:t>
            </a:r>
            <a:endParaRPr lang="tr-TR" sz="2000" b="1" dirty="0" smtClean="0"/>
          </a:p>
          <a:p>
            <a:r>
              <a:rPr lang="en-US" sz="2000" b="1" dirty="0"/>
              <a:t>DIFFERENT APPROACHES TO DESIGNING AN </a:t>
            </a:r>
            <a:r>
              <a:rPr lang="en-US" sz="2000" b="1" dirty="0" smtClean="0"/>
              <a:t>ALGORITHM</a:t>
            </a:r>
            <a:endParaRPr lang="tr-TR" sz="2000" b="1" dirty="0" smtClean="0"/>
          </a:p>
          <a:p>
            <a:r>
              <a:rPr lang="en-US" sz="2000" b="1" dirty="0"/>
              <a:t>CONTROL STRUCTURES USED IN </a:t>
            </a:r>
            <a:r>
              <a:rPr lang="en-US" sz="2000" b="1" dirty="0" smtClean="0"/>
              <a:t>ALGORITHMS</a:t>
            </a:r>
            <a:endParaRPr lang="tr-TR" sz="2000" b="1" dirty="0" smtClean="0"/>
          </a:p>
          <a:p>
            <a:r>
              <a:rPr lang="en-US" sz="2000" b="1" dirty="0"/>
              <a:t>TIME AND SPACE COMPLEXITY </a:t>
            </a:r>
            <a:r>
              <a:rPr lang="en-US" sz="2000" b="1" dirty="0" smtClean="0"/>
              <a:t> </a:t>
            </a:r>
            <a:endParaRPr lang="tr-TR" sz="1900" b="1" dirty="0">
              <a:solidFill>
                <a:srgbClr val="3E3D2D"/>
              </a:solidFill>
            </a:endParaRPr>
          </a:p>
          <a:p>
            <a:endParaRPr lang="en-US" dirty="0" smtClean="0"/>
          </a:p>
          <a:p>
            <a:pPr>
              <a:buNone/>
            </a:pPr>
            <a:endParaRPr lang="tr-TR"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4 Altbilgi Yer Tutucusu"/>
          <p:cNvSpPr>
            <a:spLocks noGrp="1"/>
          </p:cNvSpPr>
          <p:nvPr>
            <p:ph type="ftr" sz="quarter" idx="11"/>
          </p:nvPr>
        </p:nvSpPr>
        <p:spPr>
          <a:xfrm>
            <a:off x="4641448" y="5715000"/>
            <a:ext cx="3502152" cy="50228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4219575"/>
          </a:xfrm>
        </p:spPr>
        <p:txBody>
          <a:bodyPr>
            <a:normAutofit fontScale="92500" lnSpcReduction="20000"/>
          </a:bodyPr>
          <a:lstStyle/>
          <a:p>
            <a:pPr marL="68580" indent="0">
              <a:buNone/>
            </a:pPr>
            <a:r>
              <a:rPr lang="en-US" sz="4000" b="1" dirty="0"/>
              <a:t>Linked Lists</a:t>
            </a:r>
            <a:endParaRPr lang="tr-TR" sz="4000" b="1" dirty="0" smtClean="0"/>
          </a:p>
          <a:p>
            <a:r>
              <a:rPr lang="en-US" b="1" dirty="0" smtClean="0"/>
              <a:t>Every </a:t>
            </a:r>
            <a:r>
              <a:rPr lang="en-US" b="1" dirty="0"/>
              <a:t>node in the list points to the next node in the list. </a:t>
            </a:r>
            <a:endParaRPr lang="tr-TR" b="1" dirty="0" smtClean="0"/>
          </a:p>
          <a:p>
            <a:pPr lvl="1"/>
            <a:r>
              <a:rPr lang="en-US" b="1" dirty="0" smtClean="0"/>
              <a:t>Therefore</a:t>
            </a:r>
            <a:r>
              <a:rPr lang="en-US" b="1" dirty="0"/>
              <a:t>, in a linked list, every node contains the following two types of data: </a:t>
            </a:r>
            <a:r>
              <a:rPr lang="en-US" b="1" dirty="0" smtClean="0"/>
              <a:t>The </a:t>
            </a:r>
            <a:r>
              <a:rPr lang="en-US" b="1" dirty="0"/>
              <a:t>value of the node or any other data that corresponds to that node </a:t>
            </a:r>
            <a:endParaRPr lang="tr-TR" b="1" dirty="0"/>
          </a:p>
          <a:p>
            <a:pPr lvl="1"/>
            <a:r>
              <a:rPr lang="en-US" b="1" dirty="0" smtClean="0"/>
              <a:t>A </a:t>
            </a:r>
            <a:r>
              <a:rPr lang="en-US" b="1" dirty="0"/>
              <a:t>pointer or link to the next node in the list</a:t>
            </a:r>
          </a:p>
          <a:p>
            <a:r>
              <a:rPr lang="en-US" b="1" dirty="0" smtClean="0"/>
              <a:t>The </a:t>
            </a:r>
            <a:r>
              <a:rPr lang="en-US" b="1" dirty="0"/>
              <a:t>last node in the list contains a NULL pointer to indicate that it is the end or tail of the list. </a:t>
            </a:r>
            <a:endParaRPr lang="tr-TR" b="1" dirty="0" smtClean="0"/>
          </a:p>
          <a:p>
            <a:r>
              <a:rPr lang="en-US" b="1" dirty="0" smtClean="0"/>
              <a:t>Since </a:t>
            </a:r>
            <a:r>
              <a:rPr lang="en-US" b="1" dirty="0"/>
              <a:t>the memory for a node is dynamically allocated when it is added to the list, the total number of nodes that may be added to a list is limited only by the amount of memory available. </a:t>
            </a:r>
            <a:endParaRPr lang="tr-TR" b="1" dirty="0" smtClean="0"/>
          </a:p>
          <a:p>
            <a:r>
              <a:rPr lang="en-US" b="1" dirty="0" smtClean="0"/>
              <a:t>Figure </a:t>
            </a:r>
            <a:r>
              <a:rPr lang="en-US" b="1" dirty="0"/>
              <a:t>2.2 shows a linked list of seven nodes.</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62514" y="5286375"/>
            <a:ext cx="6172200" cy="885825"/>
          </a:xfrm>
          <a:prstGeom prst="rect">
            <a:avLst/>
          </a:prstGeom>
        </p:spPr>
      </p:pic>
    </p:spTree>
    <p:extLst>
      <p:ext uri="{BB962C8B-B14F-4D97-AF65-F5344CB8AC3E}">
        <p14:creationId xmlns:p14="http://schemas.microsoft.com/office/powerpoint/2010/main" val="439769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914400"/>
            <a:ext cx="7848600" cy="4343400"/>
          </a:xfrm>
        </p:spPr>
        <p:txBody>
          <a:bodyPr>
            <a:normAutofit fontScale="70000" lnSpcReduction="20000"/>
          </a:bodyPr>
          <a:lstStyle/>
          <a:p>
            <a:pPr marL="68580" indent="0">
              <a:buNone/>
            </a:pPr>
            <a:r>
              <a:rPr lang="en-US" sz="3600" b="1" dirty="0"/>
              <a:t>Stacks</a:t>
            </a:r>
            <a:endParaRPr lang="tr-TR" sz="3600" b="1" dirty="0" smtClean="0"/>
          </a:p>
          <a:p>
            <a:r>
              <a:rPr lang="en-US" b="1" dirty="0" smtClean="0"/>
              <a:t>A </a:t>
            </a:r>
            <a:r>
              <a:rPr lang="en-US" b="1" dirty="0"/>
              <a:t>stack is a linear data structure in which insertion and deletion of elements are done at only one end, which is known as the top of the stack. </a:t>
            </a:r>
            <a:endParaRPr lang="tr-TR" b="1" dirty="0" smtClean="0"/>
          </a:p>
          <a:p>
            <a:r>
              <a:rPr lang="en-US" b="1" dirty="0" smtClean="0"/>
              <a:t>Stack </a:t>
            </a:r>
            <a:r>
              <a:rPr lang="en-US" b="1" dirty="0"/>
              <a:t>is called a last-in, first-out (LIFO) structure because the last element which is added to the stack is the first element which is deleted from the stack. </a:t>
            </a:r>
            <a:endParaRPr lang="tr-TR" b="1" dirty="0" smtClean="0"/>
          </a:p>
          <a:p>
            <a:r>
              <a:rPr lang="en-US" b="1" dirty="0" smtClean="0"/>
              <a:t>In </a:t>
            </a:r>
            <a:r>
              <a:rPr lang="en-US" b="1" dirty="0"/>
              <a:t>the computer’s memory, stacks can be implemented using arrays or linked lists. </a:t>
            </a:r>
            <a:endParaRPr lang="tr-TR" b="1" dirty="0" smtClean="0"/>
          </a:p>
          <a:p>
            <a:r>
              <a:rPr lang="en-US" b="1" dirty="0" smtClean="0"/>
              <a:t>Figure </a:t>
            </a:r>
            <a:r>
              <a:rPr lang="en-US" b="1" dirty="0"/>
              <a:t>2.3 shows the array implementation of a stack. </a:t>
            </a:r>
            <a:endParaRPr lang="tr-TR" b="1" dirty="0" smtClean="0"/>
          </a:p>
          <a:p>
            <a:r>
              <a:rPr lang="en-US" b="1" dirty="0" smtClean="0"/>
              <a:t>Every </a:t>
            </a:r>
            <a:r>
              <a:rPr lang="en-US" b="1" dirty="0"/>
              <a:t>stack has a variable top associated with it. top is used to store the address of the topmost element of the stack. </a:t>
            </a:r>
            <a:endParaRPr lang="tr-TR" b="1" dirty="0" smtClean="0"/>
          </a:p>
          <a:p>
            <a:r>
              <a:rPr lang="en-US" b="1" dirty="0" smtClean="0"/>
              <a:t>It </a:t>
            </a:r>
            <a:r>
              <a:rPr lang="en-US" b="1" dirty="0"/>
              <a:t>is this position from where the element will be added or deleted. </a:t>
            </a:r>
            <a:endParaRPr lang="tr-TR" b="1" dirty="0" smtClean="0"/>
          </a:p>
          <a:p>
            <a:r>
              <a:rPr lang="en-US" b="1" dirty="0" smtClean="0"/>
              <a:t>There </a:t>
            </a:r>
            <a:r>
              <a:rPr lang="en-US" b="1" dirty="0"/>
              <a:t>is another variable MAX, which is used to store the maximum number of elements that the stack can store. </a:t>
            </a:r>
            <a:endParaRPr lang="tr-TR" b="1" dirty="0" smtClean="0"/>
          </a:p>
          <a:p>
            <a:r>
              <a:rPr lang="en-US" b="1" dirty="0" smtClean="0"/>
              <a:t>If </a:t>
            </a:r>
            <a:r>
              <a:rPr lang="en-US" b="1" dirty="0"/>
              <a:t>top = NULL, then it indicates that the stack is empty and if top = MAX–1, then the stack is full</a:t>
            </a:r>
            <a:r>
              <a:rPr lang="en-US" b="1" dirty="0" smtClean="0"/>
              <a:t>.</a:t>
            </a:r>
            <a:endParaRPr lang="tr-TR" b="1" dirty="0" smtClean="0"/>
          </a:p>
          <a:p>
            <a:endParaRPr lang="tr-TR" b="1" dirty="0"/>
          </a:p>
          <a:p>
            <a:pPr marL="68580" indent="0">
              <a:buNone/>
            </a:pPr>
            <a:endParaRPr lang="tr-TR" b="1" dirty="0" smtClean="0"/>
          </a:p>
          <a:p>
            <a:endParaRPr lang="tr-TR" b="1" dirty="0"/>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5181600"/>
            <a:ext cx="6038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34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a:t>
            </a:r>
            <a:r>
              <a:rPr lang="en-US" sz="2400" b="1" dirty="0" smtClean="0"/>
              <a:t>STRUCTURES</a:t>
            </a:r>
            <a:endParaRPr lang="en-US" sz="2400" dirty="0" smtClean="0"/>
          </a:p>
        </p:txBody>
      </p:sp>
      <p:sp>
        <p:nvSpPr>
          <p:cNvPr id="3" name="Content Placeholder 2"/>
          <p:cNvSpPr>
            <a:spLocks noGrp="1"/>
          </p:cNvSpPr>
          <p:nvPr>
            <p:ph idx="1"/>
          </p:nvPr>
        </p:nvSpPr>
        <p:spPr>
          <a:xfrm>
            <a:off x="609600" y="2113647"/>
            <a:ext cx="7848600" cy="4210953"/>
          </a:xfrm>
        </p:spPr>
        <p:txBody>
          <a:bodyPr>
            <a:normAutofit fontScale="62500" lnSpcReduction="20000"/>
          </a:bodyPr>
          <a:lstStyle/>
          <a:p>
            <a:pPr marL="68580" indent="0">
              <a:buNone/>
            </a:pPr>
            <a:r>
              <a:rPr lang="en-US" sz="3800" b="1" dirty="0"/>
              <a:t>Stacks</a:t>
            </a:r>
            <a:endParaRPr lang="tr-TR" sz="3800" b="1" dirty="0"/>
          </a:p>
          <a:p>
            <a:r>
              <a:rPr lang="en-US" b="1" dirty="0" smtClean="0"/>
              <a:t>In </a:t>
            </a:r>
            <a:r>
              <a:rPr lang="en-US" b="1" dirty="0"/>
              <a:t>Fig. 2.3, top = 4, so insertions and deletions will be done at this position. </a:t>
            </a:r>
            <a:endParaRPr lang="tr-TR" b="1" dirty="0" smtClean="0"/>
          </a:p>
          <a:p>
            <a:r>
              <a:rPr lang="en-US" b="1" dirty="0" smtClean="0"/>
              <a:t>Here</a:t>
            </a:r>
            <a:r>
              <a:rPr lang="en-US" b="1" dirty="0"/>
              <a:t>, the stack can store a maximum of 10 elements where the indices range from 0–9. </a:t>
            </a:r>
            <a:endParaRPr lang="tr-TR" b="1" dirty="0" smtClean="0"/>
          </a:p>
          <a:p>
            <a:r>
              <a:rPr lang="en-US" b="1" dirty="0" smtClean="0"/>
              <a:t>In </a:t>
            </a:r>
            <a:r>
              <a:rPr lang="en-US" b="1" dirty="0"/>
              <a:t>the above stack, five more elements can still be stored. </a:t>
            </a:r>
            <a:endParaRPr lang="tr-TR" b="1" dirty="0" smtClean="0"/>
          </a:p>
          <a:p>
            <a:r>
              <a:rPr lang="en-US" b="1" dirty="0" smtClean="0"/>
              <a:t>A </a:t>
            </a:r>
            <a:r>
              <a:rPr lang="en-US" b="1" dirty="0"/>
              <a:t>stack supports three basic operations: push, pop, and peep. </a:t>
            </a:r>
            <a:endParaRPr lang="tr-TR" b="1" dirty="0" smtClean="0"/>
          </a:p>
          <a:p>
            <a:r>
              <a:rPr lang="en-US" b="1" dirty="0" smtClean="0"/>
              <a:t>The </a:t>
            </a:r>
            <a:r>
              <a:rPr lang="en-US" b="1" dirty="0"/>
              <a:t>push operation adds an element to the top of the stack. </a:t>
            </a:r>
            <a:endParaRPr lang="tr-TR" b="1" dirty="0" smtClean="0"/>
          </a:p>
          <a:p>
            <a:r>
              <a:rPr lang="en-US" b="1" dirty="0" smtClean="0"/>
              <a:t>The </a:t>
            </a:r>
            <a:r>
              <a:rPr lang="en-US" b="1" dirty="0"/>
              <a:t>pop operation removes the element from the top of the stack. </a:t>
            </a:r>
            <a:endParaRPr lang="tr-TR" b="1" dirty="0" smtClean="0"/>
          </a:p>
          <a:p>
            <a:r>
              <a:rPr lang="en-US" b="1" dirty="0" smtClean="0"/>
              <a:t>And </a:t>
            </a:r>
            <a:r>
              <a:rPr lang="en-US" b="1" dirty="0"/>
              <a:t>the peep operation returns the value of the topmost element of the stack (without deleting it). </a:t>
            </a:r>
            <a:endParaRPr lang="tr-TR" b="1" dirty="0" smtClean="0"/>
          </a:p>
          <a:p>
            <a:r>
              <a:rPr lang="en-US" b="1" dirty="0" smtClean="0"/>
              <a:t>However</a:t>
            </a:r>
            <a:r>
              <a:rPr lang="en-US" b="1" dirty="0"/>
              <a:t>, before inserting an element in the stack, we must check for overflow conditions. </a:t>
            </a:r>
            <a:endParaRPr lang="tr-TR" b="1" dirty="0" smtClean="0"/>
          </a:p>
          <a:p>
            <a:r>
              <a:rPr lang="en-US" b="1" dirty="0" smtClean="0"/>
              <a:t>An </a:t>
            </a:r>
            <a:r>
              <a:rPr lang="en-US" b="1" dirty="0"/>
              <a:t>overflow occurs when we try to insert an element into a stack that is already full. </a:t>
            </a:r>
            <a:endParaRPr lang="tr-TR" b="1" dirty="0" smtClean="0"/>
          </a:p>
          <a:p>
            <a:r>
              <a:rPr lang="en-US" b="1" dirty="0" smtClean="0"/>
              <a:t>Similarly</a:t>
            </a:r>
            <a:r>
              <a:rPr lang="en-US" b="1" dirty="0"/>
              <a:t>, before deleting an element from the stack, we must check for underflow conditions. </a:t>
            </a:r>
            <a:endParaRPr lang="tr-TR" b="1" dirty="0" smtClean="0"/>
          </a:p>
          <a:p>
            <a:r>
              <a:rPr lang="en-US" b="1" dirty="0" smtClean="0"/>
              <a:t>An </a:t>
            </a:r>
            <a:r>
              <a:rPr lang="en-US" b="1" dirty="0"/>
              <a:t>underflow condition occurs when we try to delete an element from a stack that is already empty.</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6038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22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038600"/>
          </a:xfrm>
        </p:spPr>
        <p:txBody>
          <a:bodyPr>
            <a:normAutofit fontScale="92500" lnSpcReduction="20000"/>
          </a:bodyPr>
          <a:lstStyle/>
          <a:p>
            <a:pPr marL="68580" indent="0">
              <a:buNone/>
            </a:pPr>
            <a:r>
              <a:rPr lang="en-US" sz="3000" b="1" dirty="0"/>
              <a:t>Queues</a:t>
            </a:r>
            <a:endParaRPr lang="tr-TR" sz="3000" b="1" dirty="0" smtClean="0"/>
          </a:p>
          <a:p>
            <a:r>
              <a:rPr lang="en-US" b="1" dirty="0" smtClean="0"/>
              <a:t>A </a:t>
            </a:r>
            <a:r>
              <a:rPr lang="en-US" b="1" dirty="0"/>
              <a:t>queue is a first-in, first-out (FIFO) data structure in which the element that is inserted first is the first one to be taken out. </a:t>
            </a:r>
            <a:endParaRPr lang="tr-TR" b="1" dirty="0" smtClean="0"/>
          </a:p>
          <a:p>
            <a:r>
              <a:rPr lang="en-US" b="1" dirty="0" smtClean="0"/>
              <a:t>The </a:t>
            </a:r>
            <a:r>
              <a:rPr lang="en-US" b="1" dirty="0"/>
              <a:t>elements in a queue are added at one end called the rear and removed from the other end called the front. </a:t>
            </a:r>
            <a:endParaRPr lang="tr-TR" b="1" dirty="0" smtClean="0"/>
          </a:p>
          <a:p>
            <a:r>
              <a:rPr lang="en-US" b="1" dirty="0" smtClean="0"/>
              <a:t>Like </a:t>
            </a:r>
            <a:r>
              <a:rPr lang="en-US" b="1" dirty="0"/>
              <a:t>stacks, queues can be implemented by using either arrays or linked lists. </a:t>
            </a:r>
            <a:endParaRPr lang="tr-TR" b="1" dirty="0" smtClean="0"/>
          </a:p>
          <a:p>
            <a:r>
              <a:rPr lang="en-US" b="1" dirty="0" smtClean="0"/>
              <a:t>Every </a:t>
            </a:r>
            <a:r>
              <a:rPr lang="en-US" b="1" dirty="0"/>
              <a:t>queue has front and rear variables that point to the position from where deletions and insertions can be done, respectively. </a:t>
            </a:r>
            <a:endParaRPr lang="tr-TR" b="1" dirty="0" smtClean="0"/>
          </a:p>
          <a:p>
            <a:r>
              <a:rPr lang="en-US" b="1" dirty="0" smtClean="0"/>
              <a:t>Consider </a:t>
            </a:r>
            <a:r>
              <a:rPr lang="en-US" b="1" dirty="0"/>
              <a:t>the queue shown in Fig. 2.4.</a:t>
            </a:r>
            <a:endParaRPr lang="tr-TR" b="1" dirty="0"/>
          </a:p>
          <a:p>
            <a:endParaRPr lang="tr-TR" b="1" dirty="0" smtClean="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95400" y="5105400"/>
            <a:ext cx="5972175" cy="1209675"/>
          </a:xfrm>
          <a:prstGeom prst="rect">
            <a:avLst/>
          </a:prstGeom>
        </p:spPr>
      </p:pic>
    </p:spTree>
    <p:extLst>
      <p:ext uri="{BB962C8B-B14F-4D97-AF65-F5344CB8AC3E}">
        <p14:creationId xmlns:p14="http://schemas.microsoft.com/office/powerpoint/2010/main" val="361391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038600"/>
          </a:xfrm>
        </p:spPr>
        <p:txBody>
          <a:bodyPr>
            <a:normAutofit fontScale="92500" lnSpcReduction="10000"/>
          </a:bodyPr>
          <a:lstStyle/>
          <a:p>
            <a:pPr marL="68580" indent="0">
              <a:buNone/>
            </a:pPr>
            <a:r>
              <a:rPr lang="en-US" sz="3000" b="1" dirty="0" smtClean="0"/>
              <a:t>Queues</a:t>
            </a:r>
            <a:endParaRPr lang="tr-TR" sz="3000" b="1" dirty="0"/>
          </a:p>
          <a:p>
            <a:r>
              <a:rPr lang="en-US" b="1" dirty="0"/>
              <a:t>Here, front = 0 and rear = 5. </a:t>
            </a:r>
            <a:endParaRPr lang="tr-TR" b="1" dirty="0" smtClean="0"/>
          </a:p>
          <a:p>
            <a:r>
              <a:rPr lang="en-US" b="1" dirty="0" smtClean="0"/>
              <a:t>If </a:t>
            </a:r>
            <a:r>
              <a:rPr lang="en-US" b="1" dirty="0"/>
              <a:t>we want to add one more value to the list, say, if we want to add another element with the value 45, then the rear would be incremented by 1 and the value would be stored at the position pointed by the rear</a:t>
            </a:r>
            <a:r>
              <a:rPr lang="en-US" b="1" dirty="0" smtClean="0"/>
              <a:t>.</a:t>
            </a:r>
            <a:endParaRPr lang="tr-TR" b="1" dirty="0" smtClean="0"/>
          </a:p>
          <a:p>
            <a:r>
              <a:rPr lang="en-US" b="1" dirty="0" smtClean="0"/>
              <a:t>The </a:t>
            </a:r>
            <a:r>
              <a:rPr lang="en-US" b="1" dirty="0"/>
              <a:t>queue, after the addition, would be as shown in Fig. 2.5. </a:t>
            </a:r>
            <a:endParaRPr lang="tr-TR" b="1" dirty="0" smtClean="0"/>
          </a:p>
          <a:p>
            <a:r>
              <a:rPr lang="en-US" b="1" dirty="0" smtClean="0"/>
              <a:t>Here</a:t>
            </a:r>
            <a:r>
              <a:rPr lang="en-US" b="1" dirty="0"/>
              <a:t>, front = 0 and rear = 6. </a:t>
            </a:r>
            <a:endParaRPr lang="tr-TR" b="1" dirty="0" smtClean="0"/>
          </a:p>
          <a:p>
            <a:r>
              <a:rPr lang="en-US" b="1" dirty="0" smtClean="0"/>
              <a:t>Every </a:t>
            </a:r>
            <a:r>
              <a:rPr lang="en-US" b="1" dirty="0"/>
              <a:t>time a new element is to be added, we will repeat the same procedure.</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1447800" y="5029200"/>
            <a:ext cx="6019800" cy="1228725"/>
          </a:xfrm>
          <a:prstGeom prst="rect">
            <a:avLst/>
          </a:prstGeom>
        </p:spPr>
      </p:pic>
    </p:spTree>
    <p:extLst>
      <p:ext uri="{BB962C8B-B14F-4D97-AF65-F5344CB8AC3E}">
        <p14:creationId xmlns:p14="http://schemas.microsoft.com/office/powerpoint/2010/main" val="473589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a:bodyPr>
          <a:lstStyle/>
          <a:p>
            <a:pPr marL="68580" indent="0">
              <a:buNone/>
            </a:pPr>
            <a:r>
              <a:rPr lang="en-US" sz="2800" b="1" dirty="0" smtClean="0"/>
              <a:t>Queues</a:t>
            </a:r>
            <a:endParaRPr lang="tr-TR" sz="2800" b="1" dirty="0" smtClean="0"/>
          </a:p>
          <a:p>
            <a:r>
              <a:rPr lang="en-US" b="1" dirty="0" smtClean="0"/>
              <a:t>Now</a:t>
            </a:r>
            <a:r>
              <a:rPr lang="en-US" b="1" dirty="0"/>
              <a:t>, if we want to delete an element from the queue, then the value of front will be incremented. </a:t>
            </a:r>
            <a:endParaRPr lang="tr-TR" b="1" dirty="0" smtClean="0"/>
          </a:p>
          <a:p>
            <a:r>
              <a:rPr lang="en-US" b="1" dirty="0" smtClean="0"/>
              <a:t>Deletions </a:t>
            </a:r>
            <a:r>
              <a:rPr lang="en-US" b="1" dirty="0"/>
              <a:t>are done only from this end of the queue. </a:t>
            </a:r>
            <a:endParaRPr lang="tr-TR" b="1" dirty="0" smtClean="0"/>
          </a:p>
          <a:p>
            <a:r>
              <a:rPr lang="en-US" b="1" dirty="0" smtClean="0"/>
              <a:t>The </a:t>
            </a:r>
            <a:r>
              <a:rPr lang="en-US" b="1" dirty="0"/>
              <a:t>queue after the deletion will be as shown in Fig. 2.6.</a:t>
            </a:r>
            <a:endParaRPr lang="tr-TR" b="1" dirty="0" smtClean="0"/>
          </a:p>
          <a:p>
            <a:pPr marL="68580" indent="0">
              <a:buNone/>
            </a:pP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1481137" y="4648200"/>
            <a:ext cx="6105525" cy="1190625"/>
          </a:xfrm>
          <a:prstGeom prst="rect">
            <a:avLst/>
          </a:prstGeom>
        </p:spPr>
      </p:pic>
    </p:spTree>
    <p:extLst>
      <p:ext uri="{BB962C8B-B14F-4D97-AF65-F5344CB8AC3E}">
        <p14:creationId xmlns:p14="http://schemas.microsoft.com/office/powerpoint/2010/main" val="1987994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a:bodyPr>
          <a:lstStyle/>
          <a:p>
            <a:pPr marL="68580" indent="0">
              <a:buNone/>
            </a:pPr>
            <a:r>
              <a:rPr lang="en-US" sz="2800" b="1" dirty="0"/>
              <a:t>Trees</a:t>
            </a:r>
            <a:r>
              <a:rPr lang="en-US" b="1" dirty="0"/>
              <a:t> </a:t>
            </a:r>
            <a:endParaRPr lang="tr-TR" b="1" dirty="0" smtClean="0"/>
          </a:p>
          <a:p>
            <a:r>
              <a:rPr lang="en-US" b="1" dirty="0" smtClean="0"/>
              <a:t>A </a:t>
            </a:r>
            <a:r>
              <a:rPr lang="en-US" b="1" dirty="0"/>
              <a:t>tree is a non-linear data structure which consists of a collection of nodes arranged in a hierarchical order. </a:t>
            </a:r>
            <a:endParaRPr lang="tr-TR" b="1" dirty="0" smtClean="0"/>
          </a:p>
          <a:p>
            <a:r>
              <a:rPr lang="en-US" b="1" dirty="0" smtClean="0"/>
              <a:t>One </a:t>
            </a:r>
            <a:r>
              <a:rPr lang="en-US" b="1" dirty="0"/>
              <a:t>of the nodes is designated as the root node, and the remaining nodes can be partitioned into disjoint sets such that each set is a sub-tree of the root. </a:t>
            </a:r>
            <a:endParaRPr lang="tr-TR" b="1" dirty="0" smtClean="0"/>
          </a:p>
          <a:p>
            <a:r>
              <a:rPr lang="en-US" b="1" dirty="0" smtClean="0"/>
              <a:t>The </a:t>
            </a:r>
            <a:r>
              <a:rPr lang="en-US" b="1" dirty="0"/>
              <a:t>simplest form of a tree is a binary tree. </a:t>
            </a:r>
            <a:endParaRPr lang="tr-TR" b="1" dirty="0" smtClean="0"/>
          </a:p>
          <a:p>
            <a:r>
              <a:rPr lang="en-US" b="1" dirty="0" smtClean="0"/>
              <a:t>A </a:t>
            </a:r>
            <a:r>
              <a:rPr lang="en-US" b="1" dirty="0"/>
              <a:t>binary tree consists of a root node and left and right sub-trees, where both sub-trees are also binary trees. </a:t>
            </a: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061528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5181600"/>
          </a:xfrm>
        </p:spPr>
        <p:txBody>
          <a:bodyPr>
            <a:normAutofit fontScale="92500"/>
          </a:bodyPr>
          <a:lstStyle/>
          <a:p>
            <a:pPr marL="68580" indent="0">
              <a:buNone/>
            </a:pPr>
            <a:r>
              <a:rPr lang="en-US" sz="2800" b="1" dirty="0"/>
              <a:t>Trees</a:t>
            </a:r>
            <a:r>
              <a:rPr lang="en-US" b="1" dirty="0"/>
              <a:t> </a:t>
            </a:r>
            <a:endParaRPr lang="tr-TR" b="1" dirty="0" smtClean="0"/>
          </a:p>
          <a:p>
            <a:r>
              <a:rPr lang="en-US" b="1" dirty="0" smtClean="0"/>
              <a:t>Each </a:t>
            </a:r>
            <a:r>
              <a:rPr lang="en-US" b="1" dirty="0"/>
              <a:t>node contains a data element, a left pointer which points to the left sub-tree, and a right pointer which points to the right </a:t>
            </a:r>
            <a:r>
              <a:rPr lang="en-US" b="1" dirty="0" smtClean="0"/>
              <a:t>sub-tree.</a:t>
            </a:r>
            <a:endParaRPr lang="tr-TR" b="1" dirty="0" smtClean="0"/>
          </a:p>
          <a:p>
            <a:r>
              <a:rPr lang="en-US" b="1" dirty="0" smtClean="0"/>
              <a:t>The </a:t>
            </a:r>
            <a:r>
              <a:rPr lang="en-US" b="1" dirty="0"/>
              <a:t>root element is the topmost node which is pointed by a ‘root’ pointer. </a:t>
            </a:r>
            <a:endParaRPr lang="tr-TR" b="1" dirty="0" smtClean="0"/>
          </a:p>
          <a:p>
            <a:r>
              <a:rPr lang="en-US" b="1" dirty="0" smtClean="0"/>
              <a:t>If </a:t>
            </a:r>
            <a:r>
              <a:rPr lang="en-US" b="1" dirty="0"/>
              <a:t>root = NULL then the tree is empty. </a:t>
            </a:r>
            <a:endParaRPr lang="tr-TR" b="1" dirty="0" smtClean="0"/>
          </a:p>
          <a:p>
            <a:r>
              <a:rPr lang="en-US" b="1" dirty="0" smtClean="0"/>
              <a:t>Figure </a:t>
            </a:r>
            <a:r>
              <a:rPr lang="en-US" b="1" dirty="0"/>
              <a:t>2.7 shows a binary tree, where R is the root node and T1 and T2 are the left and right subtrees of R. </a:t>
            </a:r>
            <a:endParaRPr lang="tr-TR" b="1" dirty="0" smtClean="0"/>
          </a:p>
          <a:p>
            <a:r>
              <a:rPr lang="en-US" b="1" dirty="0" smtClean="0"/>
              <a:t>If </a:t>
            </a:r>
            <a:r>
              <a:rPr lang="en-US" b="1" dirty="0"/>
              <a:t>T1 is non-empty, then T1 is said to be the left successor of R. </a:t>
            </a:r>
            <a:endParaRPr lang="tr-TR" b="1" dirty="0" smtClean="0"/>
          </a:p>
          <a:p>
            <a:r>
              <a:rPr lang="en-US" b="1" dirty="0" smtClean="0"/>
              <a:t>Likewise</a:t>
            </a:r>
            <a:r>
              <a:rPr lang="en-US" b="1" dirty="0"/>
              <a:t>, if T2 is non-empty, then it is called the right successor of R.</a:t>
            </a:r>
            <a:endParaRPr lang="tr-TR" b="1" dirty="0" smtClean="0"/>
          </a:p>
          <a:p>
            <a:pPr marL="68580" indent="0">
              <a:buNone/>
            </a:pP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634994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932516"/>
            <a:ext cx="7848600" cy="2362200"/>
          </a:xfrm>
        </p:spPr>
        <p:txBody>
          <a:bodyPr>
            <a:normAutofit fontScale="92500" lnSpcReduction="20000"/>
          </a:bodyPr>
          <a:lstStyle/>
          <a:p>
            <a:pPr marL="68580" indent="0">
              <a:buNone/>
            </a:pPr>
            <a:r>
              <a:rPr lang="en-US" sz="3000" b="1" dirty="0" smtClean="0"/>
              <a:t>Trees</a:t>
            </a:r>
            <a:endParaRPr lang="tr-TR" sz="3000" b="1" dirty="0" smtClean="0"/>
          </a:p>
          <a:p>
            <a:r>
              <a:rPr lang="en-US" b="1" dirty="0"/>
              <a:t>In Fig. 2.7, node 2 is the left child and node 3 is the right child of the root node 1. </a:t>
            </a:r>
            <a:endParaRPr lang="tr-TR" b="1" dirty="0" smtClean="0"/>
          </a:p>
          <a:p>
            <a:r>
              <a:rPr lang="en-US" b="1" dirty="0" smtClean="0"/>
              <a:t>Note </a:t>
            </a:r>
            <a:r>
              <a:rPr lang="en-US" b="1" dirty="0"/>
              <a:t>that the left sub-tree of the root node consists of the nodes 2, 4, 5, 8, and 9. </a:t>
            </a:r>
            <a:endParaRPr lang="tr-TR" b="1" dirty="0" smtClean="0"/>
          </a:p>
          <a:p>
            <a:r>
              <a:rPr lang="en-US" b="1" dirty="0" smtClean="0"/>
              <a:t>Similarly</a:t>
            </a:r>
            <a:r>
              <a:rPr lang="en-US" b="1" dirty="0"/>
              <a:t>, the right sub-tree of the root node consists of the nodes 3, 6, 7, 10, 11, and 12.</a:t>
            </a:r>
            <a:endParaRPr lang="tr-TR" b="1" dirty="0"/>
          </a:p>
          <a:p>
            <a:pPr marL="68580" indent="0">
              <a:buNone/>
            </a:pP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590800" y="3589421"/>
            <a:ext cx="2352675" cy="2343150"/>
          </a:xfrm>
          <a:prstGeom prst="rect">
            <a:avLst/>
          </a:prstGeom>
        </p:spPr>
      </p:pic>
    </p:spTree>
    <p:extLst>
      <p:ext uri="{BB962C8B-B14F-4D97-AF65-F5344CB8AC3E}">
        <p14:creationId xmlns:p14="http://schemas.microsoft.com/office/powerpoint/2010/main" val="1113423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343400"/>
          </a:xfrm>
        </p:spPr>
        <p:txBody>
          <a:bodyPr>
            <a:normAutofit/>
          </a:bodyPr>
          <a:lstStyle/>
          <a:p>
            <a:pPr marL="68580" indent="0">
              <a:buNone/>
            </a:pPr>
            <a:r>
              <a:rPr lang="en-US" sz="2800" b="1" dirty="0"/>
              <a:t>Graphs </a:t>
            </a:r>
            <a:endParaRPr lang="tr-TR" sz="2800" b="1" dirty="0" smtClean="0"/>
          </a:p>
          <a:p>
            <a:r>
              <a:rPr lang="en-US" b="1" dirty="0" smtClean="0"/>
              <a:t>A </a:t>
            </a:r>
            <a:r>
              <a:rPr lang="en-US" b="1" dirty="0"/>
              <a:t>graph is a non-linear data structure which is a collection of vertices (also called nodes) and edges that connect these vertices. </a:t>
            </a:r>
            <a:endParaRPr lang="tr-TR" b="1" dirty="0" smtClean="0"/>
          </a:p>
          <a:p>
            <a:r>
              <a:rPr lang="en-US" b="1" dirty="0" smtClean="0"/>
              <a:t>A </a:t>
            </a:r>
            <a:r>
              <a:rPr lang="en-US" b="1" dirty="0"/>
              <a:t>graph is often viewed as a generalization of the tree structure, where instead of a purely parent-to-child relationship between tree nodes, any kind of complex relationships between the nodes can exist.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29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91296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smtClean="0"/>
              <a:t>We know </a:t>
            </a:r>
            <a:r>
              <a:rPr lang="en-US" b="1" dirty="0"/>
              <a:t>how to write, debug, and run simple programs in C </a:t>
            </a:r>
            <a:r>
              <a:rPr lang="en-US" b="1" dirty="0" smtClean="0"/>
              <a:t>language</a:t>
            </a:r>
            <a:r>
              <a:rPr lang="tr-TR" b="1" dirty="0"/>
              <a:t>.</a:t>
            </a:r>
            <a:endParaRPr lang="tr-TR" b="1" dirty="0" smtClean="0"/>
          </a:p>
          <a:p>
            <a:r>
              <a:rPr lang="en-US" b="1" dirty="0" smtClean="0"/>
              <a:t>Our </a:t>
            </a:r>
            <a:r>
              <a:rPr lang="en-US" b="1" dirty="0"/>
              <a:t>aim has been to design good programs, where a good program is defined as a program that </a:t>
            </a:r>
            <a:endParaRPr lang="tr-TR" b="1" dirty="0"/>
          </a:p>
          <a:p>
            <a:pPr lvl="1"/>
            <a:r>
              <a:rPr lang="en-US" b="1" dirty="0" smtClean="0"/>
              <a:t>runs correctly</a:t>
            </a:r>
            <a:endParaRPr lang="tr-TR" b="1" dirty="0" smtClean="0"/>
          </a:p>
          <a:p>
            <a:pPr lvl="1"/>
            <a:r>
              <a:rPr lang="en-US" b="1" dirty="0" smtClean="0"/>
              <a:t>is </a:t>
            </a:r>
            <a:r>
              <a:rPr lang="en-US" b="1" dirty="0"/>
              <a:t>easy to read and understand </a:t>
            </a:r>
            <a:endParaRPr lang="tr-TR" b="1" dirty="0"/>
          </a:p>
          <a:p>
            <a:pPr lvl="1"/>
            <a:r>
              <a:rPr lang="en-US" b="1" dirty="0" smtClean="0"/>
              <a:t>is </a:t>
            </a:r>
            <a:r>
              <a:rPr lang="en-US" b="1" dirty="0"/>
              <a:t>easy to </a:t>
            </a:r>
            <a:r>
              <a:rPr lang="en-US" b="1" dirty="0" smtClean="0"/>
              <a:t>debug</a:t>
            </a:r>
            <a:endParaRPr lang="tr-TR" b="1" dirty="0" smtClean="0"/>
          </a:p>
          <a:p>
            <a:pPr lvl="1"/>
            <a:r>
              <a:rPr lang="en-US" b="1" dirty="0" smtClean="0"/>
              <a:t>is </a:t>
            </a:r>
            <a:r>
              <a:rPr lang="en-US" b="1" dirty="0"/>
              <a:t>easy to </a:t>
            </a:r>
            <a:r>
              <a:rPr lang="en-US" b="1" dirty="0" smtClean="0"/>
              <a:t>modify</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13921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800"/>
            <a:ext cx="7848600" cy="4933016"/>
          </a:xfrm>
        </p:spPr>
        <p:txBody>
          <a:bodyPr>
            <a:normAutofit/>
          </a:bodyPr>
          <a:lstStyle/>
          <a:p>
            <a:pPr marL="68580" indent="0">
              <a:buNone/>
            </a:pPr>
            <a:r>
              <a:rPr lang="en-US" sz="2800" b="1" dirty="0"/>
              <a:t>Graphs </a:t>
            </a:r>
            <a:endParaRPr lang="tr-TR" sz="2800" b="1" dirty="0" smtClean="0"/>
          </a:p>
          <a:p>
            <a:r>
              <a:rPr lang="en-US" b="1" dirty="0" smtClean="0"/>
              <a:t>In </a:t>
            </a:r>
            <a:r>
              <a:rPr lang="en-US" b="1" dirty="0"/>
              <a:t>a tree structure, nodes can have any number of children but only one parent, a graph on the other hand relaxes all such kinds of </a:t>
            </a:r>
            <a:r>
              <a:rPr lang="en-US" b="1" dirty="0" smtClean="0"/>
              <a:t>restrictions.</a:t>
            </a:r>
            <a:endParaRPr lang="tr-TR" b="1" dirty="0" smtClean="0"/>
          </a:p>
          <a:p>
            <a:r>
              <a:rPr lang="en-US" b="1" dirty="0" smtClean="0"/>
              <a:t>Figure </a:t>
            </a:r>
            <a:r>
              <a:rPr lang="en-US" b="1" dirty="0"/>
              <a:t>2.8 shows a graph with five nodes. </a:t>
            </a:r>
            <a:endParaRPr lang="tr-TR" b="1" dirty="0" smtClean="0"/>
          </a:p>
          <a:p>
            <a:r>
              <a:rPr lang="en-US" b="1" dirty="0" smtClean="0"/>
              <a:t>A </a:t>
            </a:r>
            <a:r>
              <a:rPr lang="en-US" b="1" dirty="0"/>
              <a:t>node in the graph may represent a city and the edges connecting the nodes can represent roads. </a:t>
            </a:r>
            <a:endParaRPr lang="tr-TR" b="1" dirty="0" smtClean="0"/>
          </a:p>
          <a:p>
            <a:r>
              <a:rPr lang="en-US" b="1" dirty="0" smtClean="0"/>
              <a:t>A </a:t>
            </a:r>
            <a:r>
              <a:rPr lang="en-US" b="1" dirty="0"/>
              <a:t>graph can also be used to represent a computer network where the nodes are workstations and the edges are the network connections. </a:t>
            </a: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68236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a:t>CLASSIFICATION OF DATA STRUCTURES</a:t>
            </a:r>
            <a:endParaRPr lang="en-US" sz="2400" dirty="0" smtClean="0"/>
          </a:p>
        </p:txBody>
      </p:sp>
      <p:sp>
        <p:nvSpPr>
          <p:cNvPr id="3" name="Content Placeholder 2"/>
          <p:cNvSpPr>
            <a:spLocks noGrp="1"/>
          </p:cNvSpPr>
          <p:nvPr>
            <p:ph idx="1"/>
          </p:nvPr>
        </p:nvSpPr>
        <p:spPr>
          <a:xfrm>
            <a:off x="609600" y="1066799"/>
            <a:ext cx="7848600" cy="3857625"/>
          </a:xfrm>
        </p:spPr>
        <p:txBody>
          <a:bodyPr>
            <a:normAutofit fontScale="85000" lnSpcReduction="20000"/>
          </a:bodyPr>
          <a:lstStyle/>
          <a:p>
            <a:pPr marL="68580" indent="0">
              <a:buNone/>
            </a:pPr>
            <a:r>
              <a:rPr lang="tr-TR" sz="3300" b="1" dirty="0" smtClean="0"/>
              <a:t>Graphs</a:t>
            </a:r>
          </a:p>
          <a:p>
            <a:r>
              <a:rPr lang="en-US" b="1" dirty="0" smtClean="0"/>
              <a:t>Graphs </a:t>
            </a:r>
            <a:r>
              <a:rPr lang="en-US" b="1" dirty="0"/>
              <a:t>have so many applications in computer science and mathematics that several algorithms have been written to perform the standard graph operations, such as searching the graph and finding the shortest path between the nodes of a graph. </a:t>
            </a:r>
            <a:endParaRPr lang="tr-TR" b="1" dirty="0" smtClean="0"/>
          </a:p>
          <a:p>
            <a:r>
              <a:rPr lang="en-US" b="1" dirty="0" smtClean="0"/>
              <a:t>Note </a:t>
            </a:r>
            <a:r>
              <a:rPr lang="en-US" b="1" dirty="0"/>
              <a:t>that unlike trees, graphs do not have any root </a:t>
            </a:r>
            <a:r>
              <a:rPr lang="en-US" b="1" dirty="0" smtClean="0"/>
              <a:t>node.</a:t>
            </a:r>
            <a:endParaRPr lang="tr-TR" b="1" dirty="0" smtClean="0"/>
          </a:p>
          <a:p>
            <a:r>
              <a:rPr lang="en-US" b="1" dirty="0" smtClean="0"/>
              <a:t>Rather</a:t>
            </a:r>
            <a:r>
              <a:rPr lang="en-US" b="1" dirty="0"/>
              <a:t>, every node in the graph can be connected with every another node in the graph. </a:t>
            </a:r>
            <a:endParaRPr lang="tr-TR" b="1" dirty="0" smtClean="0"/>
          </a:p>
          <a:p>
            <a:r>
              <a:rPr lang="en-US" b="1" dirty="0" smtClean="0"/>
              <a:t>When </a:t>
            </a:r>
            <a:r>
              <a:rPr lang="en-US" b="1" dirty="0"/>
              <a:t>two nodes are connected via an edge, the two nodes are known as </a:t>
            </a:r>
            <a:r>
              <a:rPr lang="en-US" b="1" dirty="0" smtClean="0"/>
              <a:t>neighbors. </a:t>
            </a:r>
            <a:endParaRPr lang="tr-TR" b="1" dirty="0" smtClean="0"/>
          </a:p>
          <a:p>
            <a:r>
              <a:rPr lang="en-US" b="1" dirty="0" smtClean="0"/>
              <a:t>For </a:t>
            </a:r>
            <a:r>
              <a:rPr lang="en-US" b="1" dirty="0"/>
              <a:t>example, in Fig. 2.8, node A has two </a:t>
            </a:r>
            <a:r>
              <a:rPr lang="en-US" b="1" dirty="0" smtClean="0"/>
              <a:t>neighbors: </a:t>
            </a:r>
            <a:r>
              <a:rPr lang="en-US" b="1" dirty="0"/>
              <a:t>B and D.</a:t>
            </a:r>
            <a:endParaRPr lang="tr-TR" b="1" dirty="0" smtClean="0"/>
          </a:p>
          <a:p>
            <a:pPr marL="68580" indent="0">
              <a:buNone/>
            </a:pP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983678" y="4876800"/>
            <a:ext cx="1943100" cy="1552575"/>
          </a:xfrm>
          <a:prstGeom prst="rect">
            <a:avLst/>
          </a:prstGeom>
        </p:spPr>
      </p:pic>
    </p:spTree>
    <p:extLst>
      <p:ext uri="{BB962C8B-B14F-4D97-AF65-F5344CB8AC3E}">
        <p14:creationId xmlns:p14="http://schemas.microsoft.com/office/powerpoint/2010/main" val="232205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OPERATIONS ON DATA STRUCTURES</a:t>
            </a:r>
            <a:endParaRPr lang="en-US" sz="2400" dirty="0" smtClean="0"/>
          </a:p>
        </p:txBody>
      </p:sp>
      <p:sp>
        <p:nvSpPr>
          <p:cNvPr id="3" name="Content Placeholder 2"/>
          <p:cNvSpPr>
            <a:spLocks noGrp="1"/>
          </p:cNvSpPr>
          <p:nvPr>
            <p:ph idx="1"/>
          </p:nvPr>
        </p:nvSpPr>
        <p:spPr>
          <a:xfrm>
            <a:off x="609600" y="1066800"/>
            <a:ext cx="7848600" cy="5105400"/>
          </a:xfrm>
        </p:spPr>
        <p:txBody>
          <a:bodyPr>
            <a:normAutofit fontScale="92500" lnSpcReduction="10000"/>
          </a:bodyPr>
          <a:lstStyle/>
          <a:p>
            <a:r>
              <a:rPr lang="en-US" b="1" dirty="0"/>
              <a:t>This section discusses the different operations that can be performed on the various data structures previously mentioned. </a:t>
            </a:r>
            <a:endParaRPr lang="tr-TR" b="1" dirty="0" smtClean="0"/>
          </a:p>
          <a:p>
            <a:r>
              <a:rPr lang="en-US" b="1" i="1" dirty="0" smtClean="0"/>
              <a:t>Traversing</a:t>
            </a:r>
            <a:r>
              <a:rPr lang="tr-TR" b="1" i="1" dirty="0" smtClean="0"/>
              <a:t>: </a:t>
            </a:r>
            <a:r>
              <a:rPr lang="en-US" b="1" dirty="0" smtClean="0"/>
              <a:t>It </a:t>
            </a:r>
            <a:r>
              <a:rPr lang="en-US" b="1" dirty="0"/>
              <a:t>means to access each data item exactly once so that it can be processed. For example, to print the names of all the students in a </a:t>
            </a:r>
            <a:r>
              <a:rPr lang="en-US" b="1" dirty="0" smtClean="0"/>
              <a:t>class.</a:t>
            </a:r>
            <a:endParaRPr lang="tr-TR" b="1" dirty="0" smtClean="0"/>
          </a:p>
          <a:p>
            <a:r>
              <a:rPr lang="en-US" b="1" i="1" dirty="0" smtClean="0"/>
              <a:t>Searching</a:t>
            </a:r>
            <a:r>
              <a:rPr lang="tr-TR" b="1" i="1" dirty="0" smtClean="0"/>
              <a:t>:</a:t>
            </a:r>
            <a:r>
              <a:rPr lang="en-US" b="1" i="1" dirty="0" smtClean="0"/>
              <a:t> </a:t>
            </a:r>
            <a:r>
              <a:rPr lang="en-US" b="1" dirty="0"/>
              <a:t>It is used to find the location of one or more data items that satisfy the given constraint. Such a data item may or may not be present in the given collection of data items. For example, to find the names of all the students who secured 100 marks in mathematics. </a:t>
            </a:r>
            <a:endParaRPr lang="tr-TR" b="1" dirty="0" smtClean="0"/>
          </a:p>
          <a:p>
            <a:r>
              <a:rPr lang="en-US" b="1" i="1" dirty="0" smtClean="0"/>
              <a:t>Inserting</a:t>
            </a:r>
            <a:r>
              <a:rPr lang="tr-TR" b="1" i="1" dirty="0" smtClean="0"/>
              <a:t>:</a:t>
            </a:r>
            <a:r>
              <a:rPr lang="en-US" b="1" i="1" dirty="0" smtClean="0"/>
              <a:t> </a:t>
            </a:r>
            <a:r>
              <a:rPr lang="en-US" b="1" dirty="0"/>
              <a:t>It is used to add new data items to the given list of data items. For example, to add the details of a new student who has recently joined the course.</a:t>
            </a:r>
            <a:endParaRPr lang="tr-TR" b="1" dirty="0"/>
          </a:p>
          <a:p>
            <a:pPr marL="68580" indent="0">
              <a:buNone/>
            </a:pP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77881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OPERATIONS ON DATA STRUCTURES</a:t>
            </a:r>
            <a:endParaRPr lang="en-US" sz="2400" dirty="0" smtClean="0"/>
          </a:p>
        </p:txBody>
      </p:sp>
      <p:sp>
        <p:nvSpPr>
          <p:cNvPr id="3" name="Content Placeholder 2"/>
          <p:cNvSpPr>
            <a:spLocks noGrp="1"/>
          </p:cNvSpPr>
          <p:nvPr>
            <p:ph idx="1"/>
          </p:nvPr>
        </p:nvSpPr>
        <p:spPr>
          <a:xfrm>
            <a:off x="609600" y="1066800"/>
            <a:ext cx="7848600" cy="5105400"/>
          </a:xfrm>
        </p:spPr>
        <p:txBody>
          <a:bodyPr>
            <a:normAutofit fontScale="85000" lnSpcReduction="20000"/>
          </a:bodyPr>
          <a:lstStyle/>
          <a:p>
            <a:r>
              <a:rPr lang="en-US" b="1" i="1" dirty="0" smtClean="0"/>
              <a:t>Deleting</a:t>
            </a:r>
            <a:r>
              <a:rPr lang="tr-TR" b="1" i="1" dirty="0" smtClean="0"/>
              <a:t>:</a:t>
            </a:r>
            <a:r>
              <a:rPr lang="tr-TR" b="1" dirty="0" smtClean="0"/>
              <a:t> </a:t>
            </a:r>
            <a:r>
              <a:rPr lang="en-US" b="1" dirty="0" smtClean="0"/>
              <a:t>It </a:t>
            </a:r>
            <a:r>
              <a:rPr lang="en-US" b="1" dirty="0"/>
              <a:t>means to remove (delete) a particular data item from the given collection of data items. For example, to delete the name of a student who has left the </a:t>
            </a:r>
            <a:r>
              <a:rPr lang="en-US" b="1" dirty="0" smtClean="0"/>
              <a:t>course.</a:t>
            </a:r>
            <a:endParaRPr lang="tr-TR" b="1" dirty="0" smtClean="0"/>
          </a:p>
          <a:p>
            <a:r>
              <a:rPr lang="en-US" b="1" i="1" dirty="0" smtClean="0"/>
              <a:t>Sorting</a:t>
            </a:r>
            <a:r>
              <a:rPr lang="tr-TR" b="1" i="1" dirty="0" smtClean="0"/>
              <a:t>:</a:t>
            </a:r>
            <a:r>
              <a:rPr lang="tr-TR" b="1" dirty="0" smtClean="0"/>
              <a:t> </a:t>
            </a:r>
            <a:r>
              <a:rPr lang="en-US" b="1" dirty="0" smtClean="0"/>
              <a:t>Data </a:t>
            </a:r>
            <a:r>
              <a:rPr lang="en-US" b="1" dirty="0"/>
              <a:t>items can be arranged in some order like ascending order or descending order depending on the type of application. For example, arranging the names of students in a class in an alphabetical order, or calculating the top three winners by arranging the participants’ scores in descending order and then extracting the top </a:t>
            </a:r>
            <a:r>
              <a:rPr lang="en-US" b="1" dirty="0" smtClean="0"/>
              <a:t>three.</a:t>
            </a:r>
            <a:endParaRPr lang="tr-TR" b="1" dirty="0" smtClean="0"/>
          </a:p>
          <a:p>
            <a:r>
              <a:rPr lang="en-US" b="1" i="1" dirty="0" smtClean="0"/>
              <a:t>Merging</a:t>
            </a:r>
            <a:r>
              <a:rPr lang="tr-TR" b="1" i="1" dirty="0" smtClean="0"/>
              <a:t>:</a:t>
            </a:r>
            <a:r>
              <a:rPr lang="en-US" b="1" dirty="0" smtClean="0"/>
              <a:t> </a:t>
            </a:r>
            <a:r>
              <a:rPr lang="en-US" b="1" dirty="0"/>
              <a:t>Lists of two sorted data items can be combined to form a single list of sorted data items.</a:t>
            </a:r>
          </a:p>
          <a:p>
            <a:r>
              <a:rPr lang="en-US" b="1" dirty="0" smtClean="0"/>
              <a:t>Many </a:t>
            </a:r>
            <a:r>
              <a:rPr lang="en-US" b="1" dirty="0"/>
              <a:t>a time, two or more operations are applied simultaneously in a given situation. For example, if we want to delete the details of a student whose name is X, then we first have to search the list of students to find whether the record of X exists or not and if it exists then at which location, so that the details can be deleted from that particular location</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67981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ABSTRACT DATA TYPE</a:t>
            </a:r>
            <a:endParaRPr lang="en-US" sz="2400" dirty="0" smtClean="0"/>
          </a:p>
        </p:txBody>
      </p:sp>
      <p:sp>
        <p:nvSpPr>
          <p:cNvPr id="3" name="Content Placeholder 2"/>
          <p:cNvSpPr>
            <a:spLocks noGrp="1"/>
          </p:cNvSpPr>
          <p:nvPr>
            <p:ph idx="1"/>
          </p:nvPr>
        </p:nvSpPr>
        <p:spPr>
          <a:xfrm>
            <a:off x="609600" y="1066800"/>
            <a:ext cx="7848600" cy="5105400"/>
          </a:xfrm>
        </p:spPr>
        <p:txBody>
          <a:bodyPr>
            <a:normAutofit lnSpcReduction="10000"/>
          </a:bodyPr>
          <a:lstStyle/>
          <a:p>
            <a:r>
              <a:rPr lang="en-US" b="1" dirty="0"/>
              <a:t>An abstract data type (ADT) is the way we look at a data structure, focusing on what it does and ignoring how it does its job. </a:t>
            </a:r>
            <a:endParaRPr lang="tr-TR" b="1" dirty="0" smtClean="0"/>
          </a:p>
          <a:p>
            <a:r>
              <a:rPr lang="en-US" b="1" dirty="0" smtClean="0"/>
              <a:t>For </a:t>
            </a:r>
            <a:r>
              <a:rPr lang="en-US" b="1" dirty="0"/>
              <a:t>example, stacks and queues are perfect examples of an ADT. </a:t>
            </a:r>
            <a:endParaRPr lang="tr-TR" b="1" dirty="0" smtClean="0"/>
          </a:p>
          <a:p>
            <a:r>
              <a:rPr lang="en-US" b="1" dirty="0" smtClean="0"/>
              <a:t>We </a:t>
            </a:r>
            <a:r>
              <a:rPr lang="en-US" b="1" dirty="0"/>
              <a:t>can implement both these ADTs using an array or a linked list. </a:t>
            </a:r>
            <a:endParaRPr lang="tr-TR" b="1" dirty="0" smtClean="0"/>
          </a:p>
          <a:p>
            <a:r>
              <a:rPr lang="en-US" b="1" dirty="0"/>
              <a:t>The end-user is not concerned about the details of how the methods carry out their tasks. </a:t>
            </a:r>
            <a:endParaRPr lang="tr-TR" b="1" dirty="0"/>
          </a:p>
          <a:p>
            <a:r>
              <a:rPr lang="en-US" b="1" dirty="0" smtClean="0"/>
              <a:t>They </a:t>
            </a:r>
            <a:r>
              <a:rPr lang="en-US" b="1" dirty="0"/>
              <a:t>are not concerned about how they work.</a:t>
            </a:r>
            <a:endParaRPr lang="tr-TR" b="1" dirty="0"/>
          </a:p>
          <a:p>
            <a:r>
              <a:rPr lang="en-US" b="1" dirty="0"/>
              <a:t>For example, when we use a stack or a queue, the user is concerned only with the type of data and the operations that can be performed on it.</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873410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ALGORITHMS</a:t>
            </a:r>
            <a:endParaRPr lang="en-US" sz="2400" dirty="0" smtClean="0"/>
          </a:p>
        </p:txBody>
      </p:sp>
      <p:sp>
        <p:nvSpPr>
          <p:cNvPr id="3" name="Content Placeholder 2"/>
          <p:cNvSpPr>
            <a:spLocks noGrp="1"/>
          </p:cNvSpPr>
          <p:nvPr>
            <p:ph idx="1"/>
          </p:nvPr>
        </p:nvSpPr>
        <p:spPr>
          <a:xfrm>
            <a:off x="609600" y="1066800"/>
            <a:ext cx="7848600" cy="5105400"/>
          </a:xfrm>
        </p:spPr>
        <p:txBody>
          <a:bodyPr>
            <a:normAutofit lnSpcReduction="10000"/>
          </a:bodyPr>
          <a:lstStyle/>
          <a:p>
            <a:r>
              <a:rPr lang="en-US" b="1" dirty="0"/>
              <a:t>The typical definition of algorithm is ‘a formally defined procedure for performing some calculation’. </a:t>
            </a:r>
            <a:endParaRPr lang="tr-TR" b="1" dirty="0" smtClean="0"/>
          </a:p>
          <a:p>
            <a:r>
              <a:rPr lang="en-US" b="1" dirty="0" smtClean="0"/>
              <a:t>If </a:t>
            </a:r>
            <a:r>
              <a:rPr lang="en-US" b="1" dirty="0"/>
              <a:t>a procedure is formally defined, then it can be implemented using a formal language, </a:t>
            </a:r>
            <a:r>
              <a:rPr lang="en-US" b="1" dirty="0" smtClean="0"/>
              <a:t>and </a:t>
            </a:r>
            <a:r>
              <a:rPr lang="en-US" b="1" dirty="0"/>
              <a:t>such a language is known as a programming language. </a:t>
            </a:r>
            <a:endParaRPr lang="tr-TR" b="1" dirty="0" smtClean="0"/>
          </a:p>
          <a:p>
            <a:r>
              <a:rPr lang="en-US" b="1" dirty="0" smtClean="0"/>
              <a:t>In </a:t>
            </a:r>
            <a:r>
              <a:rPr lang="en-US" b="1" dirty="0"/>
              <a:t>general terms, an algorithm provides a blueprint to write a program to solve a particular problem. </a:t>
            </a:r>
            <a:endParaRPr lang="tr-TR" b="1" dirty="0" smtClean="0"/>
          </a:p>
          <a:p>
            <a:r>
              <a:rPr lang="en-US" b="1" dirty="0" smtClean="0"/>
              <a:t>It </a:t>
            </a:r>
            <a:r>
              <a:rPr lang="en-US" b="1" dirty="0"/>
              <a:t>is considered to be an effective procedure for solving a problem in finite number of steps. </a:t>
            </a:r>
            <a:endParaRPr lang="tr-TR" b="1" dirty="0" smtClean="0"/>
          </a:p>
          <a:p>
            <a:r>
              <a:rPr lang="en-US" b="1" dirty="0" smtClean="0"/>
              <a:t>That </a:t>
            </a:r>
            <a:r>
              <a:rPr lang="en-US" b="1" dirty="0"/>
              <a:t>is, a well-defined algorithm always provides an answer and is guaranteed to terminate.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863566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ALGORITHMS</a:t>
            </a:r>
            <a:endParaRPr lang="en-US" sz="2400" dirty="0" smtClean="0"/>
          </a:p>
        </p:txBody>
      </p:sp>
      <p:sp>
        <p:nvSpPr>
          <p:cNvPr id="3" name="Content Placeholder 2"/>
          <p:cNvSpPr>
            <a:spLocks noGrp="1"/>
          </p:cNvSpPr>
          <p:nvPr>
            <p:ph idx="1"/>
          </p:nvPr>
        </p:nvSpPr>
        <p:spPr>
          <a:xfrm>
            <a:off x="609600" y="1066800"/>
            <a:ext cx="7848600" cy="5105400"/>
          </a:xfrm>
        </p:spPr>
        <p:txBody>
          <a:bodyPr>
            <a:normAutofit/>
          </a:bodyPr>
          <a:lstStyle/>
          <a:p>
            <a:r>
              <a:rPr lang="en-US" b="1" dirty="0" smtClean="0"/>
              <a:t>An </a:t>
            </a:r>
            <a:r>
              <a:rPr lang="en-US" b="1" dirty="0"/>
              <a:t>algorithm is basically a set of instructions that solve a problem. </a:t>
            </a:r>
            <a:endParaRPr lang="tr-TR" b="1" dirty="0" smtClean="0"/>
          </a:p>
          <a:p>
            <a:r>
              <a:rPr lang="en-US" b="1" dirty="0" smtClean="0"/>
              <a:t>It </a:t>
            </a:r>
            <a:r>
              <a:rPr lang="en-US" b="1" dirty="0"/>
              <a:t>is not uncommon to have multiple algorithms to tackle the same problem, but the choice of a particular algorithm must depend on the time and space complexity of the algorithm</a:t>
            </a:r>
            <a:r>
              <a:rPr lang="en-US" b="1" dirty="0" smtClean="0"/>
              <a:t>.</a:t>
            </a:r>
            <a:endParaRPr lang="tr-TR" b="1" dirty="0" smtClean="0"/>
          </a:p>
          <a:p>
            <a:r>
              <a:rPr lang="en-US" b="1" dirty="0"/>
              <a:t>A complex algorithm is often divided into smaller units called modules. </a:t>
            </a:r>
            <a:endParaRPr lang="tr-TR" b="1" dirty="0"/>
          </a:p>
          <a:p>
            <a:r>
              <a:rPr lang="en-US" b="1" dirty="0"/>
              <a:t>This process of dividing an algorithm into modules is called modularization.</a:t>
            </a:r>
            <a:endParaRPr lang="tr-TR" b="1" dirty="0"/>
          </a:p>
          <a:p>
            <a:pPr marL="68580" indent="0">
              <a:buNone/>
            </a:pPr>
            <a:endParaRPr lang="tr-TR" b="1" dirty="0" smtClean="0"/>
          </a:p>
          <a:p>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970520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fontScale="90000"/>
          </a:bodyPr>
          <a:lstStyle/>
          <a:p>
            <a:r>
              <a:rPr lang="en-US" sz="2400" b="1" dirty="0"/>
              <a:t>DIFFERENT APPROACHES TO DESIGNING AN ALGORITHM</a:t>
            </a:r>
            <a:endParaRPr lang="en-US" sz="2400" dirty="0" smtClean="0"/>
          </a:p>
        </p:txBody>
      </p:sp>
      <p:sp>
        <p:nvSpPr>
          <p:cNvPr id="3" name="Content Placeholder 2"/>
          <p:cNvSpPr>
            <a:spLocks noGrp="1"/>
          </p:cNvSpPr>
          <p:nvPr>
            <p:ph idx="1"/>
          </p:nvPr>
        </p:nvSpPr>
        <p:spPr>
          <a:xfrm>
            <a:off x="609600" y="838200"/>
            <a:ext cx="7848600" cy="685800"/>
          </a:xfrm>
        </p:spPr>
        <p:txBody>
          <a:bodyPr>
            <a:normAutofit fontScale="70000" lnSpcReduction="20000"/>
          </a:bodyPr>
          <a:lstStyle/>
          <a:p>
            <a:r>
              <a:rPr lang="en-US" b="1" dirty="0"/>
              <a:t>There are two main approaches to design an algorithm—top-down approach and bottom-up approach, as shown in Fig. 2.9</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5" name="Rectangle 4"/>
          <p:cNvSpPr/>
          <p:nvPr/>
        </p:nvSpPr>
        <p:spPr>
          <a:xfrm>
            <a:off x="640080" y="3462278"/>
            <a:ext cx="7924800" cy="2831544"/>
          </a:xfrm>
          <a:prstGeom prst="rect">
            <a:avLst/>
          </a:prstGeom>
        </p:spPr>
        <p:txBody>
          <a:bodyPr wrap="square">
            <a:spAutoFit/>
          </a:bodyPr>
          <a:lstStyle/>
          <a:p>
            <a:r>
              <a:rPr lang="en-US" b="1" dirty="0"/>
              <a:t>Top-down approach </a:t>
            </a:r>
            <a:endParaRPr lang="tr-TR" b="1" dirty="0" smtClean="0"/>
          </a:p>
          <a:p>
            <a:pPr marL="285750" indent="-285750">
              <a:buFont typeface="Arial" panose="020B0604020202020204" pitchFamily="34" charset="0"/>
              <a:buChar char="•"/>
            </a:pPr>
            <a:r>
              <a:rPr lang="en-US" sz="1600" dirty="0" smtClean="0"/>
              <a:t>A </a:t>
            </a:r>
            <a:r>
              <a:rPr lang="en-US" sz="1600" dirty="0"/>
              <a:t>top-down design approach starts by dividing the complex algorithm into one or more modules. </a:t>
            </a:r>
            <a:endParaRPr lang="tr-TR" sz="1600" dirty="0" smtClean="0"/>
          </a:p>
          <a:p>
            <a:pPr marL="285750" indent="-285750">
              <a:buFont typeface="Arial" panose="020B0604020202020204" pitchFamily="34" charset="0"/>
              <a:buChar char="•"/>
            </a:pPr>
            <a:r>
              <a:rPr lang="en-US" sz="1600" dirty="0" smtClean="0"/>
              <a:t>These </a:t>
            </a:r>
            <a:r>
              <a:rPr lang="en-US" sz="1600" dirty="0"/>
              <a:t>modules can further be decomposed into one or more sub-modules, and this process of decomposition is iterated until the desired level of module complexity is achieved. </a:t>
            </a:r>
            <a:endParaRPr lang="tr-TR" sz="1600" dirty="0" smtClean="0"/>
          </a:p>
          <a:p>
            <a:pPr marL="285750" indent="-285750">
              <a:buFont typeface="Arial" panose="020B0604020202020204" pitchFamily="34" charset="0"/>
              <a:buChar char="•"/>
            </a:pPr>
            <a:r>
              <a:rPr lang="en-US" sz="1600" dirty="0" smtClean="0"/>
              <a:t>Top-down </a:t>
            </a:r>
            <a:r>
              <a:rPr lang="en-US" sz="1600" dirty="0"/>
              <a:t>design method is a form of stepwise refinement where we begin with the topmost module and incrementally add modules that it calls. </a:t>
            </a:r>
            <a:endParaRPr lang="tr-TR" sz="1600" dirty="0" smtClean="0"/>
          </a:p>
          <a:p>
            <a:pPr marL="285750" indent="-285750">
              <a:buFont typeface="Arial" panose="020B0604020202020204" pitchFamily="34" charset="0"/>
              <a:buChar char="•"/>
            </a:pPr>
            <a:r>
              <a:rPr lang="en-US" sz="1600" dirty="0" smtClean="0"/>
              <a:t>Therefore</a:t>
            </a:r>
            <a:r>
              <a:rPr lang="en-US" sz="1600" dirty="0"/>
              <a:t>, in a top-down approach, we start from an abstract design and then at each step, this design is refined into more concrete levels until a level is reached that requires no further refinement. </a:t>
            </a:r>
            <a:endParaRPr lang="tr-TR" sz="1600" dirty="0"/>
          </a:p>
        </p:txBody>
      </p:sp>
      <p:pic>
        <p:nvPicPr>
          <p:cNvPr id="7" name="Picture 6"/>
          <p:cNvPicPr>
            <a:picLocks noChangeAspect="1"/>
          </p:cNvPicPr>
          <p:nvPr/>
        </p:nvPicPr>
        <p:blipFill>
          <a:blip r:embed="rId3"/>
          <a:stretch>
            <a:fillRect/>
          </a:stretch>
        </p:blipFill>
        <p:spPr>
          <a:xfrm>
            <a:off x="1524000" y="1447800"/>
            <a:ext cx="5943600" cy="1883121"/>
          </a:xfrm>
          <a:prstGeom prst="rect">
            <a:avLst/>
          </a:prstGeom>
        </p:spPr>
      </p:pic>
    </p:spTree>
    <p:extLst>
      <p:ext uri="{BB962C8B-B14F-4D97-AF65-F5344CB8AC3E}">
        <p14:creationId xmlns:p14="http://schemas.microsoft.com/office/powerpoint/2010/main" val="4182843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fontScale="90000"/>
          </a:bodyPr>
          <a:lstStyle/>
          <a:p>
            <a:r>
              <a:rPr lang="en-US" sz="2400" b="1" dirty="0"/>
              <a:t>DIFFERENT APPROACHES TO DESIGNING AN ALGORITHM</a:t>
            </a:r>
            <a:endParaRPr lang="en-US" sz="2400" dirty="0" smtClean="0"/>
          </a:p>
        </p:txBody>
      </p:sp>
      <p:sp>
        <p:nvSpPr>
          <p:cNvPr id="3" name="Content Placeholder 2"/>
          <p:cNvSpPr>
            <a:spLocks noGrp="1"/>
          </p:cNvSpPr>
          <p:nvPr>
            <p:ph idx="1"/>
          </p:nvPr>
        </p:nvSpPr>
        <p:spPr>
          <a:xfrm>
            <a:off x="609600" y="838200"/>
            <a:ext cx="7848600" cy="685800"/>
          </a:xfrm>
        </p:spPr>
        <p:txBody>
          <a:bodyPr>
            <a:normAutofit fontScale="70000" lnSpcReduction="20000"/>
          </a:bodyPr>
          <a:lstStyle/>
          <a:p>
            <a:r>
              <a:rPr lang="en-US" b="1" dirty="0"/>
              <a:t>There are two main approaches to design an algorithm—top-down approach and bottom-up approach, as shown in Fig. 2.9</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5" name="Rectangle 4"/>
          <p:cNvSpPr/>
          <p:nvPr/>
        </p:nvSpPr>
        <p:spPr>
          <a:xfrm>
            <a:off x="640080" y="3462278"/>
            <a:ext cx="7924800" cy="3077766"/>
          </a:xfrm>
          <a:prstGeom prst="rect">
            <a:avLst/>
          </a:prstGeom>
        </p:spPr>
        <p:txBody>
          <a:bodyPr wrap="square">
            <a:spAutoFit/>
          </a:bodyPr>
          <a:lstStyle/>
          <a:p>
            <a:r>
              <a:rPr lang="en-US" b="1" dirty="0"/>
              <a:t>Bottom-up approach </a:t>
            </a:r>
            <a:endParaRPr lang="tr-TR" b="1" dirty="0" smtClean="0"/>
          </a:p>
          <a:p>
            <a:pPr marL="285750" indent="-285750">
              <a:buFont typeface="Arial" panose="020B0604020202020204" pitchFamily="34" charset="0"/>
              <a:buChar char="•"/>
            </a:pPr>
            <a:r>
              <a:rPr lang="en-US" sz="1600" dirty="0" smtClean="0"/>
              <a:t>A </a:t>
            </a:r>
            <a:r>
              <a:rPr lang="en-US" sz="1600" dirty="0"/>
              <a:t>bottom-up approach is just the reverse of top-down approach. In the bottom-up design, we start with designing the most basic or concrete modules and then proceed towards designing higher level modules. </a:t>
            </a:r>
            <a:endParaRPr lang="tr-TR" sz="1600" dirty="0" smtClean="0"/>
          </a:p>
          <a:p>
            <a:pPr marL="285750" indent="-285750">
              <a:buFont typeface="Arial" panose="020B0604020202020204" pitchFamily="34" charset="0"/>
              <a:buChar char="•"/>
            </a:pPr>
            <a:r>
              <a:rPr lang="en-US" sz="1600" dirty="0" smtClean="0"/>
              <a:t>The </a:t>
            </a:r>
            <a:r>
              <a:rPr lang="en-US" sz="1600" dirty="0"/>
              <a:t>higher level modules are implemented by using the operations performed by lower level modules. </a:t>
            </a:r>
            <a:endParaRPr lang="tr-TR" sz="1600" dirty="0" smtClean="0"/>
          </a:p>
          <a:p>
            <a:pPr marL="285750" indent="-285750">
              <a:buFont typeface="Arial" panose="020B0604020202020204" pitchFamily="34" charset="0"/>
              <a:buChar char="•"/>
            </a:pPr>
            <a:r>
              <a:rPr lang="en-US" sz="1600" dirty="0" smtClean="0"/>
              <a:t>Thus</a:t>
            </a:r>
            <a:r>
              <a:rPr lang="en-US" sz="1600" dirty="0"/>
              <a:t>, in this approach sub-modules are grouped together to form a higher level module. </a:t>
            </a:r>
            <a:endParaRPr lang="tr-TR" sz="1600" dirty="0" smtClean="0"/>
          </a:p>
          <a:p>
            <a:pPr marL="285750" indent="-285750">
              <a:buFont typeface="Arial" panose="020B0604020202020204" pitchFamily="34" charset="0"/>
              <a:buChar char="•"/>
            </a:pPr>
            <a:r>
              <a:rPr lang="en-US" sz="1600" dirty="0" smtClean="0"/>
              <a:t>All </a:t>
            </a:r>
            <a:r>
              <a:rPr lang="en-US" sz="1600" dirty="0"/>
              <a:t>the higher level modules are clubbed together to form even higher level modules. </a:t>
            </a:r>
            <a:endParaRPr lang="tr-TR" sz="1600" dirty="0" smtClean="0"/>
          </a:p>
          <a:p>
            <a:pPr marL="285750" indent="-285750">
              <a:buFont typeface="Arial" panose="020B0604020202020204" pitchFamily="34" charset="0"/>
              <a:buChar char="•"/>
            </a:pPr>
            <a:r>
              <a:rPr lang="en-US" sz="1600" dirty="0" smtClean="0"/>
              <a:t>This </a:t>
            </a:r>
            <a:r>
              <a:rPr lang="en-US" sz="1600" dirty="0"/>
              <a:t>process is repeated until the design of the complete algorithm is obtained.</a:t>
            </a:r>
            <a:endParaRPr lang="tr-TR" sz="1600" dirty="0"/>
          </a:p>
        </p:txBody>
      </p:sp>
      <p:pic>
        <p:nvPicPr>
          <p:cNvPr id="7" name="Picture 6"/>
          <p:cNvPicPr>
            <a:picLocks noChangeAspect="1"/>
          </p:cNvPicPr>
          <p:nvPr/>
        </p:nvPicPr>
        <p:blipFill>
          <a:blip r:embed="rId3"/>
          <a:stretch>
            <a:fillRect/>
          </a:stretch>
        </p:blipFill>
        <p:spPr>
          <a:xfrm>
            <a:off x="1524000" y="1447800"/>
            <a:ext cx="5943600" cy="1883121"/>
          </a:xfrm>
          <a:prstGeom prst="rect">
            <a:avLst/>
          </a:prstGeom>
        </p:spPr>
      </p:pic>
    </p:spTree>
    <p:extLst>
      <p:ext uri="{BB962C8B-B14F-4D97-AF65-F5344CB8AC3E}">
        <p14:creationId xmlns:p14="http://schemas.microsoft.com/office/powerpoint/2010/main" val="3494269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a:t>An algorithm 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667000" y="4267200"/>
            <a:ext cx="3257550" cy="1762125"/>
          </a:xfrm>
          <a:prstGeom prst="rect">
            <a:avLst/>
          </a:prstGeom>
        </p:spPr>
      </p:pic>
    </p:spTree>
    <p:extLst>
      <p:ext uri="{BB962C8B-B14F-4D97-AF65-F5344CB8AC3E}">
        <p14:creationId xmlns:p14="http://schemas.microsoft.com/office/powerpoint/2010/main" val="109887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en-US" b="1" dirty="0" smtClean="0"/>
              <a:t>A </a:t>
            </a:r>
            <a:r>
              <a:rPr lang="en-US" b="1" dirty="0"/>
              <a:t>program should </a:t>
            </a:r>
            <a:r>
              <a:rPr lang="en-US" b="1" dirty="0" smtClean="0"/>
              <a:t>give </a:t>
            </a:r>
            <a:r>
              <a:rPr lang="en-US" b="1" dirty="0"/>
              <a:t>correct results, but along with that it should also run efficiently. </a:t>
            </a:r>
            <a:endParaRPr lang="tr-TR" b="1" dirty="0" smtClean="0"/>
          </a:p>
          <a:p>
            <a:r>
              <a:rPr lang="en-US" b="1" dirty="0" smtClean="0"/>
              <a:t>A </a:t>
            </a:r>
            <a:r>
              <a:rPr lang="en-US" b="1" dirty="0"/>
              <a:t>program is said to be efficient when it executes in minimum time and with minimum memory space. </a:t>
            </a:r>
            <a:endParaRPr lang="tr-TR" b="1" dirty="0" smtClean="0"/>
          </a:p>
          <a:p>
            <a:r>
              <a:rPr lang="en-US" b="1" dirty="0" smtClean="0"/>
              <a:t>In </a:t>
            </a:r>
            <a:r>
              <a:rPr lang="en-US" b="1" dirty="0"/>
              <a:t>order to write efficient programs we need to apply certain data management concepts. </a:t>
            </a:r>
            <a:endParaRPr lang="tr-TR" b="1" dirty="0" smtClean="0"/>
          </a:p>
          <a:p>
            <a:r>
              <a:rPr lang="en-US" b="1" dirty="0" smtClean="0"/>
              <a:t>Data </a:t>
            </a:r>
            <a:r>
              <a:rPr lang="en-US" b="1" dirty="0"/>
              <a:t>structure is a crucial part of data </a:t>
            </a:r>
            <a:r>
              <a:rPr lang="en-US" b="1" dirty="0" smtClean="0"/>
              <a:t>management. </a:t>
            </a:r>
            <a:endParaRPr lang="tr-TR" b="1" dirty="0" smtClean="0"/>
          </a:p>
          <a:p>
            <a:r>
              <a:rPr lang="en-US" b="1" dirty="0" smtClean="0"/>
              <a:t>A </a:t>
            </a:r>
            <a:r>
              <a:rPr lang="en-US" b="1" dirty="0"/>
              <a:t>data structure is basically a group of data elements that are put together under one name, and which defines a particular way of storing and organizing data in a computer so that it can be used efficiently.</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146404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a:t>An algorithm 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tr-TR" sz="2200" b="1" dirty="0"/>
              <a:t>(F</a:t>
            </a:r>
            <a:r>
              <a:rPr lang="en-US" sz="2200" b="1" dirty="0" err="1"/>
              <a:t>igure</a:t>
            </a:r>
            <a:r>
              <a:rPr lang="en-US" sz="2200" b="1" dirty="0"/>
              <a:t> </a:t>
            </a:r>
            <a:r>
              <a:rPr lang="en-US" sz="2200" b="1" dirty="0" smtClean="0"/>
              <a:t>2.11),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2590800" y="4267200"/>
            <a:ext cx="3124200" cy="2221653"/>
          </a:xfrm>
          <a:prstGeom prst="rect">
            <a:avLst/>
          </a:prstGeom>
        </p:spPr>
      </p:pic>
    </p:spTree>
    <p:extLst>
      <p:ext uri="{BB962C8B-B14F-4D97-AF65-F5344CB8AC3E}">
        <p14:creationId xmlns:p14="http://schemas.microsoft.com/office/powerpoint/2010/main" val="140226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CONTROL STRUCTURES USED IN ALGORITHMS </a:t>
            </a:r>
            <a:endParaRPr lang="en-US" sz="2200" b="1" dirty="0" smtClean="0"/>
          </a:p>
        </p:txBody>
      </p:sp>
      <p:sp>
        <p:nvSpPr>
          <p:cNvPr id="3" name="Content Placeholder 2"/>
          <p:cNvSpPr>
            <a:spLocks noGrp="1"/>
          </p:cNvSpPr>
          <p:nvPr>
            <p:ph idx="1"/>
          </p:nvPr>
        </p:nvSpPr>
        <p:spPr>
          <a:xfrm>
            <a:off x="609600" y="838199"/>
            <a:ext cx="7848600" cy="3810001"/>
          </a:xfrm>
        </p:spPr>
        <p:txBody>
          <a:bodyPr>
            <a:normAutofit/>
          </a:bodyPr>
          <a:lstStyle/>
          <a:p>
            <a:r>
              <a:rPr lang="en-US" sz="2200" b="1" dirty="0"/>
              <a:t>An algorithm has a finite number of steps. </a:t>
            </a:r>
            <a:endParaRPr lang="tr-TR" sz="2200" b="1" dirty="0" smtClean="0"/>
          </a:p>
          <a:p>
            <a:r>
              <a:rPr lang="en-US" sz="2200" b="1" dirty="0" smtClean="0"/>
              <a:t>Some </a:t>
            </a:r>
            <a:r>
              <a:rPr lang="en-US" sz="2200" b="1" dirty="0"/>
              <a:t>steps may involve decision-making and repetition. </a:t>
            </a:r>
            <a:endParaRPr lang="tr-TR" sz="2200" b="1" dirty="0" smtClean="0"/>
          </a:p>
          <a:p>
            <a:r>
              <a:rPr lang="en-US" sz="2200" b="1" dirty="0" smtClean="0"/>
              <a:t>An algorithm </a:t>
            </a:r>
            <a:r>
              <a:rPr lang="en-US" sz="2200" b="1" dirty="0"/>
              <a:t>may employ one of the following control structures: </a:t>
            </a:r>
            <a:endParaRPr lang="tr-TR" sz="2200" b="1" dirty="0" smtClean="0"/>
          </a:p>
          <a:p>
            <a:pPr marL="68580" indent="0">
              <a:buNone/>
            </a:pPr>
            <a:r>
              <a:rPr lang="tr-TR" sz="2200" b="1" dirty="0"/>
              <a:t>	</a:t>
            </a:r>
            <a:r>
              <a:rPr lang="en-US" sz="2200" b="1" dirty="0" smtClean="0"/>
              <a:t>(</a:t>
            </a:r>
            <a:r>
              <a:rPr lang="en-US" sz="2200" b="1" dirty="0"/>
              <a:t>a) </a:t>
            </a:r>
            <a:r>
              <a:rPr lang="en-US" sz="2200" b="1" dirty="0" smtClean="0"/>
              <a:t>sequence</a:t>
            </a:r>
            <a:r>
              <a:rPr lang="tr-TR" sz="2200" b="1" dirty="0" smtClean="0"/>
              <a:t> (F</a:t>
            </a:r>
            <a:r>
              <a:rPr lang="en-US" sz="2200" b="1" dirty="0" err="1" smtClean="0"/>
              <a:t>igure</a:t>
            </a:r>
            <a:r>
              <a:rPr lang="en-US" sz="2200" b="1" dirty="0" smtClean="0"/>
              <a:t> 2.10), </a:t>
            </a:r>
            <a:endParaRPr lang="tr-TR" sz="2200" b="1" dirty="0" smtClean="0"/>
          </a:p>
          <a:p>
            <a:pPr marL="68580" indent="0">
              <a:buNone/>
            </a:pPr>
            <a:r>
              <a:rPr lang="tr-TR" sz="2200" b="1" dirty="0"/>
              <a:t>	</a:t>
            </a:r>
            <a:r>
              <a:rPr lang="en-US" sz="2200" b="1" dirty="0" smtClean="0"/>
              <a:t>(</a:t>
            </a:r>
            <a:r>
              <a:rPr lang="en-US" sz="2200" b="1" dirty="0"/>
              <a:t>b) </a:t>
            </a:r>
            <a:r>
              <a:rPr lang="en-US" sz="2200" b="1" dirty="0" smtClean="0"/>
              <a:t>decision </a:t>
            </a:r>
            <a:r>
              <a:rPr lang="tr-TR" sz="2200" b="1" dirty="0"/>
              <a:t>(F</a:t>
            </a:r>
            <a:r>
              <a:rPr lang="en-US" sz="2200" b="1" dirty="0" err="1"/>
              <a:t>igure</a:t>
            </a:r>
            <a:r>
              <a:rPr lang="en-US" sz="2200" b="1" dirty="0"/>
              <a:t> </a:t>
            </a:r>
            <a:r>
              <a:rPr lang="en-US" sz="2200" b="1" dirty="0" smtClean="0"/>
              <a:t>2.11), </a:t>
            </a:r>
            <a:r>
              <a:rPr lang="en-US" sz="2200" b="1" dirty="0"/>
              <a:t>and </a:t>
            </a:r>
            <a:endParaRPr lang="tr-TR" sz="2200" b="1" dirty="0" smtClean="0"/>
          </a:p>
          <a:p>
            <a:pPr marL="68580" indent="0">
              <a:buNone/>
            </a:pPr>
            <a:r>
              <a:rPr lang="tr-TR" sz="2200" b="1" dirty="0"/>
              <a:t>	</a:t>
            </a:r>
            <a:r>
              <a:rPr lang="en-US" sz="2200" b="1" dirty="0" smtClean="0"/>
              <a:t>(</a:t>
            </a:r>
            <a:r>
              <a:rPr lang="en-US" sz="2200" b="1" dirty="0"/>
              <a:t>c) </a:t>
            </a:r>
            <a:r>
              <a:rPr lang="en-US" sz="2200" b="1" dirty="0" smtClean="0"/>
              <a:t>repetition </a:t>
            </a:r>
            <a:r>
              <a:rPr lang="tr-TR" sz="2200" b="1" dirty="0"/>
              <a:t>(F</a:t>
            </a:r>
            <a:r>
              <a:rPr lang="en-US" sz="2200" b="1" dirty="0" err="1"/>
              <a:t>igure</a:t>
            </a:r>
            <a:r>
              <a:rPr lang="en-US" sz="2200" b="1" dirty="0"/>
              <a:t> </a:t>
            </a:r>
            <a:r>
              <a:rPr lang="en-US" sz="2200" b="1" dirty="0" smtClean="0"/>
              <a:t>2.12). </a:t>
            </a:r>
            <a:endParaRPr lang="tr-TR" sz="22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2571750" y="4191000"/>
            <a:ext cx="3886200" cy="2000250"/>
          </a:xfrm>
          <a:prstGeom prst="rect">
            <a:avLst/>
          </a:prstGeom>
        </p:spPr>
      </p:pic>
    </p:spTree>
    <p:extLst>
      <p:ext uri="{BB962C8B-B14F-4D97-AF65-F5344CB8AC3E}">
        <p14:creationId xmlns:p14="http://schemas.microsoft.com/office/powerpoint/2010/main" val="140226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lnSpcReduction="10000"/>
          </a:bodyPr>
          <a:lstStyle/>
          <a:p>
            <a:r>
              <a:rPr lang="en-US" b="1" dirty="0" smtClean="0"/>
              <a:t>Analyzing </a:t>
            </a:r>
            <a:r>
              <a:rPr lang="en-US" b="1" dirty="0"/>
              <a:t>an algorithm means determining the amount of resources (such as time and memory) needed to execute it. </a:t>
            </a:r>
            <a:endParaRPr lang="tr-TR" b="1" dirty="0" smtClean="0"/>
          </a:p>
          <a:p>
            <a:r>
              <a:rPr lang="en-US" b="1" dirty="0" smtClean="0"/>
              <a:t>Algorithms </a:t>
            </a:r>
            <a:r>
              <a:rPr lang="en-US" b="1" dirty="0"/>
              <a:t>are generally designed to work with an arbitrary number of inputs, so the efficiency or complexity of an algorithm is stated in terms of time and space complexity. </a:t>
            </a:r>
            <a:endParaRPr lang="tr-TR" b="1" dirty="0" smtClean="0"/>
          </a:p>
          <a:p>
            <a:r>
              <a:rPr lang="en-US" b="1" dirty="0" smtClean="0"/>
              <a:t>The </a:t>
            </a:r>
            <a:r>
              <a:rPr lang="en-US" b="1" dirty="0"/>
              <a:t>time complexity of an algorithm is basically the running time of a program as a function of the input size. </a:t>
            </a:r>
            <a:endParaRPr lang="tr-TR" b="1" dirty="0" smtClean="0"/>
          </a:p>
          <a:p>
            <a:r>
              <a:rPr lang="en-US" b="1" dirty="0" smtClean="0"/>
              <a:t>Similarly</a:t>
            </a:r>
            <a:r>
              <a:rPr lang="en-US" b="1" dirty="0"/>
              <a:t>, the space complexity of an algorithm is the amount of computer memory that is required during the program execution as a function of the input </a:t>
            </a:r>
            <a:r>
              <a:rPr lang="en-US" b="1" dirty="0" smtClean="0"/>
              <a:t>size.</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427960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Worst-case, Average-case, </a:t>
            </a:r>
            <a:r>
              <a:rPr lang="en-US" b="1" dirty="0" smtClean="0"/>
              <a:t>Best-case</a:t>
            </a:r>
            <a:endParaRPr lang="tr-TR" b="1" dirty="0" smtClean="0"/>
          </a:p>
          <a:p>
            <a:r>
              <a:rPr lang="en-US" b="1" dirty="0" smtClean="0"/>
              <a:t>Worst-case running time</a:t>
            </a:r>
            <a:r>
              <a:rPr lang="tr-TR" b="1" dirty="0" smtClean="0"/>
              <a:t>:</a:t>
            </a:r>
            <a:r>
              <a:rPr lang="en-US" b="1" dirty="0" smtClean="0"/>
              <a:t> This denotes the behavior of an algorithm with respect to the worst possible case of the input instance. </a:t>
            </a:r>
            <a:endParaRPr lang="tr-TR" b="1" dirty="0" smtClean="0"/>
          </a:p>
          <a:p>
            <a:r>
              <a:rPr lang="en-US" b="1" dirty="0" smtClean="0"/>
              <a:t>Average-case </a:t>
            </a:r>
            <a:r>
              <a:rPr lang="en-US" b="1" dirty="0"/>
              <a:t>running time The average-case running time of an algorithm is an estimate of the running time for an ‘average’ input. </a:t>
            </a:r>
            <a:endParaRPr lang="tr-TR" b="1" dirty="0" smtClean="0"/>
          </a:p>
          <a:p>
            <a:r>
              <a:rPr lang="en-US" b="1" dirty="0"/>
              <a:t>Best-case running time The term ‘best-case performance’ is used to analyze an algorithm under optimal conditions. For example, the best case for a simple linear search on an array occurs when the desired element is the first in the list</a:t>
            </a:r>
            <a:r>
              <a:rPr lang="en-US" b="1" dirty="0" smtClean="0"/>
              <a:t>.</a:t>
            </a:r>
            <a:endParaRPr lang="tr-TR" b="1" dirty="0" smtClean="0"/>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116230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Expressing Time and Space Complexity </a:t>
            </a:r>
            <a:endParaRPr lang="tr-TR" b="1" dirty="0" smtClean="0"/>
          </a:p>
          <a:p>
            <a:r>
              <a:rPr lang="en-US" b="1" dirty="0" smtClean="0"/>
              <a:t>The </a:t>
            </a:r>
            <a:r>
              <a:rPr lang="en-US" b="1" dirty="0"/>
              <a:t>time and space complexity can be expressed using a function f(n) where n is the input size for a given instance of the problem being solved. </a:t>
            </a:r>
            <a:endParaRPr lang="tr-TR" b="1" dirty="0" smtClean="0"/>
          </a:p>
          <a:p>
            <a:r>
              <a:rPr lang="en-US" b="1" dirty="0" smtClean="0"/>
              <a:t>Expressing </a:t>
            </a:r>
            <a:r>
              <a:rPr lang="en-US" b="1" dirty="0"/>
              <a:t>the complexity is required </a:t>
            </a:r>
            <a:r>
              <a:rPr lang="en-US" b="1" dirty="0" smtClean="0"/>
              <a:t>when</a:t>
            </a:r>
            <a:r>
              <a:rPr lang="tr-TR" b="1" dirty="0" smtClean="0"/>
              <a:t> t</a:t>
            </a:r>
            <a:r>
              <a:rPr lang="en-US" b="1" dirty="0" smtClean="0"/>
              <a:t>here </a:t>
            </a:r>
            <a:r>
              <a:rPr lang="en-US" b="1" dirty="0"/>
              <a:t>are multiple algorithms that find a solution to a given problem and we need to find the algorithm that is most efficient. </a:t>
            </a:r>
            <a:endParaRPr lang="tr-TR" b="1" dirty="0" smtClean="0"/>
          </a:p>
          <a:p>
            <a:r>
              <a:rPr lang="en-US" b="1" dirty="0" smtClean="0"/>
              <a:t>The </a:t>
            </a:r>
            <a:r>
              <a:rPr lang="en-US" b="1" dirty="0"/>
              <a:t>most widely used notation to express this function f(n) is the Big O notation. It provides the upper bound for the complexity.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386392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Algorithm Efficiency </a:t>
            </a:r>
            <a:endParaRPr lang="tr-TR" b="1" dirty="0" smtClean="0"/>
          </a:p>
          <a:p>
            <a:r>
              <a:rPr lang="en-US" b="1" dirty="0" smtClean="0"/>
              <a:t>If </a:t>
            </a:r>
            <a:r>
              <a:rPr lang="en-US" b="1" dirty="0"/>
              <a:t>a function is </a:t>
            </a:r>
            <a:r>
              <a:rPr lang="en-US" b="1" dirty="0" smtClean="0"/>
              <a:t>linear</a:t>
            </a:r>
            <a:r>
              <a:rPr lang="tr-TR" b="1" dirty="0" smtClean="0"/>
              <a:t>,</a:t>
            </a:r>
            <a:r>
              <a:rPr lang="en-US" b="1" dirty="0" smtClean="0"/>
              <a:t> </a:t>
            </a:r>
            <a:r>
              <a:rPr lang="en-US" b="1" dirty="0"/>
              <a:t>the efficiency of that algorithm or the running time of that algorithm can be given as the number of instructions it contains. </a:t>
            </a:r>
            <a:endParaRPr lang="tr-TR" b="1" dirty="0" smtClean="0"/>
          </a:p>
          <a:p>
            <a:r>
              <a:rPr lang="en-US" b="1" dirty="0" smtClean="0"/>
              <a:t>However</a:t>
            </a:r>
            <a:r>
              <a:rPr lang="en-US" b="1" dirty="0"/>
              <a:t>, if an algorithm contains loops, then the efficiency of that algorithm may vary depending on the number of loops and the running time of each loop in the algorithm.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494627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en-US" b="1" dirty="0"/>
              <a:t>Algorithm Efficiency </a:t>
            </a:r>
            <a:endParaRPr lang="tr-TR" b="1" dirty="0" smtClean="0"/>
          </a:p>
          <a:p>
            <a:r>
              <a:rPr lang="en-US" b="1" dirty="0" smtClean="0"/>
              <a:t>Let us consider different cases in which loops determine the efficiency of an algorithm. </a:t>
            </a:r>
            <a:endParaRPr lang="tr-TR" b="1" dirty="0" smtClean="0"/>
          </a:p>
          <a:p>
            <a:r>
              <a:rPr lang="en-US" b="1" i="1" dirty="0" smtClean="0"/>
              <a:t>Linear Loops</a:t>
            </a:r>
            <a:r>
              <a:rPr lang="tr-TR" b="1" i="1" dirty="0" smtClean="0"/>
              <a:t>:</a:t>
            </a:r>
            <a:r>
              <a:rPr lang="en-US" b="1" i="1" dirty="0" smtClean="0"/>
              <a:t> </a:t>
            </a:r>
            <a:endParaRPr lang="tr-TR" b="1" i="1" dirty="0" smtClean="0"/>
          </a:p>
          <a:p>
            <a:pPr lvl="1"/>
            <a:r>
              <a:rPr lang="en-US" b="1" dirty="0" smtClean="0"/>
              <a:t>for(</a:t>
            </a:r>
            <a:r>
              <a:rPr lang="en-US" b="1" dirty="0" err="1" smtClean="0"/>
              <a:t>i</a:t>
            </a:r>
            <a:r>
              <a:rPr lang="en-US" b="1" dirty="0" smtClean="0"/>
              <a:t>=0;i&lt;100;i</a:t>
            </a:r>
            <a:r>
              <a:rPr lang="en-US" b="1" dirty="0"/>
              <a:t>++) </a:t>
            </a:r>
            <a:endParaRPr lang="tr-TR" b="1" dirty="0" smtClean="0"/>
          </a:p>
          <a:p>
            <a:pPr lvl="2"/>
            <a:r>
              <a:rPr lang="en-US" b="1" dirty="0"/>
              <a:t>f(n) = </a:t>
            </a:r>
            <a:r>
              <a:rPr lang="en-US" b="1" dirty="0" smtClean="0"/>
              <a:t>n</a:t>
            </a:r>
            <a:endParaRPr lang="tr-TR" b="1" dirty="0" smtClean="0"/>
          </a:p>
          <a:p>
            <a:pPr lvl="1"/>
            <a:r>
              <a:rPr lang="en-US" b="1" dirty="0"/>
              <a:t>for(</a:t>
            </a:r>
            <a:r>
              <a:rPr lang="en-US" b="1" dirty="0" err="1"/>
              <a:t>i</a:t>
            </a:r>
            <a:r>
              <a:rPr lang="en-US" b="1" dirty="0"/>
              <a:t>=0;i&lt;100;i+=2</a:t>
            </a:r>
            <a:r>
              <a:rPr lang="en-US" b="1" dirty="0" smtClean="0"/>
              <a:t>)</a:t>
            </a:r>
            <a:endParaRPr lang="tr-TR" b="1" dirty="0" smtClean="0"/>
          </a:p>
          <a:p>
            <a:pPr lvl="2"/>
            <a:r>
              <a:rPr lang="en-US" b="1" dirty="0"/>
              <a:t>f(n) = </a:t>
            </a:r>
            <a:r>
              <a:rPr lang="en-US" b="1" dirty="0" smtClean="0"/>
              <a:t>n/2</a:t>
            </a:r>
            <a:endParaRPr lang="tr-TR" b="1" dirty="0"/>
          </a:p>
          <a:p>
            <a:r>
              <a:rPr lang="en-US" b="1" dirty="0"/>
              <a:t>Logarithmic Loops </a:t>
            </a:r>
            <a:endParaRPr lang="tr-TR" b="1" dirty="0" smtClean="0"/>
          </a:p>
          <a:p>
            <a:pPr lvl="1"/>
            <a:r>
              <a:rPr lang="en-US" b="1" dirty="0"/>
              <a:t>for(</a:t>
            </a:r>
            <a:r>
              <a:rPr lang="en-US" b="1" dirty="0" err="1"/>
              <a:t>i</a:t>
            </a:r>
            <a:r>
              <a:rPr lang="en-US" b="1" dirty="0"/>
              <a:t>=1;i&lt;1000;i*=2)   </a:t>
            </a:r>
            <a:r>
              <a:rPr lang="tr-TR" b="1" dirty="0" smtClean="0"/>
              <a:t>	</a:t>
            </a:r>
          </a:p>
          <a:p>
            <a:pPr lvl="1"/>
            <a:r>
              <a:rPr lang="en-US" b="1" dirty="0" smtClean="0"/>
              <a:t>for(</a:t>
            </a:r>
            <a:r>
              <a:rPr lang="en-US" b="1" dirty="0" err="1" smtClean="0"/>
              <a:t>i</a:t>
            </a:r>
            <a:r>
              <a:rPr lang="en-US" b="1" dirty="0" smtClean="0"/>
              <a:t>=1000;i</a:t>
            </a:r>
            <a:r>
              <a:rPr lang="en-US" b="1" dirty="0"/>
              <a:t>&gt;=1;i/=2</a:t>
            </a:r>
            <a:r>
              <a:rPr lang="en-US" b="1" dirty="0" smtClean="0"/>
              <a:t>)</a:t>
            </a:r>
            <a:endParaRPr lang="tr-TR" b="1" dirty="0" smtClean="0"/>
          </a:p>
          <a:p>
            <a:pPr lvl="2"/>
            <a:r>
              <a:rPr lang="en-US" b="1" dirty="0"/>
              <a:t>f(n) = log n</a:t>
            </a:r>
            <a:endParaRPr lang="tr-TR" b="1" dirty="0" smtClean="0"/>
          </a:p>
          <a:p>
            <a:pPr lvl="2"/>
            <a:endParaRPr lang="tr-TR" b="1" dirty="0"/>
          </a:p>
          <a:p>
            <a:endParaRPr lang="tr-TR" b="1" dirty="0" smtClean="0"/>
          </a:p>
          <a:p>
            <a:pPr lvl="2"/>
            <a:endParaRPr lang="tr-TR" b="1" i="1" dirty="0" smtClean="0"/>
          </a:p>
          <a:p>
            <a:endParaRPr lang="tr-TR" b="1" i="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860897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a:bodyPr>
          <a:lstStyle/>
          <a:p>
            <a:pPr marL="68580" indent="0">
              <a:buNone/>
            </a:pPr>
            <a:r>
              <a:rPr lang="tr-TR" b="1" dirty="0" err="1" smtClean="0"/>
              <a:t>Nested</a:t>
            </a:r>
            <a:r>
              <a:rPr lang="tr-TR" b="1" dirty="0" smtClean="0"/>
              <a:t> </a:t>
            </a:r>
            <a:r>
              <a:rPr lang="tr-TR" b="1" dirty="0" err="1" smtClean="0"/>
              <a:t>loops</a:t>
            </a:r>
            <a:endParaRPr lang="tr-TR" b="1" dirty="0" smtClean="0"/>
          </a:p>
          <a:p>
            <a:r>
              <a:rPr lang="en-US" sz="2400" b="1" dirty="0" smtClean="0"/>
              <a:t>for(</a:t>
            </a:r>
            <a:r>
              <a:rPr lang="en-US" sz="2400" b="1" dirty="0" err="1" smtClean="0"/>
              <a:t>i</a:t>
            </a:r>
            <a:r>
              <a:rPr lang="en-US" sz="2400" b="1" dirty="0" smtClean="0"/>
              <a:t>=0;i&lt;10;i</a:t>
            </a:r>
            <a:r>
              <a:rPr lang="en-US" sz="2400" b="1" dirty="0"/>
              <a:t>++) </a:t>
            </a:r>
            <a:endParaRPr lang="tr-TR" sz="2400" b="1" dirty="0"/>
          </a:p>
          <a:p>
            <a:pPr marL="68580" indent="0">
              <a:buNone/>
            </a:pPr>
            <a:r>
              <a:rPr lang="tr-TR" sz="2800" b="1" dirty="0"/>
              <a:t>         </a:t>
            </a:r>
            <a:r>
              <a:rPr lang="en-US" b="1" dirty="0"/>
              <a:t>for(j=1; j&lt;10;j*=2)  statement block; </a:t>
            </a:r>
            <a:endParaRPr lang="tr-TR" b="1" dirty="0" smtClean="0"/>
          </a:p>
          <a:p>
            <a:pPr lvl="1"/>
            <a:r>
              <a:rPr lang="en-US" sz="2200" b="1" dirty="0" smtClean="0"/>
              <a:t>n </a:t>
            </a:r>
            <a:r>
              <a:rPr lang="en-US" sz="2200" b="1" dirty="0"/>
              <a:t>log n. </a:t>
            </a:r>
            <a:endParaRPr lang="tr-TR" b="1" dirty="0" smtClean="0"/>
          </a:p>
          <a:p>
            <a:r>
              <a:rPr lang="tr-TR" sz="2400" b="1" dirty="0" smtClean="0"/>
              <a:t>f</a:t>
            </a:r>
            <a:r>
              <a:rPr lang="en-US" sz="2400" b="1" dirty="0"/>
              <a:t>or(</a:t>
            </a:r>
            <a:r>
              <a:rPr lang="en-US" sz="2400" b="1" dirty="0" err="1"/>
              <a:t>i</a:t>
            </a:r>
            <a:r>
              <a:rPr lang="en-US" sz="2400" b="1" dirty="0"/>
              <a:t>=0;i&lt;10;i++) </a:t>
            </a:r>
            <a:endParaRPr lang="tr-TR" sz="2400" b="1" dirty="0"/>
          </a:p>
          <a:p>
            <a:pPr marL="68580" indent="0">
              <a:buNone/>
            </a:pPr>
            <a:r>
              <a:rPr lang="tr-TR" sz="2800" b="1" dirty="0"/>
              <a:t>          </a:t>
            </a:r>
            <a:r>
              <a:rPr lang="en-US" b="1" dirty="0"/>
              <a:t>for(j=0; j&lt;10;j++)  statement block; </a:t>
            </a:r>
            <a:endParaRPr lang="tr-TR" b="1" dirty="0" smtClean="0"/>
          </a:p>
          <a:p>
            <a:pPr lvl="1"/>
            <a:r>
              <a:rPr lang="tr-TR" b="1" dirty="0" smtClean="0"/>
              <a:t>n</a:t>
            </a:r>
            <a:r>
              <a:rPr lang="tr-TR" b="1" baseline="30000" dirty="0" smtClean="0"/>
              <a:t>2</a:t>
            </a:r>
            <a:r>
              <a:rPr lang="tr-TR" b="1" dirty="0" smtClean="0"/>
              <a:t> </a:t>
            </a:r>
          </a:p>
          <a:p>
            <a:pPr lvl="2"/>
            <a:endParaRPr lang="tr-TR" sz="1800" b="1" baseline="30000" dirty="0"/>
          </a:p>
          <a:p>
            <a:r>
              <a:rPr lang="tr-TR" sz="2200" b="1" dirty="0" smtClean="0"/>
              <a:t> </a:t>
            </a:r>
            <a:r>
              <a:rPr lang="tr-TR" b="1" dirty="0" err="1" smtClean="0"/>
              <a:t>for</a:t>
            </a:r>
            <a:r>
              <a:rPr lang="tr-TR" b="1" dirty="0" smtClean="0"/>
              <a:t>(i=0;i&lt;10;i++) </a:t>
            </a:r>
          </a:p>
          <a:p>
            <a:pPr marL="68580" indent="0">
              <a:buNone/>
            </a:pPr>
            <a:r>
              <a:rPr lang="tr-TR" b="1" dirty="0" smtClean="0"/>
              <a:t>            </a:t>
            </a:r>
            <a:r>
              <a:rPr lang="tr-TR" b="1" dirty="0" err="1" smtClean="0"/>
              <a:t>for</a:t>
            </a:r>
            <a:r>
              <a:rPr lang="tr-TR" b="1" dirty="0" smtClean="0"/>
              <a:t>(j=0; j&lt;=</a:t>
            </a:r>
            <a:r>
              <a:rPr lang="tr-TR" b="1" dirty="0" err="1" smtClean="0"/>
              <a:t>i;j</a:t>
            </a:r>
            <a:r>
              <a:rPr lang="tr-TR" b="1" dirty="0" smtClean="0"/>
              <a:t>++)  </a:t>
            </a:r>
            <a:r>
              <a:rPr lang="tr-TR" b="1" dirty="0" err="1" smtClean="0"/>
              <a:t>statement</a:t>
            </a:r>
            <a:r>
              <a:rPr lang="tr-TR" b="1" dirty="0" smtClean="0"/>
              <a:t> </a:t>
            </a:r>
            <a:r>
              <a:rPr lang="tr-TR" b="1" dirty="0" err="1" smtClean="0"/>
              <a:t>block</a:t>
            </a:r>
            <a:r>
              <a:rPr lang="tr-TR" b="1" dirty="0" smtClean="0"/>
              <a:t>; </a:t>
            </a:r>
          </a:p>
          <a:p>
            <a:pPr lvl="1"/>
            <a:r>
              <a:rPr lang="tr-TR" b="1" dirty="0" smtClean="0"/>
              <a:t>n (n + 1) / 2 </a:t>
            </a:r>
            <a:endParaRPr lang="tr-TR"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856006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fontScale="92500" lnSpcReduction="10000"/>
          </a:bodyPr>
          <a:lstStyle/>
          <a:p>
            <a:pPr marL="68580" indent="0">
              <a:buNone/>
            </a:pPr>
            <a:r>
              <a:rPr lang="en-US" b="1" dirty="0" smtClean="0"/>
              <a:t>Quadratic </a:t>
            </a:r>
            <a:r>
              <a:rPr lang="en-US" b="1" dirty="0"/>
              <a:t>loop </a:t>
            </a:r>
            <a:endParaRPr lang="tr-TR" b="1" dirty="0" smtClean="0"/>
          </a:p>
          <a:p>
            <a:r>
              <a:rPr lang="en-US" b="1" dirty="0" smtClean="0"/>
              <a:t>In </a:t>
            </a:r>
            <a:r>
              <a:rPr lang="en-US" b="1" dirty="0"/>
              <a:t>a quadratic loop, the number of iterations in the inner loop is equal to the number of iterations in the outer loop. </a:t>
            </a:r>
            <a:endParaRPr lang="tr-TR" b="1" dirty="0" smtClean="0"/>
          </a:p>
          <a:p>
            <a:r>
              <a:rPr lang="en-US" b="1" dirty="0" smtClean="0"/>
              <a:t>Consider </a:t>
            </a:r>
            <a:r>
              <a:rPr lang="en-US" b="1" dirty="0"/>
              <a:t>the following code in which the outer loop executes 10 times and for each iteration of the outer loop, the inner loop also executes 10 times. </a:t>
            </a:r>
            <a:endParaRPr lang="tr-TR" b="1" dirty="0" smtClean="0"/>
          </a:p>
          <a:p>
            <a:r>
              <a:rPr lang="en-US" b="1" dirty="0" smtClean="0"/>
              <a:t>Therefore</a:t>
            </a:r>
            <a:r>
              <a:rPr lang="en-US" b="1" dirty="0"/>
              <a:t>, the efficiency here is 100. </a:t>
            </a:r>
            <a:endParaRPr lang="tr-TR" b="1" dirty="0" smtClean="0"/>
          </a:p>
          <a:p>
            <a:pPr marL="68580" indent="0">
              <a:buNone/>
            </a:pPr>
            <a:r>
              <a:rPr lang="tr-TR" b="1" dirty="0" smtClean="0"/>
              <a:t>     f</a:t>
            </a:r>
            <a:r>
              <a:rPr lang="en-US" b="1" dirty="0" smtClean="0"/>
              <a:t>or(</a:t>
            </a:r>
            <a:r>
              <a:rPr lang="en-US" b="1" dirty="0" err="1" smtClean="0"/>
              <a:t>i</a:t>
            </a:r>
            <a:r>
              <a:rPr lang="en-US" b="1" dirty="0" smtClean="0"/>
              <a:t>=0;i&lt;10;i</a:t>
            </a:r>
            <a:r>
              <a:rPr lang="en-US" b="1" dirty="0"/>
              <a:t>++) </a:t>
            </a:r>
            <a:endParaRPr lang="tr-TR" b="1" dirty="0" smtClean="0"/>
          </a:p>
          <a:p>
            <a:pPr marL="68580" indent="0">
              <a:buNone/>
            </a:pPr>
            <a:r>
              <a:rPr lang="tr-TR" b="1" dirty="0" smtClean="0"/>
              <a:t>           </a:t>
            </a:r>
            <a:r>
              <a:rPr lang="en-US" b="1" dirty="0" smtClean="0"/>
              <a:t>for(j=0</a:t>
            </a:r>
            <a:r>
              <a:rPr lang="en-US" b="1" dirty="0"/>
              <a:t>; j&lt;10;j++)  statement block; </a:t>
            </a:r>
            <a:endParaRPr lang="tr-TR" b="1" dirty="0" smtClean="0"/>
          </a:p>
          <a:p>
            <a:r>
              <a:rPr lang="en-US" b="1" dirty="0" smtClean="0"/>
              <a:t>The </a:t>
            </a:r>
            <a:r>
              <a:rPr lang="en-US" b="1" dirty="0"/>
              <a:t>generalized formula for quadratic loop can be given as f(n) = n</a:t>
            </a:r>
            <a:r>
              <a:rPr lang="en-US" b="1" baseline="30000" dirty="0"/>
              <a:t>2</a:t>
            </a:r>
            <a:r>
              <a:rPr lang="en-US" b="1" dirty="0"/>
              <a:t>. </a:t>
            </a:r>
            <a:endParaRPr lang="tr-TR" b="1" dirty="0" smtClean="0"/>
          </a:p>
          <a:p>
            <a:r>
              <a:rPr lang="en-US" b="1" dirty="0" smtClean="0"/>
              <a:t>Dependent </a:t>
            </a:r>
            <a:r>
              <a:rPr lang="en-US" b="1" dirty="0"/>
              <a:t>quadratic loop In a dependent quadratic loop, the number of iterations in the inner loop is dependent on the outer loop.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3622076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200" b="1" dirty="0"/>
              <a:t>TIME AND SPACE COMPLEXITY </a:t>
            </a:r>
            <a:endParaRPr lang="en-US" sz="2200" b="1" dirty="0" smtClean="0"/>
          </a:p>
        </p:txBody>
      </p:sp>
      <p:sp>
        <p:nvSpPr>
          <p:cNvPr id="3" name="Content Placeholder 2"/>
          <p:cNvSpPr>
            <a:spLocks noGrp="1"/>
          </p:cNvSpPr>
          <p:nvPr>
            <p:ph idx="1"/>
          </p:nvPr>
        </p:nvSpPr>
        <p:spPr>
          <a:xfrm>
            <a:off x="609600" y="838200"/>
            <a:ext cx="7848600" cy="5334000"/>
          </a:xfrm>
        </p:spPr>
        <p:txBody>
          <a:bodyPr>
            <a:normAutofit fontScale="92500" lnSpcReduction="20000"/>
          </a:bodyPr>
          <a:lstStyle/>
          <a:p>
            <a:pPr marL="68580" indent="0">
              <a:buNone/>
            </a:pPr>
            <a:r>
              <a:rPr lang="en-US" b="1" dirty="0" smtClean="0"/>
              <a:t>Quadratic </a:t>
            </a:r>
            <a:r>
              <a:rPr lang="en-US" b="1" dirty="0"/>
              <a:t>loop </a:t>
            </a:r>
            <a:endParaRPr lang="tr-TR" b="1" dirty="0" smtClean="0"/>
          </a:p>
          <a:p>
            <a:r>
              <a:rPr lang="en-US" b="1" dirty="0" smtClean="0"/>
              <a:t>Consider </a:t>
            </a:r>
            <a:r>
              <a:rPr lang="en-US" b="1" dirty="0"/>
              <a:t>the code given below: </a:t>
            </a:r>
            <a:endParaRPr lang="tr-TR" b="1" dirty="0" smtClean="0"/>
          </a:p>
          <a:p>
            <a:pPr marL="68580" indent="0">
              <a:buNone/>
            </a:pPr>
            <a:r>
              <a:rPr lang="tr-TR" b="1" dirty="0" smtClean="0"/>
              <a:t>    </a:t>
            </a:r>
            <a:r>
              <a:rPr lang="en-US" b="1" dirty="0" smtClean="0"/>
              <a:t>for(</a:t>
            </a:r>
            <a:r>
              <a:rPr lang="en-US" b="1" dirty="0" err="1" smtClean="0"/>
              <a:t>i</a:t>
            </a:r>
            <a:r>
              <a:rPr lang="en-US" b="1" dirty="0" smtClean="0"/>
              <a:t>=0;i&lt;10;i</a:t>
            </a:r>
            <a:r>
              <a:rPr lang="en-US" b="1" dirty="0"/>
              <a:t>++) </a:t>
            </a:r>
            <a:endParaRPr lang="tr-TR" b="1" dirty="0" smtClean="0"/>
          </a:p>
          <a:p>
            <a:pPr marL="68580" indent="0">
              <a:buNone/>
            </a:pPr>
            <a:r>
              <a:rPr lang="tr-TR" b="1" dirty="0" smtClean="0"/>
              <a:t>         </a:t>
            </a:r>
            <a:r>
              <a:rPr lang="en-US" b="1" dirty="0" smtClean="0"/>
              <a:t>for(j=0</a:t>
            </a:r>
            <a:r>
              <a:rPr lang="en-US" b="1" dirty="0"/>
              <a:t>; j&lt;=</a:t>
            </a:r>
            <a:r>
              <a:rPr lang="en-US" b="1" dirty="0" err="1"/>
              <a:t>i;j</a:t>
            </a:r>
            <a:r>
              <a:rPr lang="en-US" b="1" dirty="0"/>
              <a:t>++)  statement block; </a:t>
            </a:r>
            <a:endParaRPr lang="tr-TR" b="1" dirty="0" smtClean="0"/>
          </a:p>
          <a:p>
            <a:r>
              <a:rPr lang="en-US" b="1" dirty="0" smtClean="0"/>
              <a:t>In </a:t>
            </a:r>
            <a:r>
              <a:rPr lang="en-US" b="1" dirty="0"/>
              <a:t>this code, the inner loop will execute just once in the first iteration, twice in the second iteration, thrice in the third iteration, so on and so forth. </a:t>
            </a:r>
            <a:endParaRPr lang="tr-TR" b="1" dirty="0" smtClean="0"/>
          </a:p>
          <a:p>
            <a:r>
              <a:rPr lang="en-US" b="1" dirty="0" smtClean="0"/>
              <a:t>In </a:t>
            </a:r>
            <a:r>
              <a:rPr lang="en-US" b="1" dirty="0"/>
              <a:t>this way, the number of iterations can be calculated </a:t>
            </a:r>
            <a:r>
              <a:rPr lang="en-US" b="1" dirty="0" smtClean="0"/>
              <a:t>as</a:t>
            </a:r>
            <a:r>
              <a:rPr lang="tr-TR" b="1" dirty="0" smtClean="0"/>
              <a:t> </a:t>
            </a:r>
            <a:r>
              <a:rPr lang="en-US" b="1" dirty="0"/>
              <a:t>1 + 2 + 3 + ... + 9 + 10 = 55 </a:t>
            </a:r>
            <a:endParaRPr lang="tr-TR" b="1" dirty="0" smtClean="0"/>
          </a:p>
          <a:p>
            <a:r>
              <a:rPr lang="en-US" b="1" dirty="0" smtClean="0"/>
              <a:t>If </a:t>
            </a:r>
            <a:r>
              <a:rPr lang="en-US" b="1" dirty="0"/>
              <a:t>we calculate the average of this loop (55/10 = 5.5), we will observe that it is equal to the number of iterations in the outer loop (10) plus 1 divided by 2. </a:t>
            </a:r>
            <a:endParaRPr lang="tr-TR" b="1" dirty="0" smtClean="0"/>
          </a:p>
          <a:p>
            <a:r>
              <a:rPr lang="en-US" b="1" dirty="0" smtClean="0"/>
              <a:t>In </a:t>
            </a:r>
            <a:r>
              <a:rPr lang="en-US" b="1" dirty="0"/>
              <a:t>general terms, the inner loop iterates (n + 1)/2 times. </a:t>
            </a:r>
            <a:endParaRPr lang="tr-TR" b="1" dirty="0" smtClean="0"/>
          </a:p>
          <a:p>
            <a:r>
              <a:rPr lang="en-US" b="1" dirty="0" smtClean="0"/>
              <a:t>Therefore</a:t>
            </a:r>
            <a:r>
              <a:rPr lang="en-US" b="1" dirty="0"/>
              <a:t>, the efficiency of such a code can be given as f(n) = n (n + 1)/2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46044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a:t>Data structures are used in almost every program or software system. </a:t>
            </a:r>
            <a:endParaRPr lang="tr-TR" b="1" dirty="0" smtClean="0"/>
          </a:p>
          <a:p>
            <a:r>
              <a:rPr lang="en-US" b="1" dirty="0" smtClean="0"/>
              <a:t>Some </a:t>
            </a:r>
            <a:r>
              <a:rPr lang="en-US" b="1" dirty="0"/>
              <a:t>common examples of data structures are arrays, linked lists, queues, stacks, binary trees, and hash tables. </a:t>
            </a:r>
            <a:endParaRPr lang="tr-TR" b="1" dirty="0" smtClean="0"/>
          </a:p>
          <a:p>
            <a:r>
              <a:rPr lang="tr-TR" b="1" dirty="0"/>
              <a:t>R</a:t>
            </a:r>
            <a:r>
              <a:rPr lang="en-US" b="1" dirty="0" smtClean="0"/>
              <a:t>epresenting </a:t>
            </a:r>
            <a:r>
              <a:rPr lang="en-US" b="1" dirty="0"/>
              <a:t>information is fundamental to computer science. </a:t>
            </a:r>
            <a:endParaRPr lang="tr-TR" b="1" dirty="0" smtClean="0"/>
          </a:p>
          <a:p>
            <a:r>
              <a:rPr lang="en-US" b="1" dirty="0" smtClean="0"/>
              <a:t>The </a:t>
            </a:r>
            <a:r>
              <a:rPr lang="en-US" b="1" dirty="0"/>
              <a:t>primary goal of a program or software is not to perform calculations or operations but to store and retrieve information as fast as possible. </a:t>
            </a:r>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568440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tr-TR" b="1" dirty="0"/>
              <a:t>T</a:t>
            </a:r>
            <a:r>
              <a:rPr lang="en-US" b="1" dirty="0" smtClean="0"/>
              <a:t>he </a:t>
            </a:r>
            <a:r>
              <a:rPr lang="en-US" b="1" dirty="0"/>
              <a:t>application of an appropriate data structure provides the most efficient solution. </a:t>
            </a:r>
            <a:endParaRPr lang="tr-TR" b="1" dirty="0" smtClean="0"/>
          </a:p>
          <a:p>
            <a:r>
              <a:rPr lang="en-US" b="1" dirty="0" smtClean="0"/>
              <a:t>A </a:t>
            </a:r>
            <a:r>
              <a:rPr lang="en-US" b="1" dirty="0"/>
              <a:t>solution is said to be efficient if it solves the problem within the required resource constraints like the total space available to store the data and the time allowed to perform each subtask. </a:t>
            </a:r>
            <a:endParaRPr lang="tr-TR" b="1" dirty="0" smtClean="0"/>
          </a:p>
          <a:p>
            <a:r>
              <a:rPr lang="en-US" b="1" dirty="0" smtClean="0"/>
              <a:t>And </a:t>
            </a:r>
            <a:r>
              <a:rPr lang="en-US" b="1" dirty="0"/>
              <a:t>the best solution is the one that requires fewer resources than known alternatives. </a:t>
            </a:r>
            <a:endParaRPr lang="tr-TR" b="1" dirty="0" smtClean="0"/>
          </a:p>
          <a:p>
            <a:r>
              <a:rPr lang="en-US" b="1" dirty="0" smtClean="0"/>
              <a:t>Moreover</a:t>
            </a:r>
            <a:r>
              <a:rPr lang="en-US" b="1" dirty="0"/>
              <a:t>, the cost of a solution is the amount of resources it consumes. </a:t>
            </a:r>
            <a:endParaRPr lang="tr-TR" b="1" dirty="0" smtClean="0"/>
          </a:p>
          <a:p>
            <a:r>
              <a:rPr lang="en-US" b="1" dirty="0" smtClean="0"/>
              <a:t>The </a:t>
            </a:r>
            <a:r>
              <a:rPr lang="en-US" b="1" dirty="0"/>
              <a:t>cost of a solution is basically measured in terms of one key resource such as time, with the implied assumption that the solution meets the other resource constraints.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52062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lnSpcReduction="10000"/>
          </a:bodyPr>
          <a:lstStyle/>
          <a:p>
            <a:r>
              <a:rPr lang="en-US" b="1" dirty="0" smtClean="0"/>
              <a:t>Today </a:t>
            </a:r>
            <a:r>
              <a:rPr lang="en-US" b="1" dirty="0"/>
              <a:t>computer programmers do not write programs just to solve a problem but to write an efficient program. </a:t>
            </a:r>
            <a:endParaRPr lang="tr-TR" b="1" dirty="0" smtClean="0"/>
          </a:p>
          <a:p>
            <a:r>
              <a:rPr lang="en-US" b="1" dirty="0" smtClean="0"/>
              <a:t>For </a:t>
            </a:r>
            <a:r>
              <a:rPr lang="en-US" b="1" dirty="0"/>
              <a:t>this, they first </a:t>
            </a:r>
            <a:r>
              <a:rPr lang="en-US" b="1" dirty="0" smtClean="0"/>
              <a:t>analyze </a:t>
            </a:r>
            <a:r>
              <a:rPr lang="en-US" b="1" dirty="0"/>
              <a:t>the problem to determine the performance goals that must be achieved and then think of the most appropriate data structure for that </a:t>
            </a:r>
            <a:r>
              <a:rPr lang="en-US" b="1" dirty="0" smtClean="0"/>
              <a:t>job.</a:t>
            </a:r>
            <a:endParaRPr lang="tr-TR" b="1" dirty="0" smtClean="0"/>
          </a:p>
          <a:p>
            <a:r>
              <a:rPr lang="en-US" b="1" dirty="0" smtClean="0"/>
              <a:t>However</a:t>
            </a:r>
            <a:r>
              <a:rPr lang="en-US" b="1" dirty="0"/>
              <a:t>, program designers with a poor understanding of data structure concepts ignore this analysis step and apply a data structure with which they can work comfortably. </a:t>
            </a:r>
            <a:endParaRPr lang="tr-TR" b="1" dirty="0" smtClean="0"/>
          </a:p>
          <a:p>
            <a:r>
              <a:rPr lang="en-US" b="1" dirty="0" smtClean="0"/>
              <a:t>The </a:t>
            </a:r>
            <a:r>
              <a:rPr lang="en-US" b="1" dirty="0"/>
              <a:t>applied data structure may not be appropriate for the problem at hand and therefore may result in poor performance (like slow speed of operations).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164328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r>
              <a:rPr lang="tr-TR" b="1" dirty="0" smtClean="0"/>
              <a:t>I</a:t>
            </a:r>
            <a:r>
              <a:rPr lang="en-US" b="1" dirty="0" smtClean="0"/>
              <a:t>f </a:t>
            </a:r>
            <a:r>
              <a:rPr lang="en-US" b="1" dirty="0"/>
              <a:t>a program meets its performance goals with a data structure that is simple to use, then it makes no sense to apply another complex data structure just to exhibit the programmer’s skill. </a:t>
            </a:r>
            <a:endParaRPr lang="tr-TR" b="1" dirty="0" smtClean="0"/>
          </a:p>
          <a:p>
            <a:r>
              <a:rPr lang="en-US" b="1" dirty="0" smtClean="0"/>
              <a:t>When </a:t>
            </a:r>
            <a:r>
              <a:rPr lang="en-US" b="1" dirty="0"/>
              <a:t>selecting a data structure to solve a problem, the following steps must be performed. </a:t>
            </a:r>
            <a:endParaRPr lang="tr-TR" b="1" dirty="0" smtClean="0"/>
          </a:p>
          <a:p>
            <a:pPr lvl="1"/>
            <a:r>
              <a:rPr lang="en-US" b="1" dirty="0" smtClean="0"/>
              <a:t>Analysis </a:t>
            </a:r>
            <a:r>
              <a:rPr lang="en-US" b="1" dirty="0"/>
              <a:t>of the problem to determine the basic operations that must be supported. For example, basic operation may include inserting/deleting/searching a data item from the data structure. </a:t>
            </a:r>
            <a:endParaRPr lang="tr-TR" b="1" dirty="0" smtClean="0"/>
          </a:p>
          <a:p>
            <a:pPr lvl="1"/>
            <a:r>
              <a:rPr lang="en-US" b="1" dirty="0" smtClean="0"/>
              <a:t>Quantify </a:t>
            </a:r>
            <a:r>
              <a:rPr lang="en-US" b="1" dirty="0"/>
              <a:t>the resource constraints for each operation. </a:t>
            </a:r>
            <a:endParaRPr lang="tr-TR" b="1" dirty="0" smtClean="0"/>
          </a:p>
          <a:p>
            <a:pPr lvl="1"/>
            <a:r>
              <a:rPr lang="en-US" b="1" dirty="0" smtClean="0"/>
              <a:t>Select </a:t>
            </a:r>
            <a:r>
              <a:rPr lang="en-US" b="1" dirty="0"/>
              <a:t>the data structure that best meets these requirements. </a:t>
            </a:r>
            <a:endParaRPr lang="tr-TR" b="1" dirty="0" smtClean="0"/>
          </a:p>
          <a:p>
            <a:r>
              <a:rPr lang="en-US" b="1" dirty="0" smtClean="0"/>
              <a:t>This </a:t>
            </a:r>
            <a:r>
              <a:rPr lang="en-US" b="1" dirty="0"/>
              <a:t>three-step approach to select an appropriate data structure for the problem at hand supports a data-centred view of the design process.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75032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BASIC TERMINOLOGY</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10000"/>
          </a:bodyPr>
          <a:lstStyle/>
          <a:p>
            <a:r>
              <a:rPr lang="en-US" b="1" dirty="0" smtClean="0"/>
              <a:t>In </a:t>
            </a:r>
            <a:r>
              <a:rPr lang="en-US" b="1" dirty="0"/>
              <a:t>the approach, the first concern is the data and the operations that are to be performed on them. </a:t>
            </a:r>
            <a:endParaRPr lang="tr-TR" b="1" dirty="0" smtClean="0"/>
          </a:p>
          <a:p>
            <a:r>
              <a:rPr lang="en-US" b="1" dirty="0" smtClean="0"/>
              <a:t>The </a:t>
            </a:r>
            <a:r>
              <a:rPr lang="en-US" b="1" dirty="0"/>
              <a:t>second concern is the representation of the data, and the final concern is the implementation of that representation. </a:t>
            </a:r>
            <a:endParaRPr lang="tr-TR" b="1" dirty="0" smtClean="0"/>
          </a:p>
          <a:p>
            <a:r>
              <a:rPr lang="en-US" b="1" dirty="0" smtClean="0"/>
              <a:t>There </a:t>
            </a:r>
            <a:r>
              <a:rPr lang="en-US" b="1" dirty="0"/>
              <a:t>are different types of data structures that the C language supports. </a:t>
            </a:r>
            <a:endParaRPr lang="tr-TR" b="1" dirty="0" smtClean="0"/>
          </a:p>
          <a:p>
            <a:r>
              <a:rPr lang="en-US" b="1" dirty="0" smtClean="0"/>
              <a:t>While </a:t>
            </a:r>
            <a:r>
              <a:rPr lang="en-US" b="1" dirty="0"/>
              <a:t>one type of data structure may permit adding of new data items only at the beginning, the other may allow it to be added at any position. </a:t>
            </a:r>
            <a:endParaRPr lang="tr-TR" b="1" dirty="0" smtClean="0"/>
          </a:p>
          <a:p>
            <a:r>
              <a:rPr lang="en-US" b="1" dirty="0" smtClean="0"/>
              <a:t>While </a:t>
            </a:r>
            <a:r>
              <a:rPr lang="en-US" b="1" dirty="0"/>
              <a:t>one data structure may allow accessing data items sequentially, the other may allow random access of data. </a:t>
            </a:r>
            <a:endParaRPr lang="tr-TR" b="1" dirty="0" smtClean="0"/>
          </a:p>
          <a:p>
            <a:r>
              <a:rPr lang="en-US" b="1" dirty="0" smtClean="0"/>
              <a:t>So</a:t>
            </a:r>
            <a:r>
              <a:rPr lang="en-US" b="1" dirty="0"/>
              <a:t>, selection of an appropriate data structure for the problem is a crucial decision and may have a major impact on the performance of the program.</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95301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8964</TotalTime>
  <Words>5408</Words>
  <Application>Microsoft Office PowerPoint</Application>
  <PresentationFormat>On-screen Show (4:3)</PresentationFormat>
  <Paragraphs>555</Paragraphs>
  <Slides>49</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Century Gothic</vt:lpstr>
      <vt:lpstr>Wingdings 2</vt:lpstr>
      <vt:lpstr>Austin</vt:lpstr>
      <vt:lpstr>COM2067/ COM267</vt:lpstr>
      <vt:lpstr>PowerPoint Presentation</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BASIC TERMINOLOGY</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CLASSIFICATION OF DATA STRUCTURES</vt:lpstr>
      <vt:lpstr>OPERATIONS ON DATA STRUCTURES</vt:lpstr>
      <vt:lpstr>OPERATIONS ON DATA STRUCTURES</vt:lpstr>
      <vt:lpstr>ABSTRACT DATA TYPE</vt:lpstr>
      <vt:lpstr>ALGORITHMS</vt:lpstr>
      <vt:lpstr>ALGORITHMS</vt:lpstr>
      <vt:lpstr>DIFFERENT APPROACHES TO DESIGNING AN ALGORITHM</vt:lpstr>
      <vt:lpstr>DIFFERENT APPROACHES TO DESIGNING AN ALGORITHM</vt:lpstr>
      <vt:lpstr>CONTROL STRUCTURES USED IN ALGORITHMS </vt:lpstr>
      <vt:lpstr>CONTROL STRUCTURES USED IN ALGORITHMS </vt:lpstr>
      <vt:lpstr>CONTROL STRUCTURES USED IN ALGORITHMS </vt:lpstr>
      <vt:lpstr>TIME AND SPACE COMPLEXITY </vt:lpstr>
      <vt:lpstr>TIME AND SPACE COMPLEXITY </vt:lpstr>
      <vt:lpstr>TIME AND SPACE COMPLEXITY </vt:lpstr>
      <vt:lpstr>TIME AND SPACE COMPLEXITY </vt:lpstr>
      <vt:lpstr>TIME AND SPACE COMPLEXITY </vt:lpstr>
      <vt:lpstr>TIME AND SPACE COMPLEXITY </vt:lpstr>
      <vt:lpstr>TIME AND SPACE COMPLEXITY </vt:lpstr>
      <vt:lpstr>TIME AND SPACE COMPLEXITY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COM267</dc:title>
  <dc:creator>AR</dc:creator>
  <cp:lastModifiedBy>Microsoft account</cp:lastModifiedBy>
  <cp:revision>456</cp:revision>
  <dcterms:created xsi:type="dcterms:W3CDTF">2006-08-16T00:00:00Z</dcterms:created>
  <dcterms:modified xsi:type="dcterms:W3CDTF">2023-10-12T03:47:06Z</dcterms:modified>
</cp:coreProperties>
</file>