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1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324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4" r:id="rId24"/>
    <p:sldId id="325" r:id="rId25"/>
    <p:sldId id="305" r:id="rId26"/>
    <p:sldId id="306" r:id="rId27"/>
    <p:sldId id="307" r:id="rId28"/>
    <p:sldId id="308" r:id="rId29"/>
    <p:sldId id="309" r:id="rId30"/>
    <p:sldId id="310" r:id="rId31"/>
    <p:sldId id="326" r:id="rId32"/>
    <p:sldId id="313" r:id="rId33"/>
    <p:sldId id="327" r:id="rId34"/>
    <p:sldId id="315" r:id="rId35"/>
    <p:sldId id="316" r:id="rId36"/>
    <p:sldId id="317" r:id="rId37"/>
    <p:sldId id="320" r:id="rId38"/>
    <p:sldId id="321" r:id="rId39"/>
    <p:sldId id="32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>
      <p:cViewPr varScale="1">
        <p:scale>
          <a:sx n="66" d="100"/>
          <a:sy n="66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C565-F6BB-4F42-8E95-4790F5B9E375}" type="datetimeFigureOut">
              <a:rPr lang="tr-TR" smtClean="0"/>
              <a:pPr/>
              <a:t>3.08.2021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D1EF-6818-4705-9CDF-60C5D763D88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99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93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302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302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093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54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934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508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907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993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4635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5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669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142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992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992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57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71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7878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656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59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01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0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829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664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664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181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855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995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0364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568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53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83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71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15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178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773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47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3CE3403-E2B5-4E8A-89D8-A2C3643C3380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D9AE-622D-4D6E-B1FA-FF86DCF8EC81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7825-6EB5-4069-AE4D-CD6FFECBD5A8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9553-24D1-43E6-A105-C5B7D4915F5D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F120-8076-4A7A-B793-2274FBA28191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B68B-BF11-44FC-994F-5C1FD159CE2B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4FA-4925-4400-B613-A21B29FA01B5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96D-A42C-4123-A2C9-1AA75A8A164E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925-351C-415F-AE54-F89DB471B483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1209-091D-4FEB-A8CD-380AAC3CD9EC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83C6-5B46-4D44-83C2-F3FA9C4C41C5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7C9E0A-1FB2-4327-A4E0-FE2C9CA9BF1A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COM2067/</a:t>
            </a:r>
            <a:br>
              <a:rPr lang="tr-TR"/>
            </a:br>
            <a:r>
              <a:rPr lang="tr-TR"/>
              <a:t>COM267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22520"/>
          </a:xfrm>
        </p:spPr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tr-TR" dirty="0" smtClean="0"/>
              <a:t>4: Strings</a:t>
            </a:r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5303520" y="5638800"/>
            <a:ext cx="2831592" cy="446291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Autofit/>
          </a:bodyPr>
          <a:lstStyle/>
          <a:p>
            <a:r>
              <a:rPr lang="en-US" sz="2000" b="1" dirty="0"/>
              <a:t>Writing Strings </a:t>
            </a:r>
            <a:endParaRPr lang="tr-TR" sz="2000" b="1" dirty="0" smtClean="0"/>
          </a:p>
          <a:p>
            <a:r>
              <a:rPr lang="en-US" sz="1800" b="1" dirty="0" smtClean="0"/>
              <a:t>Strings </a:t>
            </a:r>
            <a:r>
              <a:rPr lang="en-US" sz="1800" b="1" dirty="0"/>
              <a:t>can be displayed on the screen using the following three ways: </a:t>
            </a:r>
            <a:endParaRPr lang="tr-TR" sz="1800" b="1" dirty="0" smtClean="0"/>
          </a:p>
          <a:p>
            <a:pPr marL="68580" indent="0">
              <a:buNone/>
            </a:pPr>
            <a:r>
              <a:rPr lang="tr-TR" sz="1800" b="1" dirty="0" smtClean="0"/>
              <a:t>	</a:t>
            </a:r>
            <a:r>
              <a:rPr lang="en-US" sz="1800" b="1" dirty="0" smtClean="0"/>
              <a:t>1</a:t>
            </a:r>
            <a:r>
              <a:rPr lang="en-US" sz="1800" b="1" dirty="0"/>
              <a:t>. using </a:t>
            </a:r>
            <a:r>
              <a:rPr lang="en-US" sz="1800" b="1" dirty="0" err="1"/>
              <a:t>printf</a:t>
            </a:r>
            <a:r>
              <a:rPr lang="en-US" sz="1800" b="1" dirty="0"/>
              <a:t>() function, </a:t>
            </a:r>
            <a:endParaRPr lang="tr-TR" sz="1800" b="1" dirty="0" smtClean="0"/>
          </a:p>
          <a:p>
            <a:pPr marL="68580" indent="0">
              <a:buNone/>
            </a:pPr>
            <a:r>
              <a:rPr lang="tr-TR" sz="1800" b="1" dirty="0" smtClean="0"/>
              <a:t>	</a:t>
            </a:r>
            <a:r>
              <a:rPr lang="en-US" sz="1800" b="1" dirty="0" smtClean="0"/>
              <a:t>2</a:t>
            </a:r>
            <a:r>
              <a:rPr lang="en-US" sz="1800" b="1" dirty="0"/>
              <a:t>. using puts() function, </a:t>
            </a:r>
            <a:r>
              <a:rPr lang="tr-TR" sz="1800" b="1" dirty="0" smtClean="0"/>
              <a:t>and</a:t>
            </a:r>
          </a:p>
          <a:p>
            <a:pPr marL="68580" indent="0">
              <a:buNone/>
            </a:pPr>
            <a:r>
              <a:rPr lang="tr-TR" sz="1800" b="1" dirty="0"/>
              <a:t>	</a:t>
            </a:r>
            <a:r>
              <a:rPr lang="en-US" sz="1800" b="1" dirty="0" smtClean="0"/>
              <a:t>3</a:t>
            </a:r>
            <a:r>
              <a:rPr lang="en-US" sz="1800" b="1" dirty="0"/>
              <a:t>. using </a:t>
            </a:r>
            <a:r>
              <a:rPr lang="en-US" sz="1800" b="1" dirty="0" err="1"/>
              <a:t>putchar</a:t>
            </a:r>
            <a:r>
              <a:rPr lang="en-US" sz="1800" b="1" dirty="0"/>
              <a:t>() function </a:t>
            </a:r>
            <a:r>
              <a:rPr lang="en-US" sz="1800" b="1" dirty="0" smtClean="0"/>
              <a:t>repeatedly</a:t>
            </a:r>
            <a:r>
              <a:rPr lang="en-US" sz="1800" b="1" dirty="0"/>
              <a:t>. </a:t>
            </a:r>
            <a:endParaRPr lang="tr-TR" sz="1800" b="1" dirty="0" smtClean="0"/>
          </a:p>
          <a:p>
            <a:r>
              <a:rPr lang="en-US" sz="1800" b="1" dirty="0" smtClean="0"/>
              <a:t>Strings </a:t>
            </a:r>
            <a:r>
              <a:rPr lang="en-US" sz="1800" b="1" dirty="0"/>
              <a:t>can be displayed using </a:t>
            </a:r>
            <a:r>
              <a:rPr lang="en-US" sz="1800" b="1" dirty="0" err="1"/>
              <a:t>printf</a:t>
            </a:r>
            <a:r>
              <a:rPr lang="en-US" sz="1800" b="1" dirty="0"/>
              <a:t>() by writing </a:t>
            </a:r>
            <a:endParaRPr lang="tr-TR" sz="1800" b="1" dirty="0" smtClean="0"/>
          </a:p>
          <a:p>
            <a:pPr marL="68580" indent="0">
              <a:buNone/>
            </a:pPr>
            <a:r>
              <a:rPr lang="tr-TR" sz="1800" b="1" dirty="0"/>
              <a:t>	</a:t>
            </a:r>
            <a:r>
              <a:rPr lang="en-US" sz="1800" b="1" dirty="0" err="1" smtClean="0"/>
              <a:t>printf</a:t>
            </a:r>
            <a:r>
              <a:rPr lang="en-US" sz="1800" b="1" dirty="0"/>
              <a:t>("%s", </a:t>
            </a:r>
            <a:r>
              <a:rPr lang="en-US" sz="1800" b="1" dirty="0" err="1"/>
              <a:t>str</a:t>
            </a:r>
            <a:r>
              <a:rPr lang="en-US" sz="1800" b="1" dirty="0" smtClean="0"/>
              <a:t>);</a:t>
            </a:r>
            <a:endParaRPr lang="tr-TR" sz="1800" b="1" dirty="0" smtClean="0"/>
          </a:p>
          <a:p>
            <a:r>
              <a:rPr lang="en-US" sz="1800" b="1" dirty="0"/>
              <a:t>The precision specifies the maximum number of characters to be displayed, after which the string is truncated. The </a:t>
            </a:r>
            <a:r>
              <a:rPr lang="tr-TR" sz="1800" b="1" dirty="0" err="1" smtClean="0"/>
              <a:t>below</a:t>
            </a:r>
            <a:r>
              <a:rPr lang="tr-TR" sz="1800" b="1" dirty="0" smtClean="0"/>
              <a:t> </a:t>
            </a:r>
            <a:r>
              <a:rPr lang="en-US" sz="1800" b="1" dirty="0" smtClean="0"/>
              <a:t>statement </a:t>
            </a:r>
            <a:r>
              <a:rPr lang="en-US" sz="1800" b="1" dirty="0"/>
              <a:t>would print only the first three characters in a total field of five characters. </a:t>
            </a:r>
            <a:endParaRPr lang="tr-TR" sz="1800" b="1" dirty="0"/>
          </a:p>
          <a:p>
            <a:pPr marL="68580" indent="0">
              <a:buNone/>
            </a:pPr>
            <a:r>
              <a:rPr lang="tr-TR" sz="1800" b="1" dirty="0"/>
              <a:t>	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 </a:t>
            </a:r>
            <a:r>
              <a:rPr lang="en-US" sz="1800" b="1" dirty="0"/>
              <a:t>("%5.3s", </a:t>
            </a:r>
            <a:r>
              <a:rPr lang="en-US" sz="1800" b="1" dirty="0" err="1"/>
              <a:t>str</a:t>
            </a:r>
            <a:r>
              <a:rPr lang="en-US" sz="1800" b="1" dirty="0"/>
              <a:t>); </a:t>
            </a:r>
            <a:endParaRPr lang="tr-TR" sz="1800" b="1" dirty="0"/>
          </a:p>
          <a:p>
            <a:r>
              <a:rPr lang="en-US" sz="1800" b="1" dirty="0" smtClean="0"/>
              <a:t>Also </a:t>
            </a:r>
            <a:r>
              <a:rPr lang="en-US" sz="1800" b="1" dirty="0"/>
              <a:t>these characters would be right justified in the allocated width. </a:t>
            </a:r>
            <a:endParaRPr lang="tr-TR" sz="1800" b="1" dirty="0"/>
          </a:p>
          <a:p>
            <a:r>
              <a:rPr lang="en-US" sz="1800" b="1" dirty="0"/>
              <a:t>To make the string left justified, we must use a minus sign. </a:t>
            </a:r>
            <a:r>
              <a:rPr lang="tr-TR" sz="1800" b="1" dirty="0" smtClean="0"/>
              <a:t>	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 </a:t>
            </a:r>
            <a:r>
              <a:rPr lang="en-US" sz="1800" b="1" dirty="0"/>
              <a:t>("%–5.3s", </a:t>
            </a:r>
            <a:r>
              <a:rPr lang="en-US" sz="1800" b="1" dirty="0" err="1"/>
              <a:t>str</a:t>
            </a:r>
            <a:r>
              <a:rPr lang="en-US" sz="1800" b="1" dirty="0"/>
              <a:t>);</a:t>
            </a:r>
          </a:p>
          <a:p>
            <a:endParaRPr lang="tr-TR" sz="20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/>
              <a:t>next method of writing a string is by using puts() function.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A </a:t>
            </a:r>
            <a:r>
              <a:rPr lang="en-US" sz="3000" b="1" dirty="0"/>
              <a:t>string can be displayed by writing puts(</a:t>
            </a:r>
            <a:r>
              <a:rPr lang="en-US" sz="3000" b="1" dirty="0" err="1"/>
              <a:t>str</a:t>
            </a:r>
            <a:r>
              <a:rPr lang="en-US" sz="3000" b="1" dirty="0" smtClean="0"/>
              <a:t>);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en-US" sz="3000" b="1" dirty="0" smtClean="0"/>
              <a:t> </a:t>
            </a:r>
            <a:endParaRPr lang="tr-TR" sz="3000" b="1" dirty="0" smtClean="0"/>
          </a:p>
          <a:p>
            <a:r>
              <a:rPr lang="en-US" sz="3200" b="1" dirty="0" smtClean="0"/>
              <a:t>Strings </a:t>
            </a:r>
            <a:r>
              <a:rPr lang="en-US" sz="3200" b="1" dirty="0"/>
              <a:t>can also be written by calling the </a:t>
            </a:r>
            <a:r>
              <a:rPr lang="en-US" sz="3200" b="1" dirty="0" err="1"/>
              <a:t>putchar</a:t>
            </a:r>
            <a:r>
              <a:rPr lang="en-US" sz="3200" b="1" dirty="0"/>
              <a:t>() function repeatedly to print a sequence of single characters. </a:t>
            </a:r>
            <a:endParaRPr lang="tr-TR" sz="3200" b="1" dirty="0" smtClean="0"/>
          </a:p>
          <a:p>
            <a:pPr marL="68580" indent="0">
              <a:buNone/>
            </a:pPr>
            <a:endParaRPr lang="tr-TR" sz="3200" b="1" dirty="0" smtClean="0"/>
          </a:p>
          <a:p>
            <a:pPr marL="365760" lvl="1" indent="0">
              <a:buNone/>
            </a:pPr>
            <a:r>
              <a:rPr lang="tr-TR" sz="3000" b="1" dirty="0" smtClean="0"/>
              <a:t>    </a:t>
            </a:r>
            <a:r>
              <a:rPr lang="en-US" sz="3000" b="1" dirty="0" err="1" smtClean="0"/>
              <a:t>i</a:t>
            </a:r>
            <a:r>
              <a:rPr lang="en-US" sz="3000" b="1" dirty="0" smtClean="0"/>
              <a:t>=0</a:t>
            </a:r>
            <a:r>
              <a:rPr lang="en-US" sz="3000" b="1" dirty="0"/>
              <a:t>;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/>
              <a:t> </a:t>
            </a:r>
            <a:r>
              <a:rPr lang="tr-TR" sz="3000" b="1" dirty="0" smtClean="0"/>
              <a:t>   </a:t>
            </a:r>
            <a:r>
              <a:rPr lang="en-US" sz="3000" b="1" dirty="0" smtClean="0"/>
              <a:t>while(</a:t>
            </a:r>
            <a:r>
              <a:rPr lang="en-US" sz="3000" b="1" dirty="0" err="1" smtClean="0"/>
              <a:t>str</a:t>
            </a:r>
            <a:r>
              <a:rPr lang="en-US" sz="3000" b="1" dirty="0" smtClean="0"/>
              <a:t>[</a:t>
            </a:r>
            <a:r>
              <a:rPr lang="en-US" sz="3000" b="1" dirty="0" err="1" smtClean="0"/>
              <a:t>i</a:t>
            </a:r>
            <a:r>
              <a:rPr lang="en-US" sz="3000" b="1" dirty="0"/>
              <a:t>] != '\0')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/>
              <a:t> </a:t>
            </a:r>
            <a:r>
              <a:rPr lang="tr-TR" sz="3000" b="1" dirty="0" smtClean="0"/>
              <a:t>    </a:t>
            </a:r>
            <a:r>
              <a:rPr lang="en-US" sz="3000" b="1" dirty="0" smtClean="0"/>
              <a:t>{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 smtClean="0"/>
              <a:t>	</a:t>
            </a:r>
            <a:r>
              <a:rPr lang="en-US" sz="3000" b="1" dirty="0" err="1" smtClean="0"/>
              <a:t>putchar</a:t>
            </a:r>
            <a:r>
              <a:rPr lang="en-US" sz="3000" b="1" dirty="0" smtClean="0"/>
              <a:t>(</a:t>
            </a:r>
            <a:r>
              <a:rPr lang="en-US" sz="3000" b="1" dirty="0" err="1" smtClean="0"/>
              <a:t>str</a:t>
            </a:r>
            <a:r>
              <a:rPr lang="en-US" sz="3000" b="1" dirty="0" smtClean="0"/>
              <a:t>[</a:t>
            </a:r>
            <a:r>
              <a:rPr lang="en-US" sz="3000" b="1" dirty="0" err="1" smtClean="0"/>
              <a:t>i</a:t>
            </a:r>
            <a:r>
              <a:rPr lang="en-US" sz="3000" b="1" dirty="0" smtClean="0"/>
              <a:t>]);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/>
              <a:t>	</a:t>
            </a:r>
            <a:r>
              <a:rPr lang="en-US" sz="3000" b="1" dirty="0" smtClean="0"/>
              <a:t>// </a:t>
            </a:r>
            <a:r>
              <a:rPr lang="en-US" sz="3000" b="1" dirty="0"/>
              <a:t>Print the character on the screen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 smtClean="0"/>
              <a:t>	</a:t>
            </a:r>
            <a:r>
              <a:rPr lang="en-US" sz="3000" b="1" dirty="0" err="1" smtClean="0"/>
              <a:t>i</a:t>
            </a:r>
            <a:r>
              <a:rPr lang="en-US" sz="3000" b="1" dirty="0"/>
              <a:t>++;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 smtClean="0"/>
              <a:t>     </a:t>
            </a:r>
            <a:r>
              <a:rPr lang="en-US" sz="3000" b="1" dirty="0" smtClean="0"/>
              <a:t>}</a:t>
            </a:r>
            <a:endParaRPr lang="en-US" sz="30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Finding </a:t>
            </a:r>
            <a:r>
              <a:rPr lang="en-US" sz="2800" b="1" dirty="0"/>
              <a:t>Length of a String </a:t>
            </a:r>
            <a:endParaRPr lang="tr-TR" sz="2800" b="1" dirty="0" smtClean="0"/>
          </a:p>
          <a:p>
            <a:r>
              <a:rPr lang="en-US" b="1" dirty="0" smtClean="0"/>
              <a:t>The number of characters in a string constitutes the length of the string.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LENGTH("C PROGRAMMING IS FUN") will return 20. </a:t>
            </a:r>
            <a:endParaRPr lang="tr-TR" b="1" dirty="0" smtClean="0"/>
          </a:p>
          <a:p>
            <a:r>
              <a:rPr lang="en-US" b="1" dirty="0" smtClean="0"/>
              <a:t>Note that even blank spaces are counted as characters in the string.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library function </a:t>
            </a:r>
            <a:r>
              <a:rPr lang="en-US" b="1" dirty="0" err="1"/>
              <a:t>strlen</a:t>
            </a:r>
            <a:r>
              <a:rPr lang="en-US" b="1" dirty="0"/>
              <a:t>(s1) which is defined in </a:t>
            </a:r>
            <a:r>
              <a:rPr lang="en-US" b="1" dirty="0" err="1"/>
              <a:t>string.h</a:t>
            </a:r>
            <a:r>
              <a:rPr lang="en-US" b="1" dirty="0"/>
              <a:t> returns the length of string s1.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2362200"/>
          </a:xfrm>
        </p:spPr>
        <p:txBody>
          <a:bodyPr>
            <a:normAutofit fontScale="55000" lnSpcReduction="20000"/>
          </a:bodyPr>
          <a:lstStyle/>
          <a:p>
            <a:r>
              <a:rPr lang="en-US" sz="3200" b="1" dirty="0" smtClean="0"/>
              <a:t>Figure </a:t>
            </a:r>
            <a:r>
              <a:rPr lang="en-US" sz="3200" b="1" dirty="0"/>
              <a:t>4.3 shows an algorithm that calculates the length of a string.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In </a:t>
            </a:r>
            <a:r>
              <a:rPr lang="en-US" sz="3000" b="1" dirty="0"/>
              <a:t>this algorithm, I is used as an index for traversing string STR.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To </a:t>
            </a:r>
            <a:r>
              <a:rPr lang="en-US" sz="3000" b="1" dirty="0"/>
              <a:t>traverse each and every character of STR, we increment the value of I. </a:t>
            </a:r>
            <a:endParaRPr lang="tr-TR" sz="3000" b="1" dirty="0" smtClean="0"/>
          </a:p>
          <a:p>
            <a:pPr lvl="1"/>
            <a:r>
              <a:rPr lang="en-US" sz="3000" b="1" dirty="0"/>
              <a:t>Once we encounter the null character, the control jumps out of the while loop and the length is initialized with the value of I.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Note </a:t>
            </a:r>
            <a:r>
              <a:rPr lang="en-US" sz="3000" b="1" dirty="0"/>
              <a:t>The library function </a:t>
            </a:r>
            <a:r>
              <a:rPr lang="en-US" sz="3000" b="1" dirty="0" err="1"/>
              <a:t>strlen</a:t>
            </a:r>
            <a:r>
              <a:rPr lang="en-US" sz="3000" b="1" dirty="0"/>
              <a:t>(s1) which is defined in </a:t>
            </a:r>
            <a:r>
              <a:rPr lang="en-US" sz="3000" b="1" dirty="0" err="1"/>
              <a:t>string.h</a:t>
            </a:r>
            <a:r>
              <a:rPr lang="en-US" sz="3000" b="1" dirty="0"/>
              <a:t> returns the length of string s1.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581400"/>
            <a:ext cx="5029201" cy="23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762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16" y="1090122"/>
            <a:ext cx="7361196" cy="44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400" b="1" dirty="0"/>
              <a:t>Converting Characters of a String into Upper/ Lower Case </a:t>
            </a:r>
            <a:endParaRPr lang="tr-TR" sz="34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ASCII code for A–Z varies from 65 to 91 and the ASCII code for a–z ranges from 97 to 123. </a:t>
            </a:r>
            <a:endParaRPr lang="tr-TR" sz="3200" b="1" dirty="0" smtClean="0"/>
          </a:p>
          <a:p>
            <a:r>
              <a:rPr lang="en-US" sz="3200" b="1" dirty="0" smtClean="0"/>
              <a:t>So</a:t>
            </a:r>
            <a:r>
              <a:rPr lang="en-US" sz="3200" b="1" dirty="0"/>
              <a:t>, if we have to convert a lower case character into uppercase, we just need to subtract 32 from the ASCII value of the character. </a:t>
            </a:r>
            <a:endParaRPr lang="tr-TR" sz="3200" b="1" dirty="0" smtClean="0"/>
          </a:p>
          <a:p>
            <a:r>
              <a:rPr lang="en-US" sz="3200" b="1" dirty="0" smtClean="0"/>
              <a:t>And </a:t>
            </a:r>
            <a:r>
              <a:rPr lang="en-US" sz="3200" b="1" dirty="0"/>
              <a:t>if we have to convert an upper case character into lower case, we need to add 32 to the ASCII value of the character.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library functions </a:t>
            </a:r>
            <a:r>
              <a:rPr lang="en-US" sz="3200" b="1" dirty="0" err="1"/>
              <a:t>toupper</a:t>
            </a:r>
            <a:r>
              <a:rPr lang="en-US" sz="3200" b="1" dirty="0"/>
              <a:t>() and </a:t>
            </a:r>
            <a:r>
              <a:rPr lang="en-US" sz="3200" b="1" dirty="0" err="1"/>
              <a:t>tolower</a:t>
            </a:r>
            <a:r>
              <a:rPr lang="en-US" sz="3200" b="1" dirty="0"/>
              <a:t>() which are defined in </a:t>
            </a:r>
            <a:r>
              <a:rPr lang="en-US" sz="3200" b="1" dirty="0" err="1"/>
              <a:t>ctype.h</a:t>
            </a:r>
            <a:r>
              <a:rPr lang="en-US" sz="3200" b="1" dirty="0"/>
              <a:t> convert a character into upper and lower case, respectively.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9243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Figure 4.4 shows an algorithm that converts the lower case characters of a string into upper case. </a:t>
            </a:r>
            <a:endParaRPr lang="tr-TR" sz="2000" b="1" dirty="0" smtClean="0"/>
          </a:p>
          <a:p>
            <a:pPr lvl="1"/>
            <a:r>
              <a:rPr lang="en-US" sz="1800" b="1" dirty="0"/>
              <a:t>Using I as the index of STR, we traverse each character of STR from Step 2 to 3.</a:t>
            </a:r>
            <a:endParaRPr lang="tr-TR" sz="1800" b="1" dirty="0"/>
          </a:p>
          <a:p>
            <a:pPr lvl="1"/>
            <a:r>
              <a:rPr lang="en-US" sz="1800" b="1" dirty="0"/>
              <a:t>If the character is in lower case, then it is converted into upper case by subtracting 32 from its ASCII value. </a:t>
            </a:r>
            <a:endParaRPr lang="tr-TR" sz="1800" b="1" dirty="0"/>
          </a:p>
          <a:p>
            <a:pPr lvl="1"/>
            <a:r>
              <a:rPr lang="en-US" sz="1800" b="1" dirty="0"/>
              <a:t>But if the character is already in upper case, then it is copied into the UPPERSTR string. </a:t>
            </a:r>
            <a:endParaRPr lang="tr-TR" sz="1800" b="1" dirty="0"/>
          </a:p>
          <a:p>
            <a:pPr lvl="1"/>
            <a:r>
              <a:rPr lang="en-US" sz="1800" b="1" dirty="0"/>
              <a:t>Finally, when all the characters have been traversed, a null character is appended to UPPERSTR (as done in Step 4).</a:t>
            </a:r>
          </a:p>
          <a:p>
            <a:endParaRPr lang="tr-TR" sz="2000" b="1" dirty="0"/>
          </a:p>
          <a:p>
            <a:endParaRPr lang="en-US" sz="20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46" y="999172"/>
            <a:ext cx="68961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3400" b="1" dirty="0"/>
              <a:t>Appending a String to Another </a:t>
            </a:r>
            <a:r>
              <a:rPr lang="en-US" sz="3400" b="1" dirty="0" smtClean="0"/>
              <a:t>String</a:t>
            </a:r>
            <a:endParaRPr lang="tr-TR" sz="3400" b="1" dirty="0" smtClean="0"/>
          </a:p>
          <a:p>
            <a:r>
              <a:rPr lang="en-US" sz="3100" b="1" dirty="0" smtClean="0"/>
              <a:t>Appending </a:t>
            </a:r>
            <a:r>
              <a:rPr lang="en-US" sz="3100" b="1" dirty="0"/>
              <a:t>one string to another string involves copying the contents of the source string at the end of the destination string. </a:t>
            </a:r>
            <a:endParaRPr lang="tr-TR" sz="3100" b="1" dirty="0" smtClean="0"/>
          </a:p>
          <a:p>
            <a:r>
              <a:rPr lang="en-US" sz="3100" b="1" dirty="0" smtClean="0"/>
              <a:t>For </a:t>
            </a:r>
            <a:r>
              <a:rPr lang="en-US" sz="3100" b="1" dirty="0"/>
              <a:t>example, if S1 and S2 are two strings, then appending S1 to S2 means we have to add the contents of S1 to S2. </a:t>
            </a:r>
            <a:endParaRPr lang="tr-TR" sz="3100" b="1" dirty="0" smtClean="0"/>
          </a:p>
          <a:p>
            <a:pPr lvl="1"/>
            <a:r>
              <a:rPr lang="en-US" sz="3100" b="1" dirty="0" smtClean="0"/>
              <a:t>S1 </a:t>
            </a:r>
            <a:r>
              <a:rPr lang="en-US" sz="3100" b="1" dirty="0"/>
              <a:t>is the source string and S2 is the destination string. </a:t>
            </a:r>
            <a:endParaRPr lang="tr-TR" sz="3100" b="1" dirty="0" smtClean="0"/>
          </a:p>
          <a:p>
            <a:pPr lvl="1"/>
            <a:r>
              <a:rPr lang="en-US" sz="3100" b="1" dirty="0" smtClean="0"/>
              <a:t>The </a:t>
            </a:r>
            <a:r>
              <a:rPr lang="en-US" sz="3100" b="1" dirty="0"/>
              <a:t>appending operation would leave the source string S1 unchanged and the destination string S2 = S2 + S1. </a:t>
            </a:r>
            <a:endParaRPr lang="tr-TR" sz="3100" b="1" dirty="0" smtClean="0"/>
          </a:p>
          <a:p>
            <a:r>
              <a:rPr lang="en-US" sz="3100" b="1" dirty="0" smtClean="0"/>
              <a:t>Note </a:t>
            </a:r>
            <a:r>
              <a:rPr lang="en-US" sz="3100" b="1" dirty="0"/>
              <a:t>The library function </a:t>
            </a:r>
            <a:r>
              <a:rPr lang="en-US" sz="3100" b="1" dirty="0" err="1"/>
              <a:t>strcat</a:t>
            </a:r>
            <a:r>
              <a:rPr lang="en-US" sz="3100" b="1" dirty="0"/>
              <a:t>(s1, s2) which is defined in </a:t>
            </a:r>
            <a:r>
              <a:rPr lang="en-US" sz="3100" b="1" dirty="0" err="1"/>
              <a:t>string.h</a:t>
            </a:r>
            <a:r>
              <a:rPr lang="en-US" sz="3100" b="1" dirty="0"/>
              <a:t> concatenates string s2 to s1</a:t>
            </a:r>
            <a:r>
              <a:rPr lang="en-US" sz="3100" b="1" dirty="0" smtClean="0"/>
              <a:t>.</a:t>
            </a:r>
            <a:endParaRPr lang="tr-TR" sz="31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/>
              <a:t>Figure 4.5 shows an algorithm that appends two strings. </a:t>
            </a:r>
            <a:endParaRPr lang="tr-TR" sz="3200" b="1" dirty="0"/>
          </a:p>
          <a:p>
            <a:pPr lvl="1"/>
            <a:r>
              <a:rPr lang="en-US" sz="2900" b="1" dirty="0" smtClean="0"/>
              <a:t>In </a:t>
            </a:r>
            <a:r>
              <a:rPr lang="en-US" sz="2900" b="1" dirty="0"/>
              <a:t>this algorithm, we first traverse through the destination string to reach its end, that is, reach the position where a null character is encountered. </a:t>
            </a:r>
            <a:endParaRPr lang="tr-TR" sz="2900" b="1" dirty="0" smtClean="0"/>
          </a:p>
          <a:p>
            <a:pPr lvl="1"/>
            <a:r>
              <a:rPr lang="en-US" sz="2900" b="1" dirty="0" smtClean="0"/>
              <a:t>The </a:t>
            </a:r>
            <a:r>
              <a:rPr lang="en-US" sz="2900" b="1" dirty="0"/>
              <a:t>characters of the source string are then </a:t>
            </a:r>
            <a:r>
              <a:rPr lang="en-US" sz="2900" b="1" dirty="0" smtClean="0"/>
              <a:t>copied </a:t>
            </a:r>
            <a:r>
              <a:rPr lang="en-US" sz="2900" b="1" dirty="0"/>
              <a:t>into the destination string starting from that </a:t>
            </a:r>
            <a:r>
              <a:rPr lang="en-US" sz="2900" b="1" dirty="0" smtClean="0"/>
              <a:t>position.</a:t>
            </a:r>
            <a:endParaRPr lang="tr-TR" sz="2900" b="1" dirty="0" smtClean="0"/>
          </a:p>
          <a:p>
            <a:pPr lvl="1"/>
            <a:r>
              <a:rPr lang="en-US" sz="2900" b="1" dirty="0" smtClean="0"/>
              <a:t>Finally</a:t>
            </a:r>
            <a:r>
              <a:rPr lang="en-US" sz="2900" b="1" dirty="0"/>
              <a:t>, a null character is added to terminate the destination string. 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00400"/>
            <a:ext cx="50958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43492" y="762000"/>
            <a:ext cx="7186108" cy="52578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3E3D2D"/>
                </a:solidFill>
              </a:rPr>
              <a:t>Introduction</a:t>
            </a:r>
          </a:p>
          <a:p>
            <a:r>
              <a:rPr lang="tr-TR" b="1" dirty="0" smtClean="0">
                <a:solidFill>
                  <a:srgbClr val="3E3D2D"/>
                </a:solidFill>
              </a:rPr>
              <a:t>Operations on Strings</a:t>
            </a:r>
            <a:endParaRPr lang="tr-TR" dirty="0"/>
          </a:p>
          <a:p>
            <a:r>
              <a:rPr lang="tr-TR" b="1" dirty="0" smtClean="0">
                <a:solidFill>
                  <a:srgbClr val="3E3D2D"/>
                </a:solidFill>
              </a:rPr>
              <a:t>Arrays of Strings</a:t>
            </a:r>
          </a:p>
          <a:p>
            <a:r>
              <a:rPr lang="tr-TR" b="1" dirty="0" smtClean="0">
                <a:solidFill>
                  <a:srgbClr val="3E3D2D"/>
                </a:solidFill>
              </a:rPr>
              <a:t>Pointers and Strings</a:t>
            </a:r>
          </a:p>
          <a:p>
            <a:endParaRPr lang="tr-TR" sz="1900" b="1" dirty="0" smtClean="0">
              <a:solidFill>
                <a:srgbClr val="3E3D2D"/>
              </a:solidFill>
            </a:endParaRPr>
          </a:p>
          <a:p>
            <a:endParaRPr lang="en-US" sz="1900" b="1" dirty="0">
              <a:solidFill>
                <a:srgbClr val="3E3D2D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641448" y="6127115"/>
            <a:ext cx="3502152" cy="50228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96983"/>
            <a:ext cx="6172200" cy="53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Comparing </a:t>
            </a:r>
            <a:r>
              <a:rPr lang="en-US" sz="3200" b="1" dirty="0"/>
              <a:t>Two Strings </a:t>
            </a:r>
            <a:endParaRPr lang="tr-TR" sz="3200" b="1" dirty="0" smtClean="0"/>
          </a:p>
          <a:p>
            <a:r>
              <a:rPr lang="en-US" sz="3200" b="1" dirty="0" smtClean="0"/>
              <a:t>If </a:t>
            </a:r>
            <a:r>
              <a:rPr lang="en-US" sz="3200" b="1" dirty="0"/>
              <a:t>S1 and S2 are two strings, then comparing the two strings will give either of the following results: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(</a:t>
            </a:r>
            <a:r>
              <a:rPr lang="en-US" sz="3200" b="1" dirty="0"/>
              <a:t>a) S1 and S2 are equal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(</a:t>
            </a:r>
            <a:r>
              <a:rPr lang="en-US" sz="3200" b="1" dirty="0"/>
              <a:t>b) S1&gt;S2, when in dictionary order, S1 will come </a:t>
            </a:r>
            <a:r>
              <a:rPr lang="tr-TR" sz="3200" b="1" dirty="0" smtClean="0"/>
              <a:t>	</a:t>
            </a:r>
            <a:r>
              <a:rPr lang="en-US" sz="3200" b="1" dirty="0" smtClean="0"/>
              <a:t>after </a:t>
            </a:r>
            <a:r>
              <a:rPr lang="en-US" sz="3200" b="1" dirty="0"/>
              <a:t>S2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(</a:t>
            </a:r>
            <a:r>
              <a:rPr lang="en-US" sz="3200" b="1" dirty="0"/>
              <a:t>c) S1&lt;S2, when in dictionary order, S1 precedes </a:t>
            </a:r>
            <a:r>
              <a:rPr lang="tr-TR" sz="3200" b="1" dirty="0" smtClean="0"/>
              <a:t>	</a:t>
            </a:r>
            <a:r>
              <a:rPr lang="en-US" sz="3200" b="1" dirty="0" smtClean="0"/>
              <a:t>S2 </a:t>
            </a:r>
            <a:endParaRPr lang="tr-TR" sz="3200" b="1" dirty="0" smtClean="0"/>
          </a:p>
          <a:p>
            <a:r>
              <a:rPr lang="en-US" sz="3200" b="1" dirty="0" smtClean="0"/>
              <a:t>To </a:t>
            </a:r>
            <a:r>
              <a:rPr lang="en-US" sz="3200" b="1" dirty="0"/>
              <a:t>compare the two strings, each and every character is compared from both the strings. </a:t>
            </a:r>
            <a:endParaRPr lang="tr-TR" sz="3200" b="1" dirty="0" smtClean="0"/>
          </a:p>
          <a:p>
            <a:r>
              <a:rPr lang="en-US" sz="3200" b="1" dirty="0" smtClean="0"/>
              <a:t>If </a:t>
            </a:r>
            <a:r>
              <a:rPr lang="en-US" sz="3200" b="1" dirty="0"/>
              <a:t>all the characters are the same, then the two strings are said to be equal. </a:t>
            </a:r>
            <a:endParaRPr lang="tr-TR" sz="3200" b="1" dirty="0" smtClean="0"/>
          </a:p>
          <a:p>
            <a:r>
              <a:rPr lang="en-US" sz="3200" b="1" dirty="0" smtClean="0"/>
              <a:t>Note </a:t>
            </a:r>
            <a:r>
              <a:rPr lang="en-US" sz="3200" b="1" dirty="0"/>
              <a:t>The library function </a:t>
            </a:r>
            <a:r>
              <a:rPr lang="en-US" sz="3200" b="1" dirty="0" err="1"/>
              <a:t>strcmp</a:t>
            </a:r>
            <a:r>
              <a:rPr lang="en-US" sz="3200" b="1" dirty="0"/>
              <a:t>(s1, s2) which is defined in </a:t>
            </a:r>
            <a:r>
              <a:rPr lang="en-US" sz="3200" b="1" dirty="0" err="1"/>
              <a:t>string.h</a:t>
            </a:r>
            <a:r>
              <a:rPr lang="en-US" sz="3200" b="1" dirty="0"/>
              <a:t> compares string s1 with s2.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876300"/>
            <a:ext cx="7848600" cy="2057400"/>
          </a:xfrm>
        </p:spPr>
        <p:txBody>
          <a:bodyPr>
            <a:noAutofit/>
          </a:bodyPr>
          <a:lstStyle/>
          <a:p>
            <a:r>
              <a:rPr lang="en-US" sz="2000" b="1" dirty="0"/>
              <a:t>Figure 4.6 shows an algorithm that compares two strings. </a:t>
            </a:r>
            <a:endParaRPr lang="tr-TR" sz="2000" b="1" dirty="0"/>
          </a:p>
          <a:p>
            <a:pPr lvl="1"/>
            <a:r>
              <a:rPr lang="tr-TR" sz="1800" b="1" dirty="0" smtClean="0"/>
              <a:t>W</a:t>
            </a:r>
            <a:r>
              <a:rPr lang="en-US" sz="1800" b="1" dirty="0" smtClean="0"/>
              <a:t>e </a:t>
            </a:r>
            <a:r>
              <a:rPr lang="en-US" sz="1800" b="1" dirty="0"/>
              <a:t>first check whether the two strings are of the same length. </a:t>
            </a:r>
            <a:endParaRPr lang="tr-TR" sz="1800" b="1" dirty="0" smtClean="0"/>
          </a:p>
          <a:p>
            <a:pPr lvl="2"/>
            <a:r>
              <a:rPr lang="en-US" sz="1800" b="1" dirty="0" smtClean="0"/>
              <a:t>If </a:t>
            </a:r>
            <a:r>
              <a:rPr lang="en-US" sz="1800" b="1" dirty="0"/>
              <a:t>not, then there is no point in moving </a:t>
            </a:r>
            <a:r>
              <a:rPr lang="en-US" sz="1800" b="1" dirty="0" smtClean="0"/>
              <a:t>ahead</a:t>
            </a:r>
            <a:r>
              <a:rPr lang="tr-TR" sz="1800" b="1" dirty="0"/>
              <a:t>.</a:t>
            </a:r>
            <a:endParaRPr lang="tr-TR" sz="1800" b="1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53000" y="1905000"/>
            <a:ext cx="3733800" cy="2480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1800" b="1" dirty="0" smtClean="0"/>
              <a:t>I</a:t>
            </a:r>
            <a:r>
              <a:rPr lang="en-US" sz="1800" b="1" dirty="0" smtClean="0"/>
              <a:t>f the two strings are of the same length, then we compare character by character to check if all the characters are same. </a:t>
            </a:r>
            <a:endParaRPr lang="tr-TR" sz="1800" b="1" dirty="0" smtClean="0"/>
          </a:p>
          <a:p>
            <a:pPr lvl="1"/>
            <a:r>
              <a:rPr lang="en-US" sz="1800" b="1" dirty="0" smtClean="0"/>
              <a:t>If yes, then the variable SAME is set to 1. </a:t>
            </a:r>
            <a:endParaRPr lang="tr-TR" sz="1800" b="1" dirty="0" smtClean="0"/>
          </a:p>
          <a:p>
            <a:pPr lvl="1"/>
            <a:r>
              <a:rPr lang="en-US" sz="1800" b="1" dirty="0" smtClean="0"/>
              <a:t>Else, if SAME = 0, then we check which string precedes the other in the dictionary order</a:t>
            </a:r>
            <a:endParaRPr lang="tr-TR" sz="18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3575"/>
            <a:ext cx="4876800" cy="460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3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4267199"/>
          </a:xfrm>
        </p:spPr>
        <p:txBody>
          <a:bodyPr>
            <a:normAutofit/>
          </a:bodyPr>
          <a:lstStyle/>
          <a:p>
            <a:r>
              <a:rPr lang="en-US" sz="2000" b="1" dirty="0"/>
              <a:t>Reversing a String </a:t>
            </a:r>
            <a:endParaRPr lang="tr-TR" sz="2000" b="1" dirty="0" smtClean="0"/>
          </a:p>
          <a:p>
            <a:r>
              <a:rPr lang="en-US" sz="2000" b="1" dirty="0" smtClean="0"/>
              <a:t>If </a:t>
            </a:r>
            <a:r>
              <a:rPr lang="en-US" sz="2000" b="1" dirty="0"/>
              <a:t>S1 = "HELLO", then reverse of S1 = "OLLEH". </a:t>
            </a:r>
            <a:endParaRPr lang="tr-TR" sz="2000" b="1" dirty="0" smtClean="0"/>
          </a:p>
          <a:p>
            <a:r>
              <a:rPr lang="en-US" sz="2000" b="1" dirty="0" smtClean="0"/>
              <a:t>To </a:t>
            </a:r>
            <a:r>
              <a:rPr lang="en-US" sz="2000" b="1" dirty="0"/>
              <a:t>reverse a string, we just need to swap the first character with the last, second character with the second last character, and so on. </a:t>
            </a:r>
            <a:endParaRPr lang="tr-TR" sz="2000" b="1" dirty="0" smtClean="0"/>
          </a:p>
          <a:p>
            <a:r>
              <a:rPr lang="en-US" sz="2000" b="1" dirty="0" smtClean="0"/>
              <a:t>Note </a:t>
            </a:r>
            <a:r>
              <a:rPr lang="en-US" sz="2000" b="1" dirty="0"/>
              <a:t>The library function </a:t>
            </a:r>
            <a:r>
              <a:rPr lang="en-US" sz="2000" b="1" dirty="0" err="1"/>
              <a:t>strrev</a:t>
            </a:r>
            <a:r>
              <a:rPr lang="en-US" sz="2000" b="1" dirty="0"/>
              <a:t>(s1) which is defined in </a:t>
            </a:r>
            <a:r>
              <a:rPr lang="en-US" sz="2000" b="1" dirty="0" err="1"/>
              <a:t>string.h</a:t>
            </a:r>
            <a:r>
              <a:rPr lang="en-US" sz="2000" b="1" dirty="0"/>
              <a:t> reverses all the characters in the string except the null character.  </a:t>
            </a:r>
            <a:endParaRPr lang="tr-TR" sz="20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4267199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Figure </a:t>
            </a:r>
            <a:r>
              <a:rPr lang="en-US" sz="1600" b="1" dirty="0"/>
              <a:t>4.7 shows an algorithm that reverses a string</a:t>
            </a:r>
            <a:r>
              <a:rPr lang="en-US" sz="1600" b="1" dirty="0" smtClean="0"/>
              <a:t>.</a:t>
            </a:r>
            <a:endParaRPr lang="en-US" sz="1600" b="1" dirty="0"/>
          </a:p>
          <a:p>
            <a:pPr lvl="1"/>
            <a:r>
              <a:rPr lang="en-US" sz="1600" b="1" dirty="0" smtClean="0"/>
              <a:t>In </a:t>
            </a:r>
            <a:r>
              <a:rPr lang="en-US" sz="1600" b="1" dirty="0"/>
              <a:t>Step 1, I is initialized to zero and J is initialized to the length of the string –1. </a:t>
            </a:r>
            <a:endParaRPr lang="tr-TR" sz="1600" b="1" dirty="0" smtClean="0"/>
          </a:p>
          <a:p>
            <a:pPr lvl="1"/>
            <a:r>
              <a:rPr lang="en-US" sz="1600" b="1" dirty="0" smtClean="0"/>
              <a:t>In </a:t>
            </a:r>
            <a:r>
              <a:rPr lang="en-US" sz="1600" b="1" dirty="0"/>
              <a:t>Step 2, a while loop is executed until all the characters of the string are accessed. </a:t>
            </a:r>
            <a:endParaRPr lang="tr-TR" sz="1600" b="1" dirty="0" smtClean="0"/>
          </a:p>
          <a:p>
            <a:pPr lvl="1"/>
            <a:r>
              <a:rPr lang="en-US" sz="1600" b="1" dirty="0" smtClean="0"/>
              <a:t>In </a:t>
            </a:r>
            <a:r>
              <a:rPr lang="en-US" sz="1600" b="1" dirty="0"/>
              <a:t>Step 4, we swap the </a:t>
            </a:r>
            <a:r>
              <a:rPr lang="en-US" sz="1600" b="1" dirty="0" err="1"/>
              <a:t>ith</a:t>
            </a:r>
            <a:r>
              <a:rPr lang="en-US" sz="1600" b="1" dirty="0"/>
              <a:t> character of STR with its </a:t>
            </a:r>
            <a:r>
              <a:rPr lang="en-US" sz="1600" b="1" dirty="0" err="1"/>
              <a:t>jth</a:t>
            </a:r>
            <a:r>
              <a:rPr lang="en-US" sz="1600" b="1" dirty="0"/>
              <a:t> character. </a:t>
            </a:r>
            <a:endParaRPr lang="tr-TR" sz="1600" b="1" dirty="0" smtClean="0"/>
          </a:p>
          <a:p>
            <a:pPr lvl="1"/>
            <a:r>
              <a:rPr lang="en-US" sz="1600" b="1" dirty="0" smtClean="0"/>
              <a:t>As </a:t>
            </a:r>
            <a:r>
              <a:rPr lang="en-US" sz="1600" b="1" dirty="0"/>
              <a:t>a result, the first character of STR will be replaced with its last character, the second character will be replaced with the second last character of STR, and so on. </a:t>
            </a:r>
            <a:endParaRPr lang="tr-TR" sz="1600" b="1" dirty="0" smtClean="0"/>
          </a:p>
          <a:p>
            <a:pPr lvl="1"/>
            <a:r>
              <a:rPr lang="en-US" sz="1600" b="1" dirty="0" smtClean="0"/>
              <a:t>In </a:t>
            </a:r>
            <a:r>
              <a:rPr lang="en-US" sz="1600" b="1" dirty="0"/>
              <a:t>Step 4, the value of I is incremented and J is decremented to traverse STR in the forward and backward directions, respectively. </a:t>
            </a:r>
            <a:endParaRPr lang="tr-TR" sz="16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794886"/>
            <a:ext cx="3882295" cy="1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762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762000"/>
            <a:ext cx="5819775" cy="299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752850"/>
            <a:ext cx="5819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5618816"/>
          </a:xfrm>
        </p:spPr>
        <p:txBody>
          <a:bodyPr>
            <a:normAutofit/>
          </a:bodyPr>
          <a:lstStyle/>
          <a:p>
            <a:r>
              <a:rPr lang="en-US" b="1" dirty="0"/>
              <a:t>Extracting a Substring from a </a:t>
            </a:r>
            <a:r>
              <a:rPr lang="en-US" b="1" dirty="0" smtClean="0"/>
              <a:t>String</a:t>
            </a:r>
            <a:endParaRPr lang="tr-TR" b="1" dirty="0" smtClean="0"/>
          </a:p>
          <a:p>
            <a:r>
              <a:rPr lang="en-US" sz="2000" b="1" dirty="0" smtClean="0"/>
              <a:t>To </a:t>
            </a:r>
            <a:r>
              <a:rPr lang="en-US" sz="2000" b="1" dirty="0"/>
              <a:t>extract a substring from a given string, we need the following three parameters: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1</a:t>
            </a:r>
            <a:r>
              <a:rPr lang="en-US" sz="2000" b="1" dirty="0" smtClean="0"/>
              <a:t>. </a:t>
            </a:r>
            <a:r>
              <a:rPr lang="en-US" sz="2000" b="1" dirty="0"/>
              <a:t>the main string,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</a:t>
            </a:r>
            <a:r>
              <a:rPr lang="en-US" sz="2000" b="1" dirty="0" smtClean="0"/>
              <a:t>2</a:t>
            </a:r>
            <a:r>
              <a:rPr lang="en-US" sz="2000" b="1" dirty="0"/>
              <a:t>. the position of the first </a:t>
            </a:r>
            <a:r>
              <a:rPr lang="en-US" sz="2000" b="1" dirty="0" smtClean="0"/>
              <a:t>character</a:t>
            </a:r>
            <a:r>
              <a:rPr lang="tr-TR" sz="2000" b="1" dirty="0" smtClean="0"/>
              <a:t> </a:t>
            </a:r>
            <a:r>
              <a:rPr lang="en-US" sz="2000" b="1" dirty="0" smtClean="0"/>
              <a:t>of </a:t>
            </a:r>
            <a:r>
              <a:rPr lang="en-US" sz="2000" b="1" dirty="0"/>
              <a:t>the substring in the given string, and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</a:t>
            </a:r>
            <a:r>
              <a:rPr lang="en-US" sz="2000" b="1" dirty="0" smtClean="0"/>
              <a:t>3</a:t>
            </a:r>
            <a:r>
              <a:rPr lang="en-US" sz="2000" b="1" dirty="0"/>
              <a:t>. the maximum number of characters/length of the substring. </a:t>
            </a:r>
            <a:endParaRPr lang="tr-TR" sz="2000" b="1" dirty="0" smtClean="0"/>
          </a:p>
          <a:p>
            <a:r>
              <a:rPr lang="en-US" sz="2000" b="1" dirty="0" smtClean="0"/>
              <a:t>For </a:t>
            </a:r>
            <a:r>
              <a:rPr lang="en-US" sz="2000" b="1" dirty="0"/>
              <a:t>example, if we have a string </a:t>
            </a:r>
            <a:r>
              <a:rPr lang="en-US" sz="2000" b="1" dirty="0" err="1"/>
              <a:t>str</a:t>
            </a:r>
            <a:r>
              <a:rPr lang="en-US" sz="2000" b="1" dirty="0"/>
              <a:t>[] = "Welcome to the world of programming"; </a:t>
            </a:r>
            <a:endParaRPr lang="tr-TR" sz="2000" b="1" dirty="0" smtClean="0"/>
          </a:p>
          <a:p>
            <a:r>
              <a:rPr lang="en-US" sz="2000" b="1" dirty="0" smtClean="0"/>
              <a:t>Then</a:t>
            </a:r>
            <a:r>
              <a:rPr lang="en-US" sz="2000" b="1" dirty="0"/>
              <a:t>, SUBSTRING(</a:t>
            </a:r>
            <a:r>
              <a:rPr lang="en-US" sz="2000" b="1" dirty="0" err="1"/>
              <a:t>str</a:t>
            </a:r>
            <a:r>
              <a:rPr lang="en-US" sz="2000" b="1" dirty="0"/>
              <a:t>, 15, 5) = world</a:t>
            </a:r>
            <a:endParaRPr lang="tr-TR" sz="20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31242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/>
              <a:t>Figure 4.8 shows an algorithm that extracts a substring from the middle of a string.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In </a:t>
            </a:r>
            <a:r>
              <a:rPr lang="en-US" sz="3000" b="1" dirty="0"/>
              <a:t>this algorithm, we initialize a loop counter I to M, that is, the position from which the characters have to be copied.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Steps </a:t>
            </a:r>
            <a:r>
              <a:rPr lang="en-US" sz="3000" b="1" dirty="0"/>
              <a:t>3 to 6 are repeated until N characters have been copied.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With </a:t>
            </a:r>
            <a:r>
              <a:rPr lang="en-US" sz="3000" b="1" dirty="0"/>
              <a:t>every character copied, we decrement the value of </a:t>
            </a:r>
            <a:r>
              <a:rPr lang="en-US" sz="3000" b="1" dirty="0" smtClean="0"/>
              <a:t>N.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The </a:t>
            </a:r>
            <a:r>
              <a:rPr lang="en-US" sz="3000" b="1" dirty="0"/>
              <a:t>characters of the string are copied into another string called the SUBSTR.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At </a:t>
            </a:r>
            <a:r>
              <a:rPr lang="en-US" sz="3000" b="1" dirty="0"/>
              <a:t>the end, a null character is appended to SUBSTR to terminate the string.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805646"/>
            <a:ext cx="3371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3886200"/>
          </a:xfrm>
        </p:spPr>
        <p:txBody>
          <a:bodyPr>
            <a:normAutofit/>
          </a:bodyPr>
          <a:lstStyle/>
          <a:p>
            <a:r>
              <a:rPr lang="en-US" sz="2800" b="1" dirty="0"/>
              <a:t>Inserting a String in the Main String </a:t>
            </a:r>
            <a:endParaRPr lang="tr-TR" sz="2800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insertion operation inserts a string S in the main text T at the kth position.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general syntax of this operation is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 </a:t>
            </a:r>
            <a:r>
              <a:rPr lang="en-US" b="1" dirty="0" smtClean="0"/>
              <a:t>INSERT(text</a:t>
            </a:r>
            <a:r>
              <a:rPr lang="en-US" b="1" dirty="0"/>
              <a:t>, position, string).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 </a:t>
            </a:r>
            <a:r>
              <a:rPr lang="en-US" b="1" dirty="0" smtClean="0"/>
              <a:t>INSERT</a:t>
            </a:r>
            <a:r>
              <a:rPr lang="en-US" b="1" dirty="0"/>
              <a:t>("XYZXYZ", 3, "AAA") = "XYZAAAXYZ"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28999"/>
            <a:ext cx="3657600" cy="3000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Figure 4.9 shows an algorithm to insert a string in a given text at the specified position.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This algorithm first initializes the indices into the string to zero.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From Steps 3 to 5, the contents of NEW_STR are built.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If I is exactly equal to the position at which the substring has to be inserted, then the inner loop copies the contents of the substring into NEW_STR.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Otherwise, the contents of the text are copied into it.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715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/>
              <a:t>C</a:t>
            </a:r>
            <a:r>
              <a:rPr lang="en-US" b="1" dirty="0" err="1" smtClean="0"/>
              <a:t>omputers</a:t>
            </a:r>
            <a:r>
              <a:rPr lang="en-US" b="1" dirty="0" smtClean="0"/>
              <a:t> are </a:t>
            </a:r>
            <a:r>
              <a:rPr lang="en-US" b="1" dirty="0"/>
              <a:t>widely used for word processing applications such as creating, inserting, updating, and modifying textual data. </a:t>
            </a:r>
            <a:endParaRPr lang="tr-TR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C, a string is a null-terminated character array. </a:t>
            </a:r>
            <a:endParaRPr lang="tr-TR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means that after the last character, a null character ('\0') is stored to signify the end of the character array.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if we write char </a:t>
            </a:r>
            <a:r>
              <a:rPr lang="en-US" b="1" dirty="0" err="1"/>
              <a:t>str</a:t>
            </a:r>
            <a:r>
              <a:rPr lang="en-US" b="1" dirty="0"/>
              <a:t>[] = "HELLO"; then we are declaring an array that has five characters, namely, H, E, L, L, and O. </a:t>
            </a:r>
            <a:endParaRPr lang="tr-TR" b="1" dirty="0" smtClean="0"/>
          </a:p>
          <a:p>
            <a:r>
              <a:rPr lang="en-US" b="1" dirty="0" smtClean="0"/>
              <a:t>Apart </a:t>
            </a:r>
            <a:r>
              <a:rPr lang="en-US" b="1" dirty="0"/>
              <a:t>from these characters, a null character ('\0') is stored at the end of the string. </a:t>
            </a:r>
            <a:endParaRPr lang="tr-TR" b="1" dirty="0" smtClean="0"/>
          </a:p>
          <a:p>
            <a:r>
              <a:rPr lang="en-US" b="1" dirty="0" smtClean="0"/>
              <a:t>So</a:t>
            </a:r>
            <a:r>
              <a:rPr lang="en-US" b="1" dirty="0"/>
              <a:t>, the internal representation of the string becomes HELLO'\0'. To store a string of length 5, we need 5 + 1 locations (1 extra for the null character).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name of the character array (or the string) is a pointer to the beginning of the string.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5715000"/>
          </a:xfrm>
        </p:spPr>
        <p:txBody>
          <a:bodyPr>
            <a:normAutofit/>
          </a:bodyPr>
          <a:lstStyle/>
          <a:p>
            <a:r>
              <a:rPr lang="en-US" sz="2800" b="1" dirty="0"/>
              <a:t>Pattern Matching </a:t>
            </a:r>
            <a:endParaRPr lang="tr-TR" sz="2800" b="1" dirty="0" smtClean="0"/>
          </a:p>
          <a:p>
            <a:r>
              <a:rPr lang="en-US" sz="2800" b="1" dirty="0" smtClean="0"/>
              <a:t>This </a:t>
            </a:r>
            <a:r>
              <a:rPr lang="en-US" sz="2800" b="1" dirty="0"/>
              <a:t>operation returns the position in the string where the string pattern first occurs. </a:t>
            </a:r>
            <a:endParaRPr lang="tr-TR" sz="2800" b="1" dirty="0" smtClean="0"/>
          </a:p>
          <a:p>
            <a:r>
              <a:rPr lang="en-US" sz="2800" b="1" dirty="0" smtClean="0"/>
              <a:t>For </a:t>
            </a:r>
            <a:r>
              <a:rPr lang="en-US" sz="2800" b="1" dirty="0"/>
              <a:t>example, INDEX("Welcome to the world of programming", "world") = 15 </a:t>
            </a:r>
            <a:endParaRPr lang="tr-TR" sz="28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962400"/>
            <a:ext cx="5943600" cy="2347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Figure </a:t>
            </a:r>
            <a:r>
              <a:rPr lang="en-US" sz="2000" b="1" dirty="0"/>
              <a:t>4.10 shows an algorithm to find the index of the first occurrence of a string within a given text</a:t>
            </a:r>
            <a:r>
              <a:rPr lang="en-US" sz="2000" b="1" dirty="0" smtClean="0"/>
              <a:t>.</a:t>
            </a:r>
            <a:endParaRPr lang="tr-TR" sz="2000" b="1" dirty="0" smtClean="0"/>
          </a:p>
          <a:p>
            <a:pPr lvl="1"/>
            <a:r>
              <a:rPr lang="en-US" sz="1800" b="1" dirty="0"/>
              <a:t>In this algorithm, MAX is initialized to length(TEXT) – Length(STR) + 1. </a:t>
            </a:r>
            <a:endParaRPr lang="tr-TR" sz="1800" b="1" dirty="0" smtClean="0"/>
          </a:p>
          <a:p>
            <a:pPr lvl="1"/>
            <a:r>
              <a:rPr lang="en-US" sz="1800" b="1" dirty="0" smtClean="0"/>
              <a:t>For </a:t>
            </a:r>
            <a:r>
              <a:rPr lang="en-US" sz="1800" b="1" dirty="0"/>
              <a:t>example, if a text contains 'Welcome To Programming' and the string contains 'World', in the main text, we will look for at the most 22 – 5 + 1 = 18 characters because after that there is no scope left for the string to be present in the text</a:t>
            </a:r>
            <a:r>
              <a:rPr lang="en-US" sz="1800" b="1" dirty="0" smtClean="0"/>
              <a:t>.</a:t>
            </a:r>
          </a:p>
          <a:p>
            <a:pPr lvl="1"/>
            <a:r>
              <a:rPr lang="en-US" sz="1800" b="1" dirty="0"/>
              <a:t>Steps 3 to 6 are repeated until each and every character of the text has been checked for the occurrence of the string within it. </a:t>
            </a:r>
            <a:endParaRPr lang="tr-TR" sz="1800" b="1" dirty="0"/>
          </a:p>
          <a:p>
            <a:pPr lvl="1"/>
            <a:r>
              <a:rPr lang="en-US" sz="1800" b="1" dirty="0"/>
              <a:t>In the inner loop in Step 3, we check the n characters of string with the n characters of text to find if the characters are same. </a:t>
            </a:r>
            <a:endParaRPr lang="tr-TR" sz="1800" b="1" dirty="0"/>
          </a:p>
          <a:p>
            <a:pPr lvl="1"/>
            <a:r>
              <a:rPr lang="en-US" sz="1800" b="1" dirty="0"/>
              <a:t>If it is not the case, then we move to Step 6, where I is incremented. </a:t>
            </a:r>
            <a:endParaRPr lang="tr-TR" sz="1800" b="1" dirty="0"/>
          </a:p>
          <a:p>
            <a:pPr lvl="1"/>
            <a:r>
              <a:rPr lang="en-US" sz="1800" b="1" dirty="0"/>
              <a:t>If the string is found, then the index is initialized with I, else it is set to –1. </a:t>
            </a:r>
            <a:endParaRPr lang="tr-TR" sz="1800" b="1" dirty="0"/>
          </a:p>
          <a:p>
            <a:endParaRPr lang="en-US" sz="20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2819400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 smtClean="0"/>
              <a:t>Deleting </a:t>
            </a:r>
            <a:r>
              <a:rPr lang="en-US" sz="3200" b="1" dirty="0"/>
              <a:t>a Substring from the Main String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deletion operation deletes a substring from a given text.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DELETE(text</a:t>
            </a:r>
            <a:r>
              <a:rPr lang="en-US" sz="3000" b="1" dirty="0"/>
              <a:t>, position, length). </a:t>
            </a:r>
            <a:endParaRPr lang="en-US" sz="3000" b="1" dirty="0" smtClean="0"/>
          </a:p>
          <a:p>
            <a:pPr lvl="1"/>
            <a:r>
              <a:rPr lang="en-US" sz="3000" b="1" dirty="0" smtClean="0"/>
              <a:t>For </a:t>
            </a:r>
            <a:r>
              <a:rPr lang="en-US" sz="3000" b="1" dirty="0"/>
              <a:t>example, </a:t>
            </a:r>
            <a:endParaRPr lang="en-US" sz="3000" b="1" dirty="0" smtClean="0"/>
          </a:p>
          <a:p>
            <a:pPr lvl="2"/>
            <a:r>
              <a:rPr lang="en-US" sz="2800" b="1" dirty="0" smtClean="0"/>
              <a:t>DELETE</a:t>
            </a:r>
            <a:r>
              <a:rPr lang="en-US" sz="2800" b="1" dirty="0"/>
              <a:t>("ABCDXXXABCD", 4, 3) = "ABCDABCD" </a:t>
            </a:r>
            <a:endParaRPr lang="tr-TR" sz="28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36" y="2743200"/>
            <a:ext cx="4800600" cy="3375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24384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Figure </a:t>
            </a:r>
            <a:r>
              <a:rPr lang="en-US" sz="1600" b="1" dirty="0"/>
              <a:t>4.11 shows an algorithm to delete a substring from a given text. In this algorithm, we first initialize the indices to zero. </a:t>
            </a:r>
            <a:endParaRPr lang="tr-TR" sz="1600" b="1" dirty="0" smtClean="0"/>
          </a:p>
          <a:p>
            <a:pPr lvl="1"/>
            <a:r>
              <a:rPr lang="en-US" sz="1400" b="1" dirty="0" smtClean="0"/>
              <a:t>Steps </a:t>
            </a:r>
            <a:r>
              <a:rPr lang="en-US" sz="1400" b="1" dirty="0"/>
              <a:t>3 to 6 are repeated until all the characters of the text are scanned. </a:t>
            </a:r>
            <a:endParaRPr lang="tr-TR" sz="1400" b="1" dirty="0" smtClean="0"/>
          </a:p>
          <a:p>
            <a:pPr lvl="1"/>
            <a:r>
              <a:rPr lang="en-US" sz="1400" b="1" dirty="0" smtClean="0"/>
              <a:t>If </a:t>
            </a:r>
            <a:r>
              <a:rPr lang="en-US" sz="1400" b="1" dirty="0"/>
              <a:t>I is exactly equal to M (the position from which deletion has to be done), then the index of the text is incremented and N is decremented. </a:t>
            </a:r>
            <a:endParaRPr lang="tr-TR" sz="1400" b="1" dirty="0" smtClean="0"/>
          </a:p>
          <a:p>
            <a:pPr lvl="1"/>
            <a:r>
              <a:rPr lang="en-US" sz="1400" b="1" dirty="0" smtClean="0"/>
              <a:t>N </a:t>
            </a:r>
            <a:r>
              <a:rPr lang="en-US" sz="1400" b="1" dirty="0"/>
              <a:t>is the number of characters that have to be deleted starting from position M. </a:t>
            </a:r>
            <a:endParaRPr lang="tr-TR" sz="1400" b="1" dirty="0" smtClean="0"/>
          </a:p>
          <a:p>
            <a:pPr lvl="1"/>
            <a:r>
              <a:rPr lang="en-US" sz="1400" b="1" dirty="0" smtClean="0"/>
              <a:t>However</a:t>
            </a:r>
            <a:r>
              <a:rPr lang="en-US" sz="1400" b="1" dirty="0"/>
              <a:t>, if I is not equal to M, then the characters of the text are simply copied into the NEW_STR.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391400" cy="3866216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Replacing </a:t>
            </a:r>
            <a:r>
              <a:rPr lang="en-US" sz="3200" b="1" dirty="0"/>
              <a:t>a Pattern with Another Pattern in a </a:t>
            </a:r>
            <a:r>
              <a:rPr lang="en-US" sz="3200" b="1" dirty="0" smtClean="0"/>
              <a:t>String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replacement operation is used to replace the pattern P1 by another pattern P2.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REPLACE(text</a:t>
            </a:r>
            <a:r>
              <a:rPr lang="en-US" sz="3000" b="1" dirty="0"/>
              <a:t>, pattern1, pattern2). </a:t>
            </a:r>
            <a:endParaRPr lang="en-US" sz="3000" b="1" dirty="0" smtClean="0"/>
          </a:p>
          <a:p>
            <a:pPr lvl="1"/>
            <a:r>
              <a:rPr lang="en-US" sz="3000" b="1" dirty="0" smtClean="0"/>
              <a:t>For </a:t>
            </a:r>
            <a:r>
              <a:rPr lang="en-US" sz="3000" b="1" dirty="0"/>
              <a:t>example, ("AAABBBCCC", "BBB", "X") = </a:t>
            </a:r>
            <a:r>
              <a:rPr lang="en-US" sz="3000" b="1" dirty="0" smtClean="0"/>
              <a:t>AAAXCCC</a:t>
            </a:r>
            <a:endParaRPr lang="tr-TR" sz="3000" b="1" dirty="0" smtClean="0"/>
          </a:p>
          <a:p>
            <a:r>
              <a:rPr lang="en-US" sz="3200" b="1" dirty="0" smtClean="0"/>
              <a:t>Figure </a:t>
            </a:r>
            <a:r>
              <a:rPr lang="en-US" sz="3200" b="1" dirty="0"/>
              <a:t>4.12 shows an algorithm to replace a pattern P1 with another pattern P2 in the text.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algorithm is very simple, where we first find the position POS, at which the pattern occurs in the text, then delete the existing pattern from that position and insert a new pattern there.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267200"/>
            <a:ext cx="4048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Arrays of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391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/>
              <a:t>Till now we have seen that a string is an array of characters. </a:t>
            </a:r>
            <a:endParaRPr lang="tr-TR" sz="3200" b="1" dirty="0" smtClean="0"/>
          </a:p>
          <a:p>
            <a:r>
              <a:rPr lang="en-US" sz="3200" b="1" dirty="0" smtClean="0"/>
              <a:t>For </a:t>
            </a:r>
            <a:r>
              <a:rPr lang="en-US" sz="3200" b="1" dirty="0"/>
              <a:t>example, if we say char name[] = "Mohan", then the name is a string (character array) that has five </a:t>
            </a:r>
            <a:r>
              <a:rPr lang="en-US" sz="3200" b="1" dirty="0" smtClean="0"/>
              <a:t>characters.</a:t>
            </a:r>
            <a:endParaRPr lang="tr-TR" sz="3200" b="1" dirty="0" smtClean="0"/>
          </a:p>
          <a:p>
            <a:r>
              <a:rPr lang="en-US" sz="3200" b="1" dirty="0" smtClean="0"/>
              <a:t>Now</a:t>
            </a:r>
            <a:r>
              <a:rPr lang="en-US" sz="3200" b="1" dirty="0"/>
              <a:t>, suppose that there are 20 students in a class and we need a string that stores the names of all the 20 students. </a:t>
            </a:r>
            <a:endParaRPr lang="tr-TR" sz="3200" b="1" dirty="0" smtClean="0"/>
          </a:p>
          <a:p>
            <a:r>
              <a:rPr lang="en-US" sz="3200" b="1" dirty="0" smtClean="0"/>
              <a:t>Such </a:t>
            </a:r>
            <a:r>
              <a:rPr lang="en-US" sz="3200" b="1" dirty="0"/>
              <a:t>an array of strings would store 20 individual strings.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char </a:t>
            </a:r>
            <a:r>
              <a:rPr lang="en-US" sz="3000" b="1" dirty="0"/>
              <a:t>names[20][30]; </a:t>
            </a:r>
            <a:endParaRPr lang="tr-TR" sz="3000" b="1" dirty="0" smtClean="0"/>
          </a:p>
          <a:p>
            <a:r>
              <a:rPr lang="en-US" sz="3200" b="1" dirty="0" smtClean="0"/>
              <a:t>Here</a:t>
            </a:r>
            <a:r>
              <a:rPr lang="en-US" sz="3200" b="1" dirty="0"/>
              <a:t>, the first index will specify how many strings are needed and the second index will specify the length of every individual string. </a:t>
            </a:r>
            <a:endParaRPr lang="tr-TR" sz="32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Arrays of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391400" cy="32004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 smtClean="0"/>
              <a:t>Let </a:t>
            </a:r>
            <a:r>
              <a:rPr lang="en-US" sz="3200" b="1" dirty="0"/>
              <a:t>us see the memory representation of an array of strings. </a:t>
            </a:r>
            <a:endParaRPr lang="tr-TR" sz="3200" b="1" dirty="0" smtClean="0"/>
          </a:p>
          <a:p>
            <a:r>
              <a:rPr lang="en-US" sz="3200" b="1" dirty="0" smtClean="0"/>
              <a:t>If </a:t>
            </a:r>
            <a:r>
              <a:rPr lang="en-US" sz="3200" b="1" dirty="0"/>
              <a:t>we have an array declared as </a:t>
            </a:r>
            <a:r>
              <a:rPr lang="en-US" sz="3200" b="1" dirty="0" smtClean="0"/>
              <a:t>char </a:t>
            </a:r>
            <a:r>
              <a:rPr lang="en-US" sz="3200" b="1" dirty="0"/>
              <a:t>name[5][10] = {"Ram", "Mohan", "</a:t>
            </a:r>
            <a:r>
              <a:rPr lang="en-US" sz="3200" b="1" dirty="0" err="1"/>
              <a:t>Shyam</a:t>
            </a:r>
            <a:r>
              <a:rPr lang="en-US" sz="3200" b="1" dirty="0"/>
              <a:t>", "Hari", "Gopal</a:t>
            </a:r>
            <a:r>
              <a:rPr lang="en-US" sz="3200" b="1" dirty="0" smtClean="0"/>
              <a:t>"};</a:t>
            </a:r>
            <a:endParaRPr lang="tr-TR" sz="3200" b="1" dirty="0" smtClean="0"/>
          </a:p>
          <a:p>
            <a:r>
              <a:rPr lang="en-US" sz="3200" b="1" dirty="0" smtClean="0"/>
              <a:t>Then </a:t>
            </a:r>
            <a:r>
              <a:rPr lang="en-US" sz="3200" b="1" dirty="0"/>
              <a:t>in the memory, the array will be stored as shown in Fig. 4.13</a:t>
            </a:r>
            <a:r>
              <a:rPr lang="en-US" sz="3200" b="1" dirty="0" smtClean="0"/>
              <a:t>.</a:t>
            </a:r>
          </a:p>
          <a:p>
            <a:r>
              <a:rPr lang="en-US" sz="3200" b="1" dirty="0"/>
              <a:t>By declaring the array names, we allocate 50 bytes. </a:t>
            </a:r>
            <a:endParaRPr lang="tr-TR" sz="3200" b="1" dirty="0"/>
          </a:p>
          <a:p>
            <a:r>
              <a:rPr lang="en-US" sz="3200" b="1" dirty="0"/>
              <a:t>But the actual memory occupied is 27 bytes. </a:t>
            </a:r>
            <a:endParaRPr lang="tr-TR" sz="3200" b="1" dirty="0"/>
          </a:p>
          <a:p>
            <a:r>
              <a:rPr lang="en-US" sz="3200" b="1" dirty="0"/>
              <a:t>Thus, we see that about half of the memory allocated is wasted. </a:t>
            </a:r>
          </a:p>
          <a:p>
            <a:endParaRPr lang="en-US" sz="32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114800"/>
            <a:ext cx="6705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Pointers and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997952" cy="561881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Now</a:t>
            </a:r>
            <a:r>
              <a:rPr lang="en-US" sz="3200" b="1" dirty="0"/>
              <a:t>, consider the following program that prints a text. </a:t>
            </a:r>
            <a:endParaRPr lang="tr-TR" sz="3200" b="1" dirty="0" smtClean="0"/>
          </a:p>
          <a:p>
            <a:pPr marL="850392" lvl="3" indent="0">
              <a:buNone/>
            </a:pPr>
            <a:r>
              <a:rPr lang="en-US" b="1" dirty="0" smtClean="0"/>
              <a:t>#</a:t>
            </a:r>
            <a:r>
              <a:rPr lang="en-US" b="1" dirty="0"/>
              <a:t>include &lt;</a:t>
            </a:r>
            <a:r>
              <a:rPr lang="en-US" b="1" dirty="0" err="1"/>
              <a:t>stdio.h</a:t>
            </a:r>
            <a:r>
              <a:rPr lang="en-US" b="1" dirty="0"/>
              <a:t>&gt; </a:t>
            </a:r>
            <a:endParaRPr lang="tr-TR" b="1" dirty="0" smtClean="0"/>
          </a:p>
          <a:p>
            <a:pPr marL="850392" lvl="3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main() </a:t>
            </a:r>
            <a:endParaRPr lang="tr-TR" b="1" dirty="0" smtClean="0"/>
          </a:p>
          <a:p>
            <a:pPr marL="850392" lvl="3" indent="0">
              <a:buNone/>
            </a:pPr>
            <a:r>
              <a:rPr lang="en-US" b="1" dirty="0" smtClean="0"/>
              <a:t>{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char </a:t>
            </a:r>
            <a:r>
              <a:rPr lang="en-US" b="1" dirty="0" err="1"/>
              <a:t>str</a:t>
            </a:r>
            <a:r>
              <a:rPr lang="en-US" b="1" dirty="0"/>
              <a:t>[] = "Hello";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char </a:t>
            </a:r>
            <a:r>
              <a:rPr lang="en-US" b="1" dirty="0"/>
              <a:t>*</a:t>
            </a:r>
            <a:r>
              <a:rPr lang="en-US" b="1" dirty="0" err="1"/>
              <a:t>pstr</a:t>
            </a:r>
            <a:r>
              <a:rPr lang="en-US" b="1" dirty="0"/>
              <a:t>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err="1" smtClean="0"/>
              <a:t>pstr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str</a:t>
            </a:r>
            <a:r>
              <a:rPr lang="en-US" b="1" dirty="0"/>
              <a:t>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/>
              <a:t>("\n The string is : ");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while</a:t>
            </a:r>
            <a:r>
              <a:rPr lang="en-US" b="1" dirty="0"/>
              <a:t>(*</a:t>
            </a:r>
            <a:r>
              <a:rPr lang="en-US" b="1" dirty="0" err="1"/>
              <a:t>pstr</a:t>
            </a:r>
            <a:r>
              <a:rPr lang="en-US" b="1" dirty="0"/>
              <a:t> != '\0')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{ 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/>
              <a:t>("%c", *</a:t>
            </a:r>
            <a:r>
              <a:rPr lang="en-US" b="1" dirty="0" err="1"/>
              <a:t>pstr</a:t>
            </a:r>
            <a:r>
              <a:rPr lang="en-US" b="1" dirty="0"/>
              <a:t>); 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	</a:t>
            </a:r>
            <a:r>
              <a:rPr lang="en-US" b="1" dirty="0" err="1" smtClean="0"/>
              <a:t>pstr</a:t>
            </a:r>
            <a:r>
              <a:rPr lang="en-US" b="1" dirty="0"/>
              <a:t>++;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} 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return </a:t>
            </a:r>
            <a:r>
              <a:rPr lang="en-US" b="1" dirty="0"/>
              <a:t>0; </a:t>
            </a:r>
            <a:endParaRPr lang="tr-TR" b="1" dirty="0" smtClean="0"/>
          </a:p>
          <a:p>
            <a:pPr marL="850392" lvl="3" indent="0">
              <a:buNone/>
            </a:pPr>
            <a:r>
              <a:rPr lang="en-US" b="1" dirty="0" smtClean="0"/>
              <a:t>} </a:t>
            </a:r>
            <a:endParaRPr lang="tr-TR" b="1" dirty="0" smtClean="0"/>
          </a:p>
          <a:p>
            <a:pPr marL="850392" lvl="3" indent="0">
              <a:buNone/>
            </a:pPr>
            <a:r>
              <a:rPr lang="en-US" b="1" dirty="0" smtClean="0"/>
              <a:t>Output </a:t>
            </a:r>
            <a:r>
              <a:rPr lang="en-US" b="1" dirty="0"/>
              <a:t>The string is: Hello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Pointers and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997952" cy="5618816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 smtClean="0"/>
              <a:t>Instead </a:t>
            </a:r>
            <a:r>
              <a:rPr lang="en-US" sz="3200" b="1" dirty="0"/>
              <a:t>of using the while loop, we could straightaway use the function </a:t>
            </a:r>
            <a:r>
              <a:rPr lang="en-US" sz="3200" b="1" dirty="0" smtClean="0"/>
              <a:t>puts(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)</a:t>
            </a:r>
          </a:p>
          <a:p>
            <a:pPr lvl="1"/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/>
              <a:t>puts(</a:t>
            </a:r>
            <a:r>
              <a:rPr lang="en-US" sz="2800" b="1" dirty="0" err="1"/>
              <a:t>const</a:t>
            </a:r>
            <a:r>
              <a:rPr lang="en-US" sz="2800" b="1" dirty="0"/>
              <a:t> char *s); </a:t>
            </a:r>
            <a:endParaRPr lang="tr-TR" sz="2800" b="1" dirty="0" smtClean="0"/>
          </a:p>
          <a:p>
            <a:r>
              <a:rPr lang="en-US" sz="3200" b="1" dirty="0" smtClean="0"/>
              <a:t>Here </a:t>
            </a:r>
            <a:r>
              <a:rPr lang="en-US" sz="3200" b="1" dirty="0"/>
              <a:t>the </a:t>
            </a:r>
            <a:r>
              <a:rPr lang="en-US" sz="3200" b="1" dirty="0" err="1"/>
              <a:t>const</a:t>
            </a:r>
            <a:r>
              <a:rPr lang="en-US" sz="3200" b="1" dirty="0"/>
              <a:t> modifier is used to assure that the function dose not modify the contents pointed to by the source pointer.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address of the string is passed to the function as an argument</a:t>
            </a:r>
            <a:r>
              <a:rPr lang="en-US" sz="3200" b="1" dirty="0" smtClean="0"/>
              <a:t>.</a:t>
            </a:r>
          </a:p>
          <a:p>
            <a:r>
              <a:rPr lang="en-US" sz="3200" b="1" dirty="0"/>
              <a:t>Thus, writing puts(</a:t>
            </a:r>
            <a:r>
              <a:rPr lang="en-US" sz="3200" b="1" dirty="0" err="1"/>
              <a:t>str</a:t>
            </a:r>
            <a:r>
              <a:rPr lang="en-US" sz="3200" b="1" dirty="0"/>
              <a:t>) means passing the address of </a:t>
            </a:r>
            <a:r>
              <a:rPr lang="en-US" sz="3200" b="1" dirty="0" err="1"/>
              <a:t>str</a:t>
            </a:r>
            <a:r>
              <a:rPr lang="en-US" sz="3200" b="1" dirty="0"/>
              <a:t>[0]. </a:t>
            </a:r>
            <a:endParaRPr lang="tr-TR" sz="3200" b="1" dirty="0"/>
          </a:p>
          <a:p>
            <a:r>
              <a:rPr lang="en-US" sz="3200" b="1" dirty="0"/>
              <a:t>Similarly when we write puts(</a:t>
            </a:r>
            <a:r>
              <a:rPr lang="en-US" sz="3200" b="1" dirty="0" err="1"/>
              <a:t>pstr</a:t>
            </a:r>
            <a:r>
              <a:rPr lang="en-US" sz="3200" b="1" dirty="0"/>
              <a:t>); we are passing the same address, because we have written </a:t>
            </a:r>
            <a:r>
              <a:rPr lang="en-US" sz="3200" b="1" dirty="0" err="1"/>
              <a:t>pstr</a:t>
            </a:r>
            <a:r>
              <a:rPr lang="en-US" sz="3200" b="1" dirty="0"/>
              <a:t> = </a:t>
            </a:r>
            <a:r>
              <a:rPr lang="en-US" sz="3200" b="1" dirty="0" err="1"/>
              <a:t>str</a:t>
            </a:r>
            <a:r>
              <a:rPr lang="en-US" sz="3200" b="1" dirty="0"/>
              <a:t>;. </a:t>
            </a:r>
            <a:endParaRPr lang="tr-TR" sz="3200" b="1" dirty="0"/>
          </a:p>
          <a:p>
            <a:endParaRPr lang="tr-TR" sz="32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Pointers and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99540"/>
            <a:ext cx="7231498" cy="53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Like we use subscripts (also known as index) to access the elements of an array, we can also use subscripts to access the elements of a string.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subscript starts with a zero (0). All the characters of a string are stored in successive memory locations. </a:t>
            </a:r>
            <a:endParaRPr lang="tr-TR" b="1" dirty="0" smtClean="0"/>
          </a:p>
          <a:p>
            <a:r>
              <a:rPr lang="en-US" b="1" dirty="0" smtClean="0"/>
              <a:t>Figure </a:t>
            </a:r>
            <a:r>
              <a:rPr lang="en-US" b="1" dirty="0"/>
              <a:t>4.2 shows how </a:t>
            </a:r>
            <a:r>
              <a:rPr lang="en-US" b="1" dirty="0" err="1"/>
              <a:t>str</a:t>
            </a:r>
            <a:r>
              <a:rPr lang="en-US" b="1" dirty="0"/>
              <a:t>[] is stored in the memory. Thus, in simple terms, a string is a sequence of characters.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simplicity, the figure shows that H is stored at memory location 1000 but in reality, the ASCII code of a character is stored in the memory and not the character itself. </a:t>
            </a:r>
            <a:endParaRPr lang="tr-TR" b="1" dirty="0" smtClean="0"/>
          </a:p>
          <a:p>
            <a:r>
              <a:rPr lang="en-US" b="1" dirty="0" smtClean="0"/>
              <a:t>So</a:t>
            </a:r>
            <a:r>
              <a:rPr lang="en-US" b="1" dirty="0"/>
              <a:t>, at address 1000, 72 will be stored as the ASCII code for H is 72.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49842"/>
            <a:ext cx="2562225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943" y="4114800"/>
            <a:ext cx="2571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The statement char </a:t>
            </a:r>
            <a:r>
              <a:rPr lang="en-US" b="1" dirty="0" err="1"/>
              <a:t>str</a:t>
            </a:r>
            <a:r>
              <a:rPr lang="en-US" b="1" dirty="0"/>
              <a:t>[] = "HELLO"; declares a constant string, as we have assigned a value to it while declaring the string. </a:t>
            </a:r>
            <a:endParaRPr lang="tr-TR" b="1" dirty="0"/>
          </a:p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general </a:t>
            </a:r>
            <a:r>
              <a:rPr lang="en-US" b="1" dirty="0"/>
              <a:t>form of declaring a string is char </a:t>
            </a:r>
            <a:r>
              <a:rPr lang="en-US" b="1" dirty="0" err="1"/>
              <a:t>str</a:t>
            </a:r>
            <a:r>
              <a:rPr lang="en-US" b="1" dirty="0"/>
              <a:t>[size]; </a:t>
            </a:r>
            <a:endParaRPr lang="tr-TR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we declare the string like this, we can store size–1 characters in the array because the last character would be the null character. </a:t>
            </a:r>
            <a:endParaRPr lang="tr-TR" b="1" dirty="0" smtClean="0"/>
          </a:p>
          <a:p>
            <a:pPr lvl="1"/>
            <a:r>
              <a:rPr lang="en-US" b="1" dirty="0" smtClean="0"/>
              <a:t>For </a:t>
            </a:r>
            <a:r>
              <a:rPr lang="en-US" b="1" dirty="0"/>
              <a:t>example, char </a:t>
            </a:r>
            <a:r>
              <a:rPr lang="en-US" b="1" dirty="0" smtClean="0"/>
              <a:t>m[100</a:t>
            </a:r>
            <a:r>
              <a:rPr lang="en-US" b="1" dirty="0"/>
              <a:t>]; can store a maximum of 99 characters.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other way to initialize a string is to initialize it as an array of characters.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char </a:t>
            </a:r>
            <a:r>
              <a:rPr lang="en-US" b="1" dirty="0" err="1"/>
              <a:t>str</a:t>
            </a:r>
            <a:r>
              <a:rPr lang="en-US" b="1" dirty="0"/>
              <a:t>[] = {'H', 'E', 'L', 'L', 'O', '\0'}; In this example, we have explicitly added the null character.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We can also declare a string with size much larger than the number of elements that are initialized. For example, consider the statement below. char </a:t>
            </a:r>
            <a:r>
              <a:rPr lang="en-US" b="1" dirty="0" err="1"/>
              <a:t>str</a:t>
            </a:r>
            <a:r>
              <a:rPr lang="en-US" b="1" dirty="0"/>
              <a:t> [10] = "HELLO";</a:t>
            </a:r>
          </a:p>
          <a:p>
            <a:r>
              <a:rPr lang="en-US" b="1" dirty="0"/>
              <a:t>In such cases, the compiler creates an array of size 10; stores "HELLO" in it and finally terminates the string with a null character. </a:t>
            </a:r>
            <a:r>
              <a:rPr lang="en-US" b="1" dirty="0" smtClean="0"/>
              <a:t>Rest </a:t>
            </a:r>
            <a:r>
              <a:rPr lang="en-US" b="1" dirty="0"/>
              <a:t>of the elements in the array are automatically initialized to NULL.  </a:t>
            </a:r>
            <a:endParaRPr lang="tr-TR" b="1" dirty="0" smtClean="0"/>
          </a:p>
          <a:p>
            <a:r>
              <a:rPr lang="en-US" b="1" dirty="0" smtClean="0"/>
              <a:t>Now </a:t>
            </a:r>
            <a:r>
              <a:rPr lang="en-US" b="1" dirty="0"/>
              <a:t>consider the following statements: char </a:t>
            </a:r>
            <a:r>
              <a:rPr lang="en-US" b="1" dirty="0" err="1"/>
              <a:t>str</a:t>
            </a:r>
            <a:r>
              <a:rPr lang="en-US" b="1" dirty="0"/>
              <a:t>[3]; </a:t>
            </a:r>
            <a:r>
              <a:rPr lang="en-US" b="1" dirty="0" err="1"/>
              <a:t>str</a:t>
            </a:r>
            <a:r>
              <a:rPr lang="en-US" b="1" dirty="0"/>
              <a:t> = "HELLO";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above initialization statement is illegal in C and would generate a compile-time error because of two reasons. </a:t>
            </a:r>
            <a:endParaRPr lang="tr-TR" b="1" dirty="0" smtClean="0"/>
          </a:p>
          <a:p>
            <a:r>
              <a:rPr lang="en-US" b="1" dirty="0" smtClean="0"/>
              <a:t>First</a:t>
            </a:r>
            <a:r>
              <a:rPr lang="en-US" b="1" dirty="0"/>
              <a:t>, the array is initialized with more elements than it can store. </a:t>
            </a:r>
            <a:endParaRPr lang="tr-TR" b="1" dirty="0" smtClean="0"/>
          </a:p>
          <a:p>
            <a:r>
              <a:rPr lang="en-US" b="1" dirty="0" smtClean="0"/>
              <a:t>Second</a:t>
            </a:r>
            <a:r>
              <a:rPr lang="en-US" b="1" dirty="0"/>
              <a:t>, initialization cannot be separated from declaration.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Reading Strings </a:t>
            </a:r>
            <a:endParaRPr lang="tr-TR" sz="3200" b="1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we declare a string by writing char </a:t>
            </a:r>
            <a:r>
              <a:rPr lang="en-US" b="1" dirty="0" err="1"/>
              <a:t>str</a:t>
            </a:r>
            <a:r>
              <a:rPr lang="en-US" b="1" dirty="0"/>
              <a:t>[100</a:t>
            </a:r>
            <a:r>
              <a:rPr lang="en-US" b="1" dirty="0" smtClean="0"/>
              <a:t>];</a:t>
            </a:r>
            <a:endParaRPr lang="tr-TR" b="1" dirty="0" smtClean="0"/>
          </a:p>
          <a:p>
            <a:r>
              <a:rPr lang="en-US" b="1" dirty="0" smtClean="0"/>
              <a:t>Then </a:t>
            </a:r>
            <a:r>
              <a:rPr lang="en-US" b="1" dirty="0" err="1"/>
              <a:t>str</a:t>
            </a:r>
            <a:r>
              <a:rPr lang="en-US" b="1" dirty="0"/>
              <a:t> can be read by the user in three ways: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1</a:t>
            </a:r>
            <a:r>
              <a:rPr lang="en-US" b="1" dirty="0"/>
              <a:t>. using </a:t>
            </a:r>
            <a:r>
              <a:rPr lang="en-US" b="1" dirty="0" err="1"/>
              <a:t>scanf</a:t>
            </a:r>
            <a:r>
              <a:rPr lang="en-US" b="1" dirty="0"/>
              <a:t> function,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2</a:t>
            </a:r>
            <a:r>
              <a:rPr lang="en-US" b="1" dirty="0"/>
              <a:t>. using gets() function, and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3</a:t>
            </a:r>
            <a:r>
              <a:rPr lang="en-US" b="1" dirty="0"/>
              <a:t>. using </a:t>
            </a:r>
            <a:r>
              <a:rPr lang="en-US" b="1" dirty="0" err="1"/>
              <a:t>getchar</a:t>
            </a:r>
            <a:r>
              <a:rPr lang="en-US" b="1" dirty="0" smtClean="0"/>
              <a:t>()</a:t>
            </a:r>
            <a:r>
              <a:rPr lang="tr-TR" b="1" dirty="0" smtClean="0"/>
              <a:t> </a:t>
            </a:r>
            <a:r>
              <a:rPr lang="en-US" b="1" dirty="0" smtClean="0"/>
              <a:t>function repeatedly</a:t>
            </a:r>
            <a:r>
              <a:rPr lang="en-US" b="1" dirty="0"/>
              <a:t>. </a:t>
            </a:r>
            <a:endParaRPr lang="tr-TR" b="1" dirty="0" smtClean="0"/>
          </a:p>
          <a:p>
            <a:r>
              <a:rPr lang="en-US" b="1" dirty="0" smtClean="0"/>
              <a:t>Strings </a:t>
            </a:r>
            <a:r>
              <a:rPr lang="en-US" b="1" dirty="0"/>
              <a:t>can be read using </a:t>
            </a:r>
            <a:r>
              <a:rPr lang="en-US" b="1" dirty="0" err="1"/>
              <a:t>scanf</a:t>
            </a:r>
            <a:r>
              <a:rPr lang="en-US" b="1" dirty="0"/>
              <a:t>() by writing </a:t>
            </a:r>
            <a:r>
              <a:rPr lang="en-US" b="1" dirty="0" err="1"/>
              <a:t>scanf</a:t>
            </a:r>
            <a:r>
              <a:rPr lang="en-US" b="1" dirty="0"/>
              <a:t>("%s", </a:t>
            </a:r>
            <a:r>
              <a:rPr lang="en-US" b="1" dirty="0" err="1"/>
              <a:t>str</a:t>
            </a:r>
            <a:r>
              <a:rPr lang="en-US" b="1" dirty="0" smtClean="0"/>
              <a:t>);</a:t>
            </a:r>
            <a:endParaRPr lang="tr-TR" b="1" dirty="0" smtClean="0"/>
          </a:p>
          <a:p>
            <a:r>
              <a:rPr lang="en-US" b="1" dirty="0" err="1" smtClean="0"/>
              <a:t>scanf</a:t>
            </a:r>
            <a:r>
              <a:rPr lang="en-US" b="1" dirty="0"/>
              <a:t>() function is well known and easy to use, </a:t>
            </a:r>
            <a:endParaRPr lang="tr-TR" b="1" dirty="0" smtClean="0"/>
          </a:p>
          <a:p>
            <a:pPr lvl="1"/>
            <a:r>
              <a:rPr lang="en-US" sz="2400" b="1" dirty="0" smtClean="0"/>
              <a:t>the </a:t>
            </a:r>
            <a:r>
              <a:rPr lang="en-US" sz="2400" b="1" dirty="0"/>
              <a:t>main pitfall of using this function is that the function terminates as soon as it finds a blank space. </a:t>
            </a:r>
            <a:endParaRPr lang="tr-TR" sz="2400" b="1" dirty="0"/>
          </a:p>
          <a:p>
            <a:r>
              <a:rPr lang="en-US" b="1" dirty="0"/>
              <a:t>For example, if the user enters Hello World, then the </a:t>
            </a:r>
            <a:r>
              <a:rPr lang="en-US" b="1" dirty="0" err="1"/>
              <a:t>str</a:t>
            </a:r>
            <a:r>
              <a:rPr lang="en-US" b="1" dirty="0"/>
              <a:t> will contain only Hello. </a:t>
            </a:r>
            <a:r>
              <a:rPr lang="en-US" b="1" dirty="0" smtClean="0"/>
              <a:t> </a:t>
            </a:r>
            <a:endParaRPr lang="tr-TR" b="1" dirty="0"/>
          </a:p>
          <a:p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sz="3200" b="1" dirty="0"/>
              <a:t>Reading Strings </a:t>
            </a:r>
            <a:endParaRPr lang="tr-TR" sz="3200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next method of reading a string is by using the gets() function.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string can be read by writing gets(</a:t>
            </a:r>
            <a:r>
              <a:rPr lang="en-US" b="1" dirty="0" err="1"/>
              <a:t>str</a:t>
            </a:r>
            <a:r>
              <a:rPr lang="en-US" b="1" dirty="0"/>
              <a:t>); gets() is a simple function that overcomes the drawbacks of the </a:t>
            </a:r>
            <a:r>
              <a:rPr lang="en-US" b="1" dirty="0" err="1"/>
              <a:t>scanf</a:t>
            </a:r>
            <a:r>
              <a:rPr lang="en-US" b="1" dirty="0"/>
              <a:t>() function.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gets() function takes the starting address of the string which will hold the input.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string inputted using gets() is automatically terminated with a null character.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/>
              <a:t>Reading </a:t>
            </a:r>
            <a:r>
              <a:rPr lang="en-US" sz="3200" b="1" dirty="0" smtClean="0"/>
              <a:t>Strings</a:t>
            </a:r>
            <a:endParaRPr lang="tr-TR" sz="3200" b="1" dirty="0" smtClean="0"/>
          </a:p>
          <a:p>
            <a:r>
              <a:rPr lang="en-US" sz="3200" b="1" dirty="0"/>
              <a:t>Strings can also be read by calling the </a:t>
            </a:r>
            <a:r>
              <a:rPr lang="en-US" sz="3200" b="1" dirty="0" err="1"/>
              <a:t>getchar</a:t>
            </a:r>
            <a:r>
              <a:rPr lang="en-US" sz="3200" b="1" dirty="0"/>
              <a:t>() function repeatedly to read a sequence of single characters (unless a terminating character is entered) and simultaneously storing it in a character array as shown below.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=0;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err="1" smtClean="0"/>
              <a:t>ch</a:t>
            </a:r>
            <a:r>
              <a:rPr lang="en-US" sz="3200" b="1" dirty="0" smtClean="0"/>
              <a:t> </a:t>
            </a:r>
            <a:r>
              <a:rPr lang="en-US" sz="3200" b="1" dirty="0"/>
              <a:t>= </a:t>
            </a:r>
            <a:r>
              <a:rPr lang="en-US" sz="3200" b="1" dirty="0" err="1" smtClean="0"/>
              <a:t>getchar</a:t>
            </a:r>
            <a:r>
              <a:rPr lang="tr-TR" sz="3200" b="1" dirty="0" smtClean="0"/>
              <a:t>()</a:t>
            </a:r>
            <a:r>
              <a:rPr lang="en-US" sz="3200" b="1" dirty="0" smtClean="0"/>
              <a:t>;// </a:t>
            </a:r>
            <a:r>
              <a:rPr lang="en-US" sz="3200" b="1" dirty="0"/>
              <a:t>Get a character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while(</a:t>
            </a:r>
            <a:r>
              <a:rPr lang="en-US" sz="3200" b="1" dirty="0" err="1" smtClean="0"/>
              <a:t>ch</a:t>
            </a:r>
            <a:r>
              <a:rPr lang="en-US" sz="3200" b="1" dirty="0" smtClean="0"/>
              <a:t> </a:t>
            </a:r>
            <a:r>
              <a:rPr lang="en-US" sz="3200" b="1" dirty="0"/>
              <a:t>!= '*')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{</a:t>
            </a:r>
            <a:endParaRPr lang="tr-TR" sz="3200" b="1" dirty="0"/>
          </a:p>
          <a:p>
            <a:pPr marL="68580" indent="0">
              <a:buNone/>
            </a:pPr>
            <a:r>
              <a:rPr lang="tr-TR" sz="3200" b="1" dirty="0" smtClean="0"/>
              <a:t>		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[</a:t>
            </a:r>
            <a:r>
              <a:rPr lang="en-US" sz="3200" b="1" dirty="0" err="1" smtClean="0"/>
              <a:t>i</a:t>
            </a:r>
            <a:r>
              <a:rPr lang="en-US" sz="3200" b="1" dirty="0"/>
              <a:t>] = </a:t>
            </a:r>
            <a:r>
              <a:rPr lang="en-US" sz="3200" b="1" dirty="0" err="1"/>
              <a:t>ch</a:t>
            </a:r>
            <a:r>
              <a:rPr lang="en-US" sz="3200" b="1" dirty="0"/>
              <a:t>;// Store the read character in </a:t>
            </a:r>
            <a:r>
              <a:rPr lang="en-US" sz="3200" b="1" dirty="0" err="1"/>
              <a:t>str</a:t>
            </a:r>
            <a:r>
              <a:rPr lang="en-US" sz="3200" b="1" dirty="0"/>
              <a:t>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	</a:t>
            </a:r>
            <a:r>
              <a:rPr lang="en-US" sz="3200" b="1" dirty="0" err="1" smtClean="0"/>
              <a:t>i</a:t>
            </a:r>
            <a:r>
              <a:rPr lang="en-US" sz="3200" b="1" dirty="0"/>
              <a:t>++;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	</a:t>
            </a:r>
            <a:r>
              <a:rPr lang="en-US" sz="3200" b="1" dirty="0" err="1" smtClean="0"/>
              <a:t>ch</a:t>
            </a:r>
            <a:r>
              <a:rPr lang="en-US" sz="3200" b="1" dirty="0" smtClean="0"/>
              <a:t> </a:t>
            </a:r>
            <a:r>
              <a:rPr lang="en-US" sz="3200" b="1" dirty="0"/>
              <a:t>= </a:t>
            </a:r>
            <a:r>
              <a:rPr lang="en-US" sz="3200" b="1" dirty="0" err="1"/>
              <a:t>getchar</a:t>
            </a:r>
            <a:r>
              <a:rPr lang="en-US" sz="3200" b="1" dirty="0"/>
              <a:t>();// Get another character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}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[</a:t>
            </a:r>
            <a:r>
              <a:rPr lang="en-US" sz="3200" b="1" dirty="0" err="1" smtClean="0"/>
              <a:t>i</a:t>
            </a:r>
            <a:r>
              <a:rPr lang="en-US" sz="3200" b="1" dirty="0"/>
              <a:t>] = '\</a:t>
            </a:r>
            <a:r>
              <a:rPr lang="en-US" sz="3200" b="1" dirty="0" smtClean="0"/>
              <a:t>0';// </a:t>
            </a:r>
            <a:r>
              <a:rPr lang="en-US" sz="3200" b="1" dirty="0"/>
              <a:t>Terminate </a:t>
            </a:r>
            <a:r>
              <a:rPr lang="en-US" sz="3200" b="1" dirty="0" err="1"/>
              <a:t>str</a:t>
            </a:r>
            <a:r>
              <a:rPr lang="en-US" sz="3200" b="1" dirty="0"/>
              <a:t> with null character </a:t>
            </a:r>
            <a:endParaRPr lang="tr-TR" sz="3200" b="1" dirty="0" smtClean="0"/>
          </a:p>
          <a:p>
            <a:r>
              <a:rPr lang="en-US" sz="3200" b="1" dirty="0" smtClean="0"/>
              <a:t>Note </a:t>
            </a:r>
            <a:r>
              <a:rPr lang="en-US" sz="3200" b="1" dirty="0"/>
              <a:t>that in this method, you have to deliberately append the string with a null character.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other two functions automatically do this.</a:t>
            </a:r>
          </a:p>
          <a:p>
            <a:endParaRPr lang="tr-TR" sz="32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17096</TotalTime>
  <Words>3212</Words>
  <Application>Microsoft Office PowerPoint</Application>
  <PresentationFormat>On-screen Show (4:3)</PresentationFormat>
  <Paragraphs>410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Century Gothic</vt:lpstr>
      <vt:lpstr>Wingdings 2</vt:lpstr>
      <vt:lpstr>Austin</vt:lpstr>
      <vt:lpstr>COM2067/ COM267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Arrays of Strings</vt:lpstr>
      <vt:lpstr>Arrays of Strings</vt:lpstr>
      <vt:lpstr>Pointers and Strings</vt:lpstr>
      <vt:lpstr>Pointers and Strings</vt:lpstr>
      <vt:lpstr>Pointers and Strings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COM267</dc:title>
  <dc:creator>AR</dc:creator>
  <cp:lastModifiedBy>Microsoft account</cp:lastModifiedBy>
  <cp:revision>584</cp:revision>
  <dcterms:created xsi:type="dcterms:W3CDTF">2006-08-16T00:00:00Z</dcterms:created>
  <dcterms:modified xsi:type="dcterms:W3CDTF">2021-08-04T07:20:24Z</dcterms:modified>
</cp:coreProperties>
</file>