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75" r:id="rId10"/>
    <p:sldId id="274" r:id="rId11"/>
    <p:sldId id="273" r:id="rId12"/>
    <p:sldId id="272" r:id="rId13"/>
    <p:sldId id="271" r:id="rId14"/>
    <p:sldId id="270" r:id="rId15"/>
    <p:sldId id="269" r:id="rId16"/>
    <p:sldId id="268" r:id="rId17"/>
    <p:sldId id="267" r:id="rId18"/>
    <p:sldId id="266" r:id="rId19"/>
    <p:sldId id="265" r:id="rId20"/>
    <p:sldId id="264" r:id="rId21"/>
    <p:sldId id="310" r:id="rId22"/>
    <p:sldId id="311" r:id="rId23"/>
    <p:sldId id="32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m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18"/>
          <a:stretch/>
        </p:blipFill>
        <p:spPr bwMode="auto">
          <a:xfrm>
            <a:off x="467544" y="250880"/>
            <a:ext cx="7448550" cy="42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467544" y="692696"/>
            <a:ext cx="7897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i="1" dirty="0"/>
              <a:t>combinational network </a:t>
            </a:r>
            <a:r>
              <a:rPr lang="en-US" sz="2400" dirty="0"/>
              <a:t>is defined as a logical circuit whose </a:t>
            </a:r>
            <a:r>
              <a:rPr lang="en-US" sz="2400" b="1" dirty="0"/>
              <a:t>output</a:t>
            </a:r>
            <a:r>
              <a:rPr lang="en-US" sz="2400" dirty="0"/>
              <a:t> depends </a:t>
            </a:r>
            <a:r>
              <a:rPr lang="en-US" sz="2400" u="sng" dirty="0" smtClean="0"/>
              <a:t>only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on </a:t>
            </a:r>
            <a:r>
              <a:rPr lang="en-US" sz="2400" u="sng" dirty="0"/>
              <a:t>the combination of its </a:t>
            </a:r>
            <a:r>
              <a:rPr lang="en-US" sz="2400" b="1" u="sng" dirty="0"/>
              <a:t>inputs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67544" y="1877923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combinational network can be described in terms of a </a:t>
            </a:r>
            <a:r>
              <a:rPr lang="en-US" sz="2400" b="1" u="sng" dirty="0"/>
              <a:t>Boolean function</a:t>
            </a:r>
            <a:r>
              <a:rPr lang="en-US" sz="2400" dirty="0"/>
              <a:t>. </a:t>
            </a:r>
            <a:endParaRPr lang="en-US" sz="24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06357" y="285293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i="1" dirty="0" err="1" smtClean="0"/>
              <a:t>Some</a:t>
            </a:r>
            <a:r>
              <a:rPr lang="tr-TR" sz="2400" b="1" i="1" dirty="0" smtClean="0"/>
              <a:t> </a:t>
            </a:r>
            <a:r>
              <a:rPr lang="en-US" sz="2400" b="1" i="1" dirty="0" smtClean="0"/>
              <a:t>examples </a:t>
            </a:r>
            <a:r>
              <a:rPr lang="en-US" sz="2400" b="1" i="1" dirty="0"/>
              <a:t>of combinational </a:t>
            </a:r>
            <a:r>
              <a:rPr lang="en-US" sz="2400" b="1" i="1" dirty="0" smtClean="0"/>
              <a:t>networks</a:t>
            </a:r>
            <a:r>
              <a:rPr lang="tr-TR" sz="2400" b="1" i="1" dirty="0"/>
              <a:t>:</a:t>
            </a:r>
            <a:endParaRPr lang="en-US" sz="24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68659"/>
            <a:ext cx="60960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6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44"/>
          <a:stretch/>
        </p:blipFill>
        <p:spPr bwMode="auto">
          <a:xfrm>
            <a:off x="59045" y="41566"/>
            <a:ext cx="7534275" cy="297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233926" y="1020849"/>
            <a:ext cx="2002369" cy="270260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kdörtgen 3"/>
          <p:cNvSpPr/>
          <p:nvPr/>
        </p:nvSpPr>
        <p:spPr>
          <a:xfrm>
            <a:off x="1331640" y="993139"/>
            <a:ext cx="1296144" cy="270259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3798472" y="750590"/>
            <a:ext cx="1681922" cy="252000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260260" y="3615922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Let’s represent </a:t>
            </a:r>
            <a:r>
              <a:rPr lang="en-US" sz="2000" i="1" dirty="0"/>
              <a:t>S</a:t>
            </a:r>
            <a:r>
              <a:rPr lang="en-US" sz="2000" dirty="0"/>
              <a:t>1 and </a:t>
            </a:r>
            <a:r>
              <a:rPr lang="en-US" sz="2000" i="1" dirty="0"/>
              <a:t>S</a:t>
            </a:r>
            <a:r>
              <a:rPr lang="en-US" sz="2000" dirty="0"/>
              <a:t>2 as </a:t>
            </a:r>
            <a:r>
              <a:rPr lang="en-US" sz="2000" i="1" dirty="0"/>
              <a:t>digital signals</a:t>
            </a:r>
            <a:r>
              <a:rPr lang="en-US" sz="2000" dirty="0"/>
              <a:t>, that is, sequences of 0</a:t>
            </a:r>
            <a:r>
              <a:rPr lang="en-US" sz="2000" i="1" dirty="0"/>
              <a:t>s </a:t>
            </a:r>
            <a:r>
              <a:rPr lang="en-US" sz="2000" dirty="0"/>
              <a:t>and 1</a:t>
            </a:r>
            <a:r>
              <a:rPr lang="en-US" sz="2000" i="1" dirty="0"/>
              <a:t>s </a:t>
            </a:r>
            <a:r>
              <a:rPr lang="en-US" sz="2000" dirty="0" smtClean="0"/>
              <a:t>that</a:t>
            </a:r>
            <a:r>
              <a:rPr lang="tr-TR" sz="2000" dirty="0" smtClean="0"/>
              <a:t> </a:t>
            </a:r>
            <a:r>
              <a:rPr lang="en-US" sz="2000" dirty="0" smtClean="0"/>
              <a:t>vary </a:t>
            </a:r>
            <a:r>
              <a:rPr lang="en-US" sz="2000" dirty="0"/>
              <a:t>over time and encode information such as a phone call or a TV program, </a:t>
            </a:r>
            <a:r>
              <a:rPr lang="en-US" sz="2000" dirty="0" smtClean="0"/>
              <a:t>let’s </a:t>
            </a:r>
            <a:r>
              <a:rPr lang="en-US" sz="2000" u="sng" dirty="0"/>
              <a:t>use </a:t>
            </a:r>
            <a:r>
              <a:rPr lang="en-US" sz="2000" b="1" i="1" u="sng" dirty="0"/>
              <a:t>SEL</a:t>
            </a:r>
            <a:r>
              <a:rPr lang="en-US" sz="2000" i="1" u="sng" dirty="0"/>
              <a:t> </a:t>
            </a:r>
            <a:r>
              <a:rPr lang="en-US" sz="2000" u="sng" dirty="0"/>
              <a:t>to select which of the signals will be routed to </a:t>
            </a:r>
            <a:r>
              <a:rPr lang="en-US" sz="2000" b="1" u="sng" dirty="0"/>
              <a:t>output </a:t>
            </a:r>
            <a:r>
              <a:rPr lang="en-US" sz="2000" b="1" i="1" u="sng" dirty="0"/>
              <a:t>U</a:t>
            </a:r>
            <a:r>
              <a:rPr lang="en-US" sz="2000" dirty="0"/>
              <a:t>.</a:t>
            </a:r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42"/>
          <a:stretch/>
        </p:blipFill>
        <p:spPr bwMode="auto">
          <a:xfrm>
            <a:off x="467544" y="3020292"/>
            <a:ext cx="7534275" cy="56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40" y="4517142"/>
            <a:ext cx="5700155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47" y="188640"/>
            <a:ext cx="5700155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51520" y="2746085"/>
            <a:ext cx="8496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From the image above, we see that </a:t>
            </a:r>
            <a:r>
              <a:rPr lang="en-US" sz="2200" b="1" i="1" u="sng" dirty="0"/>
              <a:t>U</a:t>
            </a:r>
            <a:r>
              <a:rPr lang="en-US" sz="2200" i="1" u="sng" dirty="0"/>
              <a:t> </a:t>
            </a:r>
            <a:r>
              <a:rPr lang="en-US" sz="2200" u="sng" dirty="0"/>
              <a:t>needs to assume the values of </a:t>
            </a:r>
            <a:r>
              <a:rPr lang="en-US" sz="2200" b="1" i="1" u="sng" dirty="0"/>
              <a:t>S</a:t>
            </a:r>
            <a:r>
              <a:rPr lang="en-US" sz="2200" b="1" u="sng" dirty="0"/>
              <a:t>1</a:t>
            </a:r>
            <a:r>
              <a:rPr lang="en-US" sz="2200" u="sng" dirty="0"/>
              <a:t> if </a:t>
            </a:r>
            <a:r>
              <a:rPr lang="en-US" sz="2200" b="1" i="1" u="sng" dirty="0"/>
              <a:t>SEL </a:t>
            </a:r>
            <a:r>
              <a:rPr lang="en-US" sz="2200" b="1" u="sng" dirty="0"/>
              <a:t>= </a:t>
            </a:r>
            <a:r>
              <a:rPr lang="en-US" sz="2200" b="1" u="sng" dirty="0" smtClean="0"/>
              <a:t>0</a:t>
            </a:r>
            <a:r>
              <a:rPr lang="en-US" sz="2200" u="sng" dirty="0" smtClean="0"/>
              <a:t>,</a:t>
            </a:r>
            <a:r>
              <a:rPr lang="tr-TR" sz="2200" u="sng" dirty="0" smtClean="0"/>
              <a:t> </a:t>
            </a:r>
            <a:r>
              <a:rPr lang="en-US" sz="2200" u="sng" dirty="0" smtClean="0"/>
              <a:t>or </a:t>
            </a:r>
            <a:r>
              <a:rPr lang="en-US" sz="2200" u="sng" dirty="0"/>
              <a:t>of </a:t>
            </a:r>
            <a:r>
              <a:rPr lang="en-US" sz="2200" b="1" i="1" u="sng" dirty="0"/>
              <a:t>S</a:t>
            </a:r>
            <a:r>
              <a:rPr lang="en-US" sz="2200" b="1" u="sng" dirty="0"/>
              <a:t>2</a:t>
            </a:r>
            <a:r>
              <a:rPr lang="en-US" sz="2200" u="sng" dirty="0"/>
              <a:t> if </a:t>
            </a:r>
            <a:r>
              <a:rPr lang="en-US" sz="2200" b="1" i="1" u="sng" dirty="0"/>
              <a:t>SEL </a:t>
            </a:r>
            <a:r>
              <a:rPr lang="en-US" sz="2200" b="1" u="sng" dirty="0"/>
              <a:t>= 1</a:t>
            </a:r>
            <a:r>
              <a:rPr lang="en-US" sz="2200" dirty="0"/>
              <a:t>. Thus, it is possible to define the truth table. Notice that </a:t>
            </a:r>
            <a:r>
              <a:rPr lang="en-US" sz="2200" dirty="0" smtClean="0"/>
              <a:t>the</a:t>
            </a:r>
            <a:r>
              <a:rPr lang="tr-TR" sz="2200" dirty="0" smtClean="0"/>
              <a:t> </a:t>
            </a:r>
            <a:r>
              <a:rPr lang="en-US" sz="2200" dirty="0" smtClean="0"/>
              <a:t>table </a:t>
            </a:r>
            <a:r>
              <a:rPr lang="en-US" sz="2200" dirty="0"/>
              <a:t>is valid “moment by moment,” and does not describe the history of the </a:t>
            </a:r>
            <a:r>
              <a:rPr lang="en-US" sz="2200" dirty="0" smtClean="0"/>
              <a:t>network</a:t>
            </a:r>
            <a:r>
              <a:rPr lang="tr-TR" sz="2200" dirty="0" smtClean="0"/>
              <a:t> </a:t>
            </a:r>
            <a:r>
              <a:rPr lang="en-US" sz="2200" dirty="0" smtClean="0"/>
              <a:t>operations</a:t>
            </a:r>
            <a:r>
              <a:rPr lang="en-US" sz="2200" dirty="0"/>
              <a:t>:</a:t>
            </a:r>
            <a:endParaRPr lang="en-US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48" y="4192635"/>
            <a:ext cx="18383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88640"/>
            <a:ext cx="2019766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90452" y="3113092"/>
            <a:ext cx="8946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Let’s apply the </a:t>
            </a:r>
            <a:r>
              <a:rPr lang="en-US" sz="2200" b="1" u="sng" dirty="0"/>
              <a:t>first form of Shannon’s Expansion Theorem</a:t>
            </a:r>
            <a:r>
              <a:rPr lang="en-US" sz="2200" dirty="0"/>
              <a:t>: meaning, let’s do </a:t>
            </a:r>
            <a:r>
              <a:rPr lang="en-US" sz="2200" dirty="0" smtClean="0"/>
              <a:t>an</a:t>
            </a:r>
            <a:r>
              <a:rPr lang="tr-TR" sz="2200" dirty="0" smtClean="0"/>
              <a:t> </a:t>
            </a:r>
            <a:r>
              <a:rPr lang="en-US" sz="2200" b="1" u="sng" dirty="0" smtClean="0"/>
              <a:t>AND–OR</a:t>
            </a:r>
            <a:r>
              <a:rPr lang="en-US" sz="2200" dirty="0" smtClean="0"/>
              <a:t> </a:t>
            </a:r>
            <a:r>
              <a:rPr lang="en-US" sz="2200" dirty="0"/>
              <a:t>canonical synthesis. For all the </a:t>
            </a:r>
            <a:r>
              <a:rPr lang="en-US" sz="2200" u="sng" dirty="0"/>
              <a:t>1s in the output column</a:t>
            </a:r>
            <a:r>
              <a:rPr lang="en-US" sz="2200" dirty="0"/>
              <a:t>, let’s write </a:t>
            </a:r>
            <a:r>
              <a:rPr lang="en-US" sz="2200" dirty="0" smtClean="0"/>
              <a:t>the</a:t>
            </a:r>
            <a:r>
              <a:rPr lang="tr-TR" sz="2200" dirty="0" smtClean="0"/>
              <a:t> </a:t>
            </a:r>
            <a:r>
              <a:rPr lang="en-US" sz="2200" dirty="0" smtClean="0"/>
              <a:t>corresponding </a:t>
            </a:r>
            <a:r>
              <a:rPr lang="en-US" sz="2200" b="1" dirty="0" err="1"/>
              <a:t>minterms</a:t>
            </a:r>
            <a:r>
              <a:rPr lang="en-US" sz="2200" dirty="0"/>
              <a:t>, </a:t>
            </a:r>
            <a:r>
              <a:rPr lang="en-US" sz="2200" u="sng" dirty="0"/>
              <a:t>merging them in </a:t>
            </a:r>
            <a:r>
              <a:rPr lang="en-US" sz="2200" u="sng" dirty="0" smtClean="0"/>
              <a:t>OR</a:t>
            </a:r>
            <a:r>
              <a:rPr lang="en-US" sz="2200" dirty="0"/>
              <a:t>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5" b="27306"/>
          <a:stretch/>
        </p:blipFill>
        <p:spPr bwMode="auto">
          <a:xfrm>
            <a:off x="2843808" y="4581128"/>
            <a:ext cx="4086978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1"/>
            <a:ext cx="5851636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" y="987477"/>
            <a:ext cx="5682471" cy="51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5" r="13786" b="27306"/>
          <a:stretch/>
        </p:blipFill>
        <p:spPr bwMode="auto">
          <a:xfrm>
            <a:off x="5652120" y="987477"/>
            <a:ext cx="3164728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5426452" y="2636912"/>
            <a:ext cx="34563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Notice that every time we see one of the four combinations that the table assigns </a:t>
            </a:r>
            <a:r>
              <a:rPr lang="en-US" sz="2000" dirty="0" smtClean="0"/>
              <a:t>at</a:t>
            </a:r>
            <a:r>
              <a:rPr lang="tr-TR" sz="2000" dirty="0" smtClean="0"/>
              <a:t> </a:t>
            </a:r>
            <a:r>
              <a:rPr lang="en-US" sz="2000" dirty="0" smtClean="0"/>
              <a:t>1</a:t>
            </a:r>
            <a:r>
              <a:rPr lang="en-US" sz="2000" dirty="0"/>
              <a:t>, </a:t>
            </a:r>
            <a:r>
              <a:rPr lang="tr-TR" sz="2000" b="1" i="1" u="sng" dirty="0" err="1" smtClean="0"/>
              <a:t>only</a:t>
            </a:r>
            <a:r>
              <a:rPr lang="tr-TR" sz="2000" dirty="0" smtClean="0"/>
              <a:t> </a:t>
            </a:r>
            <a:r>
              <a:rPr lang="en-US" sz="2000" dirty="0" smtClean="0"/>
              <a:t>the corresponding</a:t>
            </a:r>
            <a:r>
              <a:rPr lang="tr-TR" sz="2000" dirty="0" smtClean="0"/>
              <a:t> </a:t>
            </a:r>
            <a:r>
              <a:rPr lang="en-US" sz="2000" b="1" u="sng" dirty="0" err="1" smtClean="0"/>
              <a:t>minterm</a:t>
            </a:r>
            <a:r>
              <a:rPr lang="tr-TR" sz="2000" dirty="0"/>
              <a:t> </a:t>
            </a:r>
            <a:r>
              <a:rPr lang="en-US" sz="2000" u="sng" dirty="0" smtClean="0"/>
              <a:t>generates </a:t>
            </a:r>
            <a:r>
              <a:rPr lang="en-US" sz="2000" u="sng" dirty="0"/>
              <a:t>a 1</a:t>
            </a:r>
            <a:r>
              <a:rPr lang="en-US" sz="2000" dirty="0"/>
              <a:t>. </a:t>
            </a:r>
            <a:endParaRPr lang="tr-TR" sz="2000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en-US" sz="2000" dirty="0" smtClean="0"/>
              <a:t>The </a:t>
            </a:r>
            <a:r>
              <a:rPr lang="en-US" sz="2000" b="1" dirty="0"/>
              <a:t>OR</a:t>
            </a:r>
            <a:r>
              <a:rPr lang="en-US" sz="2000" dirty="0"/>
              <a:t> makes it so </a:t>
            </a:r>
            <a:r>
              <a:rPr lang="en-US" sz="2000" dirty="0" smtClean="0"/>
              <a:t>that</a:t>
            </a:r>
            <a:r>
              <a:rPr lang="tr-TR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u="sng" dirty="0"/>
              <a:t>output </a:t>
            </a:r>
            <a:r>
              <a:rPr lang="en-US" sz="2000" i="1" u="sng" dirty="0"/>
              <a:t>U </a:t>
            </a:r>
            <a:r>
              <a:rPr lang="en-US" sz="2000" u="sng" dirty="0"/>
              <a:t>goes to 1</a:t>
            </a:r>
            <a:r>
              <a:rPr lang="en-US" sz="2000" dirty="0"/>
              <a:t> for </a:t>
            </a:r>
            <a:r>
              <a:rPr lang="en-US" sz="2000" u="sng" dirty="0"/>
              <a:t>all four combinations</a:t>
            </a:r>
            <a:r>
              <a:rPr lang="en-US" sz="2000" dirty="0"/>
              <a:t> above.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8833" y="135953"/>
            <a:ext cx="8771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Minimizing</a:t>
            </a:r>
          </a:p>
          <a:p>
            <a:pPr algn="just"/>
            <a:r>
              <a:rPr lang="en-US" sz="2400" dirty="0"/>
              <a:t>The </a:t>
            </a:r>
            <a:r>
              <a:rPr lang="en-US" sz="2400" u="sng" dirty="0"/>
              <a:t>AND/OR canonical form</a:t>
            </a:r>
            <a:r>
              <a:rPr lang="en-US" sz="2400" dirty="0"/>
              <a:t> that we derived can be </a:t>
            </a:r>
            <a:r>
              <a:rPr lang="en-US" sz="2400" b="1" u="sng" dirty="0"/>
              <a:t>minimized</a:t>
            </a:r>
            <a:r>
              <a:rPr lang="en-US" sz="2400" dirty="0"/>
              <a:t> by using the </a:t>
            </a:r>
            <a:r>
              <a:rPr lang="en-US" sz="2400" u="sng" dirty="0" smtClean="0"/>
              <a:t>properties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of </a:t>
            </a:r>
            <a:r>
              <a:rPr lang="en-US" sz="2400" u="sng" dirty="0"/>
              <a:t>Boolean algebra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b="1" u="sng" dirty="0"/>
              <a:t>minimize</a:t>
            </a:r>
            <a:r>
              <a:rPr lang="en-US" sz="2400" dirty="0"/>
              <a:t> the </a:t>
            </a:r>
            <a:r>
              <a:rPr lang="en-US" sz="2400" b="1" i="1" u="sng" dirty="0"/>
              <a:t>number of literals</a:t>
            </a:r>
            <a:r>
              <a:rPr lang="en-US" sz="2400" i="1" dirty="0"/>
              <a:t> </a:t>
            </a:r>
            <a:r>
              <a:rPr lang="en-US" sz="2400" dirty="0"/>
              <a:t>of the </a:t>
            </a:r>
            <a:r>
              <a:rPr lang="en-US" sz="2400" dirty="0" smtClean="0"/>
              <a:t>expression</a:t>
            </a:r>
            <a:r>
              <a:rPr lang="tr-TR" sz="2400" dirty="0" smtClean="0"/>
              <a:t> </a:t>
            </a:r>
            <a:r>
              <a:rPr lang="en-US" sz="2400" dirty="0" smtClean="0"/>
              <a:t>that </a:t>
            </a:r>
            <a:r>
              <a:rPr lang="en-US" sz="2400" dirty="0"/>
              <a:t>describes the network. Let’s see the following:</a:t>
            </a: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81" y="2348880"/>
            <a:ext cx="7839693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419872" y="2691141"/>
            <a:ext cx="612000" cy="4320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30071" y="2691141"/>
            <a:ext cx="612000" cy="4320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9188" y="3030567"/>
            <a:ext cx="288000" cy="3600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0515" y="3030677"/>
            <a:ext cx="288000" cy="3600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18" b="65482"/>
          <a:stretch/>
        </p:blipFill>
        <p:spPr bwMode="auto">
          <a:xfrm>
            <a:off x="1285497" y="3933111"/>
            <a:ext cx="5856574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tin kutusu 10"/>
          <p:cNvSpPr txBox="1"/>
          <p:nvPr/>
        </p:nvSpPr>
        <p:spPr>
          <a:xfrm>
            <a:off x="351231" y="4667944"/>
            <a:ext cx="8771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Originally the </a:t>
            </a:r>
            <a:r>
              <a:rPr lang="en-US" sz="2400" dirty="0" smtClean="0"/>
              <a:t>expression</a:t>
            </a:r>
            <a:r>
              <a:rPr lang="tr-TR" sz="2400" dirty="0" smtClean="0"/>
              <a:t> </a:t>
            </a:r>
            <a:r>
              <a:rPr lang="en-US" sz="2400" dirty="0" smtClean="0"/>
              <a:t>had </a:t>
            </a:r>
            <a:r>
              <a:rPr lang="en-US" sz="2400" dirty="0"/>
              <a:t>12 literals; now it only has four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network’s</a:t>
            </a:r>
            <a:r>
              <a:rPr lang="tr-TR" sz="2400" dirty="0" smtClean="0"/>
              <a:t> </a:t>
            </a:r>
            <a:r>
              <a:rPr lang="en-US" sz="2400" dirty="0" smtClean="0"/>
              <a:t>complexity </a:t>
            </a:r>
            <a:r>
              <a:rPr lang="en-US" sz="2400" dirty="0"/>
              <a:t>is markedly reduced:</a:t>
            </a:r>
            <a:endParaRPr lang="en-US" sz="24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88" y="5715280"/>
            <a:ext cx="3411474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6"/>
          <a:stretch/>
        </p:blipFill>
        <p:spPr bwMode="auto">
          <a:xfrm>
            <a:off x="1658857" y="116632"/>
            <a:ext cx="5517377" cy="315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30800"/>
            <a:ext cx="8212391" cy="16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67"/>
          <a:stretch/>
        </p:blipFill>
        <p:spPr bwMode="auto">
          <a:xfrm>
            <a:off x="1170400" y="3501008"/>
            <a:ext cx="6662661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648"/>
            <a:ext cx="1548735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9" y="1124744"/>
            <a:ext cx="844163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/>
          <a:stretch/>
        </p:blipFill>
        <p:spPr bwMode="auto">
          <a:xfrm>
            <a:off x="1350762" y="2533034"/>
            <a:ext cx="639380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16" y="5276595"/>
            <a:ext cx="7438500" cy="10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6" y="3789168"/>
            <a:ext cx="7866181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" y="8848"/>
            <a:ext cx="7379493" cy="20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7" y="4797152"/>
            <a:ext cx="7878000" cy="18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53" y="1916832"/>
            <a:ext cx="4989600" cy="2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0" y="188640"/>
            <a:ext cx="717942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66873"/>
            <a:ext cx="7369982" cy="4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32974"/>
            <a:ext cx="61531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251"/>
            <a:ext cx="5000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448832"/>
            <a:ext cx="3263685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51520" y="2316936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Chap. 1, we </a:t>
            </a:r>
            <a:r>
              <a:rPr lang="en-US" sz="2400" dirty="0" smtClean="0"/>
              <a:t>describe</a:t>
            </a:r>
            <a:r>
              <a:rPr lang="tr-TR" sz="2400" dirty="0" smtClean="0"/>
              <a:t>d</a:t>
            </a:r>
            <a:r>
              <a:rPr lang="en-US" sz="2400" dirty="0" smtClean="0"/>
              <a:t> </a:t>
            </a:r>
            <a:r>
              <a:rPr lang="en-US" sz="2400" dirty="0"/>
              <a:t>a logical </a:t>
            </a:r>
            <a:r>
              <a:rPr lang="en-US" sz="2400" dirty="0" smtClean="0"/>
              <a:t>network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: </a:t>
            </a:r>
            <a:r>
              <a:rPr lang="tr-TR" sz="2400" b="1" dirty="0" smtClean="0"/>
              <a:t>1-</a:t>
            </a:r>
            <a:r>
              <a:rPr lang="en-US" sz="2400" b="1" dirty="0" smtClean="0"/>
              <a:t>Boolean expressions</a:t>
            </a:r>
            <a:r>
              <a:rPr lang="tr-TR" sz="2400" b="1" dirty="0" smtClean="0"/>
              <a:t> </a:t>
            </a:r>
            <a:r>
              <a:rPr lang="en-US" sz="2400" dirty="0" smtClean="0"/>
              <a:t>and </a:t>
            </a:r>
            <a:r>
              <a:rPr lang="tr-TR" sz="2400" b="1" dirty="0" smtClean="0"/>
              <a:t>2-</a:t>
            </a:r>
            <a:r>
              <a:rPr lang="en-US" sz="2400" b="1" dirty="0" smtClean="0"/>
              <a:t>truth </a:t>
            </a:r>
            <a:r>
              <a:rPr lang="en-US" sz="2400" b="1" dirty="0"/>
              <a:t>tables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r>
              <a:rPr lang="en-US" sz="2400" dirty="0" smtClean="0"/>
              <a:t>Here</a:t>
            </a:r>
            <a:r>
              <a:rPr lang="en-US" sz="2400" dirty="0"/>
              <a:t>, we will see a third </a:t>
            </a:r>
            <a:r>
              <a:rPr lang="en-US" sz="2400" dirty="0" smtClean="0"/>
              <a:t>l</a:t>
            </a:r>
            <a:r>
              <a:rPr lang="tr-TR" sz="2400" dirty="0" err="1" smtClean="0"/>
              <a:t>one</a:t>
            </a:r>
            <a:r>
              <a:rPr lang="en-US" sz="2400" dirty="0" smtClean="0"/>
              <a:t>: </a:t>
            </a:r>
            <a:r>
              <a:rPr lang="tr-TR" sz="2400" b="1" dirty="0" smtClean="0"/>
              <a:t>3-</a:t>
            </a:r>
            <a:r>
              <a:rPr lang="en-US" sz="2400" b="1" dirty="0" smtClean="0"/>
              <a:t>maps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Maps </a:t>
            </a:r>
            <a:r>
              <a:rPr lang="en-US" sz="2400" dirty="0"/>
              <a:t>offer a way to write truth tables in </a:t>
            </a:r>
            <a:r>
              <a:rPr lang="en-US" sz="2400" dirty="0" smtClean="0"/>
              <a:t>a</a:t>
            </a:r>
            <a:r>
              <a:rPr lang="tr-TR" sz="2400" dirty="0" smtClean="0"/>
              <a:t> </a:t>
            </a:r>
            <a:r>
              <a:rPr lang="en-US" sz="2400" dirty="0" smtClean="0"/>
              <a:t>format </a:t>
            </a:r>
            <a:r>
              <a:rPr lang="en-US" sz="2400" dirty="0"/>
              <a:t>that makes </a:t>
            </a:r>
            <a:r>
              <a:rPr lang="en-US" sz="2400" u="sng" dirty="0"/>
              <a:t>simplification easier</a:t>
            </a:r>
            <a:r>
              <a:rPr lang="en-US" sz="2400" dirty="0"/>
              <a:t>. As we will see, maps </a:t>
            </a:r>
            <a:r>
              <a:rPr lang="en-US" sz="2400" u="sng" dirty="0"/>
              <a:t>order and </a:t>
            </a:r>
            <a:r>
              <a:rPr lang="en-US" sz="2400" u="sng" dirty="0" smtClean="0"/>
              <a:t>highlight</a:t>
            </a:r>
            <a:r>
              <a:rPr lang="tr-TR" sz="2400" u="sng" dirty="0" smtClean="0"/>
              <a:t> </a:t>
            </a:r>
            <a:r>
              <a:rPr lang="en-US" sz="2400" b="1" u="sng" dirty="0" err="1" smtClean="0"/>
              <a:t>minterms</a:t>
            </a:r>
            <a:r>
              <a:rPr lang="en-US" sz="2400" dirty="0" smtClean="0"/>
              <a:t> </a:t>
            </a:r>
            <a:r>
              <a:rPr lang="en-US" sz="2400" dirty="0"/>
              <a:t>because they have a geometric structure that makes applying the </a:t>
            </a:r>
            <a:r>
              <a:rPr lang="en-US" sz="2400" b="1" i="1" u="sng" dirty="0" smtClean="0"/>
              <a:t>absorption</a:t>
            </a:r>
            <a:r>
              <a:rPr lang="tr-TR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b="1" i="1" u="sng" dirty="0"/>
              <a:t>logic adjacency</a:t>
            </a:r>
            <a:r>
              <a:rPr lang="en-US" sz="2400" i="1" dirty="0"/>
              <a:t> </a:t>
            </a:r>
            <a:r>
              <a:rPr lang="en-US" sz="2400" dirty="0"/>
              <a:t>properties easy.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4167"/>
            <a:ext cx="74104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67009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5-Nokta Yıldız 2"/>
          <p:cNvSpPr/>
          <p:nvPr/>
        </p:nvSpPr>
        <p:spPr>
          <a:xfrm>
            <a:off x="611560" y="584684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Nokta Yıldız 4"/>
          <p:cNvSpPr/>
          <p:nvPr/>
        </p:nvSpPr>
        <p:spPr>
          <a:xfrm>
            <a:off x="611560" y="1808640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603" y="3717032"/>
            <a:ext cx="2685915" cy="23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282143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04" y="1160648"/>
            <a:ext cx="3729457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323528" y="4464554"/>
            <a:ext cx="8478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By </a:t>
            </a:r>
            <a:r>
              <a:rPr lang="en-US" sz="2400" u="sng" dirty="0"/>
              <a:t>moving along one edge</a:t>
            </a:r>
            <a:r>
              <a:rPr lang="en-US" sz="2400" dirty="0"/>
              <a:t> of the cube </a:t>
            </a:r>
            <a:r>
              <a:rPr lang="en-US" sz="2400" u="sng" dirty="0"/>
              <a:t>from one vertex to another</a:t>
            </a:r>
            <a:r>
              <a:rPr lang="en-US" sz="2400" dirty="0"/>
              <a:t>, </a:t>
            </a:r>
            <a:r>
              <a:rPr lang="en-US" sz="2400" b="1" i="1" u="sng" dirty="0" smtClean="0"/>
              <a:t>geometrically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adjacent</a:t>
            </a:r>
            <a:r>
              <a:rPr lang="en-US" sz="2400" i="1" dirty="0" smtClean="0"/>
              <a:t> </a:t>
            </a:r>
            <a:r>
              <a:rPr lang="en-US" sz="2400" dirty="0"/>
              <a:t>one, we see that </a:t>
            </a:r>
            <a:r>
              <a:rPr lang="en-US" sz="2400" b="1" u="sng" dirty="0"/>
              <a:t>only one variable changes</a:t>
            </a:r>
            <a:r>
              <a:rPr lang="en-US" sz="2400" dirty="0"/>
              <a:t> value.</a:t>
            </a:r>
          </a:p>
          <a:p>
            <a:pPr algn="just"/>
            <a:r>
              <a:rPr lang="en-US" sz="2400" dirty="0"/>
              <a:t>There is </a:t>
            </a:r>
            <a:r>
              <a:rPr lang="en-US" sz="2400" b="1" i="1" u="sng" dirty="0"/>
              <a:t>logic adjacency</a:t>
            </a:r>
            <a:r>
              <a:rPr lang="en-US" sz="2400" i="1" dirty="0"/>
              <a:t> </a:t>
            </a:r>
            <a:r>
              <a:rPr lang="en-US" sz="2400" dirty="0"/>
              <a:t>between </a:t>
            </a:r>
            <a:r>
              <a:rPr lang="en-US" sz="2400" u="sng" dirty="0"/>
              <a:t>two combinations</a:t>
            </a:r>
            <a:r>
              <a:rPr lang="en-US" sz="2400" dirty="0"/>
              <a:t> of variables when they are </a:t>
            </a:r>
            <a:r>
              <a:rPr lang="en-US" sz="2400" u="sng" dirty="0" smtClean="0"/>
              <a:t>at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distance </a:t>
            </a:r>
            <a:r>
              <a:rPr lang="en-US" sz="2400" u="sng" dirty="0"/>
              <a:t>1</a:t>
            </a:r>
            <a:r>
              <a:rPr lang="en-US" sz="2400" dirty="0"/>
              <a:t>; that is, they differ by only one 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3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2" y="404664"/>
            <a:ext cx="3729457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323528" y="386104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cube above is an order-3 cube. Within its structure, various </a:t>
            </a:r>
            <a:r>
              <a:rPr lang="en-US" sz="2400" dirty="0" smtClean="0"/>
              <a:t>sub</a:t>
            </a:r>
            <a:r>
              <a:rPr lang="tr-TR" sz="2400" dirty="0" smtClean="0"/>
              <a:t>-</a:t>
            </a:r>
            <a:r>
              <a:rPr lang="en-US" sz="2400" dirty="0" smtClean="0"/>
              <a:t>cubes </a:t>
            </a:r>
            <a:r>
              <a:rPr lang="en-US" sz="2400" dirty="0"/>
              <a:t>can be identified. The order is the number of geometrical </a:t>
            </a:r>
            <a:r>
              <a:rPr lang="en-US" sz="2400" dirty="0" smtClean="0"/>
              <a:t>dimensions:</a:t>
            </a:r>
            <a:r>
              <a:rPr lang="tr-TR" sz="2400" dirty="0" smtClean="0"/>
              <a:t> 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square is an “order-2” (two-dimensional) cube; an </a:t>
            </a:r>
            <a:r>
              <a:rPr lang="en-US" sz="2400" b="1" i="1" dirty="0"/>
              <a:t>n</a:t>
            </a:r>
            <a:r>
              <a:rPr lang="en-US" sz="2400" b="1" dirty="0"/>
              <a:t>-order cube</a:t>
            </a:r>
            <a:r>
              <a:rPr lang="en-US" sz="2400" dirty="0"/>
              <a:t> will have </a:t>
            </a:r>
            <a:r>
              <a:rPr lang="en-US" sz="2400" b="1" dirty="0" smtClean="0"/>
              <a:t>2ⁿ</a:t>
            </a:r>
            <a:r>
              <a:rPr lang="tr-TR" sz="2400" i="1" dirty="0" smtClean="0"/>
              <a:t> </a:t>
            </a:r>
            <a:r>
              <a:rPr lang="en-US" sz="2400" dirty="0" smtClean="0"/>
              <a:t>vertexes</a:t>
            </a:r>
            <a:r>
              <a:rPr lang="en-US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64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9372"/>
            <a:ext cx="2900695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07505" y="2924944"/>
            <a:ext cx="8856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the cube above, we see: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Eight vertexes</a:t>
            </a:r>
            <a:r>
              <a:rPr lang="en-US" sz="2400" dirty="0" smtClean="0"/>
              <a:t>: </a:t>
            </a:r>
            <a:r>
              <a:rPr lang="en-US" sz="2400" dirty="0"/>
              <a:t>Every vertex has </a:t>
            </a:r>
            <a:r>
              <a:rPr lang="en-US" sz="2400" u="sng" dirty="0"/>
              <a:t>one single combination</a:t>
            </a:r>
            <a:r>
              <a:rPr lang="en-US" sz="2400" dirty="0"/>
              <a:t> of </a:t>
            </a:r>
            <a:r>
              <a:rPr lang="en-US" sz="2400" u="sng" dirty="0" smtClean="0"/>
              <a:t>all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the </a:t>
            </a:r>
            <a:r>
              <a:rPr lang="en-US" sz="2400" u="sng" dirty="0"/>
              <a:t>variables</a:t>
            </a:r>
            <a:r>
              <a:rPr lang="en-US" sz="2400" dirty="0"/>
              <a:t>; for example, in the vertex (1,1,1) all the input variables have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value </a:t>
            </a:r>
            <a:r>
              <a:rPr lang="en-US" sz="2400" dirty="0"/>
              <a:t>1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/>
              <a:t>Twelve </a:t>
            </a:r>
            <a:r>
              <a:rPr lang="en-US" sz="2400" b="1" u="sng" dirty="0" smtClean="0"/>
              <a:t>edges</a:t>
            </a:r>
            <a:r>
              <a:rPr lang="en-US" sz="2400" dirty="0" smtClean="0"/>
              <a:t>: </a:t>
            </a:r>
            <a:r>
              <a:rPr lang="en-US" sz="2400" dirty="0"/>
              <a:t>Each edge has </a:t>
            </a:r>
            <a:r>
              <a:rPr lang="en-US" sz="2400" u="sng" dirty="0"/>
              <a:t>two combinations of variables</a:t>
            </a:r>
            <a:r>
              <a:rPr lang="en-US" sz="2400" dirty="0"/>
              <a:t> </a:t>
            </a:r>
            <a:r>
              <a:rPr lang="en-US" sz="2400" dirty="0" smtClean="0"/>
              <a:t>at</a:t>
            </a:r>
            <a:r>
              <a:rPr lang="tr-TR" sz="2400" dirty="0" smtClean="0"/>
              <a:t> </a:t>
            </a:r>
            <a:r>
              <a:rPr lang="en-US" sz="2400" dirty="0" smtClean="0"/>
              <a:t>distance 1</a:t>
            </a:r>
            <a:r>
              <a:rPr lang="tr-TR" sz="2400" dirty="0" smtClean="0"/>
              <a:t>;</a:t>
            </a:r>
            <a:r>
              <a:rPr lang="en-US" sz="2400" dirty="0" smtClean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example</a:t>
            </a:r>
            <a:r>
              <a:rPr lang="tr-TR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the upper left-hand edge of the figure is </a:t>
            </a:r>
            <a:r>
              <a:rPr lang="en-US" sz="2400" dirty="0" smtClean="0"/>
              <a:t>defined</a:t>
            </a:r>
            <a:r>
              <a:rPr lang="tr-TR" sz="2400" dirty="0" smtClean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B = 0 and C = 1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/>
              <a:t>Six </a:t>
            </a:r>
            <a:r>
              <a:rPr lang="en-US" sz="2400" b="1" u="sng" dirty="0" smtClean="0"/>
              <a:t>faces</a:t>
            </a:r>
            <a:r>
              <a:rPr lang="en-US" sz="2400" dirty="0" smtClean="0"/>
              <a:t>: </a:t>
            </a:r>
            <a:r>
              <a:rPr lang="en-US" sz="2400" dirty="0"/>
              <a:t>Each face has </a:t>
            </a:r>
            <a:r>
              <a:rPr lang="en-US" sz="2400" u="sng" dirty="0"/>
              <a:t>four different combinations of </a:t>
            </a:r>
            <a:r>
              <a:rPr lang="en-US" sz="2400" u="sng" dirty="0" smtClean="0"/>
              <a:t>variables</a:t>
            </a:r>
            <a:r>
              <a:rPr lang="en-US" sz="2400" dirty="0" smtClean="0"/>
              <a:t>; </a:t>
            </a:r>
            <a:r>
              <a:rPr lang="en-US" sz="2400" dirty="0"/>
              <a:t>for example</a:t>
            </a:r>
            <a:r>
              <a:rPr lang="tr-TR" sz="2400" dirty="0"/>
              <a:t>,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farthest </a:t>
            </a:r>
            <a:r>
              <a:rPr lang="en-US" sz="2400" dirty="0" smtClean="0"/>
              <a:t>right</a:t>
            </a:r>
            <a:r>
              <a:rPr lang="tr-TR" sz="2400" dirty="0" smtClean="0"/>
              <a:t> </a:t>
            </a:r>
            <a:r>
              <a:rPr lang="en-US" sz="2400" dirty="0" smtClean="0"/>
              <a:t>face </a:t>
            </a:r>
            <a:r>
              <a:rPr lang="en-US" sz="2400" dirty="0"/>
              <a:t>in the figure is defined by B = 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469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55420" y="332656"/>
            <a:ext cx="897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/>
              <a:t>L</a:t>
            </a:r>
            <a:r>
              <a:rPr lang="en-US" sz="2400" dirty="0" err="1" smtClean="0"/>
              <a:t>et’s</a:t>
            </a:r>
            <a:r>
              <a:rPr lang="en-US" sz="2400" dirty="0" smtClean="0"/>
              <a:t> draw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b="1" i="1" u="sng" dirty="0"/>
              <a:t>map</a:t>
            </a:r>
            <a:r>
              <a:rPr lang="en-US" sz="2400" i="1" dirty="0"/>
              <a:t> </a:t>
            </a:r>
            <a:r>
              <a:rPr lang="en-US" sz="2400" dirty="0" smtClean="0"/>
              <a:t>corresponding</a:t>
            </a:r>
            <a:r>
              <a:rPr lang="tr-TR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a </a:t>
            </a:r>
            <a:r>
              <a:rPr lang="en-US" sz="2400" u="sng" dirty="0"/>
              <a:t>three-dimensional cube</a:t>
            </a:r>
            <a:r>
              <a:rPr lang="en-US" sz="2400" dirty="0"/>
              <a:t> by “cutting it out” and </a:t>
            </a:r>
            <a:r>
              <a:rPr lang="en-US" sz="2400" u="sng" dirty="0"/>
              <a:t>arranging its eight </a:t>
            </a:r>
            <a:r>
              <a:rPr lang="en-US" sz="2400" u="sng" dirty="0" smtClean="0"/>
              <a:t>vertexes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on </a:t>
            </a:r>
            <a:r>
              <a:rPr lang="en-US" sz="2400" u="sng" dirty="0"/>
              <a:t>a plane</a:t>
            </a:r>
            <a:r>
              <a:rPr lang="en-US" sz="2400" dirty="0"/>
              <a:t>, maintaining as much as possible the same position they had in space.</a:t>
            </a:r>
            <a:endParaRPr lang="en-US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99" y="1628800"/>
            <a:ext cx="4636800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69276" y="3471391"/>
            <a:ext cx="840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map is a lattice of cells, each containing one of the vertexes:</a:t>
            </a:r>
            <a:endParaRPr lang="en-US" sz="24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4032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325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29" y="188640"/>
            <a:ext cx="6319253" cy="48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395536" y="5508582"/>
            <a:ext cx="830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So, we can represent the areas of the map by using the variables as the “</a:t>
            </a:r>
            <a:r>
              <a:rPr lang="en-US" sz="2400" dirty="0" smtClean="0"/>
              <a:t>coordinates”</a:t>
            </a:r>
            <a:r>
              <a:rPr lang="tr-TR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the cells.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18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79512" y="116632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figure below </a:t>
            </a:r>
            <a:r>
              <a:rPr lang="en-US" sz="2400" dirty="0" smtClean="0"/>
              <a:t>divides </a:t>
            </a:r>
            <a:r>
              <a:rPr lang="en-US" sz="2400" dirty="0"/>
              <a:t>the map into geometrical areas corresponding </a:t>
            </a:r>
            <a:r>
              <a:rPr lang="en-US" sz="2400" dirty="0" smtClean="0"/>
              <a:t>to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values of the variables. This is the method we will </a:t>
            </a:r>
            <a:r>
              <a:rPr lang="en-US" sz="2400" dirty="0" smtClean="0"/>
              <a:t>use</a:t>
            </a:r>
            <a:r>
              <a:rPr lang="tr-TR" sz="2400" dirty="0" smtClean="0"/>
              <a:t>. </a:t>
            </a:r>
            <a:r>
              <a:rPr lang="en-US" sz="2400" dirty="0"/>
              <a:t>These types of maps are called </a:t>
            </a:r>
            <a:r>
              <a:rPr lang="en-US" sz="2400" b="1" i="1" u="sng" dirty="0" err="1"/>
              <a:t>Karnaugh</a:t>
            </a:r>
            <a:r>
              <a:rPr lang="en-US" sz="2400" b="1" i="1" u="sng" dirty="0"/>
              <a:t> maps (or K-maps)</a:t>
            </a:r>
            <a:r>
              <a:rPr lang="en-US" sz="2400" dirty="0"/>
              <a:t>.</a:t>
            </a:r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endParaRPr lang="tr-TR" sz="2400" dirty="0" smtClean="0"/>
          </a:p>
          <a:p>
            <a:pPr algn="just"/>
            <a:endParaRPr lang="tr-TR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u="sng" dirty="0"/>
              <a:t>name </a:t>
            </a:r>
            <a:r>
              <a:rPr lang="en-US" sz="2400" u="sng" dirty="0" smtClean="0"/>
              <a:t>of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each </a:t>
            </a:r>
            <a:r>
              <a:rPr lang="en-US" sz="2400" u="sng" dirty="0"/>
              <a:t>variable</a:t>
            </a:r>
            <a:r>
              <a:rPr lang="en-US" sz="2400" dirty="0"/>
              <a:t> is drawn in correspondence with the </a:t>
            </a:r>
            <a:r>
              <a:rPr lang="en-US" sz="2400" b="1" u="sng" dirty="0"/>
              <a:t>area where it equals 1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9"/>
          <a:stretch/>
        </p:blipFill>
        <p:spPr bwMode="auto">
          <a:xfrm>
            <a:off x="3203848" y="1215441"/>
            <a:ext cx="3103104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2885"/>
          <a:stretch/>
        </p:blipFill>
        <p:spPr bwMode="auto">
          <a:xfrm>
            <a:off x="2973202" y="4412326"/>
            <a:ext cx="3430111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255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0" y="50090"/>
            <a:ext cx="7307806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13" y="3861047"/>
            <a:ext cx="5688000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869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16" y="2636790"/>
            <a:ext cx="70389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6" t="32706" r="34470"/>
          <a:stretch/>
        </p:blipFill>
        <p:spPr bwMode="auto">
          <a:xfrm>
            <a:off x="3776820" y="117318"/>
            <a:ext cx="1884218" cy="25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040414" y="980728"/>
            <a:ext cx="1440160" cy="216024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4040414" y="1255187"/>
            <a:ext cx="1440160" cy="216024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4054269" y="1800526"/>
            <a:ext cx="1440160" cy="216024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4054269" y="2348102"/>
            <a:ext cx="1440160" cy="216024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Düz Bağlayıcı 2"/>
          <p:cNvCxnSpPr/>
          <p:nvPr/>
        </p:nvCxnSpPr>
        <p:spPr>
          <a:xfrm>
            <a:off x="5494429" y="1385139"/>
            <a:ext cx="1165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6660232" y="1388095"/>
            <a:ext cx="0" cy="26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5494429" y="1088740"/>
            <a:ext cx="8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6372200" y="1088740"/>
            <a:ext cx="0" cy="428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5494429" y="2450344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6012284" y="2456114"/>
            <a:ext cx="0" cy="37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3176414" y="1908538"/>
            <a:ext cx="8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3176414" y="1908538"/>
            <a:ext cx="0" cy="428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3491880" y="45840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</a:t>
            </a:r>
            <a:endParaRPr lang="en-US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4062984" y="458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01</a:t>
            </a:r>
            <a:endParaRPr lang="en-US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4680968" y="458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11</a:t>
            </a:r>
            <a:endParaRPr lang="en-US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5317473" y="458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10</a:t>
            </a:r>
            <a:endParaRPr lang="en-US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2411760" y="4956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en-US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2411760" y="5522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79512" y="260648"/>
            <a:ext cx="85689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Remember that </a:t>
            </a:r>
            <a:r>
              <a:rPr lang="en-US" sz="2400" u="sng" dirty="0"/>
              <a:t>cells are </a:t>
            </a:r>
            <a:r>
              <a:rPr lang="en-US" sz="2400" b="1" u="sng" dirty="0"/>
              <a:t>adjacent</a:t>
            </a:r>
            <a:r>
              <a:rPr lang="en-US" sz="2400" u="sng" dirty="0"/>
              <a:t> if they are at </a:t>
            </a:r>
            <a:r>
              <a:rPr lang="en-US" sz="2400" b="1" u="sng" dirty="0"/>
              <a:t>distance 1</a:t>
            </a:r>
            <a:r>
              <a:rPr lang="en-US" sz="2400" dirty="0"/>
              <a:t>, that is if they </a:t>
            </a:r>
            <a:r>
              <a:rPr lang="en-US" sz="2400" u="sng" dirty="0"/>
              <a:t>differ by </a:t>
            </a:r>
            <a:r>
              <a:rPr lang="en-US" sz="2400" b="1" u="sng" dirty="0" smtClean="0"/>
              <a:t>one</a:t>
            </a:r>
            <a:r>
              <a:rPr lang="tr-TR" sz="2400" b="1" u="sng" dirty="0" smtClean="0"/>
              <a:t> </a:t>
            </a:r>
            <a:r>
              <a:rPr lang="en-US" sz="2400" b="1" u="sng" dirty="0" smtClean="0"/>
              <a:t>variable</a:t>
            </a:r>
            <a:r>
              <a:rPr lang="en-US" sz="2400" u="sng" dirty="0" smtClean="0"/>
              <a:t> </a:t>
            </a:r>
            <a:r>
              <a:rPr lang="en-US" sz="2400" u="sng" dirty="0"/>
              <a:t>only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r>
              <a:rPr lang="tr-TR" sz="2400" dirty="0" smtClean="0"/>
              <a:t>**</a:t>
            </a:r>
            <a:r>
              <a:rPr lang="en-US" sz="2400" dirty="0" smtClean="0"/>
              <a:t>On </a:t>
            </a:r>
            <a:r>
              <a:rPr lang="en-US" sz="2400" dirty="0"/>
              <a:t>the map, we can </a:t>
            </a:r>
            <a:r>
              <a:rPr lang="en-US" sz="2800" b="1" i="1" u="sng" dirty="0"/>
              <a:t>group together the 1s</a:t>
            </a:r>
            <a:r>
              <a:rPr lang="en-US" sz="2400" dirty="0"/>
              <a:t> that are at </a:t>
            </a:r>
            <a:r>
              <a:rPr lang="en-US" sz="2400" b="1" u="sng" dirty="0"/>
              <a:t>distance 1</a:t>
            </a:r>
            <a:r>
              <a:rPr lang="en-US" sz="2400" dirty="0"/>
              <a:t> in </a:t>
            </a:r>
            <a:r>
              <a:rPr lang="en-US" sz="2400" dirty="0" smtClean="0"/>
              <a:t>two</a:t>
            </a:r>
            <a:r>
              <a:rPr lang="tr-TR" sz="2400" dirty="0" smtClean="0"/>
              <a:t> </a:t>
            </a:r>
            <a:r>
              <a:rPr lang="en-US" sz="2400" dirty="0" err="1" smtClean="0"/>
              <a:t>unidimensional</a:t>
            </a:r>
            <a:r>
              <a:rPr lang="en-US" sz="2400" dirty="0" smtClean="0"/>
              <a:t> </a:t>
            </a:r>
            <a:r>
              <a:rPr lang="en-US" sz="2400" dirty="0" err="1"/>
              <a:t>subcubes</a:t>
            </a:r>
            <a:r>
              <a:rPr lang="en-US" sz="2400" dirty="0"/>
              <a:t> (or “groupings”):</a:t>
            </a:r>
            <a:endParaRPr lang="en-US" sz="2400" dirty="0"/>
          </a:p>
        </p:txBody>
      </p:sp>
      <p:grpSp>
        <p:nvGrpSpPr>
          <p:cNvPr id="3" name="Grup 2"/>
          <p:cNvGrpSpPr/>
          <p:nvPr/>
        </p:nvGrpSpPr>
        <p:grpSpPr>
          <a:xfrm>
            <a:off x="2411760" y="2708919"/>
            <a:ext cx="3909603" cy="2295525"/>
            <a:chOff x="2411760" y="2708919"/>
            <a:chExt cx="3909603" cy="2295525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613" y="2708919"/>
              <a:ext cx="3714750" cy="229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Metin kutusu 3"/>
            <p:cNvSpPr txBox="1"/>
            <p:nvPr/>
          </p:nvSpPr>
          <p:spPr>
            <a:xfrm>
              <a:off x="3491880" y="28529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00</a:t>
              </a:r>
              <a:endParaRPr lang="en-US" dirty="0"/>
            </a:p>
          </p:txBody>
        </p:sp>
        <p:sp>
          <p:nvSpPr>
            <p:cNvPr id="5" name="Metin kutusu 4"/>
            <p:cNvSpPr txBox="1"/>
            <p:nvPr/>
          </p:nvSpPr>
          <p:spPr>
            <a:xfrm>
              <a:off x="4225304" y="2855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01</a:t>
              </a:r>
              <a:endParaRPr lang="en-US" dirty="0"/>
            </a:p>
          </p:txBody>
        </p:sp>
        <p:sp>
          <p:nvSpPr>
            <p:cNvPr id="6" name="Metin kutusu 5"/>
            <p:cNvSpPr txBox="1"/>
            <p:nvPr/>
          </p:nvSpPr>
          <p:spPr>
            <a:xfrm>
              <a:off x="4801368" y="2855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7" name="Metin kutusu 6"/>
            <p:cNvSpPr txBox="1"/>
            <p:nvPr/>
          </p:nvSpPr>
          <p:spPr>
            <a:xfrm>
              <a:off x="5508104" y="2855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</a:t>
              </a:r>
              <a:endParaRPr lang="en-US" dirty="0"/>
            </a:p>
          </p:txBody>
        </p:sp>
        <p:sp>
          <p:nvSpPr>
            <p:cNvPr id="8" name="Metin kutusu 7"/>
            <p:cNvSpPr txBox="1"/>
            <p:nvPr/>
          </p:nvSpPr>
          <p:spPr>
            <a:xfrm>
              <a:off x="2411760" y="3262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</a:t>
              </a:r>
              <a:endParaRPr lang="en-US" dirty="0"/>
            </a:p>
          </p:txBody>
        </p:sp>
        <p:sp>
          <p:nvSpPr>
            <p:cNvPr id="9" name="Metin kutusu 8"/>
            <p:cNvSpPr txBox="1"/>
            <p:nvPr/>
          </p:nvSpPr>
          <p:spPr>
            <a:xfrm>
              <a:off x="2411760" y="3829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en-US" dirty="0"/>
            </a:p>
          </p:txBody>
        </p:sp>
      </p:grpSp>
      <p:sp>
        <p:nvSpPr>
          <p:cNvPr id="10" name="Metin kutusu 9"/>
          <p:cNvSpPr txBox="1"/>
          <p:nvPr/>
        </p:nvSpPr>
        <p:spPr>
          <a:xfrm>
            <a:off x="200440" y="5101429"/>
            <a:ext cx="8764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/>
              <a:t>In each grouping</a:t>
            </a:r>
            <a:r>
              <a:rPr lang="en-US" sz="2400" dirty="0"/>
              <a:t>, we have </a:t>
            </a:r>
            <a:r>
              <a:rPr lang="en-US" sz="2400" u="sng" dirty="0"/>
              <a:t>a variable whose value changes within the group</a:t>
            </a:r>
            <a:r>
              <a:rPr lang="en-US" sz="2400" dirty="0"/>
              <a:t>, </a:t>
            </a:r>
            <a:r>
              <a:rPr lang="en-US" sz="2400" dirty="0" smtClean="0"/>
              <a:t>while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values of the </a:t>
            </a:r>
            <a:r>
              <a:rPr lang="en-US" sz="2400" u="sng" dirty="0"/>
              <a:t>other variables do not</a:t>
            </a:r>
            <a:r>
              <a:rPr lang="en-US" sz="2400" dirty="0"/>
              <a:t>. For each grouping, let’s write a term </a:t>
            </a:r>
            <a:r>
              <a:rPr lang="en-US" sz="2400" dirty="0" smtClean="0"/>
              <a:t>that</a:t>
            </a:r>
            <a:r>
              <a:rPr lang="tr-TR" sz="2400" dirty="0" smtClean="0"/>
              <a:t> </a:t>
            </a:r>
            <a:r>
              <a:rPr lang="en-US" sz="2400" dirty="0" smtClean="0"/>
              <a:t>contains </a:t>
            </a:r>
            <a:r>
              <a:rPr lang="en-US" sz="2400" dirty="0"/>
              <a:t>only the variables whose value remains the same and ignores the others.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94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r="17392" b="24632"/>
          <a:stretch/>
        </p:blipFill>
        <p:spPr bwMode="auto">
          <a:xfrm>
            <a:off x="69269" y="288358"/>
            <a:ext cx="6296505" cy="340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63" y="260648"/>
            <a:ext cx="27622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21"/>
          <a:stretch/>
        </p:blipFill>
        <p:spPr bwMode="auto">
          <a:xfrm>
            <a:off x="683568" y="5085184"/>
            <a:ext cx="7781925" cy="82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7769098" y="576390"/>
            <a:ext cx="724105" cy="216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8" y="3140968"/>
            <a:ext cx="876041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 2"/>
          <p:cNvGrpSpPr/>
          <p:nvPr/>
        </p:nvGrpSpPr>
        <p:grpSpPr>
          <a:xfrm>
            <a:off x="2411760" y="444360"/>
            <a:ext cx="3909603" cy="2295525"/>
            <a:chOff x="2411760" y="2708919"/>
            <a:chExt cx="3909603" cy="229552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613" y="2708919"/>
              <a:ext cx="3714750" cy="229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Metin kutusu 4"/>
            <p:cNvSpPr txBox="1"/>
            <p:nvPr/>
          </p:nvSpPr>
          <p:spPr>
            <a:xfrm>
              <a:off x="3491880" y="28529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00</a:t>
              </a:r>
              <a:endParaRPr lang="en-US" dirty="0"/>
            </a:p>
          </p:txBody>
        </p:sp>
        <p:sp>
          <p:nvSpPr>
            <p:cNvPr id="6" name="Metin kutusu 5"/>
            <p:cNvSpPr txBox="1"/>
            <p:nvPr/>
          </p:nvSpPr>
          <p:spPr>
            <a:xfrm>
              <a:off x="4225304" y="2855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01</a:t>
              </a:r>
              <a:endParaRPr lang="en-US" dirty="0"/>
            </a:p>
          </p:txBody>
        </p:sp>
        <p:sp>
          <p:nvSpPr>
            <p:cNvPr id="7" name="Metin kutusu 6"/>
            <p:cNvSpPr txBox="1"/>
            <p:nvPr/>
          </p:nvSpPr>
          <p:spPr>
            <a:xfrm>
              <a:off x="4801368" y="2855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8" name="Metin kutusu 7"/>
            <p:cNvSpPr txBox="1"/>
            <p:nvPr/>
          </p:nvSpPr>
          <p:spPr>
            <a:xfrm>
              <a:off x="5508104" y="2855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</a:t>
              </a:r>
              <a:endParaRPr lang="en-US" dirty="0"/>
            </a:p>
          </p:txBody>
        </p:sp>
        <p:sp>
          <p:nvSpPr>
            <p:cNvPr id="9" name="Metin kutusu 8"/>
            <p:cNvSpPr txBox="1"/>
            <p:nvPr/>
          </p:nvSpPr>
          <p:spPr>
            <a:xfrm>
              <a:off x="2411760" y="3262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</a:t>
              </a:r>
              <a:endParaRPr lang="en-US" dirty="0"/>
            </a:p>
          </p:txBody>
        </p:sp>
        <p:sp>
          <p:nvSpPr>
            <p:cNvPr id="10" name="Metin kutusu 9"/>
            <p:cNvSpPr txBox="1"/>
            <p:nvPr/>
          </p:nvSpPr>
          <p:spPr>
            <a:xfrm>
              <a:off x="2411760" y="3829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en-US" dirty="0"/>
            </a:p>
          </p:txBody>
        </p:sp>
      </p:grpSp>
      <p:cxnSp>
        <p:nvCxnSpPr>
          <p:cNvPr id="11" name="Düz Bağlayıcı 10"/>
          <p:cNvCxnSpPr/>
          <p:nvPr/>
        </p:nvCxnSpPr>
        <p:spPr>
          <a:xfrm flipV="1">
            <a:off x="4938712" y="498841"/>
            <a:ext cx="281360" cy="55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 flipV="1">
            <a:off x="5670065" y="489522"/>
            <a:ext cx="281360" cy="55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/>
          <p:cNvSpPr txBox="1"/>
          <p:nvPr/>
        </p:nvSpPr>
        <p:spPr>
          <a:xfrm>
            <a:off x="3533445" y="22020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</a:t>
            </a:r>
            <a:endParaRPr lang="en-US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4169884" y="22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01</a:t>
            </a:r>
            <a:endParaRPr lang="en-US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4856788" y="22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11</a:t>
            </a:r>
            <a:endParaRPr lang="en-US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5549669" y="22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10</a:t>
            </a:r>
            <a:endParaRPr lang="en-US" dirty="0"/>
          </a:p>
        </p:txBody>
      </p:sp>
      <p:cxnSp>
        <p:nvCxnSpPr>
          <p:cNvPr id="21" name="Düz Bağlayıcı 20"/>
          <p:cNvCxnSpPr/>
          <p:nvPr/>
        </p:nvCxnSpPr>
        <p:spPr>
          <a:xfrm flipV="1">
            <a:off x="4177913" y="2109748"/>
            <a:ext cx="281360" cy="55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V="1">
            <a:off x="4870040" y="2109748"/>
            <a:ext cx="281360" cy="55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5926477" y="1088740"/>
            <a:ext cx="8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H="1">
            <a:off x="4169884" y="1088740"/>
            <a:ext cx="2634364" cy="3780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>
            <a:off x="5275492" y="1933783"/>
            <a:ext cx="989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 flipH="1">
            <a:off x="5717456" y="1933783"/>
            <a:ext cx="561452" cy="2935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10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060"/>
            <a:ext cx="855756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797152"/>
            <a:ext cx="5619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90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721749" cy="21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391383" cy="27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4" y="0"/>
            <a:ext cx="6776371" cy="41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05" y="4218870"/>
            <a:ext cx="6816000" cy="2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5031758" y="4550685"/>
            <a:ext cx="1440160" cy="216024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739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971600" y="1264932"/>
            <a:ext cx="5904656" cy="30844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251520" y="1844824"/>
            <a:ext cx="848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First, we prepare the truth </a:t>
            </a:r>
            <a:r>
              <a:rPr lang="en-US" sz="2400" dirty="0" smtClean="0"/>
              <a:t>table. </a:t>
            </a:r>
            <a:r>
              <a:rPr lang="en-US" sz="2400" dirty="0"/>
              <a:t>Then, line by line, we count the </a:t>
            </a:r>
            <a:r>
              <a:rPr lang="en-US" sz="2400" dirty="0" smtClean="0"/>
              <a:t>1</a:t>
            </a:r>
            <a:r>
              <a:rPr lang="en-US" sz="2400" i="1" dirty="0" smtClean="0"/>
              <a:t>s</a:t>
            </a:r>
            <a:r>
              <a:rPr lang="tr-TR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write the value of </a:t>
            </a:r>
            <a:r>
              <a:rPr lang="en-US" sz="2400" i="1" dirty="0"/>
              <a:t>F </a:t>
            </a:r>
            <a:r>
              <a:rPr lang="en-US" sz="2400" dirty="0"/>
              <a:t>based on the given </a:t>
            </a:r>
            <a:r>
              <a:rPr lang="en-US" sz="2400" dirty="0" smtClean="0"/>
              <a:t>definition</a:t>
            </a:r>
            <a:r>
              <a:rPr lang="tr-TR" sz="2400" dirty="0"/>
              <a:t>.</a:t>
            </a:r>
            <a:endParaRPr lang="en-US" sz="24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259904" y="2786394"/>
            <a:ext cx="848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in the last </a:t>
            </a:r>
            <a:r>
              <a:rPr lang="en-US" sz="2400" dirty="0" smtClean="0"/>
              <a:t>line</a:t>
            </a:r>
            <a:r>
              <a:rPr lang="tr-TR" sz="2400" dirty="0" smtClean="0"/>
              <a:t> </a:t>
            </a:r>
            <a:r>
              <a:rPr lang="en-US" sz="2400" dirty="0"/>
              <a:t>we count three (an </a:t>
            </a:r>
            <a:r>
              <a:rPr lang="en-US" sz="2400" b="1" u="sng" dirty="0"/>
              <a:t>odd number</a:t>
            </a:r>
            <a:r>
              <a:rPr lang="en-US" sz="2400" dirty="0"/>
              <a:t> of) 1s so we insert a 1 in the output column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end</a:t>
            </a:r>
            <a:r>
              <a:rPr lang="en-US" sz="2400" dirty="0"/>
              <a:t>, we get the table at the </a:t>
            </a:r>
            <a:r>
              <a:rPr lang="en-US" sz="2400" dirty="0" smtClean="0"/>
              <a:t>right</a:t>
            </a:r>
            <a:r>
              <a:rPr lang="tr-TR" sz="2400" dirty="0" smtClean="0"/>
              <a:t>:</a:t>
            </a:r>
            <a:endParaRPr lang="en-US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06" y="3789040"/>
            <a:ext cx="41338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2742406" y="6422893"/>
            <a:ext cx="4133850" cy="309372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6362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29948" y="41304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Let’s examine the table derived from the last example and start </a:t>
            </a:r>
            <a:r>
              <a:rPr lang="en-US" sz="2400" dirty="0" smtClean="0"/>
              <a:t>by</a:t>
            </a:r>
            <a:r>
              <a:rPr lang="tr-TR" sz="2400" dirty="0" smtClean="0"/>
              <a:t> </a:t>
            </a:r>
            <a:r>
              <a:rPr lang="en-US" sz="2400" dirty="0" smtClean="0"/>
              <a:t>writing </a:t>
            </a:r>
            <a:r>
              <a:rPr lang="en-US" sz="2400" dirty="0"/>
              <a:t>the </a:t>
            </a:r>
            <a:r>
              <a:rPr lang="en-US" sz="2400" u="sng" dirty="0" smtClean="0"/>
              <a:t>Boolean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expression </a:t>
            </a:r>
            <a:r>
              <a:rPr lang="en-US" sz="2400" u="sng" dirty="0"/>
              <a:t>of the function</a:t>
            </a:r>
            <a:r>
              <a:rPr lang="en-US" sz="2400" dirty="0"/>
              <a:t> using the </a:t>
            </a:r>
            <a:r>
              <a:rPr lang="en-US" sz="2400" b="1" u="sng" dirty="0"/>
              <a:t>first form (AND–OR) of Shannon’s </a:t>
            </a:r>
            <a:r>
              <a:rPr lang="en-US" sz="2400" b="1" u="sng" dirty="0" smtClean="0"/>
              <a:t>Theorem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r>
              <a:rPr lang="en-US" sz="2400" dirty="0" smtClean="0"/>
              <a:t>Then</a:t>
            </a:r>
            <a:r>
              <a:rPr lang="en-US" sz="2400" dirty="0"/>
              <a:t>, we’ll draw its circuit schematic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r>
              <a:rPr lang="en-US" sz="2400" dirty="0"/>
              <a:t>We obtain the following from the table:</a:t>
            </a:r>
            <a:endParaRPr 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3" r="22560" b="68305"/>
          <a:stretch/>
        </p:blipFill>
        <p:spPr bwMode="auto">
          <a:xfrm>
            <a:off x="2570715" y="2053528"/>
            <a:ext cx="4073237" cy="55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251520" y="261202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expression defines </a:t>
            </a:r>
            <a:r>
              <a:rPr lang="en-US" sz="2400" u="sng" dirty="0"/>
              <a:t>four three-input </a:t>
            </a:r>
            <a:r>
              <a:rPr lang="en-US" sz="2400" b="1" u="sng" dirty="0"/>
              <a:t>AND</a:t>
            </a:r>
            <a:r>
              <a:rPr lang="en-US" sz="2400" u="sng" dirty="0"/>
              <a:t>s</a:t>
            </a:r>
            <a:r>
              <a:rPr lang="en-US" sz="2400" dirty="0"/>
              <a:t> that </a:t>
            </a:r>
            <a:r>
              <a:rPr lang="en-US" sz="2400" u="sng" dirty="0"/>
              <a:t>merge into one single </a:t>
            </a:r>
            <a:r>
              <a:rPr lang="en-US" sz="2400" u="sng" dirty="0" smtClean="0"/>
              <a:t>four-input</a:t>
            </a:r>
            <a:r>
              <a:rPr lang="tr-TR" sz="2400" u="sng" dirty="0" smtClean="0"/>
              <a:t> </a:t>
            </a:r>
            <a:r>
              <a:rPr lang="en-US" sz="2400" b="1" u="sng" dirty="0" smtClean="0"/>
              <a:t>OR</a:t>
            </a:r>
            <a:r>
              <a:rPr lang="en-US" sz="2400" dirty="0"/>
              <a:t>. </a:t>
            </a:r>
            <a:r>
              <a:rPr lang="en-US" sz="2400" dirty="0" smtClean="0"/>
              <a:t>In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end, we get:</a:t>
            </a:r>
            <a:endParaRPr 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32" y="3443025"/>
            <a:ext cx="5359872" cy="33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2"/>
          <a:stretch/>
        </p:blipFill>
        <p:spPr bwMode="auto">
          <a:xfrm>
            <a:off x="283060" y="75067"/>
            <a:ext cx="7572375" cy="236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73554"/>
            <a:ext cx="7658695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9"/>
          <a:stretch/>
        </p:blipFill>
        <p:spPr bwMode="auto">
          <a:xfrm>
            <a:off x="107504" y="2438400"/>
            <a:ext cx="7572375" cy="52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9307"/>
          <a:stretch/>
        </p:blipFill>
        <p:spPr bwMode="auto">
          <a:xfrm>
            <a:off x="283060" y="75068"/>
            <a:ext cx="7572375" cy="35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0" y="692696"/>
            <a:ext cx="76009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115616" y="1097034"/>
            <a:ext cx="4464496" cy="288032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797141" y="1412388"/>
            <a:ext cx="684000" cy="216000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6327902" y="1114806"/>
            <a:ext cx="648000" cy="270260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1074051" y="2852936"/>
            <a:ext cx="4608512" cy="270260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085184"/>
            <a:ext cx="2152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960</Words>
  <Application>Microsoft Office PowerPoint</Application>
  <PresentationFormat>Ekran Gösterisi (4:3)</PresentationFormat>
  <Paragraphs>72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2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194</cp:revision>
  <dcterms:created xsi:type="dcterms:W3CDTF">2023-09-24T10:26:19Z</dcterms:created>
  <dcterms:modified xsi:type="dcterms:W3CDTF">2023-10-14T11:43:35Z</dcterms:modified>
</cp:coreProperties>
</file>