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396" r:id="rId2"/>
    <p:sldId id="373" r:id="rId3"/>
    <p:sldId id="372" r:id="rId4"/>
    <p:sldId id="397" r:id="rId5"/>
    <p:sldId id="398" r:id="rId6"/>
    <p:sldId id="374" r:id="rId7"/>
    <p:sldId id="340" r:id="rId8"/>
    <p:sldId id="344" r:id="rId9"/>
    <p:sldId id="343" r:id="rId10"/>
    <p:sldId id="342" r:id="rId11"/>
    <p:sldId id="341" r:id="rId12"/>
    <p:sldId id="301" r:id="rId13"/>
    <p:sldId id="350" r:id="rId14"/>
    <p:sldId id="351" r:id="rId15"/>
    <p:sldId id="377" r:id="rId16"/>
    <p:sldId id="352" r:id="rId17"/>
    <p:sldId id="353" r:id="rId18"/>
    <p:sldId id="354" r:id="rId19"/>
    <p:sldId id="355" r:id="rId20"/>
    <p:sldId id="376" r:id="rId21"/>
    <p:sldId id="391" r:id="rId22"/>
    <p:sldId id="378" r:id="rId23"/>
    <p:sldId id="358" r:id="rId24"/>
    <p:sldId id="371" r:id="rId25"/>
    <p:sldId id="390" r:id="rId26"/>
    <p:sldId id="359" r:id="rId27"/>
    <p:sldId id="379" r:id="rId28"/>
    <p:sldId id="361" r:id="rId29"/>
    <p:sldId id="380" r:id="rId30"/>
    <p:sldId id="300" r:id="rId31"/>
    <p:sldId id="381" r:id="rId32"/>
    <p:sldId id="387" r:id="rId33"/>
    <p:sldId id="388" r:id="rId34"/>
    <p:sldId id="382" r:id="rId35"/>
    <p:sldId id="389" r:id="rId36"/>
    <p:sldId id="324" r:id="rId37"/>
    <p:sldId id="383" r:id="rId38"/>
    <p:sldId id="384" r:id="rId39"/>
    <p:sldId id="394" r:id="rId40"/>
    <p:sldId id="395" r:id="rId4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5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  <a:srgbClr val="0033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>
        <p:guide orient="horz" pos="1265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0"/>
    </p:cViewPr>
  </p:sorterViewPr>
  <p:notesViewPr>
    <p:cSldViewPr snapToGrid="0">
      <p:cViewPr varScale="1">
        <p:scale>
          <a:sx n="53" d="100"/>
          <a:sy n="53" d="100"/>
        </p:scale>
        <p:origin x="-96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315D19-246C-4492-820F-485052E2BE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214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44FE51-63F3-49DB-A71C-C60DA2F5D2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060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FA49808-0F94-49B3-AD1F-0F1A74ECD08D}" type="slidenum">
              <a:rPr lang="en-US" altLang="tr-TR"/>
              <a:pPr/>
              <a:t>1</a:t>
            </a:fld>
            <a:endParaRPr lang="en-US" altLang="tr-T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9543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94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22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29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9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903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38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1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4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DFA526A0-7B4E-4EB3-AB8C-8B6950E14E37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46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E51133B1-97B2-48CD-96CC-78D4DB0473BC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70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B60014C7-F21D-46EF-982B-2C628706847B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7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3E71C4A3-4626-4E5D-8A17-F90C175BD388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8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056DFBDD-C1FD-4DA0-A14F-BF14147A524A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1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F0B363BA-91BB-454D-BAD8-BB283623A9AD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4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F60A312F-0D74-421D-8F0F-7108715DC40F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15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53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fld id="{44A69EB2-01E5-47B3-8CBD-5DAEDEFFEE04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0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6465888"/>
            <a:ext cx="9144000" cy="36933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r" eaLnBrk="1" hangingPunct="1"/>
            <a:endParaRPr lang="en-US" altLang="en-US" sz="1800" dirty="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 w="9525"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400550"/>
            <a:ext cx="6400800" cy="123825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40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858000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858000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8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8229600" cy="2686050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171950"/>
            <a:ext cx="8229600" cy="2686050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6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09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552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552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82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68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03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0" y="0"/>
            <a:ext cx="657225" cy="1228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17504CFD-7108-4C50-B15C-6C1FC5425945}" type="slidenum">
              <a:rPr lang="en-US" altLang="en-US" sz="1800">
                <a:solidFill>
                  <a:schemeClr val="bg1"/>
                </a:solidFill>
              </a:rPr>
              <a:pPr algn="ctr" eaLnBrk="1" hangingPunct="1">
                <a:spcBef>
                  <a:spcPct val="50000"/>
                </a:spcBef>
              </a:pPr>
              <a:t>‹#›</a:t>
            </a:fld>
            <a:br>
              <a:rPr lang="en-US" altLang="en-US" sz="1800" dirty="0">
                <a:solidFill>
                  <a:schemeClr val="bg1"/>
                </a:solidFill>
              </a:rPr>
            </a:br>
            <a:r>
              <a:rPr lang="en-US" altLang="en-US" sz="1800" dirty="0">
                <a:solidFill>
                  <a:schemeClr val="bg1"/>
                </a:solidFill>
              </a:rPr>
              <a:t>o</a:t>
            </a:r>
            <a:r>
              <a:rPr lang="en-IE" altLang="en-US" sz="1800" dirty="0">
                <a:solidFill>
                  <a:schemeClr val="bg1"/>
                </a:solidFill>
              </a:rPr>
              <a:t>f</a:t>
            </a:r>
            <a:br>
              <a:rPr lang="en-IE" altLang="en-US" sz="1800" dirty="0">
                <a:solidFill>
                  <a:schemeClr val="bg1"/>
                </a:solidFill>
              </a:rPr>
            </a:br>
            <a:r>
              <a:rPr lang="en-IE" altLang="en-US" sz="1800" dirty="0">
                <a:solidFill>
                  <a:schemeClr val="bg1"/>
                </a:solidFill>
              </a:rPr>
              <a:t>3</a:t>
            </a:r>
            <a:r>
              <a:rPr lang="tr-TR" altLang="en-US" sz="1800" dirty="0">
                <a:solidFill>
                  <a:schemeClr val="bg1"/>
                </a:solidFill>
              </a:rPr>
              <a:t>8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ＭＳ Ｐゴシック" pitchFamily="-111" charset="-128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  <a:ea typeface="ＭＳ Ｐゴシック" pitchFamily="-111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  <a:ea typeface="ＭＳ Ｐゴシック" pitchFamily="-111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  <a:ea typeface="ＭＳ Ｐゴシック" pitchFamily="-111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  <a:ea typeface="ＭＳ Ｐゴシック" pitchFamily="-111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0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ayt Numarası Yer Tutucusu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0C119C-AC52-4CF1-BA15-FB550183FB2B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tr-TR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2438400"/>
          </a:xfrm>
          <a:solidFill>
            <a:schemeClr val="accent2"/>
          </a:solidFill>
        </p:spPr>
        <p:txBody>
          <a:bodyPr anchor="ctr"/>
          <a:lstStyle/>
          <a:p>
            <a:pPr eaLnBrk="1" hangingPunct="1"/>
            <a:r>
              <a:rPr lang="tr-TR" altLang="tr-TR" sz="4800" b="1">
                <a:solidFill>
                  <a:schemeClr val="bg1"/>
                </a:solidFill>
              </a:rPr>
              <a:t>Scientific Programming</a:t>
            </a:r>
            <a:endParaRPr lang="en-US" altLang="tr-TR" sz="2800" b="1">
              <a:solidFill>
                <a:schemeClr val="bg1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7766" y="4847864"/>
            <a:ext cx="6714281" cy="1600200"/>
          </a:xfrm>
        </p:spPr>
        <p:txBody>
          <a:bodyPr/>
          <a:lstStyle/>
          <a:p>
            <a:pPr algn="ctr" eaLnBrk="1" hangingPunct="1"/>
            <a:r>
              <a:rPr lang="tr-TR" altLang="tr-TR" sz="2800" b="1" dirty="0"/>
              <a:t>Ankara </a:t>
            </a:r>
            <a:r>
              <a:rPr lang="tr-TR" altLang="tr-TR" sz="2800" b="1" dirty="0" err="1"/>
              <a:t>University</a:t>
            </a:r>
            <a:endParaRPr lang="tr-TR" altLang="tr-TR" sz="2800" b="1" dirty="0"/>
          </a:p>
          <a:p>
            <a:pPr algn="ctr" eaLnBrk="1" hangingPunct="1"/>
            <a:r>
              <a:rPr lang="tr-TR" altLang="tr-TR" sz="2800" b="1" dirty="0" err="1"/>
              <a:t>Computer</a:t>
            </a:r>
            <a:r>
              <a:rPr lang="tr-TR" altLang="tr-TR" sz="2800" b="1" dirty="0"/>
              <a:t> </a:t>
            </a:r>
            <a:r>
              <a:rPr lang="tr-TR" altLang="tr-TR" sz="2800" b="1" dirty="0" err="1"/>
              <a:t>Engineering</a:t>
            </a:r>
            <a:r>
              <a:rPr lang="tr-TR" altLang="tr-TR" sz="2800" b="1" dirty="0"/>
              <a:t> </a:t>
            </a:r>
            <a:r>
              <a:rPr lang="tr-TR" altLang="tr-TR" sz="2800" b="1" dirty="0" err="1"/>
              <a:t>Department</a:t>
            </a:r>
            <a:endParaRPr lang="tr-TR" altLang="tr-TR" sz="2800" b="1" dirty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2573248" y="3025273"/>
            <a:ext cx="4163319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tr-TR" altLang="tr-TR" sz="2800" dirty="0" err="1">
                <a:solidFill>
                  <a:schemeClr val="bg1"/>
                </a:solidFill>
              </a:rPr>
              <a:t>Digital</a:t>
            </a:r>
            <a:r>
              <a:rPr lang="tr-TR" altLang="tr-TR" sz="2800" dirty="0">
                <a:solidFill>
                  <a:schemeClr val="bg1"/>
                </a:solidFill>
              </a:rPr>
              <a:t> Image </a:t>
            </a:r>
            <a:r>
              <a:rPr lang="tr-TR" altLang="tr-TR" sz="2800" dirty="0" err="1">
                <a:solidFill>
                  <a:schemeClr val="bg1"/>
                </a:solidFill>
              </a:rPr>
              <a:t>Processing</a:t>
            </a:r>
            <a:endParaRPr lang="en-US" altLang="tr-TR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35125" y="3548493"/>
            <a:ext cx="4039564" cy="89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en-IE" altLang="en-US" sz="2400" kern="0" dirty="0"/>
              <a:t>Image Enhancement</a:t>
            </a:r>
          </a:p>
          <a:p>
            <a:pPr marL="0" indent="0" algn="ctr" eaLnBrk="1" hangingPunct="1">
              <a:buFontTx/>
              <a:buNone/>
            </a:pPr>
            <a:r>
              <a:rPr lang="en-IE" altLang="en-US" sz="2400" kern="0" dirty="0"/>
              <a:t>(Histogram Processing)</a:t>
            </a:r>
          </a:p>
        </p:txBody>
      </p:sp>
    </p:spTree>
    <p:extLst>
      <p:ext uri="{BB962C8B-B14F-4D97-AF65-F5344CB8AC3E}">
        <p14:creationId xmlns:p14="http://schemas.microsoft.com/office/powerpoint/2010/main" val="178950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/>
              <a:t>Image Enhancement Examples (cont…)</a:t>
            </a:r>
            <a:endParaRPr lang="en-GB" altLang="en-US" sz="3600"/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6" b="29716"/>
          <a:stretch>
            <a:fillRect/>
          </a:stretch>
        </p:blipFill>
        <p:spPr bwMode="auto">
          <a:xfrm>
            <a:off x="214313" y="2020888"/>
            <a:ext cx="4043362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4" b="29716"/>
          <a:stretch>
            <a:fillRect/>
          </a:stretch>
        </p:blipFill>
        <p:spPr bwMode="auto">
          <a:xfrm>
            <a:off x="5027613" y="1963738"/>
            <a:ext cx="4116387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AutoShape 11"/>
          <p:cNvSpPr>
            <a:spLocks noChangeArrowheads="1"/>
          </p:cNvSpPr>
          <p:nvPr/>
        </p:nvSpPr>
        <p:spPr bwMode="auto">
          <a:xfrm>
            <a:off x="4286250" y="3721100"/>
            <a:ext cx="682625" cy="501650"/>
          </a:xfrm>
          <a:prstGeom prst="rightArrow">
            <a:avLst>
              <a:gd name="adj1" fmla="val 50000"/>
              <a:gd name="adj2" fmla="val 34019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30726" name="Group 12"/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30727" name="Picture 13" descr="boo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8" name="Rectangle 14"/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/>
              <a:t>Image Enhancement Examples (cont…)</a:t>
            </a:r>
            <a:endParaRPr lang="en-GB" altLang="en-US" sz="36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GB" alt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00"/>
          <a:stretch>
            <a:fillRect/>
          </a:stretch>
        </p:blipFill>
        <p:spPr bwMode="auto">
          <a:xfrm>
            <a:off x="250825" y="1320800"/>
            <a:ext cx="8797925" cy="551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3" name="Group 6"/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32774" name="Picture 7" descr="boo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8"/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Spatial &amp; Frequency Domains</a:t>
            </a:r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/>
              <a:t>There are two broad categories of image enhancement techniques</a:t>
            </a:r>
          </a:p>
          <a:p>
            <a:pPr lvl="1" eaLnBrk="1" hangingPunct="1"/>
            <a:r>
              <a:rPr lang="en-IE" altLang="en-US"/>
              <a:t>Spatial domain techniques</a:t>
            </a:r>
          </a:p>
          <a:p>
            <a:pPr lvl="2" eaLnBrk="1" hangingPunct="1"/>
            <a:r>
              <a:rPr lang="en-IE" altLang="en-US"/>
              <a:t>Direct manipulation of image pixels</a:t>
            </a:r>
          </a:p>
          <a:p>
            <a:pPr lvl="1" eaLnBrk="1" hangingPunct="1"/>
            <a:r>
              <a:rPr lang="en-IE" altLang="en-US"/>
              <a:t>Frequency domain techniques</a:t>
            </a:r>
          </a:p>
          <a:p>
            <a:pPr lvl="2" eaLnBrk="1" hangingPunct="1"/>
            <a:r>
              <a:rPr lang="en-IE" altLang="en-US"/>
              <a:t>Manipulation of Fourier transform or wavelet transform of an image</a:t>
            </a:r>
          </a:p>
          <a:p>
            <a:pPr marL="0" indent="0" eaLnBrk="1" hangingPunct="1">
              <a:buFontTx/>
              <a:buNone/>
            </a:pPr>
            <a:r>
              <a:rPr lang="en-IE" altLang="en-US"/>
              <a:t>For the moment we will concentrate on techniques that operate in the spatial domain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Spatial Domain - Background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>
                  <a:buFontTx/>
                  <a:buNone/>
                </a:pPr>
                <a:r>
                  <a:rPr lang="en-IE" altLang="en-US" dirty="0"/>
                  <a:t>Spatial domain methods are those that operate directly on pixels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IE" altLang="en-US" dirty="0"/>
                  <a:t>In general, such a method can be represented as</a:t>
                </a:r>
              </a:p>
              <a:p>
                <a:pPr marL="0" indent="0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alt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alt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GB" altLang="en-US" b="0" i="1" smtClean="0">
                          <a:latin typeface="Cambria Math"/>
                        </a:rPr>
                        <m:t>=</m:t>
                      </m:r>
                      <m:r>
                        <a:rPr lang="en-GB" alt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alt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dirty="0"/>
              </a:p>
              <a:p>
                <a:pPr marL="0" indent="0" eaLnBrk="1" hangingPunct="1">
                  <a:buFontTx/>
                  <a:buNone/>
                </a:pP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𝑓</m:t>
                    </m:r>
                    <m:r>
                      <a:rPr lang="en-GB" altLang="en-US" b="0" i="1" smtClean="0">
                        <a:latin typeface="Cambria Math"/>
                      </a:rPr>
                      <m:t>(</m:t>
                    </m:r>
                    <m:r>
                      <a:rPr lang="en-GB" altLang="en-US" b="0" i="1" smtClean="0">
                        <a:latin typeface="Cambria Math"/>
                      </a:rPr>
                      <m:t>𝑥</m:t>
                    </m:r>
                    <m:r>
                      <a:rPr lang="en-GB" altLang="en-US" b="0" i="1" smtClean="0">
                        <a:latin typeface="Cambria Math"/>
                      </a:rPr>
                      <m:t>,</m:t>
                    </m:r>
                    <m:r>
                      <a:rPr lang="en-GB" altLang="en-US" b="0" i="1" smtClean="0">
                        <a:latin typeface="Cambria Math"/>
                      </a:rPr>
                      <m:t>𝑦</m:t>
                    </m:r>
                    <m:r>
                      <a:rPr lang="en-GB" alt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/>
                  <a:t> is the input image,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𝑔</m:t>
                    </m:r>
                    <m:r>
                      <a:rPr lang="en-GB" altLang="en-US" b="0" i="1" smtClean="0">
                        <a:latin typeface="Cambria Math"/>
                      </a:rPr>
                      <m:t>(</m:t>
                    </m:r>
                    <m:r>
                      <a:rPr lang="en-GB" altLang="en-US" b="0" i="1" smtClean="0">
                        <a:latin typeface="Cambria Math"/>
                      </a:rPr>
                      <m:t>𝑥</m:t>
                    </m:r>
                    <m:r>
                      <a:rPr lang="en-GB" altLang="en-US" b="0" i="1" smtClean="0">
                        <a:latin typeface="Cambria Math"/>
                      </a:rPr>
                      <m:t>,</m:t>
                    </m:r>
                    <m:r>
                      <a:rPr lang="en-GB" altLang="en-US" b="0" i="1" smtClean="0">
                        <a:latin typeface="Cambria Math"/>
                      </a:rPr>
                      <m:t>𝑦</m:t>
                    </m:r>
                    <m:r>
                      <a:rPr lang="en-GB" alt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/>
                  <a:t> is the output image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852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65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Spatial Domain - Background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alt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alt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GB" altLang="en-US" b="0" i="1" smtClean="0">
                          <a:latin typeface="Cambria Math"/>
                        </a:rPr>
                        <m:t>=</m:t>
                      </m:r>
                      <m:r>
                        <a:rPr lang="en-GB" alt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alt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alt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dirty="0"/>
              </a:p>
              <a:p>
                <a:pPr marL="0" indent="0" eaLnBrk="1" hangingPunct="1">
                  <a:buFontTx/>
                  <a:buNone/>
                </a:pPr>
                <a:r>
                  <a:rPr lang="en-GB" altLang="en-US" dirty="0"/>
                  <a:t>Generally, a T operates on a </a:t>
                </a:r>
                <a:r>
                  <a:rPr lang="en-GB" altLang="en-US" dirty="0" err="1"/>
                  <a:t>neighborhood</a:t>
                </a:r>
                <a:r>
                  <a:rPr lang="en-GB" altLang="en-US" dirty="0"/>
                  <a:t> around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(</m:t>
                    </m:r>
                    <m:r>
                      <a:rPr lang="en-GB" altLang="en-US" b="0" i="1" smtClean="0">
                        <a:latin typeface="Cambria Math"/>
                      </a:rPr>
                      <m:t>𝑥</m:t>
                    </m:r>
                    <m:r>
                      <a:rPr lang="en-GB" altLang="en-US" b="0" i="1" smtClean="0">
                        <a:latin typeface="Cambria Math"/>
                      </a:rPr>
                      <m:t>,</m:t>
                    </m:r>
                    <m:r>
                      <a:rPr lang="en-GB" altLang="en-US" b="0" i="1" smtClean="0">
                        <a:latin typeface="Cambria Math"/>
                      </a:rPr>
                      <m:t>𝑦</m:t>
                    </m:r>
                    <m:r>
                      <a:rPr lang="en-GB" alt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 eaLnBrk="1" hangingPunct="1">
                  <a:buFontTx/>
                  <a:buNone/>
                </a:pPr>
                <a:r>
                  <a:rPr lang="en-US" altLang="en-US" dirty="0"/>
                  <a:t>				   If neighborhood is 1x1 				 operation depends only 				 on the value of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(</m:t>
                    </m:r>
                    <m:r>
                      <a:rPr lang="en-GB" altLang="en-US" b="0" i="1" smtClean="0">
                        <a:latin typeface="Cambria Math"/>
                      </a:rPr>
                      <m:t>𝑥</m:t>
                    </m:r>
                    <m:r>
                      <a:rPr lang="en-GB" altLang="en-US" b="0" i="1" smtClean="0">
                        <a:latin typeface="Cambria Math"/>
                      </a:rPr>
                      <m:t>,</m:t>
                    </m:r>
                    <m:r>
                      <a:rPr lang="en-GB" altLang="en-US" b="0" i="1" smtClean="0">
                        <a:latin typeface="Cambria Math"/>
                      </a:rPr>
                      <m:t>𝑦</m:t>
                    </m:r>
                    <m:r>
                      <a:rPr lang="en-GB" alt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/>
                  <a:t> 				 and can be thought as 				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𝑠</m:t>
                    </m:r>
                    <m:r>
                      <a:rPr lang="en-GB" altLang="en-US" b="0" i="1" smtClean="0">
                        <a:latin typeface="Cambria Math"/>
                      </a:rPr>
                      <m:t>=</m:t>
                    </m:r>
                    <m:r>
                      <a:rPr lang="en-GB" altLang="en-US" b="0" i="1" smtClean="0">
                        <a:latin typeface="Cambria Math"/>
                      </a:rPr>
                      <m:t>𝑇</m:t>
                    </m:r>
                    <m:r>
                      <a:rPr lang="en-GB" altLang="en-US" b="0" i="1" smtClean="0">
                        <a:latin typeface="Cambria Math"/>
                      </a:rPr>
                      <m:t>(</m:t>
                    </m:r>
                    <m:r>
                      <a:rPr lang="en-GB" altLang="en-US" b="0" i="1" smtClean="0">
                        <a:latin typeface="Cambria Math"/>
                      </a:rPr>
                      <m:t>𝑟</m:t>
                    </m:r>
                    <m:r>
                      <a:rPr lang="en-GB" alt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 eaLnBrk="1" hangingPunct="1">
                  <a:buFontTx/>
                  <a:buNone/>
                </a:pPr>
                <a:r>
                  <a:rPr lang="en-US" altLang="en-US" dirty="0"/>
                  <a:t>				 where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en-US" dirty="0"/>
                  <a:t> are gray 				 levels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852" r="-2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97" y="3394638"/>
            <a:ext cx="3581520" cy="315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46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Spatial Domain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altLang="en-US" sz="3000" dirty="0"/>
              <a:t>Based on using </a:t>
            </a:r>
            <a:r>
              <a:rPr lang="en-GB" altLang="en-US" sz="3000" i="1" dirty="0"/>
              <a:t>masks (filters, kernels, etc.)</a:t>
            </a:r>
            <a:r>
              <a:rPr lang="en-GB" altLang="en-US" sz="3000" dirty="0"/>
              <a:t> Masks are small (e.g. 3x3) 2D arrays which</a:t>
            </a:r>
            <a:r>
              <a:rPr lang="tr-TR" altLang="en-US" sz="3000" dirty="0"/>
              <a:t> </a:t>
            </a:r>
            <a:r>
              <a:rPr lang="en-GB" altLang="en-US" sz="3000" dirty="0"/>
              <a:t>contain values that determine the process</a:t>
            </a:r>
            <a:r>
              <a:rPr lang="tr-TR" altLang="en-US" sz="3000" dirty="0"/>
              <a:t>.</a:t>
            </a:r>
            <a:endParaRPr lang="en-US" altLang="en-US" sz="3000" dirty="0"/>
          </a:p>
          <a:p>
            <a:pPr algn="just"/>
            <a:endParaRPr lang="en-US" sz="3000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51" y="3105087"/>
            <a:ext cx="5832917" cy="34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92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Spatial Domain - Background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/>
                        </a:rPr>
                        <m:t>𝑠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𝑇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(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𝑟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en-US" sz="2800" dirty="0"/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800" dirty="0"/>
                  <a:t>If T is as shown below on the left, what will be the effect on the image?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06" y="4063619"/>
            <a:ext cx="5645588" cy="279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59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Spatial Domain - Background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/>
                        </a:rPr>
                        <m:t>𝑠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𝑇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(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𝑟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en-US" sz="2800" dirty="0"/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800" dirty="0"/>
                  <a:t>If T is as shown below on the left, what will be the effect on the image?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800" dirty="0"/>
                  <a:t>Levels below k will become darker and those above k will become lighter (</a:t>
                </a:r>
                <a:r>
                  <a:rPr lang="en-US" altLang="en-US" sz="2800" i="1" dirty="0"/>
                  <a:t>contrast stretching</a:t>
                </a:r>
                <a:r>
                  <a:rPr lang="en-US" altLang="en-US" sz="2800" dirty="0"/>
                  <a:t>)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06" y="4063619"/>
            <a:ext cx="5645588" cy="279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74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Spatial Domain - Background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/>
                        </a:rPr>
                        <m:t>𝑠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𝑇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(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𝑟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en-US" sz="2800" dirty="0"/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800" dirty="0"/>
                  <a:t>What if T is as shown on the right?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06" y="4063619"/>
            <a:ext cx="5645588" cy="279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513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Spatial Domain - Background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/>
                        </a:rPr>
                        <m:t>𝑠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𝑇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(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𝑟</m:t>
                      </m:r>
                      <m:r>
                        <a:rPr lang="en-GB" alt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en-US" sz="2800" dirty="0"/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800" dirty="0"/>
                  <a:t>What if T is as shown on the right?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800" dirty="0"/>
                  <a:t>The result will be a two-level (binary) image (</a:t>
                </a:r>
                <a:r>
                  <a:rPr lang="en-US" altLang="en-US" sz="2800" i="1" dirty="0"/>
                  <a:t>thresholding</a:t>
                </a:r>
                <a:r>
                  <a:rPr lang="en-US" altLang="en-US" sz="2800" dirty="0"/>
                  <a:t>)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800" dirty="0"/>
                  <a:t>These are </a:t>
                </a:r>
                <a:r>
                  <a:rPr lang="en-US" altLang="en-US" sz="2800" i="1" dirty="0"/>
                  <a:t>point-processing operation </a:t>
                </a:r>
                <a:r>
                  <a:rPr lang="en-US" altLang="en-US" sz="2800" dirty="0"/>
                  <a:t>examples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06" y="4063619"/>
            <a:ext cx="5645588" cy="279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63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sz="3600" b="1" dirty="0"/>
            </a:br>
            <a:r>
              <a:rPr lang="en-US" sz="3600" b="1" dirty="0"/>
              <a:t>Digital Image and </a:t>
            </a:r>
            <a:br>
              <a:rPr lang="tr-TR" sz="3600" b="1" dirty="0"/>
            </a:br>
            <a:r>
              <a:rPr lang="en-US" sz="3600" b="1" dirty="0"/>
              <a:t>Digital Image Processing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/>
              </a:p>
              <a:p>
                <a:r>
                  <a:rPr lang="en-US" sz="2400" dirty="0"/>
                  <a:t>An image may be defined as a 2D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000" dirty="0"/>
                  <a:t> are </a:t>
                </a:r>
                <a:r>
                  <a:rPr lang="en-US" sz="2000" i="1" dirty="0"/>
                  <a:t>spatial </a:t>
                </a:r>
                <a:r>
                  <a:rPr lang="en-US" sz="2000" dirty="0"/>
                  <a:t>(plane) coordinates, and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amplitude (value)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/>
                  <a:t> at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called the </a:t>
                </a:r>
                <a:r>
                  <a:rPr lang="en-US" sz="2000" i="1" dirty="0"/>
                  <a:t>intensity</a:t>
                </a:r>
                <a:r>
                  <a:rPr lang="en-US" sz="2000" dirty="0"/>
                  <a:t> (or </a:t>
                </a:r>
                <a:r>
                  <a:rPr lang="en-US" sz="2000" i="1" dirty="0"/>
                  <a:t>gray level</a:t>
                </a:r>
                <a:r>
                  <a:rPr lang="en-US" sz="2000" dirty="0"/>
                  <a:t>) of the image at that point.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When all these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and </a:t>
                </a:r>
                <a:r>
                  <a:rPr lang="en-US" sz="2400" i="1" dirty="0"/>
                  <a:t>intensity</a:t>
                </a:r>
                <a:r>
                  <a:rPr lang="en-US" sz="2400" dirty="0"/>
                  <a:t> values are discrete, we have a </a:t>
                </a:r>
                <a:r>
                  <a:rPr lang="en-US" sz="2400" i="1" dirty="0"/>
                  <a:t>digital image </a:t>
                </a:r>
                <a:r>
                  <a:rPr lang="en-US" sz="2400" dirty="0"/>
                  <a:t>(which is composed of </a:t>
                </a:r>
                <a:r>
                  <a:rPr lang="en-US" sz="2400" i="1" dirty="0"/>
                  <a:t>picture elements (pixels)</a:t>
                </a:r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Digital image processing is concerned with processing such images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913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Thresholding</a:t>
            </a:r>
            <a:r>
              <a:rPr lang="tr-TR" dirty="0"/>
              <a:t> </a:t>
            </a:r>
            <a:r>
              <a:rPr lang="tr-TR" altLang="en-US" dirty="0"/>
              <a:t>- </a:t>
            </a:r>
            <a:r>
              <a:rPr lang="tr-TR" altLang="en-US" dirty="0" err="1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988679"/>
            <a:ext cx="6441312" cy="35278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=</a:t>
            </a:r>
            <a:r>
              <a:rPr lang="en-US" dirty="0" err="1"/>
              <a:t>imread</a:t>
            </a:r>
            <a:r>
              <a:rPr lang="en-US" dirty="0"/>
              <a:t>('moon.png'); </a:t>
            </a:r>
          </a:p>
          <a:p>
            <a:pPr marL="0" indent="0">
              <a:buNone/>
            </a:pPr>
            <a:r>
              <a:rPr lang="tr-TR" dirty="0" err="1"/>
              <a:t>img</a:t>
            </a:r>
            <a:r>
              <a:rPr lang="en-US" dirty="0"/>
              <a:t>=rgb2gray(</a:t>
            </a:r>
            <a:r>
              <a:rPr lang="en-US" dirty="0" err="1"/>
              <a:t>img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out=threshold(</a:t>
            </a:r>
            <a:r>
              <a:rPr lang="en-US" dirty="0" err="1"/>
              <a:t>img</a:t>
            </a:r>
            <a:r>
              <a:rPr lang="en-US" dirty="0"/>
              <a:t>, 120); </a:t>
            </a:r>
          </a:p>
          <a:p>
            <a:pPr marL="0" indent="0">
              <a:buNone/>
            </a:pPr>
            <a:r>
              <a:rPr lang="en-US" dirty="0"/>
              <a:t>figure; </a:t>
            </a:r>
          </a:p>
          <a:p>
            <a:pPr marL="0" indent="0">
              <a:buNone/>
            </a:pPr>
            <a:r>
              <a:rPr lang="en-US" dirty="0"/>
              <a:t>subplot(1,2,1); </a:t>
            </a:r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subplot(1,2,2); </a:t>
            </a:r>
            <a:r>
              <a:rPr lang="en-US" dirty="0" err="1"/>
              <a:t>imshow</a:t>
            </a:r>
            <a:r>
              <a:rPr lang="en-US" dirty="0"/>
              <a:t>(uint8(out));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199" y="1333500"/>
            <a:ext cx="8536329" cy="1432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3000" kern="0" dirty="0"/>
              <a:t>function output=threshold(</a:t>
            </a:r>
            <a:r>
              <a:rPr lang="en-US" sz="3000" kern="0" dirty="0" err="1"/>
              <a:t>img</a:t>
            </a:r>
            <a:r>
              <a:rPr lang="en-US" sz="3000" kern="0" dirty="0"/>
              <a:t>, </a:t>
            </a:r>
            <a:r>
              <a:rPr lang="en-US" sz="3000" kern="0" dirty="0" err="1"/>
              <a:t>thresholdValue</a:t>
            </a:r>
            <a:r>
              <a:rPr lang="en-US" sz="3000" kern="0" dirty="0"/>
              <a:t>)</a:t>
            </a:r>
          </a:p>
          <a:p>
            <a:pPr marL="0" indent="0">
              <a:buFontTx/>
              <a:buNone/>
            </a:pPr>
            <a:r>
              <a:rPr lang="en-US" sz="3000" kern="0" dirty="0"/>
              <a:t>	output=(</a:t>
            </a:r>
            <a:r>
              <a:rPr lang="en-US" sz="3000" kern="0" dirty="0" err="1"/>
              <a:t>img</a:t>
            </a:r>
            <a:r>
              <a:rPr lang="en-US" sz="3000" kern="0" dirty="0"/>
              <a:t>&gt;</a:t>
            </a:r>
            <a:r>
              <a:rPr lang="en-US" sz="3000" kern="0" dirty="0" err="1"/>
              <a:t>thresholdValue</a:t>
            </a:r>
            <a:r>
              <a:rPr lang="en-US" sz="3000" kern="0" dirty="0"/>
              <a:t>)*255;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39145" y="3052938"/>
            <a:ext cx="3465959" cy="1655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tr-TR" sz="2000" kern="0" dirty="0"/>
              <a:t>Read </a:t>
            </a:r>
            <a:r>
              <a:rPr lang="tr-TR" sz="2000" kern="0" dirty="0" err="1"/>
              <a:t>image</a:t>
            </a:r>
            <a:r>
              <a:rPr lang="tr-TR" sz="2000" kern="0" dirty="0"/>
              <a:t> </a:t>
            </a:r>
            <a:r>
              <a:rPr lang="tr-TR" sz="2000" kern="0" dirty="0" err="1"/>
              <a:t>from</a:t>
            </a:r>
            <a:r>
              <a:rPr lang="tr-TR" sz="2000" kern="0" dirty="0"/>
              <a:t> </a:t>
            </a:r>
            <a:r>
              <a:rPr lang="tr-TR" sz="2000" kern="0" dirty="0" err="1"/>
              <a:t>graphics</a:t>
            </a:r>
            <a:r>
              <a:rPr lang="tr-TR" sz="2000" kern="0" dirty="0"/>
              <a:t> file </a:t>
            </a:r>
            <a:r>
              <a:rPr lang="tr-TR" sz="2000" dirty="0"/>
              <a:t>(</a:t>
            </a:r>
            <a:r>
              <a:rPr lang="en-US" sz="2000" dirty="0"/>
              <a:t>reads a grayscale or color image from the file specified by the string</a:t>
            </a:r>
            <a:r>
              <a:rPr lang="tr-TR" sz="2000" dirty="0"/>
              <a:t> </a:t>
            </a:r>
            <a:r>
              <a:rPr lang="en-US" sz="2000" dirty="0"/>
              <a:t>filename.</a:t>
            </a:r>
            <a:r>
              <a:rPr lang="tr-TR" sz="2000" dirty="0"/>
              <a:t>)</a:t>
            </a:r>
            <a:endParaRPr lang="tr-TR" sz="2000" kern="0" dirty="0"/>
          </a:p>
          <a:p>
            <a:pPr marL="0" indent="0">
              <a:buFontTx/>
              <a:buNone/>
            </a:pPr>
            <a:endParaRPr lang="en-US" sz="2000" kern="0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 bwMode="auto">
          <a:xfrm flipH="1" flipV="1">
            <a:off x="2500133" y="3495555"/>
            <a:ext cx="3039012" cy="3849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055" y="4708054"/>
            <a:ext cx="1871876" cy="201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773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Thresholding</a:t>
            </a:r>
            <a:r>
              <a:rPr lang="tr-TR" dirty="0"/>
              <a:t> </a:t>
            </a:r>
            <a:r>
              <a:rPr lang="tr-TR" altLang="en-US" dirty="0"/>
              <a:t>- </a:t>
            </a:r>
            <a:r>
              <a:rPr lang="tr-TR" altLang="en-US" dirty="0" err="1"/>
              <a:t>Matlab</a:t>
            </a:r>
            <a:endParaRPr lang="en-US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004470"/>
            <a:ext cx="63436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563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Basic </a:t>
            </a:r>
            <a:r>
              <a:rPr lang="en-IE" altLang="en-US" dirty="0" err="1"/>
              <a:t>Gray</a:t>
            </a:r>
            <a:r>
              <a:rPr lang="en-IE" altLang="en-US" dirty="0"/>
              <a:t> Level Transformations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3 basic types of functions are frequently used </a:t>
            </a:r>
          </a:p>
          <a:p>
            <a:pPr marL="0" indent="0">
              <a:buNone/>
            </a:pPr>
            <a:r>
              <a:rPr lang="en-GB" dirty="0"/>
              <a:t>- Linear (negative </a:t>
            </a:r>
          </a:p>
          <a:p>
            <a:pPr marL="0" indent="0">
              <a:buNone/>
            </a:pPr>
            <a:r>
              <a:rPr lang="en-GB" dirty="0"/>
              <a:t>and identity </a:t>
            </a:r>
          </a:p>
          <a:p>
            <a:pPr marL="0" indent="0">
              <a:buNone/>
            </a:pPr>
            <a:r>
              <a:rPr lang="en-GB" dirty="0"/>
              <a:t>transformations) </a:t>
            </a:r>
          </a:p>
          <a:p>
            <a:pPr marL="0" indent="0">
              <a:buNone/>
            </a:pPr>
            <a:r>
              <a:rPr lang="en-GB" dirty="0"/>
              <a:t>- Logarithmic (log </a:t>
            </a:r>
          </a:p>
          <a:p>
            <a:pPr marL="0" indent="0">
              <a:buNone/>
            </a:pPr>
            <a:r>
              <a:rPr lang="en-GB" dirty="0"/>
              <a:t>and inverse-log </a:t>
            </a:r>
          </a:p>
          <a:p>
            <a:pPr marL="0" indent="0">
              <a:buNone/>
            </a:pPr>
            <a:r>
              <a:rPr lang="en-GB" dirty="0" err="1"/>
              <a:t>tranformations</a:t>
            </a:r>
            <a:r>
              <a:rPr lang="en-GB" dirty="0"/>
              <a:t>) </a:t>
            </a:r>
          </a:p>
          <a:p>
            <a:pPr marL="0" indent="0">
              <a:buNone/>
            </a:pPr>
            <a:r>
              <a:rPr lang="en-GB" dirty="0"/>
              <a:t>- Power-law (nth </a:t>
            </a:r>
          </a:p>
          <a:p>
            <a:pPr marL="0" indent="0">
              <a:buNone/>
            </a:pPr>
            <a:r>
              <a:rPr lang="en-GB" dirty="0"/>
              <a:t>power and nth root </a:t>
            </a:r>
          </a:p>
          <a:p>
            <a:pPr marL="0" indent="0">
              <a:buNone/>
            </a:pPr>
            <a:r>
              <a:rPr lang="en-GB" dirty="0"/>
              <a:t>transformations)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858" y="2331022"/>
            <a:ext cx="4835142" cy="452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508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Image Negatives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01578" y="1493603"/>
            <a:ext cx="7976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2400" dirty="0"/>
              <a:t>The function below is used to </a:t>
            </a:r>
            <a:r>
              <a:rPr lang="en-GB" sz="2400" dirty="0"/>
              <a:t>generate the negative of a given image </a:t>
            </a:r>
            <a:r>
              <a:rPr lang="en-US" sz="2400" dirty="0"/>
              <a:t>in range [0, L]:</a:t>
            </a:r>
          </a:p>
          <a:p>
            <a:pPr marL="0" indent="0" algn="ctr" eaLnBrk="1" hangingPunct="1">
              <a:buFontTx/>
              <a:buNone/>
            </a:pPr>
            <a:r>
              <a:rPr lang="tr-TR" altLang="en-US" sz="2400" dirty="0"/>
              <a:t>s </a:t>
            </a:r>
            <a:r>
              <a:rPr lang="en-US" altLang="en-US" sz="2400" dirty="0"/>
              <a:t>= L-r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792" y="3457765"/>
            <a:ext cx="67056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3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Image Negative</a:t>
            </a:r>
            <a:r>
              <a:rPr lang="tr-TR" altLang="en-US" dirty="0"/>
              <a:t> - </a:t>
            </a:r>
            <a:r>
              <a:rPr lang="tr-TR" altLang="en-US" dirty="0" err="1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5550061" cy="137360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en-US" dirty="0"/>
              <a:t>function output=negative(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lvl="0" indent="0">
              <a:buNone/>
            </a:pPr>
            <a:r>
              <a:rPr lang="en-US" dirty="0"/>
              <a:t>	output=255-img;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5220" y="2859505"/>
            <a:ext cx="6502739" cy="3610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/>
              <a:t>img</a:t>
            </a:r>
            <a:r>
              <a:rPr lang="en-US" kern="0" dirty="0"/>
              <a:t>=</a:t>
            </a:r>
            <a:r>
              <a:rPr lang="en-US" kern="0" dirty="0" err="1"/>
              <a:t>imread</a:t>
            </a:r>
            <a:r>
              <a:rPr lang="en-US" kern="0" dirty="0"/>
              <a:t>('negative.png');</a:t>
            </a:r>
            <a:endParaRPr lang="tr-TR" kern="0" dirty="0"/>
          </a:p>
          <a:p>
            <a:pPr marL="0" indent="0">
              <a:buFontTx/>
              <a:buNone/>
            </a:pPr>
            <a:r>
              <a:rPr lang="tr-TR" kern="0" dirty="0" err="1"/>
              <a:t>img</a:t>
            </a:r>
            <a:r>
              <a:rPr lang="en-US" kern="0" dirty="0"/>
              <a:t>=rgb2gray(</a:t>
            </a:r>
            <a:r>
              <a:rPr lang="en-US" kern="0" dirty="0" err="1"/>
              <a:t>img</a:t>
            </a:r>
            <a:r>
              <a:rPr lang="en-US" kern="0" dirty="0"/>
              <a:t>);</a:t>
            </a:r>
          </a:p>
          <a:p>
            <a:pPr marL="0" indent="0">
              <a:buFontTx/>
              <a:buNone/>
            </a:pPr>
            <a:r>
              <a:rPr lang="en-US" kern="0" dirty="0"/>
              <a:t>out=negative(</a:t>
            </a:r>
            <a:r>
              <a:rPr lang="en-US" kern="0" dirty="0" err="1"/>
              <a:t>img</a:t>
            </a:r>
            <a:r>
              <a:rPr lang="en-US" kern="0" dirty="0"/>
              <a:t>);</a:t>
            </a:r>
          </a:p>
          <a:p>
            <a:pPr marL="0" indent="0">
              <a:buFontTx/>
              <a:buNone/>
            </a:pPr>
            <a:r>
              <a:rPr lang="en-US" kern="0" dirty="0"/>
              <a:t>figure;</a:t>
            </a:r>
          </a:p>
          <a:p>
            <a:pPr marL="0" indent="0">
              <a:buFontTx/>
              <a:buNone/>
            </a:pPr>
            <a:r>
              <a:rPr lang="en-US" kern="0" dirty="0"/>
              <a:t>subplot(1,2,1); </a:t>
            </a:r>
            <a:r>
              <a:rPr lang="en-US" kern="0" dirty="0" err="1"/>
              <a:t>imshow</a:t>
            </a:r>
            <a:r>
              <a:rPr lang="en-US" kern="0" dirty="0"/>
              <a:t>(</a:t>
            </a:r>
            <a:r>
              <a:rPr lang="en-US" kern="0" dirty="0" err="1"/>
              <a:t>img</a:t>
            </a:r>
            <a:r>
              <a:rPr lang="en-US" kern="0" dirty="0"/>
              <a:t>);</a:t>
            </a:r>
          </a:p>
          <a:p>
            <a:pPr marL="0" indent="0">
              <a:buFontTx/>
              <a:buNone/>
            </a:pPr>
            <a:r>
              <a:rPr lang="en-US" kern="0" dirty="0"/>
              <a:t>subplot(1,2,2); </a:t>
            </a:r>
            <a:r>
              <a:rPr lang="en-US" dirty="0" err="1"/>
              <a:t>imshow</a:t>
            </a:r>
            <a:r>
              <a:rPr lang="en-US" dirty="0"/>
              <a:t>(uint8(out));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41603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Image Negative</a:t>
            </a:r>
            <a:r>
              <a:rPr lang="tr-TR" altLang="en-US" dirty="0"/>
              <a:t> - </a:t>
            </a:r>
            <a:r>
              <a:rPr lang="tr-TR" altLang="en-US" dirty="0" err="1"/>
              <a:t>Matlab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48" y="2963989"/>
            <a:ext cx="67056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85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Log Transformations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General form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𝑠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𝑐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	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GB" dirty="0"/>
                  <a:t> is a constant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𝑟</m:t>
                    </m:r>
                    <m:r>
                      <a:rPr lang="en-GB" b="0" i="1" smtClean="0">
                        <a:latin typeface="Cambria Math"/>
                      </a:rPr>
                      <m:t>≥0</m:t>
                    </m:r>
                  </m:oMath>
                </a14:m>
                <a:endParaRPr lang="tr-TR" b="0" dirty="0"/>
              </a:p>
              <a:p>
                <a:r>
                  <a:rPr lang="en-US" dirty="0"/>
                  <a:t>It is used to expand the spectrum of dark pixels and to compress the spectrum of high value pixels.</a:t>
                </a:r>
                <a:endParaRPr lang="tr-TR" dirty="0"/>
              </a:p>
              <a:p>
                <a:r>
                  <a:rPr lang="en-US" dirty="0"/>
                  <a:t>Inverse log transformation is used to expand the light </a:t>
                </a:r>
                <a:r>
                  <a:rPr lang="tr-TR" dirty="0" err="1"/>
                  <a:t>pixels</a:t>
                </a:r>
                <a:r>
                  <a:rPr lang="tr-T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443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Log Transformations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696963"/>
            <a:ext cx="66675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711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Power-Law Transformations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3500"/>
                <a:ext cx="8229600" cy="11449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2400" dirty="0"/>
                  <a:t>General form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𝑠</m:t>
                    </m:r>
                    <m:r>
                      <a:rPr lang="en-GB" sz="2400" b="0" i="1" smtClean="0">
                        <a:latin typeface="Cambria Math"/>
                      </a:rPr>
                      <m:t>=</m:t>
                    </m:r>
                    <m:r>
                      <a:rPr lang="en-GB" sz="2400" b="0" i="1" smtClean="0">
                        <a:latin typeface="Cambria Math"/>
                      </a:rPr>
                      <m:t>𝑐</m:t>
                    </m:r>
                    <m:r>
                      <a:rPr lang="en-GB" sz="24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GB" sz="2400" dirty="0"/>
                  <a:t>, </a:t>
                </a:r>
                <a:endParaRPr lang="tr-TR" sz="2400" dirty="0"/>
              </a:p>
              <a:p>
                <a:pPr lvl="1"/>
                <a:r>
                  <a:rPr lang="en-GB" sz="1900" dirty="0"/>
                  <a:t>c and gamma are positive constants</a:t>
                </a:r>
                <a:endParaRPr lang="tr-TR" sz="1900" dirty="0"/>
              </a:p>
              <a:p>
                <a:pPr lvl="1"/>
                <a:r>
                  <a:rPr lang="tr-TR" sz="1900" dirty="0" err="1"/>
                  <a:t>Also</a:t>
                </a:r>
                <a:r>
                  <a:rPr lang="tr-TR" sz="1900" dirty="0"/>
                  <a:t> </a:t>
                </a:r>
                <a:r>
                  <a:rPr lang="tr-TR" sz="1900" dirty="0" err="1"/>
                  <a:t>known</a:t>
                </a:r>
                <a:r>
                  <a:rPr lang="tr-TR" sz="1900" dirty="0"/>
                  <a:t> as gamma </a:t>
                </a:r>
                <a:r>
                  <a:rPr lang="tr-TR" sz="1900" dirty="0" err="1"/>
                  <a:t>correction</a:t>
                </a:r>
                <a:endParaRPr lang="en-GB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3500"/>
                <a:ext cx="8229600" cy="1144951"/>
              </a:xfrm>
              <a:blipFill rotWithShape="1">
                <a:blip r:embed="rId3"/>
                <a:stretch>
                  <a:fillRect l="-963" t="-6915"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619501" y="2478451"/>
            <a:ext cx="5327730" cy="409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9pPr>
          </a:lstStyle>
          <a:p>
            <a:r>
              <a:rPr lang="en-US" sz="1800" dirty="0"/>
              <a:t>Provides a more flexible transformation curve compared to log transformations</a:t>
            </a:r>
            <a:r>
              <a:rPr lang="tr-TR" sz="1800" dirty="0"/>
              <a:t> </a:t>
            </a:r>
            <a:r>
              <a:rPr lang="en-US" sz="1800" dirty="0"/>
              <a:t>(According to c and γ (gamma) value)</a:t>
            </a:r>
            <a:r>
              <a:rPr lang="tr-TR" sz="1800" dirty="0"/>
              <a:t>.</a:t>
            </a:r>
          </a:p>
          <a:p>
            <a:r>
              <a:rPr lang="en-US" sz="1800" dirty="0"/>
              <a:t>If γ &lt;1: </a:t>
            </a:r>
            <a:endParaRPr lang="tr-TR" sz="1800" dirty="0"/>
          </a:p>
          <a:p>
            <a:pPr lvl="1"/>
            <a:r>
              <a:rPr lang="en-US" sz="1800" dirty="0"/>
              <a:t>It expands the spectrum of dark pixels. </a:t>
            </a:r>
            <a:endParaRPr lang="tr-TR" sz="1800" dirty="0"/>
          </a:p>
          <a:p>
            <a:pPr lvl="1"/>
            <a:r>
              <a:rPr lang="en-US" sz="1800" dirty="0"/>
              <a:t>Compresses the spectrum of high-value pixels. </a:t>
            </a:r>
            <a:endParaRPr lang="tr-TR" sz="1800" dirty="0"/>
          </a:p>
          <a:p>
            <a:r>
              <a:rPr lang="en-US" sz="1800" dirty="0"/>
              <a:t>If γ&gt; 1: </a:t>
            </a:r>
            <a:endParaRPr lang="tr-TR" sz="1800" dirty="0"/>
          </a:p>
          <a:p>
            <a:pPr lvl="1"/>
            <a:r>
              <a:rPr lang="en-US" sz="1800" dirty="0"/>
              <a:t>Compresses the spectrum of dark pixels. </a:t>
            </a:r>
            <a:endParaRPr lang="tr-TR" sz="1800" dirty="0"/>
          </a:p>
          <a:p>
            <a:pPr lvl="1"/>
            <a:r>
              <a:rPr lang="en-US" sz="1800" dirty="0"/>
              <a:t>It expands the spectrum of high-value pixels.</a:t>
            </a:r>
            <a:endParaRPr lang="tr-TR" sz="1800" dirty="0"/>
          </a:p>
          <a:p>
            <a:r>
              <a:rPr lang="en-US" sz="1800" dirty="0"/>
              <a:t>If = 1: </a:t>
            </a:r>
            <a:endParaRPr lang="tr-TR" sz="1800" dirty="0"/>
          </a:p>
          <a:p>
            <a:pPr lvl="1"/>
            <a:r>
              <a:rPr lang="en-US" sz="1800" dirty="0"/>
              <a:t>It stays the same.</a:t>
            </a:r>
            <a:endParaRPr lang="en-GB" sz="1800" kern="0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5126"/>
            <a:ext cx="36195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322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Power-Law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70" y="1432447"/>
            <a:ext cx="8147922" cy="288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84954" y="4503362"/>
            <a:ext cx="578155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If γ &lt;1: </a:t>
            </a:r>
            <a:endParaRPr lang="tr-TR" sz="2000" dirty="0"/>
          </a:p>
          <a:p>
            <a:pPr lvl="1"/>
            <a:r>
              <a:rPr lang="en-US" sz="2000" dirty="0"/>
              <a:t>It expands the spectrum of dark pixels. </a:t>
            </a:r>
            <a:endParaRPr lang="tr-TR" sz="2000" dirty="0"/>
          </a:p>
          <a:p>
            <a:pPr lvl="1"/>
            <a:r>
              <a:rPr lang="en-US" sz="2000" dirty="0"/>
              <a:t>Compresses the spectrum of high-value pixels. </a:t>
            </a:r>
            <a:endParaRPr lang="tr-TR" sz="2000" dirty="0"/>
          </a:p>
          <a:p>
            <a:r>
              <a:rPr lang="en-US" sz="2000" dirty="0"/>
              <a:t>If γ&gt; 1: </a:t>
            </a:r>
            <a:endParaRPr lang="tr-TR" sz="2000" dirty="0"/>
          </a:p>
          <a:p>
            <a:pPr lvl="1"/>
            <a:r>
              <a:rPr lang="en-US" sz="2000" dirty="0"/>
              <a:t>Compresses the spectrum of dark pixels. </a:t>
            </a:r>
            <a:endParaRPr lang="tr-TR" sz="2000" dirty="0"/>
          </a:p>
          <a:p>
            <a:pPr lvl="1"/>
            <a:r>
              <a:rPr lang="en-US" sz="2000" dirty="0"/>
              <a:t>It expands the spectrum of high-value pixels.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04153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Digital</a:t>
            </a:r>
            <a:r>
              <a:rPr lang="tr-TR" dirty="0"/>
              <a:t> Image </a:t>
            </a:r>
            <a:r>
              <a:rPr lang="tr-TR" dirty="0" err="1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0680" y="1849297"/>
            <a:ext cx="3154101" cy="495300"/>
          </a:xfrm>
        </p:spPr>
        <p:txBody>
          <a:bodyPr/>
          <a:lstStyle/>
          <a:p>
            <a:pPr marL="0" indent="0">
              <a:buNone/>
            </a:pPr>
            <a:r>
              <a:rPr lang="tr-TR" sz="2800" dirty="0" err="1"/>
              <a:t>Grayscale</a:t>
            </a:r>
            <a:r>
              <a:rPr lang="tr-TR" sz="2800" dirty="0"/>
              <a:t> I(</a:t>
            </a:r>
            <a:r>
              <a:rPr lang="tr-TR" sz="2800" dirty="0" err="1"/>
              <a:t>m,n</a:t>
            </a:r>
            <a:r>
              <a:rPr lang="tr-TR" sz="2800" dirty="0"/>
              <a:t>)</a:t>
            </a:r>
            <a:endParaRPr lang="en-US" sz="2800" dirty="0"/>
          </a:p>
        </p:txBody>
      </p:sp>
      <p:pic>
        <p:nvPicPr>
          <p:cNvPr id="67586" name="Picture 2" descr="C:\Users\pinar\Desktop\BOLUM\2020-2021 DERSLER\BLM2501\2020-2021\New folder\le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43" y="2495974"/>
            <a:ext cx="5502275" cy="276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037144" y="1826147"/>
            <a:ext cx="2543536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9pPr>
          </a:lstStyle>
          <a:p>
            <a:pPr marL="0" indent="0">
              <a:buFontTx/>
              <a:buNone/>
            </a:pPr>
            <a:r>
              <a:rPr lang="tr-TR" sz="2800" kern="0" dirty="0"/>
              <a:t>RGB I(m,n,3)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96939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8486775" cy="1231900"/>
          </a:xfrm>
        </p:spPr>
        <p:txBody>
          <a:bodyPr/>
          <a:lstStyle/>
          <a:p>
            <a:pPr eaLnBrk="1" hangingPunct="1"/>
            <a:r>
              <a:rPr lang="en-IE" altLang="en-US" dirty="0"/>
              <a:t>Image Histograms</a:t>
            </a:r>
            <a:endParaRPr lang="en-US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165939" cy="5448300"/>
          </a:xfrm>
        </p:spPr>
        <p:txBody>
          <a:bodyPr/>
          <a:lstStyle/>
          <a:p>
            <a:pPr algn="just" eaLnBrk="1" hangingPunct="1"/>
            <a:r>
              <a:rPr lang="en-IE" altLang="en-US" dirty="0"/>
              <a:t>The histogram of an image shows us the distribution of gr</a:t>
            </a:r>
            <a:r>
              <a:rPr lang="tr-TR" altLang="en-US"/>
              <a:t>a</a:t>
            </a:r>
            <a:r>
              <a:rPr lang="en-IE" altLang="en-US"/>
              <a:t>y </a:t>
            </a:r>
            <a:r>
              <a:rPr lang="en-IE" altLang="en-US" dirty="0"/>
              <a:t>levels in the image</a:t>
            </a:r>
            <a:r>
              <a:rPr lang="tr-TR" altLang="en-US" dirty="0"/>
              <a:t>.</a:t>
            </a:r>
            <a:endParaRPr lang="en-IE" altLang="en-US" dirty="0"/>
          </a:p>
          <a:p>
            <a:pPr algn="just" eaLnBrk="1" hangingPunct="1"/>
            <a:r>
              <a:rPr lang="en-IE" altLang="en-US" dirty="0"/>
              <a:t>Massively useful in image processing, especially in segmentation</a:t>
            </a:r>
            <a:r>
              <a:rPr lang="tr-TR" altLang="en-US" dirty="0"/>
              <a:t>.</a:t>
            </a:r>
          </a:p>
          <a:p>
            <a:r>
              <a:rPr lang="en-US" dirty="0"/>
              <a:t>Histogram is the discrete function of the digital image. </a:t>
            </a:r>
          </a:p>
          <a:p>
            <a:pPr marL="0" indent="0" algn="ctr">
              <a:buNone/>
            </a:pPr>
            <a:r>
              <a:rPr lang="en-US" dirty="0"/>
              <a:t>h(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)=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endParaRPr lang="en-US" baseline="-25000" dirty="0"/>
          </a:p>
          <a:p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=k</a:t>
            </a:r>
            <a:r>
              <a:rPr lang="en-US" baseline="30000" dirty="0"/>
              <a:t>th</a:t>
            </a:r>
            <a:r>
              <a:rPr lang="en-US" dirty="0"/>
              <a:t> gray level and 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 is the number of pixels with a gray level 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Image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 Image</a:t>
            </a:r>
            <a:r>
              <a:rPr lang="tr-TR" dirty="0"/>
              <a:t>: </a:t>
            </a:r>
            <a:r>
              <a:rPr lang="en-US" sz="2800" dirty="0"/>
              <a:t>All pixels are in the range [0, n]. (No pixels in the range [n, L ‐ 1]).</a:t>
            </a:r>
            <a:endParaRPr lang="tr-TR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61" y="2678213"/>
            <a:ext cx="7467469" cy="356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806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Image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478456" cy="5524500"/>
          </a:xfrm>
        </p:spPr>
        <p:txBody>
          <a:bodyPr/>
          <a:lstStyle/>
          <a:p>
            <a:r>
              <a:rPr lang="tr-TR" dirty="0" err="1"/>
              <a:t>Bright</a:t>
            </a:r>
            <a:r>
              <a:rPr lang="tr-TR" dirty="0"/>
              <a:t> </a:t>
            </a:r>
            <a:r>
              <a:rPr lang="en-US" dirty="0"/>
              <a:t>Image</a:t>
            </a:r>
            <a:r>
              <a:rPr lang="en-US" sz="2800" dirty="0"/>
              <a:t>: All pixels are in the range [n, L‐1]. (No pixels in the range [</a:t>
            </a:r>
            <a:r>
              <a:rPr lang="tr-TR" sz="2800" dirty="0"/>
              <a:t>0, n</a:t>
            </a:r>
            <a:r>
              <a:rPr lang="en-US" sz="2800" dirty="0"/>
              <a:t>]).</a:t>
            </a:r>
            <a:endParaRPr lang="tr-TR" sz="2800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50" y="2525060"/>
            <a:ext cx="7528997" cy="36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254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Image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‐ Contrast Image: </a:t>
            </a:r>
            <a:r>
              <a:rPr lang="tr-TR" dirty="0"/>
              <a:t>A</a:t>
            </a:r>
            <a:r>
              <a:rPr lang="en-US" dirty="0" err="1"/>
              <a:t>ll</a:t>
            </a:r>
            <a:r>
              <a:rPr lang="en-US" dirty="0"/>
              <a:t> pixels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en-US" dirty="0"/>
              <a:t> in the range [n ‐ z, n + z].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4" y="2500132"/>
            <a:ext cx="6964296" cy="365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224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Image Histograms</a:t>
            </a:r>
            <a:r>
              <a:rPr lang="tr-TR" altLang="en-US" dirty="0"/>
              <a:t> -</a:t>
            </a:r>
            <a:r>
              <a:rPr lang="tr-TR" altLang="en-US" dirty="0" err="1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3813" cy="33426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/>
              <a:t>function output = </a:t>
            </a:r>
            <a:r>
              <a:rPr lang="en-US" sz="2000" dirty="0" err="1"/>
              <a:t>generateHistogram</a:t>
            </a:r>
            <a:r>
              <a:rPr lang="en-US" sz="2000" dirty="0"/>
              <a:t>(</a:t>
            </a:r>
            <a:r>
              <a:rPr lang="en-US" sz="2000" dirty="0" err="1"/>
              <a:t>img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output=zeros(1,256);</a:t>
            </a:r>
          </a:p>
          <a:p>
            <a:pPr marL="0" indent="0">
              <a:buNone/>
            </a:pPr>
            <a:r>
              <a:rPr lang="en-US" sz="2000" dirty="0"/>
              <a:t>	[r, c] = size(</a:t>
            </a:r>
            <a:r>
              <a:rPr lang="en-US" sz="2000" dirty="0" err="1"/>
              <a:t>img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for </a:t>
            </a:r>
            <a:r>
              <a:rPr lang="en-US" sz="2000" dirty="0" err="1"/>
              <a:t>i</a:t>
            </a:r>
            <a:r>
              <a:rPr lang="en-US" sz="2000" dirty="0"/>
              <a:t>=1:r    </a:t>
            </a:r>
          </a:p>
          <a:p>
            <a:pPr marL="0" indent="0">
              <a:buNone/>
            </a:pPr>
            <a:r>
              <a:rPr lang="en-US" sz="2000" dirty="0"/>
              <a:t>		for j=1:c        </a:t>
            </a:r>
          </a:p>
          <a:p>
            <a:pPr marL="0" indent="0">
              <a:buNone/>
            </a:pPr>
            <a:r>
              <a:rPr lang="en-US" sz="2000" dirty="0"/>
              <a:t>			pixel=</a:t>
            </a:r>
            <a:r>
              <a:rPr lang="en-US" sz="2000" dirty="0" err="1"/>
              <a:t>img</a:t>
            </a:r>
            <a:r>
              <a:rPr lang="en-US" sz="2000" dirty="0"/>
              <a:t>(</a:t>
            </a:r>
            <a:r>
              <a:rPr lang="en-US" sz="2000" dirty="0" err="1"/>
              <a:t>i,j</a:t>
            </a:r>
            <a:r>
              <a:rPr lang="en-US" sz="2000" dirty="0"/>
              <a:t>);        </a:t>
            </a:r>
          </a:p>
          <a:p>
            <a:pPr marL="0" indent="0">
              <a:buNone/>
            </a:pPr>
            <a:r>
              <a:rPr lang="en-US" sz="2000" dirty="0"/>
              <a:t>			output(pixel+1) = output(pixel+1)+1;    </a:t>
            </a:r>
          </a:p>
          <a:p>
            <a:pPr marL="0" indent="0">
              <a:buNone/>
            </a:pPr>
            <a:r>
              <a:rPr lang="en-US" sz="2000" dirty="0"/>
              <a:t>		end</a:t>
            </a:r>
          </a:p>
          <a:p>
            <a:pPr marL="0" indent="0">
              <a:buNone/>
            </a:pPr>
            <a:r>
              <a:rPr lang="en-US" sz="2000" dirty="0"/>
              <a:t>	end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129" y="3874143"/>
            <a:ext cx="8223813" cy="2839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dirty="0" err="1"/>
              <a:t>img</a:t>
            </a:r>
            <a:r>
              <a:rPr lang="en-US" sz="2000" dirty="0"/>
              <a:t> = </a:t>
            </a:r>
            <a:r>
              <a:rPr lang="en-US" sz="2000" dirty="0" err="1"/>
              <a:t>imread</a:t>
            </a:r>
            <a:r>
              <a:rPr lang="en-US" sz="2000" dirty="0"/>
              <a:t>('darkImage.png');</a:t>
            </a:r>
          </a:p>
          <a:p>
            <a:pPr marL="0" indent="0">
              <a:buNone/>
            </a:pPr>
            <a:r>
              <a:rPr lang="tr-TR" sz="2000" dirty="0" err="1"/>
              <a:t>img</a:t>
            </a:r>
            <a:r>
              <a:rPr lang="en-US" sz="2000" dirty="0"/>
              <a:t>=rgb2gray(</a:t>
            </a:r>
            <a:r>
              <a:rPr lang="en-US" sz="2000" dirty="0" err="1"/>
              <a:t>img</a:t>
            </a:r>
            <a:r>
              <a:rPr lang="en-US" sz="2000" dirty="0"/>
              <a:t>);</a:t>
            </a:r>
          </a:p>
          <a:p>
            <a:pPr marL="0" indent="0">
              <a:buFontTx/>
              <a:buNone/>
            </a:pPr>
            <a:r>
              <a:rPr lang="en-US" sz="2000" dirty="0"/>
              <a:t>out = </a:t>
            </a:r>
            <a:r>
              <a:rPr lang="en-US" sz="2000" dirty="0" err="1"/>
              <a:t>generateHistogram</a:t>
            </a:r>
            <a:r>
              <a:rPr lang="en-US" sz="2000" dirty="0"/>
              <a:t>(</a:t>
            </a:r>
            <a:r>
              <a:rPr lang="en-US" sz="2000" dirty="0" err="1"/>
              <a:t>img</a:t>
            </a:r>
            <a:r>
              <a:rPr lang="en-US" sz="2000" dirty="0"/>
              <a:t>); </a:t>
            </a:r>
          </a:p>
          <a:p>
            <a:pPr marL="0" indent="0">
              <a:buFontTx/>
              <a:buNone/>
            </a:pPr>
            <a:r>
              <a:rPr lang="en-US" sz="2000" dirty="0"/>
              <a:t>figure; </a:t>
            </a:r>
          </a:p>
          <a:p>
            <a:pPr marL="0" indent="0">
              <a:buFontTx/>
              <a:buNone/>
            </a:pPr>
            <a:r>
              <a:rPr lang="en-US" sz="2000" dirty="0"/>
              <a:t>subplot(1,2,1); </a:t>
            </a:r>
            <a:r>
              <a:rPr lang="en-US" sz="2000" dirty="0" err="1"/>
              <a:t>imshow</a:t>
            </a:r>
            <a:r>
              <a:rPr lang="en-US" sz="2000" dirty="0"/>
              <a:t>(</a:t>
            </a:r>
            <a:r>
              <a:rPr lang="en-US" sz="2000" dirty="0" err="1"/>
              <a:t>img</a:t>
            </a:r>
            <a:r>
              <a:rPr lang="en-US" sz="2000" dirty="0"/>
              <a:t>); </a:t>
            </a:r>
          </a:p>
          <a:p>
            <a:pPr marL="0" indent="0">
              <a:buFontTx/>
              <a:buNone/>
            </a:pPr>
            <a:r>
              <a:rPr lang="en-US" sz="2000" dirty="0"/>
              <a:t>subplot(1,2,2); bar(out);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144280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Image Histograms</a:t>
            </a:r>
            <a:r>
              <a:rPr lang="tr-TR" altLang="en-US" dirty="0"/>
              <a:t> -</a:t>
            </a:r>
            <a:r>
              <a:rPr lang="tr-TR" altLang="en-US" dirty="0" err="1"/>
              <a:t>Matlab</a:t>
            </a:r>
            <a:endParaRPr lang="en-US" dirty="0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06" y="1231900"/>
            <a:ext cx="6447099" cy="539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296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Histogram Equalization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70" name="Rectangle 10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333500"/>
                <a:ext cx="8229600" cy="5524500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FontTx/>
                  <a:buNone/>
                  <a:tabLst>
                    <a:tab pos="1257300" algn="l"/>
                  </a:tabLst>
                </a:pPr>
                <a:r>
                  <a:rPr lang="en-IE" altLang="en-US" dirty="0"/>
                  <a:t>The formula for histogram </a:t>
                </a:r>
                <a:br>
                  <a:rPr lang="en-IE" altLang="en-US" dirty="0"/>
                </a:br>
                <a:r>
                  <a:rPr lang="en-IE" altLang="en-US" dirty="0"/>
                  <a:t>equalization is given where</a:t>
                </a:r>
              </a:p>
              <a:p>
                <a:pPr lvl="1" eaLnBrk="1" hangingPunct="1">
                  <a:lnSpc>
                    <a:spcPct val="90000"/>
                  </a:lnSpc>
                  <a:tabLst>
                    <a:tab pos="1257300" algn="l"/>
                  </a:tabLst>
                </a:pPr>
                <a:r>
                  <a:rPr lang="en-IE" altLang="en-US" i="1" dirty="0" err="1">
                    <a:latin typeface="Times New Roman" pitchFamily="-111" charset="0"/>
                  </a:rPr>
                  <a:t>r</a:t>
                </a:r>
                <a:r>
                  <a:rPr lang="en-IE" altLang="en-US" i="1" baseline="-25000" dirty="0" err="1">
                    <a:latin typeface="Times New Roman" pitchFamily="-111" charset="0"/>
                  </a:rPr>
                  <a:t>k</a:t>
                </a:r>
                <a:r>
                  <a:rPr lang="en-IE" altLang="en-US" dirty="0"/>
                  <a:t>:	input intensity</a:t>
                </a:r>
              </a:p>
              <a:p>
                <a:pPr lvl="1" eaLnBrk="1" hangingPunct="1">
                  <a:lnSpc>
                    <a:spcPct val="90000"/>
                  </a:lnSpc>
                  <a:tabLst>
                    <a:tab pos="1257300" algn="l"/>
                  </a:tabLst>
                </a:pPr>
                <a:r>
                  <a:rPr lang="en-IE" altLang="en-US" i="1" dirty="0" err="1">
                    <a:latin typeface="Times New Roman" pitchFamily="-111" charset="0"/>
                  </a:rPr>
                  <a:t>s</a:t>
                </a:r>
                <a:r>
                  <a:rPr lang="en-IE" altLang="en-US" i="1" baseline="-25000" dirty="0" err="1">
                    <a:latin typeface="Times New Roman" pitchFamily="-111" charset="0"/>
                  </a:rPr>
                  <a:t>k</a:t>
                </a:r>
                <a:r>
                  <a:rPr lang="en-IE" altLang="en-US" dirty="0"/>
                  <a:t>:	processed intensity</a:t>
                </a:r>
              </a:p>
              <a:p>
                <a:pPr lvl="1" eaLnBrk="1" hangingPunct="1">
                  <a:lnSpc>
                    <a:spcPct val="90000"/>
                  </a:lnSpc>
                  <a:tabLst>
                    <a:tab pos="1257300" algn="l"/>
                  </a:tabLst>
                </a:pPr>
                <a:r>
                  <a:rPr lang="en-IE" altLang="en-US" i="1" dirty="0">
                    <a:latin typeface="Times New Roman" pitchFamily="-111" charset="0"/>
                  </a:rPr>
                  <a:t>k</a:t>
                </a:r>
                <a:r>
                  <a:rPr lang="en-IE" altLang="en-US" dirty="0"/>
                  <a:t>: 	the intensity range </a:t>
                </a:r>
                <a:br>
                  <a:rPr lang="en-IE" altLang="en-US" dirty="0"/>
                </a:br>
                <a:r>
                  <a:rPr lang="en-IE" altLang="en-US" dirty="0"/>
                  <a:t>	(</a:t>
                </a:r>
                <a:r>
                  <a:rPr lang="en-IE" altLang="en-US" dirty="0" err="1"/>
                  <a:t>e.g</a:t>
                </a:r>
                <a:r>
                  <a:rPr lang="en-IE" altLang="en-US" dirty="0"/>
                  <a:t>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/>
                      </a:rPr>
                      <m:t>𝑘</m:t>
                    </m:r>
                    <m:r>
                      <a:rPr lang="en-GB" alt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/>
                          </a:rPr>
                          <m:t>0,1,…,</m:t>
                        </m:r>
                        <m:r>
                          <a:rPr lang="en-GB" altLang="en-US" b="0" i="1" smtClean="0">
                            <a:latin typeface="Cambria Math"/>
                          </a:rPr>
                          <m:t>𝐿</m:t>
                        </m:r>
                        <m:r>
                          <a:rPr lang="en-GB" alt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IE" altLang="en-US" dirty="0"/>
                  <a:t>)</a:t>
                </a:r>
              </a:p>
              <a:p>
                <a:pPr lvl="1" eaLnBrk="1" hangingPunct="1">
                  <a:lnSpc>
                    <a:spcPct val="90000"/>
                  </a:lnSpc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GB" alt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GB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GB" alt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E" altLang="en-US" dirty="0"/>
                  <a:t>: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GB" alt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E" altLang="en-US" dirty="0"/>
                  <a:t> </a:t>
                </a:r>
              </a:p>
              <a:p>
                <a:pPr marL="541338" lvl="1" indent="0" eaLnBrk="1" hangingPunct="1">
                  <a:lnSpc>
                    <a:spcPct val="90000"/>
                  </a:lnSpc>
                  <a:buNone/>
                  <a:tabLst>
                    <a:tab pos="1257300" algn="l"/>
                  </a:tabLst>
                </a:pPr>
                <a:r>
                  <a:rPr lang="en-IE" altLang="en-US" dirty="0"/>
                  <a:t>occurring in the image</a:t>
                </a:r>
              </a:p>
              <a:p>
                <a:pPr lvl="1" eaLnBrk="1" hangingPunct="1">
                  <a:lnSpc>
                    <a:spcPct val="90000"/>
                  </a:lnSpc>
                  <a:tabLst>
                    <a:tab pos="1257300" algn="l"/>
                  </a:tabLst>
                </a:pPr>
                <a:r>
                  <a:rPr lang="en-IE" altLang="en-US" i="1" dirty="0" err="1">
                    <a:latin typeface="Times New Roman" pitchFamily="-111" charset="0"/>
                  </a:rPr>
                  <a:t>n</a:t>
                </a:r>
                <a:r>
                  <a:rPr lang="en-IE" altLang="en-US" i="1" baseline="-25000" dirty="0" err="1">
                    <a:latin typeface="Times New Roman" pitchFamily="-111" charset="0"/>
                  </a:rPr>
                  <a:t>j</a:t>
                </a:r>
                <a:r>
                  <a:rPr lang="en-IE" altLang="en-US" dirty="0"/>
                  <a:t>:	the frequency of intensity </a:t>
                </a:r>
                <a:r>
                  <a:rPr lang="en-IE" altLang="en-US" i="1" dirty="0">
                    <a:latin typeface="Times New Roman" pitchFamily="-111" charset="0"/>
                  </a:rPr>
                  <a:t>j</a:t>
                </a:r>
              </a:p>
              <a:p>
                <a:pPr lvl="1" eaLnBrk="1" hangingPunct="1">
                  <a:lnSpc>
                    <a:spcPct val="90000"/>
                  </a:lnSpc>
                  <a:tabLst>
                    <a:tab pos="1257300" algn="l"/>
                  </a:tabLst>
                </a:pPr>
                <a:r>
                  <a:rPr lang="en-IE" altLang="en-US" i="1" dirty="0">
                    <a:latin typeface="Times New Roman" pitchFamily="-111" charset="0"/>
                  </a:rPr>
                  <a:t>n</a:t>
                </a:r>
                <a:r>
                  <a:rPr lang="en-IE" altLang="en-US" dirty="0"/>
                  <a:t>:	total number of pixels (the </a:t>
                </a:r>
              </a:p>
              <a:p>
                <a:pPr marL="541338" lvl="1" indent="0" eaLnBrk="1" hangingPunct="1">
                  <a:lnSpc>
                    <a:spcPct val="90000"/>
                  </a:lnSpc>
                  <a:buNone/>
                  <a:tabLst>
                    <a:tab pos="1257300" algn="l"/>
                  </a:tabLst>
                </a:pPr>
                <a:r>
                  <a:rPr lang="en-IE" altLang="en-US" dirty="0"/>
                  <a:t>sum of all frequencies)</a:t>
                </a:r>
              </a:p>
            </p:txBody>
          </p:sp>
        </mc:Choice>
        <mc:Fallback xmlns="">
          <p:sp>
            <p:nvSpPr>
              <p:cNvPr id="62470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333500"/>
                <a:ext cx="8229600" cy="5524500"/>
              </a:xfrm>
              <a:blipFill rotWithShape="1">
                <a:blip r:embed="rId4"/>
                <a:stretch>
                  <a:fillRect l="-1852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471" name="Group 14"/>
          <p:cNvGrpSpPr>
            <a:grpSpLocks/>
          </p:cNvGrpSpPr>
          <p:nvPr/>
        </p:nvGrpSpPr>
        <p:grpSpPr bwMode="auto">
          <a:xfrm>
            <a:off x="6118671" y="1560287"/>
            <a:ext cx="2825750" cy="3446462"/>
            <a:chOff x="3641" y="1923"/>
            <a:chExt cx="1780" cy="2171"/>
          </a:xfrm>
        </p:grpSpPr>
        <p:sp>
          <p:nvSpPr>
            <p:cNvPr id="62472" name="Rectangle 13"/>
            <p:cNvSpPr>
              <a:spLocks noChangeArrowheads="1"/>
            </p:cNvSpPr>
            <p:nvPr/>
          </p:nvSpPr>
          <p:spPr bwMode="auto">
            <a:xfrm>
              <a:off x="3641" y="1923"/>
              <a:ext cx="1780" cy="2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grpSp>
          <p:nvGrpSpPr>
            <p:cNvPr id="62473" name="Group 12"/>
            <p:cNvGrpSpPr>
              <a:grpSpLocks/>
            </p:cNvGrpSpPr>
            <p:nvPr/>
          </p:nvGrpSpPr>
          <p:grpSpPr bwMode="auto">
            <a:xfrm>
              <a:off x="3691" y="1936"/>
              <a:ext cx="1693" cy="2137"/>
              <a:chOff x="3720" y="1935"/>
              <a:chExt cx="1693" cy="2137"/>
            </a:xfrm>
          </p:grpSpPr>
          <p:graphicFrame>
            <p:nvGraphicFramePr>
              <p:cNvPr id="62466" name="Object 2"/>
              <p:cNvGraphicFramePr>
                <a:graphicFrameLocks noChangeAspect="1"/>
              </p:cNvGraphicFramePr>
              <p:nvPr/>
            </p:nvGraphicFramePr>
            <p:xfrm>
              <a:off x="3720" y="1935"/>
              <a:ext cx="1340" cy="4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647640" imgH="228600" progId="Equation.3">
                      <p:embed/>
                    </p:oleObj>
                  </mc:Choice>
                  <mc:Fallback>
                    <p:oleObj name="Equation" r:id="rId5" imgW="647640" imgH="22860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0" y="1935"/>
                            <a:ext cx="1340" cy="4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67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6277813"/>
                  </p:ext>
                </p:extLst>
              </p:nvPr>
            </p:nvGraphicFramePr>
            <p:xfrm>
              <a:off x="4058" y="2350"/>
              <a:ext cx="1355" cy="8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723600" imgH="444240" progId="Equation.3">
                      <p:embed/>
                    </p:oleObj>
                  </mc:Choice>
                  <mc:Fallback>
                    <p:oleObj name="Equation" r:id="rId7" imgW="723600" imgH="44424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8" y="2350"/>
                            <a:ext cx="1355" cy="8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68" name="Object 4"/>
              <p:cNvGraphicFramePr>
                <a:graphicFrameLocks noChangeAspect="1"/>
              </p:cNvGraphicFramePr>
              <p:nvPr/>
            </p:nvGraphicFramePr>
            <p:xfrm>
              <a:off x="4068" y="3192"/>
              <a:ext cx="977" cy="8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507960" imgH="457200" progId="Equation.3">
                      <p:embed/>
                    </p:oleObj>
                  </mc:Choice>
                  <mc:Fallback>
                    <p:oleObj name="Equation" r:id="rId9" imgW="507960" imgH="4572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8" y="3192"/>
                            <a:ext cx="977" cy="8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Histogram Equalization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77069"/>
              </p:ext>
            </p:extLst>
          </p:nvPr>
        </p:nvGraphicFramePr>
        <p:xfrm>
          <a:off x="399324" y="1391373"/>
          <a:ext cx="8293262" cy="3881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8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2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Orginal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Grayscale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lang="tr-TR" baseline="0" dirty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tr-T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of Pixels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*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After histogram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equalization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0.17 *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0.32 *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0.48*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29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0.52*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43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0.77*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44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0.79*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49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0.88*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56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1*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922087"/>
              </p:ext>
            </p:extLst>
          </p:nvPr>
        </p:nvGraphicFramePr>
        <p:xfrm>
          <a:off x="3370679" y="1388795"/>
          <a:ext cx="1016117" cy="915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457200" progId="Equation.3">
                  <p:embed/>
                </p:oleObj>
              </mc:Choice>
              <mc:Fallback>
                <p:oleObj name="Equation" r:id="rId2" imgW="50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679" y="1388795"/>
                        <a:ext cx="1016117" cy="915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8925"/>
              </p:ext>
            </p:extLst>
          </p:nvPr>
        </p:nvGraphicFramePr>
        <p:xfrm>
          <a:off x="4888314" y="1401641"/>
          <a:ext cx="10160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8000" imgH="457200" progId="Equation.3">
                  <p:embed/>
                </p:oleObj>
              </mc:Choice>
              <mc:Fallback>
                <p:oleObj name="Equation" r:id="rId4" imgW="508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314" y="1401641"/>
                        <a:ext cx="101600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148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Histogram Equalization - </a:t>
            </a:r>
            <a:r>
              <a:rPr lang="en-IE" altLang="en-US" dirty="0" err="1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50"/>
            <a:ext cx="6742253" cy="55245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/>
              <a:t>function output = </a:t>
            </a:r>
            <a:r>
              <a:rPr lang="en-US" sz="2000" dirty="0" err="1"/>
              <a:t>equalizeHistogram</a:t>
            </a:r>
            <a:r>
              <a:rPr lang="en-US" sz="2000" dirty="0"/>
              <a:t>(</a:t>
            </a:r>
            <a:r>
              <a:rPr lang="en-US" sz="2000" dirty="0" err="1"/>
              <a:t>img</a:t>
            </a:r>
            <a:r>
              <a:rPr lang="en-US" sz="2000" dirty="0"/>
              <a:t>)</a:t>
            </a:r>
          </a:p>
          <a:p>
            <a:pPr marL="484188" lvl="1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r,c</a:t>
            </a:r>
            <a:r>
              <a:rPr lang="en-US" sz="2000" dirty="0"/>
              <a:t>] = size(</a:t>
            </a:r>
            <a:r>
              <a:rPr lang="en-US" sz="2000" dirty="0" err="1"/>
              <a:t>img</a:t>
            </a:r>
            <a:r>
              <a:rPr lang="en-US" sz="2000" dirty="0"/>
              <a:t>);</a:t>
            </a:r>
          </a:p>
          <a:p>
            <a:pPr marL="484188" lvl="1" indent="0">
              <a:buNone/>
            </a:pPr>
            <a:r>
              <a:rPr lang="en-US" sz="2000" dirty="0"/>
              <a:t>output = zeros(r, c);</a:t>
            </a:r>
          </a:p>
          <a:p>
            <a:pPr marL="484188" lvl="1" indent="0">
              <a:buNone/>
            </a:pPr>
            <a:r>
              <a:rPr lang="en-US" sz="2000" dirty="0"/>
              <a:t>histogram = </a:t>
            </a:r>
            <a:r>
              <a:rPr lang="en-US" sz="2000" dirty="0" err="1"/>
              <a:t>generateHistogram</a:t>
            </a:r>
            <a:r>
              <a:rPr lang="en-US" sz="2000" dirty="0"/>
              <a:t>(</a:t>
            </a:r>
            <a:r>
              <a:rPr lang="en-US" sz="2000" dirty="0" err="1"/>
              <a:t>img</a:t>
            </a:r>
            <a:r>
              <a:rPr lang="en-US" sz="2000" dirty="0"/>
              <a:t>);</a:t>
            </a:r>
          </a:p>
          <a:p>
            <a:pPr marL="484188" lvl="1" indent="0">
              <a:buNone/>
            </a:pPr>
            <a:r>
              <a:rPr lang="tr-TR" sz="2000" dirty="0"/>
              <a:t>step1 </a:t>
            </a:r>
            <a:r>
              <a:rPr lang="en-US" sz="2000" dirty="0"/>
              <a:t>= histogram / (r*c);</a:t>
            </a:r>
          </a:p>
          <a:p>
            <a:pPr marL="484188" lvl="1" indent="0">
              <a:buNone/>
            </a:pPr>
            <a:r>
              <a:rPr lang="tr-TR" sz="2000" dirty="0"/>
              <a:t>step2 </a:t>
            </a:r>
            <a:r>
              <a:rPr lang="en-US" sz="2000" dirty="0"/>
              <a:t>= zeros(1,256);</a:t>
            </a:r>
          </a:p>
          <a:p>
            <a:pPr marL="484188" lvl="1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=1:256	</a:t>
            </a:r>
          </a:p>
          <a:p>
            <a:pPr marL="484188" lvl="1" indent="0">
              <a:buNone/>
            </a:pPr>
            <a:r>
              <a:rPr lang="en-US" sz="2000" dirty="0"/>
              <a:t>	</a:t>
            </a:r>
            <a:r>
              <a:rPr lang="tr-TR" sz="2000" dirty="0"/>
              <a:t> step2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)=sum(</a:t>
            </a:r>
            <a:r>
              <a:rPr lang="tr-TR" sz="2000" dirty="0"/>
              <a:t>step1</a:t>
            </a:r>
            <a:r>
              <a:rPr lang="en-US" sz="2000" dirty="0"/>
              <a:t>(1:i));</a:t>
            </a:r>
          </a:p>
          <a:p>
            <a:pPr marL="484188" lvl="1" indent="0">
              <a:buNone/>
            </a:pPr>
            <a:r>
              <a:rPr lang="en-US" sz="2000" dirty="0"/>
              <a:t>end</a:t>
            </a:r>
          </a:p>
          <a:p>
            <a:pPr marL="484188" lvl="1" indent="0">
              <a:buNone/>
            </a:pPr>
            <a:r>
              <a:rPr lang="en-US" sz="2000" dirty="0" err="1"/>
              <a:t>eq_histogram</a:t>
            </a:r>
            <a:r>
              <a:rPr lang="en-US" sz="2000" dirty="0"/>
              <a:t> = round(255*</a:t>
            </a:r>
            <a:r>
              <a:rPr lang="tr-TR" sz="2000" dirty="0"/>
              <a:t> step2</a:t>
            </a:r>
            <a:r>
              <a:rPr lang="en-US" sz="2000" dirty="0"/>
              <a:t>);</a:t>
            </a:r>
          </a:p>
          <a:p>
            <a:pPr marL="484188" lvl="1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=1:r	</a:t>
            </a:r>
          </a:p>
          <a:p>
            <a:pPr marL="484188" lvl="1" indent="0">
              <a:buNone/>
            </a:pPr>
            <a:r>
              <a:rPr lang="en-US" sz="2000" dirty="0"/>
              <a:t>	for j=1:c		</a:t>
            </a:r>
          </a:p>
          <a:p>
            <a:pPr marL="484188" lvl="1" indent="0">
              <a:buNone/>
            </a:pPr>
            <a:r>
              <a:rPr lang="en-US" sz="2000" dirty="0"/>
              <a:t>		output(</a:t>
            </a:r>
            <a:r>
              <a:rPr lang="en-US" sz="2000" dirty="0" err="1"/>
              <a:t>i,j</a:t>
            </a:r>
            <a:r>
              <a:rPr lang="en-US" sz="2000" dirty="0"/>
              <a:t>) = </a:t>
            </a:r>
            <a:r>
              <a:rPr lang="en-US" sz="2000" dirty="0" err="1"/>
              <a:t>eq_histogram</a:t>
            </a:r>
            <a:r>
              <a:rPr lang="en-US" sz="2000" dirty="0"/>
              <a:t>(</a:t>
            </a:r>
            <a:r>
              <a:rPr lang="en-US" sz="2000" dirty="0" err="1"/>
              <a:t>img</a:t>
            </a:r>
            <a:r>
              <a:rPr lang="en-US" sz="2000" dirty="0"/>
              <a:t>(</a:t>
            </a:r>
            <a:r>
              <a:rPr lang="en-US" sz="2000" dirty="0" err="1"/>
              <a:t>i,j</a:t>
            </a:r>
            <a:r>
              <a:rPr lang="en-US" sz="2000" dirty="0"/>
              <a:t>)+1);	</a:t>
            </a:r>
          </a:p>
          <a:p>
            <a:pPr marL="484188" lvl="1" indent="0">
              <a:buNone/>
            </a:pPr>
            <a:r>
              <a:rPr lang="en-US" sz="2000" dirty="0"/>
              <a:t>	end</a:t>
            </a:r>
          </a:p>
          <a:p>
            <a:pPr marL="484188" lvl="1" indent="0">
              <a:buNone/>
            </a:pPr>
            <a:r>
              <a:rPr lang="en-US" sz="2000" dirty="0"/>
              <a:t>end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1D2D10-8703-CD62-02B5-D8643EB29F1B}"/>
              </a:ext>
            </a:extLst>
          </p:cNvPr>
          <p:cNvCxnSpPr>
            <a:cxnSpLocks/>
          </p:cNvCxnSpPr>
          <p:nvPr/>
        </p:nvCxnSpPr>
        <p:spPr bwMode="auto">
          <a:xfrm flipH="1">
            <a:off x="6326155" y="4749282"/>
            <a:ext cx="1212980" cy="9423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4B52D7-E9F0-86C7-37C1-E9CD15BB91E4}"/>
              </a:ext>
            </a:extLst>
          </p:cNvPr>
          <p:cNvSpPr txBox="1"/>
          <p:nvPr/>
        </p:nvSpPr>
        <p:spPr>
          <a:xfrm>
            <a:off x="7380514" y="4217437"/>
            <a:ext cx="1623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no index 0 in </a:t>
            </a:r>
            <a:r>
              <a:rPr lang="en-GB" dirty="0" err="1"/>
              <a:t>matlab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67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Histogram Equalization - </a:t>
            </a:r>
            <a:r>
              <a:rPr lang="en-IE" altLang="en-US" dirty="0" err="1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60821"/>
            <a:ext cx="7286262" cy="446541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Tx/>
              <a:buNone/>
            </a:pPr>
            <a:r>
              <a:rPr lang="en-US" sz="2000" dirty="0" err="1"/>
              <a:t>img</a:t>
            </a:r>
            <a:r>
              <a:rPr lang="en-US" sz="2000" dirty="0"/>
              <a:t> = </a:t>
            </a:r>
            <a:r>
              <a:rPr lang="en-US" sz="2000" dirty="0" err="1"/>
              <a:t>imread</a:t>
            </a:r>
            <a:r>
              <a:rPr lang="en-US" sz="2000" dirty="0"/>
              <a:t>('darkImage.png');</a:t>
            </a:r>
          </a:p>
          <a:p>
            <a:pPr marL="0" indent="0">
              <a:buNone/>
            </a:pPr>
            <a:r>
              <a:rPr lang="tr-TR" sz="2000" dirty="0" err="1"/>
              <a:t>img</a:t>
            </a:r>
            <a:r>
              <a:rPr lang="en-US" sz="2000" dirty="0"/>
              <a:t>=rgb2gray(</a:t>
            </a:r>
            <a:r>
              <a:rPr lang="en-US" sz="2000" dirty="0" err="1"/>
              <a:t>img</a:t>
            </a:r>
            <a:r>
              <a:rPr lang="en-US" sz="2000" dirty="0"/>
              <a:t>);</a:t>
            </a:r>
          </a:p>
          <a:p>
            <a:pPr marL="0" indent="0">
              <a:buFontTx/>
              <a:buNone/>
            </a:pPr>
            <a:r>
              <a:rPr lang="en-US" sz="2000" dirty="0"/>
              <a:t>out = </a:t>
            </a:r>
            <a:r>
              <a:rPr lang="en-US" sz="2000" dirty="0" err="1"/>
              <a:t>equalizeHistogram</a:t>
            </a:r>
            <a:r>
              <a:rPr lang="en-US" sz="2000" dirty="0"/>
              <a:t>(</a:t>
            </a:r>
            <a:r>
              <a:rPr lang="en-US" sz="2000" dirty="0" err="1"/>
              <a:t>img</a:t>
            </a:r>
            <a:r>
              <a:rPr lang="en-US" sz="2000" dirty="0"/>
              <a:t>); </a:t>
            </a:r>
          </a:p>
          <a:p>
            <a:pPr marL="0" indent="0">
              <a:buFontTx/>
              <a:buNone/>
            </a:pPr>
            <a:endParaRPr lang="en-US" sz="2000" dirty="0"/>
          </a:p>
          <a:p>
            <a:pPr marL="0" indent="0">
              <a:buFontTx/>
              <a:buNone/>
            </a:pPr>
            <a:r>
              <a:rPr lang="en-US" sz="2000" dirty="0"/>
              <a:t>histogram1 = </a:t>
            </a:r>
            <a:r>
              <a:rPr lang="en-US" sz="2000" dirty="0" err="1"/>
              <a:t>generateHistogram</a:t>
            </a:r>
            <a:r>
              <a:rPr lang="en-US" sz="2000" dirty="0"/>
              <a:t>(</a:t>
            </a:r>
            <a:r>
              <a:rPr lang="en-US" sz="2000" dirty="0" err="1"/>
              <a:t>img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histogram2 = </a:t>
            </a:r>
            <a:r>
              <a:rPr lang="en-US" sz="2000" dirty="0" err="1"/>
              <a:t>generateHistogram</a:t>
            </a:r>
            <a:r>
              <a:rPr lang="en-US" sz="2000" dirty="0"/>
              <a:t>(out);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figure; </a:t>
            </a:r>
          </a:p>
          <a:p>
            <a:pPr marL="0" indent="0">
              <a:buFontTx/>
              <a:buNone/>
            </a:pPr>
            <a:r>
              <a:rPr lang="en-US" sz="2000" dirty="0"/>
              <a:t>subplot(2,2,1); </a:t>
            </a:r>
            <a:r>
              <a:rPr lang="en-US" sz="2000" dirty="0" err="1"/>
              <a:t>imshow</a:t>
            </a:r>
            <a:r>
              <a:rPr lang="en-US" sz="2000" dirty="0"/>
              <a:t>(</a:t>
            </a:r>
            <a:r>
              <a:rPr lang="en-US" sz="2000" dirty="0" err="1"/>
              <a:t>img</a:t>
            </a:r>
            <a:r>
              <a:rPr lang="en-US" sz="2000" dirty="0"/>
              <a:t>); </a:t>
            </a:r>
          </a:p>
          <a:p>
            <a:pPr marL="0" indent="0">
              <a:buFontTx/>
              <a:buNone/>
            </a:pPr>
            <a:r>
              <a:rPr lang="en-US" sz="2000" dirty="0"/>
              <a:t>subplot(2,2,2); </a:t>
            </a:r>
            <a:r>
              <a:rPr lang="en-US" sz="2000" dirty="0" err="1"/>
              <a:t>imshow</a:t>
            </a:r>
            <a:r>
              <a:rPr lang="en-US" sz="2000" dirty="0"/>
              <a:t>(uint8(out)); </a:t>
            </a:r>
          </a:p>
          <a:p>
            <a:pPr marL="0" indent="0">
              <a:buFontTx/>
              <a:buNone/>
            </a:pPr>
            <a:r>
              <a:rPr lang="en-US" sz="2000" dirty="0"/>
              <a:t>subplot(2,2,3); bar(histogram1);</a:t>
            </a:r>
          </a:p>
          <a:p>
            <a:pPr marL="0" indent="0">
              <a:buFontTx/>
              <a:buNone/>
            </a:pPr>
            <a:r>
              <a:rPr lang="en-US" sz="2000" dirty="0"/>
              <a:t>subplot(2,2,4); bar(histogram2);</a:t>
            </a:r>
          </a:p>
        </p:txBody>
      </p:sp>
    </p:spTree>
    <p:extLst>
      <p:ext uri="{BB962C8B-B14F-4D97-AF65-F5344CB8AC3E}">
        <p14:creationId xmlns:p14="http://schemas.microsoft.com/office/powerpoint/2010/main" val="415006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Digital</a:t>
            </a:r>
            <a:r>
              <a:rPr lang="tr-TR" dirty="0"/>
              <a:t> Image </a:t>
            </a:r>
            <a:r>
              <a:rPr lang="tr-TR" dirty="0" err="1"/>
              <a:t>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tr-TR" alt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images</a:t>
            </a: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ct val="0"/>
              </a:spcBef>
            </a:pP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pixel value is a single number that represents the brightness of the pixel. </a:t>
            </a:r>
          </a:p>
          <a:p>
            <a:pPr lvl="1">
              <a:spcBef>
                <a:spcPct val="0"/>
              </a:spcBef>
            </a:pP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  </a:t>
            </a:r>
            <a:r>
              <a:rPr lang="tr-TR" altLang="tr-TR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format</a:t>
            </a: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the </a:t>
            </a:r>
            <a:r>
              <a:rPr lang="tr-TR" altLang="tr-TR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image</a:t>
            </a: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where this number is stored as an 8-bit integer giving a range of possible values </a:t>
            </a:r>
            <a:r>
              <a:rPr lang="tr-TR" altLang="tr-T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0 to 255. </a:t>
            </a:r>
          </a:p>
          <a:p>
            <a:pPr lvl="1">
              <a:spcBef>
                <a:spcPct val="0"/>
              </a:spcBef>
            </a:pP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 </a:t>
            </a:r>
            <a:r>
              <a:rPr lang="tr-TR" altLang="tr-T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is black</a:t>
            </a: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tr-TR" altLang="tr-T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 is </a:t>
            </a: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as </a:t>
            </a:r>
            <a:r>
              <a:rPr lang="tr-TR" altLang="tr-T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spcBef>
                <a:spcPct val="0"/>
              </a:spcBef>
            </a:pPr>
            <a:r>
              <a:rPr lang="tr-TR" alt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in between make up the different shades of gray.</a:t>
            </a:r>
            <a:r>
              <a:rPr lang="tr-TR" altLang="tr-TR" dirty="0"/>
              <a:t> </a:t>
            </a:r>
            <a:endParaRPr lang="tr-TR" alt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9092" name="Picture 4" descr="https://homepages.inf.ed.ac.uk/rbf/HIPR2/mo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075" y="-2746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042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Histogram Equalization - </a:t>
            </a:r>
            <a:r>
              <a:rPr lang="en-IE" altLang="en-US" dirty="0" err="1"/>
              <a:t>Matlab</a:t>
            </a:r>
            <a:endParaRPr lang="en-US" dirty="0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34" y="1343023"/>
            <a:ext cx="728662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86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Digital</a:t>
            </a:r>
            <a:r>
              <a:rPr lang="tr-TR" dirty="0"/>
              <a:t> Image </a:t>
            </a:r>
            <a:r>
              <a:rPr lang="tr-TR" dirty="0" err="1"/>
              <a:t>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RGB color value is specified with: </a:t>
            </a:r>
            <a:r>
              <a:rPr lang="en-US" dirty="0" err="1"/>
              <a:t>rgb</a:t>
            </a:r>
            <a:r>
              <a:rPr lang="en-US" dirty="0"/>
              <a:t>(red, green, blue).</a:t>
            </a:r>
          </a:p>
          <a:p>
            <a:r>
              <a:rPr lang="en-US" dirty="0"/>
              <a:t>Each parameter (red, green, and blue) defines the intensity of the color as an integer between 0 and 255.</a:t>
            </a:r>
          </a:p>
          <a:p>
            <a:r>
              <a:rPr lang="en-US" dirty="0"/>
              <a:t>For example, </a:t>
            </a:r>
            <a:r>
              <a:rPr lang="en-US" dirty="0" err="1"/>
              <a:t>rgb</a:t>
            </a:r>
            <a:r>
              <a:rPr lang="en-US" dirty="0"/>
              <a:t>(0, </a:t>
            </a:r>
            <a:r>
              <a:rPr lang="tr-TR" dirty="0"/>
              <a:t>255</a:t>
            </a:r>
            <a:r>
              <a:rPr lang="en-US" dirty="0"/>
              <a:t>, </a:t>
            </a:r>
            <a:r>
              <a:rPr lang="tr-TR" dirty="0"/>
              <a:t>0</a:t>
            </a:r>
            <a:r>
              <a:rPr lang="en-US" dirty="0"/>
              <a:t>) is rendered as </a:t>
            </a:r>
            <a:r>
              <a:rPr lang="tr-TR" dirty="0"/>
              <a:t>green</a:t>
            </a:r>
            <a:r>
              <a:rPr lang="en-US" dirty="0"/>
              <a:t>, because the </a:t>
            </a:r>
            <a:r>
              <a:rPr lang="tr-TR" dirty="0"/>
              <a:t>green</a:t>
            </a:r>
            <a:r>
              <a:rPr lang="en-US" dirty="0"/>
              <a:t> parameter is set to its highest value (255) and the others are set to 0.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802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Medical imaging</a:t>
            </a:r>
            <a:endParaRPr lang="tr-TR" sz="2800" dirty="0"/>
          </a:p>
          <a:p>
            <a:pPr>
              <a:buFontTx/>
              <a:buChar char="-"/>
            </a:pPr>
            <a:r>
              <a:rPr lang="en-US" sz="2800" dirty="0"/>
              <a:t>Remote sensing (aerial and satellite images) </a:t>
            </a:r>
          </a:p>
          <a:p>
            <a:pPr>
              <a:buFontTx/>
              <a:buChar char="-"/>
            </a:pPr>
            <a:r>
              <a:rPr lang="en-US" sz="2800" dirty="0"/>
              <a:t>Archeology (</a:t>
            </a:r>
            <a:r>
              <a:rPr lang="en-US" sz="2800" dirty="0" err="1"/>
              <a:t>restroring</a:t>
            </a:r>
            <a:r>
              <a:rPr lang="en-US" sz="2800" dirty="0"/>
              <a:t> blurred images of rare artifacts etc.) </a:t>
            </a:r>
            <a:endParaRPr lang="tr-TR" sz="2800" dirty="0"/>
          </a:p>
          <a:p>
            <a:pPr>
              <a:buFontTx/>
              <a:buChar char="-"/>
            </a:pPr>
            <a:r>
              <a:rPr lang="tr-TR" sz="2800" dirty="0"/>
              <a:t>M</a:t>
            </a:r>
            <a:r>
              <a:rPr lang="en-US" sz="2800" dirty="0" err="1"/>
              <a:t>achine</a:t>
            </a:r>
            <a:r>
              <a:rPr lang="en-US" sz="2800" dirty="0"/>
              <a:t> </a:t>
            </a:r>
            <a:r>
              <a:rPr lang="tr-TR" sz="2800" dirty="0"/>
              <a:t>P</a:t>
            </a:r>
            <a:r>
              <a:rPr lang="en-US" sz="2800" dirty="0" err="1"/>
              <a:t>erception</a:t>
            </a:r>
            <a:r>
              <a:rPr lang="en-US" sz="2800" dirty="0"/>
              <a:t> </a:t>
            </a:r>
            <a:endParaRPr lang="tr-TR" sz="2800" dirty="0"/>
          </a:p>
          <a:p>
            <a:pPr lvl="1">
              <a:buFontTx/>
              <a:buChar char="-"/>
            </a:pPr>
            <a:r>
              <a:rPr lang="en-US" sz="2400" dirty="0"/>
              <a:t>Automatic (optical) character recognition</a:t>
            </a:r>
          </a:p>
          <a:p>
            <a:pPr lvl="1">
              <a:buFontTx/>
              <a:buChar char="-"/>
            </a:pPr>
            <a:r>
              <a:rPr lang="en-US" sz="2400" dirty="0"/>
              <a:t>Industrial machine vision for product assembly and inspection</a:t>
            </a:r>
          </a:p>
          <a:p>
            <a:pPr lvl="1">
              <a:buFontTx/>
              <a:buChar char="-"/>
            </a:pPr>
            <a:r>
              <a:rPr lang="en-US" sz="2400" dirty="0"/>
              <a:t>Military recognizance</a:t>
            </a:r>
          </a:p>
          <a:p>
            <a:pPr lvl="1">
              <a:buFontTx/>
              <a:buChar char="-"/>
            </a:pPr>
            <a:r>
              <a:rPr lang="en-US" sz="2400" dirty="0"/>
              <a:t>Fingerprint/face/… recognition </a:t>
            </a:r>
          </a:p>
          <a:p>
            <a:pPr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039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What Is Image Enhancement?</a:t>
            </a:r>
            <a:endParaRPr lang="en-GB" altLang="en-US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altLang="en-US"/>
              <a:t>Image enhancement is the process of making images more useful</a:t>
            </a:r>
          </a:p>
          <a:p>
            <a:pPr marL="0" indent="0" eaLnBrk="1" hangingPunct="1">
              <a:buFontTx/>
              <a:buNone/>
            </a:pPr>
            <a:r>
              <a:rPr lang="en-IE" altLang="en-US"/>
              <a:t>The reasons for doing this include:</a:t>
            </a:r>
          </a:p>
          <a:p>
            <a:pPr lvl="1" eaLnBrk="1" hangingPunct="1"/>
            <a:r>
              <a:rPr lang="en-IE" altLang="en-US"/>
              <a:t>Highlighting interesting detail in images</a:t>
            </a:r>
          </a:p>
          <a:p>
            <a:pPr lvl="1" eaLnBrk="1" hangingPunct="1"/>
            <a:r>
              <a:rPr lang="en-IE" altLang="en-US"/>
              <a:t>Removing noise from images</a:t>
            </a:r>
          </a:p>
          <a:p>
            <a:pPr lvl="1" eaLnBrk="1" hangingPunct="1"/>
            <a:r>
              <a:rPr lang="en-IE" altLang="en-US"/>
              <a:t>Making images more visually appealing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Image Enhancement Examples</a:t>
            </a:r>
            <a:endParaRPr lang="en-GB" alt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06" b="50418"/>
          <a:stretch>
            <a:fillRect/>
          </a:stretch>
        </p:blipFill>
        <p:spPr bwMode="auto">
          <a:xfrm>
            <a:off x="268288" y="1603375"/>
            <a:ext cx="361315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5" r="60643"/>
          <a:stretch>
            <a:fillRect/>
          </a:stretch>
        </p:blipFill>
        <p:spPr bwMode="auto">
          <a:xfrm>
            <a:off x="5275263" y="1619250"/>
            <a:ext cx="3624262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3952875" y="3679825"/>
            <a:ext cx="1322388" cy="636588"/>
          </a:xfrm>
          <a:prstGeom prst="rightArrow">
            <a:avLst>
              <a:gd name="adj1" fmla="val 50000"/>
              <a:gd name="adj2" fmla="val 51933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26631" name="Picture 7" descr="boo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/>
              <a:t>Image Enhancement Examples (cont…)</a:t>
            </a:r>
            <a:endParaRPr lang="en-GB" altLang="en-US" sz="3600"/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2" t="49881"/>
          <a:stretch>
            <a:fillRect/>
          </a:stretch>
        </p:blipFill>
        <p:spPr bwMode="auto">
          <a:xfrm>
            <a:off x="5424488" y="1281113"/>
            <a:ext cx="3451225" cy="551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046"/>
          <a:stretch>
            <a:fillRect/>
          </a:stretch>
        </p:blipFill>
        <p:spPr bwMode="auto">
          <a:xfrm>
            <a:off x="238125" y="1281113"/>
            <a:ext cx="3451225" cy="5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AutoShape 7"/>
          <p:cNvSpPr>
            <a:spLocks noChangeArrowheads="1"/>
          </p:cNvSpPr>
          <p:nvPr/>
        </p:nvSpPr>
        <p:spPr bwMode="auto">
          <a:xfrm>
            <a:off x="3721100" y="3663950"/>
            <a:ext cx="1633538" cy="847725"/>
          </a:xfrm>
          <a:prstGeom prst="rightArrow">
            <a:avLst>
              <a:gd name="adj1" fmla="val 50000"/>
              <a:gd name="adj2" fmla="val 4817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8678" name="Group 8"/>
          <p:cNvGrpSpPr>
            <a:grpSpLocks/>
          </p:cNvGrpSpPr>
          <p:nvPr/>
        </p:nvGrpSpPr>
        <p:grpSpPr bwMode="auto">
          <a:xfrm rot="-5400000">
            <a:off x="-2486025" y="4111625"/>
            <a:ext cx="5232400" cy="260350"/>
            <a:chOff x="2464" y="4162"/>
            <a:chExt cx="3296" cy="164"/>
          </a:xfrm>
        </p:grpSpPr>
        <p:pic>
          <p:nvPicPr>
            <p:cNvPr id="28679" name="Picture 9" descr="book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4162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2588" y="4166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r" eaLnBrk="1" hangingPunct="1"/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BriansTemplate">
  <a:themeElements>
    <a:clrScheme name="1_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rians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lnDef>
  </a:objectDefaults>
  <a:extraClrSchemeLst>
    <a:extraClrScheme>
      <a:clrScheme name="1_Brian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GreyTop</Template>
  <TotalTime>6726</TotalTime>
  <Words>1837</Words>
  <Application>Microsoft Office PowerPoint</Application>
  <PresentationFormat>On-screen Show (4:3)</PresentationFormat>
  <Paragraphs>281</Paragraphs>
  <Slides>40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Cambria Math</vt:lpstr>
      <vt:lpstr>Times New Roman</vt:lpstr>
      <vt:lpstr>1_BriansTemplate</vt:lpstr>
      <vt:lpstr>Equation</vt:lpstr>
      <vt:lpstr>Scientific Programming</vt:lpstr>
      <vt:lpstr> Digital Image and  Digital Image Processing </vt:lpstr>
      <vt:lpstr>Digital Image Processing</vt:lpstr>
      <vt:lpstr>Digital Image Processing</vt:lpstr>
      <vt:lpstr>Digital Image Processing</vt:lpstr>
      <vt:lpstr>Some application areas</vt:lpstr>
      <vt:lpstr>What Is Image Enhancement?</vt:lpstr>
      <vt:lpstr>Image Enhancement Examples</vt:lpstr>
      <vt:lpstr>Image Enhancement Examples (cont…)</vt:lpstr>
      <vt:lpstr>Image Enhancement Examples (cont…)</vt:lpstr>
      <vt:lpstr>Image Enhancement Examples (cont…)</vt:lpstr>
      <vt:lpstr>Spatial &amp; Frequency Domains</vt:lpstr>
      <vt:lpstr>Spatial Domain - Background</vt:lpstr>
      <vt:lpstr>Spatial Domain - Background</vt:lpstr>
      <vt:lpstr>Spatial Domain - Background</vt:lpstr>
      <vt:lpstr>Spatial Domain - Background</vt:lpstr>
      <vt:lpstr>Spatial Domain - Background</vt:lpstr>
      <vt:lpstr>Spatial Domain - Background</vt:lpstr>
      <vt:lpstr>Spatial Domain - Background</vt:lpstr>
      <vt:lpstr>Thresholding - Matlab</vt:lpstr>
      <vt:lpstr>Thresholding - Matlab</vt:lpstr>
      <vt:lpstr>Basic Gray Level Transformations</vt:lpstr>
      <vt:lpstr>Image Negatives</vt:lpstr>
      <vt:lpstr>Image Negative - Matlab</vt:lpstr>
      <vt:lpstr>Image Negative - Matlab</vt:lpstr>
      <vt:lpstr>Log Transformations</vt:lpstr>
      <vt:lpstr>Log Transformations</vt:lpstr>
      <vt:lpstr>Power-Law Transformations</vt:lpstr>
      <vt:lpstr>Power-Law Transformations</vt:lpstr>
      <vt:lpstr>Image Histograms</vt:lpstr>
      <vt:lpstr>Image Histograms</vt:lpstr>
      <vt:lpstr>Image Histograms</vt:lpstr>
      <vt:lpstr>Image Histograms</vt:lpstr>
      <vt:lpstr>Image Histograms -Matlab</vt:lpstr>
      <vt:lpstr>Image Histograms -Matlab</vt:lpstr>
      <vt:lpstr>Histogram Equalization</vt:lpstr>
      <vt:lpstr>Histogram Equalization</vt:lpstr>
      <vt:lpstr>Histogram Equalization - Matlab</vt:lpstr>
      <vt:lpstr>Histogram Equalization - Matlab</vt:lpstr>
      <vt:lpstr>Histogram Equalization - Matlab</vt:lpstr>
    </vt:vector>
  </TitlesOfParts>
  <Company>Dublin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Processing: Introduction</dc:title>
  <dc:creator>Brian Mac Namee</dc:creator>
  <cp:lastModifiedBy>Koray Açıcı</cp:lastModifiedBy>
  <cp:revision>301</cp:revision>
  <cp:lastPrinted>2017-03-15T17:39:17Z</cp:lastPrinted>
  <dcterms:created xsi:type="dcterms:W3CDTF">2008-02-07T11:01:42Z</dcterms:created>
  <dcterms:modified xsi:type="dcterms:W3CDTF">2023-11-06T21:49:42Z</dcterms:modified>
</cp:coreProperties>
</file>