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49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50" r:id="rId18"/>
    <p:sldId id="351" r:id="rId19"/>
    <p:sldId id="353" r:id="rId20"/>
    <p:sldId id="335" r:id="rId21"/>
    <p:sldId id="336" r:id="rId22"/>
    <p:sldId id="338" r:id="rId23"/>
    <p:sldId id="339" r:id="rId24"/>
    <p:sldId id="340" r:id="rId25"/>
    <p:sldId id="341" r:id="rId26"/>
    <p:sldId id="342" r:id="rId27"/>
    <p:sldId id="354" r:id="rId28"/>
    <p:sldId id="343" r:id="rId29"/>
    <p:sldId id="344" r:id="rId30"/>
    <p:sldId id="345" r:id="rId31"/>
    <p:sldId id="357" r:id="rId32"/>
    <p:sldId id="356" r:id="rId33"/>
    <p:sldId id="346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m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F5A3-A6D7-4C27-A312-63588EAAD34E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EE21-2851-4DE7-8A11-150D618DAB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5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6EE21-2851-4DE7-8A11-150D618DAB6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77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20.10.2023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72911202-28EA-46A3-9104-896EF82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715125" cy="105727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841BBC1D-F271-4132-821C-921ADB85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16832"/>
            <a:ext cx="2914650" cy="1933575"/>
          </a:xfrm>
          <a:prstGeom prst="rect">
            <a:avLst/>
          </a:prstGeom>
        </p:spPr>
      </p:pic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xmlns="" id="{DFD65121-C32E-413D-8E6B-CD77C8441816}"/>
              </a:ext>
            </a:extLst>
          </p:cNvPr>
          <p:cNvCxnSpPr/>
          <p:nvPr/>
        </p:nvCxnSpPr>
        <p:spPr>
          <a:xfrm>
            <a:off x="2915816" y="1988840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424D2F55-2022-43C0-BDF1-6392A3F34D76}"/>
              </a:ext>
            </a:extLst>
          </p:cNvPr>
          <p:cNvSpPr txBox="1"/>
          <p:nvPr/>
        </p:nvSpPr>
        <p:spPr>
          <a:xfrm>
            <a:off x="3032762" y="187618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4197E3B5-C60D-44FC-937E-60D363A87225}"/>
              </a:ext>
            </a:extLst>
          </p:cNvPr>
          <p:cNvSpPr txBox="1"/>
          <p:nvPr/>
        </p:nvSpPr>
        <p:spPr>
          <a:xfrm>
            <a:off x="2697940" y="206084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7F5014CF-7CAE-44FE-9092-FC1144F3E265}"/>
              </a:ext>
            </a:extLst>
          </p:cNvPr>
          <p:cNvSpPr txBox="1"/>
          <p:nvPr/>
        </p:nvSpPr>
        <p:spPr>
          <a:xfrm>
            <a:off x="3349716" y="2009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68CEC612-E0E9-4846-8681-5C3DF1F18C45}"/>
              </a:ext>
            </a:extLst>
          </p:cNvPr>
          <p:cNvSpPr txBox="1"/>
          <p:nvPr/>
        </p:nvSpPr>
        <p:spPr>
          <a:xfrm>
            <a:off x="3850319" y="2009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DC472998-9CF8-4CB4-AF4C-DDDF829821AF}"/>
              </a:ext>
            </a:extLst>
          </p:cNvPr>
          <p:cNvSpPr txBox="1"/>
          <p:nvPr/>
        </p:nvSpPr>
        <p:spPr>
          <a:xfrm>
            <a:off x="4455883" y="2009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979435FE-FBDB-4649-B5DC-4C1E757339F1}"/>
              </a:ext>
            </a:extLst>
          </p:cNvPr>
          <p:cNvSpPr txBox="1"/>
          <p:nvPr/>
        </p:nvSpPr>
        <p:spPr>
          <a:xfrm>
            <a:off x="4956878" y="2009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3CCE44DE-6EF4-4DCA-81C4-8F5408A5694D}"/>
              </a:ext>
            </a:extLst>
          </p:cNvPr>
          <p:cNvSpPr txBox="1"/>
          <p:nvPr/>
        </p:nvSpPr>
        <p:spPr>
          <a:xfrm>
            <a:off x="2614130" y="2373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718D1EFC-3BE2-42CA-A8D0-D12F98851912}"/>
              </a:ext>
            </a:extLst>
          </p:cNvPr>
          <p:cNvSpPr txBox="1"/>
          <p:nvPr/>
        </p:nvSpPr>
        <p:spPr>
          <a:xfrm>
            <a:off x="2614130" y="2916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474A6375-2E32-4EE1-A3C0-C9E07B44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980" y="4049836"/>
            <a:ext cx="5200650" cy="942975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xmlns="" id="{F2D5E3D9-F45B-451D-A99B-201EEC4F8B22}"/>
              </a:ext>
            </a:extLst>
          </p:cNvPr>
          <p:cNvCxnSpPr/>
          <p:nvPr/>
        </p:nvCxnSpPr>
        <p:spPr>
          <a:xfrm>
            <a:off x="4572000" y="3212976"/>
            <a:ext cx="648072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xmlns="" id="{28FBB50C-6B2F-4D7E-8D99-4FC5E9899442}"/>
              </a:ext>
            </a:extLst>
          </p:cNvPr>
          <p:cNvCxnSpPr/>
          <p:nvPr/>
        </p:nvCxnSpPr>
        <p:spPr>
          <a:xfrm>
            <a:off x="5220072" y="3212976"/>
            <a:ext cx="72008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xmlns="" id="{B657AE5F-06B7-4CCA-B075-D21F752A96B6}"/>
              </a:ext>
            </a:extLst>
          </p:cNvPr>
          <p:cNvSpPr txBox="1"/>
          <p:nvPr/>
        </p:nvSpPr>
        <p:spPr>
          <a:xfrm>
            <a:off x="194676" y="5402448"/>
            <a:ext cx="852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Each one is an implicant because if </a:t>
            </a:r>
            <a:r>
              <a:rPr lang="en-US" sz="2400" i="1" dirty="0"/>
              <a:t>AB</a:t>
            </a:r>
            <a:r>
              <a:rPr lang="tr-TR" sz="2400" i="1" dirty="0"/>
              <a:t>’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i="1" dirty="0"/>
              <a:t>AB </a:t>
            </a:r>
            <a:r>
              <a:rPr lang="en-US" sz="2400" dirty="0"/>
              <a:t>equals 1, the function </a:t>
            </a:r>
            <a:r>
              <a:rPr lang="en-US" sz="2400" i="1" dirty="0"/>
              <a:t>U </a:t>
            </a:r>
            <a:r>
              <a:rPr lang="en-US" sz="2400" dirty="0"/>
              <a:t>also equals</a:t>
            </a:r>
            <a:r>
              <a:rPr lang="tr-TR" sz="2400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85890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 15">
            <a:extLst>
              <a:ext uri="{FF2B5EF4-FFF2-40B4-BE49-F238E27FC236}">
                <a16:creationId xmlns:a16="http://schemas.microsoft.com/office/drawing/2014/main" xmlns="" id="{63432A7B-C850-40CB-ABB8-B95F72782029}"/>
              </a:ext>
            </a:extLst>
          </p:cNvPr>
          <p:cNvGrpSpPr/>
          <p:nvPr/>
        </p:nvGrpSpPr>
        <p:grpSpPr>
          <a:xfrm>
            <a:off x="1043607" y="1196751"/>
            <a:ext cx="6732000" cy="3706382"/>
            <a:chOff x="899591" y="404663"/>
            <a:chExt cx="6864528" cy="3832529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xmlns="" id="{81CB6DE6-C054-4F93-BEF9-52B103025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1" y="404663"/>
              <a:ext cx="6864528" cy="3832529"/>
            </a:xfrm>
            <a:prstGeom prst="rect">
              <a:avLst/>
            </a:prstGeom>
          </p:spPr>
        </p:pic>
        <p:cxnSp>
          <p:nvCxnSpPr>
            <p:cNvPr id="3" name="Düz Bağlayıcı 2">
              <a:extLst>
                <a:ext uri="{FF2B5EF4-FFF2-40B4-BE49-F238E27FC236}">
                  <a16:creationId xmlns:a16="http://schemas.microsoft.com/office/drawing/2014/main" xmlns="" id="{02267CCE-24D8-4A7A-87DD-DC3C18BAB52E}"/>
                </a:ext>
              </a:extLst>
            </p:cNvPr>
            <p:cNvCxnSpPr/>
            <p:nvPr/>
          </p:nvCxnSpPr>
          <p:spPr>
            <a:xfrm>
              <a:off x="3717991" y="1179161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xmlns="" id="{FD372B16-E1A8-4F2D-9BA7-52962CF10734}"/>
                </a:ext>
              </a:extLst>
            </p:cNvPr>
            <p:cNvSpPr txBox="1"/>
            <p:nvPr/>
          </p:nvSpPr>
          <p:spPr>
            <a:xfrm>
              <a:off x="3834936" y="1066503"/>
              <a:ext cx="61206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AB</a:t>
              </a: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xmlns="" id="{3AB11810-69F6-46B9-A76B-AA0BE0F51BB1}"/>
                </a:ext>
              </a:extLst>
            </p:cNvPr>
            <p:cNvSpPr txBox="1"/>
            <p:nvPr/>
          </p:nvSpPr>
          <p:spPr>
            <a:xfrm>
              <a:off x="3500114" y="1251170"/>
              <a:ext cx="61206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   </a:t>
              </a:r>
              <a:r>
                <a:rPr lang="tr-TR" b="1" dirty="0"/>
                <a:t>C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xmlns="" id="{1F24E770-BD2B-44D4-BB0E-D2B78B3795A4}"/>
                </a:ext>
              </a:extLst>
            </p:cNvPr>
            <p:cNvSpPr txBox="1"/>
            <p:nvPr/>
          </p:nvSpPr>
          <p:spPr>
            <a:xfrm>
              <a:off x="4207243" y="1124744"/>
              <a:ext cx="41870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00</a:t>
              </a: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xmlns="" id="{F060B7E7-6AE7-4CC7-A0DD-EC822CAC9F95}"/>
                </a:ext>
              </a:extLst>
            </p:cNvPr>
            <p:cNvSpPr txBox="1"/>
            <p:nvPr/>
          </p:nvSpPr>
          <p:spPr>
            <a:xfrm>
              <a:off x="4707846" y="1124744"/>
              <a:ext cx="41870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01</a:t>
              </a:r>
            </a:p>
          </p:txBody>
        </p:sp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xmlns="" id="{4B396855-FA0C-4E64-BE19-165225EA451E}"/>
                </a:ext>
              </a:extLst>
            </p:cNvPr>
            <p:cNvSpPr txBox="1"/>
            <p:nvPr/>
          </p:nvSpPr>
          <p:spPr>
            <a:xfrm>
              <a:off x="5313410" y="1124744"/>
              <a:ext cx="41870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11</a:t>
              </a:r>
            </a:p>
          </p:txBody>
        </p:sp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xmlns="" id="{4B95B92E-F2A5-499E-BDFF-7A5BF14C8A99}"/>
                </a:ext>
              </a:extLst>
            </p:cNvPr>
            <p:cNvSpPr txBox="1"/>
            <p:nvPr/>
          </p:nvSpPr>
          <p:spPr>
            <a:xfrm>
              <a:off x="5814405" y="1124744"/>
              <a:ext cx="41870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10</a:t>
              </a: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xmlns="" id="{2D08A671-7107-4657-8366-6F098A4FA86D}"/>
                </a:ext>
              </a:extLst>
            </p:cNvPr>
            <p:cNvSpPr txBox="1"/>
            <p:nvPr/>
          </p:nvSpPr>
          <p:spPr>
            <a:xfrm>
              <a:off x="3405053" y="1554456"/>
              <a:ext cx="301686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</a:p>
          </p:txBody>
        </p: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xmlns="" id="{29221D68-8DDA-4041-84E5-C665CA325C71}"/>
                </a:ext>
              </a:extLst>
            </p:cNvPr>
            <p:cNvSpPr txBox="1"/>
            <p:nvPr/>
          </p:nvSpPr>
          <p:spPr>
            <a:xfrm>
              <a:off x="3405053" y="2097676"/>
              <a:ext cx="301686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</a:t>
              </a:r>
            </a:p>
          </p:txBody>
        </p: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xmlns="" id="{62792429-8477-4C87-BCF0-F923D0C62CF4}"/>
                </a:ext>
              </a:extLst>
            </p:cNvPr>
            <p:cNvCxnSpPr/>
            <p:nvPr/>
          </p:nvCxnSpPr>
          <p:spPr>
            <a:xfrm>
              <a:off x="5320895" y="1923789"/>
              <a:ext cx="0" cy="19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xmlns="" id="{37E25A6D-8EDE-4AE1-A29B-DFA76ED34735}"/>
                </a:ext>
              </a:extLst>
            </p:cNvPr>
            <p:cNvCxnSpPr/>
            <p:nvPr/>
          </p:nvCxnSpPr>
          <p:spPr>
            <a:xfrm>
              <a:off x="4317173" y="2539994"/>
              <a:ext cx="198845" cy="13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33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098E3B82-9A9F-4710-BE14-652C3ACE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" y="32654"/>
            <a:ext cx="5727436" cy="3744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1E757BF2-36CA-4516-B3F5-ED533464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10"/>
          <a:stretch/>
        </p:blipFill>
        <p:spPr>
          <a:xfrm>
            <a:off x="3059832" y="3803074"/>
            <a:ext cx="5090294" cy="298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3B5E7A7F-1111-4F0A-8C52-EFBC9A690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800"/>
          <a:stretch/>
        </p:blipFill>
        <p:spPr>
          <a:xfrm>
            <a:off x="251520" y="3933056"/>
            <a:ext cx="4864536" cy="252000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xmlns="" id="{6F261184-F613-4ED3-B689-1EBC6E451DF0}"/>
              </a:ext>
            </a:extLst>
          </p:cNvPr>
          <p:cNvCxnSpPr/>
          <p:nvPr/>
        </p:nvCxnSpPr>
        <p:spPr>
          <a:xfrm>
            <a:off x="1934774" y="445314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62CF12EA-3182-4F3C-BD6D-DAD3D80ED6CF}"/>
              </a:ext>
            </a:extLst>
          </p:cNvPr>
          <p:cNvSpPr txBox="1"/>
          <p:nvPr/>
        </p:nvSpPr>
        <p:spPr>
          <a:xfrm>
            <a:off x="2051720" y="33265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0B00D601-26AF-4663-959D-371E7E74E01A}"/>
              </a:ext>
            </a:extLst>
          </p:cNvPr>
          <p:cNvSpPr txBox="1"/>
          <p:nvPr/>
        </p:nvSpPr>
        <p:spPr>
          <a:xfrm>
            <a:off x="1690264" y="55283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E8893F3F-D45E-4B2B-A960-A7AD24106CD7}"/>
              </a:ext>
            </a:extLst>
          </p:cNvPr>
          <p:cNvSpPr txBox="1"/>
          <p:nvPr/>
        </p:nvSpPr>
        <p:spPr>
          <a:xfrm>
            <a:off x="2349877" y="489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F01DDC15-7988-4ED1-96E9-E841C9E70F25}"/>
              </a:ext>
            </a:extLst>
          </p:cNvPr>
          <p:cNvSpPr txBox="1"/>
          <p:nvPr/>
        </p:nvSpPr>
        <p:spPr>
          <a:xfrm>
            <a:off x="2779456" y="489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5ED9960E-CCE9-4FD1-8868-F91B0197609D}"/>
              </a:ext>
            </a:extLst>
          </p:cNvPr>
          <p:cNvSpPr txBox="1"/>
          <p:nvPr/>
        </p:nvSpPr>
        <p:spPr>
          <a:xfrm>
            <a:off x="3131840" y="489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6AC802D-2878-47D0-BD2E-1A84589C3D10}"/>
              </a:ext>
            </a:extLst>
          </p:cNvPr>
          <p:cNvSpPr txBox="1"/>
          <p:nvPr/>
        </p:nvSpPr>
        <p:spPr>
          <a:xfrm>
            <a:off x="3523964" y="489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EC152C95-1132-4C57-BDC5-7A9EA1BDB1AD}"/>
              </a:ext>
            </a:extLst>
          </p:cNvPr>
          <p:cNvSpPr txBox="1"/>
          <p:nvPr/>
        </p:nvSpPr>
        <p:spPr>
          <a:xfrm>
            <a:off x="1633016" y="8012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10F1647A-EAB1-476E-A306-BC6ABF0DE0DD}"/>
              </a:ext>
            </a:extLst>
          </p:cNvPr>
          <p:cNvSpPr txBox="1"/>
          <p:nvPr/>
        </p:nvSpPr>
        <p:spPr>
          <a:xfrm>
            <a:off x="1633016" y="1192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2D50E1BB-A43D-4E2E-A034-580F6996A477}"/>
              </a:ext>
            </a:extLst>
          </p:cNvPr>
          <p:cNvSpPr txBox="1"/>
          <p:nvPr/>
        </p:nvSpPr>
        <p:spPr>
          <a:xfrm>
            <a:off x="1633016" y="15567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180AF739-0502-4EE6-BA68-2D26995B750F}"/>
              </a:ext>
            </a:extLst>
          </p:cNvPr>
          <p:cNvSpPr txBox="1"/>
          <p:nvPr/>
        </p:nvSpPr>
        <p:spPr>
          <a:xfrm>
            <a:off x="1633016" y="1988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10192A24-C902-4C14-978B-99A84BEF62FC}"/>
              </a:ext>
            </a:extLst>
          </p:cNvPr>
          <p:cNvSpPr txBox="1"/>
          <p:nvPr/>
        </p:nvSpPr>
        <p:spPr>
          <a:xfrm>
            <a:off x="5451788" y="3815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xmlns="" id="{BB4049AF-413D-48E3-BA42-04D5DEBF8023}"/>
              </a:ext>
            </a:extLst>
          </p:cNvPr>
          <p:cNvSpPr txBox="1"/>
          <p:nvPr/>
        </p:nvSpPr>
        <p:spPr>
          <a:xfrm>
            <a:off x="5881367" y="3815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DDEA2CFF-3928-4800-A782-C8437FAFD86B}"/>
              </a:ext>
            </a:extLst>
          </p:cNvPr>
          <p:cNvSpPr txBox="1"/>
          <p:nvPr/>
        </p:nvSpPr>
        <p:spPr>
          <a:xfrm>
            <a:off x="6233751" y="3815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xmlns="" id="{7A567472-7725-4C0C-B534-A9DCAC67E812}"/>
              </a:ext>
            </a:extLst>
          </p:cNvPr>
          <p:cNvSpPr txBox="1"/>
          <p:nvPr/>
        </p:nvSpPr>
        <p:spPr>
          <a:xfrm>
            <a:off x="6688021" y="3815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xmlns="" id="{BA626EB7-2260-4BDB-9CEA-BCB49D61A8CB}"/>
              </a:ext>
            </a:extLst>
          </p:cNvPr>
          <p:cNvSpPr txBox="1"/>
          <p:nvPr/>
        </p:nvSpPr>
        <p:spPr>
          <a:xfrm>
            <a:off x="4729360" y="4127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xmlns="" id="{0DE00C47-A6A2-44CD-9E2E-1CB1EAC6EDC4}"/>
              </a:ext>
            </a:extLst>
          </p:cNvPr>
          <p:cNvSpPr txBox="1"/>
          <p:nvPr/>
        </p:nvSpPr>
        <p:spPr>
          <a:xfrm>
            <a:off x="4729360" y="4519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xmlns="" id="{36B962E0-9A12-4035-A1CF-75E420076A6F}"/>
              </a:ext>
            </a:extLst>
          </p:cNvPr>
          <p:cNvSpPr txBox="1"/>
          <p:nvPr/>
        </p:nvSpPr>
        <p:spPr>
          <a:xfrm>
            <a:off x="4729360" y="4883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xmlns="" id="{3E7AC019-1AA4-4C9D-92C9-7EFC773A0E6F}"/>
              </a:ext>
            </a:extLst>
          </p:cNvPr>
          <p:cNvSpPr txBox="1"/>
          <p:nvPr/>
        </p:nvSpPr>
        <p:spPr>
          <a:xfrm>
            <a:off x="4729360" y="5315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4815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F8C54A84-ABA0-476F-9F6C-11C00878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801650" cy="3600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39ABD350-91D2-47C1-ABE5-3B9CF274A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72"/>
          <a:stretch/>
        </p:blipFill>
        <p:spPr>
          <a:xfrm>
            <a:off x="179512" y="4085952"/>
            <a:ext cx="4634062" cy="2448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6B75D2B8-0D25-4B2E-BAFC-6AB8F9CFD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199"/>
          <a:stretch/>
        </p:blipFill>
        <p:spPr>
          <a:xfrm>
            <a:off x="4325704" y="5912835"/>
            <a:ext cx="4638784" cy="648000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xmlns="" id="{378BD267-B04B-43F4-BE29-68F60CB54AE7}"/>
              </a:ext>
            </a:extLst>
          </p:cNvPr>
          <p:cNvCxnSpPr/>
          <p:nvPr/>
        </p:nvCxnSpPr>
        <p:spPr>
          <a:xfrm>
            <a:off x="3995936" y="980728"/>
            <a:ext cx="1368152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xmlns="" id="{AAC6F235-5ED1-4EB4-BC94-5B7F117B882A}"/>
              </a:ext>
            </a:extLst>
          </p:cNvPr>
          <p:cNvCxnSpPr/>
          <p:nvPr/>
        </p:nvCxnSpPr>
        <p:spPr>
          <a:xfrm flipH="1">
            <a:off x="2411760" y="1412776"/>
            <a:ext cx="596569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xmlns="" id="{D5B981A2-2FC6-4FBB-9983-AE748B92A2A3}"/>
              </a:ext>
            </a:extLst>
          </p:cNvPr>
          <p:cNvCxnSpPr/>
          <p:nvPr/>
        </p:nvCxnSpPr>
        <p:spPr>
          <a:xfrm>
            <a:off x="3851920" y="2204864"/>
            <a:ext cx="64807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xmlns="" id="{3BEC81E0-5E69-48C1-8544-46F2891114AF}"/>
              </a:ext>
            </a:extLst>
          </p:cNvPr>
          <p:cNvCxnSpPr/>
          <p:nvPr/>
        </p:nvCxnSpPr>
        <p:spPr>
          <a:xfrm>
            <a:off x="2080206" y="399955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D83A2E2A-CBCA-49F8-B7C8-04414DE5F3B2}"/>
              </a:ext>
            </a:extLst>
          </p:cNvPr>
          <p:cNvSpPr txBox="1"/>
          <p:nvPr/>
        </p:nvSpPr>
        <p:spPr>
          <a:xfrm>
            <a:off x="2197152" y="287297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FD2E41C1-6B37-4093-B2C7-F549A3438A5E}"/>
              </a:ext>
            </a:extLst>
          </p:cNvPr>
          <p:cNvSpPr txBox="1"/>
          <p:nvPr/>
        </p:nvSpPr>
        <p:spPr>
          <a:xfrm>
            <a:off x="1835696" y="507475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xmlns="" id="{AF5C74B2-159F-49C7-8A23-C4E5324C4969}"/>
              </a:ext>
            </a:extLst>
          </p:cNvPr>
          <p:cNvCxnSpPr/>
          <p:nvPr/>
        </p:nvCxnSpPr>
        <p:spPr>
          <a:xfrm>
            <a:off x="2135628" y="441245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407330D0-9C24-4A96-A8FE-475309E57547}"/>
              </a:ext>
            </a:extLst>
          </p:cNvPr>
          <p:cNvSpPr txBox="1"/>
          <p:nvPr/>
        </p:nvSpPr>
        <p:spPr>
          <a:xfrm>
            <a:off x="2252574" y="4299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4416BDFB-21B1-4FC1-86B6-3EC2AAD6607C}"/>
              </a:ext>
            </a:extLst>
          </p:cNvPr>
          <p:cNvSpPr txBox="1"/>
          <p:nvPr/>
        </p:nvSpPr>
        <p:spPr>
          <a:xfrm>
            <a:off x="1891118" y="451997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B68748F6-1C48-49E3-B54D-EE7469D58A6C}"/>
              </a:ext>
            </a:extLst>
          </p:cNvPr>
          <p:cNvSpPr txBox="1"/>
          <p:nvPr/>
        </p:nvSpPr>
        <p:spPr>
          <a:xfrm>
            <a:off x="2495309" y="4397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xmlns="" id="{45689E54-5CC0-4F1F-9B99-4348E0410AFB}"/>
              </a:ext>
            </a:extLst>
          </p:cNvPr>
          <p:cNvSpPr txBox="1"/>
          <p:nvPr/>
        </p:nvSpPr>
        <p:spPr>
          <a:xfrm>
            <a:off x="2924888" y="4397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80419A30-C14F-4500-BEB0-AA8669A8E6A9}"/>
              </a:ext>
            </a:extLst>
          </p:cNvPr>
          <p:cNvSpPr txBox="1"/>
          <p:nvPr/>
        </p:nvSpPr>
        <p:spPr>
          <a:xfrm>
            <a:off x="3277272" y="4397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xmlns="" id="{D99D8A14-2BF9-4592-971D-E8DA8F12CF70}"/>
              </a:ext>
            </a:extLst>
          </p:cNvPr>
          <p:cNvSpPr txBox="1"/>
          <p:nvPr/>
        </p:nvSpPr>
        <p:spPr>
          <a:xfrm>
            <a:off x="3669396" y="4397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xmlns="" id="{68395AEF-A1B6-4A02-A763-6E7D7C40FE6F}"/>
              </a:ext>
            </a:extLst>
          </p:cNvPr>
          <p:cNvSpPr txBox="1"/>
          <p:nvPr/>
        </p:nvSpPr>
        <p:spPr>
          <a:xfrm>
            <a:off x="1778448" y="751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xmlns="" id="{AFC2A403-477A-44B3-9E33-BC2D72E6C1DD}"/>
              </a:ext>
            </a:extLst>
          </p:cNvPr>
          <p:cNvSpPr txBox="1"/>
          <p:nvPr/>
        </p:nvSpPr>
        <p:spPr>
          <a:xfrm>
            <a:off x="1778448" y="1143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xmlns="" id="{753F462A-AF24-4A18-953E-510F8BD0FD20}"/>
              </a:ext>
            </a:extLst>
          </p:cNvPr>
          <p:cNvSpPr txBox="1"/>
          <p:nvPr/>
        </p:nvSpPr>
        <p:spPr>
          <a:xfrm>
            <a:off x="1778448" y="1507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xmlns="" id="{556530CD-E8C0-45CD-A2C5-579B023E026C}"/>
              </a:ext>
            </a:extLst>
          </p:cNvPr>
          <p:cNvSpPr txBox="1"/>
          <p:nvPr/>
        </p:nvSpPr>
        <p:spPr>
          <a:xfrm>
            <a:off x="1778448" y="19395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xmlns="" id="{8A0E36D8-6820-4B36-939A-22D9979E42B0}"/>
              </a:ext>
            </a:extLst>
          </p:cNvPr>
          <p:cNvSpPr txBox="1"/>
          <p:nvPr/>
        </p:nvSpPr>
        <p:spPr>
          <a:xfrm>
            <a:off x="2500232" y="4417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xmlns="" id="{9A84DAE4-7297-476E-814B-A933D5D0EEEA}"/>
              </a:ext>
            </a:extLst>
          </p:cNvPr>
          <p:cNvSpPr txBox="1"/>
          <p:nvPr/>
        </p:nvSpPr>
        <p:spPr>
          <a:xfrm>
            <a:off x="2929811" y="4417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xmlns="" id="{E1A3460A-BA1D-42B8-814D-44EF7E288872}"/>
              </a:ext>
            </a:extLst>
          </p:cNvPr>
          <p:cNvSpPr txBox="1"/>
          <p:nvPr/>
        </p:nvSpPr>
        <p:spPr>
          <a:xfrm>
            <a:off x="3282195" y="4417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xmlns="" id="{D1257571-3F12-43A7-BBD2-8C8511100474}"/>
              </a:ext>
            </a:extLst>
          </p:cNvPr>
          <p:cNvSpPr txBox="1"/>
          <p:nvPr/>
        </p:nvSpPr>
        <p:spPr>
          <a:xfrm>
            <a:off x="3674319" y="4417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xmlns="" id="{998355AA-5FF9-4364-BE40-A2B1EDA88779}"/>
              </a:ext>
            </a:extLst>
          </p:cNvPr>
          <p:cNvSpPr txBox="1"/>
          <p:nvPr/>
        </p:nvSpPr>
        <p:spPr>
          <a:xfrm>
            <a:off x="1783371" y="4730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xmlns="" id="{9A1F1A3B-097B-44DC-AD05-47BA43A480FD}"/>
              </a:ext>
            </a:extLst>
          </p:cNvPr>
          <p:cNvSpPr txBox="1"/>
          <p:nvPr/>
        </p:nvSpPr>
        <p:spPr>
          <a:xfrm>
            <a:off x="1783371" y="5121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xmlns="" id="{96E96642-F03F-4D64-A03C-9AB0D677DBA6}"/>
              </a:ext>
            </a:extLst>
          </p:cNvPr>
          <p:cNvSpPr txBox="1"/>
          <p:nvPr/>
        </p:nvSpPr>
        <p:spPr>
          <a:xfrm>
            <a:off x="1783371" y="5485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xmlns="" id="{8214DA95-7C98-4F02-AD41-147D72840724}"/>
              </a:ext>
            </a:extLst>
          </p:cNvPr>
          <p:cNvSpPr txBox="1"/>
          <p:nvPr/>
        </p:nvSpPr>
        <p:spPr>
          <a:xfrm>
            <a:off x="1783371" y="5917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6966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69F635B0-BF01-456E-B31A-2172E7E1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2876550" cy="36195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A2650C93-8CA6-4A5B-84C0-9BFC7BBE3BD6}"/>
              </a:ext>
            </a:extLst>
          </p:cNvPr>
          <p:cNvSpPr txBox="1"/>
          <p:nvPr/>
        </p:nvSpPr>
        <p:spPr>
          <a:xfrm>
            <a:off x="107504" y="478582"/>
            <a:ext cx="89289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err="1"/>
              <a:t>In</a:t>
            </a:r>
            <a:r>
              <a:rPr lang="tr-TR" sz="2200" dirty="0"/>
              <a:t> an </a:t>
            </a:r>
            <a:r>
              <a:rPr lang="tr-TR" sz="2200" b="1" u="sng" dirty="0"/>
              <a:t>AND-OR </a:t>
            </a:r>
            <a:r>
              <a:rPr lang="tr-TR" sz="2200" b="1" u="sng" dirty="0" err="1"/>
              <a:t>synthesis</a:t>
            </a:r>
            <a:r>
              <a:rPr lang="tr-TR" sz="2200" dirty="0"/>
              <a:t>,</a:t>
            </a:r>
            <a:r>
              <a:rPr lang="en-US" sz="2200" dirty="0"/>
              <a:t> we synthesize the </a:t>
            </a:r>
            <a:r>
              <a:rPr lang="en-US" sz="2200" b="1" i="1" dirty="0"/>
              <a:t>1s</a:t>
            </a:r>
            <a:r>
              <a:rPr lang="en-US" sz="2200" dirty="0"/>
              <a:t> of the function</a:t>
            </a:r>
            <a:r>
              <a:rPr lang="tr-TR" sz="2200" dirty="0"/>
              <a:t> </a:t>
            </a:r>
            <a:r>
              <a:rPr lang="en-US" sz="2200" dirty="0"/>
              <a:t>through the AND of the input variables. They are </a:t>
            </a:r>
            <a:r>
              <a:rPr lang="en-US" sz="2200" i="1" dirty="0"/>
              <a:t>direct </a:t>
            </a:r>
            <a:r>
              <a:rPr lang="en-US" sz="2200" dirty="0"/>
              <a:t>if the variable equals 1 and</a:t>
            </a:r>
            <a:r>
              <a:rPr lang="tr-TR" sz="2200" dirty="0"/>
              <a:t> </a:t>
            </a:r>
            <a:r>
              <a:rPr lang="en-US" sz="2200" i="1" dirty="0"/>
              <a:t>negated </a:t>
            </a:r>
            <a:r>
              <a:rPr lang="en-US" sz="2200" dirty="0"/>
              <a:t>if it equals 0. Then, all outputs of the AND gates are OR-ed together.</a:t>
            </a:r>
          </a:p>
          <a:p>
            <a:pPr algn="just"/>
            <a:endParaRPr lang="tr-TR" sz="2200" dirty="0"/>
          </a:p>
          <a:p>
            <a:pPr algn="just"/>
            <a:r>
              <a:rPr lang="en-US" sz="2200" dirty="0"/>
              <a:t>In the </a:t>
            </a:r>
            <a:r>
              <a:rPr lang="en-US" sz="2200" b="1" u="sng" dirty="0"/>
              <a:t>OR-AND synthesis</a:t>
            </a:r>
            <a:r>
              <a:rPr lang="en-US" sz="2200" dirty="0"/>
              <a:t>, we synthesize the </a:t>
            </a:r>
            <a:r>
              <a:rPr lang="en-US" sz="2200" b="1" i="1" dirty="0"/>
              <a:t>0</a:t>
            </a:r>
            <a:r>
              <a:rPr lang="en-US" sz="2200" dirty="0"/>
              <a:t> of the function through the OR of the input variables (</a:t>
            </a:r>
            <a:r>
              <a:rPr lang="en-US" sz="2200" i="1" u="sng" dirty="0"/>
              <a:t>direct </a:t>
            </a:r>
            <a:r>
              <a:rPr lang="en-US" sz="2200" u="sng" dirty="0"/>
              <a:t>if</a:t>
            </a:r>
            <a:r>
              <a:rPr lang="tr-TR" sz="2200" u="sng" dirty="0"/>
              <a:t> </a:t>
            </a:r>
            <a:r>
              <a:rPr lang="en-US" sz="2200" u="sng" dirty="0"/>
              <a:t>0 and </a:t>
            </a:r>
            <a:r>
              <a:rPr lang="en-US" sz="2200" i="1" u="sng" dirty="0"/>
              <a:t>negated </a:t>
            </a:r>
            <a:r>
              <a:rPr lang="en-US" sz="2200" u="sng" dirty="0"/>
              <a:t>if 1</a:t>
            </a:r>
            <a:r>
              <a:rPr lang="en-US" sz="2200" dirty="0"/>
              <a:t>) and all the ORs end up in an AND.</a:t>
            </a:r>
          </a:p>
          <a:p>
            <a:pPr algn="just"/>
            <a:r>
              <a:rPr lang="en-US" sz="2200" dirty="0"/>
              <a:t>To </a:t>
            </a:r>
            <a:r>
              <a:rPr lang="en-US" sz="2200" i="1" u="sng" dirty="0"/>
              <a:t>minimize</a:t>
            </a:r>
            <a:r>
              <a:rPr lang="en-US" sz="2200" dirty="0"/>
              <a:t> the OR-AND synthesis using Karnaugh maps, the property of</a:t>
            </a:r>
            <a:r>
              <a:rPr lang="tr-TR" sz="2200" dirty="0"/>
              <a:t> </a:t>
            </a:r>
            <a:r>
              <a:rPr lang="en-US" sz="2200" i="1" dirty="0"/>
              <a:t>logic</a:t>
            </a:r>
            <a:r>
              <a:rPr lang="tr-TR" sz="2200" i="1" dirty="0"/>
              <a:t> </a:t>
            </a:r>
            <a:r>
              <a:rPr lang="en-US" sz="2200" i="1" dirty="0"/>
              <a:t>adjacency</a:t>
            </a:r>
            <a:r>
              <a:rPr lang="en-US" sz="2200" dirty="0"/>
              <a:t> is still valid. Let’s take the two-input channel multiplexer as an example,</a:t>
            </a:r>
            <a:r>
              <a:rPr lang="tr-TR" sz="2200" dirty="0"/>
              <a:t> </a:t>
            </a:r>
            <a:r>
              <a:rPr lang="en-US" sz="2200" dirty="0"/>
              <a:t>but use the OR-AND technique. Here is the truth table:</a:t>
            </a:r>
            <a:endParaRPr lang="tr-TR" sz="2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94B2CB9B-0F71-4FAC-B0D1-FB8D1E4E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4077072"/>
            <a:ext cx="18002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9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A28BAA22-BF15-4AB0-ACEC-DE88552B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151"/>
            <a:ext cx="6279620" cy="5040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CDA491A1-59FA-461C-AC0E-922D0604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5517232"/>
            <a:ext cx="6000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3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C7E4A555-31EA-400C-8552-80E7EA67B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76"/>
          <a:stretch/>
        </p:blipFill>
        <p:spPr>
          <a:xfrm>
            <a:off x="910350" y="2492896"/>
            <a:ext cx="7323300" cy="29339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4EC7ED0B-412D-493E-92B5-8CAE5703C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21"/>
          <a:stretch/>
        </p:blipFill>
        <p:spPr>
          <a:xfrm>
            <a:off x="1547664" y="476672"/>
            <a:ext cx="5513275" cy="1800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ECAE9C1E-D3A2-490B-8A57-D78F5CD3C708}"/>
              </a:ext>
            </a:extLst>
          </p:cNvPr>
          <p:cNvSpPr txBox="1"/>
          <p:nvPr/>
        </p:nvSpPr>
        <p:spPr>
          <a:xfrm>
            <a:off x="251520" y="565020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/>
              <a:t>*</a:t>
            </a:r>
            <a:r>
              <a:rPr lang="en-US" sz="2400" dirty="0"/>
              <a:t>Note that it is </a:t>
            </a:r>
            <a:r>
              <a:rPr lang="en-US" sz="2400" i="1" u="sng" dirty="0"/>
              <a:t>not possible</a:t>
            </a:r>
            <a:r>
              <a:rPr lang="en-US" sz="2400" dirty="0"/>
              <a:t> to obtain the OR-AND synthesis by applying the </a:t>
            </a:r>
            <a:r>
              <a:rPr lang="en-US" sz="2400" u="sng" dirty="0"/>
              <a:t>principle</a:t>
            </a:r>
            <a:r>
              <a:rPr lang="tr-TR" sz="2400" u="sng" dirty="0"/>
              <a:t> </a:t>
            </a:r>
            <a:r>
              <a:rPr lang="en-US" sz="2400" u="sng" dirty="0"/>
              <a:t>of duality </a:t>
            </a:r>
            <a:r>
              <a:rPr lang="en-US" sz="2400" b="1" u="sng" dirty="0"/>
              <a:t>directly to</a:t>
            </a:r>
            <a:r>
              <a:rPr lang="en-US" sz="2400" u="sng" dirty="0"/>
              <a:t> the AND-OR expression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9398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91B3BF12-9972-42FB-AC1B-029DCEEA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0628"/>
            <a:ext cx="3457575" cy="37147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179512" y="98072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Once we have the </a:t>
            </a:r>
            <a:r>
              <a:rPr lang="en-US" sz="2400" u="sng" dirty="0"/>
              <a:t>AND-OR synthesis</a:t>
            </a:r>
            <a:r>
              <a:rPr lang="tr-TR" sz="2400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we can implement the function</a:t>
            </a:r>
            <a:r>
              <a:rPr lang="tr-TR" sz="2400" dirty="0"/>
              <a:t> </a:t>
            </a:r>
            <a:r>
              <a:rPr lang="en-US" sz="2400" dirty="0"/>
              <a:t>with a network</a:t>
            </a:r>
            <a:r>
              <a:rPr lang="tr-TR" sz="2400" dirty="0"/>
              <a:t> </a:t>
            </a:r>
            <a:r>
              <a:rPr lang="en-US" sz="2400" u="sng" dirty="0"/>
              <a:t>composed exclusively of </a:t>
            </a:r>
            <a:r>
              <a:rPr lang="en-US" sz="2400" b="1" i="1" u="sng" dirty="0"/>
              <a:t>NANDs</a:t>
            </a:r>
            <a:r>
              <a:rPr lang="en-US" sz="2400" dirty="0"/>
              <a:t> (NAND-NAND synthesis) by </a:t>
            </a:r>
            <a:r>
              <a:rPr lang="en-US" sz="2400" u="sng" dirty="0"/>
              <a:t>substituting every</a:t>
            </a:r>
            <a:r>
              <a:rPr lang="tr-TR" sz="2400" u="sng" dirty="0"/>
              <a:t> </a:t>
            </a:r>
            <a:r>
              <a:rPr lang="en-US" sz="2400" i="1" u="sng" dirty="0"/>
              <a:t>OR</a:t>
            </a:r>
            <a:r>
              <a:rPr lang="en-US" sz="2400" u="sng" dirty="0"/>
              <a:t> or </a:t>
            </a:r>
            <a:r>
              <a:rPr lang="en-US" sz="2400" i="1" u="sng" dirty="0"/>
              <a:t>AND</a:t>
            </a:r>
            <a:r>
              <a:rPr lang="en-US" sz="2400" u="sng" dirty="0"/>
              <a:t> with a </a:t>
            </a:r>
            <a:r>
              <a:rPr lang="en-US" sz="2400" i="1" u="sng" dirty="0"/>
              <a:t>NAND</a:t>
            </a:r>
            <a:r>
              <a:rPr lang="en-US" sz="2400" dirty="0"/>
              <a:t>, as in the figure below: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1F0B33C1-C94A-4FCD-9754-C617074D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0" y="3439113"/>
            <a:ext cx="780613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4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91B3BF12-9972-42FB-AC1B-029DCEEA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" y="88607"/>
            <a:ext cx="3457575" cy="37147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74945" y="511031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PROOF: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Let’s </a:t>
            </a:r>
            <a:r>
              <a:rPr lang="en-US" sz="2400" u="sng" dirty="0"/>
              <a:t>substitute</a:t>
            </a:r>
            <a:r>
              <a:rPr lang="en-US" sz="2400" dirty="0"/>
              <a:t> the</a:t>
            </a:r>
            <a:r>
              <a:rPr lang="tr-TR" sz="2400" dirty="0"/>
              <a:t> </a:t>
            </a:r>
            <a:r>
              <a:rPr lang="en-US" sz="2400" b="1" u="sng" dirty="0"/>
              <a:t>ANDs</a:t>
            </a:r>
            <a:r>
              <a:rPr lang="tr-TR" sz="2400" dirty="0"/>
              <a:t> </a:t>
            </a:r>
            <a:r>
              <a:rPr lang="en-US" sz="2400" u="sng" dirty="0"/>
              <a:t>on the left</a:t>
            </a:r>
            <a:r>
              <a:rPr lang="tr-TR" sz="2400" u="sng" dirty="0"/>
              <a:t> </a:t>
            </a:r>
            <a:r>
              <a:rPr lang="en-US" sz="2400" u="sng" dirty="0"/>
              <a:t>with</a:t>
            </a:r>
            <a:r>
              <a:rPr lang="tr-TR" sz="2400" dirty="0"/>
              <a:t> </a:t>
            </a:r>
            <a:r>
              <a:rPr lang="en-US" sz="2400" b="1" i="1" dirty="0"/>
              <a:t>NANDs</a:t>
            </a:r>
            <a:r>
              <a:rPr lang="tr-TR" sz="2400" b="1" i="1" dirty="0"/>
              <a:t> </a:t>
            </a:r>
            <a:r>
              <a:rPr lang="en-US" sz="2400" b="1" i="1" dirty="0"/>
              <a:t>followed by</a:t>
            </a:r>
            <a:r>
              <a:rPr lang="tr-TR" sz="2400" b="1" i="1" dirty="0"/>
              <a:t> </a:t>
            </a:r>
            <a:r>
              <a:rPr lang="en-US" sz="2400" b="1" i="1" dirty="0"/>
              <a:t>NOT</a:t>
            </a:r>
            <a:r>
              <a:rPr lang="en-US" sz="2400" dirty="0"/>
              <a:t>. 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Then, let’s </a:t>
            </a:r>
            <a:r>
              <a:rPr lang="en-US" sz="2400" u="sng" dirty="0"/>
              <a:t>apply</a:t>
            </a:r>
            <a:r>
              <a:rPr lang="tr-TR" sz="2400" u="sng" dirty="0"/>
              <a:t> </a:t>
            </a:r>
            <a:r>
              <a:rPr lang="en-US" sz="2400" u="sng" dirty="0"/>
              <a:t>De Morgan’s Theorem</a:t>
            </a:r>
            <a:r>
              <a:rPr lang="en-US" sz="2400" dirty="0"/>
              <a:t> to the </a:t>
            </a:r>
            <a:r>
              <a:rPr lang="en-US" sz="2400" b="1" dirty="0"/>
              <a:t>OR</a:t>
            </a:r>
            <a:r>
              <a:rPr lang="en-US" sz="2400" dirty="0"/>
              <a:t> gate, </a:t>
            </a:r>
            <a:r>
              <a:rPr lang="en-US" sz="2400" u="sng" dirty="0"/>
              <a:t>transforming it into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, whose </a:t>
            </a:r>
            <a:r>
              <a:rPr lang="en-US" sz="2400" u="sng" dirty="0"/>
              <a:t>inputs and</a:t>
            </a:r>
            <a:r>
              <a:rPr lang="tr-TR" sz="2400" u="sng" dirty="0"/>
              <a:t> </a:t>
            </a:r>
            <a:r>
              <a:rPr lang="en-US" sz="2400" u="sng" dirty="0"/>
              <a:t>output are negated</a:t>
            </a:r>
            <a:r>
              <a:rPr lang="en-US" sz="2400" dirty="0"/>
              <a:t>: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1EDA02EA-CD44-4971-98B0-7832E687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54524"/>
            <a:ext cx="6572250" cy="2484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1915AFA7-9B50-4456-9B28-6759315123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800"/>
          <a:stretch/>
        </p:blipFill>
        <p:spPr>
          <a:xfrm>
            <a:off x="2843368" y="2500972"/>
            <a:ext cx="3116745" cy="190800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xmlns="" id="{B6958439-4FD2-429A-8305-C5D90D2A4756}"/>
              </a:ext>
            </a:extLst>
          </p:cNvPr>
          <p:cNvCxnSpPr>
            <a:cxnSpLocks/>
          </p:cNvCxnSpPr>
          <p:nvPr/>
        </p:nvCxnSpPr>
        <p:spPr>
          <a:xfrm flipH="1">
            <a:off x="3203848" y="3429000"/>
            <a:ext cx="864096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xmlns="" id="{A43607DA-2CAD-4089-A537-73A0F17DBD2B}"/>
              </a:ext>
            </a:extLst>
          </p:cNvPr>
          <p:cNvCxnSpPr>
            <a:cxnSpLocks/>
          </p:cNvCxnSpPr>
          <p:nvPr/>
        </p:nvCxnSpPr>
        <p:spPr>
          <a:xfrm flipH="1">
            <a:off x="3635896" y="4334142"/>
            <a:ext cx="648072" cy="154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xmlns="" id="{9F3CCFBE-6403-42F3-BB57-67D814B73601}"/>
              </a:ext>
            </a:extLst>
          </p:cNvPr>
          <p:cNvCxnSpPr>
            <a:cxnSpLocks/>
          </p:cNvCxnSpPr>
          <p:nvPr/>
        </p:nvCxnSpPr>
        <p:spPr>
          <a:xfrm>
            <a:off x="5220072" y="3872721"/>
            <a:ext cx="576064" cy="123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35E4CE92-6AAE-4928-8F89-F12CCA654C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037"/>
          <a:stretch/>
        </p:blipFill>
        <p:spPr>
          <a:xfrm>
            <a:off x="4788024" y="45212"/>
            <a:ext cx="4221262" cy="6120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xmlns="" id="{9976BB16-AA73-4431-BE98-CF1ECD3701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60" r="35661" b="82990"/>
          <a:stretch/>
        </p:blipFill>
        <p:spPr>
          <a:xfrm>
            <a:off x="7480987" y="532753"/>
            <a:ext cx="109090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8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91B3BF12-9972-42FB-AC1B-029DCEEA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" y="88607"/>
            <a:ext cx="3457575" cy="37147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78883" y="684121"/>
            <a:ext cx="8673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PROOF:</a:t>
            </a:r>
            <a:endParaRPr lang="tr-TR" sz="2400" b="1" dirty="0"/>
          </a:p>
          <a:p>
            <a:pPr algn="just"/>
            <a:r>
              <a:rPr lang="en-US" sz="2400" dirty="0"/>
              <a:t>Let’s </a:t>
            </a:r>
            <a:r>
              <a:rPr lang="en-US" sz="2400" u="sng" dirty="0"/>
              <a:t>merge</a:t>
            </a:r>
            <a:r>
              <a:rPr lang="en-US" sz="2400" dirty="0"/>
              <a:t> the </a:t>
            </a:r>
            <a:r>
              <a:rPr lang="en-US" sz="2400" b="1" u="sng" dirty="0"/>
              <a:t>AND</a:t>
            </a:r>
            <a:r>
              <a:rPr lang="en-US" sz="2400" u="sng" dirty="0"/>
              <a:t> gate with the </a:t>
            </a:r>
            <a:r>
              <a:rPr lang="en-US" sz="2400" b="1" u="sng" dirty="0"/>
              <a:t>NOT</a:t>
            </a:r>
            <a:r>
              <a:rPr lang="en-US" sz="2400" dirty="0"/>
              <a:t> that follows and obtains a NAND, 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and then</a:t>
            </a:r>
            <a:r>
              <a:rPr lang="tr-TR" sz="2400" dirty="0"/>
              <a:t> </a:t>
            </a:r>
            <a:r>
              <a:rPr lang="en-US" sz="2400" u="sng" dirty="0"/>
              <a:t>separates</a:t>
            </a:r>
            <a:r>
              <a:rPr lang="en-US" sz="2400" dirty="0"/>
              <a:t> the </a:t>
            </a:r>
            <a:r>
              <a:rPr lang="en-US" sz="2400" u="sng" dirty="0"/>
              <a:t>two </a:t>
            </a:r>
            <a:r>
              <a:rPr lang="en-US" sz="2400" b="1" u="sng" dirty="0"/>
              <a:t>NANDS</a:t>
            </a:r>
            <a:r>
              <a:rPr lang="en-US" sz="2400" u="sng" dirty="0"/>
              <a:t> on the left from the NOTs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4C5A39D2-0023-42F6-BF9A-905E677C6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62" y="4606778"/>
            <a:ext cx="5783482" cy="2160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xmlns="" id="{80BA116B-2A5A-4C12-BC38-41677D353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2178349"/>
            <a:ext cx="5715000" cy="2160000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xmlns="" id="{EB46A1B9-5DBF-4CC9-85AF-310CA0C070F3}"/>
              </a:ext>
            </a:extLst>
          </p:cNvPr>
          <p:cNvCxnSpPr/>
          <p:nvPr/>
        </p:nvCxnSpPr>
        <p:spPr>
          <a:xfrm>
            <a:off x="3779912" y="1340768"/>
            <a:ext cx="230425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xmlns="" id="{BA0F70E2-CE4C-4F1B-AD32-5D9868618248}"/>
              </a:ext>
            </a:extLst>
          </p:cNvPr>
          <p:cNvCxnSpPr/>
          <p:nvPr/>
        </p:nvCxnSpPr>
        <p:spPr>
          <a:xfrm>
            <a:off x="6156176" y="3546814"/>
            <a:ext cx="0" cy="175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xmlns="" id="{7A725B2A-4AAE-44C9-9C12-6B4E2C53460B}"/>
              </a:ext>
            </a:extLst>
          </p:cNvPr>
          <p:cNvCxnSpPr/>
          <p:nvPr/>
        </p:nvCxnSpPr>
        <p:spPr>
          <a:xfrm>
            <a:off x="2339752" y="2178349"/>
            <a:ext cx="432048" cy="45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xmlns="" id="{427EF9C0-9290-4796-90D3-5E028256C36F}"/>
              </a:ext>
            </a:extLst>
          </p:cNvPr>
          <p:cNvCxnSpPr/>
          <p:nvPr/>
        </p:nvCxnSpPr>
        <p:spPr>
          <a:xfrm>
            <a:off x="2987824" y="407707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8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91B3BF12-9972-42FB-AC1B-029DCEEA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" y="88607"/>
            <a:ext cx="3015692" cy="3240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2901" y="173195"/>
            <a:ext cx="8673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PROOF:</a:t>
            </a:r>
            <a:endParaRPr lang="tr-TR" sz="2400" b="1" dirty="0"/>
          </a:p>
          <a:p>
            <a:pPr algn="just"/>
            <a:r>
              <a:rPr lang="en-US" sz="2400" dirty="0"/>
              <a:t>Let’s </a:t>
            </a:r>
            <a:r>
              <a:rPr lang="en-US" sz="2400" u="sng" dirty="0"/>
              <a:t>merge</a:t>
            </a:r>
            <a:r>
              <a:rPr lang="en-US" sz="2400" dirty="0"/>
              <a:t> the </a:t>
            </a:r>
            <a:r>
              <a:rPr lang="en-US" sz="2400" b="1" u="sng" dirty="0"/>
              <a:t>AND</a:t>
            </a:r>
            <a:r>
              <a:rPr lang="en-US" sz="2400" u="sng" dirty="0"/>
              <a:t> gate with the </a:t>
            </a:r>
            <a:r>
              <a:rPr lang="en-US" sz="2400" b="1" u="sng" dirty="0"/>
              <a:t>NOT</a:t>
            </a:r>
            <a:r>
              <a:rPr lang="en-US" sz="2400" dirty="0"/>
              <a:t> that follows and obtains a NAND, 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and then</a:t>
            </a:r>
            <a:r>
              <a:rPr lang="tr-TR" sz="2400" dirty="0"/>
              <a:t> </a:t>
            </a:r>
            <a:r>
              <a:rPr lang="en-US" sz="2400" u="sng" dirty="0"/>
              <a:t>separates</a:t>
            </a:r>
            <a:r>
              <a:rPr lang="en-US" sz="2400" dirty="0"/>
              <a:t> the </a:t>
            </a:r>
            <a:r>
              <a:rPr lang="en-US" sz="2400" u="sng" dirty="0"/>
              <a:t>two </a:t>
            </a:r>
            <a:r>
              <a:rPr lang="en-US" sz="2400" b="1" u="sng" dirty="0"/>
              <a:t>NANDS</a:t>
            </a:r>
            <a:r>
              <a:rPr lang="en-US" sz="2400" u="sng" dirty="0"/>
              <a:t> on the left from the NOTs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4C5A39D2-0023-42F6-BF9A-905E677C6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19" y="3948472"/>
            <a:ext cx="5783482" cy="2160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xmlns="" id="{80BA116B-2A5A-4C12-BC38-41677D353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683672"/>
            <a:ext cx="5715000" cy="2160000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xmlns="" id="{EB46A1B9-5DBF-4CC9-85AF-310CA0C070F3}"/>
              </a:ext>
            </a:extLst>
          </p:cNvPr>
          <p:cNvCxnSpPr/>
          <p:nvPr/>
        </p:nvCxnSpPr>
        <p:spPr>
          <a:xfrm>
            <a:off x="3885459" y="928324"/>
            <a:ext cx="230425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xmlns="" id="{BA0F70E2-CE4C-4F1B-AD32-5D9868618248}"/>
              </a:ext>
            </a:extLst>
          </p:cNvPr>
          <p:cNvCxnSpPr/>
          <p:nvPr/>
        </p:nvCxnSpPr>
        <p:spPr>
          <a:xfrm>
            <a:off x="6189715" y="3018780"/>
            <a:ext cx="0" cy="175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xmlns="" id="{7A725B2A-4AAE-44C9-9C12-6B4E2C53460B}"/>
              </a:ext>
            </a:extLst>
          </p:cNvPr>
          <p:cNvCxnSpPr/>
          <p:nvPr/>
        </p:nvCxnSpPr>
        <p:spPr>
          <a:xfrm>
            <a:off x="2220524" y="1650807"/>
            <a:ext cx="432048" cy="45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xmlns="" id="{427EF9C0-9290-4796-90D3-5E028256C36F}"/>
              </a:ext>
            </a:extLst>
          </p:cNvPr>
          <p:cNvCxnSpPr/>
          <p:nvPr/>
        </p:nvCxnSpPr>
        <p:spPr>
          <a:xfrm>
            <a:off x="2987824" y="3546814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2A94E9C9-5253-4790-A756-984B424E6F5C}"/>
              </a:ext>
            </a:extLst>
          </p:cNvPr>
          <p:cNvSpPr txBox="1"/>
          <p:nvPr/>
        </p:nvSpPr>
        <p:spPr>
          <a:xfrm>
            <a:off x="610627" y="6267811"/>
            <a:ext cx="792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when we eliminate the double negation, we get the </a:t>
            </a:r>
            <a:r>
              <a:rPr lang="en-US" b="1" i="1" u="sng" dirty="0"/>
              <a:t>NAND-NAND</a:t>
            </a:r>
            <a:r>
              <a:rPr lang="en-US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27930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78307DAE-CE51-4B22-B9DA-7D498B4A71F9}"/>
              </a:ext>
            </a:extLst>
          </p:cNvPr>
          <p:cNvSpPr txBox="1"/>
          <p:nvPr/>
        </p:nvSpPr>
        <p:spPr>
          <a:xfrm>
            <a:off x="107504" y="188640"/>
            <a:ext cx="849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Let’s now consider the two-dimensional </a:t>
            </a:r>
            <a:r>
              <a:rPr lang="en-US" sz="2400" dirty="0" err="1"/>
              <a:t>subcube</a:t>
            </a:r>
            <a:r>
              <a:rPr lang="en-US" sz="2400" dirty="0"/>
              <a:t> that comprises all the 1s as 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 </a:t>
            </a:r>
            <a:r>
              <a:rPr lang="tr-TR" sz="2400" dirty="0" err="1"/>
              <a:t>figure</a:t>
            </a:r>
            <a:r>
              <a:rPr lang="tr-TR" sz="2400" dirty="0"/>
              <a:t>: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67F6E755-567A-4707-B5F6-0DA1F729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628800"/>
            <a:ext cx="3190875" cy="1914525"/>
          </a:xfrm>
          <a:prstGeom prst="rect">
            <a:avLst/>
          </a:prstGeom>
        </p:spPr>
      </p:pic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xmlns="" id="{80A0CBFF-5097-4634-BD41-1EF3AA371A93}"/>
              </a:ext>
            </a:extLst>
          </p:cNvPr>
          <p:cNvCxnSpPr/>
          <p:nvPr/>
        </p:nvCxnSpPr>
        <p:spPr>
          <a:xfrm>
            <a:off x="2856504" y="1733809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2F5B13F6-4F8F-444B-8140-20E5A47E2368}"/>
              </a:ext>
            </a:extLst>
          </p:cNvPr>
          <p:cNvSpPr txBox="1"/>
          <p:nvPr/>
        </p:nvSpPr>
        <p:spPr>
          <a:xfrm>
            <a:off x="2973450" y="1621151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EEF182A7-0B9D-4396-8C4C-3C4DDD7E420C}"/>
              </a:ext>
            </a:extLst>
          </p:cNvPr>
          <p:cNvSpPr txBox="1"/>
          <p:nvPr/>
        </p:nvSpPr>
        <p:spPr>
          <a:xfrm>
            <a:off x="2638628" y="1805817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438CDB48-F9EE-44FC-9561-3262073F173B}"/>
              </a:ext>
            </a:extLst>
          </p:cNvPr>
          <p:cNvSpPr txBox="1"/>
          <p:nvPr/>
        </p:nvSpPr>
        <p:spPr>
          <a:xfrm>
            <a:off x="3320791" y="1735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F16CAEC1-EFD5-48C5-8600-0CD6B522C5F3}"/>
              </a:ext>
            </a:extLst>
          </p:cNvPr>
          <p:cNvSpPr txBox="1"/>
          <p:nvPr/>
        </p:nvSpPr>
        <p:spPr>
          <a:xfrm>
            <a:off x="3821394" y="1735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D96A7654-590D-4CC1-BC01-FCF044E11C93}"/>
              </a:ext>
            </a:extLst>
          </p:cNvPr>
          <p:cNvSpPr txBox="1"/>
          <p:nvPr/>
        </p:nvSpPr>
        <p:spPr>
          <a:xfrm>
            <a:off x="4426958" y="1735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E960A592-885F-42C9-BA3D-EBC584B1D5C2}"/>
              </a:ext>
            </a:extLst>
          </p:cNvPr>
          <p:cNvSpPr txBox="1"/>
          <p:nvPr/>
        </p:nvSpPr>
        <p:spPr>
          <a:xfrm>
            <a:off x="4927953" y="1735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D4979625-9A50-4AE1-AADF-4376BFB9601F}"/>
              </a:ext>
            </a:extLst>
          </p:cNvPr>
          <p:cNvSpPr txBox="1"/>
          <p:nvPr/>
        </p:nvSpPr>
        <p:spPr>
          <a:xfrm>
            <a:off x="2591841" y="210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59DE203A-A5B3-4392-8FC3-704355407FEB}"/>
              </a:ext>
            </a:extLst>
          </p:cNvPr>
          <p:cNvSpPr txBox="1"/>
          <p:nvPr/>
        </p:nvSpPr>
        <p:spPr>
          <a:xfrm>
            <a:off x="2591841" y="2648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45C9E910-9452-4212-8C5D-001AECE6F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40423"/>
            <a:ext cx="7505700" cy="1247775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xmlns="" id="{A8386B5D-06B3-4A51-A82F-A46BF6E946E3}"/>
              </a:ext>
            </a:extLst>
          </p:cNvPr>
          <p:cNvCxnSpPr/>
          <p:nvPr/>
        </p:nvCxnSpPr>
        <p:spPr>
          <a:xfrm>
            <a:off x="4636310" y="3017578"/>
            <a:ext cx="1182349" cy="170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B90B08F4-BAFE-49C2-8934-587FBE5EF36A}"/>
              </a:ext>
            </a:extLst>
          </p:cNvPr>
          <p:cNvSpPr txBox="1"/>
          <p:nvPr/>
        </p:nvSpPr>
        <p:spPr>
          <a:xfrm>
            <a:off x="293438" y="5107246"/>
            <a:ext cx="8685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The simplification is possible because </a:t>
            </a:r>
            <a:r>
              <a:rPr lang="en-US" sz="2200" i="1" dirty="0"/>
              <a:t>A</a:t>
            </a:r>
            <a:r>
              <a:rPr lang="tr-TR" sz="2200" i="1" dirty="0"/>
              <a:t>’</a:t>
            </a:r>
            <a:r>
              <a:rPr lang="en-US" sz="2200" i="1" dirty="0"/>
              <a:t>B </a:t>
            </a:r>
            <a:r>
              <a:rPr lang="en-US" sz="2200" dirty="0"/>
              <a:t>and </a:t>
            </a:r>
            <a:r>
              <a:rPr lang="en-US" sz="2200" i="1" dirty="0"/>
              <a:t>AB </a:t>
            </a:r>
            <a:r>
              <a:rPr lang="en-US" sz="2200" dirty="0"/>
              <a:t>are not prime implicants while </a:t>
            </a:r>
            <a:r>
              <a:rPr lang="en-US" sz="2200" i="1" dirty="0"/>
              <a:t>A</a:t>
            </a:r>
            <a:r>
              <a:rPr lang="tr-TR" sz="2200" i="1" dirty="0"/>
              <a:t> </a:t>
            </a:r>
            <a:r>
              <a:rPr lang="en-US" sz="2200" dirty="0"/>
              <a:t>is. To obtain the </a:t>
            </a:r>
            <a:r>
              <a:rPr lang="en-US" sz="2200" b="1" u="sng" dirty="0"/>
              <a:t>best grouping</a:t>
            </a:r>
            <a:r>
              <a:rPr lang="en-US" sz="2200" dirty="0"/>
              <a:t>, we must locate the </a:t>
            </a:r>
            <a:r>
              <a:rPr lang="en-US" sz="2200" b="1" u="sng" dirty="0"/>
              <a:t>largest possible </a:t>
            </a:r>
            <a:r>
              <a:rPr lang="en-US" sz="2200" b="1" u="sng" dirty="0" err="1"/>
              <a:t>subcubes</a:t>
            </a:r>
            <a:r>
              <a:rPr lang="en-US" sz="2200" dirty="0"/>
              <a:t>. If there</a:t>
            </a:r>
            <a:r>
              <a:rPr lang="tr-TR" sz="2200" dirty="0"/>
              <a:t> </a:t>
            </a:r>
            <a:r>
              <a:rPr lang="en-US" sz="2200" dirty="0"/>
              <a:t>is no largest </a:t>
            </a:r>
            <a:r>
              <a:rPr lang="en-US" sz="2200" dirty="0" err="1"/>
              <a:t>subcube</a:t>
            </a:r>
            <a:r>
              <a:rPr lang="en-US" sz="2200" dirty="0"/>
              <a:t> that completely covers what we are considering, it is called a</a:t>
            </a:r>
            <a:r>
              <a:rPr lang="tr-TR" sz="2200" dirty="0"/>
              <a:t> </a:t>
            </a:r>
            <a:r>
              <a:rPr lang="tr-TR" sz="2200" i="1" u="sng" dirty="0"/>
              <a:t>prime </a:t>
            </a:r>
            <a:r>
              <a:rPr lang="tr-TR" sz="2200" i="1" u="sng" dirty="0" err="1"/>
              <a:t>implicant</a:t>
            </a:r>
            <a:r>
              <a:rPr lang="tr-T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87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E4583C55-7AF0-4AD1-83F9-22394E4B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3019425" cy="3429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0BD6284C-296D-4E57-B158-1198F0C7F101}"/>
              </a:ext>
            </a:extLst>
          </p:cNvPr>
          <p:cNvSpPr txBox="1"/>
          <p:nvPr/>
        </p:nvSpPr>
        <p:spPr>
          <a:xfrm>
            <a:off x="160768" y="764704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/>
              <a:t>Starting from</a:t>
            </a:r>
            <a:r>
              <a:rPr lang="en-US" sz="2400" dirty="0"/>
              <a:t> an </a:t>
            </a:r>
            <a:r>
              <a:rPr lang="en-US" sz="2400" b="1" i="1" u="sng" dirty="0"/>
              <a:t>OR-AND</a:t>
            </a:r>
            <a:r>
              <a:rPr lang="en-US" sz="2400" dirty="0"/>
              <a:t> network, we </a:t>
            </a:r>
            <a:r>
              <a:rPr lang="en-US" sz="2400" u="sng" dirty="0"/>
              <a:t>substitute each</a:t>
            </a:r>
            <a:r>
              <a:rPr lang="en-US" sz="2400" dirty="0"/>
              <a:t> </a:t>
            </a:r>
            <a:r>
              <a:rPr lang="en-US" sz="2400" b="1" u="sng" dirty="0"/>
              <a:t>OR </a:t>
            </a:r>
            <a:r>
              <a:rPr lang="en-US" sz="2400" b="1" u="sng" dirty="0" err="1"/>
              <a:t>or</a:t>
            </a:r>
            <a:r>
              <a:rPr lang="en-US" sz="2400" b="1" u="sng" dirty="0"/>
              <a:t> AND</a:t>
            </a:r>
            <a:r>
              <a:rPr lang="en-US" sz="2400" dirty="0"/>
              <a:t> </a:t>
            </a:r>
            <a:r>
              <a:rPr lang="en-US" sz="2400" u="sng" dirty="0"/>
              <a:t>with</a:t>
            </a:r>
            <a:r>
              <a:rPr lang="en-US" sz="2400" dirty="0"/>
              <a:t> a </a:t>
            </a:r>
            <a:r>
              <a:rPr lang="en-US" sz="2400" b="1" i="1" u="sng" dirty="0"/>
              <a:t>NOR</a:t>
            </a:r>
            <a:r>
              <a:rPr lang="tr-TR" sz="2400" dirty="0"/>
              <a:t> </a:t>
            </a:r>
            <a:r>
              <a:rPr lang="en-US" sz="2400" dirty="0"/>
              <a:t>gate and get a </a:t>
            </a:r>
            <a:r>
              <a:rPr lang="en-US" sz="2400" u="sng" dirty="0"/>
              <a:t>NOR-NOR synthesis</a:t>
            </a:r>
            <a:r>
              <a:rPr lang="en-US" sz="2400" dirty="0"/>
              <a:t> as in the example below. </a:t>
            </a:r>
            <a:endParaRPr lang="tr-TR" sz="2400" dirty="0"/>
          </a:p>
          <a:p>
            <a:pPr algn="just"/>
            <a:r>
              <a:rPr lang="en-US" sz="2400" dirty="0"/>
              <a:t>The proof is analogous</a:t>
            </a:r>
            <a:r>
              <a:rPr lang="tr-TR" sz="2400" dirty="0"/>
              <a:t> </a:t>
            </a:r>
            <a:r>
              <a:rPr lang="en-US" sz="2400" dirty="0"/>
              <a:t>to the NAND-NAND network.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E7787382-FB67-44D1-A512-95143239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67" y="2924944"/>
            <a:ext cx="778604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7218739D-F251-4B39-855B-914E5E7D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2098"/>
            <a:ext cx="7477125" cy="1295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4" y="1348966"/>
            <a:ext cx="74580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45692" y="5800320"/>
            <a:ext cx="8718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100" dirty="0" smtClean="0"/>
              <a:t>*</a:t>
            </a:r>
            <a:r>
              <a:rPr lang="en-US" sz="2100" i="1" dirty="0" smtClean="0"/>
              <a:t>Decoders</a:t>
            </a:r>
            <a:r>
              <a:rPr lang="en-US" sz="2100" dirty="0" smtClean="0"/>
              <a:t> </a:t>
            </a:r>
            <a:r>
              <a:rPr lang="en-US" sz="2100" dirty="0"/>
              <a:t>are used to </a:t>
            </a:r>
            <a:r>
              <a:rPr lang="en-US" sz="2100" u="sng" dirty="0"/>
              <a:t>select specific memory locations in RAM </a:t>
            </a:r>
            <a:r>
              <a:rPr lang="en-US" sz="2100" u="sng" dirty="0" smtClean="0"/>
              <a:t>and </a:t>
            </a:r>
            <a:r>
              <a:rPr lang="en-US" sz="2100" u="sng" dirty="0"/>
              <a:t>ROM</a:t>
            </a:r>
            <a:r>
              <a:rPr lang="en-US" sz="2100" dirty="0"/>
              <a:t> </a:t>
            </a:r>
            <a:r>
              <a:rPr lang="en-US" sz="2100" dirty="0" smtClean="0"/>
              <a:t>chips</a:t>
            </a:r>
            <a:r>
              <a:rPr lang="en-US" sz="2100" dirty="0"/>
              <a:t>, allowing data to be read from or written to specific memory locations.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436096" y="2500240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Decoders are very important because they are very </a:t>
            </a:r>
            <a:r>
              <a:rPr lang="en-US" sz="2200" i="1" u="sng" dirty="0"/>
              <a:t>commonly used</a:t>
            </a:r>
            <a:r>
              <a:rPr lang="en-US" sz="2200" dirty="0"/>
              <a:t>. </a:t>
            </a:r>
            <a:r>
              <a:rPr lang="tr-TR" sz="2200" dirty="0" smtClean="0"/>
              <a:t>T</a:t>
            </a:r>
            <a:r>
              <a:rPr lang="en-US" sz="2200" dirty="0" smtClean="0"/>
              <a:t>hey </a:t>
            </a:r>
            <a:r>
              <a:rPr lang="en-US" sz="2200" dirty="0"/>
              <a:t>allow us to use an identification number </a:t>
            </a:r>
            <a:r>
              <a:rPr lang="en-US" sz="2200" dirty="0" smtClean="0"/>
              <a:t>to</a:t>
            </a:r>
            <a:r>
              <a:rPr lang="tr-TR" sz="2200" dirty="0" smtClean="0"/>
              <a:t> </a:t>
            </a:r>
            <a:r>
              <a:rPr lang="en-US" sz="2200" b="1" u="sng" dirty="0" smtClean="0"/>
              <a:t>identify</a:t>
            </a:r>
            <a:r>
              <a:rPr lang="en-US" sz="2200" u="sng" dirty="0" smtClean="0"/>
              <a:t> </a:t>
            </a:r>
            <a:r>
              <a:rPr lang="en-US" sz="2200" u="sng" dirty="0"/>
              <a:t>and/or </a:t>
            </a:r>
            <a:r>
              <a:rPr lang="en-US" sz="2200" b="1" u="sng" dirty="0"/>
              <a:t>select</a:t>
            </a:r>
            <a:r>
              <a:rPr lang="en-US" sz="2200" u="sng" dirty="0"/>
              <a:t> the elements</a:t>
            </a:r>
            <a:r>
              <a:rPr lang="en-US" sz="2200" dirty="0"/>
              <a:t> of a system and operate on them, </a:t>
            </a:r>
            <a:r>
              <a:rPr lang="en-US" sz="2200" dirty="0" smtClean="0"/>
              <a:t>as</a:t>
            </a:r>
            <a:r>
              <a:rPr lang="tr-TR" sz="2200" dirty="0" smtClean="0"/>
              <a:t> </a:t>
            </a:r>
            <a:r>
              <a:rPr lang="en-US" sz="2200" dirty="0" smtClean="0"/>
              <a:t>with memories</a:t>
            </a:r>
            <a:r>
              <a:rPr lang="tr-TR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330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637066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107504" y="2708920"/>
            <a:ext cx="8928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As we can see in </a:t>
            </a:r>
            <a:r>
              <a:rPr lang="en-US" sz="2200" dirty="0"/>
              <a:t>the truth </a:t>
            </a:r>
            <a:r>
              <a:rPr lang="en-US" sz="2200" dirty="0" smtClean="0"/>
              <a:t>table below, </a:t>
            </a:r>
            <a:r>
              <a:rPr lang="en-US" sz="2200" u="sng" dirty="0"/>
              <a:t>output activation</a:t>
            </a:r>
            <a:r>
              <a:rPr lang="en-US" sz="2200" dirty="0"/>
              <a:t> occurs </a:t>
            </a:r>
            <a:r>
              <a:rPr lang="en-US" sz="2200" i="1" u="sng" dirty="0"/>
              <a:t>in order</a:t>
            </a:r>
            <a:r>
              <a:rPr lang="en-US" sz="2200" dirty="0"/>
              <a:t>. The </a:t>
            </a:r>
            <a:r>
              <a:rPr lang="en-US" sz="2200" dirty="0" smtClean="0"/>
              <a:t>combination</a:t>
            </a:r>
            <a:r>
              <a:rPr lang="tr-TR" sz="2200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2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1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0 </a:t>
            </a:r>
            <a:r>
              <a:rPr lang="en-US" sz="2200" b="1" dirty="0"/>
              <a:t>= “000” </a:t>
            </a:r>
            <a:r>
              <a:rPr lang="en-US" sz="2200" dirty="0"/>
              <a:t>activates the output </a:t>
            </a:r>
            <a:r>
              <a:rPr lang="en-US" sz="2200" b="1" i="1" dirty="0" smtClean="0"/>
              <a:t>Y</a:t>
            </a:r>
            <a:r>
              <a:rPr lang="en-US" sz="2200" b="1" dirty="0" smtClean="0"/>
              <a:t>0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2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1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0 </a:t>
            </a:r>
            <a:r>
              <a:rPr lang="en-US" sz="2200" b="1" dirty="0"/>
              <a:t>=“</a:t>
            </a:r>
            <a:r>
              <a:rPr lang="en-US" sz="2200" b="1" dirty="0" smtClean="0"/>
              <a:t>111”</a:t>
            </a:r>
            <a:r>
              <a:rPr lang="tr-TR" sz="2200" b="1" dirty="0" smtClean="0"/>
              <a:t> </a:t>
            </a:r>
            <a:r>
              <a:rPr lang="en-US" sz="2200" dirty="0" smtClean="0"/>
              <a:t>activates </a:t>
            </a:r>
            <a:r>
              <a:rPr lang="en-US" sz="2200" dirty="0"/>
              <a:t>output </a:t>
            </a:r>
            <a:r>
              <a:rPr lang="en-US" sz="2200" b="1" i="1" dirty="0" smtClean="0"/>
              <a:t>Y</a:t>
            </a:r>
            <a:r>
              <a:rPr lang="en-US" sz="2200" b="1" dirty="0" smtClean="0"/>
              <a:t>7</a:t>
            </a:r>
            <a:r>
              <a:rPr lang="en-US" sz="2200" dirty="0"/>
              <a:t>:</a:t>
            </a:r>
            <a:endParaRPr lang="tr-TR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6" y="3501008"/>
            <a:ext cx="4974812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2859331" y="3946911"/>
            <a:ext cx="1224000" cy="2520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4249586" y="3945277"/>
            <a:ext cx="360000" cy="2520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859331" y="6381328"/>
            <a:ext cx="1224000" cy="2520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7338787" y="6379694"/>
            <a:ext cx="360000" cy="2520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190453" y="188640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Synthesizing a truth table with </a:t>
            </a:r>
            <a:r>
              <a:rPr lang="en-US" sz="2400" u="sng" dirty="0"/>
              <a:t>eight outputs</a:t>
            </a:r>
            <a:r>
              <a:rPr lang="en-US" sz="2400" dirty="0"/>
              <a:t> requires using a </a:t>
            </a:r>
            <a:r>
              <a:rPr lang="en-US" sz="2400" u="sng" dirty="0"/>
              <a:t>combinational </a:t>
            </a:r>
            <a:r>
              <a:rPr lang="en-US" sz="2400" u="sng" dirty="0" smtClean="0"/>
              <a:t>network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for </a:t>
            </a:r>
            <a:r>
              <a:rPr lang="en-US" sz="2400" u="sng" dirty="0"/>
              <a:t>each output</a:t>
            </a:r>
            <a:r>
              <a:rPr lang="en-US" sz="2400" dirty="0"/>
              <a:t>. Here, </a:t>
            </a:r>
            <a:r>
              <a:rPr lang="en-US" sz="2400" u="sng" dirty="0"/>
              <a:t>each output</a:t>
            </a:r>
            <a:r>
              <a:rPr lang="en-US" sz="2400" dirty="0"/>
              <a:t> is activated by a </a:t>
            </a:r>
            <a:r>
              <a:rPr lang="en-US" sz="2400" u="sng" dirty="0"/>
              <a:t>single combination of inputs</a:t>
            </a:r>
            <a:r>
              <a:rPr lang="en-US" sz="2400" dirty="0"/>
              <a:t>, </a:t>
            </a:r>
            <a:r>
              <a:rPr lang="en-US" sz="2400" dirty="0" smtClean="0"/>
              <a:t>so</a:t>
            </a:r>
            <a:r>
              <a:rPr lang="tr-TR" sz="2400" dirty="0" smtClean="0"/>
              <a:t> </a:t>
            </a:r>
            <a:r>
              <a:rPr lang="en-US" sz="2400" i="1" u="sng" dirty="0" smtClean="0"/>
              <a:t>maps </a:t>
            </a:r>
            <a:r>
              <a:rPr lang="en-US" sz="2400" i="1" u="sng" dirty="0"/>
              <a:t>are </a:t>
            </a:r>
            <a:r>
              <a:rPr lang="en-US" sz="2400" b="1" i="1" u="sng" dirty="0"/>
              <a:t>not useful</a:t>
            </a:r>
            <a:r>
              <a:rPr lang="en-US" sz="2400" dirty="0"/>
              <a:t> since </a:t>
            </a:r>
            <a:r>
              <a:rPr lang="en-US" sz="2400" u="sng" dirty="0"/>
              <a:t>each output</a:t>
            </a:r>
            <a:r>
              <a:rPr lang="en-US" sz="2400" dirty="0"/>
              <a:t> calls for </a:t>
            </a:r>
            <a:r>
              <a:rPr lang="en-US" sz="2400" b="1" i="1" u="sng" dirty="0"/>
              <a:t>only one </a:t>
            </a:r>
            <a:r>
              <a:rPr lang="en-US" sz="2400" b="1" i="1" u="sng" dirty="0" err="1"/>
              <a:t>minterm</a:t>
            </a:r>
            <a:r>
              <a:rPr lang="en-US" sz="2400" dirty="0"/>
              <a:t>. </a:t>
            </a:r>
            <a:endParaRPr lang="tr-TR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figure </a:t>
            </a:r>
            <a:r>
              <a:rPr lang="en-US" sz="2400" dirty="0" smtClean="0"/>
              <a:t>below</a:t>
            </a:r>
            <a:r>
              <a:rPr lang="tr-TR" sz="2400" dirty="0" smtClean="0"/>
              <a:t> </a:t>
            </a:r>
            <a:r>
              <a:rPr lang="en-US" sz="2400" dirty="0" smtClean="0"/>
              <a:t>shows </a:t>
            </a:r>
            <a:r>
              <a:rPr lang="en-US" sz="2400" dirty="0"/>
              <a:t>the </a:t>
            </a:r>
            <a:r>
              <a:rPr lang="en-US" sz="2400" u="sng" dirty="0"/>
              <a:t>synthesis</a:t>
            </a:r>
            <a:r>
              <a:rPr lang="en-US" sz="2400" dirty="0"/>
              <a:t> of the </a:t>
            </a:r>
            <a:r>
              <a:rPr lang="en-US" sz="2400" b="1" dirty="0"/>
              <a:t>3 → 8 decoder</a:t>
            </a:r>
            <a:r>
              <a:rPr lang="en-US" sz="2400" dirty="0"/>
              <a:t>:</a:t>
            </a:r>
            <a:endParaRPr lang="tr-T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75" y="2095017"/>
            <a:ext cx="4369938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3" y="2924944"/>
            <a:ext cx="3979844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72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190452" y="188640"/>
            <a:ext cx="877403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Decoders generally have one </a:t>
            </a:r>
            <a:r>
              <a:rPr lang="en-US" sz="2600" b="1" i="1" u="sng" dirty="0"/>
              <a:t>enable input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the decoder is </a:t>
            </a:r>
            <a:r>
              <a:rPr lang="en-US" sz="2400" i="1" u="sng" dirty="0"/>
              <a:t>enabled</a:t>
            </a:r>
            <a:r>
              <a:rPr lang="en-US" sz="2400" dirty="0"/>
              <a:t>, it </a:t>
            </a:r>
            <a:r>
              <a:rPr lang="en-US" sz="2400" u="sng" dirty="0" smtClean="0"/>
              <a:t>behaves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as described above</a:t>
            </a:r>
            <a:r>
              <a:rPr lang="en-US" sz="2400" dirty="0" smtClean="0"/>
              <a:t>;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u="sng" dirty="0" smtClean="0"/>
              <a:t>otherwise</a:t>
            </a:r>
            <a:r>
              <a:rPr lang="en-US" sz="2400" dirty="0"/>
              <a:t>, </a:t>
            </a:r>
            <a:r>
              <a:rPr lang="en-US" sz="2400" b="1" u="sng" dirty="0"/>
              <a:t>no output</a:t>
            </a:r>
            <a:r>
              <a:rPr lang="en-US" sz="2400" u="sng" dirty="0"/>
              <a:t> is activated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The </a:t>
            </a:r>
            <a:r>
              <a:rPr lang="en-US" sz="2400" dirty="0" smtClean="0"/>
              <a:t>figure below</a:t>
            </a:r>
            <a:r>
              <a:rPr lang="tr-TR" sz="2400" dirty="0"/>
              <a:t> </a:t>
            </a:r>
            <a:r>
              <a:rPr lang="tr-TR" sz="2400" dirty="0" err="1" smtClean="0"/>
              <a:t>shows</a:t>
            </a:r>
            <a:r>
              <a:rPr lang="en-US" sz="2400" dirty="0" smtClean="0"/>
              <a:t> the</a:t>
            </a:r>
            <a:r>
              <a:rPr lang="tr-TR" sz="2400" dirty="0" smtClean="0"/>
              <a:t> </a:t>
            </a:r>
            <a:r>
              <a:rPr lang="en-US" sz="2400" dirty="0" smtClean="0"/>
              <a:t>synthesis </a:t>
            </a:r>
            <a:r>
              <a:rPr lang="en-US" sz="2400" dirty="0"/>
              <a:t>of the </a:t>
            </a:r>
            <a:r>
              <a:rPr lang="en-US" sz="2400" u="sng" dirty="0"/>
              <a:t>output</a:t>
            </a:r>
            <a:r>
              <a:rPr lang="en-US" sz="2400" dirty="0"/>
              <a:t>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0</a:t>
            </a:r>
            <a:r>
              <a:rPr lang="en-US" sz="2400" dirty="0"/>
              <a:t>, with the </a:t>
            </a:r>
            <a:r>
              <a:rPr lang="en-US" sz="2400" u="sng" dirty="0"/>
              <a:t>enable input</a:t>
            </a:r>
            <a:r>
              <a:rPr lang="en-US" sz="2400" dirty="0"/>
              <a:t> </a:t>
            </a:r>
            <a:r>
              <a:rPr lang="en-US" sz="2400" b="1" i="1" u="sng" dirty="0" smtClean="0"/>
              <a:t>EN</a:t>
            </a:r>
            <a:r>
              <a:rPr lang="tr-TR" sz="2400" dirty="0"/>
              <a:t>: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46187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17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03187" y="25178"/>
            <a:ext cx="8774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figure below shows the </a:t>
            </a:r>
            <a:r>
              <a:rPr lang="en-US" sz="2400" b="1" dirty="0" smtClean="0"/>
              <a:t>3 </a:t>
            </a:r>
            <a:r>
              <a:rPr lang="en-US" sz="2400" b="1" dirty="0"/>
              <a:t>→ 8 </a:t>
            </a:r>
            <a:r>
              <a:rPr lang="en-US" sz="2400" b="1" dirty="0" smtClean="0"/>
              <a:t>decoder</a:t>
            </a:r>
            <a:r>
              <a:rPr lang="en-US" sz="2400" dirty="0" smtClean="0"/>
              <a:t>, along</a:t>
            </a:r>
            <a:r>
              <a:rPr lang="tr-TR" sz="2400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its truth table (notice the functionality of the </a:t>
            </a:r>
            <a:r>
              <a:rPr lang="en-US" sz="2600" b="1" u="sng" dirty="0"/>
              <a:t>EN input</a:t>
            </a:r>
            <a:r>
              <a:rPr lang="en-US" sz="2400" dirty="0"/>
              <a:t>):</a:t>
            </a:r>
            <a:endParaRPr lang="tr-T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8" y="1040873"/>
            <a:ext cx="4016450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5019723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6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03185" y="188640"/>
            <a:ext cx="87740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More than one decoder</a:t>
            </a:r>
            <a:r>
              <a:rPr lang="en-US" sz="2400" dirty="0"/>
              <a:t> can be connected </a:t>
            </a:r>
            <a:r>
              <a:rPr lang="en-US" sz="2400" u="sng" dirty="0"/>
              <a:t>in order to form a </a:t>
            </a:r>
            <a:r>
              <a:rPr lang="en-US" sz="2400" b="1" u="sng" dirty="0"/>
              <a:t>larger one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r>
              <a:rPr lang="en-US" sz="2400" dirty="0" smtClean="0"/>
              <a:t>For example,</a:t>
            </a:r>
            <a:r>
              <a:rPr lang="tr-TR" sz="2400" dirty="0" smtClean="0"/>
              <a:t> </a:t>
            </a:r>
            <a:r>
              <a:rPr lang="en-US" sz="2400" dirty="0" smtClean="0"/>
              <a:t>with </a:t>
            </a:r>
            <a:r>
              <a:rPr lang="en-US" sz="2600" i="1" u="sng" dirty="0"/>
              <a:t>two</a:t>
            </a:r>
            <a:r>
              <a:rPr lang="en-US" sz="2400" dirty="0"/>
              <a:t> </a:t>
            </a:r>
            <a:r>
              <a:rPr lang="en-US" sz="2400" b="1" dirty="0"/>
              <a:t>3 → 8 </a:t>
            </a:r>
            <a:r>
              <a:rPr lang="en-US" sz="2400" b="1" dirty="0" smtClean="0"/>
              <a:t>decoder</a:t>
            </a:r>
            <a:r>
              <a:rPr lang="tr-TR" sz="2400" b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/>
              <a:t>we get a </a:t>
            </a:r>
            <a:r>
              <a:rPr lang="en-US" sz="2400" b="1" dirty="0"/>
              <a:t>4 → 16 decoder</a:t>
            </a:r>
            <a:r>
              <a:rPr lang="en-US" sz="2400" dirty="0"/>
              <a:t>:</a:t>
            </a:r>
            <a:endParaRPr lang="tr-T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7" y="1556792"/>
            <a:ext cx="4406642" cy="50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3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68240" y="89336"/>
            <a:ext cx="8954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truth table below can be </a:t>
            </a:r>
            <a:r>
              <a:rPr lang="en-US" sz="2400" u="sng" dirty="0"/>
              <a:t>divided into two parts</a:t>
            </a:r>
            <a:r>
              <a:rPr lang="en-US" sz="2400" dirty="0"/>
              <a:t>: </a:t>
            </a:r>
            <a:r>
              <a:rPr lang="en-US" sz="2400" dirty="0" smtClean="0"/>
              <a:t>the </a:t>
            </a:r>
            <a:r>
              <a:rPr lang="en-US" sz="2400" i="1" u="sng" dirty="0"/>
              <a:t>upper part </a:t>
            </a:r>
            <a:r>
              <a:rPr lang="en-US" sz="2400" dirty="0"/>
              <a:t>where the </a:t>
            </a:r>
            <a:r>
              <a:rPr lang="en-US" sz="2400" dirty="0" smtClean="0"/>
              <a:t>input</a:t>
            </a:r>
            <a:r>
              <a:rPr lang="tr-TR" sz="2400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3 </a:t>
            </a:r>
            <a:r>
              <a:rPr lang="en-US" sz="2400" b="1" dirty="0"/>
              <a:t>= 0 </a:t>
            </a:r>
            <a:r>
              <a:rPr lang="en-US" sz="2400" dirty="0" smtClean="0"/>
              <a:t>and </a:t>
            </a:r>
            <a:r>
              <a:rPr lang="en-US" sz="2400" dirty="0"/>
              <a:t>the </a:t>
            </a:r>
            <a:r>
              <a:rPr lang="en-US" sz="2400" i="1" u="sng" dirty="0"/>
              <a:t>lower part</a:t>
            </a:r>
            <a:r>
              <a:rPr lang="en-US" sz="2400" dirty="0"/>
              <a:t> where </a:t>
            </a:r>
            <a:r>
              <a:rPr lang="en-US" sz="2400" b="1" i="1" dirty="0"/>
              <a:t>A</a:t>
            </a:r>
            <a:r>
              <a:rPr lang="en-US" sz="2400" b="1" dirty="0"/>
              <a:t>3 = 1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 smtClean="0"/>
              <a:t>Upper</a:t>
            </a:r>
            <a:r>
              <a:rPr lang="en-US" sz="2400" dirty="0" smtClean="0"/>
              <a:t> </a:t>
            </a:r>
            <a:r>
              <a:rPr lang="en-US" sz="2400" b="1" dirty="0"/>
              <a:t>3 → </a:t>
            </a:r>
            <a:r>
              <a:rPr lang="en-US" sz="2400" b="1" dirty="0" smtClean="0"/>
              <a:t>8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decoder</a:t>
            </a:r>
            <a:r>
              <a:rPr lang="en-US" sz="2400" dirty="0" smtClean="0"/>
              <a:t> </a:t>
            </a:r>
            <a:r>
              <a:rPr lang="en-US" sz="2400" dirty="0"/>
              <a:t>that generates </a:t>
            </a:r>
            <a:r>
              <a:rPr lang="en-US" sz="2400" dirty="0" smtClean="0"/>
              <a:t>the </a:t>
            </a:r>
            <a:r>
              <a:rPr lang="en-US" sz="2400" i="1" u="sng" dirty="0" smtClean="0"/>
              <a:t>first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eight </a:t>
            </a:r>
            <a:r>
              <a:rPr lang="en-US" sz="2400" i="1" u="sng" dirty="0"/>
              <a:t>outputs</a:t>
            </a:r>
            <a:r>
              <a:rPr lang="en-US" sz="2400" dirty="0"/>
              <a:t> must be </a:t>
            </a:r>
            <a:r>
              <a:rPr lang="en-US" sz="2400" u="sng" dirty="0"/>
              <a:t>enabled</a:t>
            </a:r>
            <a:r>
              <a:rPr lang="en-US" sz="2400" dirty="0"/>
              <a:t> (</a:t>
            </a:r>
            <a:r>
              <a:rPr lang="en-US" sz="2400" b="1" i="1" dirty="0"/>
              <a:t>EN = 1</a:t>
            </a:r>
            <a:r>
              <a:rPr lang="en-US" sz="2400" dirty="0"/>
              <a:t>) when </a:t>
            </a:r>
            <a:r>
              <a:rPr lang="en-US" sz="2400" b="1" dirty="0"/>
              <a:t>A3 = </a:t>
            </a:r>
            <a:r>
              <a:rPr lang="en-US" sz="2400" b="1" dirty="0" smtClean="0"/>
              <a:t>0</a:t>
            </a:r>
            <a:r>
              <a:rPr lang="tr-TR" sz="2400" b="1" dirty="0" smtClean="0"/>
              <a:t>;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and </a:t>
            </a:r>
            <a:r>
              <a:rPr lang="en-US" sz="2400" u="sng" dirty="0"/>
              <a:t>the other when</a:t>
            </a:r>
            <a:r>
              <a:rPr lang="en-US" sz="2400" dirty="0"/>
              <a:t> </a:t>
            </a:r>
            <a:r>
              <a:rPr lang="en-US" sz="2400" b="1" i="1" dirty="0"/>
              <a:t>A</a:t>
            </a:r>
            <a:r>
              <a:rPr lang="en-US" sz="2400" b="1" dirty="0"/>
              <a:t>3 = </a:t>
            </a:r>
            <a:r>
              <a:rPr lang="en-US" sz="2400" b="1" dirty="0" smtClean="0"/>
              <a:t>1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simple </a:t>
            </a:r>
            <a:r>
              <a:rPr lang="en-US" sz="2400" b="1" dirty="0"/>
              <a:t>NO</a:t>
            </a:r>
            <a:r>
              <a:rPr lang="en-US" sz="2400" dirty="0"/>
              <a:t>T, as we see in the logic diagram, </a:t>
            </a:r>
            <a:r>
              <a:rPr lang="en-US" sz="2400" u="sng" dirty="0"/>
              <a:t>does the job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2" y="2362527"/>
            <a:ext cx="6997590" cy="43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248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" y="52160"/>
            <a:ext cx="8579874" cy="50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12005" y="5137248"/>
            <a:ext cx="8824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*</a:t>
            </a:r>
            <a:r>
              <a:rPr lang="en-US" sz="2400" i="1" dirty="0" smtClean="0"/>
              <a:t>Multiplexers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used</a:t>
            </a:r>
            <a:r>
              <a:rPr lang="en-US" sz="2400" dirty="0" smtClean="0"/>
              <a:t> in telecommunications</a:t>
            </a:r>
            <a:r>
              <a:rPr lang="en-US" sz="2400" dirty="0"/>
              <a:t>, automotive manufacturing, and aerospace </a:t>
            </a:r>
            <a:r>
              <a:rPr lang="en-US" sz="2400" dirty="0" smtClean="0"/>
              <a:t>for </a:t>
            </a:r>
            <a:r>
              <a:rPr lang="en-US" sz="2400" u="sng" dirty="0"/>
              <a:t>optimizing data routing</a:t>
            </a:r>
            <a:r>
              <a:rPr lang="en-US" sz="2400" dirty="0"/>
              <a:t> and signal management. Multiplexers</a:t>
            </a:r>
            <a:r>
              <a:rPr lang="en-US" sz="2400" dirty="0" smtClean="0"/>
              <a:t> </a:t>
            </a:r>
            <a:r>
              <a:rPr lang="tr-TR" sz="2400" dirty="0" smtClean="0"/>
              <a:t>can</a:t>
            </a:r>
            <a:r>
              <a:rPr lang="en-US" sz="2400" dirty="0" smtClean="0"/>
              <a:t> </a:t>
            </a:r>
            <a:r>
              <a:rPr lang="en-US" sz="2400" dirty="0"/>
              <a:t>efficiently </a:t>
            </a:r>
            <a:r>
              <a:rPr lang="tr-TR" sz="2400" u="sng" dirty="0" err="1" smtClean="0"/>
              <a:t>combine</a:t>
            </a:r>
            <a:r>
              <a:rPr lang="en-US" sz="2400" u="sng" dirty="0" smtClean="0"/>
              <a:t> </a:t>
            </a:r>
            <a:r>
              <a:rPr lang="en-US" sz="2400" u="sng" dirty="0"/>
              <a:t>and </a:t>
            </a:r>
            <a:r>
              <a:rPr lang="tr-TR" sz="2400" u="sng" dirty="0" err="1" smtClean="0"/>
              <a:t>select</a:t>
            </a:r>
            <a:r>
              <a:rPr lang="en-US" sz="2400" u="sng" dirty="0" smtClean="0"/>
              <a:t> </a:t>
            </a:r>
            <a:r>
              <a:rPr lang="en-US" sz="2400" u="sng" dirty="0"/>
              <a:t>data or signals</a:t>
            </a:r>
            <a:r>
              <a:rPr lang="en-US" sz="2400" dirty="0"/>
              <a:t> in various real-world applications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467160" y="1883461"/>
            <a:ext cx="35693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 </a:t>
            </a:r>
            <a:r>
              <a:rPr lang="en-US" sz="2200" dirty="0" smtClean="0"/>
              <a:t>Multiplexers </a:t>
            </a:r>
            <a:r>
              <a:rPr lang="tr-TR" sz="2200" dirty="0" smtClean="0"/>
              <a:t>can </a:t>
            </a:r>
            <a:r>
              <a:rPr lang="tr-TR" sz="2200" u="sng" dirty="0" err="1" smtClean="0"/>
              <a:t>select</a:t>
            </a:r>
            <a:r>
              <a:rPr lang="en-US" sz="2200" u="sng" dirty="0" smtClean="0"/>
              <a:t> </a:t>
            </a:r>
            <a:r>
              <a:rPr lang="en-US" sz="2200" u="sng" dirty="0"/>
              <a:t>control signals</a:t>
            </a:r>
            <a:r>
              <a:rPr lang="en-US" sz="2200" dirty="0"/>
              <a:t> </a:t>
            </a:r>
            <a:r>
              <a:rPr lang="en-US" sz="2200" dirty="0" smtClean="0"/>
              <a:t>from </a:t>
            </a:r>
            <a:r>
              <a:rPr lang="en-US" sz="2200" dirty="0"/>
              <a:t>the </a:t>
            </a:r>
            <a:r>
              <a:rPr lang="en-US" sz="2200" b="1" dirty="0"/>
              <a:t>CPU</a:t>
            </a:r>
            <a:r>
              <a:rPr lang="en-US" sz="2200" dirty="0"/>
              <a:t>'s control </a:t>
            </a:r>
            <a:r>
              <a:rPr lang="en-US" sz="2200" dirty="0" smtClean="0"/>
              <a:t>lines</a:t>
            </a:r>
            <a:r>
              <a:rPr lang="tr-TR" sz="2200" dirty="0" smtClean="0"/>
              <a:t>.</a:t>
            </a:r>
            <a:r>
              <a:rPr lang="en-US" sz="2200" dirty="0" smtClean="0"/>
              <a:t> </a:t>
            </a:r>
            <a:endParaRPr lang="tr-TR" sz="2200" dirty="0" smtClean="0"/>
          </a:p>
          <a:p>
            <a:pPr algn="just"/>
            <a:endParaRPr lang="tr-TR" sz="2200" dirty="0"/>
          </a:p>
          <a:p>
            <a:pPr algn="just"/>
            <a:endParaRPr lang="tr-TR" sz="2200" dirty="0" smtClean="0"/>
          </a:p>
          <a:p>
            <a:pPr algn="just"/>
            <a:r>
              <a:rPr lang="tr-TR" sz="2200" dirty="0" smtClean="0"/>
              <a:t>(</a:t>
            </a:r>
            <a:r>
              <a:rPr lang="tr-TR" sz="2200" dirty="0" err="1" smtClean="0"/>
              <a:t>Used</a:t>
            </a:r>
            <a:r>
              <a:rPr lang="tr-TR" sz="2200" dirty="0" smtClean="0"/>
              <a:t> in </a:t>
            </a:r>
            <a:r>
              <a:rPr lang="en-US" sz="2200" dirty="0" smtClean="0"/>
              <a:t>memory </a:t>
            </a:r>
            <a:r>
              <a:rPr lang="en-US" sz="2200" dirty="0"/>
              <a:t>access, </a:t>
            </a:r>
            <a:r>
              <a:rPr lang="en-US" sz="2200" dirty="0" smtClean="0"/>
              <a:t>and </a:t>
            </a:r>
            <a:r>
              <a:rPr lang="en-US" sz="2200" dirty="0"/>
              <a:t>arithmetic </a:t>
            </a:r>
            <a:r>
              <a:rPr lang="en-US" sz="2200" dirty="0" smtClean="0"/>
              <a:t>computations</a:t>
            </a:r>
            <a:r>
              <a:rPr lang="tr-TR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8483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182125" y="69576"/>
            <a:ext cx="8774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</a:t>
            </a:r>
            <a:r>
              <a:rPr lang="tr-TR" sz="2400" dirty="0" smtClean="0"/>
              <a:t>’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/>
              <a:t>already seen the </a:t>
            </a:r>
            <a:r>
              <a:rPr lang="en-US" sz="2400" b="1" i="1" u="sng" dirty="0"/>
              <a:t>two-input channel selector</a:t>
            </a:r>
            <a:r>
              <a:rPr lang="en-US" sz="2400" dirty="0"/>
              <a:t> and how it is created </a:t>
            </a:r>
            <a:r>
              <a:rPr lang="en-US" sz="2400" dirty="0" smtClean="0"/>
              <a:t>through</a:t>
            </a:r>
            <a:r>
              <a:rPr lang="tr-TR" sz="2400" dirty="0" smtClean="0"/>
              <a:t> </a:t>
            </a:r>
            <a:r>
              <a:rPr lang="en-US" sz="2400" dirty="0" smtClean="0"/>
              <a:t>logical </a:t>
            </a:r>
            <a:r>
              <a:rPr lang="en-US" sz="2400" dirty="0"/>
              <a:t>gates. </a:t>
            </a:r>
            <a:endParaRPr lang="tr-TR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this case, </a:t>
            </a:r>
            <a:r>
              <a:rPr lang="en-US" sz="2400" b="1" i="1" dirty="0"/>
              <a:t>input S</a:t>
            </a:r>
            <a:r>
              <a:rPr lang="en-US" sz="2400" dirty="0"/>
              <a:t> </a:t>
            </a:r>
            <a:r>
              <a:rPr lang="en-US" sz="2400" u="sng" dirty="0"/>
              <a:t>selects which of the two</a:t>
            </a:r>
            <a:r>
              <a:rPr lang="en-US" sz="2400" dirty="0"/>
              <a:t> </a:t>
            </a:r>
            <a:r>
              <a:rPr lang="en-US" sz="2400" b="1" i="1" dirty="0"/>
              <a:t>I0</a:t>
            </a:r>
            <a:r>
              <a:rPr lang="en-US" sz="2400" dirty="0"/>
              <a:t> and </a:t>
            </a:r>
            <a:r>
              <a:rPr lang="en-US" sz="2400" b="1" i="1" dirty="0"/>
              <a:t>I1</a:t>
            </a:r>
            <a:r>
              <a:rPr lang="en-US" sz="2400" dirty="0"/>
              <a:t> inputs will </a:t>
            </a:r>
            <a:r>
              <a:rPr lang="en-US" sz="2400" dirty="0" smtClean="0"/>
              <a:t>be</a:t>
            </a:r>
            <a:r>
              <a:rPr lang="tr-TR" sz="2400" dirty="0" smtClean="0"/>
              <a:t> </a:t>
            </a:r>
            <a:r>
              <a:rPr lang="en-US" sz="2400" u="sng" dirty="0" smtClean="0"/>
              <a:t>reproduced </a:t>
            </a:r>
            <a:r>
              <a:rPr lang="en-US" sz="2400" u="sng" dirty="0"/>
              <a:t>as the output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7" y="1546912"/>
            <a:ext cx="2625089" cy="16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51520" y="3175800"/>
            <a:ext cx="877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err="1" smtClean="0"/>
              <a:t>Let’s</a:t>
            </a:r>
            <a:r>
              <a:rPr lang="tr-TR" sz="2400" dirty="0" smtClean="0"/>
              <a:t> </a:t>
            </a:r>
            <a:r>
              <a:rPr lang="en-US" sz="2400" dirty="0" smtClean="0"/>
              <a:t>extend </a:t>
            </a:r>
            <a:r>
              <a:rPr lang="en-US" sz="2400" dirty="0"/>
              <a:t>this concept to multiplexers with a </a:t>
            </a:r>
            <a:r>
              <a:rPr lang="en-US" sz="2400" i="1" u="sng" dirty="0"/>
              <a:t>higher number of inputs</a:t>
            </a:r>
            <a:r>
              <a:rPr lang="en-US" sz="2400" dirty="0"/>
              <a:t>. </a:t>
            </a:r>
            <a:r>
              <a:rPr lang="en-US" sz="2400" dirty="0" smtClean="0"/>
              <a:t>In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figure below, </a:t>
            </a:r>
            <a:r>
              <a:rPr lang="en-US" sz="2400" u="sng" dirty="0"/>
              <a:t>three inputs</a:t>
            </a:r>
            <a:r>
              <a:rPr lang="en-US" sz="2400" dirty="0"/>
              <a:t> </a:t>
            </a:r>
            <a:r>
              <a:rPr lang="en-US" sz="2400" b="1" i="1" dirty="0"/>
              <a:t>S2, S1, and S0</a:t>
            </a:r>
            <a:r>
              <a:rPr lang="en-US" sz="2400" dirty="0"/>
              <a:t> </a:t>
            </a:r>
            <a:r>
              <a:rPr lang="en-US" sz="2400" u="sng" dirty="0"/>
              <a:t>control which of the eight inputs</a:t>
            </a:r>
            <a:r>
              <a:rPr lang="en-US" sz="2400" dirty="0"/>
              <a:t> (</a:t>
            </a:r>
            <a:r>
              <a:rPr lang="en-US" sz="2400" b="1" dirty="0"/>
              <a:t>I0</a:t>
            </a:r>
            <a:r>
              <a:rPr lang="en-US" sz="2400" dirty="0"/>
              <a:t>..</a:t>
            </a:r>
            <a:r>
              <a:rPr lang="en-US" sz="2400" b="1" dirty="0" smtClean="0"/>
              <a:t>I7</a:t>
            </a:r>
            <a:r>
              <a:rPr lang="en-US" sz="2400" dirty="0" smtClean="0"/>
              <a:t>)</a:t>
            </a:r>
            <a:r>
              <a:rPr lang="tr-TR" sz="2400" dirty="0" smtClean="0"/>
              <a:t> </a:t>
            </a:r>
            <a:r>
              <a:rPr lang="en-US" sz="2400" dirty="0" smtClean="0"/>
              <a:t>will </a:t>
            </a:r>
            <a:r>
              <a:rPr lang="en-US" sz="2400" dirty="0"/>
              <a:t>be </a:t>
            </a:r>
            <a:r>
              <a:rPr lang="en-US" sz="2400" u="sng" dirty="0"/>
              <a:t>brought over to the </a:t>
            </a:r>
            <a:r>
              <a:rPr lang="en-US" sz="2400" b="1" u="sng" dirty="0"/>
              <a:t>output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21590"/>
            <a:ext cx="2425544" cy="24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1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5F28652D-9A3D-4687-A009-01257E0E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0122"/>
            <a:ext cx="7391400" cy="8001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4287739B-4B73-4953-A421-F82E3ADF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03" y="1500600"/>
            <a:ext cx="6257925" cy="1905000"/>
          </a:xfrm>
          <a:prstGeom prst="rect">
            <a:avLst/>
          </a:prstGeom>
        </p:spPr>
      </p:pic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xmlns="" id="{9520AB14-97D4-45BB-98EB-EA0671C147F4}"/>
              </a:ext>
            </a:extLst>
          </p:cNvPr>
          <p:cNvCxnSpPr/>
          <p:nvPr/>
        </p:nvCxnSpPr>
        <p:spPr>
          <a:xfrm>
            <a:off x="1453695" y="157260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2FA3A895-BA15-4532-8F69-8A2FF7EA5F80}"/>
              </a:ext>
            </a:extLst>
          </p:cNvPr>
          <p:cNvSpPr txBox="1"/>
          <p:nvPr/>
        </p:nvSpPr>
        <p:spPr>
          <a:xfrm>
            <a:off x="1570641" y="145995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DA0E8D66-A8D8-4AF3-BA1D-1EEBD98087D2}"/>
              </a:ext>
            </a:extLst>
          </p:cNvPr>
          <p:cNvSpPr txBox="1"/>
          <p:nvPr/>
        </p:nvSpPr>
        <p:spPr>
          <a:xfrm>
            <a:off x="1235819" y="164461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xmlns="" id="{BA48E40E-C14D-4340-B9C5-A16E7D3D7C5B}"/>
              </a:ext>
            </a:extLst>
          </p:cNvPr>
          <p:cNvCxnSpPr/>
          <p:nvPr/>
        </p:nvCxnSpPr>
        <p:spPr>
          <a:xfrm>
            <a:off x="4597949" y="157260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BF282134-388A-4F80-9F6C-A4F68F96CD49}"/>
              </a:ext>
            </a:extLst>
          </p:cNvPr>
          <p:cNvSpPr txBox="1"/>
          <p:nvPr/>
        </p:nvSpPr>
        <p:spPr>
          <a:xfrm>
            <a:off x="4714895" y="145995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7D458D13-5BCE-4605-BD53-04C9142294C6}"/>
              </a:ext>
            </a:extLst>
          </p:cNvPr>
          <p:cNvSpPr txBox="1"/>
          <p:nvPr/>
        </p:nvSpPr>
        <p:spPr>
          <a:xfrm>
            <a:off x="4380073" y="164461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20398810-8C20-4FEF-AB1E-34D7FD95F7E0}"/>
              </a:ext>
            </a:extLst>
          </p:cNvPr>
          <p:cNvSpPr txBox="1"/>
          <p:nvPr/>
        </p:nvSpPr>
        <p:spPr>
          <a:xfrm>
            <a:off x="1916689" y="1572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11F494B1-0C6E-4958-A862-F3A293423DE9}"/>
              </a:ext>
            </a:extLst>
          </p:cNvPr>
          <p:cNvSpPr txBox="1"/>
          <p:nvPr/>
        </p:nvSpPr>
        <p:spPr>
          <a:xfrm>
            <a:off x="2417292" y="1572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B2CDFE2C-803C-4F1F-B5CF-C39A7269C4DF}"/>
              </a:ext>
            </a:extLst>
          </p:cNvPr>
          <p:cNvSpPr txBox="1"/>
          <p:nvPr/>
        </p:nvSpPr>
        <p:spPr>
          <a:xfrm>
            <a:off x="3022856" y="1572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B5A873EC-C069-4437-B152-41F51A144497}"/>
              </a:ext>
            </a:extLst>
          </p:cNvPr>
          <p:cNvSpPr txBox="1"/>
          <p:nvPr/>
        </p:nvSpPr>
        <p:spPr>
          <a:xfrm>
            <a:off x="3523851" y="1572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71381FF6-B747-469E-BB4B-7FAF5995C27C}"/>
              </a:ext>
            </a:extLst>
          </p:cNvPr>
          <p:cNvSpPr txBox="1"/>
          <p:nvPr/>
        </p:nvSpPr>
        <p:spPr>
          <a:xfrm>
            <a:off x="5023129" y="1566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F2876E36-3F3E-4B35-969D-58A3385F8AE6}"/>
              </a:ext>
            </a:extLst>
          </p:cNvPr>
          <p:cNvSpPr txBox="1"/>
          <p:nvPr/>
        </p:nvSpPr>
        <p:spPr>
          <a:xfrm>
            <a:off x="5523732" y="1566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6ACE80BD-65BD-4897-8837-614A3E7A12E4}"/>
              </a:ext>
            </a:extLst>
          </p:cNvPr>
          <p:cNvSpPr txBox="1"/>
          <p:nvPr/>
        </p:nvSpPr>
        <p:spPr>
          <a:xfrm>
            <a:off x="6129296" y="1566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A50C1A86-287C-4BF1-BCBE-459E0EF5FBED}"/>
              </a:ext>
            </a:extLst>
          </p:cNvPr>
          <p:cNvSpPr txBox="1"/>
          <p:nvPr/>
        </p:nvSpPr>
        <p:spPr>
          <a:xfrm>
            <a:off x="6630291" y="15667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xmlns="" id="{645EEA5A-3889-4781-AF25-709E45429942}"/>
              </a:ext>
            </a:extLst>
          </p:cNvPr>
          <p:cNvSpPr txBox="1"/>
          <p:nvPr/>
        </p:nvSpPr>
        <p:spPr>
          <a:xfrm>
            <a:off x="1192725" y="1906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A716FC88-8313-4A24-9B94-4E4DDFCE2649}"/>
              </a:ext>
            </a:extLst>
          </p:cNvPr>
          <p:cNvSpPr txBox="1"/>
          <p:nvPr/>
        </p:nvSpPr>
        <p:spPr>
          <a:xfrm>
            <a:off x="1192725" y="2449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xmlns="" id="{C9A96DD5-3500-4452-B359-A850CF2DB345}"/>
              </a:ext>
            </a:extLst>
          </p:cNvPr>
          <p:cNvSpPr txBox="1"/>
          <p:nvPr/>
        </p:nvSpPr>
        <p:spPr>
          <a:xfrm>
            <a:off x="4396953" y="1941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xmlns="" id="{CDC7E721-C02F-4378-B7A5-1B6434F067CD}"/>
              </a:ext>
            </a:extLst>
          </p:cNvPr>
          <p:cNvSpPr txBox="1"/>
          <p:nvPr/>
        </p:nvSpPr>
        <p:spPr>
          <a:xfrm>
            <a:off x="4396953" y="2485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xmlns="" id="{12C38F77-2A21-41CD-9024-35D77EF9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393" y="3446250"/>
            <a:ext cx="1104900" cy="25717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xmlns="" id="{4975FFB9-156B-4059-B5A2-2D4F1A43C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845" y="3431282"/>
            <a:ext cx="904875" cy="285750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xmlns="" id="{802A048A-7BAF-4DBE-A056-F95953655C47}"/>
              </a:ext>
            </a:extLst>
          </p:cNvPr>
          <p:cNvSpPr txBox="1"/>
          <p:nvPr/>
        </p:nvSpPr>
        <p:spPr>
          <a:xfrm>
            <a:off x="179512" y="4041689"/>
            <a:ext cx="86764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Despite appearances, the two cells are </a:t>
            </a:r>
            <a:r>
              <a:rPr lang="en-US" sz="2400" b="1" i="1" u="sng" dirty="0"/>
              <a:t>logically adjacent</a:t>
            </a:r>
            <a:r>
              <a:rPr lang="en-US" sz="2400" dirty="0"/>
              <a:t>, in the map on the right.</a:t>
            </a:r>
          </a:p>
          <a:p>
            <a:pPr algn="just"/>
            <a:r>
              <a:rPr lang="tr-TR" sz="2200" dirty="0"/>
              <a:t>T</a:t>
            </a:r>
            <a:r>
              <a:rPr lang="en-US" sz="2200" dirty="0"/>
              <a:t>he map is a representation on a two-dimensional space of a </a:t>
            </a:r>
            <a:r>
              <a:rPr lang="en-US" sz="2200" u="sng" dirty="0"/>
              <a:t>multidimensional</a:t>
            </a:r>
            <a:r>
              <a:rPr lang="tr-TR" sz="2200" u="sng" dirty="0"/>
              <a:t> </a:t>
            </a:r>
            <a:r>
              <a:rPr lang="en-US" sz="2200" u="sng" dirty="0"/>
              <a:t>cube</a:t>
            </a:r>
            <a:r>
              <a:rPr lang="en-US" sz="2200" dirty="0"/>
              <a:t>. So, we need to imagine the map as a piece of paper that can be</a:t>
            </a:r>
            <a:r>
              <a:rPr lang="tr-TR" sz="2200" dirty="0"/>
              <a:t> </a:t>
            </a:r>
            <a:r>
              <a:rPr lang="en-US" sz="2200" dirty="0"/>
              <a:t>folded over itself vertically and horizontally; the </a:t>
            </a:r>
            <a:r>
              <a:rPr lang="en-US" sz="2200" i="1" u="sng" dirty="0"/>
              <a:t>upper and lower edges</a:t>
            </a:r>
            <a:r>
              <a:rPr lang="en-US" sz="2200" dirty="0"/>
              <a:t> and the </a:t>
            </a:r>
            <a:r>
              <a:rPr lang="en-US" sz="2200" i="1" u="sng" dirty="0"/>
              <a:t>right</a:t>
            </a:r>
            <a:r>
              <a:rPr lang="tr-TR" sz="2200" i="1" u="sng" dirty="0"/>
              <a:t> </a:t>
            </a:r>
            <a:r>
              <a:rPr lang="en-US" sz="2200" i="1" u="sng" dirty="0"/>
              <a:t>and left edges</a:t>
            </a:r>
            <a:r>
              <a:rPr lang="en-US" sz="2200" dirty="0"/>
              <a:t> are </a:t>
            </a:r>
            <a:r>
              <a:rPr lang="en-US" sz="2200" b="1" dirty="0"/>
              <a:t>adjacent</a:t>
            </a:r>
            <a:r>
              <a:rPr lang="en-US" sz="2200" dirty="0"/>
              <a:t> to each other. As proof, note that only variable </a:t>
            </a:r>
            <a:r>
              <a:rPr lang="en-US" sz="2200" i="1" dirty="0"/>
              <a:t>A </a:t>
            </a:r>
            <a:r>
              <a:rPr lang="en-US" sz="2200" dirty="0"/>
              <a:t>changes</a:t>
            </a:r>
            <a:r>
              <a:rPr lang="tr-TR" sz="2200" dirty="0"/>
              <a:t> </a:t>
            </a:r>
            <a:r>
              <a:rPr lang="en-US" sz="2200" dirty="0"/>
              <a:t>between each two pair of cells.</a:t>
            </a:r>
            <a:endParaRPr lang="tr-TR" sz="2200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xmlns="" id="{4DDD2D4D-2322-40F4-B50D-F7693E6BE08C}"/>
              </a:ext>
            </a:extLst>
          </p:cNvPr>
          <p:cNvCxnSpPr>
            <a:cxnSpLocks/>
          </p:cNvCxnSpPr>
          <p:nvPr/>
        </p:nvCxnSpPr>
        <p:spPr>
          <a:xfrm>
            <a:off x="5020929" y="2219660"/>
            <a:ext cx="531916" cy="192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xmlns="" id="{A2867AB2-F7BD-4363-BC46-6A49EC5172AE}"/>
              </a:ext>
            </a:extLst>
          </p:cNvPr>
          <p:cNvCxnSpPr/>
          <p:nvPr/>
        </p:nvCxnSpPr>
        <p:spPr>
          <a:xfrm flipH="1">
            <a:off x="6457720" y="2260746"/>
            <a:ext cx="490544" cy="18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7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9511" y="36815"/>
            <a:ext cx="9006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network has </a:t>
            </a:r>
            <a:r>
              <a:rPr lang="en-US" sz="2400" b="1" u="sng" dirty="0"/>
              <a:t>eight data inputs</a:t>
            </a:r>
            <a:r>
              <a:rPr lang="en-US" sz="2400" dirty="0"/>
              <a:t> and </a:t>
            </a:r>
            <a:r>
              <a:rPr lang="en-US" sz="2400" b="1" u="sng" dirty="0"/>
              <a:t>three selection inputs</a:t>
            </a:r>
            <a:r>
              <a:rPr lang="en-US" sz="2400" dirty="0"/>
              <a:t>. It is </a:t>
            </a:r>
            <a:r>
              <a:rPr lang="en-US" sz="2400" i="1" u="sng" dirty="0"/>
              <a:t>impractical</a:t>
            </a:r>
            <a:r>
              <a:rPr lang="en-US" sz="2400" dirty="0"/>
              <a:t> to </a:t>
            </a:r>
            <a:r>
              <a:rPr lang="en-US" sz="2400" dirty="0" smtClean="0"/>
              <a:t>do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synthesis through the truth table of a network with 11 inputs (providing </a:t>
            </a:r>
            <a:r>
              <a:rPr lang="en-US" sz="2400" u="sng" dirty="0" smtClean="0"/>
              <a:t>2048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rows </a:t>
            </a:r>
            <a:r>
              <a:rPr lang="en-US" sz="2400" u="sng" dirty="0"/>
              <a:t>in the table</a:t>
            </a:r>
            <a:r>
              <a:rPr lang="en-US" sz="2400" dirty="0"/>
              <a:t>). </a:t>
            </a:r>
            <a:endParaRPr lang="tr-TR" sz="240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23657"/>
            <a:ext cx="3676117" cy="55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425544" cy="24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473954" y="5445224"/>
            <a:ext cx="3384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The concept of </a:t>
            </a:r>
            <a:r>
              <a:rPr lang="en-US" sz="2800" b="1" i="1" u="sng" dirty="0"/>
              <a:t>decoding</a:t>
            </a:r>
            <a:r>
              <a:rPr lang="en-US" sz="2600" dirty="0"/>
              <a:t> can help here.</a:t>
            </a:r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5315608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2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9511" y="36815"/>
            <a:ext cx="90069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/>
              <a:t>Sending</a:t>
            </a:r>
            <a:r>
              <a:rPr lang="en-US" sz="2400" dirty="0"/>
              <a:t> the </a:t>
            </a:r>
            <a:r>
              <a:rPr lang="en-US" sz="2400" b="1" i="1" u="sng" dirty="0"/>
              <a:t>selection inputs</a:t>
            </a:r>
            <a:r>
              <a:rPr lang="en-US" sz="2400" dirty="0"/>
              <a:t> to a </a:t>
            </a:r>
            <a:r>
              <a:rPr lang="en-US" sz="2600" b="1" i="1" u="sng" dirty="0"/>
              <a:t>decoder</a:t>
            </a:r>
            <a:r>
              <a:rPr lang="en-US" sz="2400" dirty="0"/>
              <a:t>, we </a:t>
            </a:r>
            <a:r>
              <a:rPr lang="en-US" sz="2400" u="sng" dirty="0"/>
              <a:t>enable </a:t>
            </a:r>
            <a:r>
              <a:rPr lang="en-US" sz="2400" b="1" u="sng" dirty="0"/>
              <a:t>only one</a:t>
            </a:r>
            <a:r>
              <a:rPr lang="en-US" sz="2400" u="sng" dirty="0"/>
              <a:t> of the eight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gates</a:t>
            </a:r>
            <a:r>
              <a:rPr lang="tr-TR" sz="2400" dirty="0"/>
              <a:t> </a:t>
            </a:r>
            <a:r>
              <a:rPr lang="en-US" sz="2400" dirty="0"/>
              <a:t>that transmit each of the eight inputs </a:t>
            </a:r>
            <a:r>
              <a:rPr lang="en-US" sz="2400" b="1" dirty="0"/>
              <a:t>I0</a:t>
            </a:r>
            <a:r>
              <a:rPr lang="en-US" sz="2400" dirty="0"/>
              <a:t>..</a:t>
            </a:r>
            <a:r>
              <a:rPr lang="en-US" sz="2400" b="1" dirty="0"/>
              <a:t>I7</a:t>
            </a:r>
            <a:r>
              <a:rPr lang="en-US" sz="2400" dirty="0"/>
              <a:t> through the </a:t>
            </a:r>
            <a:r>
              <a:rPr lang="en-US" sz="2400" b="1" dirty="0"/>
              <a:t>OR</a:t>
            </a:r>
            <a:r>
              <a:rPr lang="en-US" sz="2400" dirty="0"/>
              <a:t> gate.</a:t>
            </a:r>
            <a:endParaRPr lang="tr-TR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23657"/>
            <a:ext cx="3676117" cy="55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425544" cy="24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473954" y="5445224"/>
            <a:ext cx="3384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The concept of </a:t>
            </a:r>
            <a:r>
              <a:rPr lang="en-US" sz="2800" b="1" i="1" u="sng" dirty="0"/>
              <a:t>decoding</a:t>
            </a:r>
            <a:r>
              <a:rPr lang="en-US" sz="2600" dirty="0"/>
              <a:t> can help here.</a:t>
            </a:r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5315608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026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9511" y="36815"/>
            <a:ext cx="9006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en-US" sz="2400" dirty="0" smtClean="0"/>
              <a:t>just </a:t>
            </a:r>
            <a:r>
              <a:rPr lang="en-US" sz="2400" u="sng" dirty="0" smtClean="0"/>
              <a:t>adding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an </a:t>
            </a:r>
            <a:r>
              <a:rPr lang="en-US" sz="2400" u="sng" dirty="0"/>
              <a:t>input to each</a:t>
            </a:r>
            <a:r>
              <a:rPr lang="en-US" sz="2400" dirty="0"/>
              <a:t> of the </a:t>
            </a:r>
            <a:r>
              <a:rPr lang="en-US" sz="2400" b="1" dirty="0"/>
              <a:t>AND</a:t>
            </a:r>
            <a:r>
              <a:rPr lang="en-US" sz="2400" dirty="0"/>
              <a:t> gates that </a:t>
            </a:r>
            <a:r>
              <a:rPr lang="en-US" sz="2400" u="sng" dirty="0"/>
              <a:t>generate the decoder’s outputs</a:t>
            </a:r>
            <a:r>
              <a:rPr lang="en-US" sz="2400" dirty="0"/>
              <a:t>, we can </a:t>
            </a:r>
            <a:r>
              <a:rPr lang="en-US" sz="2400" u="sng" dirty="0" smtClean="0"/>
              <a:t>get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rid </a:t>
            </a:r>
            <a:r>
              <a:rPr lang="en-US" sz="2400" u="sng" dirty="0"/>
              <a:t>of the eight external</a:t>
            </a:r>
            <a:r>
              <a:rPr lang="en-US" sz="2400" dirty="0"/>
              <a:t> </a:t>
            </a:r>
            <a:r>
              <a:rPr lang="en-US" sz="2400" b="1" dirty="0"/>
              <a:t>ANDs</a:t>
            </a:r>
            <a:r>
              <a:rPr lang="en-US" sz="2400" dirty="0"/>
              <a:t>. The result is that the network is </a:t>
            </a:r>
            <a:r>
              <a:rPr lang="en-US" sz="2400" u="sng" dirty="0"/>
              <a:t>reduced to just </a:t>
            </a:r>
            <a:r>
              <a:rPr lang="en-US" sz="2400" u="sng" dirty="0" smtClean="0"/>
              <a:t>two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levels</a:t>
            </a:r>
            <a:r>
              <a:rPr lang="en-US" sz="2400" dirty="0"/>
              <a:t>, as in the next </a:t>
            </a:r>
            <a:r>
              <a:rPr lang="en-US" sz="2400" dirty="0" smtClean="0"/>
              <a:t>figure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09" y="1268760"/>
            <a:ext cx="7194391" cy="54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1763688" y="1268760"/>
            <a:ext cx="4320480" cy="5436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1331640" y="404664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" y="46605"/>
            <a:ext cx="6241491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43408"/>
            <a:ext cx="3201777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6228184" y="1825561"/>
            <a:ext cx="1285338" cy="376367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CC4C25E3-C1DC-418D-B450-81521CF904D2}"/>
              </a:ext>
            </a:extLst>
          </p:cNvPr>
          <p:cNvSpPr txBox="1"/>
          <p:nvPr/>
        </p:nvSpPr>
        <p:spPr>
          <a:xfrm>
            <a:off x="249822" y="4941168"/>
            <a:ext cx="5406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en-US" sz="2400" dirty="0" smtClean="0"/>
              <a:t>just </a:t>
            </a:r>
            <a:r>
              <a:rPr lang="en-US" sz="2400" u="sng" dirty="0" smtClean="0"/>
              <a:t>adding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an </a:t>
            </a:r>
            <a:r>
              <a:rPr lang="en-US" sz="2400" u="sng" dirty="0"/>
              <a:t>input to each</a:t>
            </a:r>
            <a:r>
              <a:rPr lang="en-US" sz="2400" dirty="0"/>
              <a:t> of the </a:t>
            </a:r>
            <a:r>
              <a:rPr lang="en-US" sz="2400" b="1" dirty="0"/>
              <a:t>AND</a:t>
            </a:r>
            <a:r>
              <a:rPr lang="en-US" sz="2400" dirty="0"/>
              <a:t> gates that </a:t>
            </a:r>
            <a:r>
              <a:rPr lang="en-US" sz="2400" u="sng" dirty="0"/>
              <a:t>generate the decoder’s outputs</a:t>
            </a:r>
            <a:r>
              <a:rPr lang="en-US" sz="2400" dirty="0"/>
              <a:t>, we can </a:t>
            </a:r>
            <a:r>
              <a:rPr lang="en-US" sz="2400" u="sng" dirty="0" smtClean="0"/>
              <a:t>get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rid </a:t>
            </a:r>
            <a:r>
              <a:rPr lang="en-US" sz="2400" u="sng" dirty="0"/>
              <a:t>of the eight external</a:t>
            </a:r>
            <a:r>
              <a:rPr lang="en-US" sz="2400" dirty="0"/>
              <a:t> </a:t>
            </a:r>
            <a:r>
              <a:rPr lang="en-US" sz="2400" b="1" dirty="0"/>
              <a:t>ANDs</a:t>
            </a:r>
            <a:r>
              <a:rPr lang="en-US" sz="2400" dirty="0"/>
              <a:t>. </a:t>
            </a:r>
            <a:endParaRPr lang="tr-TR" sz="2400" dirty="0"/>
          </a:p>
        </p:txBody>
      </p:sp>
      <p:cxnSp>
        <p:nvCxnSpPr>
          <p:cNvPr id="7" name="Düz Ok Bağlayıcısı 6"/>
          <p:cNvCxnSpPr/>
          <p:nvPr/>
        </p:nvCxnSpPr>
        <p:spPr>
          <a:xfrm flipH="1" flipV="1">
            <a:off x="512256" y="4689283"/>
            <a:ext cx="864096" cy="394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5656407" y="4005064"/>
            <a:ext cx="931817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7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DE981AE1-1625-4FD5-8815-441BC4A9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76672"/>
            <a:ext cx="5943600" cy="2800350"/>
          </a:xfrm>
          <a:prstGeom prst="rect">
            <a:avLst/>
          </a:prstGeom>
        </p:spPr>
      </p:pic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xmlns="" id="{8789A477-46D2-4ABC-8FDF-19ECF6563D70}"/>
              </a:ext>
            </a:extLst>
          </p:cNvPr>
          <p:cNvCxnSpPr/>
          <p:nvPr/>
        </p:nvCxnSpPr>
        <p:spPr>
          <a:xfrm>
            <a:off x="3061684" y="836712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7D9AEC5E-0F8A-4CCB-A9C9-0189DEE89548}"/>
              </a:ext>
            </a:extLst>
          </p:cNvPr>
          <p:cNvSpPr txBox="1"/>
          <p:nvPr/>
        </p:nvSpPr>
        <p:spPr>
          <a:xfrm>
            <a:off x="3178630" y="72405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990264DF-015F-4028-BC03-9BAF3247E2D6}"/>
              </a:ext>
            </a:extLst>
          </p:cNvPr>
          <p:cNvSpPr txBox="1"/>
          <p:nvPr/>
        </p:nvSpPr>
        <p:spPr>
          <a:xfrm>
            <a:off x="2843808" y="90872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1F11A33B-88C8-4BC1-A156-74C9CBAFBAB4}"/>
              </a:ext>
            </a:extLst>
          </p:cNvPr>
          <p:cNvSpPr txBox="1"/>
          <p:nvPr/>
        </p:nvSpPr>
        <p:spPr>
          <a:xfrm>
            <a:off x="3455876" y="868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B3CDD5A9-EE6C-4A10-A23E-A53926343A43}"/>
              </a:ext>
            </a:extLst>
          </p:cNvPr>
          <p:cNvSpPr txBox="1"/>
          <p:nvPr/>
        </p:nvSpPr>
        <p:spPr>
          <a:xfrm>
            <a:off x="3956479" y="868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426EB625-9E95-43D7-BEB0-7AA3CB73C622}"/>
              </a:ext>
            </a:extLst>
          </p:cNvPr>
          <p:cNvSpPr txBox="1"/>
          <p:nvPr/>
        </p:nvSpPr>
        <p:spPr>
          <a:xfrm>
            <a:off x="4562043" y="868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FD0B979-FDA7-4837-AAD5-BA8109F26F02}"/>
              </a:ext>
            </a:extLst>
          </p:cNvPr>
          <p:cNvSpPr txBox="1"/>
          <p:nvPr/>
        </p:nvSpPr>
        <p:spPr>
          <a:xfrm>
            <a:off x="5063038" y="868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1A1FCB95-1A68-4466-83D3-47F6F94DF140}"/>
              </a:ext>
            </a:extLst>
          </p:cNvPr>
          <p:cNvSpPr txBox="1"/>
          <p:nvPr/>
        </p:nvSpPr>
        <p:spPr>
          <a:xfrm>
            <a:off x="2731912" y="1201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5E9A69D4-437D-40E5-9304-688A07191487}"/>
              </a:ext>
            </a:extLst>
          </p:cNvPr>
          <p:cNvSpPr txBox="1"/>
          <p:nvPr/>
        </p:nvSpPr>
        <p:spPr>
          <a:xfrm>
            <a:off x="2731912" y="174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xmlns="" id="{94BCB9E9-FF28-4AB6-B407-A700A0E2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69525"/>
            <a:ext cx="7467600" cy="3133725"/>
          </a:xfrm>
          <a:prstGeom prst="rect">
            <a:avLst/>
          </a:prstGeom>
        </p:spPr>
      </p:pic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xmlns="" id="{AC6F3F64-B9AB-4339-9270-C7DBB469F73F}"/>
              </a:ext>
            </a:extLst>
          </p:cNvPr>
          <p:cNvCxnSpPr/>
          <p:nvPr/>
        </p:nvCxnSpPr>
        <p:spPr>
          <a:xfrm>
            <a:off x="1646742" y="4549770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ED58B20B-55D3-4560-B82C-CE3D005A1DE6}"/>
              </a:ext>
            </a:extLst>
          </p:cNvPr>
          <p:cNvSpPr txBox="1"/>
          <p:nvPr/>
        </p:nvSpPr>
        <p:spPr>
          <a:xfrm>
            <a:off x="1763688" y="443711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C8CC29B2-F898-4D16-81CC-8B0BD745A1B6}"/>
              </a:ext>
            </a:extLst>
          </p:cNvPr>
          <p:cNvSpPr txBox="1"/>
          <p:nvPr/>
        </p:nvSpPr>
        <p:spPr>
          <a:xfrm>
            <a:off x="1428866" y="462177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xmlns="" id="{528D5C92-B9FA-4582-8C63-8754DFD75C57}"/>
              </a:ext>
            </a:extLst>
          </p:cNvPr>
          <p:cNvCxnSpPr/>
          <p:nvPr/>
        </p:nvCxnSpPr>
        <p:spPr>
          <a:xfrm>
            <a:off x="4663219" y="458112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06130471-EBA6-4609-9DD9-1FD51F2DDF3F}"/>
              </a:ext>
            </a:extLst>
          </p:cNvPr>
          <p:cNvSpPr txBox="1"/>
          <p:nvPr/>
        </p:nvSpPr>
        <p:spPr>
          <a:xfrm>
            <a:off x="4780165" y="446847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xmlns="" id="{1A9AF579-32C6-4390-B5E8-7220927E56E5}"/>
              </a:ext>
            </a:extLst>
          </p:cNvPr>
          <p:cNvSpPr txBox="1"/>
          <p:nvPr/>
        </p:nvSpPr>
        <p:spPr>
          <a:xfrm>
            <a:off x="4445343" y="465313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xmlns="" id="{319D5F73-B0A2-4CFF-91E8-BAE6A26FBD42}"/>
              </a:ext>
            </a:extLst>
          </p:cNvPr>
          <p:cNvSpPr txBox="1"/>
          <p:nvPr/>
        </p:nvSpPr>
        <p:spPr>
          <a:xfrm>
            <a:off x="2152830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xmlns="" id="{C8F23F2A-9265-4304-9514-2FEA5AD2B0E7}"/>
              </a:ext>
            </a:extLst>
          </p:cNvPr>
          <p:cNvSpPr txBox="1"/>
          <p:nvPr/>
        </p:nvSpPr>
        <p:spPr>
          <a:xfrm>
            <a:off x="2653433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xmlns="" id="{D3C68EC4-45B0-4B6F-9598-1540E48D9CCF}"/>
              </a:ext>
            </a:extLst>
          </p:cNvPr>
          <p:cNvSpPr txBox="1"/>
          <p:nvPr/>
        </p:nvSpPr>
        <p:spPr>
          <a:xfrm>
            <a:off x="3258997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xmlns="" id="{310DD2FF-AB58-4C24-AC04-CD87DD576A05}"/>
              </a:ext>
            </a:extLst>
          </p:cNvPr>
          <p:cNvSpPr txBox="1"/>
          <p:nvPr/>
        </p:nvSpPr>
        <p:spPr>
          <a:xfrm>
            <a:off x="3759992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xmlns="" id="{640023CA-4D81-4687-B013-F2F5D53F59FA}"/>
              </a:ext>
            </a:extLst>
          </p:cNvPr>
          <p:cNvSpPr txBox="1"/>
          <p:nvPr/>
        </p:nvSpPr>
        <p:spPr>
          <a:xfrm>
            <a:off x="1428866" y="4919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xmlns="" id="{C3DA8823-6C6D-4568-8F56-4EBD44A253D3}"/>
              </a:ext>
            </a:extLst>
          </p:cNvPr>
          <p:cNvSpPr txBox="1"/>
          <p:nvPr/>
        </p:nvSpPr>
        <p:spPr>
          <a:xfrm>
            <a:off x="1428866" y="5462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xmlns="" id="{4C053AC1-A4CA-4CC8-9B25-38F67F368F95}"/>
              </a:ext>
            </a:extLst>
          </p:cNvPr>
          <p:cNvSpPr txBox="1"/>
          <p:nvPr/>
        </p:nvSpPr>
        <p:spPr>
          <a:xfrm>
            <a:off x="5087800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xmlns="" id="{860AEEEC-B6E7-4743-87C1-74829302119C}"/>
              </a:ext>
            </a:extLst>
          </p:cNvPr>
          <p:cNvSpPr txBox="1"/>
          <p:nvPr/>
        </p:nvSpPr>
        <p:spPr>
          <a:xfrm>
            <a:off x="5588403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xmlns="" id="{0978E543-AB40-4592-A518-307A794CB872}"/>
              </a:ext>
            </a:extLst>
          </p:cNvPr>
          <p:cNvSpPr txBox="1"/>
          <p:nvPr/>
        </p:nvSpPr>
        <p:spPr>
          <a:xfrm>
            <a:off x="6193967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xmlns="" id="{0EF38D12-150A-4D36-83CB-B439EF38828E}"/>
              </a:ext>
            </a:extLst>
          </p:cNvPr>
          <p:cNvSpPr txBox="1"/>
          <p:nvPr/>
        </p:nvSpPr>
        <p:spPr>
          <a:xfrm>
            <a:off x="6694962" y="45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xmlns="" id="{899C76D2-FDBF-49A8-AEEB-179774B16A50}"/>
              </a:ext>
            </a:extLst>
          </p:cNvPr>
          <p:cNvSpPr txBox="1"/>
          <p:nvPr/>
        </p:nvSpPr>
        <p:spPr>
          <a:xfrm>
            <a:off x="4363836" y="4919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xmlns="" id="{30C7B25E-BF05-488E-99F9-6314A3E15C62}"/>
              </a:ext>
            </a:extLst>
          </p:cNvPr>
          <p:cNvSpPr txBox="1"/>
          <p:nvPr/>
        </p:nvSpPr>
        <p:spPr>
          <a:xfrm>
            <a:off x="4363836" y="5462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12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D34C78C0-8B49-462F-9BE8-A875D1CBECBB}"/>
              </a:ext>
            </a:extLst>
          </p:cNvPr>
          <p:cNvSpPr txBox="1"/>
          <p:nvPr/>
        </p:nvSpPr>
        <p:spPr>
          <a:xfrm>
            <a:off x="179512" y="4462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a </a:t>
            </a:r>
            <a:r>
              <a:rPr lang="en-US" sz="2400" b="1" u="sng" dirty="0"/>
              <a:t>three-variable</a:t>
            </a:r>
            <a:r>
              <a:rPr lang="tr-TR" sz="2400" b="1" u="sng" dirty="0"/>
              <a:t> </a:t>
            </a:r>
            <a:r>
              <a:rPr lang="en-US" sz="2400" b="1" u="sng" dirty="0"/>
              <a:t>map</a:t>
            </a:r>
            <a:r>
              <a:rPr lang="en-US" sz="2400" dirty="0"/>
              <a:t>, all the </a:t>
            </a:r>
            <a:r>
              <a:rPr lang="en-US" sz="2400" i="1" u="sng" dirty="0" err="1"/>
              <a:t>minterms</a:t>
            </a:r>
            <a:r>
              <a:rPr lang="en-US" sz="2400" i="1" u="sng" dirty="0"/>
              <a:t> that differ by one variable</a:t>
            </a:r>
            <a:r>
              <a:rPr lang="tr-TR" sz="2400" dirty="0"/>
              <a:t> </a:t>
            </a:r>
            <a:r>
              <a:rPr lang="en-US" sz="2400" dirty="0"/>
              <a:t>are represented on the map by </a:t>
            </a:r>
            <a:r>
              <a:rPr lang="en-US" sz="2400" i="1" u="sng" dirty="0"/>
              <a:t>adjacent cells</a:t>
            </a:r>
            <a:r>
              <a:rPr lang="en-US" sz="2400" dirty="0"/>
              <a:t>. </a:t>
            </a:r>
            <a:endParaRPr lang="tr-TR" sz="2400" dirty="0"/>
          </a:p>
          <a:p>
            <a:pPr algn="just"/>
            <a:r>
              <a:rPr lang="en-US" sz="2400" dirty="0"/>
              <a:t>This also holds for </a:t>
            </a:r>
            <a:r>
              <a:rPr lang="en-US" sz="2400" b="1" u="sng" dirty="0"/>
              <a:t>four-variable maps</a:t>
            </a:r>
            <a:r>
              <a:rPr lang="en-US" sz="2400" dirty="0"/>
              <a:t>,</a:t>
            </a:r>
            <a:r>
              <a:rPr lang="tr-TR" sz="2400" dirty="0"/>
              <a:t> </a:t>
            </a:r>
            <a:r>
              <a:rPr lang="en-US" sz="2400" dirty="0"/>
              <a:t>as in the following example:</a:t>
            </a: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D1CD9451-96CF-4B8F-A8A9-4DF21884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76425"/>
            <a:ext cx="3305175" cy="3105150"/>
          </a:xfrm>
          <a:prstGeom prst="rect">
            <a:avLst/>
          </a:prstGeom>
        </p:spPr>
      </p:pic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xmlns="" id="{32D08B3E-357B-46DA-A488-122A3223E152}"/>
              </a:ext>
            </a:extLst>
          </p:cNvPr>
          <p:cNvCxnSpPr/>
          <p:nvPr/>
        </p:nvCxnSpPr>
        <p:spPr>
          <a:xfrm>
            <a:off x="2726862" y="1957482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BA058D6E-01F9-4BB1-B905-3375B2D84E46}"/>
              </a:ext>
            </a:extLst>
          </p:cNvPr>
          <p:cNvSpPr txBox="1"/>
          <p:nvPr/>
        </p:nvSpPr>
        <p:spPr>
          <a:xfrm>
            <a:off x="2843808" y="184482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166749F9-4688-4442-AC1A-FDFCEF23254D}"/>
              </a:ext>
            </a:extLst>
          </p:cNvPr>
          <p:cNvSpPr txBox="1"/>
          <p:nvPr/>
        </p:nvSpPr>
        <p:spPr>
          <a:xfrm>
            <a:off x="2482352" y="206500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C439B1BA-CCCF-48D6-9A6F-9DD87078CA4C}"/>
              </a:ext>
            </a:extLst>
          </p:cNvPr>
          <p:cNvSpPr txBox="1"/>
          <p:nvPr/>
        </p:nvSpPr>
        <p:spPr>
          <a:xfrm>
            <a:off x="3213594" y="1950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C6A0202F-A5EE-44C0-AF2E-DAF363901885}"/>
              </a:ext>
            </a:extLst>
          </p:cNvPr>
          <p:cNvSpPr txBox="1"/>
          <p:nvPr/>
        </p:nvSpPr>
        <p:spPr>
          <a:xfrm>
            <a:off x="3714197" y="1950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CCBFBDE4-8657-418D-B1C9-F7CFBAF37FEC}"/>
              </a:ext>
            </a:extLst>
          </p:cNvPr>
          <p:cNvSpPr txBox="1"/>
          <p:nvPr/>
        </p:nvSpPr>
        <p:spPr>
          <a:xfrm>
            <a:off x="4319761" y="1950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972DD57C-DFDE-4F4A-B9F9-C3BA11E56A47}"/>
              </a:ext>
            </a:extLst>
          </p:cNvPr>
          <p:cNvSpPr txBox="1"/>
          <p:nvPr/>
        </p:nvSpPr>
        <p:spPr>
          <a:xfrm>
            <a:off x="4820756" y="1950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2B2B6341-1838-40B3-87FC-09B912973081}"/>
              </a:ext>
            </a:extLst>
          </p:cNvPr>
          <p:cNvSpPr txBox="1"/>
          <p:nvPr/>
        </p:nvSpPr>
        <p:spPr>
          <a:xfrm>
            <a:off x="2308158" y="2333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65AD04DD-8C17-4916-809C-B446143E4A3A}"/>
              </a:ext>
            </a:extLst>
          </p:cNvPr>
          <p:cNvSpPr txBox="1"/>
          <p:nvPr/>
        </p:nvSpPr>
        <p:spPr>
          <a:xfrm>
            <a:off x="2308158" y="2885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244B2880-CC43-44DF-9FC9-E1CED3CA2CF2}"/>
              </a:ext>
            </a:extLst>
          </p:cNvPr>
          <p:cNvSpPr txBox="1"/>
          <p:nvPr/>
        </p:nvSpPr>
        <p:spPr>
          <a:xfrm>
            <a:off x="2308158" y="34361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051A16D1-2FA0-4295-B6B5-C04B64F85967}"/>
              </a:ext>
            </a:extLst>
          </p:cNvPr>
          <p:cNvSpPr txBox="1"/>
          <p:nvPr/>
        </p:nvSpPr>
        <p:spPr>
          <a:xfrm>
            <a:off x="2308158" y="3989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A9FD7BE5-F28C-4ECF-B357-B574A29B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435546"/>
            <a:ext cx="4238625" cy="323850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xmlns="" id="{2C990923-A1C2-4BF3-AC1D-3CF5D6A0997E}"/>
              </a:ext>
            </a:extLst>
          </p:cNvPr>
          <p:cNvCxnSpPr/>
          <p:nvPr/>
        </p:nvCxnSpPr>
        <p:spPr>
          <a:xfrm>
            <a:off x="5148064" y="3717032"/>
            <a:ext cx="648072" cy="171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xmlns="" id="{3E774690-3996-48EB-8BE9-DB653905F78B}"/>
              </a:ext>
            </a:extLst>
          </p:cNvPr>
          <p:cNvCxnSpPr/>
          <p:nvPr/>
        </p:nvCxnSpPr>
        <p:spPr>
          <a:xfrm>
            <a:off x="3923549" y="4359308"/>
            <a:ext cx="605564" cy="10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4A66D63E-0432-4684-A563-15C80D47A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342"/>
          <a:stretch/>
        </p:blipFill>
        <p:spPr>
          <a:xfrm>
            <a:off x="107504" y="116632"/>
            <a:ext cx="7610475" cy="43204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2A9D1877-59E8-4FCE-8327-5033A8F30AAD}"/>
              </a:ext>
            </a:extLst>
          </p:cNvPr>
          <p:cNvSpPr txBox="1"/>
          <p:nvPr/>
        </p:nvSpPr>
        <p:spPr>
          <a:xfrm>
            <a:off x="91728" y="566673"/>
            <a:ext cx="8907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Let’s define the </a:t>
            </a:r>
            <a:r>
              <a:rPr lang="en-US" sz="2400" b="1" i="1" u="sng" dirty="0"/>
              <a:t>essential prime implicant</a:t>
            </a:r>
            <a:r>
              <a:rPr lang="en-US" sz="2400" dirty="0"/>
              <a:t> as the </a:t>
            </a:r>
            <a:r>
              <a:rPr lang="en-US" sz="2400" u="sng" dirty="0"/>
              <a:t>only prime implicant</a:t>
            </a:r>
            <a:r>
              <a:rPr lang="en-US" sz="2400" dirty="0"/>
              <a:t> that </a:t>
            </a:r>
            <a:r>
              <a:rPr lang="en-US" sz="2400" u="sng" dirty="0"/>
              <a:t>contains</a:t>
            </a:r>
            <a:r>
              <a:rPr lang="tr-TR" sz="2400" u="sng" dirty="0"/>
              <a:t> </a:t>
            </a:r>
            <a:r>
              <a:rPr lang="en-US" sz="2400" u="sng" dirty="0"/>
              <a:t>a certain 1</a:t>
            </a:r>
            <a:r>
              <a:rPr lang="en-US" sz="2400" dirty="0"/>
              <a:t> on the map. </a:t>
            </a:r>
            <a:endParaRPr lang="tr-TR" sz="2400" dirty="0"/>
          </a:p>
          <a:p>
            <a:pPr algn="just"/>
            <a:r>
              <a:rPr lang="en-US" sz="2400" dirty="0"/>
              <a:t>On the following map, for example, there are </a:t>
            </a:r>
            <a:r>
              <a:rPr lang="en-US" sz="2400" b="1" u="sng" dirty="0"/>
              <a:t>two</a:t>
            </a:r>
            <a:r>
              <a:rPr lang="en-US" sz="2400" u="sng" dirty="0"/>
              <a:t> order-1</a:t>
            </a:r>
            <a:r>
              <a:rPr lang="tr-TR" sz="2400" u="sng" dirty="0"/>
              <a:t> </a:t>
            </a:r>
            <a:r>
              <a:rPr lang="en-US" sz="2400" u="sng" dirty="0"/>
              <a:t>essential prime implants</a:t>
            </a:r>
            <a:r>
              <a:rPr lang="en-US" sz="2400" dirty="0"/>
              <a:t> and </a:t>
            </a:r>
            <a:r>
              <a:rPr lang="en-US" sz="2400" b="1" u="sng" dirty="0"/>
              <a:t>one</a:t>
            </a:r>
            <a:r>
              <a:rPr lang="en-US" sz="2400" u="sng" dirty="0"/>
              <a:t> order-2 essential prime implicant</a:t>
            </a:r>
            <a:r>
              <a:rPr lang="en-US" sz="2400" dirty="0"/>
              <a:t>.</a:t>
            </a:r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DB8BF77B-C230-4C2C-9D84-62E13DEA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431734"/>
            <a:ext cx="3429000" cy="2990850"/>
          </a:xfrm>
          <a:prstGeom prst="rect">
            <a:avLst/>
          </a:prstGeom>
        </p:spPr>
      </p:pic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xmlns="" id="{8A4A17CB-E44C-4EDF-AC86-6A81DE73C1E8}"/>
              </a:ext>
            </a:extLst>
          </p:cNvPr>
          <p:cNvCxnSpPr/>
          <p:nvPr/>
        </p:nvCxnSpPr>
        <p:spPr>
          <a:xfrm>
            <a:off x="2656270" y="2468230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1959D304-A4EE-405F-8462-F0FBFF0681E5}"/>
              </a:ext>
            </a:extLst>
          </p:cNvPr>
          <p:cNvSpPr txBox="1"/>
          <p:nvPr/>
        </p:nvSpPr>
        <p:spPr>
          <a:xfrm>
            <a:off x="2798642" y="235141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XY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F80C7F8A-98AC-4443-9416-9F1D885466E8}"/>
              </a:ext>
            </a:extLst>
          </p:cNvPr>
          <p:cNvSpPr txBox="1"/>
          <p:nvPr/>
        </p:nvSpPr>
        <p:spPr>
          <a:xfrm>
            <a:off x="2367370" y="255799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</a:t>
            </a:r>
            <a:r>
              <a:rPr lang="tr-TR" b="1" dirty="0"/>
              <a:t>WZ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48C0C114-6D6B-4F47-B074-B34CDAC20043}"/>
              </a:ext>
            </a:extLst>
          </p:cNvPr>
          <p:cNvSpPr txBox="1"/>
          <p:nvPr/>
        </p:nvSpPr>
        <p:spPr>
          <a:xfrm>
            <a:off x="3131840" y="24682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7611A78E-628A-4B03-B945-A07BB34E1367}"/>
              </a:ext>
            </a:extLst>
          </p:cNvPr>
          <p:cNvSpPr txBox="1"/>
          <p:nvPr/>
        </p:nvSpPr>
        <p:spPr>
          <a:xfrm>
            <a:off x="3632443" y="24682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8992509B-4E87-4F3F-B5C5-13107E17A646}"/>
              </a:ext>
            </a:extLst>
          </p:cNvPr>
          <p:cNvSpPr txBox="1"/>
          <p:nvPr/>
        </p:nvSpPr>
        <p:spPr>
          <a:xfrm>
            <a:off x="4238007" y="24682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4168958E-8A50-4BAD-A16C-54B5971BC708}"/>
              </a:ext>
            </a:extLst>
          </p:cNvPr>
          <p:cNvSpPr txBox="1"/>
          <p:nvPr/>
        </p:nvSpPr>
        <p:spPr>
          <a:xfrm>
            <a:off x="4739002" y="24682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7B42E602-3F45-4257-8E3C-18ABB7FEA1F1}"/>
              </a:ext>
            </a:extLst>
          </p:cNvPr>
          <p:cNvSpPr txBox="1"/>
          <p:nvPr/>
        </p:nvSpPr>
        <p:spPr>
          <a:xfrm>
            <a:off x="2226404" y="2851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4B6D8D4F-DC1B-4A9B-B2B6-ED928BE1CEBC}"/>
              </a:ext>
            </a:extLst>
          </p:cNvPr>
          <p:cNvSpPr txBox="1"/>
          <p:nvPr/>
        </p:nvSpPr>
        <p:spPr>
          <a:xfrm>
            <a:off x="2226404" y="3402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085CB0EE-319B-4097-901D-120736A87319}"/>
              </a:ext>
            </a:extLst>
          </p:cNvPr>
          <p:cNvSpPr txBox="1"/>
          <p:nvPr/>
        </p:nvSpPr>
        <p:spPr>
          <a:xfrm>
            <a:off x="2226404" y="395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085AC4C5-767F-443D-BEDB-DEF8D0468E3F}"/>
              </a:ext>
            </a:extLst>
          </p:cNvPr>
          <p:cNvSpPr txBox="1"/>
          <p:nvPr/>
        </p:nvSpPr>
        <p:spPr>
          <a:xfrm>
            <a:off x="2226404" y="4507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xmlns="" id="{33BC61C9-D77D-4B4C-AEC8-79E75C82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707"/>
          <a:stretch/>
        </p:blipFill>
        <p:spPr>
          <a:xfrm>
            <a:off x="683568" y="6350853"/>
            <a:ext cx="7362825" cy="369332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CDE7D6AC-2818-4EC5-B457-3239577F6C31}"/>
              </a:ext>
            </a:extLst>
          </p:cNvPr>
          <p:cNvSpPr txBox="1"/>
          <p:nvPr/>
        </p:nvSpPr>
        <p:spPr>
          <a:xfrm>
            <a:off x="489289" y="5286504"/>
            <a:ext cx="816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cells with the </a:t>
            </a:r>
            <a:r>
              <a:rPr lang="en-US" sz="2400" b="1" i="1" u="sng" dirty="0"/>
              <a:t>1s</a:t>
            </a:r>
            <a:r>
              <a:rPr lang="en-US" sz="2400" i="1" dirty="0"/>
              <a:t> </a:t>
            </a:r>
            <a:r>
              <a:rPr lang="en-US" sz="2400" dirty="0"/>
              <a:t>can be </a:t>
            </a:r>
            <a:r>
              <a:rPr lang="en-US" sz="2400" b="1" i="1" u="sng" dirty="0"/>
              <a:t>considered more than once</a:t>
            </a:r>
            <a:r>
              <a:rPr lang="en-US" sz="2400" dirty="0"/>
              <a:t>. This is useful for finding</a:t>
            </a:r>
            <a:r>
              <a:rPr lang="tr-TR" sz="2400" dirty="0"/>
              <a:t> </a:t>
            </a:r>
            <a:r>
              <a:rPr lang="en-US" sz="2400" dirty="0"/>
              <a:t>higher order </a:t>
            </a:r>
            <a:r>
              <a:rPr lang="en-US" sz="2400" dirty="0" err="1"/>
              <a:t>subcubes</a:t>
            </a:r>
            <a:r>
              <a:rPr lang="en-US" sz="2400" dirty="0"/>
              <a:t>. We obtain the synthesis: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6533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E3D31DBD-A63E-4183-A0DC-3B9060A983BB}"/>
              </a:ext>
            </a:extLst>
          </p:cNvPr>
          <p:cNvSpPr txBox="1"/>
          <p:nvPr/>
        </p:nvSpPr>
        <p:spPr>
          <a:xfrm>
            <a:off x="179512" y="9098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/>
              <a:t>B</a:t>
            </a:r>
            <a:r>
              <a:rPr lang="en-US" sz="2400" dirty="0"/>
              <a:t>y using the maps, we obtain the </a:t>
            </a:r>
            <a:r>
              <a:rPr lang="en-US" sz="2400" i="1" u="sng" dirty="0"/>
              <a:t>minimum</a:t>
            </a:r>
            <a:r>
              <a:rPr lang="en-US" sz="2400" dirty="0"/>
              <a:t> synthesis by taking </a:t>
            </a:r>
            <a:r>
              <a:rPr lang="en-US" sz="2400" i="1" u="sng" dirty="0"/>
              <a:t>only the</a:t>
            </a:r>
            <a:r>
              <a:rPr lang="tr-TR" sz="2400" i="1" u="sng" dirty="0"/>
              <a:t> </a:t>
            </a:r>
            <a:r>
              <a:rPr lang="tr-TR" sz="2400" i="1" u="sng" dirty="0" err="1"/>
              <a:t>essential</a:t>
            </a:r>
            <a:r>
              <a:rPr lang="tr-TR" sz="2400" i="1" u="sng" dirty="0"/>
              <a:t> prime </a:t>
            </a:r>
            <a:r>
              <a:rPr lang="tr-TR" sz="2400" i="1" u="sng" dirty="0" err="1"/>
              <a:t>implicants</a:t>
            </a:r>
            <a:r>
              <a:rPr lang="tr-TR" sz="2400" dirty="0"/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07A8500F-211E-494B-8B92-9CD50EA5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79587"/>
            <a:ext cx="7515225" cy="122872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F6140CF1-AD76-4C2F-93B0-B144BB92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178870"/>
            <a:ext cx="2771775" cy="18669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87E183B0-BB54-446C-A2FC-18CA5E918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584" y="4045770"/>
            <a:ext cx="6200775" cy="2743200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xmlns="" id="{87AE7658-1CD6-4FDB-B55E-CA3AA5C235D8}"/>
              </a:ext>
            </a:extLst>
          </p:cNvPr>
          <p:cNvCxnSpPr/>
          <p:nvPr/>
        </p:nvCxnSpPr>
        <p:spPr>
          <a:xfrm>
            <a:off x="2942886" y="229152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053E6F0F-A752-4A3B-8FD0-6B1273DA5BBB}"/>
              </a:ext>
            </a:extLst>
          </p:cNvPr>
          <p:cNvSpPr txBox="1"/>
          <p:nvPr/>
        </p:nvSpPr>
        <p:spPr>
          <a:xfrm>
            <a:off x="3059832" y="217887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B580FFDE-FDD0-4131-A3F5-345313EEFCCC}"/>
              </a:ext>
            </a:extLst>
          </p:cNvPr>
          <p:cNvSpPr txBox="1"/>
          <p:nvPr/>
        </p:nvSpPr>
        <p:spPr>
          <a:xfrm>
            <a:off x="2725010" y="236353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EFDD604F-69BE-4A81-9990-512873213B23}"/>
              </a:ext>
            </a:extLst>
          </p:cNvPr>
          <p:cNvSpPr txBox="1"/>
          <p:nvPr/>
        </p:nvSpPr>
        <p:spPr>
          <a:xfrm>
            <a:off x="3393825" y="22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C7E37A32-D72C-42D5-BD25-654D3B7D5BB2}"/>
              </a:ext>
            </a:extLst>
          </p:cNvPr>
          <p:cNvSpPr txBox="1"/>
          <p:nvPr/>
        </p:nvSpPr>
        <p:spPr>
          <a:xfrm>
            <a:off x="3894428" y="22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5DE58DA4-9B74-4E3A-A2A8-C704244AA5BF}"/>
              </a:ext>
            </a:extLst>
          </p:cNvPr>
          <p:cNvSpPr txBox="1"/>
          <p:nvPr/>
        </p:nvSpPr>
        <p:spPr>
          <a:xfrm>
            <a:off x="4499992" y="22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2889411E-A727-4266-84FD-4096657CCC64}"/>
              </a:ext>
            </a:extLst>
          </p:cNvPr>
          <p:cNvSpPr txBox="1"/>
          <p:nvPr/>
        </p:nvSpPr>
        <p:spPr>
          <a:xfrm>
            <a:off x="5000987" y="22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86E404A7-7712-43BE-8301-D78C9C4CD88E}"/>
              </a:ext>
            </a:extLst>
          </p:cNvPr>
          <p:cNvSpPr txBox="1"/>
          <p:nvPr/>
        </p:nvSpPr>
        <p:spPr>
          <a:xfrm>
            <a:off x="2664875" y="2633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CF9964CD-883B-41D8-A95E-A12278F30C95}"/>
              </a:ext>
            </a:extLst>
          </p:cNvPr>
          <p:cNvSpPr txBox="1"/>
          <p:nvPr/>
        </p:nvSpPr>
        <p:spPr>
          <a:xfrm>
            <a:off x="2664875" y="3176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81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122BFC4F-D41E-44DC-BC27-2864A216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2656"/>
            <a:ext cx="7486650" cy="5791200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xmlns="" id="{1237BF17-C158-43CB-BB35-1A119718BAB5}"/>
              </a:ext>
            </a:extLst>
          </p:cNvPr>
          <p:cNvCxnSpPr/>
          <p:nvPr/>
        </p:nvCxnSpPr>
        <p:spPr>
          <a:xfrm>
            <a:off x="5103126" y="246153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22358A4B-9C58-4FE4-9E4A-325A1FCD1180}"/>
              </a:ext>
            </a:extLst>
          </p:cNvPr>
          <p:cNvSpPr txBox="1"/>
          <p:nvPr/>
        </p:nvSpPr>
        <p:spPr>
          <a:xfrm>
            <a:off x="5220072" y="234888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8DE7140E-2245-40A0-83DA-FE4E9340D446}"/>
              </a:ext>
            </a:extLst>
          </p:cNvPr>
          <p:cNvSpPr txBox="1"/>
          <p:nvPr/>
        </p:nvSpPr>
        <p:spPr>
          <a:xfrm>
            <a:off x="4858616" y="256905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D79D9A6B-9F98-4132-801F-9AC8984448D9}"/>
              </a:ext>
            </a:extLst>
          </p:cNvPr>
          <p:cNvSpPr txBox="1"/>
          <p:nvPr/>
        </p:nvSpPr>
        <p:spPr>
          <a:xfrm>
            <a:off x="5583565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6F09536C-DDCF-4197-955B-DC311D380FC8}"/>
              </a:ext>
            </a:extLst>
          </p:cNvPr>
          <p:cNvSpPr txBox="1"/>
          <p:nvPr/>
        </p:nvSpPr>
        <p:spPr>
          <a:xfrm>
            <a:off x="608416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236B868E-A93D-4862-9EA0-8C138799AB3C}"/>
              </a:ext>
            </a:extLst>
          </p:cNvPr>
          <p:cNvSpPr txBox="1"/>
          <p:nvPr/>
        </p:nvSpPr>
        <p:spPr>
          <a:xfrm>
            <a:off x="6689732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FB3ABA98-569C-4D38-BC57-E63918271163}"/>
              </a:ext>
            </a:extLst>
          </p:cNvPr>
          <p:cNvSpPr txBox="1"/>
          <p:nvPr/>
        </p:nvSpPr>
        <p:spPr>
          <a:xfrm>
            <a:off x="7190727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943C46DE-7255-49C2-898E-CC5CCD606D76}"/>
              </a:ext>
            </a:extLst>
          </p:cNvPr>
          <p:cNvSpPr txBox="1"/>
          <p:nvPr/>
        </p:nvSpPr>
        <p:spPr>
          <a:xfrm>
            <a:off x="4678129" y="2876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8BEDA309-E9A9-4812-A6B6-2B3E5244039C}"/>
              </a:ext>
            </a:extLst>
          </p:cNvPr>
          <p:cNvSpPr txBox="1"/>
          <p:nvPr/>
        </p:nvSpPr>
        <p:spPr>
          <a:xfrm>
            <a:off x="4678129" y="3427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574C4431-8E4B-480D-B9D0-BDD945738FE3}"/>
              </a:ext>
            </a:extLst>
          </p:cNvPr>
          <p:cNvSpPr txBox="1"/>
          <p:nvPr/>
        </p:nvSpPr>
        <p:spPr>
          <a:xfrm>
            <a:off x="4678129" y="3978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4F920C62-CF1B-4415-8084-BE950B08FE92}"/>
              </a:ext>
            </a:extLst>
          </p:cNvPr>
          <p:cNvSpPr txBox="1"/>
          <p:nvPr/>
        </p:nvSpPr>
        <p:spPr>
          <a:xfrm>
            <a:off x="4678129" y="45321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84780341-79DE-4B69-BE6D-08673139DC72}"/>
              </a:ext>
            </a:extLst>
          </p:cNvPr>
          <p:cNvSpPr/>
          <p:nvPr/>
        </p:nvSpPr>
        <p:spPr>
          <a:xfrm>
            <a:off x="1259632" y="3245451"/>
            <a:ext cx="1476000" cy="2160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xmlns="" id="{4FABDC9E-6432-4FA8-AB7B-40BA833F6622}"/>
              </a:ext>
            </a:extLst>
          </p:cNvPr>
          <p:cNvSpPr/>
          <p:nvPr/>
        </p:nvSpPr>
        <p:spPr>
          <a:xfrm>
            <a:off x="1259632" y="4811276"/>
            <a:ext cx="1476000" cy="2160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xmlns="" id="{5B18D793-F20C-4EEB-BD09-710F99B02695}"/>
              </a:ext>
            </a:extLst>
          </p:cNvPr>
          <p:cNvSpPr/>
          <p:nvPr/>
        </p:nvSpPr>
        <p:spPr>
          <a:xfrm>
            <a:off x="1259632" y="5332932"/>
            <a:ext cx="1476000" cy="2160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xmlns="" id="{144D7140-EB64-4FC0-889F-FD4EBE3DC9B8}"/>
              </a:ext>
            </a:extLst>
          </p:cNvPr>
          <p:cNvSpPr/>
          <p:nvPr/>
        </p:nvSpPr>
        <p:spPr>
          <a:xfrm>
            <a:off x="1248775" y="5853124"/>
            <a:ext cx="1476000" cy="2160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1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122BFC4F-D41E-44DC-BC27-2864A216C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4" t="34815" b="12962"/>
          <a:stretch/>
        </p:blipFill>
        <p:spPr>
          <a:xfrm>
            <a:off x="2195736" y="400968"/>
            <a:ext cx="3742234" cy="3024336"/>
          </a:xfrm>
          <a:prstGeom prst="rect">
            <a:avLst/>
          </a:prstGeom>
        </p:spPr>
      </p:pic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xmlns="" id="{1237BF17-C158-43CB-BB35-1A119718BAB5}"/>
              </a:ext>
            </a:extLst>
          </p:cNvPr>
          <p:cNvCxnSpPr/>
          <p:nvPr/>
        </p:nvCxnSpPr>
        <p:spPr>
          <a:xfrm>
            <a:off x="2942886" y="513626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22358A4B-9C58-4FE4-9E4A-325A1FCD1180}"/>
              </a:ext>
            </a:extLst>
          </p:cNvPr>
          <p:cNvSpPr txBox="1"/>
          <p:nvPr/>
        </p:nvSpPr>
        <p:spPr>
          <a:xfrm>
            <a:off x="3059832" y="40096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8DE7140E-2245-40A0-83DA-FE4E9340D446}"/>
              </a:ext>
            </a:extLst>
          </p:cNvPr>
          <p:cNvSpPr txBox="1"/>
          <p:nvPr/>
        </p:nvSpPr>
        <p:spPr>
          <a:xfrm>
            <a:off x="2698376" y="62114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D79D9A6B-9F98-4132-801F-9AC8984448D9}"/>
              </a:ext>
            </a:extLst>
          </p:cNvPr>
          <p:cNvSpPr txBox="1"/>
          <p:nvPr/>
        </p:nvSpPr>
        <p:spPr>
          <a:xfrm>
            <a:off x="3423325" y="5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6F09536C-DDCF-4197-955B-DC311D380FC8}"/>
              </a:ext>
            </a:extLst>
          </p:cNvPr>
          <p:cNvSpPr txBox="1"/>
          <p:nvPr/>
        </p:nvSpPr>
        <p:spPr>
          <a:xfrm>
            <a:off x="3923928" y="5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236B868E-A93D-4862-9EA0-8C138799AB3C}"/>
              </a:ext>
            </a:extLst>
          </p:cNvPr>
          <p:cNvSpPr txBox="1"/>
          <p:nvPr/>
        </p:nvSpPr>
        <p:spPr>
          <a:xfrm>
            <a:off x="4529492" y="5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FB3ABA98-569C-4D38-BC57-E63918271163}"/>
              </a:ext>
            </a:extLst>
          </p:cNvPr>
          <p:cNvSpPr txBox="1"/>
          <p:nvPr/>
        </p:nvSpPr>
        <p:spPr>
          <a:xfrm>
            <a:off x="5030487" y="5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943C46DE-7255-49C2-898E-CC5CCD606D76}"/>
              </a:ext>
            </a:extLst>
          </p:cNvPr>
          <p:cNvSpPr txBox="1"/>
          <p:nvPr/>
        </p:nvSpPr>
        <p:spPr>
          <a:xfrm>
            <a:off x="2517889" y="9282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8BEDA309-E9A9-4812-A6B6-2B3E5244039C}"/>
              </a:ext>
            </a:extLst>
          </p:cNvPr>
          <p:cNvSpPr txBox="1"/>
          <p:nvPr/>
        </p:nvSpPr>
        <p:spPr>
          <a:xfrm>
            <a:off x="2517889" y="1479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574C4431-8E4B-480D-B9D0-BDD945738FE3}"/>
              </a:ext>
            </a:extLst>
          </p:cNvPr>
          <p:cNvSpPr txBox="1"/>
          <p:nvPr/>
        </p:nvSpPr>
        <p:spPr>
          <a:xfrm>
            <a:off x="2517889" y="20304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4F920C62-CF1B-4415-8084-BE950B08FE92}"/>
              </a:ext>
            </a:extLst>
          </p:cNvPr>
          <p:cNvSpPr txBox="1"/>
          <p:nvPr/>
        </p:nvSpPr>
        <p:spPr>
          <a:xfrm>
            <a:off x="2517889" y="258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xmlns="" id="{485F2015-AF1D-43B1-9FAF-1A53B9F4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92" y="3651650"/>
            <a:ext cx="7086600" cy="1381125"/>
          </a:xfrm>
          <a:prstGeom prst="rect">
            <a:avLst/>
          </a:prstGeom>
        </p:spPr>
      </p:pic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xmlns="" id="{D3F49966-6601-440F-9B3E-EBC056CAA29A}"/>
              </a:ext>
            </a:extLst>
          </p:cNvPr>
          <p:cNvCxnSpPr/>
          <p:nvPr/>
        </p:nvCxnSpPr>
        <p:spPr>
          <a:xfrm flipH="1">
            <a:off x="2267744" y="1772816"/>
            <a:ext cx="1800200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xmlns="" id="{D2307CED-3105-4195-8E6B-872B1134764C}"/>
              </a:ext>
            </a:extLst>
          </p:cNvPr>
          <p:cNvCxnSpPr/>
          <p:nvPr/>
        </p:nvCxnSpPr>
        <p:spPr>
          <a:xfrm>
            <a:off x="4788024" y="2276872"/>
            <a:ext cx="504056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1439</Words>
  <Application>Microsoft Office PowerPoint</Application>
  <PresentationFormat>Ekran Gösterisi (4:3)</PresentationFormat>
  <Paragraphs>212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328</cp:revision>
  <dcterms:created xsi:type="dcterms:W3CDTF">2023-09-24T10:26:19Z</dcterms:created>
  <dcterms:modified xsi:type="dcterms:W3CDTF">2023-10-20T09:29:25Z</dcterms:modified>
</cp:coreProperties>
</file>