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70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71" r:id="rId25"/>
    <p:sldId id="372" r:id="rId26"/>
    <p:sldId id="362" r:id="rId27"/>
    <p:sldId id="363" r:id="rId28"/>
    <p:sldId id="364" r:id="rId29"/>
    <p:sldId id="365" r:id="rId30"/>
    <p:sldId id="373" r:id="rId31"/>
    <p:sldId id="374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F5A3-A6D7-4C27-A312-63588EAAD34E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E21-2851-4DE7-8A11-150D618DAB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5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57" y="3324279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9094545-1BA1-4616-BA4F-B881C897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88546"/>
            <a:ext cx="5930835" cy="2736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0B41F80A-6677-4C6C-A00D-CEFC2353C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861048"/>
            <a:ext cx="6019800" cy="2209800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="" xmlns:a16="http://schemas.microsoft.com/office/drawing/2014/main" id="{D35A5524-3590-4897-9C64-03EA906528B2}"/>
              </a:ext>
            </a:extLst>
          </p:cNvPr>
          <p:cNvCxnSpPr/>
          <p:nvPr/>
        </p:nvCxnSpPr>
        <p:spPr>
          <a:xfrm>
            <a:off x="4978463" y="3872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503D4230-9830-4308-ADE9-849332750734}"/>
              </a:ext>
            </a:extLst>
          </p:cNvPr>
          <p:cNvSpPr txBox="1"/>
          <p:nvPr/>
        </p:nvSpPr>
        <p:spPr>
          <a:xfrm>
            <a:off x="5095409" y="37595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626BDEC-4DA5-41AE-9A23-B8451C67ADB6}"/>
              </a:ext>
            </a:extLst>
          </p:cNvPr>
          <p:cNvSpPr txBox="1"/>
          <p:nvPr/>
        </p:nvSpPr>
        <p:spPr>
          <a:xfrm>
            <a:off x="4733953" y="397968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85B5501C-79BB-49E5-911E-D502E63F3B5E}"/>
              </a:ext>
            </a:extLst>
          </p:cNvPr>
          <p:cNvSpPr txBox="1"/>
          <p:nvPr/>
        </p:nvSpPr>
        <p:spPr>
          <a:xfrm>
            <a:off x="539115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90C2444E-2A4A-4B59-9AD2-52757E31CEC9}"/>
              </a:ext>
            </a:extLst>
          </p:cNvPr>
          <p:cNvSpPr txBox="1"/>
          <p:nvPr/>
        </p:nvSpPr>
        <p:spPr>
          <a:xfrm>
            <a:off x="579613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FDDF825-88AD-4810-A0EC-CF5B95E72854}"/>
              </a:ext>
            </a:extLst>
          </p:cNvPr>
          <p:cNvSpPr txBox="1"/>
          <p:nvPr/>
        </p:nvSpPr>
        <p:spPr>
          <a:xfrm>
            <a:off x="61561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8C40FA31-3ABA-49EF-988C-A86EF560240C}"/>
              </a:ext>
            </a:extLst>
          </p:cNvPr>
          <p:cNvSpPr txBox="1"/>
          <p:nvPr/>
        </p:nvSpPr>
        <p:spPr>
          <a:xfrm>
            <a:off x="66735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149D0866-9E15-4820-8C3D-B730C47EA322}"/>
              </a:ext>
            </a:extLst>
          </p:cNvPr>
          <p:cNvSpPr txBox="1"/>
          <p:nvPr/>
        </p:nvSpPr>
        <p:spPr>
          <a:xfrm>
            <a:off x="4657352" y="425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82D73E26-D49C-4EA3-A3A5-8068DCC2FE04}"/>
              </a:ext>
            </a:extLst>
          </p:cNvPr>
          <p:cNvSpPr txBox="1"/>
          <p:nvPr/>
        </p:nvSpPr>
        <p:spPr>
          <a:xfrm>
            <a:off x="4657352" y="4654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A89021AF-2CC2-498B-BEB2-8C18726C1253}"/>
              </a:ext>
            </a:extLst>
          </p:cNvPr>
          <p:cNvSpPr txBox="1"/>
          <p:nvPr/>
        </p:nvSpPr>
        <p:spPr>
          <a:xfrm>
            <a:off x="4657352" y="5086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8B15D1C0-E743-4F94-A90B-341382B083D0}"/>
              </a:ext>
            </a:extLst>
          </p:cNvPr>
          <p:cNvSpPr txBox="1"/>
          <p:nvPr/>
        </p:nvSpPr>
        <p:spPr>
          <a:xfrm>
            <a:off x="4657352" y="5518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084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FB8A634D-9CA0-43E0-9C33-73492574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4583076" cy="720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9B3E4CDA-B520-44F1-B1CC-16815DB2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764704"/>
            <a:ext cx="6677175" cy="493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02659ADE-1A22-4DF8-B139-4E11ACDFF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696704"/>
            <a:ext cx="7362825" cy="6096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="" xmlns:a16="http://schemas.microsoft.com/office/drawing/2014/main" id="{0DD336B5-18F7-4F45-A4D4-D2C6FF626199}"/>
              </a:ext>
            </a:extLst>
          </p:cNvPr>
          <p:cNvSpPr txBox="1"/>
          <p:nvPr/>
        </p:nvSpPr>
        <p:spPr>
          <a:xfrm>
            <a:off x="5739680" y="291966"/>
            <a:ext cx="30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MSB </a:t>
            </a:r>
            <a:r>
              <a:rPr lang="tr-TR" dirty="0"/>
              <a:t>is</a:t>
            </a:r>
            <a:r>
              <a:rPr lang="en-US" dirty="0"/>
              <a:t> the Most Significant Bit</a:t>
            </a:r>
            <a:endParaRPr lang="tr-TR" dirty="0"/>
          </a:p>
          <a:p>
            <a:r>
              <a:rPr lang="tr-TR" dirty="0"/>
              <a:t>L</a:t>
            </a:r>
            <a:r>
              <a:rPr lang="en-US" dirty="0"/>
              <a:t>SB </a:t>
            </a:r>
            <a:r>
              <a:rPr lang="tr-TR" dirty="0"/>
              <a:t>is</a:t>
            </a:r>
            <a:r>
              <a:rPr lang="en-US" dirty="0"/>
              <a:t> the Least Significant Bit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30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7E3C54AA-3632-44D5-8696-7CF7926F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9" y="188640"/>
            <a:ext cx="4438650" cy="400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FD5358B4-F7DF-4BCB-A183-28132A263168}"/>
              </a:ext>
            </a:extLst>
          </p:cNvPr>
          <p:cNvSpPr txBox="1"/>
          <p:nvPr/>
        </p:nvSpPr>
        <p:spPr>
          <a:xfrm>
            <a:off x="179512" y="90872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Like the decimal system, </a:t>
            </a:r>
            <a:r>
              <a:rPr lang="en-US" sz="2400" i="1" u="sng" dirty="0"/>
              <a:t>binary numbering</a:t>
            </a:r>
            <a:r>
              <a:rPr lang="en-US" sz="2400" dirty="0"/>
              <a:t> is </a:t>
            </a:r>
            <a:r>
              <a:rPr lang="en-US" sz="2400" b="1" i="1" u="sng" dirty="0"/>
              <a:t>positional</a:t>
            </a:r>
            <a:r>
              <a:rPr lang="en-US" sz="2400" dirty="0"/>
              <a:t>. Positional notation makes</a:t>
            </a:r>
            <a:r>
              <a:rPr lang="tr-TR" sz="2400" dirty="0"/>
              <a:t> </a:t>
            </a:r>
            <a:r>
              <a:rPr lang="en-US" sz="2400" dirty="0"/>
              <a:t>it possible to </a:t>
            </a:r>
            <a:r>
              <a:rPr lang="en-US" sz="2400" u="sng" dirty="0"/>
              <a:t>express a number</a:t>
            </a:r>
            <a:r>
              <a:rPr lang="en-US" sz="2400" dirty="0"/>
              <a:t> </a:t>
            </a:r>
            <a:r>
              <a:rPr lang="en-US" sz="2400" b="1" i="1" dirty="0"/>
              <a:t>N</a:t>
            </a:r>
            <a:r>
              <a:rPr lang="en-US" sz="2400" dirty="0"/>
              <a:t> as: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D43D9399-E80A-487E-A006-21054164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9" y="2059747"/>
            <a:ext cx="4576000" cy="576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D090993E-D304-4D75-8E18-F45E73C11C05}"/>
              </a:ext>
            </a:extLst>
          </p:cNvPr>
          <p:cNvSpPr txBox="1"/>
          <p:nvPr/>
        </p:nvSpPr>
        <p:spPr>
          <a:xfrm>
            <a:off x="141709" y="3013501"/>
            <a:ext cx="88947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i="1" dirty="0"/>
              <a:t>R</a:t>
            </a:r>
            <a:r>
              <a:rPr lang="en-US" sz="2200" i="1" dirty="0"/>
              <a:t> </a:t>
            </a:r>
            <a:r>
              <a:rPr lang="en-US" sz="2200" dirty="0"/>
              <a:t>is the </a:t>
            </a:r>
            <a:r>
              <a:rPr lang="en-US" sz="2200" b="1" i="1" u="sng" dirty="0"/>
              <a:t>base</a:t>
            </a:r>
            <a:r>
              <a:rPr lang="en-US" sz="2200" i="1" dirty="0"/>
              <a:t> </a:t>
            </a:r>
            <a:r>
              <a:rPr lang="en-US" sz="2200" dirty="0"/>
              <a:t>of the system; </a:t>
            </a:r>
            <a:endParaRPr lang="tr-T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i="1" dirty="0"/>
              <a:t>m</a:t>
            </a:r>
            <a:r>
              <a:rPr lang="en-US" sz="2200" i="1" dirty="0"/>
              <a:t> </a:t>
            </a:r>
            <a:r>
              <a:rPr lang="en-US" sz="2200" dirty="0"/>
              <a:t>is the </a:t>
            </a:r>
            <a:r>
              <a:rPr lang="en-US" sz="2200" b="1" i="1" u="sng" dirty="0"/>
              <a:t>number of digits</a:t>
            </a:r>
            <a:r>
              <a:rPr lang="en-US" sz="2200" dirty="0"/>
              <a:t> the representation is</a:t>
            </a:r>
            <a:r>
              <a:rPr lang="tr-TR" sz="2200" dirty="0"/>
              <a:t> </a:t>
            </a:r>
            <a:r>
              <a:rPr lang="en-US" sz="2200" dirty="0"/>
              <a:t>composed of; </a:t>
            </a:r>
            <a:endParaRPr lang="tr-T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exponents denote the </a:t>
            </a:r>
            <a:r>
              <a:rPr lang="en-US" sz="2200" i="1" dirty="0"/>
              <a:t>position k </a:t>
            </a:r>
            <a:r>
              <a:rPr lang="en-US" sz="2200" dirty="0"/>
              <a:t>of each digit from </a:t>
            </a:r>
            <a:r>
              <a:rPr lang="en-US" sz="2200" b="1" i="1" dirty="0"/>
              <a:t>0 to m − 1</a:t>
            </a:r>
            <a:r>
              <a:rPr lang="tr-TR" sz="2200" dirty="0"/>
              <a:t> </a:t>
            </a:r>
            <a:r>
              <a:rPr lang="en-US" sz="2200" u="sng" dirty="0"/>
              <a:t>starting from the right</a:t>
            </a:r>
            <a:r>
              <a:rPr lang="en-US" sz="2200" dirty="0"/>
              <a:t>; </a:t>
            </a:r>
            <a:endParaRPr lang="tr-T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set </a:t>
            </a:r>
            <a:r>
              <a:rPr lang="en-US" sz="2200" b="1" i="1" dirty="0"/>
              <a:t>A = {0, . . . , R − 1}</a:t>
            </a:r>
            <a:r>
              <a:rPr lang="en-US" sz="2200" dirty="0"/>
              <a:t> is the </a:t>
            </a:r>
            <a:r>
              <a:rPr lang="en-US" sz="2200" b="1" i="1" u="sng" dirty="0"/>
              <a:t>alphabet</a:t>
            </a:r>
            <a:r>
              <a:rPr lang="en-US" sz="2200" i="1" dirty="0"/>
              <a:t> </a:t>
            </a:r>
            <a:r>
              <a:rPr lang="en-US" sz="2200" dirty="0"/>
              <a:t>of the numbering</a:t>
            </a:r>
            <a:r>
              <a:rPr lang="tr-TR" sz="2200" dirty="0"/>
              <a:t> </a:t>
            </a:r>
            <a:r>
              <a:rPr lang="en-US" sz="2200" dirty="0"/>
              <a:t>system and is made up of </a:t>
            </a:r>
            <a:r>
              <a:rPr lang="en-US" sz="2200" i="1" dirty="0"/>
              <a:t>symbols </a:t>
            </a:r>
            <a:r>
              <a:rPr lang="en-US" sz="2200" dirty="0"/>
              <a:t>we use to represent numbers; </a:t>
            </a:r>
            <a:endParaRPr lang="tr-T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coefficients </a:t>
            </a:r>
            <a:r>
              <a:rPr lang="en-US" sz="2200" b="1" i="1" dirty="0"/>
              <a:t>n</a:t>
            </a:r>
            <a:r>
              <a:rPr lang="en-US" sz="2200" i="1" dirty="0"/>
              <a:t> </a:t>
            </a:r>
            <a:r>
              <a:rPr lang="en-US" sz="2200" dirty="0"/>
              <a:t>are</a:t>
            </a:r>
            <a:r>
              <a:rPr lang="tr-TR" sz="2200" dirty="0"/>
              <a:t> </a:t>
            </a:r>
            <a:r>
              <a:rPr lang="en-US" sz="2200" dirty="0"/>
              <a:t>the </a:t>
            </a:r>
            <a:r>
              <a:rPr lang="en-US" sz="2200" b="1" i="1" u="sng" dirty="0"/>
              <a:t>numbers</a:t>
            </a:r>
            <a:r>
              <a:rPr lang="en-US" sz="2200" dirty="0"/>
              <a:t> that correspond to the </a:t>
            </a:r>
            <a:r>
              <a:rPr lang="en-US" sz="2200" b="1" i="1" u="sng" dirty="0"/>
              <a:t>value of the symbols in set 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56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4451C2B-BD90-40F6-8170-CB603A7D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3"/>
          <a:stretch/>
        </p:blipFill>
        <p:spPr>
          <a:xfrm>
            <a:off x="395536" y="404664"/>
            <a:ext cx="7381875" cy="106146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8A5D21F9-EA9C-4E45-9F3C-CAE2032E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44824"/>
            <a:ext cx="7477125" cy="140017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="" xmlns:a16="http://schemas.microsoft.com/office/drawing/2014/main" id="{3DE93003-6786-42CF-8921-6CC0006523CD}"/>
              </a:ext>
            </a:extLst>
          </p:cNvPr>
          <p:cNvSpPr/>
          <p:nvPr/>
        </p:nvSpPr>
        <p:spPr>
          <a:xfrm>
            <a:off x="395536" y="619786"/>
            <a:ext cx="720080" cy="22531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2CFE07AF-57E2-432D-9879-1F4C8E6F7C35}"/>
              </a:ext>
            </a:extLst>
          </p:cNvPr>
          <p:cNvSpPr/>
          <p:nvPr/>
        </p:nvSpPr>
        <p:spPr>
          <a:xfrm>
            <a:off x="6948264" y="1916832"/>
            <a:ext cx="576064" cy="22531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55A3D75C-06D4-4D3E-B387-5E2A935BCD94}"/>
              </a:ext>
            </a:extLst>
          </p:cNvPr>
          <p:cNvSpPr/>
          <p:nvPr/>
        </p:nvSpPr>
        <p:spPr>
          <a:xfrm>
            <a:off x="4860032" y="368515"/>
            <a:ext cx="1512168" cy="251271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1486B27C-2B95-423C-B4C0-EA97111B7B4F}"/>
              </a:ext>
            </a:extLst>
          </p:cNvPr>
          <p:cNvSpPr/>
          <p:nvPr/>
        </p:nvSpPr>
        <p:spPr>
          <a:xfrm>
            <a:off x="1458878" y="2204864"/>
            <a:ext cx="936104" cy="225315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47676550-63BC-47E7-BC48-0ACA6B91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077072"/>
            <a:ext cx="2019300" cy="2762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41DC52E8-1913-4597-A193-C7FBC586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04" y="4466649"/>
            <a:ext cx="7362825" cy="1400175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F1C15366-B1D2-4957-B690-DCF82FBE10BF}"/>
              </a:ext>
            </a:extLst>
          </p:cNvPr>
          <p:cNvSpPr/>
          <p:nvPr/>
        </p:nvSpPr>
        <p:spPr>
          <a:xfrm>
            <a:off x="602930" y="5611153"/>
            <a:ext cx="3465014" cy="251271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075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AA2E131C-FC50-470C-BD2C-327112ED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5610225" cy="37147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FFB31C44-8425-4F20-8C0C-A8300FE702AB}"/>
              </a:ext>
            </a:extLst>
          </p:cNvPr>
          <p:cNvSpPr txBox="1"/>
          <p:nvPr/>
        </p:nvSpPr>
        <p:spPr>
          <a:xfrm>
            <a:off x="179512" y="98072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Here are examples</a:t>
            </a:r>
            <a:r>
              <a:rPr lang="tr-TR" sz="2400" dirty="0"/>
              <a:t> </a:t>
            </a:r>
            <a:r>
              <a:rPr lang="en-US" sz="2400" dirty="0"/>
              <a:t>for 4 and 8 digits: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B73FB75-C2C6-4CA0-82E9-BF9BF980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590729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a16="http://schemas.microsoft.com/office/drawing/2014/main" id="{2C9380C8-3504-47F8-94CA-35AE6B4BB0E0}"/>
              </a:ext>
            </a:extLst>
          </p:cNvPr>
          <p:cNvSpPr txBox="1"/>
          <p:nvPr/>
        </p:nvSpPr>
        <p:spPr>
          <a:xfrm>
            <a:off x="251520" y="404664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natural number </a:t>
            </a:r>
            <a:r>
              <a:rPr lang="en-US" sz="2200" b="1" i="1" dirty="0"/>
              <a:t>N</a:t>
            </a:r>
            <a:r>
              <a:rPr lang="en-US" sz="2200" i="1" dirty="0"/>
              <a:t> </a:t>
            </a:r>
            <a:r>
              <a:rPr lang="en-US" sz="2200" dirty="0"/>
              <a:t>(with </a:t>
            </a:r>
            <a:r>
              <a:rPr lang="en-US" sz="2200" b="1" i="1" dirty="0"/>
              <a:t>N </a:t>
            </a:r>
            <a:r>
              <a:rPr lang="en-US" sz="2200" b="1" dirty="0"/>
              <a:t>≥ 2</a:t>
            </a:r>
            <a:r>
              <a:rPr lang="en-US" sz="2200" dirty="0"/>
              <a:t>) can be expressed as: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4D922522-0371-42F2-AE39-A954FBBA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3190875" cy="5334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2F761504-C13A-4D78-9BF2-5852E8602707}"/>
              </a:ext>
            </a:extLst>
          </p:cNvPr>
          <p:cNvSpPr txBox="1"/>
          <p:nvPr/>
        </p:nvSpPr>
        <p:spPr>
          <a:xfrm>
            <a:off x="3131840" y="1539466"/>
            <a:ext cx="1207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quotient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="" xmlns:a16="http://schemas.microsoft.com/office/drawing/2014/main" id="{3E4E5FDC-4F15-45A1-B99C-79F8B3A6C8B4}"/>
              </a:ext>
            </a:extLst>
          </p:cNvPr>
          <p:cNvCxnSpPr>
            <a:cxnSpLocks/>
          </p:cNvCxnSpPr>
          <p:nvPr/>
        </p:nvCxnSpPr>
        <p:spPr>
          <a:xfrm>
            <a:off x="3735549" y="1426512"/>
            <a:ext cx="0" cy="17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13243CF7-A435-46C3-97F7-B7753A906F98}"/>
              </a:ext>
            </a:extLst>
          </p:cNvPr>
          <p:cNvSpPr txBox="1"/>
          <p:nvPr/>
        </p:nvSpPr>
        <p:spPr>
          <a:xfrm>
            <a:off x="4439245" y="1539465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remainder</a:t>
            </a:r>
            <a:r>
              <a:rPr lang="en-US" sz="2200" dirty="0"/>
              <a:t> of the </a:t>
            </a:r>
            <a:r>
              <a:rPr lang="en-US" sz="2200" i="1" dirty="0"/>
              <a:t>division</a:t>
            </a:r>
            <a:r>
              <a:rPr lang="en-US" sz="2200" dirty="0"/>
              <a:t> of </a:t>
            </a:r>
            <a:r>
              <a:rPr lang="en-US" sz="2200" b="1" i="1" dirty="0"/>
              <a:t>N </a:t>
            </a:r>
            <a:r>
              <a:rPr lang="en-US" sz="2200" b="1" dirty="0"/>
              <a:t>by 2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="" xmlns:a16="http://schemas.microsoft.com/office/drawing/2014/main" id="{E27A7F0A-D836-453A-828B-93370CD5A817}"/>
              </a:ext>
            </a:extLst>
          </p:cNvPr>
          <p:cNvCxnSpPr/>
          <p:nvPr/>
        </p:nvCxnSpPr>
        <p:spPr>
          <a:xfrm>
            <a:off x="4339258" y="1426512"/>
            <a:ext cx="232742" cy="2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8E751285-6B55-43B2-8798-EACD9547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87" y="2359274"/>
            <a:ext cx="891000" cy="324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012E63C9-D241-4EEE-A56B-C98B32CD6DC6}"/>
              </a:ext>
            </a:extLst>
          </p:cNvPr>
          <p:cNvSpPr txBox="1"/>
          <p:nvPr/>
        </p:nvSpPr>
        <p:spPr>
          <a:xfrm>
            <a:off x="195543" y="2276872"/>
            <a:ext cx="3356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err="1"/>
              <a:t>We</a:t>
            </a:r>
            <a:r>
              <a:rPr lang="tr-TR" sz="2200" dirty="0"/>
              <a:t> can </a:t>
            </a:r>
            <a:r>
              <a:rPr lang="tr-TR" sz="2200" dirty="0" err="1"/>
              <a:t>repeat</a:t>
            </a:r>
            <a:r>
              <a:rPr lang="tr-TR" sz="2200" dirty="0"/>
              <a:t> </a:t>
            </a:r>
            <a:r>
              <a:rPr lang="tr-TR" sz="2200" dirty="0" err="1"/>
              <a:t>this</a:t>
            </a:r>
            <a:r>
              <a:rPr lang="tr-TR" sz="2200" dirty="0"/>
              <a:t> </a:t>
            </a:r>
            <a:r>
              <a:rPr lang="tr-TR" sz="2200" dirty="0" err="1"/>
              <a:t>process</a:t>
            </a:r>
            <a:endParaRPr lang="en-US" sz="2200" dirty="0"/>
          </a:p>
        </p:txBody>
      </p:sp>
      <p:pic>
        <p:nvPicPr>
          <p:cNvPr id="14" name="Resim 13">
            <a:extLst>
              <a:ext uri="{FF2B5EF4-FFF2-40B4-BE49-F238E27FC236}">
                <a16:creationId xmlns="" xmlns:a16="http://schemas.microsoft.com/office/drawing/2014/main" id="{97982707-14DE-4ECF-8B2E-3DA5C05E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01" y="3809602"/>
            <a:ext cx="3305175" cy="4857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="" xmlns:a16="http://schemas.microsoft.com/office/drawing/2014/main" id="{701C7F71-134F-4140-BE09-B2ED3EFD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096680"/>
            <a:ext cx="3190875" cy="533400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="" xmlns:a16="http://schemas.microsoft.com/office/drawing/2014/main" id="{947B984A-9DDF-4B19-822A-9CE21950BC54}"/>
              </a:ext>
            </a:extLst>
          </p:cNvPr>
          <p:cNvCxnSpPr/>
          <p:nvPr/>
        </p:nvCxnSpPr>
        <p:spPr>
          <a:xfrm>
            <a:off x="3923928" y="3533497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00AAA9FB-D2A8-42C7-BF11-C526126324C1}"/>
              </a:ext>
            </a:extLst>
          </p:cNvPr>
          <p:cNvSpPr txBox="1"/>
          <p:nvPr/>
        </p:nvSpPr>
        <p:spPr>
          <a:xfrm>
            <a:off x="187781" y="4296056"/>
            <a:ext cx="8499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By substituting </a:t>
            </a:r>
            <a:r>
              <a:rPr lang="tr-TR" sz="2200" dirty="0"/>
              <a:t>     </a:t>
            </a:r>
            <a:r>
              <a:rPr lang="en-US" sz="2200" dirty="0"/>
              <a:t>: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="" xmlns:a16="http://schemas.microsoft.com/office/drawing/2014/main" id="{8A0500F0-CA6C-4206-AB9A-1B0C018C4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5" t="14095" r="43428" b="-2994"/>
          <a:stretch/>
        </p:blipFill>
        <p:spPr>
          <a:xfrm>
            <a:off x="2034942" y="4367482"/>
            <a:ext cx="288032" cy="28803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="" xmlns:a16="http://schemas.microsoft.com/office/drawing/2014/main" id="{F627DB32-1666-41A9-9AD4-D6BD534A2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56" y="4773611"/>
            <a:ext cx="2602286" cy="432000"/>
          </a:xfrm>
          <a:prstGeom prst="rect">
            <a:avLst/>
          </a:prstGeom>
        </p:spPr>
      </p:pic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B668E0AA-4732-4AEC-9D65-7214CEB68AAD}"/>
              </a:ext>
            </a:extLst>
          </p:cNvPr>
          <p:cNvSpPr/>
          <p:nvPr/>
        </p:nvSpPr>
        <p:spPr>
          <a:xfrm>
            <a:off x="3718801" y="3918704"/>
            <a:ext cx="1501267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="" xmlns:a16="http://schemas.microsoft.com/office/drawing/2014/main" id="{728BF0E5-DBA2-49FF-A182-D3F6ED50BA73}"/>
              </a:ext>
            </a:extLst>
          </p:cNvPr>
          <p:cNvCxnSpPr/>
          <p:nvPr/>
        </p:nvCxnSpPr>
        <p:spPr>
          <a:xfrm>
            <a:off x="4139952" y="4170704"/>
            <a:ext cx="504056" cy="69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a16="http://schemas.microsoft.com/office/drawing/2014/main" id="{2C9380C8-3504-47F8-94CA-35AE6B4BB0E0}"/>
              </a:ext>
            </a:extLst>
          </p:cNvPr>
          <p:cNvSpPr txBox="1"/>
          <p:nvPr/>
        </p:nvSpPr>
        <p:spPr>
          <a:xfrm>
            <a:off x="251520" y="404664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natural number </a:t>
            </a:r>
            <a:r>
              <a:rPr lang="en-US" sz="2200" b="1" i="1" dirty="0"/>
              <a:t>N</a:t>
            </a:r>
            <a:r>
              <a:rPr lang="en-US" sz="2200" i="1" dirty="0"/>
              <a:t> </a:t>
            </a:r>
            <a:r>
              <a:rPr lang="en-US" sz="2200" dirty="0"/>
              <a:t>(with </a:t>
            </a:r>
            <a:r>
              <a:rPr lang="en-US" sz="2200" b="1" i="1" dirty="0"/>
              <a:t>N </a:t>
            </a:r>
            <a:r>
              <a:rPr lang="en-US" sz="2200" b="1" dirty="0"/>
              <a:t>≥ 2</a:t>
            </a:r>
            <a:r>
              <a:rPr lang="en-US" sz="2200" dirty="0"/>
              <a:t>) can be expressed as: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4D922522-0371-42F2-AE39-A954FBBA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80728"/>
            <a:ext cx="3190875" cy="5334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2F761504-C13A-4D78-9BF2-5852E8602707}"/>
              </a:ext>
            </a:extLst>
          </p:cNvPr>
          <p:cNvSpPr txBox="1"/>
          <p:nvPr/>
        </p:nvSpPr>
        <p:spPr>
          <a:xfrm>
            <a:off x="3131840" y="1539466"/>
            <a:ext cx="1207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quotient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="" xmlns:a16="http://schemas.microsoft.com/office/drawing/2014/main" id="{3E4E5FDC-4F15-45A1-B99C-79F8B3A6C8B4}"/>
              </a:ext>
            </a:extLst>
          </p:cNvPr>
          <p:cNvCxnSpPr>
            <a:cxnSpLocks/>
          </p:cNvCxnSpPr>
          <p:nvPr/>
        </p:nvCxnSpPr>
        <p:spPr>
          <a:xfrm>
            <a:off x="3735549" y="1426512"/>
            <a:ext cx="0" cy="17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13243CF7-A435-46C3-97F7-B7753A906F98}"/>
              </a:ext>
            </a:extLst>
          </p:cNvPr>
          <p:cNvSpPr txBox="1"/>
          <p:nvPr/>
        </p:nvSpPr>
        <p:spPr>
          <a:xfrm>
            <a:off x="4439245" y="1539465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remainder</a:t>
            </a:r>
            <a:r>
              <a:rPr lang="en-US" sz="2200" dirty="0"/>
              <a:t> of the </a:t>
            </a:r>
            <a:r>
              <a:rPr lang="en-US" sz="2200" i="1" dirty="0"/>
              <a:t>division</a:t>
            </a:r>
            <a:r>
              <a:rPr lang="en-US" sz="2200" dirty="0"/>
              <a:t> of </a:t>
            </a:r>
            <a:r>
              <a:rPr lang="en-US" sz="2200" b="1" i="1" dirty="0"/>
              <a:t>N </a:t>
            </a:r>
            <a:r>
              <a:rPr lang="en-US" sz="2200" b="1" dirty="0"/>
              <a:t>by 2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="" xmlns:a16="http://schemas.microsoft.com/office/drawing/2014/main" id="{E27A7F0A-D836-453A-828B-93370CD5A817}"/>
              </a:ext>
            </a:extLst>
          </p:cNvPr>
          <p:cNvCxnSpPr/>
          <p:nvPr/>
        </p:nvCxnSpPr>
        <p:spPr>
          <a:xfrm>
            <a:off x="4339258" y="1426512"/>
            <a:ext cx="232742" cy="2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Resim 20">
            <a:extLst>
              <a:ext uri="{FF2B5EF4-FFF2-40B4-BE49-F238E27FC236}">
                <a16:creationId xmlns="" xmlns:a16="http://schemas.microsoft.com/office/drawing/2014/main" id="{F627DB32-1666-41A9-9AD4-D6BD534A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57" y="2997000"/>
            <a:ext cx="2602286" cy="432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988FCF1D-BDE1-4993-B20E-D5C12400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72843"/>
            <a:ext cx="3797419" cy="360000"/>
          </a:xfrm>
          <a:prstGeom prst="rect">
            <a:avLst/>
          </a:prstGeom>
        </p:spPr>
      </p:pic>
      <p:cxnSp>
        <p:nvCxnSpPr>
          <p:cNvPr id="22" name="Düz Ok Bağlayıcısı 21">
            <a:extLst>
              <a:ext uri="{FF2B5EF4-FFF2-40B4-BE49-F238E27FC236}">
                <a16:creationId xmlns="" xmlns:a16="http://schemas.microsoft.com/office/drawing/2014/main" id="{14B441A6-1AFE-4583-BD76-930258582362}"/>
              </a:ext>
            </a:extLst>
          </p:cNvPr>
          <p:cNvCxnSpPr>
            <a:cxnSpLocks/>
          </p:cNvCxnSpPr>
          <p:nvPr/>
        </p:nvCxnSpPr>
        <p:spPr>
          <a:xfrm flipH="1">
            <a:off x="3270857" y="3429000"/>
            <a:ext cx="1373151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0F998DC2-DE9C-4FEB-9537-AB75D57B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2" y="4061158"/>
            <a:ext cx="6505575" cy="495300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="" xmlns:a16="http://schemas.microsoft.com/office/drawing/2014/main" id="{B5D9D8EC-1FE4-4479-A298-1FED532887E0}"/>
              </a:ext>
            </a:extLst>
          </p:cNvPr>
          <p:cNvSpPr/>
          <p:nvPr/>
        </p:nvSpPr>
        <p:spPr>
          <a:xfrm>
            <a:off x="2445199" y="4173432"/>
            <a:ext cx="1118690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="" xmlns:a16="http://schemas.microsoft.com/office/drawing/2014/main" id="{D631A015-8FDD-4232-AEF4-707F0B7E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50" y="5015806"/>
            <a:ext cx="6685715" cy="100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4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C6E7AD5-B6DA-4F2E-B6FB-54D58D16A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5" r="20068" b="70923"/>
          <a:stretch/>
        </p:blipFill>
        <p:spPr>
          <a:xfrm>
            <a:off x="2123728" y="332656"/>
            <a:ext cx="4680520" cy="432048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618E0FE7-A5D2-4ACD-8E22-3B023A3EC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15" b="37001"/>
          <a:stretch/>
        </p:blipFill>
        <p:spPr>
          <a:xfrm>
            <a:off x="899592" y="980728"/>
            <a:ext cx="7477125" cy="288032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89ED7369-3D71-4E5C-B21F-1271EE5624C4}"/>
              </a:ext>
            </a:extLst>
          </p:cNvPr>
          <p:cNvSpPr/>
          <p:nvPr/>
        </p:nvSpPr>
        <p:spPr>
          <a:xfrm>
            <a:off x="2611006" y="989117"/>
            <a:ext cx="2880320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6651843" y="989117"/>
            <a:ext cx="1520557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713C46B8-719C-486A-B380-708480239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99" r="60515" b="20695"/>
          <a:stretch/>
        </p:blipFill>
        <p:spPr>
          <a:xfrm>
            <a:off x="2817360" y="2028152"/>
            <a:ext cx="3509280" cy="2880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FBB87EFB-8298-48C1-98A5-BCA6B5DCD383}"/>
              </a:ext>
            </a:extLst>
          </p:cNvPr>
          <p:cNvSpPr txBox="1"/>
          <p:nvPr/>
        </p:nvSpPr>
        <p:spPr>
          <a:xfrm>
            <a:off x="245666" y="2362014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Let’s </a:t>
            </a:r>
            <a:r>
              <a:rPr lang="en-US" sz="2200" b="1" i="1" u="sng" dirty="0"/>
              <a:t>divide by 2 recursively</a:t>
            </a:r>
            <a:r>
              <a:rPr lang="en-US" sz="2200" dirty="0"/>
              <a:t>, writing the </a:t>
            </a:r>
            <a:r>
              <a:rPr lang="en-US" sz="2200" b="1" i="1" u="sng" dirty="0"/>
              <a:t>remainder</a:t>
            </a:r>
            <a:r>
              <a:rPr lang="tr-TR" sz="2200" b="1" i="1" u="sng" dirty="0"/>
              <a:t> </a:t>
            </a:r>
            <a:r>
              <a:rPr lang="en-US" sz="2200" b="1" i="1" u="sng" dirty="0"/>
              <a:t>at the right</a:t>
            </a:r>
            <a:r>
              <a:rPr lang="en-US" sz="2200" dirty="0"/>
              <a:t> of the line and the </a:t>
            </a:r>
            <a:r>
              <a:rPr lang="en-US" sz="2200" b="1" i="1" u="sng" dirty="0"/>
              <a:t>result below the number</a:t>
            </a:r>
            <a:r>
              <a:rPr lang="tr-TR" sz="2200" dirty="0"/>
              <a:t>:</a:t>
            </a:r>
            <a:endParaRPr lang="en-US" sz="2200" dirty="0"/>
          </a:p>
        </p:txBody>
      </p:sp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DABF09F9-24D9-4711-813B-295767EC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3" y="3338884"/>
            <a:ext cx="2061290" cy="18000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="" xmlns:a16="http://schemas.microsoft.com/office/drawing/2014/main" id="{8F3E77F1-11E3-483B-A3E2-0BC61435B29D}"/>
              </a:ext>
            </a:extLst>
          </p:cNvPr>
          <p:cNvCxnSpPr/>
          <p:nvPr/>
        </p:nvCxnSpPr>
        <p:spPr>
          <a:xfrm>
            <a:off x="5364088" y="2746734"/>
            <a:ext cx="0" cy="68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="" xmlns:a16="http://schemas.microsoft.com/office/drawing/2014/main" id="{2ADBD961-73CD-4363-A974-254827037D64}"/>
              </a:ext>
            </a:extLst>
          </p:cNvPr>
          <p:cNvCxnSpPr/>
          <p:nvPr/>
        </p:nvCxnSpPr>
        <p:spPr>
          <a:xfrm>
            <a:off x="3491880" y="3087867"/>
            <a:ext cx="432048" cy="70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34E12D19-C4F8-4AAA-856C-AC0835D7E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96" y="5344202"/>
            <a:ext cx="7524750" cy="1133475"/>
          </a:xfrm>
          <a:prstGeom prst="rect">
            <a:avLst/>
          </a:prstGeom>
        </p:spPr>
      </p:pic>
      <p:cxnSp>
        <p:nvCxnSpPr>
          <p:cNvPr id="19" name="Düz Ok Bağlayıcısı 18">
            <a:extLst>
              <a:ext uri="{FF2B5EF4-FFF2-40B4-BE49-F238E27FC236}">
                <a16:creationId xmlns="" xmlns:a16="http://schemas.microsoft.com/office/drawing/2014/main" id="{5240A8C2-74F1-4AB3-9BAE-24975E6952AE}"/>
              </a:ext>
            </a:extLst>
          </p:cNvPr>
          <p:cNvCxnSpPr/>
          <p:nvPr/>
        </p:nvCxnSpPr>
        <p:spPr>
          <a:xfrm flipV="1">
            <a:off x="6444208" y="3864895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k: Yukarı Bükülü 24">
            <a:extLst>
              <a:ext uri="{FF2B5EF4-FFF2-40B4-BE49-F238E27FC236}">
                <a16:creationId xmlns="" xmlns:a16="http://schemas.microsoft.com/office/drawing/2014/main" id="{A976E7E4-A8FD-42F9-A3E1-2A31CA2244C3}"/>
              </a:ext>
            </a:extLst>
          </p:cNvPr>
          <p:cNvSpPr/>
          <p:nvPr/>
        </p:nvSpPr>
        <p:spPr>
          <a:xfrm>
            <a:off x="4463988" y="5133543"/>
            <a:ext cx="757593" cy="21600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="" xmlns:a16="http://schemas.microsoft.com/office/drawing/2014/main" id="{24D88835-931E-4110-9F28-74EDFEF6178D}"/>
              </a:ext>
            </a:extLst>
          </p:cNvPr>
          <p:cNvSpPr/>
          <p:nvPr/>
        </p:nvSpPr>
        <p:spPr>
          <a:xfrm>
            <a:off x="5517986" y="5430087"/>
            <a:ext cx="2510398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="" xmlns:a16="http://schemas.microsoft.com/office/drawing/2014/main" id="{9664CCEF-1FEF-4A53-B6D8-FFB34901055F}"/>
              </a:ext>
            </a:extLst>
          </p:cNvPr>
          <p:cNvSpPr/>
          <p:nvPr/>
        </p:nvSpPr>
        <p:spPr>
          <a:xfrm>
            <a:off x="1065342" y="5682087"/>
            <a:ext cx="2108443" cy="252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53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B29DCB84-48C1-4827-A32C-8722EEC6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7116"/>
            <a:ext cx="7077075" cy="314325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435089DF-4634-46A6-A9B4-C359FFC1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1" y="3501008"/>
            <a:ext cx="3768000" cy="28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E4EB1C4-3D82-4C6E-8D89-77832C4A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33056"/>
            <a:ext cx="7391400" cy="27813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24E68968-5E15-4E4C-B00D-AB33C8D9EEC5}"/>
              </a:ext>
            </a:extLst>
          </p:cNvPr>
          <p:cNvSpPr/>
          <p:nvPr/>
        </p:nvSpPr>
        <p:spPr>
          <a:xfrm>
            <a:off x="3347864" y="4005064"/>
            <a:ext cx="2016224" cy="202120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447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585CC30D-2A2F-4201-8F1B-E275011F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3867692" cy="360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5CD94649-E52C-4D0C-8C4F-DDFE0850FCDB}"/>
              </a:ext>
            </a:extLst>
          </p:cNvPr>
          <p:cNvSpPr txBox="1"/>
          <p:nvPr/>
        </p:nvSpPr>
        <p:spPr>
          <a:xfrm>
            <a:off x="192081" y="692696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is a </a:t>
            </a:r>
            <a:r>
              <a:rPr lang="en-US" sz="2400" b="1" i="1" dirty="0"/>
              <a:t>base R = 8</a:t>
            </a:r>
            <a:r>
              <a:rPr lang="en-US" sz="2400" dirty="0"/>
              <a:t> positional numbering system</a:t>
            </a:r>
            <a:r>
              <a:rPr lang="tr-TR" sz="2400" dirty="0"/>
              <a:t> </a:t>
            </a:r>
            <a:r>
              <a:rPr lang="en-US" sz="2400" dirty="0"/>
              <a:t>with </a:t>
            </a:r>
            <a:r>
              <a:rPr lang="en-US" sz="2400" i="1" u="sng" dirty="0"/>
              <a:t>alphabet</a:t>
            </a:r>
            <a:r>
              <a:rPr lang="tr-TR" sz="2400" dirty="0"/>
              <a:t>:</a:t>
            </a:r>
            <a:r>
              <a:rPr lang="en-US" sz="2400" dirty="0"/>
              <a:t> </a:t>
            </a:r>
            <a:endParaRPr lang="tr-TR" sz="2400" dirty="0"/>
          </a:p>
          <a:p>
            <a:pPr algn="just"/>
            <a:r>
              <a:rPr lang="en-US" sz="2400" b="1" i="1" dirty="0"/>
              <a:t>A </a:t>
            </a:r>
            <a:r>
              <a:rPr lang="en-US" sz="2400" b="1" dirty="0"/>
              <a:t>= {0</a:t>
            </a:r>
            <a:r>
              <a:rPr lang="en-US" sz="2400" b="1" i="1" dirty="0"/>
              <a:t>, </a:t>
            </a:r>
            <a:r>
              <a:rPr lang="en-US" sz="2400" b="1" dirty="0"/>
              <a:t>1</a:t>
            </a:r>
            <a:r>
              <a:rPr lang="en-US" sz="2400" b="1" i="1" dirty="0"/>
              <a:t>, </a:t>
            </a:r>
            <a:r>
              <a:rPr lang="en-US" sz="2400" b="1" dirty="0"/>
              <a:t>2</a:t>
            </a:r>
            <a:r>
              <a:rPr lang="en-US" sz="2400" b="1" i="1" dirty="0"/>
              <a:t>, </a:t>
            </a:r>
            <a:r>
              <a:rPr lang="en-US" sz="2400" b="1" dirty="0"/>
              <a:t>3</a:t>
            </a:r>
            <a:r>
              <a:rPr lang="en-US" sz="2400" b="1" i="1" dirty="0"/>
              <a:t>, </a:t>
            </a:r>
            <a:r>
              <a:rPr lang="en-US" sz="2400" b="1" dirty="0"/>
              <a:t>4</a:t>
            </a:r>
            <a:r>
              <a:rPr lang="en-US" sz="2400" b="1" i="1" dirty="0"/>
              <a:t>, </a:t>
            </a:r>
            <a:r>
              <a:rPr lang="en-US" sz="2400" b="1" dirty="0"/>
              <a:t>5</a:t>
            </a:r>
            <a:r>
              <a:rPr lang="en-US" sz="2400" b="1" i="1" dirty="0"/>
              <a:t>,</a:t>
            </a:r>
            <a:r>
              <a:rPr lang="tr-TR" sz="2400" b="1" i="1" dirty="0"/>
              <a:t> </a:t>
            </a:r>
            <a:r>
              <a:rPr lang="en-US" sz="2400" b="1" dirty="0"/>
              <a:t>6</a:t>
            </a:r>
            <a:r>
              <a:rPr lang="en-US" sz="2400" b="1" i="1" dirty="0"/>
              <a:t>, </a:t>
            </a:r>
            <a:r>
              <a:rPr lang="en-US" sz="2400" b="1" dirty="0"/>
              <a:t>7}</a:t>
            </a:r>
            <a:r>
              <a:rPr lang="en-US" sz="2400" dirty="0"/>
              <a:t> </a:t>
            </a:r>
            <a:endParaRPr lang="tr-TR" sz="2400" dirty="0"/>
          </a:p>
          <a:p>
            <a:pPr algn="just"/>
            <a:r>
              <a:rPr lang="en-US" sz="2400" dirty="0"/>
              <a:t>It is used to </a:t>
            </a:r>
            <a:r>
              <a:rPr lang="en-US" sz="2400" u="sng" dirty="0"/>
              <a:t>represent binary numbers</a:t>
            </a:r>
            <a:r>
              <a:rPr lang="en-US" sz="2400" dirty="0"/>
              <a:t> but it is rarely used today, being </a:t>
            </a:r>
            <a:r>
              <a:rPr lang="en-US" sz="2400" u="sng" dirty="0"/>
              <a:t>replaced</a:t>
            </a:r>
            <a:r>
              <a:rPr lang="tr-TR" sz="2400" u="sng" dirty="0"/>
              <a:t> </a:t>
            </a:r>
            <a:r>
              <a:rPr lang="en-US" sz="2400" u="sng" dirty="0"/>
              <a:t>by</a:t>
            </a:r>
            <a:r>
              <a:rPr lang="en-US" sz="2400" dirty="0"/>
              <a:t> the </a:t>
            </a:r>
            <a:r>
              <a:rPr lang="en-US" sz="2400" b="1" i="1" u="sng" dirty="0"/>
              <a:t>hexadecimal system</a:t>
            </a:r>
            <a:r>
              <a:rPr lang="en-US" sz="2400" dirty="0"/>
              <a:t>. </a:t>
            </a:r>
            <a:endParaRPr lang="tr-TR" sz="2400" dirty="0"/>
          </a:p>
          <a:p>
            <a:pPr algn="just"/>
            <a:r>
              <a:rPr lang="tr-TR" sz="2400" dirty="0" err="1"/>
              <a:t>Below</a:t>
            </a:r>
            <a:r>
              <a:rPr lang="tr-TR" sz="2400" dirty="0"/>
              <a:t> is an </a:t>
            </a:r>
            <a:r>
              <a:rPr lang="tr-TR" sz="2400" dirty="0" err="1"/>
              <a:t>example</a:t>
            </a:r>
            <a:r>
              <a:rPr lang="tr-TR" sz="2400" dirty="0"/>
              <a:t>:</a:t>
            </a:r>
            <a:endParaRPr 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69BF6250-8108-42FE-A768-061054FAD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18"/>
          <a:stretch/>
        </p:blipFill>
        <p:spPr>
          <a:xfrm>
            <a:off x="1259632" y="2631688"/>
            <a:ext cx="6903140" cy="331759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="" xmlns:a16="http://schemas.microsoft.com/office/drawing/2014/main" id="{523DFB5B-B7C9-41F2-93B3-1DE4D8C3231D}"/>
              </a:ext>
            </a:extLst>
          </p:cNvPr>
          <p:cNvSpPr txBox="1"/>
          <p:nvPr/>
        </p:nvSpPr>
        <p:spPr>
          <a:xfrm>
            <a:off x="192081" y="5948676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Since the octal number system’s </a:t>
            </a:r>
            <a:r>
              <a:rPr lang="en-US" sz="2200" b="1" u="sng" dirty="0"/>
              <a:t>base is a power of 2</a:t>
            </a:r>
            <a:r>
              <a:rPr lang="en-US" sz="2200" dirty="0"/>
              <a:t>, the conversion </a:t>
            </a:r>
            <a:r>
              <a:rPr lang="en-US" sz="2200" i="1" u="sng" dirty="0"/>
              <a:t>from binary to</a:t>
            </a:r>
            <a:r>
              <a:rPr lang="tr-TR" sz="2200" i="1" u="sng" dirty="0"/>
              <a:t> </a:t>
            </a:r>
            <a:r>
              <a:rPr lang="en-US" sz="2200" i="1" u="sng" dirty="0"/>
              <a:t>octal</a:t>
            </a:r>
            <a:r>
              <a:rPr lang="en-US" sz="2200" dirty="0"/>
              <a:t> is immediate.</a:t>
            </a:r>
          </a:p>
        </p:txBody>
      </p:sp>
    </p:spTree>
    <p:extLst>
      <p:ext uri="{BB962C8B-B14F-4D97-AF65-F5344CB8AC3E}">
        <p14:creationId xmlns:p14="http://schemas.microsoft.com/office/powerpoint/2010/main" val="41672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a16="http://schemas.microsoft.com/office/drawing/2014/main" id="{E34DA5A5-0950-4C00-B883-D85936F4EDF0}"/>
              </a:ext>
            </a:extLst>
          </p:cNvPr>
          <p:cNvSpPr txBox="1"/>
          <p:nvPr/>
        </p:nvSpPr>
        <p:spPr>
          <a:xfrm>
            <a:off x="179512" y="188640"/>
            <a:ext cx="878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u="sng" dirty="0"/>
              <a:t>Converting any </a:t>
            </a:r>
            <a:r>
              <a:rPr lang="en-US" sz="2200" b="1" i="1" u="sng" dirty="0">
                <a:solidFill>
                  <a:srgbClr val="FF0000"/>
                </a:solidFill>
              </a:rPr>
              <a:t>binary number</a:t>
            </a:r>
            <a:r>
              <a:rPr lang="en-US" sz="2200" b="1" i="1" u="sng" dirty="0"/>
              <a:t> into octal</a:t>
            </a:r>
            <a:r>
              <a:rPr lang="en-US" sz="2200" dirty="0"/>
              <a:t> requires just </a:t>
            </a:r>
            <a:r>
              <a:rPr lang="en-US" sz="2200" b="1" i="1" u="sng" dirty="0"/>
              <a:t>dividing it into groups of</a:t>
            </a:r>
            <a:r>
              <a:rPr lang="tr-TR" sz="2200" b="1" i="1" u="sng" dirty="0"/>
              <a:t> </a:t>
            </a:r>
            <a:r>
              <a:rPr lang="en-US" sz="2200" b="1" i="1" u="sng" dirty="0"/>
              <a:t>three digits</a:t>
            </a:r>
            <a:r>
              <a:rPr lang="en-US" sz="2200" dirty="0"/>
              <a:t> (starting </a:t>
            </a:r>
            <a:r>
              <a:rPr lang="en-US" sz="2200" u="sng" dirty="0"/>
              <a:t>from the right</a:t>
            </a:r>
            <a:r>
              <a:rPr lang="en-US" sz="2200" dirty="0"/>
              <a:t>) and </a:t>
            </a:r>
            <a:r>
              <a:rPr lang="en-US" sz="2200" i="1" u="sng" dirty="0"/>
              <a:t>replacing each</a:t>
            </a:r>
            <a:r>
              <a:rPr lang="en-US" sz="2200" dirty="0"/>
              <a:t> with the </a:t>
            </a:r>
            <a:r>
              <a:rPr lang="en-US" sz="2200" i="1" u="sng" dirty="0"/>
              <a:t>corresponding octal</a:t>
            </a:r>
            <a:r>
              <a:rPr lang="tr-TR" sz="2200" i="1" u="sng" dirty="0"/>
              <a:t> </a:t>
            </a:r>
            <a:r>
              <a:rPr lang="en-US" sz="2200" i="1" u="sng" dirty="0"/>
              <a:t>digit</a:t>
            </a:r>
            <a:r>
              <a:rPr lang="en-US" sz="2200" dirty="0"/>
              <a:t>.</a:t>
            </a:r>
            <a:endParaRPr lang="tr-TR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See the examples below: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D91C03B0-D54A-4D4B-AC3C-7592E6F7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04638"/>
            <a:ext cx="3235680" cy="1260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E2260E2B-B789-4F68-BC88-DF33DEF67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68" t="26385" r="43671" b="17718"/>
          <a:stretch/>
        </p:blipFill>
        <p:spPr>
          <a:xfrm>
            <a:off x="7236296" y="1412776"/>
            <a:ext cx="936104" cy="2253748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="" xmlns:a16="http://schemas.microsoft.com/office/drawing/2014/main" id="{FC88603A-929C-460A-9964-429C5AFCA0D5}"/>
              </a:ext>
            </a:extLst>
          </p:cNvPr>
          <p:cNvCxnSpPr/>
          <p:nvPr/>
        </p:nvCxnSpPr>
        <p:spPr>
          <a:xfrm flipH="1">
            <a:off x="4221752" y="20608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C610631D-985D-4CCF-8836-3781E4298DC4}"/>
              </a:ext>
            </a:extLst>
          </p:cNvPr>
          <p:cNvSpPr txBox="1"/>
          <p:nvPr/>
        </p:nvSpPr>
        <p:spPr>
          <a:xfrm>
            <a:off x="179512" y="3753628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An </a:t>
            </a:r>
            <a:r>
              <a:rPr lang="en-US" sz="2200" b="1" i="1" u="sng" dirty="0"/>
              <a:t>integer </a:t>
            </a:r>
            <a:r>
              <a:rPr lang="en-US" sz="2200" b="1" i="1" u="sng" dirty="0">
                <a:solidFill>
                  <a:srgbClr val="FF0000"/>
                </a:solidFill>
              </a:rPr>
              <a:t>decimal number</a:t>
            </a:r>
            <a:r>
              <a:rPr lang="en-US" sz="2200" dirty="0"/>
              <a:t> can be </a:t>
            </a:r>
            <a:r>
              <a:rPr lang="en-US" sz="2200" b="1" i="1" u="sng" dirty="0"/>
              <a:t>converted into octal</a:t>
            </a:r>
            <a:r>
              <a:rPr lang="en-US" sz="2200" dirty="0"/>
              <a:t> by using the </a:t>
            </a:r>
            <a:r>
              <a:rPr lang="en-US" sz="2200" b="1" i="1" u="sng" dirty="0"/>
              <a:t>method of</a:t>
            </a:r>
            <a:r>
              <a:rPr lang="tr-TR" sz="2200" b="1" i="1" u="sng" dirty="0"/>
              <a:t> </a:t>
            </a:r>
            <a:r>
              <a:rPr lang="en-US" sz="2200" b="1" i="1" u="sng" dirty="0"/>
              <a:t>repeated division</a:t>
            </a:r>
            <a:r>
              <a:rPr lang="en-US" sz="2200" dirty="0"/>
              <a:t> </a:t>
            </a:r>
            <a:r>
              <a:rPr lang="tr-TR" sz="2200" dirty="0" err="1"/>
              <a:t>learned</a:t>
            </a:r>
            <a:r>
              <a:rPr lang="en-US" sz="2200" dirty="0"/>
              <a:t> for decimal to binary conversion, in this case </a:t>
            </a:r>
            <a:r>
              <a:rPr lang="en-US" sz="2200" b="1" i="1" u="sng" dirty="0"/>
              <a:t>dividing</a:t>
            </a:r>
            <a:r>
              <a:rPr lang="tr-TR" sz="2200" b="1" i="1" u="sng" dirty="0"/>
              <a:t> </a:t>
            </a:r>
            <a:r>
              <a:rPr lang="en-US" sz="2200" b="1" i="1" u="sng" dirty="0"/>
              <a:t>by 8</a:t>
            </a:r>
            <a:r>
              <a:rPr lang="en-US" sz="22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5849398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5949280"/>
            <a:ext cx="22806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73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1BD28C26-7A61-42EC-8445-25538DCB7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4"/>
          <a:stretch/>
        </p:blipFill>
        <p:spPr>
          <a:xfrm>
            <a:off x="1331640" y="3926630"/>
            <a:ext cx="6162675" cy="224627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57" y="3324279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9094545-1BA1-4616-BA4F-B881C8972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9086"/>
          <a:stretch/>
        </p:blipFill>
        <p:spPr>
          <a:xfrm>
            <a:off x="179512" y="488546"/>
            <a:ext cx="5930835" cy="298606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="" xmlns:a16="http://schemas.microsoft.com/office/drawing/2014/main" id="{D35A5524-3590-4897-9C64-03EA906528B2}"/>
              </a:ext>
            </a:extLst>
          </p:cNvPr>
          <p:cNvCxnSpPr/>
          <p:nvPr/>
        </p:nvCxnSpPr>
        <p:spPr>
          <a:xfrm>
            <a:off x="4978463" y="3872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503D4230-9830-4308-ADE9-849332750734}"/>
              </a:ext>
            </a:extLst>
          </p:cNvPr>
          <p:cNvSpPr txBox="1"/>
          <p:nvPr/>
        </p:nvSpPr>
        <p:spPr>
          <a:xfrm>
            <a:off x="5095409" y="37595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626BDEC-4DA5-41AE-9A23-B8451C67ADB6}"/>
              </a:ext>
            </a:extLst>
          </p:cNvPr>
          <p:cNvSpPr txBox="1"/>
          <p:nvPr/>
        </p:nvSpPr>
        <p:spPr>
          <a:xfrm>
            <a:off x="4733953" y="397968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85B5501C-79BB-49E5-911E-D502E63F3B5E}"/>
              </a:ext>
            </a:extLst>
          </p:cNvPr>
          <p:cNvSpPr txBox="1"/>
          <p:nvPr/>
        </p:nvSpPr>
        <p:spPr>
          <a:xfrm>
            <a:off x="539115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90C2444E-2A4A-4B59-9AD2-52757E31CEC9}"/>
              </a:ext>
            </a:extLst>
          </p:cNvPr>
          <p:cNvSpPr txBox="1"/>
          <p:nvPr/>
        </p:nvSpPr>
        <p:spPr>
          <a:xfrm>
            <a:off x="579613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FDDF825-88AD-4810-A0EC-CF5B95E72854}"/>
              </a:ext>
            </a:extLst>
          </p:cNvPr>
          <p:cNvSpPr txBox="1"/>
          <p:nvPr/>
        </p:nvSpPr>
        <p:spPr>
          <a:xfrm>
            <a:off x="624152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8C40FA31-3ABA-49EF-988C-A86EF560240C}"/>
              </a:ext>
            </a:extLst>
          </p:cNvPr>
          <p:cNvSpPr txBox="1"/>
          <p:nvPr/>
        </p:nvSpPr>
        <p:spPr>
          <a:xfrm>
            <a:off x="66735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149D0866-9E15-4820-8C3D-B730C47EA322}"/>
              </a:ext>
            </a:extLst>
          </p:cNvPr>
          <p:cNvSpPr txBox="1"/>
          <p:nvPr/>
        </p:nvSpPr>
        <p:spPr>
          <a:xfrm>
            <a:off x="4657352" y="425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82D73E26-D49C-4EA3-A3A5-8068DCC2FE04}"/>
              </a:ext>
            </a:extLst>
          </p:cNvPr>
          <p:cNvSpPr txBox="1"/>
          <p:nvPr/>
        </p:nvSpPr>
        <p:spPr>
          <a:xfrm>
            <a:off x="4657352" y="4654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A89021AF-2CC2-498B-BEB2-8C18726C1253}"/>
              </a:ext>
            </a:extLst>
          </p:cNvPr>
          <p:cNvSpPr txBox="1"/>
          <p:nvPr/>
        </p:nvSpPr>
        <p:spPr>
          <a:xfrm>
            <a:off x="4657352" y="5086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8B15D1C0-E743-4F94-A90B-341382B083D0}"/>
              </a:ext>
            </a:extLst>
          </p:cNvPr>
          <p:cNvSpPr txBox="1"/>
          <p:nvPr/>
        </p:nvSpPr>
        <p:spPr>
          <a:xfrm>
            <a:off x="4657352" y="5518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41DF31B1-3DA0-465A-97AF-AB84FE6E0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253" y="882343"/>
            <a:ext cx="550534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624"/>
            <a:ext cx="5097231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5486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is a positional number system with </a:t>
            </a:r>
            <a:r>
              <a:rPr lang="en-US" sz="2400" b="1" i="1" u="sng" dirty="0"/>
              <a:t>base R = 16</a:t>
            </a:r>
            <a:r>
              <a:rPr lang="en-US" sz="2400" dirty="0"/>
              <a:t>. Its alphabet is: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71" y="1098829"/>
            <a:ext cx="4712727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1556792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represent </a:t>
            </a:r>
            <a:r>
              <a:rPr lang="en-US" sz="2400" b="1" u="sng" dirty="0"/>
              <a:t>digits higher than 9</a:t>
            </a:r>
            <a:r>
              <a:rPr lang="en-US" sz="2400" dirty="0"/>
              <a:t> we use the </a:t>
            </a:r>
            <a:r>
              <a:rPr lang="en-US" sz="2400" i="1" u="sng" dirty="0"/>
              <a:t>first six letters</a:t>
            </a:r>
            <a:r>
              <a:rPr lang="en-US" sz="2400" u="sng" dirty="0"/>
              <a:t> of the Latin alphabet</a:t>
            </a:r>
            <a:r>
              <a:rPr lang="en-US" sz="2400" dirty="0"/>
              <a:t> </a:t>
            </a:r>
            <a:r>
              <a:rPr lang="en-US" sz="2400" dirty="0" smtClean="0"/>
              <a:t>since</a:t>
            </a:r>
            <a:r>
              <a:rPr lang="tr-TR" sz="2400" dirty="0" smtClean="0"/>
              <a:t> </a:t>
            </a:r>
            <a:r>
              <a:rPr lang="en-US" sz="2400" dirty="0" smtClean="0"/>
              <a:t>they </a:t>
            </a:r>
            <a:r>
              <a:rPr lang="en-US" sz="2400" dirty="0"/>
              <a:t>are available on a typical keyboard. </a:t>
            </a:r>
            <a:endParaRPr lang="tr-TR" sz="2400" dirty="0" smtClean="0"/>
          </a:p>
          <a:p>
            <a:pPr algn="just"/>
            <a:r>
              <a:rPr lang="en-US" sz="2600" b="1" i="1" dirty="0" smtClean="0"/>
              <a:t>DEC </a:t>
            </a:r>
            <a:r>
              <a:rPr lang="en-US" sz="2600" b="1" i="1" dirty="0"/>
              <a:t>− BIN − HEX</a:t>
            </a:r>
            <a:r>
              <a:rPr lang="en-US" sz="2400" dirty="0"/>
              <a:t> conversion table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as follows</a:t>
            </a:r>
            <a:r>
              <a:rPr lang="tr-TR" sz="2400" dirty="0" smtClean="0"/>
              <a:t>: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3" y="2780928"/>
            <a:ext cx="1624588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5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317847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Since </a:t>
            </a:r>
            <a:r>
              <a:rPr lang="en-US" sz="2400" dirty="0"/>
              <a:t>the hexadecimal number system is also </a:t>
            </a:r>
            <a:r>
              <a:rPr lang="en-US" sz="2400" u="sng" dirty="0"/>
              <a:t>based on</a:t>
            </a:r>
            <a:r>
              <a:rPr lang="en-US" sz="2400" dirty="0"/>
              <a:t> the </a:t>
            </a:r>
            <a:r>
              <a:rPr lang="en-US" sz="2400" b="1" i="1" u="sng" dirty="0"/>
              <a:t>power of 2</a:t>
            </a:r>
            <a:r>
              <a:rPr lang="en-US" sz="2400" dirty="0"/>
              <a:t>, the </a:t>
            </a:r>
            <a:r>
              <a:rPr lang="en-US" sz="2400" b="1" i="1" dirty="0" smtClean="0"/>
              <a:t>BIN–HEX</a:t>
            </a:r>
            <a:r>
              <a:rPr lang="en-US" sz="2400" dirty="0" smtClean="0"/>
              <a:t> </a:t>
            </a:r>
            <a:r>
              <a:rPr lang="en-US" sz="2400" dirty="0"/>
              <a:t>conversion is </a:t>
            </a:r>
            <a:r>
              <a:rPr lang="en-US" sz="2400" u="sng" dirty="0"/>
              <a:t>immediate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We </a:t>
            </a:r>
            <a:r>
              <a:rPr lang="en-US" sz="2400" i="1" u="sng" dirty="0"/>
              <a:t>replace</a:t>
            </a:r>
            <a:r>
              <a:rPr lang="en-US" sz="2400" u="sng" dirty="0"/>
              <a:t> every </a:t>
            </a:r>
            <a:r>
              <a:rPr lang="en-US" sz="2400" b="1" u="sng" dirty="0"/>
              <a:t>group of four binary digits</a:t>
            </a:r>
            <a:r>
              <a:rPr lang="en-US" sz="2400" dirty="0"/>
              <a:t> with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corresponding </a:t>
            </a:r>
            <a:r>
              <a:rPr lang="en-US" sz="2400" b="1" i="1" u="sng" dirty="0"/>
              <a:t>HEX digits</a:t>
            </a:r>
            <a:r>
              <a:rPr lang="en-US" sz="2400" dirty="0"/>
              <a:t>. Here are some examples: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19011"/>
            <a:ext cx="5335021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1885678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2095624" y="4462869"/>
            <a:ext cx="72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2939522" y="4472703"/>
            <a:ext cx="72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6927772" y="2492896"/>
            <a:ext cx="54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6927772" y="5445224"/>
            <a:ext cx="54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7620172" y="2487476"/>
            <a:ext cx="36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7620172" y="5445224"/>
            <a:ext cx="36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7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24057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i="1" dirty="0" smtClean="0"/>
              <a:t>DEC</a:t>
            </a:r>
            <a:r>
              <a:rPr lang="en-US" sz="2400" b="1" i="1" dirty="0" smtClean="0"/>
              <a:t>–HEX </a:t>
            </a:r>
            <a:r>
              <a:rPr lang="en-US" sz="2400" dirty="0" smtClean="0"/>
              <a:t>conversion </a:t>
            </a:r>
            <a:r>
              <a:rPr lang="en-US" sz="2400" dirty="0"/>
              <a:t>can also be done with repeated division, by dividing </a:t>
            </a:r>
            <a:r>
              <a:rPr lang="en-US" sz="2400" dirty="0" smtClean="0"/>
              <a:t>by</a:t>
            </a:r>
            <a:r>
              <a:rPr lang="tr-TR" sz="2400" dirty="0" smtClean="0"/>
              <a:t> </a:t>
            </a:r>
            <a:r>
              <a:rPr lang="en-US" sz="2400" dirty="0" smtClean="0"/>
              <a:t>16.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949572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655"/>
            <a:ext cx="3299418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672630"/>
            <a:ext cx="216102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3333581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/>
              <a:t>L</a:t>
            </a:r>
            <a:r>
              <a:rPr lang="en-US" sz="2400" dirty="0" err="1" smtClean="0"/>
              <a:t>et’s</a:t>
            </a:r>
            <a:r>
              <a:rPr lang="en-US" sz="2400" dirty="0" smtClean="0"/>
              <a:t> </a:t>
            </a:r>
            <a:r>
              <a:rPr lang="en-US" sz="2400" dirty="0"/>
              <a:t>look at some examples of </a:t>
            </a:r>
            <a:r>
              <a:rPr lang="en-US" sz="2400" b="1" i="1" u="sng" dirty="0" smtClean="0"/>
              <a:t>column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addition</a:t>
            </a:r>
            <a:r>
              <a:rPr lang="en-US" sz="2400" dirty="0" smtClean="0"/>
              <a:t> </a:t>
            </a:r>
            <a:r>
              <a:rPr lang="en-US" sz="2400" dirty="0"/>
              <a:t>with two numbers.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tr-TR" sz="2400" dirty="0" smtClean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a </a:t>
            </a:r>
            <a:r>
              <a:rPr lang="en-US" sz="2400" b="1" i="1" u="sng" dirty="0"/>
              <a:t>digit is over </a:t>
            </a:r>
            <a:r>
              <a:rPr lang="en-US" sz="2400" b="1" i="1" u="sng" dirty="0" smtClean="0"/>
              <a:t>15</a:t>
            </a:r>
            <a:r>
              <a:rPr lang="en-US" sz="2400" dirty="0" smtClean="0"/>
              <a:t>, </a:t>
            </a:r>
            <a:r>
              <a:rPr lang="en-US" sz="2400" dirty="0"/>
              <a:t>we </a:t>
            </a:r>
            <a:r>
              <a:rPr lang="en-US" sz="2600" b="1" i="1" u="sng" dirty="0"/>
              <a:t>carry</a:t>
            </a:r>
            <a:r>
              <a:rPr lang="en-US" sz="2400" dirty="0"/>
              <a:t> it over one column.:</a:t>
            </a:r>
            <a:endParaRPr lang="tr-TR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6" y="4941168"/>
            <a:ext cx="5585807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3203848" y="5300113"/>
            <a:ext cx="18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3682818" y="5607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10</a:t>
            </a:r>
            <a:endParaRPr lang="en-US" dirty="0"/>
          </a:p>
        </p:txBody>
      </p:sp>
      <p:cxnSp>
        <p:nvCxnSpPr>
          <p:cNvPr id="5" name="Düz Ok Bağlayıcısı 4"/>
          <p:cNvCxnSpPr/>
          <p:nvPr/>
        </p:nvCxnSpPr>
        <p:spPr>
          <a:xfrm>
            <a:off x="3383848" y="5607168"/>
            <a:ext cx="38939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3176248" y="5871137"/>
            <a:ext cx="18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640522" y="61808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</a:t>
            </a:r>
            <a:endParaRPr lang="en-US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3341552" y="6180835"/>
            <a:ext cx="38939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5442966" y="5274355"/>
            <a:ext cx="18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5921936" y="5581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</a:t>
            </a:r>
            <a:endParaRPr lang="en-US" dirty="0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5622966" y="5581410"/>
            <a:ext cx="38939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5442966" y="4952392"/>
            <a:ext cx="180000" cy="288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5868143" y="4589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</a:t>
            </a:r>
            <a:endParaRPr lang="en-US" dirty="0"/>
          </a:p>
        </p:txBody>
      </p:sp>
      <p:cxnSp>
        <p:nvCxnSpPr>
          <p:cNvPr id="20" name="Düz Ok Bağlayıcısı 19"/>
          <p:cNvCxnSpPr/>
          <p:nvPr/>
        </p:nvCxnSpPr>
        <p:spPr>
          <a:xfrm flipV="1">
            <a:off x="5622966" y="4774622"/>
            <a:ext cx="298970" cy="31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="" xmlns:a16="http://schemas.microsoft.com/office/drawing/2014/main" id="{3B13229E-9F17-41BC-B7DA-374A8347A5AF}"/>
              </a:ext>
            </a:extLst>
          </p:cNvPr>
          <p:cNvSpPr/>
          <p:nvPr/>
        </p:nvSpPr>
        <p:spPr>
          <a:xfrm>
            <a:off x="5293480" y="5873780"/>
            <a:ext cx="329485" cy="285357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Metin kutusu 22"/>
          <p:cNvSpPr txBox="1"/>
          <p:nvPr/>
        </p:nvSpPr>
        <p:spPr>
          <a:xfrm>
            <a:off x="5772451" y="6180835"/>
            <a:ext cx="108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30</a:t>
            </a:r>
          </a:p>
          <a:p>
            <a:r>
              <a:rPr lang="tr-TR" sz="1400" dirty="0" err="1" smtClean="0"/>
              <a:t>Divide</a:t>
            </a:r>
            <a:r>
              <a:rPr lang="tr-TR" sz="1400" dirty="0" smtClean="0"/>
              <a:t> </a:t>
            </a:r>
            <a:r>
              <a:rPr lang="tr-TR" sz="1400" dirty="0" err="1" smtClean="0"/>
              <a:t>by</a:t>
            </a:r>
            <a:r>
              <a:rPr lang="tr-TR" sz="1400" dirty="0" smtClean="0"/>
              <a:t> 16</a:t>
            </a:r>
            <a:endParaRPr lang="en-US" sz="1400" dirty="0"/>
          </a:p>
        </p:txBody>
      </p:sp>
      <p:cxnSp>
        <p:nvCxnSpPr>
          <p:cNvPr id="24" name="Düz Ok Bağlayıcısı 23"/>
          <p:cNvCxnSpPr/>
          <p:nvPr/>
        </p:nvCxnSpPr>
        <p:spPr>
          <a:xfrm>
            <a:off x="5473481" y="6180835"/>
            <a:ext cx="38939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0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3403317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4" y="687430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77274" y="1196752"/>
            <a:ext cx="89715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decimal-to-binary</a:t>
            </a:r>
            <a:r>
              <a:rPr lang="tr-TR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b="1" i="1" dirty="0"/>
              <a:t>binary-to-decimal</a:t>
            </a:r>
            <a:r>
              <a:rPr lang="en-US" sz="2400" dirty="0"/>
              <a:t> conversion becomes more </a:t>
            </a:r>
            <a:r>
              <a:rPr lang="tr-TR" sz="2400" dirty="0" err="1" smtClean="0"/>
              <a:t>complex</a:t>
            </a:r>
            <a:r>
              <a:rPr lang="en-US" sz="2400" dirty="0" smtClean="0"/>
              <a:t> </a:t>
            </a:r>
            <a:r>
              <a:rPr lang="en-US" sz="2400" dirty="0"/>
              <a:t>as the </a:t>
            </a:r>
            <a:r>
              <a:rPr lang="en-US" sz="2400" u="sng" dirty="0"/>
              <a:t>numbers get bigger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en-US" sz="2400" dirty="0"/>
              <a:t>To make the conversion easier, we can represent the </a:t>
            </a:r>
            <a:r>
              <a:rPr lang="en-US" sz="2400" b="1" i="1" u="sng" dirty="0"/>
              <a:t>digits of a decimal </a:t>
            </a:r>
            <a:r>
              <a:rPr lang="en-US" sz="2400" b="1" i="1" u="sng" dirty="0" smtClean="0"/>
              <a:t>number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one </a:t>
            </a:r>
            <a:r>
              <a:rPr lang="en-US" sz="2400" b="1" i="1" u="sng" dirty="0"/>
              <a:t>by one</a:t>
            </a:r>
            <a:r>
              <a:rPr lang="en-US" sz="2400" dirty="0"/>
              <a:t>, using the </a:t>
            </a:r>
            <a:r>
              <a:rPr lang="en-US" sz="2600" b="1" i="1" dirty="0" smtClean="0"/>
              <a:t>Binary </a:t>
            </a:r>
            <a:r>
              <a:rPr lang="en-US" sz="2600" b="1" i="1" dirty="0"/>
              <a:t>Coded Decimal (BCD</a:t>
            </a:r>
            <a:r>
              <a:rPr lang="en-US" sz="2600" b="1" i="1" dirty="0" smtClean="0"/>
              <a:t>)</a:t>
            </a:r>
            <a:endParaRPr lang="tr-TR" sz="2600" b="1" i="1" dirty="0" smtClean="0"/>
          </a:p>
          <a:p>
            <a:pPr algn="just"/>
            <a:endParaRPr lang="tr-TR" sz="2600" b="1" i="1" dirty="0"/>
          </a:p>
          <a:p>
            <a:pPr algn="just"/>
            <a:r>
              <a:rPr lang="en-US" sz="2400" dirty="0"/>
              <a:t>They </a:t>
            </a:r>
            <a:r>
              <a:rPr lang="en-US" sz="2400" dirty="0" smtClean="0"/>
              <a:t>code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b="1" i="1" dirty="0"/>
              <a:t>decimal numbers’ digits</a:t>
            </a:r>
            <a:r>
              <a:rPr lang="en-US" sz="2400" dirty="0"/>
              <a:t> </a:t>
            </a:r>
            <a:r>
              <a:rPr lang="en-US" sz="2400" b="1" i="1" u="sng" dirty="0"/>
              <a:t>one by one</a:t>
            </a:r>
            <a:r>
              <a:rPr lang="en-US" sz="2400" dirty="0"/>
              <a:t> using </a:t>
            </a:r>
            <a:r>
              <a:rPr lang="en-US" sz="2600" b="1" i="1" u="sng" dirty="0"/>
              <a:t>groups of four bits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L</a:t>
            </a:r>
            <a:r>
              <a:rPr lang="en-US" sz="2400" dirty="0" err="1" smtClean="0"/>
              <a:t>et’s</a:t>
            </a:r>
            <a:r>
              <a:rPr lang="en-US" sz="2400" dirty="0" smtClean="0"/>
              <a:t> </a:t>
            </a:r>
            <a:r>
              <a:rPr lang="en-US" sz="2400" dirty="0"/>
              <a:t>look at some of the most </a:t>
            </a:r>
            <a:r>
              <a:rPr lang="en-US" sz="2400" u="sng" dirty="0"/>
              <a:t>commonly</a:t>
            </a:r>
            <a:r>
              <a:rPr lang="en-US" sz="2400" dirty="0"/>
              <a:t> used </a:t>
            </a:r>
            <a:r>
              <a:rPr lang="en-US" sz="2400" b="1" i="1" dirty="0"/>
              <a:t>BCD codes</a:t>
            </a:r>
            <a:r>
              <a:rPr lang="en-US" sz="2400" dirty="0"/>
              <a:t>:</a:t>
            </a:r>
            <a:endParaRPr lang="tr-TR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0" y="5373216"/>
            <a:ext cx="8208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2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3403317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4" y="687430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77274" y="1196752"/>
            <a:ext cx="89715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i="1" u="sng" dirty="0" smtClean="0"/>
              <a:t>B</a:t>
            </a:r>
            <a:r>
              <a:rPr lang="en-US" sz="2400" i="1" u="sng" dirty="0" err="1" smtClean="0"/>
              <a:t>inary</a:t>
            </a:r>
            <a:r>
              <a:rPr lang="en-US" sz="2400" i="1" u="sng" dirty="0" smtClean="0"/>
              <a:t> </a:t>
            </a:r>
            <a:r>
              <a:rPr lang="en-US" sz="2400" i="1" u="sng" dirty="0"/>
              <a:t>codes</a:t>
            </a:r>
            <a:r>
              <a:rPr lang="en-US" sz="2400" dirty="0"/>
              <a:t> are said to be </a:t>
            </a:r>
            <a:r>
              <a:rPr lang="en-US" sz="2600" b="1" i="1" u="sng" dirty="0"/>
              <a:t>weighted</a:t>
            </a:r>
            <a:r>
              <a:rPr lang="en-US" sz="2400" dirty="0"/>
              <a:t> if </a:t>
            </a:r>
            <a:r>
              <a:rPr lang="en-US" sz="2400" u="sng" dirty="0"/>
              <a:t>every digit</a:t>
            </a:r>
            <a:r>
              <a:rPr lang="en-US" sz="2400" dirty="0"/>
              <a:t> has its </a:t>
            </a:r>
            <a:r>
              <a:rPr lang="en-US" sz="2400" i="1" u="sng" dirty="0"/>
              <a:t>own </a:t>
            </a:r>
            <a:r>
              <a:rPr lang="en-US" sz="2400" i="1" u="sng" dirty="0" smtClean="0"/>
              <a:t>weight</a:t>
            </a:r>
            <a:r>
              <a:rPr lang="tr-TR" sz="2400" dirty="0" smtClean="0"/>
              <a:t> </a:t>
            </a:r>
            <a:r>
              <a:rPr lang="en-US" sz="2400" dirty="0" smtClean="0"/>
              <a:t>according </a:t>
            </a:r>
            <a:r>
              <a:rPr lang="en-US" sz="2400" dirty="0"/>
              <a:t>to its position.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Those </a:t>
            </a:r>
            <a:r>
              <a:rPr lang="en-US" sz="2400" dirty="0"/>
              <a:t>in which every combination of digits is </a:t>
            </a:r>
            <a:r>
              <a:rPr lang="en-US" sz="2400" b="1" i="1" u="sng" dirty="0" smtClean="0"/>
              <a:t>randomly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associated</a:t>
            </a:r>
            <a:r>
              <a:rPr lang="en-US" sz="2400" dirty="0" smtClean="0"/>
              <a:t> </a:t>
            </a:r>
            <a:r>
              <a:rPr lang="en-US" sz="2400" dirty="0"/>
              <a:t>to a certain number are called </a:t>
            </a:r>
            <a:r>
              <a:rPr lang="en-US" sz="2600" b="1" i="1" u="sng" dirty="0"/>
              <a:t>non-weighted</a:t>
            </a:r>
            <a:r>
              <a:rPr lang="en-US" sz="2400" dirty="0"/>
              <a:t>.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endParaRPr lang="tr-TR" sz="2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2519964"/>
            <a:ext cx="864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Düz Ok Bağlayıcısı 2"/>
          <p:cNvCxnSpPr/>
          <p:nvPr/>
        </p:nvCxnSpPr>
        <p:spPr>
          <a:xfrm flipH="1">
            <a:off x="3347864" y="170080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0" y="5301168"/>
            <a:ext cx="86175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Düz Ok Bağlayıcısı 8"/>
          <p:cNvCxnSpPr/>
          <p:nvPr/>
        </p:nvCxnSpPr>
        <p:spPr>
          <a:xfrm flipH="1">
            <a:off x="3064534" y="4585291"/>
            <a:ext cx="720000" cy="82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7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3403317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4" y="687430"/>
            <a:ext cx="3343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77273" y="1700808"/>
            <a:ext cx="89715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i="1" u="sng" dirty="0"/>
              <a:t>Self-complementing codes</a:t>
            </a:r>
            <a:r>
              <a:rPr lang="en-US" sz="2400" dirty="0"/>
              <a:t> are those where </a:t>
            </a:r>
            <a:r>
              <a:rPr lang="en-US" sz="2400" u="sng" dirty="0"/>
              <a:t>two numbers</a:t>
            </a:r>
            <a:r>
              <a:rPr lang="en-US" sz="2400" dirty="0"/>
              <a:t> that </a:t>
            </a:r>
            <a:r>
              <a:rPr lang="en-US" sz="2400" u="sng" dirty="0"/>
              <a:t>add up to </a:t>
            </a:r>
            <a:r>
              <a:rPr lang="en-US" sz="2400" b="1" u="sng" dirty="0"/>
              <a:t>9</a:t>
            </a:r>
            <a:r>
              <a:rPr lang="en-US" sz="2400" dirty="0"/>
              <a:t> </a:t>
            </a:r>
            <a:r>
              <a:rPr lang="en-US" sz="2400" dirty="0" smtClean="0"/>
              <a:t>are</a:t>
            </a:r>
            <a:r>
              <a:rPr lang="tr-TR" sz="2400" dirty="0" smtClean="0"/>
              <a:t> </a:t>
            </a:r>
            <a:r>
              <a:rPr lang="en-US" sz="2400" b="1" i="1" u="sng" dirty="0" smtClean="0"/>
              <a:t>complements</a:t>
            </a:r>
            <a:r>
              <a:rPr lang="en-US" sz="2400" u="sng" dirty="0" smtClean="0"/>
              <a:t> </a:t>
            </a:r>
            <a:r>
              <a:rPr lang="en-US" sz="2400" u="sng" dirty="0"/>
              <a:t>to one of each other</a:t>
            </a:r>
            <a:r>
              <a:rPr lang="en-US" sz="2400" dirty="0"/>
              <a:t> (i.e., the 1s and 0s are interchanged).</a:t>
            </a:r>
            <a:endParaRPr lang="tr-TR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/>
          <a:stretch/>
        </p:blipFill>
        <p:spPr bwMode="auto">
          <a:xfrm>
            <a:off x="240346" y="1353725"/>
            <a:ext cx="8439750" cy="29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" y="3068960"/>
            <a:ext cx="8914414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Düz Ok Bağlayıcısı 10"/>
          <p:cNvCxnSpPr/>
          <p:nvPr/>
        </p:nvCxnSpPr>
        <p:spPr>
          <a:xfrm>
            <a:off x="3002408" y="2204864"/>
            <a:ext cx="9215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94" y="3483809"/>
            <a:ext cx="4105895" cy="31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41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573"/>
            <a:ext cx="2314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77273" y="404664"/>
            <a:ext cx="8971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i="1" u="sng" dirty="0"/>
              <a:t>GRAY codes</a:t>
            </a:r>
            <a:r>
              <a:rPr lang="en-US" sz="2400" dirty="0"/>
              <a:t> are </a:t>
            </a:r>
            <a:r>
              <a:rPr lang="en-US" sz="2600" b="1" i="1" u="sng" dirty="0"/>
              <a:t>non-weighted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800" dirty="0" smtClean="0"/>
          </a:p>
          <a:p>
            <a:pPr algn="just"/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en-US" sz="2400" dirty="0" smtClean="0"/>
              <a:t>number </a:t>
            </a:r>
            <a:r>
              <a:rPr lang="en-US" sz="2400" b="1" i="1" u="sng" dirty="0"/>
              <a:t>differs by </a:t>
            </a:r>
            <a:r>
              <a:rPr lang="en-US" sz="2600" b="1" i="1" u="sng" dirty="0"/>
              <a:t>one single digit</a:t>
            </a:r>
            <a:r>
              <a:rPr lang="en-US" sz="2400" dirty="0"/>
              <a:t> from the </a:t>
            </a:r>
            <a:r>
              <a:rPr lang="en-US" sz="2400" b="1" i="1" u="sng" dirty="0"/>
              <a:t>one that precedes it</a:t>
            </a:r>
            <a:r>
              <a:rPr lang="en-US" sz="2400" dirty="0"/>
              <a:t> and </a:t>
            </a:r>
            <a:r>
              <a:rPr lang="en-US" sz="2400" b="1" i="1" u="sng" dirty="0"/>
              <a:t>the one </a:t>
            </a:r>
            <a:r>
              <a:rPr lang="en-US" sz="2400" b="1" i="1" u="sng" dirty="0" smtClean="0"/>
              <a:t>that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follows </a:t>
            </a:r>
            <a:r>
              <a:rPr lang="en-US" sz="2400" b="1" i="1" u="sng" dirty="0"/>
              <a:t>it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800" dirty="0"/>
          </a:p>
          <a:p>
            <a:pPr algn="just"/>
            <a:r>
              <a:rPr lang="en-US" sz="2400" dirty="0" smtClean="0"/>
              <a:t>GRAY </a:t>
            </a:r>
            <a:r>
              <a:rPr lang="en-US" sz="2400" dirty="0"/>
              <a:t>codes can be made with </a:t>
            </a:r>
            <a:r>
              <a:rPr lang="en-US" sz="2400" i="1" u="sng" dirty="0"/>
              <a:t>any number of bits</a:t>
            </a:r>
            <a:r>
              <a:rPr lang="en-US" sz="2400" dirty="0"/>
              <a:t>. There are many </a:t>
            </a:r>
            <a:r>
              <a:rPr lang="en-US" sz="2400" dirty="0" smtClean="0"/>
              <a:t>types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GRAY codes. The one shown here is the “</a:t>
            </a:r>
            <a:r>
              <a:rPr lang="en-US" sz="2400" b="1" i="1" u="sng" dirty="0"/>
              <a:t>reflected</a:t>
            </a:r>
            <a:r>
              <a:rPr lang="en-US" sz="2400" dirty="0"/>
              <a:t>” </a:t>
            </a:r>
            <a:r>
              <a:rPr lang="en-US" sz="2400" dirty="0" smtClean="0"/>
              <a:t>type</a:t>
            </a:r>
            <a:r>
              <a:rPr lang="tr-TR" sz="2400" dirty="0" smtClean="0"/>
              <a:t>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37" y="2616394"/>
            <a:ext cx="1133049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73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3" y="116632"/>
            <a:ext cx="7611000" cy="3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48442" y="3212632"/>
                <a:ext cx="8888054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In the </a:t>
                </a:r>
                <a:r>
                  <a:rPr lang="en-US" sz="2400" i="1" u="sng" dirty="0"/>
                  <a:t>farthest right column</a:t>
                </a:r>
                <a:r>
                  <a:rPr lang="en-US" sz="2400" dirty="0"/>
                  <a:t>, the result is obviously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but </a:t>
                </a:r>
                <a:r>
                  <a:rPr lang="en-US" sz="2400" dirty="0"/>
                  <a:t>it makes sense to </a:t>
                </a:r>
                <a:r>
                  <a:rPr lang="en-US" sz="2400" u="sng" dirty="0" smtClean="0"/>
                  <a:t>interpret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it </a:t>
                </a:r>
                <a:r>
                  <a:rPr lang="en-US" sz="2400" dirty="0"/>
                  <a:t>as “</a:t>
                </a:r>
                <a:r>
                  <a:rPr lang="en-US" sz="2400" b="1" i="1" u="sng" dirty="0"/>
                  <a:t>result 0,with carry over 1</a:t>
                </a:r>
                <a:r>
                  <a:rPr lang="en-US" sz="2400" dirty="0"/>
                  <a:t>”. </a:t>
                </a:r>
                <a:endParaRPr lang="tr-TR" sz="2400" dirty="0" smtClean="0"/>
              </a:p>
              <a:p>
                <a:pPr algn="just"/>
                <a:endParaRPr lang="tr-TR" sz="900" dirty="0"/>
              </a:p>
              <a:p>
                <a:pPr algn="just"/>
                <a:r>
                  <a:rPr lang="en-US" sz="2400" dirty="0" smtClean="0"/>
                  <a:t>So, let’s denote the </a:t>
                </a:r>
                <a:r>
                  <a:rPr lang="en-US" sz="2400" b="1" i="1" u="sng" dirty="0" smtClean="0"/>
                  <a:t>bit of the sum</a:t>
                </a:r>
                <a:r>
                  <a:rPr lang="en-US" sz="2400" dirty="0" smtClean="0"/>
                  <a:t> as </a:t>
                </a:r>
                <a:r>
                  <a:rPr lang="en-US" sz="2600" b="1" dirty="0" smtClean="0"/>
                  <a:t>S</a:t>
                </a:r>
                <a:r>
                  <a:rPr lang="en-US" sz="2400" dirty="0" smtClean="0"/>
                  <a:t> and introduce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the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/>
                  <a:t> (</a:t>
                </a:r>
                <a:r>
                  <a:rPr lang="en-US" sz="2600" b="1" i="1" u="sng" dirty="0" smtClean="0"/>
                  <a:t>Carry Out</a:t>
                </a:r>
                <a:r>
                  <a:rPr lang="en-US" sz="2400" dirty="0" smtClean="0"/>
                  <a:t>), which represents the result. In cases where there is </a:t>
                </a:r>
                <a:r>
                  <a:rPr lang="en-US" sz="2400" u="sng" dirty="0" smtClean="0"/>
                  <a:t>no carry</a:t>
                </a:r>
                <a:r>
                  <a:rPr lang="en-US" sz="2400" dirty="0" smtClean="0"/>
                  <a:t>,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we will write it as </a:t>
                </a:r>
                <a:r>
                  <a:rPr lang="en-US" sz="2400" b="1" dirty="0" smtClean="0"/>
                  <a:t>0</a:t>
                </a:r>
                <a:r>
                  <a:rPr lang="en-US" sz="2400" dirty="0" smtClean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2" y="3212632"/>
                <a:ext cx="8888054" cy="2139047"/>
              </a:xfrm>
              <a:prstGeom prst="rect">
                <a:avLst/>
              </a:prstGeom>
              <a:blipFill rotWithShape="1">
                <a:blip r:embed="rId3"/>
                <a:stretch>
                  <a:fillRect l="-1029" t="-2279" r="-1097" b="-5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Düz Ok Bağlayıcısı 3"/>
          <p:cNvCxnSpPr/>
          <p:nvPr/>
        </p:nvCxnSpPr>
        <p:spPr>
          <a:xfrm flipH="1" flipV="1">
            <a:off x="6012160" y="2996952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4" y="5339528"/>
            <a:ext cx="5476000" cy="13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Düz Ok Bağlayıcısı 6"/>
          <p:cNvCxnSpPr/>
          <p:nvPr/>
        </p:nvCxnSpPr>
        <p:spPr>
          <a:xfrm flipH="1" flipV="1">
            <a:off x="1115616" y="4941168"/>
            <a:ext cx="100987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V="1">
            <a:off x="2699792" y="4509120"/>
            <a:ext cx="1892677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2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8442" y="260648"/>
            <a:ext cx="88880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When we </a:t>
            </a:r>
            <a:r>
              <a:rPr lang="en-US" sz="2400" u="sng" dirty="0"/>
              <a:t>add binary numbers</a:t>
            </a:r>
            <a:r>
              <a:rPr lang="en-US" sz="2400" dirty="0"/>
              <a:t> coded on </a:t>
            </a:r>
            <a:r>
              <a:rPr lang="en-US" sz="2400" b="1" i="1" u="sng" dirty="0"/>
              <a:t>more than one bit</a:t>
            </a:r>
            <a:r>
              <a:rPr lang="en-US" sz="2400" dirty="0"/>
              <a:t>, the </a:t>
            </a:r>
            <a:r>
              <a:rPr lang="en-US" sz="2600" b="1" i="1" u="sng" dirty="0"/>
              <a:t>carry</a:t>
            </a:r>
            <a:r>
              <a:rPr lang="en-US" sz="2400" dirty="0"/>
              <a:t> generated </a:t>
            </a:r>
            <a:r>
              <a:rPr lang="en-US" sz="2400" u="sng" dirty="0" smtClean="0"/>
              <a:t>from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one </a:t>
            </a:r>
            <a:r>
              <a:rPr lang="en-US" sz="2400" u="sng" dirty="0"/>
              <a:t>column</a:t>
            </a:r>
            <a:r>
              <a:rPr lang="en-US" sz="2400" dirty="0"/>
              <a:t> must be </a:t>
            </a:r>
            <a:r>
              <a:rPr lang="en-US" sz="2400" b="1" i="1" u="sng" dirty="0"/>
              <a:t>added</a:t>
            </a:r>
            <a:r>
              <a:rPr lang="en-US" sz="2400" dirty="0"/>
              <a:t> to the </a:t>
            </a:r>
            <a:r>
              <a:rPr lang="en-US" sz="2400" u="sng" dirty="0"/>
              <a:t>result from the column to its </a:t>
            </a:r>
            <a:r>
              <a:rPr lang="en-US" sz="2400" i="1" u="sng" dirty="0"/>
              <a:t>immediate left</a:t>
            </a:r>
            <a:r>
              <a:rPr lang="en-US" sz="2400" dirty="0"/>
              <a:t>, as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following examples:</a:t>
            </a:r>
            <a:endParaRPr lang="tr-T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69" y="2092741"/>
            <a:ext cx="4295799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5724128" y="4056184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 smtClean="0"/>
              <a:t>two </a:t>
            </a:r>
            <a:r>
              <a:rPr lang="en-US" sz="2400" i="1" u="sng" dirty="0"/>
              <a:t>right-hand columns</a:t>
            </a:r>
            <a:r>
              <a:rPr lang="en-US" sz="2400" dirty="0"/>
              <a:t> have </a:t>
            </a:r>
            <a:r>
              <a:rPr lang="en-US" sz="2400" i="1" u="sng" dirty="0" smtClean="0"/>
              <a:t>carries</a:t>
            </a:r>
            <a:endParaRPr lang="tr-TR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152438" y="4240851"/>
            <a:ext cx="150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u="sng" dirty="0" smtClean="0"/>
              <a:t>no carries</a:t>
            </a:r>
            <a:endParaRPr lang="tr-TR" sz="2400" dirty="0" smtClean="0"/>
          </a:p>
        </p:txBody>
      </p:sp>
      <p:cxnSp>
        <p:nvCxnSpPr>
          <p:cNvPr id="6" name="Düz Ok Bağlayıcısı 5"/>
          <p:cNvCxnSpPr/>
          <p:nvPr/>
        </p:nvCxnSpPr>
        <p:spPr>
          <a:xfrm flipV="1">
            <a:off x="1907704" y="3532741"/>
            <a:ext cx="648072" cy="73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2329964" y="542446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</a:t>
            </a:r>
            <a:r>
              <a:rPr lang="en-US" sz="2400" dirty="0"/>
              <a:t>is </a:t>
            </a:r>
            <a:r>
              <a:rPr lang="en-US" sz="2400" i="1" u="sng" dirty="0"/>
              <a:t>one </a:t>
            </a:r>
            <a:r>
              <a:rPr lang="tr-TR" sz="2400" i="1" u="sng" dirty="0" err="1" smtClean="0"/>
              <a:t>carry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i="1" u="sng" dirty="0" smtClean="0"/>
              <a:t>farthest</a:t>
            </a:r>
            <a:r>
              <a:rPr lang="tr-TR" sz="2400" i="1" u="sng" dirty="0" smtClean="0"/>
              <a:t> </a:t>
            </a:r>
            <a:r>
              <a:rPr lang="en-US" sz="2400" i="1" u="sng" dirty="0" smtClean="0"/>
              <a:t>right column</a:t>
            </a:r>
            <a:endParaRPr lang="tr-TR" sz="2400" i="1" u="sng" dirty="0" smtClean="0"/>
          </a:p>
        </p:txBody>
      </p:sp>
      <p:cxnSp>
        <p:nvCxnSpPr>
          <p:cNvPr id="9" name="Düz Ok Bağlayıcısı 8"/>
          <p:cNvCxnSpPr/>
          <p:nvPr/>
        </p:nvCxnSpPr>
        <p:spPr>
          <a:xfrm flipH="1" flipV="1">
            <a:off x="6300192" y="3532741"/>
            <a:ext cx="648072" cy="523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4469498" y="3629497"/>
            <a:ext cx="0" cy="176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>
                <a:extLst>
                  <a:ext uri="{FF2B5EF4-FFF2-40B4-BE49-F238E27FC236}">
                    <a16:creationId xmlns="" xmlns:a16="http://schemas.microsoft.com/office/drawing/2014/main" id="{D3CA824C-BD48-44C2-9512-5916CDDF76CA}"/>
                  </a:ext>
                </a:extLst>
              </p:cNvPr>
              <p:cNvSpPr txBox="1"/>
              <p:nvPr/>
            </p:nvSpPr>
            <p:spPr>
              <a:xfrm>
                <a:off x="143671" y="260648"/>
                <a:ext cx="888805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Based on these observations, we define the </a:t>
                </a:r>
                <a:r>
                  <a:rPr lang="en-US" sz="2600" b="1" i="1" u="sng" dirty="0" smtClean="0"/>
                  <a:t>addition rules</a:t>
                </a:r>
                <a:r>
                  <a:rPr lang="en-US" sz="2400" dirty="0" smtClean="0"/>
                  <a:t> for a given column by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introducing </a:t>
                </a:r>
                <a:r>
                  <a:rPr lang="en-US" sz="2400" dirty="0"/>
                  <a:t>the </a:t>
                </a:r>
                <a:r>
                  <a:rPr lang="en-US" sz="2600" b="1" i="1" u="sng" dirty="0"/>
                  <a:t>carry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tr-TR" sz="24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tr-TR" sz="24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(Carry In), which </a:t>
                </a:r>
                <a:r>
                  <a:rPr lang="en-US" sz="2400" u="sng" dirty="0"/>
                  <a:t>comes from the adjoining </a:t>
                </a:r>
                <a:r>
                  <a:rPr lang="en-US" sz="2400" u="sng" dirty="0" smtClean="0"/>
                  <a:t>column</a:t>
                </a:r>
                <a:r>
                  <a:rPr lang="tr-TR" sz="2400" dirty="0" smtClean="0"/>
                  <a:t>:</a:t>
                </a:r>
                <a:endParaRPr lang="tr-TR" sz="2400" dirty="0"/>
              </a:p>
            </p:txBody>
          </p:sp>
        </mc:Choice>
        <mc:Fallback xmlns="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CA824C-BD48-44C2-9512-5916CDD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1" y="260648"/>
                <a:ext cx="8888054" cy="1261884"/>
              </a:xfrm>
              <a:prstGeom prst="rect">
                <a:avLst/>
              </a:prstGeom>
              <a:blipFill rotWithShape="1">
                <a:blip r:embed="rId2"/>
                <a:stretch>
                  <a:fillRect l="-1097" t="-3865" r="-102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34556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>
            <a:off x="1763688" y="1124744"/>
            <a:ext cx="295232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5651"/>
            <a:ext cx="6304438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1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6443D503-9791-4CAB-BFEC-8139C79A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99728"/>
            <a:ext cx="7134225" cy="22955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57" y="3324279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9094545-1BA1-4616-BA4F-B881C8972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9086"/>
          <a:stretch/>
        </p:blipFill>
        <p:spPr>
          <a:xfrm>
            <a:off x="179512" y="488546"/>
            <a:ext cx="5930835" cy="298606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="" xmlns:a16="http://schemas.microsoft.com/office/drawing/2014/main" id="{D35A5524-3590-4897-9C64-03EA906528B2}"/>
              </a:ext>
            </a:extLst>
          </p:cNvPr>
          <p:cNvCxnSpPr/>
          <p:nvPr/>
        </p:nvCxnSpPr>
        <p:spPr>
          <a:xfrm>
            <a:off x="4978463" y="3872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503D4230-9830-4308-ADE9-849332750734}"/>
              </a:ext>
            </a:extLst>
          </p:cNvPr>
          <p:cNvSpPr txBox="1"/>
          <p:nvPr/>
        </p:nvSpPr>
        <p:spPr>
          <a:xfrm>
            <a:off x="5095409" y="37595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626BDEC-4DA5-41AE-9A23-B8451C67ADB6}"/>
              </a:ext>
            </a:extLst>
          </p:cNvPr>
          <p:cNvSpPr txBox="1"/>
          <p:nvPr/>
        </p:nvSpPr>
        <p:spPr>
          <a:xfrm>
            <a:off x="4733953" y="397968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85B5501C-79BB-49E5-911E-D502E63F3B5E}"/>
              </a:ext>
            </a:extLst>
          </p:cNvPr>
          <p:cNvSpPr txBox="1"/>
          <p:nvPr/>
        </p:nvSpPr>
        <p:spPr>
          <a:xfrm>
            <a:off x="539115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90C2444E-2A4A-4B59-9AD2-52757E31CEC9}"/>
              </a:ext>
            </a:extLst>
          </p:cNvPr>
          <p:cNvSpPr txBox="1"/>
          <p:nvPr/>
        </p:nvSpPr>
        <p:spPr>
          <a:xfrm>
            <a:off x="579613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FDDF825-88AD-4810-A0EC-CF5B95E72854}"/>
              </a:ext>
            </a:extLst>
          </p:cNvPr>
          <p:cNvSpPr txBox="1"/>
          <p:nvPr/>
        </p:nvSpPr>
        <p:spPr>
          <a:xfrm>
            <a:off x="624152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8C40FA31-3ABA-49EF-988C-A86EF560240C}"/>
              </a:ext>
            </a:extLst>
          </p:cNvPr>
          <p:cNvSpPr txBox="1"/>
          <p:nvPr/>
        </p:nvSpPr>
        <p:spPr>
          <a:xfrm>
            <a:off x="66735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149D0866-9E15-4820-8C3D-B730C47EA322}"/>
              </a:ext>
            </a:extLst>
          </p:cNvPr>
          <p:cNvSpPr txBox="1"/>
          <p:nvPr/>
        </p:nvSpPr>
        <p:spPr>
          <a:xfrm>
            <a:off x="4657352" y="425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82D73E26-D49C-4EA3-A3A5-8068DCC2FE04}"/>
              </a:ext>
            </a:extLst>
          </p:cNvPr>
          <p:cNvSpPr txBox="1"/>
          <p:nvPr/>
        </p:nvSpPr>
        <p:spPr>
          <a:xfrm>
            <a:off x="4657352" y="4654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A89021AF-2CC2-498B-BEB2-8C18726C1253}"/>
              </a:ext>
            </a:extLst>
          </p:cNvPr>
          <p:cNvSpPr txBox="1"/>
          <p:nvPr/>
        </p:nvSpPr>
        <p:spPr>
          <a:xfrm>
            <a:off x="4657352" y="5086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8B15D1C0-E743-4F94-A90B-341382B083D0}"/>
              </a:ext>
            </a:extLst>
          </p:cNvPr>
          <p:cNvSpPr txBox="1"/>
          <p:nvPr/>
        </p:nvSpPr>
        <p:spPr>
          <a:xfrm>
            <a:off x="4657352" y="5518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660E7FBD-FF88-4B49-9648-37E8B27E2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008" y="791086"/>
            <a:ext cx="5136351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3671" y="260648"/>
            <a:ext cx="888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S</a:t>
            </a:r>
            <a:r>
              <a:rPr lang="en-US" sz="2400" dirty="0" err="1" smtClean="0"/>
              <a:t>ome</a:t>
            </a:r>
            <a:r>
              <a:rPr lang="en-US" sz="2400" dirty="0" smtClean="0"/>
              <a:t> </a:t>
            </a:r>
            <a:r>
              <a:rPr lang="en-US" sz="2400" dirty="0"/>
              <a:t>examples of </a:t>
            </a:r>
            <a:r>
              <a:rPr lang="en-US" sz="2400" b="1" i="1" u="sng" dirty="0"/>
              <a:t>binary number </a:t>
            </a:r>
            <a:r>
              <a:rPr lang="en-US" sz="2400" b="1" i="1" u="sng" dirty="0" smtClean="0"/>
              <a:t>addition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5" y="1068565"/>
            <a:ext cx="7590695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43671" y="2865698"/>
            <a:ext cx="8911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When </a:t>
            </a:r>
            <a:r>
              <a:rPr lang="en-US" sz="2400" u="sng" dirty="0"/>
              <a:t>calculating the sum of two numbers</a:t>
            </a:r>
            <a:r>
              <a:rPr lang="en-US" sz="2400" dirty="0"/>
              <a:t>, the </a:t>
            </a:r>
            <a:r>
              <a:rPr lang="en-US" sz="2400" u="sng" dirty="0"/>
              <a:t>result</a:t>
            </a:r>
            <a:r>
              <a:rPr lang="en-US" sz="2400" dirty="0"/>
              <a:t> could </a:t>
            </a:r>
            <a:r>
              <a:rPr lang="en-US" sz="2400" b="1" i="1" u="sng" dirty="0"/>
              <a:t>exceed the </a:t>
            </a:r>
            <a:r>
              <a:rPr lang="en-US" sz="2400" b="1" i="1" u="sng" dirty="0" smtClean="0"/>
              <a:t>maximum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representable </a:t>
            </a:r>
            <a:r>
              <a:rPr lang="en-US" sz="2400" b="1" i="1" u="sng" dirty="0"/>
              <a:t>number</a:t>
            </a:r>
            <a:r>
              <a:rPr lang="en-US" sz="2400" dirty="0"/>
              <a:t>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If</a:t>
            </a:r>
            <a:r>
              <a:rPr lang="en-US" sz="2400" dirty="0"/>
              <a:t>, for example, in our logical network we have </a:t>
            </a:r>
            <a:r>
              <a:rPr lang="en-US" sz="2400" b="1" i="1" u="sng" dirty="0"/>
              <a:t>only 4 </a:t>
            </a:r>
            <a:r>
              <a:rPr lang="en-US" sz="2400" b="1" i="1" u="sng" dirty="0" smtClean="0"/>
              <a:t>bits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available</a:t>
            </a:r>
            <a:r>
              <a:rPr lang="en-US" sz="2400" dirty="0" smtClean="0"/>
              <a:t> </a:t>
            </a:r>
            <a:r>
              <a:rPr lang="en-US" sz="2400" dirty="0"/>
              <a:t>to code a number, the </a:t>
            </a:r>
            <a:r>
              <a:rPr lang="en-US" sz="2400" u="sng" dirty="0"/>
              <a:t>following sums generate</a:t>
            </a:r>
            <a:r>
              <a:rPr lang="en-US" sz="2400" dirty="0"/>
              <a:t> a result that is </a:t>
            </a:r>
            <a:r>
              <a:rPr lang="en-US" sz="2400" i="1" u="sng" dirty="0"/>
              <a:t>too </a:t>
            </a:r>
            <a:r>
              <a:rPr lang="en-US" sz="2400" i="1" u="sng" dirty="0" smtClean="0"/>
              <a:t>large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31" y="4991980"/>
            <a:ext cx="6131534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55A3D75C-06D4-4D3E-B387-5E2A935BCD94}"/>
              </a:ext>
            </a:extLst>
          </p:cNvPr>
          <p:cNvSpPr/>
          <p:nvPr/>
        </p:nvSpPr>
        <p:spPr>
          <a:xfrm>
            <a:off x="1560567" y="6119054"/>
            <a:ext cx="5786373" cy="446684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572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99734" y="332656"/>
            <a:ext cx="89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</a:t>
            </a:r>
            <a:r>
              <a:rPr lang="en-US" sz="2400" dirty="0"/>
              <a:t>, for example, in our logical network we have </a:t>
            </a:r>
            <a:r>
              <a:rPr lang="en-US" sz="2400" b="1" i="1" u="sng" dirty="0"/>
              <a:t>only 4 </a:t>
            </a:r>
            <a:r>
              <a:rPr lang="en-US" sz="2400" b="1" i="1" u="sng" dirty="0" smtClean="0"/>
              <a:t>bits</a:t>
            </a:r>
            <a:r>
              <a:rPr lang="tr-TR" sz="2400" b="1" i="1" u="sng" dirty="0" smtClean="0"/>
              <a:t> </a:t>
            </a:r>
            <a:r>
              <a:rPr lang="en-US" sz="2400" b="1" i="1" u="sng" dirty="0" smtClean="0"/>
              <a:t>available</a:t>
            </a:r>
            <a:r>
              <a:rPr lang="en-US" sz="2400" dirty="0" smtClean="0"/>
              <a:t> </a:t>
            </a:r>
            <a:r>
              <a:rPr lang="en-US" sz="2400" dirty="0"/>
              <a:t>to code a number, the </a:t>
            </a:r>
            <a:r>
              <a:rPr lang="en-US" sz="2400" u="sng" dirty="0"/>
              <a:t>following sums generate</a:t>
            </a:r>
            <a:r>
              <a:rPr lang="en-US" sz="2400" dirty="0"/>
              <a:t> a result that is </a:t>
            </a:r>
            <a:r>
              <a:rPr lang="en-US" sz="2400" i="1" u="sng" dirty="0"/>
              <a:t>too </a:t>
            </a:r>
            <a:r>
              <a:rPr lang="en-US" sz="2400" i="1" u="sng" dirty="0" smtClean="0"/>
              <a:t>large</a:t>
            </a:r>
            <a:r>
              <a:rPr lang="tr-TR" sz="2400" dirty="0" smtClean="0"/>
              <a:t>:</a:t>
            </a:r>
            <a:endParaRPr lang="tr-TR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33" y="1412776"/>
            <a:ext cx="6131534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D3CA824C-BD48-44C2-9512-5916CDDF76CA}"/>
              </a:ext>
            </a:extLst>
          </p:cNvPr>
          <p:cNvSpPr txBox="1"/>
          <p:nvPr/>
        </p:nvSpPr>
        <p:spPr>
          <a:xfrm>
            <a:off x="166855" y="3068960"/>
            <a:ext cx="891195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contain the result, we </a:t>
            </a:r>
            <a:r>
              <a:rPr lang="en-US" sz="2400" u="sng" dirty="0"/>
              <a:t>need</a:t>
            </a:r>
            <a:r>
              <a:rPr lang="en-US" sz="2400" dirty="0"/>
              <a:t> </a:t>
            </a:r>
            <a:r>
              <a:rPr lang="en-US" sz="2400" b="1" u="sng" dirty="0"/>
              <a:t>5 bits</a:t>
            </a:r>
            <a:r>
              <a:rPr lang="en-US" sz="2400" dirty="0" smtClean="0"/>
              <a:t>.</a:t>
            </a:r>
            <a:r>
              <a:rPr lang="tr-TR" sz="2400" dirty="0" smtClean="0"/>
              <a:t> </a:t>
            </a:r>
            <a:r>
              <a:rPr lang="en-US" sz="2400" dirty="0" smtClean="0"/>
              <a:t>An </a:t>
            </a:r>
            <a:r>
              <a:rPr lang="en-US" sz="2600" b="1" i="1" u="sng" dirty="0"/>
              <a:t>overflow error</a:t>
            </a:r>
            <a:r>
              <a:rPr lang="en-US" sz="2400" dirty="0"/>
              <a:t> has occurred. 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en-US" sz="2400" dirty="0" smtClean="0"/>
              <a:t>After calculating</a:t>
            </a:r>
            <a:r>
              <a:rPr lang="tr-TR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sum, we </a:t>
            </a:r>
            <a:r>
              <a:rPr lang="en-US" sz="2400" b="1" i="1" u="sng" dirty="0"/>
              <a:t>must always check</a:t>
            </a:r>
            <a:r>
              <a:rPr lang="en-US" sz="2400" dirty="0"/>
              <a:t> for an </a:t>
            </a:r>
            <a:r>
              <a:rPr lang="en-US" sz="2400" b="1" i="1" u="sng" dirty="0"/>
              <a:t>overflow error</a:t>
            </a:r>
            <a:r>
              <a:rPr lang="en-US" sz="2400" dirty="0"/>
              <a:t>, that is if anything has </a:t>
            </a:r>
            <a:r>
              <a:rPr lang="en-US" sz="2400" u="sng" dirty="0" smtClean="0"/>
              <a:t>carried</a:t>
            </a:r>
            <a:r>
              <a:rPr lang="tr-TR" sz="2400" u="sng" dirty="0" smtClean="0"/>
              <a:t> </a:t>
            </a:r>
            <a:r>
              <a:rPr lang="en-US" sz="2400" u="sng" dirty="0" smtClean="0"/>
              <a:t>over </a:t>
            </a:r>
            <a:r>
              <a:rPr lang="en-US" sz="2400" u="sng" dirty="0"/>
              <a:t>from</a:t>
            </a:r>
            <a:r>
              <a:rPr lang="en-US" sz="2400" dirty="0"/>
              <a:t> the column of the </a:t>
            </a:r>
            <a:r>
              <a:rPr lang="en-US" sz="2400" dirty="0" smtClean="0"/>
              <a:t>MSB</a:t>
            </a:r>
            <a:r>
              <a:rPr lang="tr-TR" sz="2400" dirty="0" smtClean="0"/>
              <a:t> (</a:t>
            </a:r>
            <a:r>
              <a:rPr lang="tr-TR" sz="2000" dirty="0" err="1" smtClean="0"/>
              <a:t>most</a:t>
            </a:r>
            <a:r>
              <a:rPr lang="tr-TR" sz="2000" dirty="0" smtClean="0"/>
              <a:t> </a:t>
            </a:r>
            <a:r>
              <a:rPr lang="tr-TR" sz="2000" dirty="0" err="1" smtClean="0"/>
              <a:t>significant</a:t>
            </a:r>
            <a:r>
              <a:rPr lang="tr-TR" sz="2000" dirty="0" smtClean="0"/>
              <a:t> bit</a:t>
            </a:r>
            <a:r>
              <a:rPr lang="tr-TR" sz="2400" dirty="0" smtClean="0"/>
              <a:t>)</a:t>
            </a:r>
            <a:r>
              <a:rPr lang="en-US" sz="2400" dirty="0" smtClean="0"/>
              <a:t>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u="sng" dirty="0"/>
              <a:t>rule holds</a:t>
            </a:r>
            <a:r>
              <a:rPr lang="en-US" sz="2400" dirty="0"/>
              <a:t> for </a:t>
            </a:r>
            <a:r>
              <a:rPr lang="en-US" sz="2400" b="1" i="1" u="sng" dirty="0"/>
              <a:t>numbers without signs</a:t>
            </a:r>
            <a:r>
              <a:rPr lang="en-US" sz="2400" dirty="0"/>
              <a:t>. </a:t>
            </a:r>
            <a:r>
              <a:rPr lang="en-US" sz="2400" dirty="0" smtClean="0"/>
              <a:t>Next,</a:t>
            </a:r>
            <a:r>
              <a:rPr lang="tr-TR" sz="2400" dirty="0" smtClean="0"/>
              <a:t> </a:t>
            </a:r>
            <a:r>
              <a:rPr lang="en-US" sz="2400" dirty="0" smtClean="0"/>
              <a:t>we </a:t>
            </a:r>
            <a:r>
              <a:rPr lang="en-US" sz="2400" dirty="0"/>
              <a:t>will see how to </a:t>
            </a:r>
            <a:r>
              <a:rPr lang="en-US" sz="2400" u="sng" dirty="0"/>
              <a:t>check for overflow</a:t>
            </a:r>
            <a:r>
              <a:rPr lang="en-US" sz="2400" dirty="0"/>
              <a:t> with numbers that </a:t>
            </a:r>
            <a:r>
              <a:rPr lang="en-US" sz="2400" b="1" i="1" u="sng" dirty="0"/>
              <a:t>can be positive or negative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883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03020528-E42A-4269-84E0-3766C210A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2"/>
          <a:stretch/>
        </p:blipFill>
        <p:spPr>
          <a:xfrm>
            <a:off x="323528" y="3896293"/>
            <a:ext cx="7029450" cy="22549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57" y="3324279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49094545-1BA1-4616-BA4F-B881C8972F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9086"/>
          <a:stretch/>
        </p:blipFill>
        <p:spPr>
          <a:xfrm>
            <a:off x="179512" y="488546"/>
            <a:ext cx="5930835" cy="298606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="" xmlns:a16="http://schemas.microsoft.com/office/drawing/2014/main" id="{D35A5524-3590-4897-9C64-03EA906528B2}"/>
              </a:ext>
            </a:extLst>
          </p:cNvPr>
          <p:cNvCxnSpPr/>
          <p:nvPr/>
        </p:nvCxnSpPr>
        <p:spPr>
          <a:xfrm>
            <a:off x="4978463" y="3872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503D4230-9830-4308-ADE9-849332750734}"/>
              </a:ext>
            </a:extLst>
          </p:cNvPr>
          <p:cNvSpPr txBox="1"/>
          <p:nvPr/>
        </p:nvSpPr>
        <p:spPr>
          <a:xfrm>
            <a:off x="5095409" y="37595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626BDEC-4DA5-41AE-9A23-B8451C67ADB6}"/>
              </a:ext>
            </a:extLst>
          </p:cNvPr>
          <p:cNvSpPr txBox="1"/>
          <p:nvPr/>
        </p:nvSpPr>
        <p:spPr>
          <a:xfrm>
            <a:off x="4733953" y="397968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85B5501C-79BB-49E5-911E-D502E63F3B5E}"/>
              </a:ext>
            </a:extLst>
          </p:cNvPr>
          <p:cNvSpPr txBox="1"/>
          <p:nvPr/>
        </p:nvSpPr>
        <p:spPr>
          <a:xfrm>
            <a:off x="539115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90C2444E-2A4A-4B59-9AD2-52757E31CEC9}"/>
              </a:ext>
            </a:extLst>
          </p:cNvPr>
          <p:cNvSpPr txBox="1"/>
          <p:nvPr/>
        </p:nvSpPr>
        <p:spPr>
          <a:xfrm>
            <a:off x="579613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FDDF825-88AD-4810-A0EC-CF5B95E72854}"/>
              </a:ext>
            </a:extLst>
          </p:cNvPr>
          <p:cNvSpPr txBox="1"/>
          <p:nvPr/>
        </p:nvSpPr>
        <p:spPr>
          <a:xfrm>
            <a:off x="624152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8C40FA31-3ABA-49EF-988C-A86EF560240C}"/>
              </a:ext>
            </a:extLst>
          </p:cNvPr>
          <p:cNvSpPr txBox="1"/>
          <p:nvPr/>
        </p:nvSpPr>
        <p:spPr>
          <a:xfrm>
            <a:off x="66735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149D0866-9E15-4820-8C3D-B730C47EA322}"/>
              </a:ext>
            </a:extLst>
          </p:cNvPr>
          <p:cNvSpPr txBox="1"/>
          <p:nvPr/>
        </p:nvSpPr>
        <p:spPr>
          <a:xfrm>
            <a:off x="4657352" y="425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82D73E26-D49C-4EA3-A3A5-8068DCC2FE04}"/>
              </a:ext>
            </a:extLst>
          </p:cNvPr>
          <p:cNvSpPr txBox="1"/>
          <p:nvPr/>
        </p:nvSpPr>
        <p:spPr>
          <a:xfrm>
            <a:off x="4657352" y="4654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A89021AF-2CC2-498B-BEB2-8C18726C1253}"/>
              </a:ext>
            </a:extLst>
          </p:cNvPr>
          <p:cNvSpPr txBox="1"/>
          <p:nvPr/>
        </p:nvSpPr>
        <p:spPr>
          <a:xfrm>
            <a:off x="4657352" y="5086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8B15D1C0-E743-4F94-A90B-341382B083D0}"/>
              </a:ext>
            </a:extLst>
          </p:cNvPr>
          <p:cNvSpPr txBox="1"/>
          <p:nvPr/>
        </p:nvSpPr>
        <p:spPr>
          <a:xfrm>
            <a:off x="4657352" y="5518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C7F6DC9E-4406-4330-A049-C0ECE61C4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9" y="815892"/>
            <a:ext cx="529963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42" y="2108379"/>
            <a:ext cx="779144" cy="324000"/>
          </a:xfrm>
          <a:prstGeom prst="rect">
            <a:avLst/>
          </a:prstGeom>
        </p:spPr>
      </p:pic>
      <p:grpSp>
        <p:nvGrpSpPr>
          <p:cNvPr id="7" name="Grup 6">
            <a:extLst>
              <a:ext uri="{FF2B5EF4-FFF2-40B4-BE49-F238E27FC236}">
                <a16:creationId xmlns="" xmlns:a16="http://schemas.microsoft.com/office/drawing/2014/main" id="{73CAC7B8-6271-4FD4-BCB3-8907DB8E3C5C}"/>
              </a:ext>
            </a:extLst>
          </p:cNvPr>
          <p:cNvGrpSpPr/>
          <p:nvPr/>
        </p:nvGrpSpPr>
        <p:grpSpPr>
          <a:xfrm>
            <a:off x="474741" y="2852936"/>
            <a:ext cx="7448550" cy="2439503"/>
            <a:chOff x="0" y="3759510"/>
            <a:chExt cx="7448550" cy="2439503"/>
          </a:xfrm>
        </p:grpSpPr>
        <p:pic>
          <p:nvPicPr>
            <p:cNvPr id="6" name="Resim 5">
              <a:extLst>
                <a:ext uri="{FF2B5EF4-FFF2-40B4-BE49-F238E27FC236}">
                  <a16:creationId xmlns="" xmlns:a16="http://schemas.microsoft.com/office/drawing/2014/main" id="{0B36893F-2D65-47B1-9074-950FD3B9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79688"/>
              <a:ext cx="7448550" cy="2219325"/>
            </a:xfrm>
            <a:prstGeom prst="rect">
              <a:avLst/>
            </a:prstGeom>
          </p:spPr>
        </p:pic>
        <p:cxnSp>
          <p:nvCxnSpPr>
            <p:cNvPr id="16" name="Düz Bağlayıcı 15">
              <a:extLst>
                <a:ext uri="{FF2B5EF4-FFF2-40B4-BE49-F238E27FC236}">
                  <a16:creationId xmlns="" xmlns:a16="http://schemas.microsoft.com/office/drawing/2014/main" id="{D35A5524-3590-4897-9C64-03EA906528B2}"/>
                </a:ext>
              </a:extLst>
            </p:cNvPr>
            <p:cNvCxnSpPr/>
            <p:nvPr/>
          </p:nvCxnSpPr>
          <p:spPr>
            <a:xfrm>
              <a:off x="4978463" y="3872168"/>
              <a:ext cx="36004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="" xmlns:a16="http://schemas.microsoft.com/office/drawing/2014/main" id="{503D4230-9830-4308-ADE9-849332750734}"/>
                </a:ext>
              </a:extLst>
            </p:cNvPr>
            <p:cNvSpPr txBox="1"/>
            <p:nvPr/>
          </p:nvSpPr>
          <p:spPr>
            <a:xfrm>
              <a:off x="5095409" y="3759510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/>
                <a:t>AB</a:t>
              </a: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="" xmlns:a16="http://schemas.microsoft.com/office/drawing/2014/main" id="{A626BDEC-4DA5-41AE-9A23-B8451C67ADB6}"/>
                </a:ext>
              </a:extLst>
            </p:cNvPr>
            <p:cNvSpPr txBox="1"/>
            <p:nvPr/>
          </p:nvSpPr>
          <p:spPr>
            <a:xfrm>
              <a:off x="4733953" y="3979688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   </a:t>
              </a:r>
              <a:r>
                <a:rPr lang="tr-TR" b="1" dirty="0"/>
                <a:t>CD</a:t>
              </a: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="" xmlns:a16="http://schemas.microsoft.com/office/drawing/2014/main" id="{85B5501C-79BB-49E5-911E-D502E63F3B5E}"/>
                </a:ext>
              </a:extLst>
            </p:cNvPr>
            <p:cNvSpPr txBox="1"/>
            <p:nvPr/>
          </p:nvSpPr>
          <p:spPr>
            <a:xfrm>
              <a:off x="5391158" y="3872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00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="" xmlns:a16="http://schemas.microsoft.com/office/drawing/2014/main" id="{90C2444E-2A4A-4B59-9AD2-52757E31CEC9}"/>
                </a:ext>
              </a:extLst>
            </p:cNvPr>
            <p:cNvSpPr txBox="1"/>
            <p:nvPr/>
          </p:nvSpPr>
          <p:spPr>
            <a:xfrm>
              <a:off x="5796136" y="3872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01</a:t>
              </a:r>
            </a:p>
          </p:txBody>
        </p:sp>
        <p:sp>
          <p:nvSpPr>
            <p:cNvPr id="21" name="Metin kutusu 20">
              <a:extLst>
                <a:ext uri="{FF2B5EF4-FFF2-40B4-BE49-F238E27FC236}">
                  <a16:creationId xmlns="" xmlns:a16="http://schemas.microsoft.com/office/drawing/2014/main" id="{5FDDF825-88AD-4810-A0EC-CF5B95E72854}"/>
                </a:ext>
              </a:extLst>
            </p:cNvPr>
            <p:cNvSpPr txBox="1"/>
            <p:nvPr/>
          </p:nvSpPr>
          <p:spPr>
            <a:xfrm>
              <a:off x="6241528" y="3872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11</a:t>
              </a:r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="" xmlns:a16="http://schemas.microsoft.com/office/drawing/2014/main" id="{8C40FA31-3ABA-49EF-988C-A86EF560240C}"/>
                </a:ext>
              </a:extLst>
            </p:cNvPr>
            <p:cNvSpPr txBox="1"/>
            <p:nvPr/>
          </p:nvSpPr>
          <p:spPr>
            <a:xfrm>
              <a:off x="6673576" y="38721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10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="" xmlns:a16="http://schemas.microsoft.com/office/drawing/2014/main" id="{149D0866-9E15-4820-8C3D-B730C47EA322}"/>
                </a:ext>
              </a:extLst>
            </p:cNvPr>
            <p:cNvSpPr txBox="1"/>
            <p:nvPr/>
          </p:nvSpPr>
          <p:spPr>
            <a:xfrm>
              <a:off x="4657352" y="42553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00</a:t>
              </a: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="" xmlns:a16="http://schemas.microsoft.com/office/drawing/2014/main" id="{82D73E26-D49C-4EA3-A3A5-8068DCC2FE04}"/>
                </a:ext>
              </a:extLst>
            </p:cNvPr>
            <p:cNvSpPr txBox="1"/>
            <p:nvPr/>
          </p:nvSpPr>
          <p:spPr>
            <a:xfrm>
              <a:off x="4657352" y="4654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01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="" xmlns:a16="http://schemas.microsoft.com/office/drawing/2014/main" id="{A89021AF-2CC2-498B-BEB2-8C18726C1253}"/>
                </a:ext>
              </a:extLst>
            </p:cNvPr>
            <p:cNvSpPr txBox="1"/>
            <p:nvPr/>
          </p:nvSpPr>
          <p:spPr>
            <a:xfrm>
              <a:off x="4657352" y="50864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11</a:t>
              </a: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="" xmlns:a16="http://schemas.microsoft.com/office/drawing/2014/main" id="{8B15D1C0-E743-4F94-A90B-341382B083D0}"/>
                </a:ext>
              </a:extLst>
            </p:cNvPr>
            <p:cNvSpPr txBox="1"/>
            <p:nvPr/>
          </p:nvSpPr>
          <p:spPr>
            <a:xfrm>
              <a:off x="4657352" y="55185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10</a:t>
              </a:r>
            </a:p>
          </p:txBody>
        </p:sp>
      </p:grp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1C78393E-FAB0-4408-9E11-61A71DCEC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69" y="816417"/>
            <a:ext cx="7372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="" xmlns:a16="http://schemas.microsoft.com/office/drawing/2014/main" id="{B556E0FA-EB63-4D9A-A6BD-CBE4A691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17" t="13702"/>
          <a:stretch/>
        </p:blipFill>
        <p:spPr>
          <a:xfrm>
            <a:off x="5076056" y="3979688"/>
            <a:ext cx="2805752" cy="24232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57" y="3324279"/>
            <a:ext cx="779144" cy="324000"/>
          </a:xfrm>
          <a:prstGeom prst="rect">
            <a:avLst/>
          </a:prstGeom>
        </p:spPr>
      </p:pic>
      <p:cxnSp>
        <p:nvCxnSpPr>
          <p:cNvPr id="16" name="Düz Bağlayıcı 15">
            <a:extLst>
              <a:ext uri="{FF2B5EF4-FFF2-40B4-BE49-F238E27FC236}">
                <a16:creationId xmlns="" xmlns:a16="http://schemas.microsoft.com/office/drawing/2014/main" id="{D35A5524-3590-4897-9C64-03EA906528B2}"/>
              </a:ext>
            </a:extLst>
          </p:cNvPr>
          <p:cNvCxnSpPr/>
          <p:nvPr/>
        </p:nvCxnSpPr>
        <p:spPr>
          <a:xfrm>
            <a:off x="4978463" y="387216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503D4230-9830-4308-ADE9-849332750734}"/>
              </a:ext>
            </a:extLst>
          </p:cNvPr>
          <p:cNvSpPr txBox="1"/>
          <p:nvPr/>
        </p:nvSpPr>
        <p:spPr>
          <a:xfrm>
            <a:off x="5095409" y="375951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AB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A626BDEC-4DA5-41AE-9A23-B8451C67ADB6}"/>
              </a:ext>
            </a:extLst>
          </p:cNvPr>
          <p:cNvSpPr txBox="1"/>
          <p:nvPr/>
        </p:nvSpPr>
        <p:spPr>
          <a:xfrm>
            <a:off x="4733953" y="397968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b="1" dirty="0"/>
              <a:t>CD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85B5501C-79BB-49E5-911E-D502E63F3B5E}"/>
              </a:ext>
            </a:extLst>
          </p:cNvPr>
          <p:cNvSpPr txBox="1"/>
          <p:nvPr/>
        </p:nvSpPr>
        <p:spPr>
          <a:xfrm>
            <a:off x="539115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90C2444E-2A4A-4B59-9AD2-52757E31CEC9}"/>
              </a:ext>
            </a:extLst>
          </p:cNvPr>
          <p:cNvSpPr txBox="1"/>
          <p:nvPr/>
        </p:nvSpPr>
        <p:spPr>
          <a:xfrm>
            <a:off x="579613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FDDF825-88AD-4810-A0EC-CF5B95E72854}"/>
              </a:ext>
            </a:extLst>
          </p:cNvPr>
          <p:cNvSpPr txBox="1"/>
          <p:nvPr/>
        </p:nvSpPr>
        <p:spPr>
          <a:xfrm>
            <a:off x="6241528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8C40FA31-3ABA-49EF-988C-A86EF560240C}"/>
              </a:ext>
            </a:extLst>
          </p:cNvPr>
          <p:cNvSpPr txBox="1"/>
          <p:nvPr/>
        </p:nvSpPr>
        <p:spPr>
          <a:xfrm>
            <a:off x="6673576" y="3872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149D0866-9E15-4820-8C3D-B730C47EA322}"/>
              </a:ext>
            </a:extLst>
          </p:cNvPr>
          <p:cNvSpPr txBox="1"/>
          <p:nvPr/>
        </p:nvSpPr>
        <p:spPr>
          <a:xfrm>
            <a:off x="4657352" y="425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00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82D73E26-D49C-4EA3-A3A5-8068DCC2FE04}"/>
              </a:ext>
            </a:extLst>
          </p:cNvPr>
          <p:cNvSpPr txBox="1"/>
          <p:nvPr/>
        </p:nvSpPr>
        <p:spPr>
          <a:xfrm>
            <a:off x="4657352" y="46544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01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A89021AF-2CC2-498B-BEB2-8C18726C1253}"/>
              </a:ext>
            </a:extLst>
          </p:cNvPr>
          <p:cNvSpPr txBox="1"/>
          <p:nvPr/>
        </p:nvSpPr>
        <p:spPr>
          <a:xfrm>
            <a:off x="4657352" y="50864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8B15D1C0-E743-4F94-A90B-341382B083D0}"/>
              </a:ext>
            </a:extLst>
          </p:cNvPr>
          <p:cNvSpPr txBox="1"/>
          <p:nvPr/>
        </p:nvSpPr>
        <p:spPr>
          <a:xfrm>
            <a:off x="4657352" y="55185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885A15EA-330C-4554-B4B5-2E7C00B4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2" y="608798"/>
            <a:ext cx="5346002" cy="2808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AF89D0BD-64D6-41F9-B485-624155E31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20" y="4498723"/>
            <a:ext cx="3886909" cy="25200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6C016633-578D-4105-A507-14C1BDA3E971}"/>
              </a:ext>
            </a:extLst>
          </p:cNvPr>
          <p:cNvSpPr/>
          <p:nvPr/>
        </p:nvSpPr>
        <p:spPr>
          <a:xfrm>
            <a:off x="5904232" y="5160325"/>
            <a:ext cx="756000" cy="324000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="" xmlns:a16="http://schemas.microsoft.com/office/drawing/2014/main" id="{6DF298AA-BE8E-4D39-8180-FEFF7C6D7702}"/>
              </a:ext>
            </a:extLst>
          </p:cNvPr>
          <p:cNvSpPr/>
          <p:nvPr/>
        </p:nvSpPr>
        <p:spPr>
          <a:xfrm>
            <a:off x="5904232" y="4273435"/>
            <a:ext cx="756000" cy="324000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="" xmlns:a16="http://schemas.microsoft.com/office/drawing/2014/main" id="{C56E200C-86DA-4E32-A2F8-FE3EEA399331}"/>
              </a:ext>
            </a:extLst>
          </p:cNvPr>
          <p:cNvSpPr/>
          <p:nvPr/>
        </p:nvSpPr>
        <p:spPr>
          <a:xfrm rot="16200000">
            <a:off x="6479218" y="4007496"/>
            <a:ext cx="483946" cy="756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="" xmlns:a16="http://schemas.microsoft.com/office/drawing/2014/main" id="{D38F5F90-03BC-46FC-9E2D-849F639F2038}"/>
              </a:ext>
            </a:extLst>
          </p:cNvPr>
          <p:cNvSpPr/>
          <p:nvPr/>
        </p:nvSpPr>
        <p:spPr>
          <a:xfrm rot="16200000">
            <a:off x="6479218" y="5509847"/>
            <a:ext cx="483946" cy="756000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="" xmlns:a16="http://schemas.microsoft.com/office/drawing/2014/main" id="{0F8F9561-3A9F-4DFA-A928-319E8B2BBDA9}"/>
              </a:ext>
            </a:extLst>
          </p:cNvPr>
          <p:cNvSpPr/>
          <p:nvPr/>
        </p:nvSpPr>
        <p:spPr>
          <a:xfrm>
            <a:off x="5173649" y="5625924"/>
            <a:ext cx="582190" cy="324000"/>
          </a:xfrm>
          <a:prstGeom prst="rect">
            <a:avLst/>
          </a:prstGeom>
          <a:solidFill>
            <a:schemeClr val="accent4">
              <a:lumMod val="75000"/>
              <a:alpha val="28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="" xmlns:a16="http://schemas.microsoft.com/office/drawing/2014/main" id="{DE1EAC92-F440-4AB8-90D2-042588FB2318}"/>
              </a:ext>
            </a:extLst>
          </p:cNvPr>
          <p:cNvSpPr/>
          <p:nvPr/>
        </p:nvSpPr>
        <p:spPr>
          <a:xfrm>
            <a:off x="6808096" y="5625924"/>
            <a:ext cx="582190" cy="324000"/>
          </a:xfrm>
          <a:prstGeom prst="rect">
            <a:avLst/>
          </a:prstGeom>
          <a:solidFill>
            <a:schemeClr val="accent4">
              <a:lumMod val="75000"/>
              <a:alpha val="28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="" xmlns:a16="http://schemas.microsoft.com/office/drawing/2014/main" id="{262CD42C-CA88-4285-9E6C-0DE305373562}"/>
              </a:ext>
            </a:extLst>
          </p:cNvPr>
          <p:cNvSpPr/>
          <p:nvPr/>
        </p:nvSpPr>
        <p:spPr>
          <a:xfrm>
            <a:off x="5450929" y="4723552"/>
            <a:ext cx="304910" cy="324000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20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698098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F765FC52-A053-4610-A5A8-D088E9E0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51314"/>
            <a:ext cx="6621980" cy="936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542F6F68-1527-4978-AB53-9F17AC3824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332"/>
          <a:stretch/>
        </p:blipFill>
        <p:spPr>
          <a:xfrm>
            <a:off x="473873" y="2286210"/>
            <a:ext cx="6962775" cy="1350987"/>
          </a:xfrm>
          <a:prstGeom prst="rect">
            <a:avLst/>
          </a:prstGeom>
        </p:spPr>
      </p:pic>
      <p:sp>
        <p:nvSpPr>
          <p:cNvPr id="30" name="Dikdörtgen 29">
            <a:extLst>
              <a:ext uri="{FF2B5EF4-FFF2-40B4-BE49-F238E27FC236}">
                <a16:creationId xmlns="" xmlns:a16="http://schemas.microsoft.com/office/drawing/2014/main" id="{130A182A-D687-4255-8ADC-DD5877C0E116}"/>
              </a:ext>
            </a:extLst>
          </p:cNvPr>
          <p:cNvSpPr/>
          <p:nvPr/>
        </p:nvSpPr>
        <p:spPr>
          <a:xfrm>
            <a:off x="5406746" y="2780928"/>
            <a:ext cx="575351" cy="324000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="" xmlns:a16="http://schemas.microsoft.com/office/drawing/2014/main" id="{F9F8AEA4-A5C8-43AE-8080-78585F47B06A}"/>
              </a:ext>
            </a:extLst>
          </p:cNvPr>
          <p:cNvSpPr/>
          <p:nvPr/>
        </p:nvSpPr>
        <p:spPr>
          <a:xfrm>
            <a:off x="4671442" y="3378300"/>
            <a:ext cx="1386718" cy="244676"/>
          </a:xfrm>
          <a:prstGeom prst="rect">
            <a:avLst/>
          </a:prstGeom>
          <a:solidFill>
            <a:schemeClr val="accent3">
              <a:lumMod val="75000"/>
              <a:alpha val="28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="" xmlns:a16="http://schemas.microsoft.com/office/drawing/2014/main" id="{FE2D99A3-C9BE-4DF4-85B6-65B61F6CD269}"/>
              </a:ext>
            </a:extLst>
          </p:cNvPr>
          <p:cNvCxnSpPr/>
          <p:nvPr/>
        </p:nvCxnSpPr>
        <p:spPr>
          <a:xfrm>
            <a:off x="5670835" y="3104928"/>
            <a:ext cx="0" cy="24367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>
            <a:extLst>
              <a:ext uri="{FF2B5EF4-FFF2-40B4-BE49-F238E27FC236}">
                <a16:creationId xmlns="" xmlns:a16="http://schemas.microsoft.com/office/drawing/2014/main" id="{0EBE13B9-E06D-4C01-ADFB-B7DE1714ED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78" t="76589" r="11056" b="1911"/>
          <a:stretch/>
        </p:blipFill>
        <p:spPr>
          <a:xfrm>
            <a:off x="1732684" y="4970474"/>
            <a:ext cx="5184867" cy="378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="" xmlns:a16="http://schemas.microsoft.com/office/drawing/2014/main" id="{CE42B898-E241-45CB-8323-CD88B6F8AB26}"/>
                  </a:ext>
                </a:extLst>
              </p:cNvPr>
              <p:cNvSpPr txBox="1"/>
              <p:nvPr/>
            </p:nvSpPr>
            <p:spPr>
              <a:xfrm>
                <a:off x="1441808" y="3865780"/>
                <a:ext cx="6192977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𝐵𝐶𝐷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tr-T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𝐵𝐶𝐷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tr-T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tr-T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𝐶𝐷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CE42B898-E241-45CB-8323-CD88B6F8A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08" y="3865780"/>
                <a:ext cx="6192977" cy="277576"/>
              </a:xfrm>
              <a:prstGeom prst="rect">
                <a:avLst/>
              </a:prstGeom>
              <a:blipFill>
                <a:blip r:embed="rId6"/>
                <a:stretch>
                  <a:fillRect t="-2174" r="-394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ikdörtgen 38">
            <a:extLst>
              <a:ext uri="{FF2B5EF4-FFF2-40B4-BE49-F238E27FC236}">
                <a16:creationId xmlns="" xmlns:a16="http://schemas.microsoft.com/office/drawing/2014/main" id="{5FDEC59E-E9E6-4959-B4DD-27BBB356D2CC}"/>
              </a:ext>
            </a:extLst>
          </p:cNvPr>
          <p:cNvSpPr/>
          <p:nvPr/>
        </p:nvSpPr>
        <p:spPr>
          <a:xfrm>
            <a:off x="2555434" y="3865780"/>
            <a:ext cx="693359" cy="244676"/>
          </a:xfrm>
          <a:prstGeom prst="rect">
            <a:avLst/>
          </a:prstGeom>
          <a:solidFill>
            <a:schemeClr val="tx2">
              <a:lumMod val="75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Dikdörtgen 39">
            <a:extLst>
              <a:ext uri="{FF2B5EF4-FFF2-40B4-BE49-F238E27FC236}">
                <a16:creationId xmlns="" xmlns:a16="http://schemas.microsoft.com/office/drawing/2014/main" id="{7FD68ABF-127B-479A-98D3-041A2E47F15A}"/>
              </a:ext>
            </a:extLst>
          </p:cNvPr>
          <p:cNvSpPr/>
          <p:nvPr/>
        </p:nvSpPr>
        <p:spPr>
          <a:xfrm>
            <a:off x="6044916" y="3865780"/>
            <a:ext cx="693359" cy="244676"/>
          </a:xfrm>
          <a:prstGeom prst="rect">
            <a:avLst/>
          </a:prstGeom>
          <a:solidFill>
            <a:schemeClr val="tx2">
              <a:lumMod val="75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="" xmlns:a16="http://schemas.microsoft.com/office/drawing/2014/main" id="{F75EA40B-DE9C-463D-9F6E-11FCF1314A5D}"/>
              </a:ext>
            </a:extLst>
          </p:cNvPr>
          <p:cNvSpPr/>
          <p:nvPr/>
        </p:nvSpPr>
        <p:spPr>
          <a:xfrm>
            <a:off x="4300175" y="3856098"/>
            <a:ext cx="693359" cy="244676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="" xmlns:a16="http://schemas.microsoft.com/office/drawing/2014/main" id="{9AC6656E-B4DF-4DDE-AC3F-2EFC4A001E74}"/>
              </a:ext>
            </a:extLst>
          </p:cNvPr>
          <p:cNvSpPr/>
          <p:nvPr/>
        </p:nvSpPr>
        <p:spPr>
          <a:xfrm>
            <a:off x="5172545" y="3862206"/>
            <a:ext cx="693359" cy="244676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="" xmlns:a16="http://schemas.microsoft.com/office/drawing/2014/main" id="{D9E48385-3F11-4AB8-A08C-9DA5BD5F47BF}"/>
              </a:ext>
            </a:extLst>
          </p:cNvPr>
          <p:cNvCxnSpPr>
            <a:cxnSpLocks/>
          </p:cNvCxnSpPr>
          <p:nvPr/>
        </p:nvCxnSpPr>
        <p:spPr>
          <a:xfrm>
            <a:off x="2902113" y="4221088"/>
            <a:ext cx="229727" cy="74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="" xmlns:a16="http://schemas.microsoft.com/office/drawing/2014/main" id="{B2113DE4-967E-46C5-8465-9B9CF4037844}"/>
              </a:ext>
            </a:extLst>
          </p:cNvPr>
          <p:cNvCxnSpPr>
            <a:cxnSpLocks/>
          </p:cNvCxnSpPr>
          <p:nvPr/>
        </p:nvCxnSpPr>
        <p:spPr>
          <a:xfrm flipH="1">
            <a:off x="3707904" y="4232879"/>
            <a:ext cx="2448273" cy="7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kdörtgen 45">
            <a:extLst>
              <a:ext uri="{FF2B5EF4-FFF2-40B4-BE49-F238E27FC236}">
                <a16:creationId xmlns="" xmlns:a16="http://schemas.microsoft.com/office/drawing/2014/main" id="{D05BCAEB-73CA-4052-BA61-5884F06E89BA}"/>
              </a:ext>
            </a:extLst>
          </p:cNvPr>
          <p:cNvSpPr/>
          <p:nvPr/>
        </p:nvSpPr>
        <p:spPr>
          <a:xfrm>
            <a:off x="3016976" y="4970474"/>
            <a:ext cx="826240" cy="244676"/>
          </a:xfrm>
          <a:prstGeom prst="rect">
            <a:avLst/>
          </a:prstGeom>
          <a:solidFill>
            <a:schemeClr val="tx2">
              <a:lumMod val="75000"/>
              <a:alpha val="2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="" xmlns:a16="http://schemas.microsoft.com/office/drawing/2014/main" id="{6D01E69C-54BB-4A2F-8A53-307F1D1918C1}"/>
              </a:ext>
            </a:extLst>
          </p:cNvPr>
          <p:cNvCxnSpPr/>
          <p:nvPr/>
        </p:nvCxnSpPr>
        <p:spPr>
          <a:xfrm>
            <a:off x="4572000" y="4221088"/>
            <a:ext cx="600545" cy="74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="" xmlns:a16="http://schemas.microsoft.com/office/drawing/2014/main" id="{39655E22-6C38-4D20-B1C4-A10436AAC8B7}"/>
              </a:ext>
            </a:extLst>
          </p:cNvPr>
          <p:cNvCxnSpPr>
            <a:stCxn id="42" idx="2"/>
          </p:cNvCxnSpPr>
          <p:nvPr/>
        </p:nvCxnSpPr>
        <p:spPr>
          <a:xfrm flipH="1">
            <a:off x="5220072" y="4106882"/>
            <a:ext cx="299153" cy="86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Dikdörtgen 50">
            <a:extLst>
              <a:ext uri="{FF2B5EF4-FFF2-40B4-BE49-F238E27FC236}">
                <a16:creationId xmlns="" xmlns:a16="http://schemas.microsoft.com/office/drawing/2014/main" id="{E20C8610-F38F-4ACA-9909-97F5AF657EC1}"/>
              </a:ext>
            </a:extLst>
          </p:cNvPr>
          <p:cNvSpPr/>
          <p:nvPr/>
        </p:nvSpPr>
        <p:spPr>
          <a:xfrm>
            <a:off x="5044233" y="4983054"/>
            <a:ext cx="821671" cy="244676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049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24" y="1646320"/>
            <a:ext cx="779144" cy="324000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="" xmlns:a16="http://schemas.microsoft.com/office/drawing/2014/main" id="{71AEB751-68DA-443C-8A27-A912FEDD4A3B}"/>
              </a:ext>
            </a:extLst>
          </p:cNvPr>
          <p:cNvGrpSpPr/>
          <p:nvPr/>
        </p:nvGrpSpPr>
        <p:grpSpPr>
          <a:xfrm>
            <a:off x="1619672" y="3140968"/>
            <a:ext cx="4863050" cy="2736000"/>
            <a:chOff x="934183" y="3035578"/>
            <a:chExt cx="4863050" cy="2736000"/>
          </a:xfrm>
        </p:grpSpPr>
        <p:pic>
          <p:nvPicPr>
            <p:cNvPr id="3" name="Resim 2">
              <a:extLst>
                <a:ext uri="{FF2B5EF4-FFF2-40B4-BE49-F238E27FC236}">
                  <a16:creationId xmlns="" xmlns:a16="http://schemas.microsoft.com/office/drawing/2014/main" id="{236D174C-9DCD-4223-901F-7E1DA536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3" y="3035578"/>
              <a:ext cx="4863050" cy="2736000"/>
            </a:xfrm>
            <a:prstGeom prst="rect">
              <a:avLst/>
            </a:prstGeom>
          </p:spPr>
        </p:pic>
        <p:grpSp>
          <p:nvGrpSpPr>
            <p:cNvPr id="5" name="Grup 4">
              <a:extLst>
                <a:ext uri="{FF2B5EF4-FFF2-40B4-BE49-F238E27FC236}">
                  <a16:creationId xmlns="" xmlns:a16="http://schemas.microsoft.com/office/drawing/2014/main" id="{F1B1093B-E1DB-4B5E-9E20-E4B72B0678D3}"/>
                </a:ext>
              </a:extLst>
            </p:cNvPr>
            <p:cNvGrpSpPr/>
            <p:nvPr/>
          </p:nvGrpSpPr>
          <p:grpSpPr>
            <a:xfrm>
              <a:off x="2699792" y="3212976"/>
              <a:ext cx="2434928" cy="2128337"/>
              <a:chOff x="4657352" y="3759510"/>
              <a:chExt cx="2434928" cy="2128337"/>
            </a:xfrm>
          </p:grpSpPr>
          <p:cxnSp>
            <p:nvCxnSpPr>
              <p:cNvPr id="16" name="Düz Bağlayıcı 15">
                <a:extLst>
                  <a:ext uri="{FF2B5EF4-FFF2-40B4-BE49-F238E27FC236}">
                    <a16:creationId xmlns="" xmlns:a16="http://schemas.microsoft.com/office/drawing/2014/main" id="{D35A5524-3590-4897-9C64-03EA906528B2}"/>
                  </a:ext>
                </a:extLst>
              </p:cNvPr>
              <p:cNvCxnSpPr/>
              <p:nvPr/>
            </p:nvCxnSpPr>
            <p:spPr>
              <a:xfrm>
                <a:off x="4978463" y="3872168"/>
                <a:ext cx="36004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Metin kutusu 16">
                <a:extLst>
                  <a:ext uri="{FF2B5EF4-FFF2-40B4-BE49-F238E27FC236}">
                    <a16:creationId xmlns="" xmlns:a16="http://schemas.microsoft.com/office/drawing/2014/main" id="{503D4230-9830-4308-ADE9-849332750734}"/>
                  </a:ext>
                </a:extLst>
              </p:cNvPr>
              <p:cNvSpPr txBox="1"/>
              <p:nvPr/>
            </p:nvSpPr>
            <p:spPr>
              <a:xfrm>
                <a:off x="5095409" y="3759510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/>
                  <a:t>AB</a:t>
                </a:r>
              </a:p>
            </p:txBody>
          </p:sp>
          <p:sp>
            <p:nvSpPr>
              <p:cNvPr id="18" name="Metin kutusu 17">
                <a:extLst>
                  <a:ext uri="{FF2B5EF4-FFF2-40B4-BE49-F238E27FC236}">
                    <a16:creationId xmlns="" xmlns:a16="http://schemas.microsoft.com/office/drawing/2014/main" id="{A626BDEC-4DA5-41AE-9A23-B8451C67ADB6}"/>
                  </a:ext>
                </a:extLst>
              </p:cNvPr>
              <p:cNvSpPr txBox="1"/>
              <p:nvPr/>
            </p:nvSpPr>
            <p:spPr>
              <a:xfrm>
                <a:off x="4733953" y="3979688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   </a:t>
                </a:r>
                <a:r>
                  <a:rPr lang="tr-TR" b="1" dirty="0"/>
                  <a:t>CD</a:t>
                </a:r>
              </a:p>
            </p:txBody>
          </p:sp>
          <p:sp>
            <p:nvSpPr>
              <p:cNvPr id="19" name="Metin kutusu 18">
                <a:extLst>
                  <a:ext uri="{FF2B5EF4-FFF2-40B4-BE49-F238E27FC236}">
                    <a16:creationId xmlns="" xmlns:a16="http://schemas.microsoft.com/office/drawing/2014/main" id="{85B5501C-79BB-49E5-911E-D502E63F3B5E}"/>
                  </a:ext>
                </a:extLst>
              </p:cNvPr>
              <p:cNvSpPr txBox="1"/>
              <p:nvPr/>
            </p:nvSpPr>
            <p:spPr>
              <a:xfrm>
                <a:off x="5391158" y="38721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00</a:t>
                </a:r>
              </a:p>
            </p:txBody>
          </p:sp>
          <p:sp>
            <p:nvSpPr>
              <p:cNvPr id="20" name="Metin kutusu 19">
                <a:extLst>
                  <a:ext uri="{FF2B5EF4-FFF2-40B4-BE49-F238E27FC236}">
                    <a16:creationId xmlns="" xmlns:a16="http://schemas.microsoft.com/office/drawing/2014/main" id="{90C2444E-2A4A-4B59-9AD2-52757E31CEC9}"/>
                  </a:ext>
                </a:extLst>
              </p:cNvPr>
              <p:cNvSpPr txBox="1"/>
              <p:nvPr/>
            </p:nvSpPr>
            <p:spPr>
              <a:xfrm>
                <a:off x="5796136" y="38721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01</a:t>
                </a:r>
              </a:p>
            </p:txBody>
          </p:sp>
          <p:sp>
            <p:nvSpPr>
              <p:cNvPr id="21" name="Metin kutusu 20">
                <a:extLst>
                  <a:ext uri="{FF2B5EF4-FFF2-40B4-BE49-F238E27FC236}">
                    <a16:creationId xmlns="" xmlns:a16="http://schemas.microsoft.com/office/drawing/2014/main" id="{5FDDF825-88AD-4810-A0EC-CF5B95E72854}"/>
                  </a:ext>
                </a:extLst>
              </p:cNvPr>
              <p:cNvSpPr txBox="1"/>
              <p:nvPr/>
            </p:nvSpPr>
            <p:spPr>
              <a:xfrm>
                <a:off x="6241528" y="38721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11</a:t>
                </a:r>
              </a:p>
            </p:txBody>
          </p:sp>
          <p:sp>
            <p:nvSpPr>
              <p:cNvPr id="22" name="Metin kutusu 21">
                <a:extLst>
                  <a:ext uri="{FF2B5EF4-FFF2-40B4-BE49-F238E27FC236}">
                    <a16:creationId xmlns="" xmlns:a16="http://schemas.microsoft.com/office/drawing/2014/main" id="{8C40FA31-3ABA-49EF-988C-A86EF560240C}"/>
                  </a:ext>
                </a:extLst>
              </p:cNvPr>
              <p:cNvSpPr txBox="1"/>
              <p:nvPr/>
            </p:nvSpPr>
            <p:spPr>
              <a:xfrm>
                <a:off x="6673576" y="38721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10</a:t>
                </a:r>
              </a:p>
            </p:txBody>
          </p:sp>
          <p:sp>
            <p:nvSpPr>
              <p:cNvPr id="23" name="Metin kutusu 22">
                <a:extLst>
                  <a:ext uri="{FF2B5EF4-FFF2-40B4-BE49-F238E27FC236}">
                    <a16:creationId xmlns="" xmlns:a16="http://schemas.microsoft.com/office/drawing/2014/main" id="{149D0866-9E15-4820-8C3D-B730C47EA322}"/>
                  </a:ext>
                </a:extLst>
              </p:cNvPr>
              <p:cNvSpPr txBox="1"/>
              <p:nvPr/>
            </p:nvSpPr>
            <p:spPr>
              <a:xfrm>
                <a:off x="4657352" y="425539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00</a:t>
                </a:r>
              </a:p>
            </p:txBody>
          </p:sp>
          <p:sp>
            <p:nvSpPr>
              <p:cNvPr id="24" name="Metin kutusu 23">
                <a:extLst>
                  <a:ext uri="{FF2B5EF4-FFF2-40B4-BE49-F238E27FC236}">
                    <a16:creationId xmlns="" xmlns:a16="http://schemas.microsoft.com/office/drawing/2014/main" id="{82D73E26-D49C-4EA3-A3A5-8068DCC2FE04}"/>
                  </a:ext>
                </a:extLst>
              </p:cNvPr>
              <p:cNvSpPr txBox="1"/>
              <p:nvPr/>
            </p:nvSpPr>
            <p:spPr>
              <a:xfrm>
                <a:off x="4657352" y="465441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01</a:t>
                </a:r>
              </a:p>
            </p:txBody>
          </p:sp>
          <p:sp>
            <p:nvSpPr>
              <p:cNvPr id="25" name="Metin kutusu 24">
                <a:extLst>
                  <a:ext uri="{FF2B5EF4-FFF2-40B4-BE49-F238E27FC236}">
                    <a16:creationId xmlns="" xmlns:a16="http://schemas.microsoft.com/office/drawing/2014/main" id="{A89021AF-2CC2-498B-BEB2-8C18726C1253}"/>
                  </a:ext>
                </a:extLst>
              </p:cNvPr>
              <p:cNvSpPr txBox="1"/>
              <p:nvPr/>
            </p:nvSpPr>
            <p:spPr>
              <a:xfrm>
                <a:off x="4657352" y="50864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11</a:t>
                </a:r>
              </a:p>
            </p:txBody>
          </p:sp>
          <p:sp>
            <p:nvSpPr>
              <p:cNvPr id="26" name="Metin kutusu 25">
                <a:extLst>
                  <a:ext uri="{FF2B5EF4-FFF2-40B4-BE49-F238E27FC236}">
                    <a16:creationId xmlns="" xmlns:a16="http://schemas.microsoft.com/office/drawing/2014/main" id="{8B15D1C0-E743-4F94-A90B-341382B083D0}"/>
                  </a:ext>
                </a:extLst>
              </p:cNvPr>
              <p:cNvSpPr txBox="1"/>
              <p:nvPr/>
            </p:nvSpPr>
            <p:spPr>
              <a:xfrm>
                <a:off x="4657352" y="551851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10</a:t>
                </a:r>
              </a:p>
            </p:txBody>
          </p:sp>
        </p:grpSp>
      </p:grpSp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F765FC52-A053-4610-A5A8-D088E9E08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651314"/>
            <a:ext cx="6621980" cy="936000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="" xmlns:a16="http://schemas.microsoft.com/office/drawing/2014/main" id="{0EBE13B9-E06D-4C01-ADFB-B7DE1714ED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78" t="76589" r="11056" b="1911"/>
          <a:stretch/>
        </p:blipFill>
        <p:spPr>
          <a:xfrm>
            <a:off x="1556290" y="2256858"/>
            <a:ext cx="5184867" cy="3788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7072B362-95DA-4029-AB39-36718532B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94" y="6088142"/>
            <a:ext cx="574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FAC4C6A2-5F4C-4559-88DF-C99A7710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93" y="31346"/>
            <a:ext cx="2152650" cy="4572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3812830-B1A4-4E7A-B694-78634D26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24" y="1646320"/>
            <a:ext cx="779144" cy="3240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="" xmlns:a16="http://schemas.microsoft.com/office/drawing/2014/main" id="{F765FC52-A053-4610-A5A8-D088E9E0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51314"/>
            <a:ext cx="6621980" cy="936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7072B362-95DA-4029-AB39-36718532BE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447" t="-13386"/>
          <a:stretch/>
        </p:blipFill>
        <p:spPr>
          <a:xfrm>
            <a:off x="3521504" y="2220638"/>
            <a:ext cx="1927151" cy="324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3CCF8907-AB8C-4571-9F14-65EE1ACBC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2924944"/>
            <a:ext cx="6076950" cy="885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3CF16B81-1AAB-4F73-9406-9A0CBCEFE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361" y="4067311"/>
            <a:ext cx="5705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1126</Words>
  <Application>Microsoft Office PowerPoint</Application>
  <PresentationFormat>Ekran Gösterisi (4:3)</PresentationFormat>
  <Paragraphs>152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616</cp:revision>
  <dcterms:created xsi:type="dcterms:W3CDTF">2023-09-24T10:26:19Z</dcterms:created>
  <dcterms:modified xsi:type="dcterms:W3CDTF">2023-11-07T10:55:36Z</dcterms:modified>
</cp:coreProperties>
</file>