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55" r:id="rId9"/>
    <p:sldId id="356" r:id="rId10"/>
    <p:sldId id="367" r:id="rId11"/>
    <p:sldId id="361" r:id="rId12"/>
    <p:sldId id="370" r:id="rId13"/>
    <p:sldId id="371" r:id="rId14"/>
    <p:sldId id="362" r:id="rId15"/>
    <p:sldId id="372" r:id="rId16"/>
    <p:sldId id="373" r:id="rId17"/>
    <p:sldId id="374" r:id="rId18"/>
    <p:sldId id="363" r:id="rId19"/>
    <p:sldId id="368" r:id="rId20"/>
    <p:sldId id="375" r:id="rId21"/>
    <p:sldId id="376" r:id="rId22"/>
    <p:sldId id="377" r:id="rId23"/>
    <p:sldId id="364" r:id="rId24"/>
    <p:sldId id="365" r:id="rId25"/>
    <p:sldId id="366" r:id="rId26"/>
    <p:sldId id="357" r:id="rId27"/>
    <p:sldId id="378" r:id="rId28"/>
    <p:sldId id="359" r:id="rId29"/>
    <p:sldId id="379" r:id="rId30"/>
    <p:sldId id="360" r:id="rId3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em" initials="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F5A3-A6D7-4C27-A312-63588EAAD34E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6EE21-2851-4DE7-8A11-150D618DAB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95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07.11.2023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6255"/>
            <a:ext cx="724608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60848"/>
            <a:ext cx="3644087" cy="39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55" b="87387"/>
          <a:stretch/>
        </p:blipFill>
        <p:spPr bwMode="auto">
          <a:xfrm>
            <a:off x="2684145" y="1052736"/>
            <a:ext cx="3066309" cy="50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84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88" y="111534"/>
            <a:ext cx="6235826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08901" y="548680"/>
            <a:ext cx="792540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6" y="980728"/>
            <a:ext cx="85915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52936"/>
            <a:ext cx="5472174" cy="3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38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96752"/>
            <a:ext cx="3605000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05" y="1484784"/>
            <a:ext cx="1704436" cy="49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851" b="33785"/>
          <a:stretch/>
        </p:blipFill>
        <p:spPr bwMode="auto">
          <a:xfrm>
            <a:off x="34508" y="188640"/>
            <a:ext cx="6226468" cy="38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77" b="34073"/>
          <a:stretch/>
        </p:blipFill>
        <p:spPr bwMode="auto">
          <a:xfrm>
            <a:off x="6293285" y="188640"/>
            <a:ext cx="1227685" cy="37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32" r="81361" b="1"/>
          <a:stretch/>
        </p:blipFill>
        <p:spPr bwMode="auto">
          <a:xfrm>
            <a:off x="7497141" y="220618"/>
            <a:ext cx="1586587" cy="26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02704"/>
            <a:ext cx="49275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90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1704436" cy="49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851" b="33785"/>
          <a:stretch/>
        </p:blipFill>
        <p:spPr bwMode="auto">
          <a:xfrm>
            <a:off x="34508" y="424969"/>
            <a:ext cx="6226468" cy="38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77" b="34073"/>
          <a:stretch/>
        </p:blipFill>
        <p:spPr bwMode="auto">
          <a:xfrm>
            <a:off x="6293285" y="424969"/>
            <a:ext cx="1227685" cy="37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32" r="81361" b="1"/>
          <a:stretch/>
        </p:blipFill>
        <p:spPr bwMode="auto">
          <a:xfrm>
            <a:off x="7497141" y="456947"/>
            <a:ext cx="1586587" cy="26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64" y="1876244"/>
            <a:ext cx="672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63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1704436" cy="49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851" b="33785"/>
          <a:stretch/>
        </p:blipFill>
        <p:spPr bwMode="auto">
          <a:xfrm>
            <a:off x="34508" y="424969"/>
            <a:ext cx="6226468" cy="38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77" b="34073"/>
          <a:stretch/>
        </p:blipFill>
        <p:spPr bwMode="auto">
          <a:xfrm>
            <a:off x="6293285" y="424969"/>
            <a:ext cx="1227685" cy="37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32" r="81361" b="1"/>
          <a:stretch/>
        </p:blipFill>
        <p:spPr bwMode="auto">
          <a:xfrm>
            <a:off x="7497141" y="456947"/>
            <a:ext cx="1586587" cy="26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30" y="1124744"/>
            <a:ext cx="6921083" cy="42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16" y="5253775"/>
            <a:ext cx="32956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35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1" y="980728"/>
            <a:ext cx="5835402" cy="4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69" y="1029555"/>
            <a:ext cx="3115750" cy="43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ikdörtgen 10"/>
          <p:cNvSpPr/>
          <p:nvPr/>
        </p:nvSpPr>
        <p:spPr>
          <a:xfrm>
            <a:off x="6040097" y="1878194"/>
            <a:ext cx="864096" cy="2121603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kdörtgen 11"/>
          <p:cNvSpPr/>
          <p:nvPr/>
        </p:nvSpPr>
        <p:spPr>
          <a:xfrm>
            <a:off x="395536" y="1942590"/>
            <a:ext cx="864096" cy="2121603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/>
          <p:cNvSpPr txBox="1"/>
          <p:nvPr/>
        </p:nvSpPr>
        <p:spPr>
          <a:xfrm>
            <a:off x="379172" y="38637"/>
            <a:ext cx="8661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/>
              <a:t>Design a </a:t>
            </a:r>
            <a:r>
              <a:rPr lang="tr-TR" sz="2200" dirty="0" err="1" smtClean="0"/>
              <a:t>code</a:t>
            </a:r>
            <a:r>
              <a:rPr lang="tr-TR" sz="2200" dirty="0" smtClean="0"/>
              <a:t> </a:t>
            </a:r>
            <a:r>
              <a:rPr lang="tr-TR" sz="2200" dirty="0" err="1" smtClean="0"/>
              <a:t>converter</a:t>
            </a:r>
            <a:r>
              <a:rPr lang="tr-TR" sz="2200" dirty="0" smtClean="0"/>
              <a:t> </a:t>
            </a:r>
            <a:r>
              <a:rPr lang="tr-TR" sz="2200" dirty="0" err="1" smtClean="0"/>
              <a:t>that</a:t>
            </a:r>
            <a:r>
              <a:rPr lang="tr-TR" sz="2200" dirty="0" smtClean="0"/>
              <a:t> </a:t>
            </a:r>
            <a:r>
              <a:rPr lang="tr-TR" sz="2200" dirty="0" err="1" smtClean="0"/>
              <a:t>converts</a:t>
            </a:r>
            <a:r>
              <a:rPr lang="tr-TR" sz="2200" dirty="0" smtClean="0"/>
              <a:t> a </a:t>
            </a:r>
            <a:r>
              <a:rPr lang="tr-TR" sz="2200" dirty="0" err="1" smtClean="0"/>
              <a:t>decimal</a:t>
            </a:r>
            <a:r>
              <a:rPr lang="tr-TR" sz="2200" dirty="0" smtClean="0"/>
              <a:t> </a:t>
            </a:r>
            <a:r>
              <a:rPr lang="tr-TR" sz="2200" dirty="0" err="1" smtClean="0"/>
              <a:t>digit</a:t>
            </a:r>
            <a:r>
              <a:rPr lang="tr-TR" sz="2200" dirty="0" smtClean="0"/>
              <a:t> </a:t>
            </a:r>
            <a:r>
              <a:rPr lang="tr-TR" sz="2200" dirty="0" err="1" smtClean="0"/>
              <a:t>from</a:t>
            </a:r>
            <a:r>
              <a:rPr lang="tr-TR" sz="2200" dirty="0" smtClean="0"/>
              <a:t> BCD8421 </a:t>
            </a:r>
            <a:r>
              <a:rPr lang="tr-TR" sz="2200" dirty="0" err="1" smtClean="0"/>
              <a:t>code</a:t>
            </a:r>
            <a:r>
              <a:rPr lang="tr-TR" sz="2200" dirty="0" smtClean="0"/>
              <a:t> </a:t>
            </a:r>
            <a:r>
              <a:rPr lang="tr-TR" sz="2200" dirty="0" err="1" smtClean="0"/>
              <a:t>to</a:t>
            </a:r>
            <a:r>
              <a:rPr lang="tr-TR" sz="2200" dirty="0" smtClean="0"/>
              <a:t> </a:t>
            </a:r>
            <a:r>
              <a:rPr lang="tr-TR" sz="2200" dirty="0" err="1" smtClean="0"/>
              <a:t>Gray</a:t>
            </a:r>
            <a:r>
              <a:rPr lang="tr-TR" sz="2200" dirty="0" smtClean="0"/>
              <a:t> </a:t>
            </a:r>
            <a:r>
              <a:rPr lang="tr-TR" sz="2200" dirty="0" err="1" smtClean="0"/>
              <a:t>code</a:t>
            </a:r>
            <a:r>
              <a:rPr lang="tr-TR" sz="2200" dirty="0" smtClean="0"/>
              <a:t>.</a:t>
            </a:r>
            <a:endParaRPr lang="en-US" sz="2200" dirty="0"/>
          </a:p>
        </p:txBody>
      </p:sp>
      <p:sp>
        <p:nvSpPr>
          <p:cNvPr id="14" name="Dikdörtgen 13"/>
          <p:cNvSpPr/>
          <p:nvPr/>
        </p:nvSpPr>
        <p:spPr>
          <a:xfrm>
            <a:off x="1432944" y="1942589"/>
            <a:ext cx="864096" cy="2121603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3" r="81286"/>
          <a:stretch/>
        </p:blipFill>
        <p:spPr bwMode="auto">
          <a:xfrm>
            <a:off x="1079443" y="1491317"/>
            <a:ext cx="1119209" cy="44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4" r="63440"/>
          <a:stretch/>
        </p:blipFill>
        <p:spPr bwMode="auto">
          <a:xfrm>
            <a:off x="3275854" y="1435638"/>
            <a:ext cx="1180817" cy="42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98" y="1166872"/>
            <a:ext cx="2108214" cy="41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2" t="6964" r="63188"/>
          <a:stretch/>
        </p:blipFill>
        <p:spPr bwMode="auto">
          <a:xfrm>
            <a:off x="2358631" y="1455317"/>
            <a:ext cx="924621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etin kutusu 13"/>
          <p:cNvSpPr txBox="1"/>
          <p:nvPr/>
        </p:nvSpPr>
        <p:spPr>
          <a:xfrm>
            <a:off x="361522" y="260648"/>
            <a:ext cx="8661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/>
              <a:t>Design a </a:t>
            </a:r>
            <a:r>
              <a:rPr lang="tr-TR" sz="2200" dirty="0" err="1" smtClean="0"/>
              <a:t>code</a:t>
            </a:r>
            <a:r>
              <a:rPr lang="tr-TR" sz="2200" dirty="0" smtClean="0"/>
              <a:t> </a:t>
            </a:r>
            <a:r>
              <a:rPr lang="tr-TR" sz="2200" dirty="0" err="1" smtClean="0"/>
              <a:t>converter</a:t>
            </a:r>
            <a:r>
              <a:rPr lang="tr-TR" sz="2200" dirty="0" smtClean="0"/>
              <a:t> </a:t>
            </a:r>
            <a:r>
              <a:rPr lang="tr-TR" sz="2200" dirty="0" err="1" smtClean="0"/>
              <a:t>that</a:t>
            </a:r>
            <a:r>
              <a:rPr lang="tr-TR" sz="2200" dirty="0" smtClean="0"/>
              <a:t> </a:t>
            </a:r>
            <a:r>
              <a:rPr lang="tr-TR" sz="2200" dirty="0" err="1" smtClean="0"/>
              <a:t>converts</a:t>
            </a:r>
            <a:r>
              <a:rPr lang="tr-TR" sz="2200" dirty="0" smtClean="0"/>
              <a:t> a </a:t>
            </a:r>
            <a:r>
              <a:rPr lang="tr-TR" sz="2200" dirty="0" err="1" smtClean="0"/>
              <a:t>decimal</a:t>
            </a:r>
            <a:r>
              <a:rPr lang="tr-TR" sz="2200" dirty="0" smtClean="0"/>
              <a:t> </a:t>
            </a:r>
            <a:r>
              <a:rPr lang="tr-TR" sz="2200" dirty="0" err="1" smtClean="0"/>
              <a:t>digit</a:t>
            </a:r>
            <a:r>
              <a:rPr lang="tr-TR" sz="2200" dirty="0" smtClean="0"/>
              <a:t> </a:t>
            </a:r>
            <a:r>
              <a:rPr lang="tr-TR" sz="2200" dirty="0" err="1" smtClean="0"/>
              <a:t>from</a:t>
            </a:r>
            <a:r>
              <a:rPr lang="tr-TR" sz="2200" dirty="0" smtClean="0"/>
              <a:t> BCD8421 </a:t>
            </a:r>
            <a:r>
              <a:rPr lang="tr-TR" sz="2200" dirty="0" err="1" smtClean="0"/>
              <a:t>code</a:t>
            </a:r>
            <a:r>
              <a:rPr lang="tr-TR" sz="2200" dirty="0" smtClean="0"/>
              <a:t> </a:t>
            </a:r>
            <a:r>
              <a:rPr lang="tr-TR" sz="2200" dirty="0" err="1" smtClean="0"/>
              <a:t>to</a:t>
            </a:r>
            <a:r>
              <a:rPr lang="tr-TR" sz="2200" dirty="0" smtClean="0"/>
              <a:t> </a:t>
            </a:r>
            <a:r>
              <a:rPr lang="tr-TR" sz="2200" dirty="0" err="1" smtClean="0"/>
              <a:t>Gray</a:t>
            </a:r>
            <a:r>
              <a:rPr lang="tr-TR" sz="2200" dirty="0" smtClean="0"/>
              <a:t> </a:t>
            </a:r>
            <a:r>
              <a:rPr lang="tr-TR" sz="2200" dirty="0" err="1" smtClean="0"/>
              <a:t>code</a:t>
            </a:r>
            <a:r>
              <a:rPr lang="tr-TR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07852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1" y="1230420"/>
            <a:ext cx="2052735" cy="39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etin kutusu 13"/>
          <p:cNvSpPr txBox="1"/>
          <p:nvPr/>
        </p:nvSpPr>
        <p:spPr>
          <a:xfrm>
            <a:off x="361522" y="116632"/>
            <a:ext cx="8661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/>
              <a:t>Design a </a:t>
            </a:r>
            <a:r>
              <a:rPr lang="tr-TR" sz="2200" dirty="0" err="1" smtClean="0"/>
              <a:t>code</a:t>
            </a:r>
            <a:r>
              <a:rPr lang="tr-TR" sz="2200" dirty="0" smtClean="0"/>
              <a:t> </a:t>
            </a:r>
            <a:r>
              <a:rPr lang="tr-TR" sz="2200" dirty="0" err="1" smtClean="0"/>
              <a:t>converter</a:t>
            </a:r>
            <a:r>
              <a:rPr lang="tr-TR" sz="2200" dirty="0" smtClean="0"/>
              <a:t> </a:t>
            </a:r>
            <a:r>
              <a:rPr lang="tr-TR" sz="2200" dirty="0" err="1" smtClean="0"/>
              <a:t>that</a:t>
            </a:r>
            <a:r>
              <a:rPr lang="tr-TR" sz="2200" dirty="0" smtClean="0"/>
              <a:t> </a:t>
            </a:r>
            <a:r>
              <a:rPr lang="tr-TR" sz="2200" dirty="0" err="1" smtClean="0"/>
              <a:t>converts</a:t>
            </a:r>
            <a:r>
              <a:rPr lang="tr-TR" sz="2200" dirty="0" smtClean="0"/>
              <a:t> a </a:t>
            </a:r>
            <a:r>
              <a:rPr lang="tr-TR" sz="2200" dirty="0" err="1" smtClean="0"/>
              <a:t>decimal</a:t>
            </a:r>
            <a:r>
              <a:rPr lang="tr-TR" sz="2200" dirty="0" smtClean="0"/>
              <a:t> </a:t>
            </a:r>
            <a:r>
              <a:rPr lang="tr-TR" sz="2200" dirty="0" err="1" smtClean="0"/>
              <a:t>digit</a:t>
            </a:r>
            <a:r>
              <a:rPr lang="tr-TR" sz="2200" dirty="0" smtClean="0"/>
              <a:t> </a:t>
            </a:r>
            <a:r>
              <a:rPr lang="tr-TR" sz="2200" dirty="0" err="1" smtClean="0"/>
              <a:t>from</a:t>
            </a:r>
            <a:r>
              <a:rPr lang="tr-TR" sz="2200" dirty="0" smtClean="0"/>
              <a:t> BCD8421 </a:t>
            </a:r>
            <a:r>
              <a:rPr lang="tr-TR" sz="2200" dirty="0" err="1" smtClean="0"/>
              <a:t>code</a:t>
            </a:r>
            <a:r>
              <a:rPr lang="tr-TR" sz="2200" dirty="0" smtClean="0"/>
              <a:t> </a:t>
            </a:r>
            <a:r>
              <a:rPr lang="tr-TR" sz="2200" dirty="0" err="1" smtClean="0"/>
              <a:t>to</a:t>
            </a:r>
            <a:r>
              <a:rPr lang="tr-TR" sz="2200" dirty="0" smtClean="0"/>
              <a:t> </a:t>
            </a:r>
            <a:r>
              <a:rPr lang="tr-TR" sz="2200" dirty="0" err="1" smtClean="0"/>
              <a:t>Gray</a:t>
            </a:r>
            <a:r>
              <a:rPr lang="tr-TR" sz="2200" dirty="0" smtClean="0"/>
              <a:t> </a:t>
            </a:r>
            <a:r>
              <a:rPr lang="tr-TR" sz="2200" dirty="0" err="1" smtClean="0"/>
              <a:t>code</a:t>
            </a:r>
            <a:r>
              <a:rPr lang="tr-TR" sz="2200" dirty="0" smtClean="0"/>
              <a:t>.</a:t>
            </a:r>
            <a:endParaRPr lang="en-US" sz="2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47443"/>
            <a:ext cx="6725455" cy="35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062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1" y="1230420"/>
            <a:ext cx="2052735" cy="39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etin kutusu 13"/>
          <p:cNvSpPr txBox="1"/>
          <p:nvPr/>
        </p:nvSpPr>
        <p:spPr>
          <a:xfrm>
            <a:off x="361522" y="116632"/>
            <a:ext cx="8661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 smtClean="0"/>
              <a:t>Design a </a:t>
            </a:r>
            <a:r>
              <a:rPr lang="tr-TR" sz="2200" dirty="0" err="1" smtClean="0"/>
              <a:t>code</a:t>
            </a:r>
            <a:r>
              <a:rPr lang="tr-TR" sz="2200" dirty="0" smtClean="0"/>
              <a:t> </a:t>
            </a:r>
            <a:r>
              <a:rPr lang="tr-TR" sz="2200" dirty="0" err="1" smtClean="0"/>
              <a:t>converter</a:t>
            </a:r>
            <a:r>
              <a:rPr lang="tr-TR" sz="2200" dirty="0" smtClean="0"/>
              <a:t> </a:t>
            </a:r>
            <a:r>
              <a:rPr lang="tr-TR" sz="2200" dirty="0" err="1" smtClean="0"/>
              <a:t>that</a:t>
            </a:r>
            <a:r>
              <a:rPr lang="tr-TR" sz="2200" dirty="0" smtClean="0"/>
              <a:t> </a:t>
            </a:r>
            <a:r>
              <a:rPr lang="tr-TR" sz="2200" dirty="0" err="1" smtClean="0"/>
              <a:t>converts</a:t>
            </a:r>
            <a:r>
              <a:rPr lang="tr-TR" sz="2200" dirty="0" smtClean="0"/>
              <a:t> a </a:t>
            </a:r>
            <a:r>
              <a:rPr lang="tr-TR" sz="2200" dirty="0" err="1" smtClean="0"/>
              <a:t>decimal</a:t>
            </a:r>
            <a:r>
              <a:rPr lang="tr-TR" sz="2200" dirty="0" smtClean="0"/>
              <a:t> </a:t>
            </a:r>
            <a:r>
              <a:rPr lang="tr-TR" sz="2200" dirty="0" err="1" smtClean="0"/>
              <a:t>digit</a:t>
            </a:r>
            <a:r>
              <a:rPr lang="tr-TR" sz="2200" dirty="0" smtClean="0"/>
              <a:t> </a:t>
            </a:r>
            <a:r>
              <a:rPr lang="tr-TR" sz="2200" dirty="0" err="1" smtClean="0"/>
              <a:t>from</a:t>
            </a:r>
            <a:r>
              <a:rPr lang="tr-TR" sz="2200" dirty="0" smtClean="0"/>
              <a:t> BCD8421 </a:t>
            </a:r>
            <a:r>
              <a:rPr lang="tr-TR" sz="2200" dirty="0" err="1" smtClean="0"/>
              <a:t>code</a:t>
            </a:r>
            <a:r>
              <a:rPr lang="tr-TR" sz="2200" dirty="0" smtClean="0"/>
              <a:t> </a:t>
            </a:r>
            <a:r>
              <a:rPr lang="tr-TR" sz="2200" dirty="0" err="1" smtClean="0"/>
              <a:t>to</a:t>
            </a:r>
            <a:r>
              <a:rPr lang="tr-TR" sz="2200" dirty="0" smtClean="0"/>
              <a:t> </a:t>
            </a:r>
            <a:r>
              <a:rPr lang="tr-TR" sz="2200" dirty="0" err="1" smtClean="0"/>
              <a:t>Gray</a:t>
            </a:r>
            <a:r>
              <a:rPr lang="tr-TR" sz="2200" dirty="0" smtClean="0"/>
              <a:t> </a:t>
            </a:r>
            <a:r>
              <a:rPr lang="tr-TR" sz="2200" dirty="0" err="1" smtClean="0"/>
              <a:t>code</a:t>
            </a:r>
            <a:r>
              <a:rPr lang="tr-TR" sz="2200" dirty="0" smtClean="0"/>
              <a:t>.</a:t>
            </a:r>
            <a:endParaRPr lang="en-US" sz="2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686638"/>
            <a:ext cx="6779562" cy="35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88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7504" y="143112"/>
            <a:ext cx="8928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An </a:t>
            </a:r>
            <a:r>
              <a:rPr lang="en-US" sz="2200" b="1" dirty="0"/>
              <a:t>ABCD-to-seven-segment decoder</a:t>
            </a:r>
            <a:r>
              <a:rPr lang="en-US" sz="2200" dirty="0"/>
              <a:t> is a combinational circuit that </a:t>
            </a:r>
            <a:r>
              <a:rPr lang="en-US" sz="2200" u="sng" dirty="0"/>
              <a:t>converts a </a:t>
            </a:r>
            <a:r>
              <a:rPr lang="en-US" sz="2200" i="1" u="sng" dirty="0"/>
              <a:t>decimal </a:t>
            </a:r>
            <a:r>
              <a:rPr lang="en-US" sz="2200" i="1" u="sng" dirty="0" smtClean="0"/>
              <a:t>digit</a:t>
            </a:r>
            <a:r>
              <a:rPr lang="tr-TR" sz="2200" i="1" u="sng" dirty="0" smtClean="0"/>
              <a:t> </a:t>
            </a:r>
            <a:r>
              <a:rPr lang="en-US" sz="2200" i="1" u="sng" dirty="0" smtClean="0"/>
              <a:t>in </a:t>
            </a:r>
            <a:r>
              <a:rPr lang="en-US" sz="2200" i="1" u="sng" dirty="0"/>
              <a:t>BCD</a:t>
            </a:r>
            <a:r>
              <a:rPr lang="en-US" sz="2200" u="sng" dirty="0"/>
              <a:t> to an appropriate code for the selection of segments</a:t>
            </a:r>
            <a:r>
              <a:rPr lang="en-US" sz="2200" dirty="0"/>
              <a:t> in an </a:t>
            </a:r>
            <a:r>
              <a:rPr lang="en-US" sz="2200" i="1" u="sng" dirty="0"/>
              <a:t>indicator</a:t>
            </a:r>
            <a:r>
              <a:rPr lang="en-US" sz="2200" dirty="0"/>
              <a:t> used to </a:t>
            </a:r>
            <a:r>
              <a:rPr lang="en-US" sz="2200" dirty="0" smtClean="0"/>
              <a:t>display</a:t>
            </a:r>
            <a:r>
              <a:rPr lang="tr-TR" sz="2200" dirty="0" smtClean="0"/>
              <a:t> </a:t>
            </a:r>
            <a:r>
              <a:rPr lang="en-US" sz="2200" dirty="0" smtClean="0"/>
              <a:t>the </a:t>
            </a:r>
            <a:r>
              <a:rPr lang="en-US" sz="2200" dirty="0"/>
              <a:t>decimal digit in a familiar form. </a:t>
            </a:r>
            <a:endParaRPr lang="tr-TR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seven </a:t>
            </a:r>
            <a:r>
              <a:rPr lang="en-US" sz="2200" u="sng" dirty="0"/>
              <a:t>outputs of the decoder</a:t>
            </a:r>
            <a:r>
              <a:rPr lang="en-US" sz="2200" dirty="0"/>
              <a:t> </a:t>
            </a:r>
            <a:r>
              <a:rPr lang="en-US" sz="2200" b="1" dirty="0"/>
              <a:t>(a, b, c, d, e, f, g)</a:t>
            </a:r>
            <a:r>
              <a:rPr lang="en-US" sz="2200" dirty="0"/>
              <a:t> </a:t>
            </a:r>
            <a:r>
              <a:rPr lang="en-US" sz="2200" u="sng" dirty="0" smtClean="0"/>
              <a:t>select</a:t>
            </a:r>
            <a:r>
              <a:rPr lang="tr-TR" sz="2200" u="sng" dirty="0" smtClean="0"/>
              <a:t> </a:t>
            </a:r>
            <a:r>
              <a:rPr lang="en-US" sz="2200" u="sng" dirty="0" smtClean="0"/>
              <a:t>the </a:t>
            </a:r>
            <a:r>
              <a:rPr lang="en-US" sz="2200" u="sng" dirty="0"/>
              <a:t>corresponding segments</a:t>
            </a:r>
            <a:r>
              <a:rPr lang="en-US" sz="2200" dirty="0"/>
              <a:t> in the display, as shown in </a:t>
            </a:r>
            <a:r>
              <a:rPr lang="en-US" sz="2200" dirty="0" smtClean="0"/>
              <a:t>(</a:t>
            </a:r>
            <a:r>
              <a:rPr lang="en-US" sz="2200" dirty="0"/>
              <a:t>a) . </a:t>
            </a:r>
            <a:endParaRPr lang="tr-TR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numeric </a:t>
            </a:r>
            <a:r>
              <a:rPr lang="en-US" sz="2200" dirty="0" smtClean="0"/>
              <a:t>display</a:t>
            </a:r>
            <a:r>
              <a:rPr lang="tr-TR" sz="2200" dirty="0" smtClean="0"/>
              <a:t> </a:t>
            </a:r>
            <a:r>
              <a:rPr lang="en-US" sz="2200" dirty="0" smtClean="0"/>
              <a:t>chosen </a:t>
            </a:r>
            <a:r>
              <a:rPr lang="en-US" sz="2200" dirty="0"/>
              <a:t>to represent the decimal digit is shown </a:t>
            </a:r>
            <a:r>
              <a:rPr lang="en-US" sz="2200" dirty="0" smtClean="0"/>
              <a:t>in</a:t>
            </a:r>
            <a:r>
              <a:rPr lang="tr-TR" sz="2200" dirty="0" smtClean="0"/>
              <a:t> </a:t>
            </a:r>
            <a:r>
              <a:rPr lang="en-US" sz="2200" dirty="0" smtClean="0"/>
              <a:t>(b). </a:t>
            </a:r>
            <a:r>
              <a:rPr lang="en-US" sz="2200" dirty="0"/>
              <a:t>Using a </a:t>
            </a:r>
            <a:r>
              <a:rPr lang="en-US" sz="2200" u="sng" dirty="0"/>
              <a:t>truth table </a:t>
            </a:r>
            <a:r>
              <a:rPr lang="en-US" sz="2200" u="sng" dirty="0" smtClean="0"/>
              <a:t>and</a:t>
            </a:r>
            <a:r>
              <a:rPr lang="tr-TR" sz="2200" u="sng" dirty="0" smtClean="0"/>
              <a:t> </a:t>
            </a:r>
            <a:r>
              <a:rPr lang="en-US" sz="2200" u="sng" dirty="0" err="1" smtClean="0"/>
              <a:t>Karnaugh</a:t>
            </a:r>
            <a:r>
              <a:rPr lang="en-US" sz="2200" u="sng" dirty="0" smtClean="0"/>
              <a:t> </a:t>
            </a:r>
            <a:r>
              <a:rPr lang="en-US" sz="2200" u="sng" dirty="0"/>
              <a:t>maps</a:t>
            </a:r>
            <a:r>
              <a:rPr lang="en-US" sz="2200" dirty="0"/>
              <a:t>, design the </a:t>
            </a:r>
            <a:r>
              <a:rPr lang="en-US" sz="2200" b="1" i="1" u="sng" dirty="0"/>
              <a:t>BCD-to-seven-segment decoder</a:t>
            </a:r>
            <a:r>
              <a:rPr lang="en-US" sz="2200" dirty="0"/>
              <a:t> using a minimum number </a:t>
            </a:r>
            <a:r>
              <a:rPr lang="en-US" sz="2200" dirty="0" smtClean="0"/>
              <a:t>of</a:t>
            </a:r>
            <a:r>
              <a:rPr lang="tr-TR" sz="2200" dirty="0" smtClean="0"/>
              <a:t> </a:t>
            </a:r>
            <a:r>
              <a:rPr lang="en-US" sz="2200" dirty="0" smtClean="0"/>
              <a:t>gates</a:t>
            </a:r>
            <a:r>
              <a:rPr lang="en-US" sz="2200" dirty="0"/>
              <a:t>. The </a:t>
            </a:r>
            <a:r>
              <a:rPr lang="en-US" sz="2200" i="1" u="sng" dirty="0"/>
              <a:t>six invalid combinations</a:t>
            </a:r>
            <a:r>
              <a:rPr lang="en-US" sz="2200" dirty="0"/>
              <a:t> should result in a </a:t>
            </a:r>
            <a:r>
              <a:rPr lang="en-US" sz="2200" u="sng" dirty="0"/>
              <a:t>blank display</a:t>
            </a:r>
            <a:r>
              <a:rPr lang="en-US" sz="2200" dirty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73" y="3861047"/>
            <a:ext cx="8287253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531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64704"/>
            <a:ext cx="3861548" cy="38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73" y="4652704"/>
            <a:ext cx="8287253" cy="17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07504" y="143112"/>
            <a:ext cx="8928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Using </a:t>
            </a:r>
            <a:r>
              <a:rPr lang="en-US" sz="2200" dirty="0"/>
              <a:t>a </a:t>
            </a:r>
            <a:r>
              <a:rPr lang="en-US" sz="2200" u="sng" dirty="0"/>
              <a:t>truth table </a:t>
            </a:r>
            <a:r>
              <a:rPr lang="en-US" sz="2200" u="sng" dirty="0" smtClean="0"/>
              <a:t>and</a:t>
            </a:r>
            <a:r>
              <a:rPr lang="tr-TR" sz="2200" u="sng" dirty="0" smtClean="0"/>
              <a:t> </a:t>
            </a:r>
            <a:r>
              <a:rPr lang="en-US" sz="2200" u="sng" dirty="0" err="1" smtClean="0"/>
              <a:t>Karnaugh</a:t>
            </a:r>
            <a:r>
              <a:rPr lang="en-US" sz="2200" u="sng" dirty="0" smtClean="0"/>
              <a:t> </a:t>
            </a:r>
            <a:r>
              <a:rPr lang="en-US" sz="2200" u="sng" dirty="0"/>
              <a:t>maps</a:t>
            </a:r>
            <a:r>
              <a:rPr lang="en-US" sz="2200" dirty="0"/>
              <a:t>, design the </a:t>
            </a:r>
            <a:r>
              <a:rPr lang="en-US" sz="2200" b="1" i="1" u="sng" dirty="0"/>
              <a:t>BCD-to-seven-segment </a:t>
            </a:r>
            <a:r>
              <a:rPr lang="en-US" sz="2200" b="1" i="1" u="sng" dirty="0" smtClean="0"/>
              <a:t>decoder</a:t>
            </a:r>
            <a:r>
              <a:rPr lang="tr-TR" sz="2200" b="1" i="1" u="sng" dirty="0" smtClean="0"/>
              <a:t>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007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6255"/>
            <a:ext cx="724608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28800"/>
            <a:ext cx="3877500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6" b="88292"/>
          <a:stretch/>
        </p:blipFill>
        <p:spPr bwMode="auto">
          <a:xfrm>
            <a:off x="2483768" y="908720"/>
            <a:ext cx="3542259" cy="46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619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0" y="65838"/>
            <a:ext cx="3432488" cy="34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572000" y="143112"/>
            <a:ext cx="4464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 smtClean="0"/>
              <a:t>Design </a:t>
            </a:r>
            <a:r>
              <a:rPr lang="en-US" sz="2200" dirty="0" smtClean="0"/>
              <a:t>the </a:t>
            </a:r>
            <a:r>
              <a:rPr lang="en-US" sz="2200" b="1" i="1" u="sng" dirty="0"/>
              <a:t>BCD-to-seven-segment </a:t>
            </a:r>
            <a:r>
              <a:rPr lang="en-US" sz="2200" b="1" i="1" u="sng" dirty="0" smtClean="0"/>
              <a:t>decoder</a:t>
            </a:r>
            <a:r>
              <a:rPr lang="tr-TR" sz="2200" b="1" i="1" u="sng" dirty="0" smtClean="0"/>
              <a:t>:</a:t>
            </a:r>
            <a:endParaRPr lang="en-US" sz="2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663" y="3352297"/>
            <a:ext cx="6247200" cy="34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80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0" y="27201"/>
            <a:ext cx="3432488" cy="34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572000" y="143112"/>
            <a:ext cx="4464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 smtClean="0"/>
              <a:t>Design </a:t>
            </a:r>
            <a:r>
              <a:rPr lang="en-US" sz="2200" dirty="0" smtClean="0"/>
              <a:t>the </a:t>
            </a:r>
            <a:r>
              <a:rPr lang="en-US" sz="2200" b="1" i="1" u="sng" dirty="0"/>
              <a:t>BCD-to-seven-segment </a:t>
            </a:r>
            <a:r>
              <a:rPr lang="en-US" sz="2200" b="1" i="1" u="sng" dirty="0" smtClean="0"/>
              <a:t>decoder</a:t>
            </a:r>
            <a:r>
              <a:rPr lang="tr-TR" sz="2200" b="1" i="1" u="sng" dirty="0" smtClean="0"/>
              <a:t>:</a:t>
            </a:r>
            <a:endParaRPr lang="en-US" sz="2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13" y="3316980"/>
            <a:ext cx="64960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96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7201"/>
            <a:ext cx="3217958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572000" y="143112"/>
            <a:ext cx="4464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200" dirty="0" smtClean="0"/>
              <a:t>Design </a:t>
            </a:r>
            <a:r>
              <a:rPr lang="en-US" sz="2200" dirty="0" smtClean="0"/>
              <a:t>the </a:t>
            </a:r>
            <a:r>
              <a:rPr lang="en-US" sz="2200" b="1" i="1" u="sng" dirty="0"/>
              <a:t>BCD-to-seven-segment </a:t>
            </a:r>
            <a:r>
              <a:rPr lang="en-US" sz="2200" b="1" i="1" u="sng" dirty="0" smtClean="0"/>
              <a:t>decoder</a:t>
            </a:r>
            <a:r>
              <a:rPr lang="tr-TR" sz="2200" b="1" i="1" u="sng" dirty="0" smtClean="0"/>
              <a:t>:</a:t>
            </a:r>
            <a:endParaRPr lang="en-US" sz="2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" y="3277540"/>
            <a:ext cx="8926073" cy="32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696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07504" y="260648"/>
            <a:ext cx="8860409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82373"/>
          <a:stretch/>
        </p:blipFill>
        <p:spPr bwMode="auto">
          <a:xfrm>
            <a:off x="107504" y="692696"/>
            <a:ext cx="156185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39" y="1060349"/>
            <a:ext cx="8017391" cy="56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880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60647"/>
            <a:ext cx="7885714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54022"/>
            <a:ext cx="80676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323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280735" cy="6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12" y="1844824"/>
            <a:ext cx="7600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98" b="80294"/>
          <a:stretch/>
        </p:blipFill>
        <p:spPr bwMode="auto">
          <a:xfrm>
            <a:off x="3414486" y="692696"/>
            <a:ext cx="1908002" cy="31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8" r="65579" b="61421"/>
          <a:stretch/>
        </p:blipFill>
        <p:spPr bwMode="auto">
          <a:xfrm>
            <a:off x="3347864" y="1052736"/>
            <a:ext cx="2616340" cy="32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01" r="64340" b="26375"/>
          <a:stretch/>
        </p:blipFill>
        <p:spPr bwMode="auto">
          <a:xfrm>
            <a:off x="3347864" y="1484784"/>
            <a:ext cx="2710513" cy="22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35" y="3429000"/>
            <a:ext cx="5196669" cy="32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167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7036"/>
            <a:ext cx="8158911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45" y="908719"/>
            <a:ext cx="6696075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531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93" y="1015547"/>
            <a:ext cx="6278400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808" y="88231"/>
            <a:ext cx="596571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40" y="448231"/>
            <a:ext cx="3435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76"/>
          <a:stretch/>
        </p:blipFill>
        <p:spPr bwMode="auto">
          <a:xfrm>
            <a:off x="163377" y="2189485"/>
            <a:ext cx="2968468" cy="46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Düz Ok Bağlayıcısı 3"/>
          <p:cNvCxnSpPr/>
          <p:nvPr/>
        </p:nvCxnSpPr>
        <p:spPr>
          <a:xfrm flipH="1" flipV="1">
            <a:off x="8008151" y="1628736"/>
            <a:ext cx="533442" cy="30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etin kutusu 1"/>
          <p:cNvSpPr txBox="1"/>
          <p:nvPr/>
        </p:nvSpPr>
        <p:spPr>
          <a:xfrm>
            <a:off x="7270703" y="1938246"/>
            <a:ext cx="178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 </a:t>
            </a:r>
            <a:r>
              <a:rPr lang="tr-TR" dirty="0" err="1" smtClean="0"/>
              <a:t>Morgan’s</a:t>
            </a:r>
            <a:r>
              <a:rPr lang="tr-TR" dirty="0" smtClean="0"/>
              <a:t> </a:t>
            </a:r>
            <a:r>
              <a:rPr lang="tr-TR" dirty="0" err="1" smtClean="0"/>
              <a:t>Law</a:t>
            </a:r>
            <a:endParaRPr lang="en-US" dirty="0"/>
          </a:p>
        </p:txBody>
      </p:sp>
      <p:cxnSp>
        <p:nvCxnSpPr>
          <p:cNvPr id="12" name="Düz Ok Bağlayıcısı 11"/>
          <p:cNvCxnSpPr/>
          <p:nvPr/>
        </p:nvCxnSpPr>
        <p:spPr>
          <a:xfrm flipH="1" flipV="1">
            <a:off x="6394839" y="1887855"/>
            <a:ext cx="533442" cy="309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6195578" y="2197365"/>
            <a:ext cx="178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 </a:t>
            </a:r>
            <a:r>
              <a:rPr lang="tr-TR" dirty="0" err="1" smtClean="0"/>
              <a:t>Morgan’s</a:t>
            </a:r>
            <a:r>
              <a:rPr lang="tr-TR" dirty="0" smtClean="0"/>
              <a:t> </a:t>
            </a:r>
            <a:r>
              <a:rPr lang="tr-TR" dirty="0" err="1" smtClean="0"/>
              <a:t>Law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291" y="3021871"/>
            <a:ext cx="4705866" cy="31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7885"/>
            <a:ext cx="8040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4741392" cy="48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Metin kutusu 1"/>
              <p:cNvSpPr txBox="1"/>
              <p:nvPr/>
            </p:nvSpPr>
            <p:spPr>
              <a:xfrm>
                <a:off x="1763688" y="997003"/>
                <a:ext cx="609032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sz="2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2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tr-TR" sz="2200" b="0" i="1" smtClean="0">
                          <a:latin typeface="Cambria Math"/>
                        </a:rPr>
                        <m:t>=0;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tr-TR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tr-TR" sz="2200" i="1">
                          <a:latin typeface="Cambria Math"/>
                        </a:rPr>
                        <m:t>=</m:t>
                      </m:r>
                      <m:r>
                        <a:rPr lang="tr-TR" sz="2200" b="0" i="1" smtClean="0">
                          <a:latin typeface="Cambria Math"/>
                        </a:rPr>
                        <m:t>𝐷</m:t>
                      </m:r>
                      <m:r>
                        <a:rPr lang="tr-TR" sz="2200" i="1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tr-TR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tr-TR" sz="2200" b="0" i="1" smtClean="0">
                          <a:latin typeface="Cambria Math"/>
                        </a:rPr>
                        <m:t>=1</m:t>
                      </m:r>
                      <m:r>
                        <a:rPr lang="tr-TR" sz="2200" i="1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tr-TR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tr-TR" sz="2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tr-TR" sz="2200" i="1">
                          <a:latin typeface="Cambria Math"/>
                        </a:rPr>
                        <m:t>=</m:t>
                      </m:r>
                      <m:r>
                        <a:rPr lang="tr-TR" sz="2200" b="0" i="1" smtClean="0">
                          <a:latin typeface="Cambria Math"/>
                        </a:rPr>
                        <m:t>𝐷</m:t>
                      </m:r>
                      <m:r>
                        <a:rPr lang="tr-TR" sz="22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97003"/>
                <a:ext cx="6090322" cy="430887"/>
              </a:xfrm>
              <a:prstGeom prst="rect">
                <a:avLst/>
              </a:prstGeom>
              <a:blipFill rotWithShape="1">
                <a:blip r:embed="rId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323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2" y="116632"/>
            <a:ext cx="4078995" cy="42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73233"/>
            <a:ext cx="4119165" cy="43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5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04664"/>
            <a:ext cx="704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71" y="1916832"/>
            <a:ext cx="4424559" cy="39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84"/>
          <a:stretch/>
        </p:blipFill>
        <p:spPr bwMode="auto">
          <a:xfrm>
            <a:off x="2339742" y="980728"/>
            <a:ext cx="442455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096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34655"/>
            <a:ext cx="836709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02356"/>
            <a:ext cx="4555635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35" y="1513193"/>
            <a:ext cx="6995861" cy="48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1370277" y="2289751"/>
            <a:ext cx="216024" cy="936104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1365349" y="3302706"/>
            <a:ext cx="216024" cy="936104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1370277" y="4287069"/>
            <a:ext cx="216024" cy="936104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1370277" y="5302170"/>
            <a:ext cx="216024" cy="936104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6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04664"/>
            <a:ext cx="704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719" y="1988840"/>
            <a:ext cx="4818117" cy="4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46"/>
          <a:stretch/>
        </p:blipFill>
        <p:spPr bwMode="auto">
          <a:xfrm>
            <a:off x="2126719" y="989367"/>
            <a:ext cx="4818117" cy="54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16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04664"/>
            <a:ext cx="704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4767370" cy="39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17"/>
          <a:stretch/>
        </p:blipFill>
        <p:spPr bwMode="auto">
          <a:xfrm>
            <a:off x="2152403" y="1054100"/>
            <a:ext cx="4767370" cy="43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92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04664"/>
            <a:ext cx="704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86" y="2132856"/>
            <a:ext cx="4800614" cy="4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70"/>
          <a:stretch/>
        </p:blipFill>
        <p:spPr bwMode="auto">
          <a:xfrm>
            <a:off x="2216303" y="1160478"/>
            <a:ext cx="4800614" cy="49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64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04691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4644004" cy="39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09"/>
          <a:stretch/>
        </p:blipFill>
        <p:spPr bwMode="auto">
          <a:xfrm>
            <a:off x="2411760" y="1103191"/>
            <a:ext cx="4644004" cy="47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20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832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6" y="1484784"/>
            <a:ext cx="7518287" cy="4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90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832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16678"/>
            <a:ext cx="7369417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02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260</Words>
  <Application>Microsoft Office PowerPoint</Application>
  <PresentationFormat>Ekran Gösterisi (4:3)</PresentationFormat>
  <Paragraphs>14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Asus</cp:lastModifiedBy>
  <cp:revision>697</cp:revision>
  <dcterms:created xsi:type="dcterms:W3CDTF">2023-09-24T10:26:19Z</dcterms:created>
  <dcterms:modified xsi:type="dcterms:W3CDTF">2023-11-07T14:40:59Z</dcterms:modified>
</cp:coreProperties>
</file>