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4" r:id="rId2"/>
    <p:sldId id="375" r:id="rId3"/>
    <p:sldId id="376" r:id="rId4"/>
    <p:sldId id="409" r:id="rId5"/>
    <p:sldId id="377" r:id="rId6"/>
    <p:sldId id="378" r:id="rId7"/>
    <p:sldId id="408" r:id="rId8"/>
    <p:sldId id="407" r:id="rId9"/>
    <p:sldId id="403" r:id="rId10"/>
    <p:sldId id="404" r:id="rId11"/>
    <p:sldId id="410" r:id="rId12"/>
    <p:sldId id="405" r:id="rId13"/>
    <p:sldId id="406" r:id="rId14"/>
    <p:sldId id="399" r:id="rId15"/>
    <p:sldId id="400" r:id="rId16"/>
    <p:sldId id="401" r:id="rId17"/>
    <p:sldId id="402" r:id="rId18"/>
    <p:sldId id="395" r:id="rId19"/>
    <p:sldId id="396" r:id="rId20"/>
    <p:sldId id="397" r:id="rId21"/>
    <p:sldId id="398" r:id="rId22"/>
    <p:sldId id="391" r:id="rId23"/>
    <p:sldId id="392" r:id="rId24"/>
    <p:sldId id="411" r:id="rId25"/>
    <p:sldId id="393" r:id="rId26"/>
    <p:sldId id="394" r:id="rId27"/>
    <p:sldId id="387" r:id="rId28"/>
    <p:sldId id="388" r:id="rId29"/>
    <p:sldId id="389" r:id="rId30"/>
    <p:sldId id="390" r:id="rId31"/>
    <p:sldId id="383" r:id="rId32"/>
    <p:sldId id="412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F5A3-A6D7-4C27-A312-63588EAAD34E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E21-2851-4DE7-8A11-150D618DAB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5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22.11.2023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64441"/>
            <a:ext cx="5136923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" y="1701148"/>
            <a:ext cx="5463905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86129" y="275164"/>
                <a:ext cx="89119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In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this </a:t>
                </a:r>
                <a:r>
                  <a:rPr lang="en-US" sz="2400" dirty="0"/>
                  <a:t>case, a column </a:t>
                </a:r>
                <a:r>
                  <a:rPr lang="en-US" sz="2400" u="sng" dirty="0"/>
                  <a:t>can borrow from the column to the left</a:t>
                </a:r>
                <a:r>
                  <a:rPr lang="en-US" sz="2400" dirty="0"/>
                  <a:t> if it is necessary. </a:t>
                </a:r>
                <a:endParaRPr lang="tr-TR" sz="24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what </a:t>
                </a:r>
                <a:r>
                  <a:rPr lang="en-US" sz="2400" dirty="0"/>
                  <a:t>is </a:t>
                </a:r>
                <a:r>
                  <a:rPr lang="en-US" sz="2400" u="sng" dirty="0"/>
                  <a:t>borrowed from the column on the right</a:t>
                </a:r>
                <a:r>
                  <a:rPr lang="en-US" sz="2400" dirty="0"/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 is what the </a:t>
                </a:r>
                <a:r>
                  <a:rPr lang="en-US" sz="2400" u="sng" dirty="0"/>
                  <a:t>present </a:t>
                </a:r>
                <a:r>
                  <a:rPr lang="en-US" sz="2400" u="sng" dirty="0" smtClean="0"/>
                  <a:t>column</a:t>
                </a:r>
                <a:r>
                  <a:rPr lang="tr-TR" sz="2400" u="sng" dirty="0" smtClean="0"/>
                  <a:t> </a:t>
                </a:r>
                <a:r>
                  <a:rPr lang="en-US" sz="2400" u="sng" dirty="0" smtClean="0"/>
                  <a:t>borrows </a:t>
                </a:r>
                <a:r>
                  <a:rPr lang="en-US" sz="2400" u="sng" dirty="0"/>
                  <a:t>from the left</a:t>
                </a:r>
                <a:r>
                  <a:rPr lang="en-US" sz="2400" dirty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9" y="275164"/>
                <a:ext cx="8911957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1026" t="-3101" r="-1094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52239"/>
            <a:ext cx="213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6420"/>
            <a:ext cx="7651259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31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6" y="217020"/>
            <a:ext cx="41184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18525" y="652171"/>
            <a:ext cx="8911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ALU </a:t>
            </a:r>
            <a:r>
              <a:rPr lang="en-US" sz="2400" dirty="0"/>
              <a:t>is a combinational network that makes it possible to do </a:t>
            </a:r>
            <a:r>
              <a:rPr lang="en-US" sz="2400" u="sng" dirty="0"/>
              <a:t>different </a:t>
            </a:r>
            <a:r>
              <a:rPr lang="en-US" sz="2400" u="sng" dirty="0" smtClean="0"/>
              <a:t>operations</a:t>
            </a:r>
            <a:r>
              <a:rPr lang="tr-TR" sz="2400" dirty="0" smtClean="0"/>
              <a:t> </a:t>
            </a:r>
            <a:r>
              <a:rPr lang="en-US" sz="2400" dirty="0" smtClean="0"/>
              <a:t>on </a:t>
            </a:r>
            <a:r>
              <a:rPr lang="en-US" sz="2400" b="1" i="1" dirty="0"/>
              <a:t>two binary numbers (A and B)</a:t>
            </a:r>
            <a:r>
              <a:rPr lang="en-US" sz="2400" dirty="0"/>
              <a:t>. The figure below shows an example of an </a:t>
            </a:r>
            <a:r>
              <a:rPr lang="en-US" sz="2400" b="1" u="sng" dirty="0" smtClean="0"/>
              <a:t>8-bit</a:t>
            </a:r>
            <a:r>
              <a:rPr lang="tr-TR" sz="2400" b="1" u="sng" dirty="0" smtClean="0"/>
              <a:t> </a:t>
            </a:r>
            <a:r>
              <a:rPr lang="en-US" sz="2400" b="1" u="sng" dirty="0" smtClean="0"/>
              <a:t>ALU</a:t>
            </a:r>
            <a:endParaRPr lang="tr-TR" sz="2400" b="1" u="sng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09" y="1852500"/>
            <a:ext cx="4667587" cy="34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79512" y="5517232"/>
                <a:ext cx="89119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i="1" u="sng" dirty="0"/>
                  <a:t>operands</a:t>
                </a:r>
                <a:r>
                  <a:rPr lang="en-US" sz="2400" dirty="0"/>
                  <a:t> are </a:t>
                </a:r>
                <a:r>
                  <a:rPr lang="en-US" sz="2400" b="1" dirty="0"/>
                  <a:t>A7..A0 and B7..B0</a:t>
                </a:r>
                <a:r>
                  <a:rPr lang="en-US" sz="2400" dirty="0"/>
                  <a:t>, while the </a:t>
                </a:r>
                <a:r>
                  <a:rPr lang="en-US" sz="2400" i="1" u="sng" dirty="0"/>
                  <a:t>result</a:t>
                </a:r>
                <a:r>
                  <a:rPr lang="en-US" sz="2400" dirty="0"/>
                  <a:t> is taken from the </a:t>
                </a:r>
                <a:r>
                  <a:rPr lang="en-US" sz="2400" i="1" u="sng" dirty="0" smtClean="0"/>
                  <a:t>outputs</a:t>
                </a:r>
                <a:r>
                  <a:rPr lang="tr-TR" sz="2400" dirty="0" smtClean="0"/>
                  <a:t> </a:t>
                </a:r>
                <a:r>
                  <a:rPr lang="en-US" sz="2400" b="1" dirty="0" smtClean="0"/>
                  <a:t>F7</a:t>
                </a:r>
                <a:r>
                  <a:rPr lang="en-US" sz="2400" b="1" dirty="0"/>
                  <a:t>..F0</a:t>
                </a:r>
                <a:r>
                  <a:rPr lang="en-US" sz="2400" dirty="0"/>
                  <a:t>. For </a:t>
                </a:r>
                <a:r>
                  <a:rPr lang="en-US" sz="2400" i="1" u="sng" dirty="0"/>
                  <a:t>addition and subtraction</a:t>
                </a:r>
                <a:r>
                  <a:rPr lang="en-US" sz="2400" dirty="0"/>
                  <a:t>, there is </a:t>
                </a:r>
                <a:r>
                  <a:rPr lang="en-US" sz="2400" i="1" u="sng" dirty="0"/>
                  <a:t>one input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:r>
                  <a:rPr lang="en-US" sz="2400" i="1" u="sng" dirty="0"/>
                  <a:t>one carry </a:t>
                </a:r>
                <a:r>
                  <a:rPr lang="en-US" sz="2400" i="1" u="sng" dirty="0" smtClean="0"/>
                  <a:t>output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tr-TR" sz="2400" b="1" u="sng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517232"/>
                <a:ext cx="8911957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26" t="-4061" r="-109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78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kutusu 1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34594" y="7532"/>
            <a:ext cx="9084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/>
              <a:t>Outputs</a:t>
            </a:r>
            <a:r>
              <a:rPr lang="en-US" sz="2400" dirty="0"/>
              <a:t> </a:t>
            </a:r>
            <a:r>
              <a:rPr lang="en-US" sz="2400" b="1" dirty="0"/>
              <a:t>V and Z</a:t>
            </a:r>
            <a:r>
              <a:rPr lang="en-US" sz="2400" dirty="0"/>
              <a:t> are also available: </a:t>
            </a:r>
            <a:r>
              <a:rPr lang="en-US" sz="2400" b="1" dirty="0"/>
              <a:t>V = 1</a:t>
            </a:r>
            <a:r>
              <a:rPr lang="en-US" sz="2400" dirty="0"/>
              <a:t> shows that the arithmetic </a:t>
            </a:r>
            <a:r>
              <a:rPr lang="en-US" sz="2400" dirty="0" smtClean="0"/>
              <a:t>operation</a:t>
            </a:r>
            <a:r>
              <a:rPr lang="tr-TR" sz="2400" dirty="0" smtClean="0"/>
              <a:t> </a:t>
            </a:r>
            <a:r>
              <a:rPr lang="en-US" sz="2400" dirty="0" smtClean="0"/>
              <a:t>gave </a:t>
            </a:r>
            <a:r>
              <a:rPr lang="en-US" sz="2400" dirty="0"/>
              <a:t>rise to an </a:t>
            </a:r>
            <a:r>
              <a:rPr lang="en-US" sz="2400" b="1" i="1" u="sng" dirty="0"/>
              <a:t>overflow</a:t>
            </a:r>
            <a:r>
              <a:rPr lang="en-US" sz="2400" dirty="0"/>
              <a:t>, while </a:t>
            </a:r>
            <a:r>
              <a:rPr lang="en-US" sz="2400" b="1" dirty="0"/>
              <a:t>Z = 1 </a:t>
            </a:r>
            <a:r>
              <a:rPr lang="en-US" sz="2400" dirty="0"/>
              <a:t>is activated when the result of the </a:t>
            </a:r>
            <a:r>
              <a:rPr lang="en-US" sz="2400" dirty="0" smtClean="0"/>
              <a:t>operation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b="1" i="1" u="sng" dirty="0"/>
              <a:t>zero</a:t>
            </a:r>
            <a:r>
              <a:rPr lang="en-US" sz="2400" dirty="0"/>
              <a:t>. The </a:t>
            </a:r>
            <a:r>
              <a:rPr lang="en-US" sz="2400" u="sng" dirty="0"/>
              <a:t>operations are selected</a:t>
            </a:r>
            <a:r>
              <a:rPr lang="en-US" sz="2400" dirty="0"/>
              <a:t> by the </a:t>
            </a:r>
            <a:r>
              <a:rPr lang="en-US" sz="2400" dirty="0" smtClean="0"/>
              <a:t>group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i="1" u="sng" dirty="0"/>
              <a:t>inputs</a:t>
            </a:r>
            <a:r>
              <a:rPr lang="en-US" sz="2400" dirty="0"/>
              <a:t> </a:t>
            </a:r>
            <a:r>
              <a:rPr lang="en-US" sz="2400" b="1" dirty="0"/>
              <a:t>S4..S0</a:t>
            </a:r>
            <a:r>
              <a:rPr lang="en-US" sz="2400" dirty="0"/>
              <a:t>, according to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table </a:t>
            </a:r>
            <a:r>
              <a:rPr lang="en-US" sz="2400" dirty="0"/>
              <a:t>below:</a:t>
            </a:r>
            <a:endParaRPr lang="tr-TR" sz="2400" b="1" u="sn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3684"/>
            <a:ext cx="3849745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0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867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34594" y="553742"/>
            <a:ext cx="908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are many methods to represent </a:t>
            </a:r>
            <a:r>
              <a:rPr lang="en-US" sz="2400" b="1" u="sng" dirty="0" smtClean="0"/>
              <a:t>signed numbers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binary.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smtClean="0"/>
              <a:t>Rules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positive</a:t>
            </a:r>
            <a:r>
              <a:rPr lang="tr-TR" sz="2400" dirty="0" smtClean="0"/>
              <a:t> </a:t>
            </a:r>
            <a:r>
              <a:rPr lang="tr-TR" sz="2400" dirty="0" err="1" smtClean="0"/>
              <a:t>numbers</a:t>
            </a:r>
            <a:r>
              <a:rPr lang="tr-TR" sz="2400" dirty="0" smtClean="0"/>
              <a:t> </a:t>
            </a:r>
            <a:r>
              <a:rPr lang="tr-TR" sz="2400" dirty="0" err="1" smtClean="0"/>
              <a:t>will</a:t>
            </a:r>
            <a:r>
              <a:rPr lang="tr-TR" sz="2400" dirty="0" smtClean="0"/>
              <a:t> </a:t>
            </a:r>
            <a:r>
              <a:rPr lang="tr-TR" sz="2400" dirty="0" err="1" smtClean="0"/>
              <a:t>change</a:t>
            </a:r>
            <a:r>
              <a:rPr lang="tr-TR" sz="2400" dirty="0" smtClean="0"/>
              <a:t> </a:t>
            </a:r>
            <a:r>
              <a:rPr lang="en-US" sz="2400" dirty="0"/>
              <a:t>to manage the operations involving negative numbers.</a:t>
            </a:r>
            <a:endParaRPr lang="tr-TR" sz="2400" b="1" u="sng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607885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34593" y="2420888"/>
            <a:ext cx="908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Let’s consider a 4-bit packet: we use the </a:t>
            </a:r>
            <a:r>
              <a:rPr lang="en-US" sz="2400" b="1" i="1" u="sng" dirty="0"/>
              <a:t>MSB</a:t>
            </a:r>
            <a:r>
              <a:rPr lang="en-US" sz="2400" dirty="0"/>
              <a:t> for the </a:t>
            </a:r>
            <a:r>
              <a:rPr lang="en-US" sz="2400" b="1" i="1" u="sng" dirty="0"/>
              <a:t>sign bit</a:t>
            </a:r>
            <a:r>
              <a:rPr lang="en-US" sz="2400" dirty="0"/>
              <a:t> and the rest for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module</a:t>
            </a:r>
            <a:r>
              <a:rPr lang="en-US" sz="2400" dirty="0"/>
              <a:t>:</a:t>
            </a:r>
            <a:endParaRPr lang="tr-TR" sz="2400" b="1" u="sng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15" y="3429000"/>
            <a:ext cx="2733022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813122" y="5229200"/>
            <a:ext cx="75270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code the </a:t>
            </a:r>
            <a:r>
              <a:rPr lang="en-US" sz="2400" b="1" i="1" u="sng" dirty="0"/>
              <a:t>sign minus</a:t>
            </a:r>
            <a:r>
              <a:rPr lang="en-US" sz="2400" dirty="0"/>
              <a:t> with </a:t>
            </a:r>
            <a:r>
              <a:rPr lang="en-US" sz="2600" b="1" dirty="0"/>
              <a:t>1</a:t>
            </a:r>
            <a:r>
              <a:rPr lang="en-US" sz="2400" dirty="0"/>
              <a:t> and the </a:t>
            </a:r>
            <a:r>
              <a:rPr lang="en-US" sz="2400" b="1" i="1" u="sng" dirty="0"/>
              <a:t>sign plus</a:t>
            </a:r>
            <a:r>
              <a:rPr lang="en-US" sz="2400" dirty="0"/>
              <a:t> with </a:t>
            </a:r>
            <a:r>
              <a:rPr lang="en-US" sz="2600" b="1" dirty="0"/>
              <a:t>0</a:t>
            </a:r>
            <a:r>
              <a:rPr lang="en-US" sz="2400" dirty="0"/>
              <a:t>.</a:t>
            </a:r>
            <a:endParaRPr lang="tr-TR" sz="2400" b="1" u="sng" dirty="0"/>
          </a:p>
        </p:txBody>
      </p:sp>
    </p:spTree>
    <p:extLst>
      <p:ext uri="{BB962C8B-B14F-4D97-AF65-F5344CB8AC3E}">
        <p14:creationId xmlns:p14="http://schemas.microsoft.com/office/powerpoint/2010/main" val="307789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16" y="4149080"/>
            <a:ext cx="6619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1077536"/>
            <a:ext cx="2392498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602735" y="26479"/>
            <a:ext cx="7527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 code the </a:t>
            </a:r>
            <a:r>
              <a:rPr lang="en-US" sz="2400" b="1" i="1" u="sng" dirty="0" smtClean="0"/>
              <a:t>sign minus</a:t>
            </a:r>
            <a:r>
              <a:rPr lang="en-US" sz="2400" dirty="0" smtClean="0"/>
              <a:t> with </a:t>
            </a:r>
            <a:r>
              <a:rPr lang="en-US" sz="2600" b="1" dirty="0" smtClean="0"/>
              <a:t>1</a:t>
            </a:r>
            <a:r>
              <a:rPr lang="en-US" sz="2400" dirty="0" smtClean="0"/>
              <a:t> and the </a:t>
            </a:r>
            <a:r>
              <a:rPr lang="en-US" sz="2400" b="1" i="1" u="sng" dirty="0" smtClean="0"/>
              <a:t>sign plus</a:t>
            </a:r>
            <a:r>
              <a:rPr lang="en-US" sz="2400" dirty="0" smtClean="0"/>
              <a:t> with </a:t>
            </a:r>
            <a:r>
              <a:rPr lang="en-US" sz="2600" b="1" dirty="0" smtClean="0"/>
              <a:t>0</a:t>
            </a:r>
            <a:r>
              <a:rPr lang="en-US" sz="2400" dirty="0"/>
              <a:t>. We get the following table:</a:t>
            </a:r>
            <a:r>
              <a:rPr lang="tr-TR" sz="2400" dirty="0" smtClean="0"/>
              <a:t> </a:t>
            </a:r>
            <a:endParaRPr lang="tr-TR" sz="2400" b="1" u="sng" dirty="0"/>
          </a:p>
        </p:txBody>
      </p:sp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2909556" y="888253"/>
            <a:ext cx="5849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are some downsides to this representation</a:t>
            </a:r>
            <a:r>
              <a:rPr lang="en-US" sz="2400" dirty="0" smtClean="0"/>
              <a:t>:</a:t>
            </a:r>
            <a:endParaRPr lang="tr-TR" sz="2400" dirty="0" smtClean="0"/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b="1" i="1" u="sng" dirty="0"/>
              <a:t>zero</a:t>
            </a:r>
            <a:r>
              <a:rPr lang="en-US" sz="2400" dirty="0"/>
              <a:t> has </a:t>
            </a:r>
            <a:r>
              <a:rPr lang="en-US" sz="2400" i="1" u="sng" dirty="0"/>
              <a:t>two different codes</a:t>
            </a:r>
            <a:r>
              <a:rPr lang="en-US" sz="2400" dirty="0"/>
              <a:t>: 0000 and 1000.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code has bad arithmetic properties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457200" indent="-457200" algn="just">
              <a:buFont typeface="+mj-lt"/>
              <a:buAutoNum type="arabicPeriod"/>
            </a:pPr>
            <a:endParaRPr lang="tr-TR" sz="2400" dirty="0" smtClean="0"/>
          </a:p>
          <a:p>
            <a:pPr algn="just"/>
            <a:r>
              <a:rPr lang="en-US" sz="2400" dirty="0"/>
              <a:t>As shown in the following examples, we </a:t>
            </a:r>
            <a:r>
              <a:rPr lang="en-US" sz="2400" u="sng" dirty="0"/>
              <a:t>cannot</a:t>
            </a:r>
            <a:r>
              <a:rPr lang="en-US" sz="2400" dirty="0"/>
              <a:t> use a </a:t>
            </a:r>
            <a:r>
              <a:rPr lang="en-US" sz="2400" u="sng" dirty="0"/>
              <a:t>normal adder</a:t>
            </a:r>
            <a:r>
              <a:rPr lang="en-US" sz="2400" dirty="0"/>
              <a:t>.</a:t>
            </a:r>
            <a:endParaRPr lang="tr-TR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61364" y="5941667"/>
            <a:ext cx="887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So, in a </a:t>
            </a:r>
            <a:r>
              <a:rPr lang="en-US" sz="2400" dirty="0" smtClean="0"/>
              <a:t>sign </a:t>
            </a:r>
            <a:r>
              <a:rPr lang="en-US" sz="2400" dirty="0"/>
              <a:t>representation, we would need to use a </a:t>
            </a:r>
            <a:r>
              <a:rPr lang="en-US" sz="2400" b="1" u="sng" dirty="0"/>
              <a:t>more </a:t>
            </a:r>
            <a:r>
              <a:rPr lang="en-US" sz="2400" b="1" u="sng" dirty="0" smtClean="0"/>
              <a:t>complex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tailor-made </a:t>
            </a:r>
            <a:r>
              <a:rPr lang="en-US" sz="2400" b="1" i="1" u="sng" dirty="0"/>
              <a:t>adder</a:t>
            </a:r>
            <a:r>
              <a:rPr lang="en-US" sz="2400" dirty="0"/>
              <a:t>.</a:t>
            </a:r>
            <a:endParaRPr lang="tr-TR" sz="2400" b="1" u="sng" dirty="0"/>
          </a:p>
        </p:txBody>
      </p:sp>
    </p:spTree>
    <p:extLst>
      <p:ext uri="{BB962C8B-B14F-4D97-AF65-F5344CB8AC3E}">
        <p14:creationId xmlns:p14="http://schemas.microsoft.com/office/powerpoint/2010/main" val="370398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648"/>
            <a:ext cx="3168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81939"/>
            <a:ext cx="8476360" cy="266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809762" y="2518654"/>
            <a:ext cx="1296000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5160943" y="2518654"/>
            <a:ext cx="1044000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2499759" y="1268760"/>
            <a:ext cx="756000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3"/>
            <a:ext cx="8438826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279513" y="3645023"/>
            <a:ext cx="1775552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6179183" y="3645023"/>
            <a:ext cx="972000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2619762" y="4007660"/>
            <a:ext cx="635997" cy="252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4572000" y="3959423"/>
            <a:ext cx="1296144" cy="324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7452320" y="3971660"/>
            <a:ext cx="1008000" cy="288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2101930" y="4298632"/>
            <a:ext cx="1677981" cy="288000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/>
          <p:cNvSpPr/>
          <p:nvPr/>
        </p:nvSpPr>
        <p:spPr>
          <a:xfrm>
            <a:off x="5826193" y="4298055"/>
            <a:ext cx="546008" cy="288000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6099197" y="4586632"/>
            <a:ext cx="489027" cy="28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1689005" y="5445224"/>
            <a:ext cx="2700000" cy="2880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2997385" y="5699077"/>
            <a:ext cx="216754" cy="288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2916395" y="6016032"/>
            <a:ext cx="2990385" cy="3289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2" y="188640"/>
            <a:ext cx="8414343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721579" y="571125"/>
            <a:ext cx="2175667" cy="32400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95" y="1772839"/>
            <a:ext cx="2918635" cy="4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>
            <a:off x="3131840" y="1412776"/>
            <a:ext cx="144016" cy="36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4" y="2564903"/>
            <a:ext cx="7982895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25" y="3901888"/>
            <a:ext cx="2035000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Düz Ok Bağlayıcısı 7"/>
          <p:cNvCxnSpPr/>
          <p:nvPr/>
        </p:nvCxnSpPr>
        <p:spPr>
          <a:xfrm>
            <a:off x="3779912" y="3572903"/>
            <a:ext cx="144016" cy="32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4" y="5013176"/>
            <a:ext cx="7154609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7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79512" y="116632"/>
                <a:ext cx="8856984" cy="416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i="1" u="sng" dirty="0" smtClean="0"/>
                  <a:t>We </a:t>
                </a:r>
                <a:r>
                  <a:rPr lang="en-US" sz="2400" b="1" i="1" u="sng" dirty="0" smtClean="0"/>
                  <a:t>have </a:t>
                </a:r>
                <a:r>
                  <a:rPr lang="en-US" sz="2400" b="1" i="1" u="sng" dirty="0"/>
                  <a:t>a great advantage: </a:t>
                </a:r>
                <a:endParaRPr lang="tr-TR" sz="2400" b="1" i="1" u="sng" dirty="0" smtClean="0"/>
              </a:p>
              <a:p>
                <a:pPr algn="just"/>
                <a:r>
                  <a:rPr lang="tr-TR" sz="2400" dirty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u="sng" dirty="0"/>
                  <a:t>negative </a:t>
                </a:r>
                <a:r>
                  <a:rPr lang="en-US" sz="2400" u="sng" dirty="0" smtClean="0"/>
                  <a:t>number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has </a:t>
                </a:r>
                <a:r>
                  <a:rPr lang="en-US" sz="2400" dirty="0"/>
                  <a:t>been </a:t>
                </a:r>
                <a:r>
                  <a:rPr lang="en-US" sz="2400" u="sng" dirty="0"/>
                  <a:t>substituted by its complement</a:t>
                </a:r>
                <a:r>
                  <a:rPr lang="en-US" sz="2400" dirty="0"/>
                  <a:t> to ten, which is </a:t>
                </a:r>
                <a:r>
                  <a:rPr lang="en-US" sz="2400" b="1" u="sng" dirty="0"/>
                  <a:t>positive</a:t>
                </a:r>
                <a:r>
                  <a:rPr lang="en-US" sz="2400" dirty="0"/>
                  <a:t>. Then taking away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400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from the result is very simple, as we will soon see, since it </a:t>
                </a:r>
                <a:r>
                  <a:rPr lang="en-US" sz="2400" u="sng" dirty="0"/>
                  <a:t>does </a:t>
                </a:r>
                <a:r>
                  <a:rPr lang="en-US" sz="2400" b="1" u="sng" dirty="0"/>
                  <a:t>not</a:t>
                </a:r>
                <a:r>
                  <a:rPr lang="en-US" sz="2400" u="sng" dirty="0"/>
                  <a:t> </a:t>
                </a:r>
                <a:r>
                  <a:rPr lang="en-US" sz="2400" u="sng" dirty="0" smtClean="0"/>
                  <a:t>require</a:t>
                </a:r>
                <a:r>
                  <a:rPr lang="tr-TR" sz="2400" u="sng" dirty="0" smtClean="0"/>
                  <a:t> </a:t>
                </a:r>
                <a:r>
                  <a:rPr lang="en-US" sz="2400" b="1" u="sng" dirty="0" smtClean="0"/>
                  <a:t>subtraction</a:t>
                </a:r>
                <a:r>
                  <a:rPr lang="en-US" sz="2400" dirty="0" smtClean="0"/>
                  <a:t>.</a:t>
                </a:r>
                <a:endParaRPr lang="tr-TR" sz="2400" dirty="0" smtClean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an arithmetic network, we can do </a:t>
                </a:r>
                <a:r>
                  <a:rPr lang="en-US" sz="2400" b="1" i="1" u="sng" dirty="0"/>
                  <a:t>without </a:t>
                </a:r>
                <a:r>
                  <a:rPr lang="en-US" sz="2400" b="1" i="1" u="sng" dirty="0" err="1"/>
                  <a:t>subtractors</a:t>
                </a:r>
                <a:r>
                  <a:rPr lang="en-US" sz="2400" dirty="0"/>
                  <a:t> and </a:t>
                </a:r>
                <a:r>
                  <a:rPr lang="en-US" sz="2400" u="sng" dirty="0"/>
                  <a:t>use only </a:t>
                </a:r>
                <a:r>
                  <a:rPr lang="en-US" sz="2400" b="1" u="sng" dirty="0"/>
                  <a:t>adders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long </a:t>
                </a:r>
                <a:r>
                  <a:rPr lang="en-US" sz="2400" dirty="0"/>
                  <a:t>as we know an easy way to calculate the complement to the base of a number</a:t>
                </a:r>
                <a:r>
                  <a:rPr lang="en-US" sz="2400" dirty="0" smtClean="0"/>
                  <a:t>.</a:t>
                </a:r>
                <a:endParaRPr lang="tr-TR" sz="2400" dirty="0" smtClean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tr-TR" sz="2400" dirty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i="1" u="sng" dirty="0"/>
                  <a:t>complement operation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same </a:t>
                </a:r>
                <a:r>
                  <a:rPr lang="en-US" sz="2400" dirty="0"/>
                  <a:t>as </a:t>
                </a:r>
                <a:r>
                  <a:rPr lang="en-US" sz="2400" i="1" u="sng" dirty="0"/>
                  <a:t>changing the sign</a:t>
                </a:r>
                <a:r>
                  <a:rPr lang="en-US" sz="2400" dirty="0"/>
                  <a:t> of a number.</a:t>
                </a:r>
                <a:endParaRPr lang="tr-TR" sz="2400" b="1" u="sng" dirty="0"/>
              </a:p>
            </p:txBody>
          </p:sp>
        </mc:Choice>
        <mc:Fallback xmlns="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856984" cy="4163319"/>
              </a:xfrm>
              <a:prstGeom prst="rect">
                <a:avLst/>
              </a:prstGeom>
              <a:blipFill rotWithShape="1">
                <a:blip r:embed="rId2"/>
                <a:stretch>
                  <a:fillRect l="-1032" t="-1171" r="-1101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27" y="4581128"/>
            <a:ext cx="6142953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5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2" y="116632"/>
            <a:ext cx="7868704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842386" y="1567066"/>
            <a:ext cx="1476000" cy="252000"/>
          </a:xfrm>
          <a:prstGeom prst="rect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4467574" y="1196752"/>
            <a:ext cx="1374812" cy="37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8" y="2708920"/>
            <a:ext cx="8702756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2" y="5730108"/>
            <a:ext cx="8163529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14" y="4407963"/>
            <a:ext cx="2035000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Düz Ok Bağlayıcısı 7"/>
          <p:cNvCxnSpPr/>
          <p:nvPr/>
        </p:nvCxnSpPr>
        <p:spPr>
          <a:xfrm>
            <a:off x="4211960" y="3789040"/>
            <a:ext cx="3384376" cy="81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9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774999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280205" y="270922"/>
            <a:ext cx="2867859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kdörtgen 3"/>
          <p:cNvSpPr/>
          <p:nvPr/>
        </p:nvSpPr>
        <p:spPr>
          <a:xfrm>
            <a:off x="6588225" y="270922"/>
            <a:ext cx="216024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2568655" y="592937"/>
            <a:ext cx="1939227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4860033" y="567222"/>
            <a:ext cx="1872208" cy="323426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6" y="1916831"/>
            <a:ext cx="8765052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539551" y="2287073"/>
            <a:ext cx="1764000" cy="288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6" y="2910587"/>
            <a:ext cx="780845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17" y="3933055"/>
            <a:ext cx="2895320" cy="5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4" y="5085184"/>
            <a:ext cx="8538136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4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79512" y="116632"/>
            <a:ext cx="88569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 smtClean="0"/>
              <a:t>Calculating </a:t>
            </a:r>
            <a:r>
              <a:rPr lang="en-US" sz="2400" u="sng" dirty="0"/>
              <a:t>the </a:t>
            </a:r>
            <a:r>
              <a:rPr lang="en-US" sz="2400" i="1" u="sng" dirty="0"/>
              <a:t>complement</a:t>
            </a:r>
            <a:r>
              <a:rPr lang="en-US" sz="2400" dirty="0"/>
              <a:t> to the </a:t>
            </a:r>
            <a:r>
              <a:rPr lang="en-US" sz="2400" b="1" u="sng" dirty="0"/>
              <a:t>base minus one</a:t>
            </a:r>
            <a:r>
              <a:rPr lang="en-US" sz="2400" dirty="0"/>
              <a:t> is </a:t>
            </a:r>
            <a:r>
              <a:rPr lang="en-US" sz="2600" b="1" i="1" u="sng" dirty="0"/>
              <a:t>simpler</a:t>
            </a:r>
            <a:r>
              <a:rPr lang="en-US" sz="2400" dirty="0"/>
              <a:t> than </a:t>
            </a:r>
            <a:r>
              <a:rPr lang="en-US" sz="2400" i="1" u="sng" dirty="0"/>
              <a:t>calculating </a:t>
            </a:r>
            <a:r>
              <a:rPr lang="en-US" sz="2400" i="1" u="sng" dirty="0" smtClean="0"/>
              <a:t>the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complement </a:t>
            </a:r>
            <a:r>
              <a:rPr lang="en-US" sz="2400" i="1" u="sng" dirty="0"/>
              <a:t>to the base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r>
              <a:rPr lang="en-US" sz="2400" dirty="0" smtClean="0"/>
              <a:t>Therefore</a:t>
            </a:r>
            <a:r>
              <a:rPr lang="en-US" sz="2400" dirty="0"/>
              <a:t>, to obtain the </a:t>
            </a:r>
            <a:r>
              <a:rPr lang="en-US" sz="2400" b="1" i="1" u="sng" dirty="0"/>
              <a:t>complement to the </a:t>
            </a:r>
            <a:r>
              <a:rPr lang="en-US" sz="2400" b="1" i="1" u="sng" dirty="0" smtClean="0"/>
              <a:t>base</a:t>
            </a:r>
            <a:r>
              <a:rPr lang="tr-TR" sz="2400" dirty="0" smtClean="0"/>
              <a:t>: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prefer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calculate the </a:t>
            </a:r>
            <a:r>
              <a:rPr lang="en-US" sz="2400" i="1" u="sng" dirty="0"/>
              <a:t>complement to the base minus one and then add 1</a:t>
            </a:r>
            <a:r>
              <a:rPr lang="en-US" sz="2400" dirty="0"/>
              <a:t>.</a:t>
            </a:r>
            <a:endParaRPr lang="tr-TR" sz="2400" b="1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2"/>
          <a:stretch/>
        </p:blipFill>
        <p:spPr bwMode="auto">
          <a:xfrm>
            <a:off x="228395" y="2348880"/>
            <a:ext cx="8729187" cy="94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51087" y="2690880"/>
            <a:ext cx="1764000" cy="288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800404" y="2686401"/>
            <a:ext cx="4274230" cy="288000"/>
          </a:xfrm>
          <a:prstGeom prst="rect">
            <a:avLst/>
          </a:prstGeom>
          <a:solidFill>
            <a:schemeClr val="accent6">
              <a:lumMod val="60000"/>
              <a:lumOff val="40000"/>
              <a:alpha val="4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9" t="70780" r="27987"/>
          <a:stretch/>
        </p:blipFill>
        <p:spPr bwMode="auto">
          <a:xfrm>
            <a:off x="2781837" y="3420865"/>
            <a:ext cx="3747752" cy="36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7" y="3815215"/>
            <a:ext cx="8414285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56574"/>
            <a:ext cx="4666378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 flipH="1">
            <a:off x="4355976" y="3616997"/>
            <a:ext cx="1152128" cy="1167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83776" y="5502006"/>
            <a:ext cx="895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is </a:t>
            </a:r>
            <a:r>
              <a:rPr lang="en-US" sz="2400" b="1" i="1" dirty="0"/>
              <a:t>simpler</a:t>
            </a:r>
            <a:r>
              <a:rPr lang="en-US" sz="2400" dirty="0"/>
              <a:t> to calculate the </a:t>
            </a:r>
            <a:r>
              <a:rPr lang="en-US" sz="2400" b="1" u="sng" dirty="0"/>
              <a:t>complement to nine</a:t>
            </a:r>
            <a:r>
              <a:rPr lang="en-US" sz="2400" dirty="0"/>
              <a:t> </a:t>
            </a:r>
            <a:r>
              <a:rPr lang="en-US" sz="2400" dirty="0" smtClean="0"/>
              <a:t>because</a:t>
            </a:r>
            <a:r>
              <a:rPr lang="tr-TR" sz="2400" dirty="0" smtClean="0"/>
              <a:t> </a:t>
            </a:r>
            <a:r>
              <a:rPr lang="en-US" sz="2400" dirty="0" smtClean="0"/>
              <a:t>when </a:t>
            </a:r>
            <a:r>
              <a:rPr lang="en-US" sz="2400" dirty="0"/>
              <a:t>we </a:t>
            </a:r>
            <a:r>
              <a:rPr lang="en-US" sz="2400" i="1" dirty="0"/>
              <a:t>subtract the </a:t>
            </a:r>
            <a:r>
              <a:rPr lang="en-US" sz="2400" i="1" dirty="0" smtClean="0"/>
              <a:t>number</a:t>
            </a:r>
            <a:r>
              <a:rPr lang="tr-TR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i="1" u="sng" dirty="0"/>
              <a:t>never need to borrow</a:t>
            </a:r>
            <a:r>
              <a:rPr lang="en-US" sz="2400" dirty="0"/>
              <a:t>. Then, by </a:t>
            </a:r>
            <a:r>
              <a:rPr lang="en-US" sz="2400" u="sng" dirty="0"/>
              <a:t>adding 1 to the result</a:t>
            </a:r>
            <a:r>
              <a:rPr lang="en-US" sz="2400" dirty="0"/>
              <a:t>, we get the </a:t>
            </a:r>
            <a:r>
              <a:rPr lang="en-US" sz="2400" b="1" i="1" u="sng" dirty="0"/>
              <a:t>complement </a:t>
            </a:r>
            <a:r>
              <a:rPr lang="en-US" sz="2400" b="1" i="1" u="sng" dirty="0" smtClean="0"/>
              <a:t>to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ten</a:t>
            </a:r>
            <a:r>
              <a:rPr lang="en-US" sz="2400" dirty="0"/>
              <a:t>.</a:t>
            </a:r>
            <a:endParaRPr lang="tr-TR" sz="2400" b="1" u="sng" dirty="0"/>
          </a:p>
        </p:txBody>
      </p:sp>
    </p:spTree>
    <p:extLst>
      <p:ext uri="{BB962C8B-B14F-4D97-AF65-F5344CB8AC3E}">
        <p14:creationId xmlns:p14="http://schemas.microsoft.com/office/powerpoint/2010/main" val="42031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7391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224351" cy="29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 b="25781"/>
          <a:stretch/>
        </p:blipFill>
        <p:spPr bwMode="auto">
          <a:xfrm>
            <a:off x="45318" y="222011"/>
            <a:ext cx="9072923" cy="98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8" t="69027" r="22709"/>
          <a:stretch/>
        </p:blipFill>
        <p:spPr bwMode="auto">
          <a:xfrm>
            <a:off x="1909869" y="1338208"/>
            <a:ext cx="4881093" cy="412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2132855"/>
            <a:ext cx="8633916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02614"/>
            <a:ext cx="3056870" cy="5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61" y="3202614"/>
            <a:ext cx="2895320" cy="5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45" y="3979306"/>
            <a:ext cx="5554851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83208" y="5517232"/>
            <a:ext cx="895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</a:t>
            </a:r>
            <a:r>
              <a:rPr lang="tr-TR" sz="2400" dirty="0" err="1" smtClean="0"/>
              <a:t>hen</a:t>
            </a:r>
            <a:r>
              <a:rPr lang="tr-TR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i="1" u="sng" dirty="0"/>
              <a:t>subtract</a:t>
            </a:r>
            <a:r>
              <a:rPr lang="en-US" sz="2400" dirty="0"/>
              <a:t> the </a:t>
            </a:r>
            <a:r>
              <a:rPr lang="en-US" sz="2400" u="sng" dirty="0"/>
              <a:t>number from a number made only of “1”</a:t>
            </a:r>
            <a:r>
              <a:rPr lang="en-US" sz="2400" dirty="0"/>
              <a:t>, there</a:t>
            </a:r>
          </a:p>
          <a:p>
            <a:pPr algn="just"/>
            <a:r>
              <a:rPr lang="en-US" sz="2400" dirty="0"/>
              <a:t>is </a:t>
            </a:r>
            <a:r>
              <a:rPr lang="en-US" sz="2400" b="1" i="1" u="sng" dirty="0"/>
              <a:t>no need to borrow</a:t>
            </a:r>
            <a:r>
              <a:rPr lang="en-US" sz="2400" dirty="0"/>
              <a:t>. To calculate the </a:t>
            </a:r>
            <a:r>
              <a:rPr lang="en-US" sz="2400" b="1" i="1" u="sng" dirty="0"/>
              <a:t>result</a:t>
            </a:r>
            <a:r>
              <a:rPr lang="en-US" sz="2400" dirty="0"/>
              <a:t>, all we need to do is </a:t>
            </a:r>
            <a:r>
              <a:rPr lang="en-US" sz="2400" b="1" i="1" u="sng" dirty="0"/>
              <a:t>replace all the “</a:t>
            </a:r>
            <a:r>
              <a:rPr lang="en-US" sz="2400" b="1" i="1" u="sng" dirty="0" smtClean="0"/>
              <a:t>1”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with </a:t>
            </a:r>
            <a:r>
              <a:rPr lang="en-US" sz="2400" b="1" i="1" u="sng" dirty="0"/>
              <a:t>“0”</a:t>
            </a:r>
            <a:r>
              <a:rPr lang="en-US" sz="2400" dirty="0"/>
              <a:t> and vice versa.</a:t>
            </a:r>
            <a:endParaRPr lang="tr-TR" sz="2400" b="1" u="sng" dirty="0"/>
          </a:p>
        </p:txBody>
      </p:sp>
    </p:spTree>
    <p:extLst>
      <p:ext uri="{BB962C8B-B14F-4D97-AF65-F5344CB8AC3E}">
        <p14:creationId xmlns:p14="http://schemas.microsoft.com/office/powerpoint/2010/main" val="286485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83208" y="56590"/>
            <a:ext cx="8953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means </a:t>
            </a:r>
            <a:r>
              <a:rPr lang="en-US" sz="2400" b="1" i="1" u="sng" dirty="0"/>
              <a:t>negating all the </a:t>
            </a:r>
            <a:r>
              <a:rPr lang="en-US" sz="2400" b="1" i="1" u="sng" dirty="0" smtClean="0"/>
              <a:t>bits</a:t>
            </a:r>
            <a:r>
              <a:rPr lang="tr-TR" sz="2400" dirty="0" smtClean="0"/>
              <a:t>, </a:t>
            </a:r>
            <a:r>
              <a:rPr lang="en-US" sz="2400" dirty="0" smtClean="0"/>
              <a:t>the </a:t>
            </a:r>
            <a:r>
              <a:rPr lang="en-US" sz="2400" dirty="0"/>
              <a:t>number </a:t>
            </a:r>
            <a:r>
              <a:rPr lang="en-US" sz="2600" b="1" dirty="0"/>
              <a:t>N</a:t>
            </a:r>
            <a:r>
              <a:rPr lang="en-US" sz="2400" dirty="0"/>
              <a:t> is composed </a:t>
            </a:r>
            <a:r>
              <a:rPr lang="en-US" sz="2400" dirty="0" smtClean="0"/>
              <a:t>of</a:t>
            </a:r>
            <a:r>
              <a:rPr lang="tr-TR" sz="2400" dirty="0" smtClean="0"/>
              <a:t>:</a:t>
            </a:r>
            <a:endParaRPr lang="tr-TR" sz="2400" b="1" u="sn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908719"/>
            <a:ext cx="1402972" cy="3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52" y="2968849"/>
            <a:ext cx="3250800" cy="54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59" y="4293176"/>
            <a:ext cx="644737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33511" y="2060848"/>
            <a:ext cx="895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en-US" sz="2400" i="1" u="sng" dirty="0" smtClean="0"/>
              <a:t>adding</a:t>
            </a:r>
            <a:r>
              <a:rPr lang="en-US" sz="2400" dirty="0" smtClean="0"/>
              <a:t> </a:t>
            </a:r>
            <a:r>
              <a:rPr lang="en-US" sz="2400" b="1" dirty="0"/>
              <a:t>+1</a:t>
            </a:r>
            <a:r>
              <a:rPr lang="en-US" sz="2400" dirty="0"/>
              <a:t> to the number obtained, we get the </a:t>
            </a:r>
            <a:r>
              <a:rPr lang="en-US" sz="2400" b="1" i="1" u="sng" dirty="0" smtClean="0"/>
              <a:t>two’s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complement</a:t>
            </a:r>
            <a:r>
              <a:rPr lang="en-US" sz="2400" dirty="0"/>
              <a:t>:</a:t>
            </a:r>
            <a:endParaRPr lang="tr-TR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51391" y="5013176"/>
                <a:ext cx="895328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 smtClean="0"/>
                  <a:t>We </a:t>
                </a:r>
                <a:r>
                  <a:rPr lang="en-US" sz="2600" dirty="0"/>
                  <a:t>can </a:t>
                </a:r>
                <a:r>
                  <a:rPr lang="en-US" sz="2600" u="sng" dirty="0"/>
                  <a:t>represent</a:t>
                </a:r>
                <a:r>
                  <a:rPr lang="en-US" sz="2600" dirty="0"/>
                  <a:t> </a:t>
                </a:r>
                <a:r>
                  <a:rPr lang="en-US" sz="2600" b="1" i="1" dirty="0"/>
                  <a:t>negative binary numbers</a:t>
                </a:r>
                <a:r>
                  <a:rPr lang="en-US" sz="2600" dirty="0"/>
                  <a:t> through </a:t>
                </a:r>
                <a:r>
                  <a:rPr lang="en-US" sz="2600" b="1" i="1" dirty="0"/>
                  <a:t>ones’ complement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dirty="0"/>
                  <a:t>). </a:t>
                </a:r>
                <a:endParaRPr lang="tr-TR" sz="2600" b="1" u="sng" dirty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" y="5013176"/>
                <a:ext cx="8953288" cy="892552"/>
              </a:xfrm>
              <a:prstGeom prst="rect">
                <a:avLst/>
              </a:prstGeom>
              <a:blipFill rotWithShape="1">
                <a:blip r:embed="rId5"/>
                <a:stretch>
                  <a:fillRect l="-1157" t="-5442" r="-1293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79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etin kutusu 1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87680" y="116632"/>
                <a:ext cx="895328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In the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following </a:t>
                </a:r>
                <a:r>
                  <a:rPr lang="en-US" sz="2400" dirty="0"/>
                  <a:t>table, we see an example for </a:t>
                </a:r>
                <a:r>
                  <a:rPr lang="en-US" sz="2400" b="1" u="sng" dirty="0"/>
                  <a:t>4-bit numbers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b="1" u="sng" dirty="0"/>
                  <a:t>positive numbers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are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coded </a:t>
                </a:r>
                <a:r>
                  <a:rPr lang="en-US" sz="2400" dirty="0"/>
                  <a:t>in pure binary, leaving the </a:t>
                </a:r>
                <a:r>
                  <a:rPr lang="en-US" sz="2400" i="1" u="sng" dirty="0"/>
                  <a:t>most significant digit at 0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b="1" u="sng" dirty="0"/>
                  <a:t>negatives</a:t>
                </a:r>
                <a:r>
                  <a:rPr lang="en-US" sz="2400" dirty="0"/>
                  <a:t>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the </a:t>
                </a:r>
                <a:r>
                  <a:rPr lang="en-US" sz="2400" i="1" u="sng" dirty="0"/>
                  <a:t>corresponding positive number</a:t>
                </a:r>
                <a:r>
                  <a:rPr lang="en-US" sz="2400" dirty="0"/>
                  <a:t> calculated according to the criteria </a:t>
                </a:r>
                <a:r>
                  <a:rPr lang="en-US" sz="2400" dirty="0" smtClean="0"/>
                  <a:t>outlined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above.</a:t>
                </a:r>
                <a:endParaRPr lang="tr-TR" sz="24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generate the code of a </a:t>
                </a:r>
                <a:r>
                  <a:rPr lang="en-US" sz="2400" b="1" u="sng" dirty="0"/>
                  <a:t>negative number</a:t>
                </a:r>
                <a:r>
                  <a:rPr lang="en-US" sz="2400" dirty="0"/>
                  <a:t>, </a:t>
                </a:r>
                <a:r>
                  <a:rPr lang="tr-TR" sz="2400" dirty="0" err="1" smtClean="0"/>
                  <a:t>we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just </a:t>
                </a:r>
                <a:r>
                  <a:rPr lang="en-US" sz="2400" b="1" i="1" u="sng" dirty="0"/>
                  <a:t>invert</a:t>
                </a:r>
                <a:r>
                  <a:rPr lang="en-US" sz="2400" dirty="0"/>
                  <a:t> all the </a:t>
                </a:r>
                <a:r>
                  <a:rPr lang="en-US" sz="2400" i="1" u="sng" dirty="0"/>
                  <a:t>bits </a:t>
                </a:r>
                <a:r>
                  <a:rPr lang="en-US" sz="2400" i="1" u="sng" dirty="0" smtClean="0"/>
                  <a:t>of</a:t>
                </a:r>
                <a:r>
                  <a:rPr lang="tr-TR" sz="2400" i="1" u="sng" dirty="0" smtClean="0"/>
                  <a:t> </a:t>
                </a:r>
                <a:r>
                  <a:rPr lang="en-US" sz="2400" i="1" u="sng" dirty="0" smtClean="0"/>
                  <a:t>the </a:t>
                </a:r>
                <a:r>
                  <a:rPr lang="en-US" sz="2400" i="1" u="sng" dirty="0"/>
                  <a:t>corresponding positive number</a:t>
                </a:r>
                <a:r>
                  <a:rPr lang="en-US" sz="2400" dirty="0"/>
                  <a:t>, for example:</a:t>
                </a:r>
                <a:endParaRPr lang="tr-TR" sz="2400" dirty="0"/>
              </a:p>
            </p:txBody>
          </p:sp>
        </mc:Choice>
        <mc:Fallback>
          <p:sp>
            <p:nvSpPr>
              <p:cNvPr id="2" name="Metin kutusu 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" y="116632"/>
                <a:ext cx="8953288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1021" t="-1822" r="-1089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2794288"/>
            <a:ext cx="2056077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67542" y="3192484"/>
            <a:ext cx="360042" cy="1728192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159688" y="3573016"/>
            <a:ext cx="307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V="1">
            <a:off x="159688" y="1124744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59688" y="1124744"/>
            <a:ext cx="307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17232"/>
            <a:ext cx="4162909" cy="4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Düz Ok Bağlayıcısı 10"/>
          <p:cNvCxnSpPr/>
          <p:nvPr/>
        </p:nvCxnSpPr>
        <p:spPr>
          <a:xfrm>
            <a:off x="2123728" y="573323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2123728" y="4149080"/>
            <a:ext cx="27363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4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3899"/>
            <a:ext cx="2221714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" y="764704"/>
            <a:ext cx="3934294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8943067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89101" y="4941168"/>
                <a:ext cx="8953288" cy="122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b="1" i="1" u="sng" dirty="0" smtClean="0"/>
                  <a:t>carry</a:t>
                </a:r>
                <a:r>
                  <a:rPr lang="en-US" sz="2400" dirty="0" smtClean="0"/>
                  <a:t> </a:t>
                </a:r>
                <a:r>
                  <a:rPr lang="en-US" sz="2400" b="1" u="sng" dirty="0" smtClean="0"/>
                  <a:t>“outside”</a:t>
                </a:r>
                <a:r>
                  <a:rPr lang="en-US" sz="2400" dirty="0" smtClean="0"/>
                  <a:t> the number format should be </a:t>
                </a:r>
                <a:r>
                  <a:rPr lang="en-US" sz="2400" i="1" u="sng" dirty="0" smtClean="0"/>
                  <a:t>added to</a:t>
                </a:r>
                <a:r>
                  <a:rPr lang="en-US" sz="2400" dirty="0" smtClean="0"/>
                  <a:t> the </a:t>
                </a:r>
                <a:r>
                  <a:rPr lang="en-US" sz="2400" b="1" i="1" u="sng" dirty="0" smtClean="0"/>
                  <a:t>LSB</a:t>
                </a:r>
                <a:r>
                  <a:rPr lang="en-US" sz="2400" dirty="0" smtClean="0"/>
                  <a:t> of the result.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denotes </a:t>
                </a:r>
                <a:r>
                  <a:rPr lang="en-US" sz="2400" dirty="0"/>
                  <a:t>the </a:t>
                </a:r>
                <a:r>
                  <a:rPr lang="en-US" sz="2400" u="sng" dirty="0"/>
                  <a:t>carry to the MSB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the </a:t>
                </a:r>
                <a:r>
                  <a:rPr lang="en-US" sz="2400" u="sng" dirty="0"/>
                  <a:t>carry outside the MSB</a:t>
                </a:r>
                <a:r>
                  <a:rPr lang="en-US" sz="2400" dirty="0"/>
                  <a:t>.</a:t>
                </a:r>
                <a:endParaRPr lang="tr-TR" sz="2400" b="1" u="sng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1" y="4941168"/>
                <a:ext cx="8953288" cy="1221873"/>
              </a:xfrm>
              <a:prstGeom prst="rect">
                <a:avLst/>
              </a:prstGeom>
              <a:blipFill rotWithShape="1">
                <a:blip r:embed="rId5"/>
                <a:stretch>
                  <a:fillRect l="-1090" t="-4000" r="-109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Düz Ok Bağlayıcısı 2"/>
          <p:cNvCxnSpPr/>
          <p:nvPr/>
        </p:nvCxnSpPr>
        <p:spPr>
          <a:xfrm flipV="1">
            <a:off x="1835696" y="4365104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/>
          <p:cNvCxnSpPr/>
          <p:nvPr/>
        </p:nvCxnSpPr>
        <p:spPr>
          <a:xfrm flipV="1">
            <a:off x="7308304" y="4365104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7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3899"/>
            <a:ext cx="2221714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9"/>
          <a:stretch/>
        </p:blipFill>
        <p:spPr bwMode="auto">
          <a:xfrm>
            <a:off x="168180" y="708720"/>
            <a:ext cx="8632340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" y="2663125"/>
            <a:ext cx="9001851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31791" y="4869160"/>
                <a:ext cx="8953288" cy="122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b="1" i="1" u="sng" dirty="0" smtClean="0"/>
                  <a:t>carry</a:t>
                </a:r>
                <a:r>
                  <a:rPr lang="en-US" sz="2400" dirty="0" smtClean="0"/>
                  <a:t> </a:t>
                </a:r>
                <a:r>
                  <a:rPr lang="en-US" sz="2400" b="1" u="sng" dirty="0" smtClean="0"/>
                  <a:t>“outside”</a:t>
                </a:r>
                <a:r>
                  <a:rPr lang="en-US" sz="2400" dirty="0" smtClean="0"/>
                  <a:t> the number format should be </a:t>
                </a:r>
                <a:r>
                  <a:rPr lang="en-US" sz="2400" i="1" u="sng" dirty="0" smtClean="0"/>
                  <a:t>added to</a:t>
                </a:r>
                <a:r>
                  <a:rPr lang="en-US" sz="2400" dirty="0" smtClean="0"/>
                  <a:t> the </a:t>
                </a:r>
                <a:r>
                  <a:rPr lang="en-US" sz="2400" b="1" i="1" u="sng" dirty="0" smtClean="0"/>
                  <a:t>LSB</a:t>
                </a:r>
                <a:r>
                  <a:rPr lang="en-US" sz="2400" dirty="0" smtClean="0"/>
                  <a:t> of the result.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denotes </a:t>
                </a:r>
                <a:r>
                  <a:rPr lang="en-US" sz="2400" dirty="0"/>
                  <a:t>the </a:t>
                </a:r>
                <a:r>
                  <a:rPr lang="en-US" sz="2400" u="sng" dirty="0"/>
                  <a:t>carry to the MSB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the </a:t>
                </a:r>
                <a:r>
                  <a:rPr lang="en-US" sz="2400" u="sng" dirty="0"/>
                  <a:t>carry outside the MSB</a:t>
                </a:r>
                <a:r>
                  <a:rPr lang="en-US" sz="2400" dirty="0"/>
                  <a:t>.</a:t>
                </a:r>
                <a:endParaRPr lang="tr-TR" sz="2400" b="1" u="sng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1" y="4869160"/>
                <a:ext cx="8953288" cy="1221873"/>
              </a:xfrm>
              <a:prstGeom prst="rect">
                <a:avLst/>
              </a:prstGeom>
              <a:blipFill rotWithShape="1">
                <a:blip r:embed="rId5"/>
                <a:stretch>
                  <a:fillRect l="-1090" t="-4000" r="-109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Düz Ok Bağlayıcısı 2"/>
          <p:cNvCxnSpPr/>
          <p:nvPr/>
        </p:nvCxnSpPr>
        <p:spPr>
          <a:xfrm flipV="1">
            <a:off x="1331640" y="4283125"/>
            <a:ext cx="648072" cy="58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Ok Bağlayıcısı 4"/>
          <p:cNvCxnSpPr/>
          <p:nvPr/>
        </p:nvCxnSpPr>
        <p:spPr>
          <a:xfrm flipV="1">
            <a:off x="7092280" y="4283125"/>
            <a:ext cx="432048" cy="58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2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etin kutusu 1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31791" y="116632"/>
                <a:ext cx="89532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Let’s </a:t>
                </a:r>
                <a:r>
                  <a:rPr lang="en-US" sz="2400" dirty="0"/>
                  <a:t>consider the </a:t>
                </a:r>
                <a:r>
                  <a:rPr lang="en-US" sz="2400" i="1" u="sng" dirty="0"/>
                  <a:t>sum of two numbers</a:t>
                </a:r>
                <a:r>
                  <a:rPr lang="en-US" sz="2400" dirty="0"/>
                  <a:t> </a:t>
                </a:r>
                <a:r>
                  <a:rPr lang="en-US" sz="2400" b="1" dirty="0"/>
                  <a:t>Q + N</a:t>
                </a:r>
                <a:r>
                  <a:rPr lang="en-US" sz="2400" dirty="0"/>
                  <a:t>; </a:t>
                </a:r>
                <a:endParaRPr lang="tr-TR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table </a:t>
                </a:r>
                <a:r>
                  <a:rPr lang="en-US" sz="2400" dirty="0" smtClean="0"/>
                  <a:t>shows the</a:t>
                </a:r>
                <a:r>
                  <a:rPr lang="tr-TR" sz="2400" dirty="0" smtClean="0"/>
                  <a:t> </a:t>
                </a:r>
                <a:r>
                  <a:rPr lang="en-US" sz="2400" u="sng" dirty="0" smtClean="0"/>
                  <a:t>values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  <a:r>
                  <a:rPr lang="en-US" sz="2400" u="sng" dirty="0"/>
                  <a:t>all the combinations</a:t>
                </a:r>
                <a:r>
                  <a:rPr lang="en-US" sz="2400" dirty="0"/>
                  <a:t> of the </a:t>
                </a:r>
                <a:r>
                  <a:rPr lang="en-US" sz="2400" u="sng" dirty="0"/>
                  <a:t>signs of addends and </a:t>
                </a:r>
                <a:r>
                  <a:rPr lang="en-US" sz="2400" u="sng" dirty="0" smtClean="0"/>
                  <a:t>result</a:t>
                </a:r>
                <a:r>
                  <a:rPr lang="en-US" sz="2400" dirty="0" smtClean="0"/>
                  <a:t>,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when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sum is correct</a:t>
                </a:r>
                <a:r>
                  <a:rPr lang="en-US" sz="2400" dirty="0"/>
                  <a:t>, i.e., when the number’s </a:t>
                </a:r>
                <a:r>
                  <a:rPr lang="en-US" sz="2400" u="sng" dirty="0"/>
                  <a:t>format</a:t>
                </a:r>
                <a:r>
                  <a:rPr lang="en-US" sz="2400" dirty="0"/>
                  <a:t> is able to </a:t>
                </a:r>
                <a:r>
                  <a:rPr lang="en-US" sz="2400" u="sng" dirty="0"/>
                  <a:t>contain the result</a:t>
                </a:r>
                <a:r>
                  <a:rPr lang="en-US" sz="2400" dirty="0"/>
                  <a:t>:</a:t>
                </a:r>
                <a:endParaRPr lang="tr-TR" sz="2400" dirty="0"/>
              </a:p>
            </p:txBody>
          </p:sp>
        </mc:Choice>
        <mc:Fallback>
          <p:sp>
            <p:nvSpPr>
              <p:cNvPr id="2" name="Metin kutusu 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1" y="116632"/>
                <a:ext cx="8953288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90" t="-3101" r="-1090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2327531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etin kutusu 3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31791" y="3933056"/>
                <a:ext cx="8953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i="1" u="sng" dirty="0"/>
                  <a:t>different</a:t>
                </a:r>
                <a:r>
                  <a:rPr lang="en-US" sz="2400" dirty="0"/>
                  <a:t>, there is an </a:t>
                </a:r>
                <a:r>
                  <a:rPr lang="en-US" sz="2400" b="1" i="1" u="sng" dirty="0"/>
                  <a:t>overflow error</a:t>
                </a:r>
                <a:r>
                  <a:rPr lang="en-US" sz="2400" dirty="0"/>
                  <a:t>, and we can detect it as </a:t>
                </a:r>
                <a:r>
                  <a:rPr lang="en-US" sz="2400" b="1" dirty="0" smtClean="0"/>
                  <a:t>OVF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tr-TR" sz="2400" b="1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. Here is an example of an </a:t>
                </a:r>
                <a:r>
                  <a:rPr lang="en-US" sz="2400" b="1" i="1" u="sng" dirty="0"/>
                  <a:t>overflow error</a:t>
                </a:r>
                <a:r>
                  <a:rPr lang="en-US" sz="2400" dirty="0"/>
                  <a:t>:</a:t>
                </a:r>
                <a:endParaRPr lang="tr-TR" sz="2400" dirty="0"/>
              </a:p>
            </p:txBody>
          </p:sp>
        </mc:Choice>
        <mc:Fallback>
          <p:sp>
            <p:nvSpPr>
              <p:cNvPr id="4" name="Metin kutusu 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1" y="3933056"/>
                <a:ext cx="8953288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090" t="-5839" r="-109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85184"/>
            <a:ext cx="5517473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852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3763"/>
            <a:ext cx="642262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51391" y="908720"/>
                <a:ext cx="8953288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 smtClean="0"/>
                  <a:t>The</a:t>
                </a:r>
                <a:r>
                  <a:rPr lang="tr-TR" sz="2600" dirty="0" smtClean="0"/>
                  <a:t> </a:t>
                </a:r>
                <a:r>
                  <a:rPr lang="en-US" sz="2600" dirty="0" smtClean="0"/>
                  <a:t>most </a:t>
                </a:r>
                <a:r>
                  <a:rPr lang="en-US" sz="2600" dirty="0"/>
                  <a:t>commonly </a:t>
                </a:r>
                <a:r>
                  <a:rPr lang="en-US" sz="2600" dirty="0" smtClean="0"/>
                  <a:t>used</a:t>
                </a:r>
                <a:r>
                  <a:rPr lang="tr-TR" sz="2600" dirty="0" smtClean="0"/>
                  <a:t> </a:t>
                </a:r>
                <a:r>
                  <a:rPr lang="en-US" sz="2600" dirty="0" smtClean="0"/>
                  <a:t>method </a:t>
                </a:r>
                <a:r>
                  <a:rPr lang="en-US" sz="2600" dirty="0"/>
                  <a:t>for </a:t>
                </a:r>
                <a:r>
                  <a:rPr lang="en-US" sz="2600" u="sng" dirty="0"/>
                  <a:t>representing</a:t>
                </a:r>
                <a:r>
                  <a:rPr lang="en-US" sz="2600" dirty="0"/>
                  <a:t> </a:t>
                </a:r>
                <a:r>
                  <a:rPr lang="en-US" sz="2600" b="1" i="1" u="sng" dirty="0" smtClean="0"/>
                  <a:t>negative</a:t>
                </a:r>
                <a:r>
                  <a:rPr lang="tr-TR" sz="2600" b="1" i="1" u="sng" dirty="0" smtClean="0"/>
                  <a:t> </a:t>
                </a:r>
                <a:r>
                  <a:rPr lang="en-US" sz="2600" b="1" i="1" u="sng" dirty="0" smtClean="0"/>
                  <a:t>binary </a:t>
                </a:r>
                <a:r>
                  <a:rPr lang="en-US" sz="2600" b="1" i="1" u="sng" dirty="0"/>
                  <a:t>numbers</a:t>
                </a:r>
                <a:r>
                  <a:rPr lang="en-US" sz="2600" dirty="0"/>
                  <a:t> relies on </a:t>
                </a:r>
                <a:r>
                  <a:rPr lang="en-US" sz="2600" b="1" i="1" u="sng" dirty="0"/>
                  <a:t>two’s complement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/>
                  <a:t>).</a:t>
                </a:r>
              </a:p>
              <a:p>
                <a:pPr algn="just"/>
                <a:r>
                  <a:rPr lang="en-US" sz="2600" dirty="0"/>
                  <a:t>In the </a:t>
                </a:r>
                <a:r>
                  <a:rPr lang="en-US" sz="2600" dirty="0" smtClean="0"/>
                  <a:t>table, </a:t>
                </a:r>
                <a:r>
                  <a:rPr lang="en-US" sz="2600" dirty="0"/>
                  <a:t>we find an example of code </a:t>
                </a:r>
                <a:r>
                  <a:rPr lang="en-US" sz="2600" dirty="0" smtClean="0"/>
                  <a:t>for</a:t>
                </a:r>
                <a:r>
                  <a:rPr lang="tr-TR" sz="2600" dirty="0" smtClean="0"/>
                  <a:t> </a:t>
                </a:r>
                <a:r>
                  <a:rPr lang="en-US" sz="2600" u="sng" dirty="0" smtClean="0"/>
                  <a:t>four-bit </a:t>
                </a:r>
                <a:r>
                  <a:rPr lang="en-US" sz="2600" u="sng" dirty="0"/>
                  <a:t>numbers</a:t>
                </a:r>
                <a:r>
                  <a:rPr lang="en-US" sz="2600" dirty="0"/>
                  <a:t>.</a:t>
                </a:r>
                <a:endParaRPr lang="tr-TR" sz="2600" dirty="0"/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" y="908720"/>
                <a:ext cx="8953288" cy="1292662"/>
              </a:xfrm>
              <a:prstGeom prst="rect">
                <a:avLst/>
              </a:prstGeom>
              <a:blipFill rotWithShape="1">
                <a:blip r:embed="rId3"/>
                <a:stretch>
                  <a:fillRect l="-1157" t="-3774" r="-1293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3" y="2201382"/>
            <a:ext cx="2177280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2635472" y="2780928"/>
            <a:ext cx="57606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The </a:t>
            </a:r>
            <a:r>
              <a:rPr lang="en-US" sz="2600" b="1" u="sng" dirty="0"/>
              <a:t>positive numbers</a:t>
            </a:r>
            <a:r>
              <a:rPr lang="en-US" sz="2600" dirty="0"/>
              <a:t> here are coded in pure binary </a:t>
            </a:r>
            <a:r>
              <a:rPr lang="en-US" sz="2600" dirty="0" smtClean="0"/>
              <a:t>as</a:t>
            </a:r>
            <a:r>
              <a:rPr lang="tr-TR" sz="2600" dirty="0" smtClean="0"/>
              <a:t> </a:t>
            </a:r>
            <a:r>
              <a:rPr lang="en-US" sz="2600" dirty="0" smtClean="0"/>
              <a:t>before</a:t>
            </a:r>
            <a:r>
              <a:rPr lang="en-US" sz="2600" dirty="0"/>
              <a:t>, </a:t>
            </a:r>
            <a:r>
              <a:rPr lang="en-US" sz="2600" u="sng" dirty="0"/>
              <a:t>leaving</a:t>
            </a:r>
            <a:r>
              <a:rPr lang="en-US" sz="2600" dirty="0"/>
              <a:t> the </a:t>
            </a:r>
            <a:r>
              <a:rPr lang="en-US" sz="2600" i="1" u="sng" dirty="0"/>
              <a:t>most significant digit at 0</a:t>
            </a:r>
            <a:r>
              <a:rPr lang="en-US" sz="2600" dirty="0"/>
              <a:t>, </a:t>
            </a:r>
            <a:endParaRPr lang="tr-TR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while the</a:t>
            </a:r>
            <a:r>
              <a:rPr lang="tr-TR" sz="2600" dirty="0" smtClean="0"/>
              <a:t> </a:t>
            </a:r>
            <a:r>
              <a:rPr lang="en-US" sz="2600" b="1" u="sng" dirty="0" smtClean="0"/>
              <a:t>negative </a:t>
            </a:r>
            <a:r>
              <a:rPr lang="en-US" sz="2600" b="1" u="sng" dirty="0"/>
              <a:t>numbers</a:t>
            </a:r>
            <a:r>
              <a:rPr lang="en-US" sz="2600" dirty="0"/>
              <a:t> are calculated as </a:t>
            </a:r>
            <a:r>
              <a:rPr lang="en-US" sz="2600" b="1" i="1" u="sng" dirty="0"/>
              <a:t>two’s </a:t>
            </a:r>
            <a:r>
              <a:rPr lang="en-US" sz="2600" b="1" i="1" u="sng" dirty="0" smtClean="0"/>
              <a:t>complement</a:t>
            </a:r>
            <a:r>
              <a:rPr lang="tr-TR" sz="2600" dirty="0" smtClean="0"/>
              <a:t> </a:t>
            </a:r>
            <a:r>
              <a:rPr lang="en-US" sz="2600" dirty="0" smtClean="0"/>
              <a:t>of </a:t>
            </a:r>
            <a:r>
              <a:rPr lang="en-US" sz="2600" dirty="0"/>
              <a:t>the </a:t>
            </a:r>
            <a:r>
              <a:rPr lang="en-US" sz="2600" i="1" u="sng" dirty="0"/>
              <a:t>corresponding positive number</a:t>
            </a:r>
            <a:r>
              <a:rPr lang="en-US" sz="2600" dirty="0"/>
              <a:t>.</a:t>
            </a:r>
            <a:endParaRPr lang="tr-TR" sz="2600" dirty="0"/>
          </a:p>
        </p:txBody>
      </p:sp>
      <p:sp>
        <p:nvSpPr>
          <p:cNvPr id="6" name="Dikdörtgen 5"/>
          <p:cNvSpPr/>
          <p:nvPr/>
        </p:nvSpPr>
        <p:spPr>
          <a:xfrm>
            <a:off x="218493" y="2492896"/>
            <a:ext cx="360042" cy="2160240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640"/>
            <a:ext cx="6610909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21" y="116632"/>
            <a:ext cx="2177280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0" y="1880880"/>
            <a:ext cx="4901000" cy="4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>
            <a:off x="5796136" y="2099485"/>
            <a:ext cx="922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>
            <a:off x="5796136" y="2204864"/>
            <a:ext cx="99428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52533" y="4797152"/>
                <a:ext cx="895328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/>
                  <a:t>If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/>
                  <a:t> of </a:t>
                </a:r>
                <a:r>
                  <a:rPr lang="en-US" sz="2600" b="1" i="1" u="sng" dirty="0"/>
                  <a:t>zero</a:t>
                </a:r>
                <a:r>
                  <a:rPr lang="en-US" sz="2600" dirty="0"/>
                  <a:t>, we get </a:t>
                </a:r>
                <a:r>
                  <a:rPr lang="en-US" sz="2600" i="1" u="sng" dirty="0"/>
                  <a:t>zero again</a:t>
                </a:r>
                <a:r>
                  <a:rPr lang="en-US" sz="2600" dirty="0"/>
                  <a:t> (the zero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/>
                  <a:t> has a univocal representation).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Note that the </a:t>
                </a:r>
                <a:r>
                  <a:rPr lang="en-US" sz="2600" b="1" i="1" u="sng" dirty="0"/>
                  <a:t>operation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600" i="1" u="sng" dirty="0"/>
                  <a:t>changes</a:t>
                </a:r>
                <a:r>
                  <a:rPr lang="en-US" sz="2600" dirty="0"/>
                  <a:t> the </a:t>
                </a:r>
                <a:r>
                  <a:rPr lang="en-US" sz="2600" b="1" i="1" u="sng" dirty="0"/>
                  <a:t>number’s sign</a:t>
                </a:r>
                <a:r>
                  <a:rPr lang="en-US" sz="2600" dirty="0"/>
                  <a:t>: if </a:t>
                </a:r>
                <a:r>
                  <a:rPr lang="en-US" sz="2600" b="1" dirty="0"/>
                  <a:t>N</a:t>
                </a:r>
                <a:r>
                  <a:rPr lang="en-US" sz="2600" dirty="0"/>
                  <a:t> is </a:t>
                </a:r>
                <a:r>
                  <a:rPr lang="en-US" sz="2600" i="1" u="sng" dirty="0" smtClean="0"/>
                  <a:t>positive</a:t>
                </a:r>
                <a:r>
                  <a:rPr lang="en-US" sz="2600" dirty="0" smtClean="0"/>
                  <a:t>,</a:t>
                </a:r>
                <a:r>
                  <a:rPr lang="tr-TR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b="1" i="1" dirty="0" smtClean="0"/>
                  <a:t>(N</a:t>
                </a:r>
                <a:r>
                  <a:rPr lang="en-US" sz="2600" b="1" i="1" dirty="0"/>
                  <a:t>)</a:t>
                </a:r>
                <a:r>
                  <a:rPr lang="en-US" sz="2600" dirty="0"/>
                  <a:t> is </a:t>
                </a:r>
                <a:r>
                  <a:rPr lang="en-US" sz="2600" u="sng" dirty="0"/>
                  <a:t>negative</a:t>
                </a:r>
                <a:r>
                  <a:rPr lang="en-US" sz="2600" dirty="0"/>
                  <a:t> and vice versa.</a:t>
                </a:r>
                <a:endParaRPr lang="tr-TR" sz="2600" dirty="0"/>
              </a:p>
            </p:txBody>
          </p:sp>
        </mc:Choice>
        <mc:Fallback>
          <p:sp>
            <p:nvSpPr>
              <p:cNvPr id="10" name="Metin kutusu 9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3" y="4797152"/>
                <a:ext cx="8953288" cy="1692771"/>
              </a:xfrm>
              <a:prstGeom prst="rect">
                <a:avLst/>
              </a:prstGeom>
              <a:blipFill rotWithShape="1">
                <a:blip r:embed="rId5"/>
                <a:stretch>
                  <a:fillRect l="-1226" t="-2878" r="-1294" b="-8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04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11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171750" cy="4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Düz Ok Bağlayıcısı 2"/>
          <p:cNvCxnSpPr/>
          <p:nvPr/>
        </p:nvCxnSpPr>
        <p:spPr>
          <a:xfrm>
            <a:off x="6660232" y="692656"/>
            <a:ext cx="432048" cy="72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42" y="2204863"/>
            <a:ext cx="2869714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87556" y="2592352"/>
                <a:ext cx="8953288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 smtClean="0"/>
                  <a:t>Let’s look again at the </a:t>
                </a:r>
                <a:r>
                  <a:rPr lang="en-US" sz="2600" b="1" i="1" u="sng" dirty="0"/>
                  <a:t>carry into the MSB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 smtClean="0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600" dirty="0"/>
                  <a:t>) and the </a:t>
                </a:r>
                <a:r>
                  <a:rPr lang="en-US" sz="2600" b="1" i="1" u="sng" dirty="0"/>
                  <a:t>carry outside the </a:t>
                </a:r>
                <a:r>
                  <a:rPr lang="en-US" sz="2600" b="1" i="1" u="sng" dirty="0" smtClean="0"/>
                  <a:t>number</a:t>
                </a:r>
                <a:r>
                  <a:rPr lang="tr-TR" sz="2600" dirty="0" smtClean="0"/>
                  <a:t> </a:t>
                </a: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600" dirty="0"/>
                  <a:t>). The same considerations for representation </a:t>
                </a:r>
                <a:r>
                  <a:rPr lang="en-US" sz="2600" dirty="0" smtClean="0"/>
                  <a:t>in</a:t>
                </a:r>
                <a:r>
                  <a:rPr lang="tr-TR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600" dirty="0" smtClean="0"/>
                  <a:t> </a:t>
                </a:r>
                <a:r>
                  <a:rPr lang="en-US" sz="2600" dirty="0"/>
                  <a:t>also hold </a:t>
                </a:r>
                <a:r>
                  <a:rPr lang="en-US" sz="2600" dirty="0" smtClean="0"/>
                  <a:t>for</a:t>
                </a:r>
                <a:r>
                  <a:rPr lang="tr-TR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6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6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  <a:r>
                  <a:rPr lang="tr-TR" sz="2600" dirty="0" smtClean="0"/>
                  <a:t> </a:t>
                </a:r>
                <a:r>
                  <a:rPr lang="en-US" sz="2600" dirty="0" smtClean="0"/>
                  <a:t>When </a:t>
                </a:r>
                <a:r>
                  <a:rPr lang="en-US" sz="2600" i="1" u="sng" dirty="0" smtClean="0"/>
                  <a:t>adding</a:t>
                </a:r>
                <a:r>
                  <a:rPr lang="tr-TR" sz="2600" i="1" u="sng" dirty="0" smtClean="0"/>
                  <a:t> </a:t>
                </a:r>
                <a:r>
                  <a:rPr lang="en-US" sz="2600" i="1" u="sng" dirty="0" smtClean="0"/>
                  <a:t>two </a:t>
                </a:r>
                <a:r>
                  <a:rPr lang="en-US" sz="2600" i="1" u="sng" dirty="0"/>
                  <a:t>numbers</a:t>
                </a:r>
                <a:r>
                  <a:rPr lang="en-US" sz="2600" dirty="0"/>
                  <a:t> </a:t>
                </a:r>
                <a:r>
                  <a:rPr lang="en-US" sz="2600" b="1" dirty="0"/>
                  <a:t>Q and N</a:t>
                </a:r>
                <a:r>
                  <a:rPr lang="en-US" sz="2600" dirty="0"/>
                  <a:t>, the table used for checking the </a:t>
                </a:r>
                <a:r>
                  <a:rPr lang="en-US" sz="2600" i="1" dirty="0"/>
                  <a:t>carries for overflow </a:t>
                </a:r>
                <a:r>
                  <a:rPr lang="en-US" sz="2600" i="1" dirty="0" smtClean="0"/>
                  <a:t>errors</a:t>
                </a:r>
                <a:r>
                  <a:rPr lang="tr-TR" sz="2600" dirty="0" smtClean="0"/>
                  <a:t> </a:t>
                </a:r>
                <a:r>
                  <a:rPr lang="en-US" sz="2600" dirty="0" smtClean="0"/>
                  <a:t>still </a:t>
                </a:r>
                <a:r>
                  <a:rPr lang="en-US" sz="2600" dirty="0"/>
                  <a:t>holds:</a:t>
                </a:r>
                <a:endParaRPr lang="tr-TR" sz="2600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6" y="2592352"/>
                <a:ext cx="8953288" cy="2092881"/>
              </a:xfrm>
              <a:prstGeom prst="rect">
                <a:avLst/>
              </a:prstGeom>
              <a:blipFill rotWithShape="1">
                <a:blip r:embed="rId5"/>
                <a:stretch>
                  <a:fillRect l="-1157" t="-2326" r="-1293" b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9119"/>
            <a:ext cx="2086295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7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672"/>
            <a:ext cx="2358419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26243" y="2780928"/>
                <a:ext cx="895328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As </a:t>
                </a:r>
                <a:r>
                  <a:rPr lang="en-US" sz="2400" dirty="0"/>
                  <a:t>before, there is overflow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i="1" u="sng" dirty="0" smtClean="0"/>
                  <a:t>different</a:t>
                </a:r>
                <a:r>
                  <a:rPr lang="tr-TR" sz="2400" dirty="0" smtClean="0"/>
                  <a:t>:</a:t>
                </a:r>
                <a:r>
                  <a:rPr lang="en-US" sz="2400" dirty="0" smtClean="0"/>
                  <a:t> </a:t>
                </a:r>
                <a:endParaRPr lang="tr-TR" sz="2400" dirty="0" smtClean="0"/>
              </a:p>
              <a:p>
                <a:pPr algn="just"/>
                <a:endParaRPr lang="tr-TR" sz="2400" dirty="0" smtClean="0"/>
              </a:p>
              <a:p>
                <a:pPr algn="ctr"/>
                <a:r>
                  <a:rPr lang="en-US" sz="2400" b="1" dirty="0" smtClean="0"/>
                  <a:t>OVF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tr-TR" sz="2400" b="1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tr-TR" sz="2400" dirty="0" smtClean="0"/>
              </a:p>
              <a:p>
                <a:pPr algn="just"/>
                <a:endParaRPr lang="tr-TR" sz="24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code allows us to </a:t>
                </a:r>
                <a:r>
                  <a:rPr lang="en-US" sz="2400" b="1" i="1" u="sng" dirty="0"/>
                  <a:t>execute additions regardless</a:t>
                </a:r>
                <a:r>
                  <a:rPr lang="en-US" sz="2400" dirty="0"/>
                  <a:t> of the </a:t>
                </a:r>
                <a:r>
                  <a:rPr lang="en-US" sz="2400" b="1" i="1" u="sng" dirty="0"/>
                  <a:t>sign</a:t>
                </a:r>
                <a:r>
                  <a:rPr lang="en-US" sz="2400" u="sng" dirty="0"/>
                  <a:t> of the addends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by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using </a:t>
                </a:r>
                <a:r>
                  <a:rPr lang="en-US" sz="2400" dirty="0"/>
                  <a:t>a </a:t>
                </a:r>
                <a:r>
                  <a:rPr lang="en-US" sz="2400" i="1" dirty="0"/>
                  <a:t>normal binary adder</a:t>
                </a:r>
                <a:r>
                  <a:rPr lang="en-US" sz="2400" dirty="0"/>
                  <a:t> with </a:t>
                </a:r>
                <a:r>
                  <a:rPr lang="en-US" sz="2400" u="sng" dirty="0"/>
                  <a:t>no need</a:t>
                </a:r>
                <a:r>
                  <a:rPr lang="en-US" sz="2400" dirty="0"/>
                  <a:t> to make </a:t>
                </a:r>
                <a:r>
                  <a:rPr lang="en-US" sz="2400" u="sng" dirty="0"/>
                  <a:t>corrections</a:t>
                </a:r>
                <a:r>
                  <a:rPr lang="en-US" sz="2400" dirty="0"/>
                  <a:t> to the result (</a:t>
                </a:r>
                <a:r>
                  <a:rPr lang="en-US" sz="2400" u="sng" dirty="0" smtClean="0"/>
                  <a:t>unlike</a:t>
                </a:r>
                <a:r>
                  <a:rPr lang="tr-TR" sz="2400" u="sng" dirty="0" smtClean="0"/>
                  <a:t> </a:t>
                </a:r>
                <a:r>
                  <a:rPr lang="en-US" sz="2400" u="sng" dirty="0" smtClean="0"/>
                  <a:t>with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/>
                  <a:t>).</a:t>
                </a:r>
                <a:endParaRPr lang="tr-TR" sz="2400" dirty="0"/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3" y="2780928"/>
                <a:ext cx="8953288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090" t="-1822" r="-1090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8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8759620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6" y="2924632"/>
            <a:ext cx="8529703" cy="10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08071" y="3933056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u="sng" dirty="0"/>
              <a:t>integer part</a:t>
            </a:r>
            <a:r>
              <a:rPr lang="en-US" sz="2400" dirty="0"/>
              <a:t> constitutes the </a:t>
            </a:r>
            <a:r>
              <a:rPr lang="en-US" sz="2400" b="1" i="1" u="sng" dirty="0"/>
              <a:t>binary number</a:t>
            </a:r>
            <a:r>
              <a:rPr lang="en-US" sz="2400" dirty="0"/>
              <a:t>, and the </a:t>
            </a:r>
            <a:r>
              <a:rPr lang="en-US" sz="2400" u="sng" dirty="0"/>
              <a:t>decimal part</a:t>
            </a:r>
            <a:r>
              <a:rPr lang="en-US" sz="2400" dirty="0"/>
              <a:t> is </a:t>
            </a:r>
            <a:r>
              <a:rPr lang="en-US" sz="2400" b="1" i="1" u="sng" dirty="0" smtClean="0"/>
              <a:t>multiplied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again </a:t>
            </a:r>
            <a:r>
              <a:rPr lang="en-US" sz="2400" b="1" i="1" u="sng" dirty="0"/>
              <a:t>by 2</a:t>
            </a:r>
            <a:r>
              <a:rPr lang="en-US" sz="2400" dirty="0"/>
              <a:t>. Continuing:</a:t>
            </a:r>
            <a:endParaRPr lang="tr-TR" sz="2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74" y="4764052"/>
            <a:ext cx="1839892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5362972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04048" y="3523906"/>
            <a:ext cx="144016" cy="3600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34274" y="4784297"/>
            <a:ext cx="144016" cy="3600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274" y="5144297"/>
            <a:ext cx="144016" cy="3600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34274" y="5520052"/>
            <a:ext cx="144016" cy="3600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Dirsek Bağlayıcısı 8"/>
          <p:cNvCxnSpPr/>
          <p:nvPr/>
        </p:nvCxnSpPr>
        <p:spPr>
          <a:xfrm rot="5400000">
            <a:off x="4527568" y="4896734"/>
            <a:ext cx="2124662" cy="2684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82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71"/>
            <a:ext cx="305018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15231" y="757066"/>
                <a:ext cx="89532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A </a:t>
                </a:r>
                <a:r>
                  <a:rPr lang="en-US" sz="2400" b="1" i="1" u="sng" dirty="0" smtClean="0"/>
                  <a:t>signed binary number</a:t>
                </a:r>
                <a:r>
                  <a:rPr lang="en-US" sz="2400" dirty="0" smtClean="0"/>
                  <a:t> represented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code (or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), over </a:t>
                </a:r>
                <a:r>
                  <a:rPr lang="en-US" sz="2400" b="1" i="1" dirty="0"/>
                  <a:t>m bits</a:t>
                </a:r>
                <a:r>
                  <a:rPr lang="en-US" sz="2400" dirty="0"/>
                  <a:t>, can </a:t>
                </a:r>
                <a:r>
                  <a:rPr lang="en-US" sz="2400" dirty="0" smtClean="0"/>
                  <a:t>be</a:t>
                </a:r>
                <a:r>
                  <a:rPr lang="tr-TR" sz="2400" dirty="0" smtClean="0"/>
                  <a:t> </a:t>
                </a:r>
                <a:r>
                  <a:rPr lang="en-US" sz="2400" i="1" dirty="0" smtClean="0"/>
                  <a:t>extended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to a </a:t>
                </a:r>
                <a:r>
                  <a:rPr lang="en-US" sz="2400" u="sng" dirty="0"/>
                  <a:t>larger number of bits</a:t>
                </a:r>
                <a:r>
                  <a:rPr lang="en-US" sz="2400" dirty="0"/>
                  <a:t> </a:t>
                </a:r>
                <a:r>
                  <a:rPr lang="en-US" sz="2400" b="1" dirty="0"/>
                  <a:t>v &gt; m</a:t>
                </a:r>
                <a:r>
                  <a:rPr lang="en-US" sz="2400" dirty="0"/>
                  <a:t>, provided that the </a:t>
                </a:r>
                <a:r>
                  <a:rPr lang="en-US" sz="2400" i="1" dirty="0"/>
                  <a:t>sign and value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are</a:t>
                </a:r>
                <a:r>
                  <a:rPr lang="tr-TR" sz="2400" dirty="0" smtClean="0"/>
                  <a:t> </a:t>
                </a:r>
                <a:r>
                  <a:rPr lang="en-US" sz="2400" i="1" u="sng" dirty="0" smtClean="0"/>
                  <a:t>preserved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pPr algn="just"/>
                <a:endParaRPr lang="tr-TR" sz="2400" dirty="0" smtClean="0"/>
              </a:p>
              <a:p>
                <a:pPr algn="just"/>
                <a:r>
                  <a:rPr lang="en-US" sz="2400" dirty="0" smtClean="0"/>
                  <a:t>Let’s </a:t>
                </a:r>
                <a:r>
                  <a:rPr lang="en-US" sz="2400" dirty="0"/>
                  <a:t>consider a </a:t>
                </a:r>
                <a:r>
                  <a:rPr lang="en-US" sz="2400" u="sng" dirty="0"/>
                  <a:t>positive number</a:t>
                </a:r>
                <a:r>
                  <a:rPr lang="en-US" sz="2400" dirty="0"/>
                  <a:t>, for example </a:t>
                </a:r>
                <a:r>
                  <a:rPr lang="en-US" sz="2400" b="1" dirty="0"/>
                  <a:t>610</a:t>
                </a:r>
                <a:r>
                  <a:rPr lang="en-US" sz="2400" dirty="0"/>
                  <a:t>, </a:t>
                </a:r>
                <a:r>
                  <a:rPr lang="en-US" sz="2400" u="sng" dirty="0"/>
                  <a:t>represented</a:t>
                </a:r>
                <a:r>
                  <a:rPr lang="en-US" sz="2400" dirty="0"/>
                  <a:t> on </a:t>
                </a:r>
                <a:r>
                  <a:rPr lang="en-US" sz="2400" b="1" i="1" dirty="0"/>
                  <a:t>four</a:t>
                </a:r>
              </a:p>
              <a:p>
                <a:pPr algn="just"/>
                <a:r>
                  <a:rPr lang="en-US" sz="2400" b="1" i="1" dirty="0"/>
                  <a:t>bits</a:t>
                </a:r>
                <a:r>
                  <a:rPr lang="en-US" sz="2400" dirty="0"/>
                  <a:t> and its </a:t>
                </a:r>
                <a:r>
                  <a:rPr lang="en-US" sz="2400" b="1" i="1" u="sng" dirty="0"/>
                  <a:t>corresponding negative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tr-T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:</a:t>
                </a:r>
                <a:endParaRPr lang="tr-TR" sz="2400" dirty="0" smtClean="0"/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1" y="757066"/>
                <a:ext cx="8953288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089" t="-2111" r="-102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340434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37910" y="4149080"/>
            <a:ext cx="89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Let’s examine the </a:t>
            </a:r>
            <a:r>
              <a:rPr lang="en-US" sz="2400" u="sng" dirty="0"/>
              <a:t>positive number</a:t>
            </a:r>
            <a:r>
              <a:rPr lang="en-US" sz="2400" dirty="0"/>
              <a:t> and consider the </a:t>
            </a:r>
            <a:r>
              <a:rPr lang="en-US" sz="2400" b="1" i="1" u="sng" dirty="0"/>
              <a:t>sign as an integral part</a:t>
            </a:r>
            <a:r>
              <a:rPr lang="en-US" sz="2400" dirty="0"/>
              <a:t>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number</a:t>
            </a:r>
            <a:r>
              <a:rPr lang="en-US" sz="2400" dirty="0"/>
              <a:t>. In positional notation, it is:</a:t>
            </a:r>
            <a:endParaRPr lang="tr-TR" sz="2400" dirty="0" smtClean="0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2915816" y="393305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35" y="5301207"/>
            <a:ext cx="4212000" cy="4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795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37910" y="188640"/>
            <a:ext cx="895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If we </a:t>
            </a:r>
            <a:r>
              <a:rPr lang="en-US" sz="2400" u="sng" dirty="0"/>
              <a:t>represent</a:t>
            </a:r>
            <a:r>
              <a:rPr lang="en-US" sz="2400" dirty="0"/>
              <a:t> it with </a:t>
            </a:r>
            <a:r>
              <a:rPr lang="en-US" sz="2400" b="1" i="1" dirty="0"/>
              <a:t>8 bits</a:t>
            </a:r>
            <a:r>
              <a:rPr lang="en-US" sz="2400" dirty="0"/>
              <a:t>, the positional notation will be:</a:t>
            </a:r>
            <a:endParaRPr lang="tr-TR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43"/>
            <a:ext cx="7455085" cy="4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82760" y="1988840"/>
            <a:ext cx="8953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have actually </a:t>
            </a:r>
            <a:r>
              <a:rPr lang="en-US" sz="2400" u="sng" dirty="0"/>
              <a:t>added</a:t>
            </a:r>
            <a:r>
              <a:rPr lang="en-US" sz="2400" dirty="0"/>
              <a:t> </a:t>
            </a:r>
            <a:r>
              <a:rPr lang="en-US" sz="2400" b="1" i="1" u="sng" dirty="0"/>
              <a:t>non-significant zeroes to the left</a:t>
            </a:r>
            <a:r>
              <a:rPr lang="en-US" sz="2400" dirty="0"/>
              <a:t> of the </a:t>
            </a:r>
            <a:r>
              <a:rPr lang="en-US" sz="2400" dirty="0" smtClean="0"/>
              <a:t>number</a:t>
            </a:r>
            <a:r>
              <a:rPr lang="tr-TR" sz="2400" dirty="0"/>
              <a:t>.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algn="just"/>
            <a:r>
              <a:rPr lang="en-US" sz="2400" dirty="0" smtClean="0"/>
              <a:t>Still</a:t>
            </a:r>
            <a:r>
              <a:rPr lang="en-US" sz="2400" dirty="0"/>
              <a:t>, this method </a:t>
            </a:r>
            <a:r>
              <a:rPr lang="en-US" sz="2400" i="1" u="sng" dirty="0"/>
              <a:t>cannot work for negative numbers</a:t>
            </a:r>
            <a:r>
              <a:rPr lang="en-US" sz="2400" dirty="0"/>
              <a:t>, first of all because </a:t>
            </a:r>
            <a:r>
              <a:rPr lang="en-US" sz="2400" dirty="0" smtClean="0"/>
              <a:t>we</a:t>
            </a:r>
            <a:r>
              <a:rPr lang="tr-TR" sz="2400" dirty="0" smtClean="0"/>
              <a:t> </a:t>
            </a:r>
            <a:r>
              <a:rPr lang="en-US" sz="2400" dirty="0" smtClean="0"/>
              <a:t>will </a:t>
            </a:r>
            <a:r>
              <a:rPr lang="en-US" sz="2400" u="sng" dirty="0"/>
              <a:t>change the </a:t>
            </a:r>
            <a:r>
              <a:rPr lang="en-US" sz="2400" b="1" i="1" u="sng" dirty="0"/>
              <a:t>sign</a:t>
            </a:r>
            <a:r>
              <a:rPr lang="en-US" sz="2400" u="sng" dirty="0"/>
              <a:t> to positive</a:t>
            </a:r>
            <a:r>
              <a:rPr lang="en-US" sz="2400" dirty="0"/>
              <a:t> but also because we will </a:t>
            </a:r>
            <a:r>
              <a:rPr lang="en-US" sz="2400" u="sng" dirty="0"/>
              <a:t>also change the </a:t>
            </a:r>
            <a:r>
              <a:rPr lang="en-US" sz="2400" b="1" i="1" u="sng" dirty="0"/>
              <a:t>value</a:t>
            </a:r>
            <a:r>
              <a:rPr lang="en-US" sz="2400" dirty="0"/>
              <a:t>.</a:t>
            </a:r>
            <a:endParaRPr lang="tr-TR" sz="2400" dirty="0" smtClean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6084168" y="1340743"/>
            <a:ext cx="1224136" cy="7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41543"/>
            <a:ext cx="57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1" y="5167131"/>
            <a:ext cx="7474627" cy="4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4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26317" y="1239143"/>
            <a:ext cx="895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 we can see, to </a:t>
            </a:r>
            <a:r>
              <a:rPr lang="en-US" sz="2400" b="1" i="1" u="sng" dirty="0"/>
              <a:t>extend a negative number</a:t>
            </a:r>
            <a:r>
              <a:rPr lang="en-US" sz="2400" dirty="0"/>
              <a:t> to a </a:t>
            </a:r>
            <a:r>
              <a:rPr lang="en-US" sz="2400" b="1" i="1" u="sng" dirty="0"/>
              <a:t>larger number of bits</a:t>
            </a:r>
            <a:r>
              <a:rPr lang="en-US" sz="2400" dirty="0"/>
              <a:t>, we </a:t>
            </a:r>
            <a:r>
              <a:rPr lang="en-US" sz="2400" b="1" i="1" u="sng" dirty="0"/>
              <a:t>only </a:t>
            </a:r>
            <a:r>
              <a:rPr lang="en-US" sz="2400" b="1" i="1" u="sng" dirty="0" smtClean="0"/>
              <a:t>need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to </a:t>
            </a:r>
            <a:r>
              <a:rPr lang="en-US" sz="2400" b="1" i="1" u="sng" dirty="0"/>
              <a:t>add 1s</a:t>
            </a:r>
            <a:r>
              <a:rPr lang="en-US" sz="2400" dirty="0"/>
              <a:t> (rather than 0s) to the </a:t>
            </a:r>
            <a:r>
              <a:rPr lang="en-US" sz="2400" b="1" i="1" u="sng" dirty="0"/>
              <a:t>left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other words, </a:t>
            </a:r>
            <a:r>
              <a:rPr lang="en-US" sz="2400" dirty="0" smtClean="0"/>
              <a:t>we </a:t>
            </a:r>
            <a:r>
              <a:rPr lang="en-US" sz="2400" dirty="0"/>
              <a:t>must </a:t>
            </a:r>
            <a:r>
              <a:rPr lang="en-US" sz="2400" b="1" i="1" u="sng" dirty="0"/>
              <a:t>add </a:t>
            </a:r>
            <a:r>
              <a:rPr lang="en-US" sz="2400" b="1" i="1" u="sng" dirty="0" smtClean="0"/>
              <a:t>digits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with </a:t>
            </a:r>
            <a:r>
              <a:rPr lang="en-US" sz="2400" b="1" i="1" u="sng" dirty="0"/>
              <a:t>a value equal to the sign</a:t>
            </a:r>
            <a:r>
              <a:rPr lang="en-US" sz="2400" dirty="0"/>
              <a:t> on the </a:t>
            </a:r>
            <a:r>
              <a:rPr lang="en-US" sz="2400" b="1" i="1" u="sng" dirty="0"/>
              <a:t>left</a:t>
            </a:r>
            <a:r>
              <a:rPr lang="en-US" sz="2400" dirty="0"/>
              <a:t>. From a circuital perspective, the </a:t>
            </a:r>
            <a:r>
              <a:rPr lang="en-US" sz="2400" i="1" u="sng" dirty="0" smtClean="0"/>
              <a:t>extension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of </a:t>
            </a:r>
            <a:r>
              <a:rPr lang="en-US" sz="2400" i="1" u="sng" dirty="0"/>
              <a:t>the sign</a:t>
            </a:r>
            <a:r>
              <a:rPr lang="en-US" sz="2400" dirty="0"/>
              <a:t> is translated into a very </a:t>
            </a:r>
            <a:r>
              <a:rPr lang="en-US" sz="2400" i="1" u="sng" dirty="0"/>
              <a:t>simple network</a:t>
            </a:r>
            <a:r>
              <a:rPr lang="en-US" sz="2400" dirty="0"/>
              <a:t>.</a:t>
            </a:r>
            <a:endParaRPr lang="tr-TR" sz="2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9" y="437388"/>
            <a:ext cx="7474627" cy="4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3181391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8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2176974" cy="2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856"/>
            <a:ext cx="3067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2334857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18526" y="1196752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Half </a:t>
            </a:r>
            <a:r>
              <a:rPr lang="en-US" sz="2400" dirty="0"/>
              <a:t>adders </a:t>
            </a:r>
            <a:r>
              <a:rPr lang="en-US" sz="2400" u="sng" dirty="0"/>
              <a:t>add two</a:t>
            </a:r>
            <a:r>
              <a:rPr lang="en-US" sz="2400" dirty="0"/>
              <a:t> </a:t>
            </a:r>
            <a:r>
              <a:rPr lang="en-US" sz="2400" b="1" i="1" u="sng" dirty="0"/>
              <a:t>single-digit binary numbers</a:t>
            </a:r>
            <a:r>
              <a:rPr lang="en-US" sz="2400" dirty="0"/>
              <a:t> </a:t>
            </a:r>
            <a:r>
              <a:rPr lang="en-US" sz="2400" dirty="0" smtClean="0"/>
              <a:t>generating</a:t>
            </a:r>
            <a:r>
              <a:rPr lang="tr-TR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b="1" i="1" dirty="0"/>
              <a:t>result</a:t>
            </a:r>
            <a:r>
              <a:rPr lang="en-US" sz="2400" dirty="0"/>
              <a:t> and a </a:t>
            </a:r>
            <a:r>
              <a:rPr lang="en-US" sz="2400" b="1" i="1" dirty="0"/>
              <a:t>carry</a:t>
            </a:r>
            <a:r>
              <a:rPr lang="en-US" sz="2400" dirty="0" smtClean="0"/>
              <a:t>.</a:t>
            </a:r>
            <a:endParaRPr lang="tr-T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16930" y="4040784"/>
                <a:ext cx="8911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Using the addition rules seen earlier, let’s complete the </a:t>
                </a:r>
                <a:r>
                  <a:rPr lang="en-US" sz="2400" i="1" u="sng" dirty="0"/>
                  <a:t>truth table</a:t>
                </a:r>
                <a:r>
                  <a:rPr lang="en-US" sz="2400" dirty="0"/>
                  <a:t>. The </a:t>
                </a:r>
                <a:r>
                  <a:rPr lang="en-US" sz="2400" i="1" u="sng" dirty="0"/>
                  <a:t>addends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are</a:t>
                </a:r>
                <a:r>
                  <a:rPr lang="tr-TR" sz="2400" dirty="0" smtClean="0"/>
                  <a:t> </a:t>
                </a:r>
                <a:r>
                  <a:rPr lang="en-US" sz="2400" b="1" dirty="0" smtClean="0"/>
                  <a:t>A </a:t>
                </a:r>
                <a:r>
                  <a:rPr lang="en-US" sz="2400" b="1" dirty="0"/>
                  <a:t>and B</a:t>
                </a:r>
                <a:r>
                  <a:rPr lang="en-US" sz="2400" dirty="0"/>
                  <a:t>, the </a:t>
                </a:r>
                <a:r>
                  <a:rPr lang="en-US" sz="2400" i="1" u="sng" dirty="0"/>
                  <a:t>sum</a:t>
                </a:r>
                <a:r>
                  <a:rPr lang="en-US" sz="2400" dirty="0"/>
                  <a:t> </a:t>
                </a:r>
                <a:r>
                  <a:rPr lang="en-US" sz="2400" b="1" dirty="0"/>
                  <a:t>S</a:t>
                </a:r>
                <a:r>
                  <a:rPr lang="en-US" sz="2400" dirty="0"/>
                  <a:t>, and the </a:t>
                </a:r>
                <a:r>
                  <a:rPr lang="en-US" sz="2400" i="1" u="sng" dirty="0"/>
                  <a:t>carry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:endParaRPr lang="tr-TR" sz="2400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0" y="4040784"/>
                <a:ext cx="8911957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026" t="-5882" r="-109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23" y="4871781"/>
            <a:ext cx="1604901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79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0648"/>
            <a:ext cx="1604901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93653"/>
            <a:ext cx="8107658" cy="10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>
            <a:off x="3491880" y="2096648"/>
            <a:ext cx="792088" cy="97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4788024" y="2096648"/>
            <a:ext cx="648072" cy="97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70" y="3933055"/>
            <a:ext cx="6538804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9072"/>
            <a:ext cx="2664638" cy="24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7"/>
            <a:ext cx="2386286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18525" y="652171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Full adders extend the possibilities of half adders by </a:t>
            </a:r>
            <a:r>
              <a:rPr lang="en-US" sz="2400" u="sng" dirty="0"/>
              <a:t>adding</a:t>
            </a:r>
            <a:r>
              <a:rPr lang="en-US" sz="2400" dirty="0"/>
              <a:t> the </a:t>
            </a:r>
            <a:r>
              <a:rPr lang="en-US" sz="2400" b="1" i="1" u="sng" dirty="0"/>
              <a:t>carry from </a:t>
            </a:r>
            <a:r>
              <a:rPr lang="en-US" sz="2400" b="1" i="1" u="sng" dirty="0" smtClean="0"/>
              <a:t>the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preceding </a:t>
            </a:r>
            <a:r>
              <a:rPr lang="en-US" sz="2400" b="1" i="1" u="sng" dirty="0"/>
              <a:t>sum</a:t>
            </a:r>
            <a:r>
              <a:rPr lang="en-US" sz="2400" dirty="0"/>
              <a:t> to the input.</a:t>
            </a:r>
            <a:endParaRPr lang="tr-TR" sz="2400" dirty="0"/>
          </a:p>
        </p:txBody>
      </p:sp>
      <p:cxnSp>
        <p:nvCxnSpPr>
          <p:cNvPr id="4" name="Düz Ok Bağlayıcısı 3"/>
          <p:cNvCxnSpPr/>
          <p:nvPr/>
        </p:nvCxnSpPr>
        <p:spPr>
          <a:xfrm flipH="1">
            <a:off x="5724128" y="1067669"/>
            <a:ext cx="2664296" cy="70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85022" y="4365104"/>
                <a:ext cx="56056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Let’s derive the truth table from the addition rules. </a:t>
                </a:r>
                <a:endParaRPr lang="tr-TR" sz="2400" dirty="0" smtClean="0"/>
              </a:p>
              <a:p>
                <a:pPr algn="just"/>
                <a:r>
                  <a:rPr lang="en-US" sz="2400" b="1" dirty="0" smtClean="0"/>
                  <a:t>A </a:t>
                </a:r>
                <a:r>
                  <a:rPr lang="en-US" sz="2400" b="1" dirty="0"/>
                  <a:t>and B</a:t>
                </a:r>
                <a:r>
                  <a:rPr lang="en-US" sz="2400" dirty="0"/>
                  <a:t> are the </a:t>
                </a:r>
                <a:r>
                  <a:rPr lang="en-US" sz="2400" i="1" u="sng" dirty="0"/>
                  <a:t>addends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the </a:t>
                </a:r>
                <a:r>
                  <a:rPr lang="en-US" sz="2400" i="1" u="sng" dirty="0"/>
                  <a:t>carry from the previous addition</a:t>
                </a:r>
                <a:r>
                  <a:rPr lang="en-US" sz="2400" dirty="0"/>
                  <a:t>, </a:t>
                </a:r>
                <a:r>
                  <a:rPr lang="en-US" sz="2400" b="1" dirty="0"/>
                  <a:t>S</a:t>
                </a:r>
                <a:r>
                  <a:rPr lang="en-US" sz="2400" dirty="0"/>
                  <a:t> is the </a:t>
                </a:r>
                <a:r>
                  <a:rPr lang="en-US" sz="2400" u="sng" dirty="0"/>
                  <a:t>sum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 is the </a:t>
                </a:r>
                <a:r>
                  <a:rPr lang="en-US" sz="2400" i="1" u="sng" dirty="0"/>
                  <a:t>carry</a:t>
                </a:r>
                <a:r>
                  <a:rPr lang="en-US" sz="2400" dirty="0"/>
                  <a:t>:</a:t>
                </a:r>
                <a:endParaRPr lang="tr-TR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2" y="4365104"/>
                <a:ext cx="5605604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630" t="-2516" r="-16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36096"/>
            <a:ext cx="1837440" cy="31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47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900080" cy="32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94812"/>
            <a:ext cx="6621120" cy="23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7"/>
            <a:ext cx="7026446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4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3" t="23485"/>
          <a:stretch/>
        </p:blipFill>
        <p:spPr bwMode="auto">
          <a:xfrm>
            <a:off x="467544" y="297733"/>
            <a:ext cx="5188103" cy="203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2492896"/>
            <a:ext cx="7072172" cy="41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7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60647"/>
            <a:ext cx="3276878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18525" y="652171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err="1" smtClean="0"/>
              <a:t>Ripple</a:t>
            </a:r>
            <a:r>
              <a:rPr lang="tr-TR" sz="2400" dirty="0" smtClean="0"/>
              <a:t> </a:t>
            </a:r>
            <a:r>
              <a:rPr lang="en-US" sz="2400" dirty="0" smtClean="0"/>
              <a:t>carry adder </a:t>
            </a:r>
            <a:r>
              <a:rPr lang="tr-TR" sz="2400" dirty="0" err="1" smtClean="0"/>
              <a:t>below</a:t>
            </a:r>
            <a:r>
              <a:rPr lang="tr-TR" sz="2400" dirty="0" smtClean="0"/>
              <a:t> </a:t>
            </a:r>
            <a:r>
              <a:rPr lang="en-US" sz="2400" dirty="0" smtClean="0"/>
              <a:t>allows </a:t>
            </a:r>
            <a:r>
              <a:rPr lang="en-US" sz="2400" dirty="0"/>
              <a:t>us to calculate the </a:t>
            </a:r>
            <a:r>
              <a:rPr lang="en-US" sz="2400" u="sng" dirty="0" smtClean="0"/>
              <a:t>sum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of </a:t>
            </a:r>
            <a:r>
              <a:rPr lang="en-US" sz="2400" u="sng" dirty="0"/>
              <a:t>two</a:t>
            </a:r>
            <a:r>
              <a:rPr lang="en-US" sz="2400" dirty="0"/>
              <a:t> </a:t>
            </a:r>
            <a:r>
              <a:rPr lang="en-US" sz="2400" b="1" i="1" u="sng" dirty="0"/>
              <a:t>4-bit numbers</a:t>
            </a:r>
            <a:r>
              <a:rPr lang="en-US" sz="2400" dirty="0"/>
              <a:t>, and it is </a:t>
            </a:r>
            <a:r>
              <a:rPr lang="en-US" sz="2400" u="sng" dirty="0"/>
              <a:t>extendable</a:t>
            </a:r>
            <a:r>
              <a:rPr lang="en-US" sz="2400" dirty="0"/>
              <a:t> to any number with </a:t>
            </a:r>
            <a:r>
              <a:rPr lang="en-US" sz="2400" b="1" i="1" u="sng" dirty="0"/>
              <a:t>m bits</a:t>
            </a:r>
            <a:r>
              <a:rPr lang="en-US" sz="2400" dirty="0"/>
              <a:t>:</a:t>
            </a:r>
            <a:endParaRPr lang="tr-TR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3" y="1647659"/>
            <a:ext cx="7165898" cy="21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96249" y="3933056"/>
                <a:ext cx="8911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Because the </a:t>
                </a:r>
                <a:r>
                  <a:rPr lang="en-US" sz="2400" u="sng" dirty="0"/>
                  <a:t>carries</a:t>
                </a:r>
                <a:r>
                  <a:rPr lang="en-US" sz="2400" dirty="0"/>
                  <a:t> are </a:t>
                </a:r>
                <a:r>
                  <a:rPr lang="en-US" sz="2400" u="sng" dirty="0"/>
                  <a:t>propagated from one stage to another</a:t>
                </a:r>
                <a:r>
                  <a:rPr lang="en-US" sz="2400" dirty="0"/>
                  <a:t>, the execution time </a:t>
                </a:r>
                <a:r>
                  <a:rPr lang="en-US" sz="2400" dirty="0" smtClean="0"/>
                  <a:t>of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dirty="0"/>
                  <a:t> is proportional to </a:t>
                </a:r>
                <a:r>
                  <a:rPr lang="en-US" sz="2400" b="1" dirty="0" smtClean="0"/>
                  <a:t>m</a:t>
                </a:r>
                <a:r>
                  <a:rPr lang="tr-TR" sz="2400" dirty="0" smtClean="0"/>
                  <a:t>:</a:t>
                </a:r>
                <a:endParaRPr lang="tr-TR" sz="2400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49" y="3933056"/>
                <a:ext cx="891195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026" t="-5839" r="-109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12" y="4937345"/>
            <a:ext cx="2760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257550"/>
            <a:ext cx="2190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92693" y="5465716"/>
                <a:ext cx="8911957" cy="123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𝒇𝒂</m:t>
                        </m:r>
                      </m:sub>
                    </m:sSub>
                  </m:oMath>
                </a14:m>
                <a:r>
                  <a:rPr lang="en-US" sz="2400" dirty="0"/>
                  <a:t> is the </a:t>
                </a:r>
                <a:r>
                  <a:rPr lang="en-US" sz="2400" u="sng" dirty="0"/>
                  <a:t>propagation delay</a:t>
                </a:r>
                <a:r>
                  <a:rPr lang="en-US" sz="2400" dirty="0"/>
                  <a:t> of the </a:t>
                </a:r>
                <a:r>
                  <a:rPr lang="en-US" sz="2400" i="1" u="sng" dirty="0"/>
                  <a:t>full adders (FA)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𝒉</m:t>
                        </m:r>
                        <m:r>
                          <a:rPr lang="tr-TR" sz="2400" b="1" i="1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400" dirty="0"/>
                  <a:t> that of the </a:t>
                </a:r>
                <a:r>
                  <a:rPr lang="en-US" sz="2400" i="1" u="sng" dirty="0" smtClean="0"/>
                  <a:t>half</a:t>
                </a:r>
                <a:r>
                  <a:rPr lang="tr-TR" sz="2400" i="1" u="sng" dirty="0" smtClean="0"/>
                  <a:t> </a:t>
                </a:r>
                <a:r>
                  <a:rPr lang="en-US" sz="2400" i="1" u="sng" dirty="0" smtClean="0"/>
                  <a:t>adders </a:t>
                </a:r>
                <a:r>
                  <a:rPr lang="en-US" sz="2400" i="1" u="sng" dirty="0"/>
                  <a:t>(HA)</a:t>
                </a:r>
                <a:r>
                  <a:rPr lang="en-US" sz="2400" dirty="0"/>
                  <a:t>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:r>
                  <a:rPr lang="en-US" sz="2400" dirty="0" smtClean="0"/>
                  <a:t>the </a:t>
                </a:r>
                <a:r>
                  <a:rPr lang="en-US" sz="2400" b="1" dirty="0"/>
                  <a:t>sum</a:t>
                </a:r>
                <a:r>
                  <a:rPr lang="en-US" sz="2400" dirty="0"/>
                  <a:t>, is </a:t>
                </a:r>
                <a:r>
                  <a:rPr lang="en-US" sz="2400" u="sng" dirty="0"/>
                  <a:t>valid only after all</a:t>
                </a:r>
                <a:r>
                  <a:rPr lang="en-US" sz="2400" dirty="0"/>
                  <a:t> the </a:t>
                </a:r>
                <a:r>
                  <a:rPr lang="en-US" sz="2400" u="sng" dirty="0" smtClean="0"/>
                  <a:t>intermediate</a:t>
                </a:r>
                <a:r>
                  <a:rPr lang="tr-TR" sz="2400" u="sng" dirty="0" smtClean="0"/>
                  <a:t> </a:t>
                </a:r>
                <a:r>
                  <a:rPr lang="en-US" sz="2400" u="sng" dirty="0" smtClean="0"/>
                  <a:t>carries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are </a:t>
                </a:r>
                <a:r>
                  <a:rPr lang="en-US" sz="2400" u="sng" dirty="0"/>
                  <a:t>propagated</a:t>
                </a:r>
                <a:r>
                  <a:rPr lang="en-US" sz="2400" dirty="0"/>
                  <a:t> along the network.</a:t>
                </a:r>
                <a:endParaRPr lang="tr-TR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3" y="5465716"/>
                <a:ext cx="8911957" cy="1235338"/>
              </a:xfrm>
              <a:prstGeom prst="rect">
                <a:avLst/>
              </a:prstGeom>
              <a:blipFill rotWithShape="1">
                <a:blip r:embed="rId6"/>
                <a:stretch>
                  <a:fillRect l="-1026" t="-3465" r="-1094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19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1606</Words>
  <Application>Microsoft Office PowerPoint</Application>
  <PresentationFormat>Ekran Gösterisi (4:3)</PresentationFormat>
  <Paragraphs>73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739</cp:revision>
  <dcterms:created xsi:type="dcterms:W3CDTF">2023-09-24T10:26:19Z</dcterms:created>
  <dcterms:modified xsi:type="dcterms:W3CDTF">2023-11-22T08:54:09Z</dcterms:modified>
</cp:coreProperties>
</file>