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4" r:id="rId2"/>
    <p:sldId id="375" r:id="rId3"/>
    <p:sldId id="377" r:id="rId4"/>
    <p:sldId id="406" r:id="rId5"/>
    <p:sldId id="378" r:id="rId6"/>
    <p:sldId id="407" r:id="rId7"/>
    <p:sldId id="408" r:id="rId8"/>
    <p:sldId id="409" r:id="rId9"/>
    <p:sldId id="410" r:id="rId10"/>
    <p:sldId id="403" r:id="rId11"/>
    <p:sldId id="404" r:id="rId12"/>
    <p:sldId id="405" r:id="rId13"/>
    <p:sldId id="411" r:id="rId14"/>
    <p:sldId id="412" r:id="rId15"/>
    <p:sldId id="400" r:id="rId16"/>
    <p:sldId id="401" r:id="rId17"/>
    <p:sldId id="413" r:id="rId18"/>
    <p:sldId id="414" r:id="rId19"/>
    <p:sldId id="415" r:id="rId20"/>
    <p:sldId id="402" r:id="rId21"/>
    <p:sldId id="416" r:id="rId22"/>
    <p:sldId id="397" r:id="rId23"/>
    <p:sldId id="398" r:id="rId24"/>
    <p:sldId id="399" r:id="rId25"/>
    <p:sldId id="394" r:id="rId26"/>
    <p:sldId id="395" r:id="rId27"/>
    <p:sldId id="417" r:id="rId28"/>
    <p:sldId id="418" r:id="rId29"/>
    <p:sldId id="419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F5A3-A6D7-4C27-A312-63588EAAD34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E21-2851-4DE7-8A11-150D618DAB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5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07504" y="1196752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is very rare for a </a:t>
            </a:r>
            <a:r>
              <a:rPr lang="en-US" sz="2400" u="sng" dirty="0"/>
              <a:t>digital device</a:t>
            </a:r>
            <a:r>
              <a:rPr lang="en-US" sz="2400" dirty="0"/>
              <a:t> to be based </a:t>
            </a:r>
            <a:r>
              <a:rPr lang="en-US" sz="2400" b="1" i="1" u="sng" dirty="0"/>
              <a:t>only</a:t>
            </a:r>
            <a:r>
              <a:rPr lang="en-US" sz="2400" dirty="0"/>
              <a:t> on </a:t>
            </a:r>
            <a:r>
              <a:rPr lang="en-US" sz="2400" u="sng" dirty="0"/>
              <a:t>combinational networks</a:t>
            </a:r>
            <a:r>
              <a:rPr lang="en-US" sz="2400" dirty="0"/>
              <a:t>.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real situation, it is important to have devices that can </a:t>
            </a:r>
            <a:r>
              <a:rPr lang="en-US" sz="2400" i="1" u="sng" dirty="0"/>
              <a:t>memorize data</a:t>
            </a:r>
            <a:r>
              <a:rPr lang="en-US" sz="2400" dirty="0"/>
              <a:t>, </a:t>
            </a:r>
            <a:r>
              <a:rPr lang="en-US" sz="2400" i="1" u="sng" dirty="0" smtClean="0"/>
              <a:t>generate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sequences</a:t>
            </a:r>
            <a:r>
              <a:rPr lang="en-US" sz="2400" dirty="0"/>
              <a:t>, and respond to conditions that </a:t>
            </a:r>
            <a:r>
              <a:rPr lang="en-US" sz="2400" i="1" u="sng" dirty="0"/>
              <a:t>change over time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5667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00350"/>
            <a:ext cx="68008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07504" y="3318355"/>
                <a:ext cx="89119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400" dirty="0" smtClean="0"/>
                  <a:t>At </a:t>
                </a:r>
                <a:r>
                  <a:rPr lang="tr-TR" sz="2400" i="1" u="sng" dirty="0" err="1" smtClean="0"/>
                  <a:t>any</a:t>
                </a:r>
                <a:r>
                  <a:rPr lang="tr-TR" sz="2400" i="1" u="sng" dirty="0" smtClean="0"/>
                  <a:t> </a:t>
                </a:r>
                <a:r>
                  <a:rPr lang="tr-TR" sz="2400" i="1" u="sng" dirty="0" err="1" smtClean="0"/>
                  <a:t>given</a:t>
                </a:r>
                <a:r>
                  <a:rPr lang="tr-TR" sz="2400" i="1" u="sng" dirty="0" smtClean="0"/>
                  <a:t> moment</a:t>
                </a:r>
                <a:r>
                  <a:rPr lang="tr-TR" sz="2400" dirty="0" smtClean="0"/>
                  <a:t>, t</a:t>
                </a:r>
                <a:r>
                  <a:rPr lang="en-US" sz="2400" dirty="0" smtClean="0"/>
                  <a:t>he </a:t>
                </a:r>
                <a:r>
                  <a:rPr lang="en-US" sz="2400" b="1" u="sng" dirty="0"/>
                  <a:t>output U</a:t>
                </a:r>
                <a:r>
                  <a:rPr lang="en-US" sz="2400" dirty="0"/>
                  <a:t> is the function of </a:t>
                </a:r>
                <a:r>
                  <a:rPr lang="en-US" sz="2400" b="1" i="1" u="sng" dirty="0"/>
                  <a:t>only</a:t>
                </a:r>
                <a:r>
                  <a:rPr lang="en-US" sz="2400" dirty="0"/>
                  <a:t> the </a:t>
                </a:r>
                <a:r>
                  <a:rPr lang="en-US" sz="2400" dirty="0" smtClean="0"/>
                  <a:t>inputs</a:t>
                </a:r>
                <a:r>
                  <a:rPr lang="tr-TR" sz="2400" dirty="0" smtClean="0"/>
                  <a:t> in </a:t>
                </a:r>
                <a:r>
                  <a:rPr lang="tr-TR" sz="2400" dirty="0"/>
                  <a:t>c</a:t>
                </a:r>
                <a:r>
                  <a:rPr lang="en-US" sz="2400" dirty="0" err="1"/>
                  <a:t>ombinational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networks.</a:t>
                </a:r>
                <a:r>
                  <a:rPr lang="tr-TR" sz="2400" dirty="0" smtClean="0"/>
                  <a:t> E</a:t>
                </a:r>
                <a:r>
                  <a:rPr lang="en-US" sz="2400" dirty="0" smtClean="0"/>
                  <a:t>very </a:t>
                </a:r>
                <a:r>
                  <a:rPr lang="en-US" sz="2400" dirty="0"/>
                  <a:t>input combination </a:t>
                </a:r>
                <a:r>
                  <a:rPr lang="en-US" sz="2400" dirty="0" smtClean="0"/>
                  <a:t>always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produces </a:t>
                </a:r>
                <a:r>
                  <a:rPr lang="en-US" sz="2400" dirty="0"/>
                  <a:t>the </a:t>
                </a:r>
                <a:r>
                  <a:rPr lang="en-US" sz="2400" b="1" i="1" u="sng" dirty="0"/>
                  <a:t>same </a:t>
                </a:r>
                <a:r>
                  <a:rPr lang="en-US" sz="2400" b="1" i="1" u="sng" dirty="0" smtClean="0"/>
                  <a:t>output</a:t>
                </a:r>
                <a:r>
                  <a:rPr lang="tr-TR" sz="2400" b="1" i="1" dirty="0" smtClean="0"/>
                  <a:t>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/>
                      </a:rPr>
                      <m:t>𝑼</m:t>
                    </m:r>
                    <m:r>
                      <a:rPr lang="tr-TR" sz="2400" b="1" i="1" smtClean="0">
                        <a:latin typeface="Cambria Math"/>
                      </a:rPr>
                      <m:t>=</m:t>
                    </m:r>
                    <m:r>
                      <a:rPr lang="tr-TR" sz="2400" b="1" i="1" smtClean="0">
                        <a:latin typeface="Cambria Math"/>
                      </a:rPr>
                      <m:t>𝒇</m:t>
                    </m:r>
                    <m:r>
                      <a:rPr lang="tr-TR" sz="24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tr-TR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tr-TR" sz="24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tr-TR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tr-TR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18355"/>
                <a:ext cx="8911957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94" t="-4061" r="-102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2461395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31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44740" y="188640"/>
            <a:ext cx="9060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Now let’s try to slightly </a:t>
            </a:r>
            <a:r>
              <a:rPr lang="en-US" sz="2400" i="1" u="sng" dirty="0"/>
              <a:t>modify the </a:t>
            </a:r>
            <a:r>
              <a:rPr lang="en-US" sz="2400" i="1" u="sng" dirty="0" smtClean="0"/>
              <a:t>network</a:t>
            </a:r>
            <a:r>
              <a:rPr lang="tr-TR" sz="2400" dirty="0" smtClean="0"/>
              <a:t>.</a:t>
            </a:r>
            <a:r>
              <a:rPr lang="en-US" sz="2400" dirty="0" smtClean="0"/>
              <a:t> To </a:t>
            </a:r>
            <a:r>
              <a:rPr lang="en-US" sz="2400" dirty="0"/>
              <a:t>achieve the classic elementary memory cell called </a:t>
            </a:r>
            <a:r>
              <a:rPr lang="en-US" sz="2400" b="1" i="1" u="sng" dirty="0"/>
              <a:t>Set-Reset flip-flop</a:t>
            </a:r>
            <a:r>
              <a:rPr lang="en-US" sz="2400" dirty="0" smtClean="0"/>
              <a:t>, </a:t>
            </a:r>
            <a:r>
              <a:rPr lang="en-US" sz="2400" dirty="0"/>
              <a:t>we make the following changes. </a:t>
            </a:r>
            <a:r>
              <a:rPr lang="en-US" sz="2400" dirty="0" smtClean="0"/>
              <a:t>Let’s</a:t>
            </a:r>
            <a:r>
              <a:rPr lang="tr-TR" sz="2400" dirty="0" smtClean="0"/>
              <a:t>:</a:t>
            </a:r>
          </a:p>
          <a:p>
            <a:pPr algn="just"/>
            <a:endParaRPr lang="tr-TR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u="sng" dirty="0" smtClean="0"/>
              <a:t>add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b="1" i="1" u="sng" dirty="0"/>
              <a:t>NOT</a:t>
            </a:r>
            <a:r>
              <a:rPr lang="en-US" sz="2400" dirty="0"/>
              <a:t> </a:t>
            </a:r>
            <a:r>
              <a:rPr lang="en-US" sz="2400" i="1" u="sng" dirty="0"/>
              <a:t>before input C</a:t>
            </a:r>
            <a:r>
              <a:rPr lang="en-US" sz="2400" dirty="0"/>
              <a:t>,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en-US" sz="2400" dirty="0" smtClean="0"/>
              <a:t>memorizing the</a:t>
            </a:r>
            <a:r>
              <a:rPr lang="tr-TR" sz="2400" dirty="0" smtClean="0"/>
              <a:t> </a:t>
            </a:r>
            <a:r>
              <a:rPr lang="en-US" sz="2400" dirty="0" smtClean="0"/>
              <a:t>zero</a:t>
            </a:r>
            <a:r>
              <a:rPr lang="en-US" sz="24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call </a:t>
            </a:r>
            <a:r>
              <a:rPr lang="en-US" sz="2400" dirty="0"/>
              <a:t>the </a:t>
            </a:r>
            <a:r>
              <a:rPr lang="en-US" sz="2400" i="1" u="sng" dirty="0"/>
              <a:t>new input</a:t>
            </a:r>
            <a:r>
              <a:rPr lang="en-US" sz="2400" dirty="0"/>
              <a:t> we obtain </a:t>
            </a:r>
            <a:r>
              <a:rPr lang="en-US" sz="2400" b="1" i="1" u="sng" dirty="0"/>
              <a:t>RESET</a:t>
            </a:r>
            <a:r>
              <a:rPr lang="en-US" sz="2400" dirty="0"/>
              <a:t> </a:t>
            </a:r>
            <a:r>
              <a:rPr lang="en-US" sz="2400" dirty="0" smtClean="0"/>
              <a:t>(it </a:t>
            </a:r>
            <a:r>
              <a:rPr lang="en-US" sz="2400" i="1" u="sng" dirty="0"/>
              <a:t>brings the output to 0</a:t>
            </a:r>
            <a:r>
              <a:rPr lang="en-US" sz="2400" dirty="0"/>
              <a:t>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/>
              <a:t>the name of </a:t>
            </a:r>
            <a:r>
              <a:rPr lang="en-US" sz="2400" i="1" u="sng" dirty="0"/>
              <a:t>input A</a:t>
            </a:r>
            <a:r>
              <a:rPr lang="en-US" sz="2400" dirty="0"/>
              <a:t> to </a:t>
            </a:r>
            <a:r>
              <a:rPr lang="en-US" sz="2400" b="1" i="1" u="sng" dirty="0"/>
              <a:t>SET</a:t>
            </a:r>
            <a:r>
              <a:rPr lang="en-US" sz="2400" dirty="0"/>
              <a:t> </a:t>
            </a:r>
            <a:r>
              <a:rPr lang="en-US" sz="2400" dirty="0" smtClean="0"/>
              <a:t>(it </a:t>
            </a:r>
            <a:r>
              <a:rPr lang="en-US" sz="2400" i="1" u="sng" dirty="0"/>
              <a:t>brings the output to 1</a:t>
            </a:r>
            <a:r>
              <a:rPr lang="en-US" sz="2400" dirty="0"/>
              <a:t>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/>
              <a:t>the name of </a:t>
            </a:r>
            <a:r>
              <a:rPr lang="en-US" sz="2400" i="1" u="sng" dirty="0"/>
              <a:t>output U</a:t>
            </a:r>
            <a:r>
              <a:rPr lang="en-US" sz="2400" dirty="0"/>
              <a:t> to </a:t>
            </a:r>
            <a:r>
              <a:rPr lang="en-US" sz="2400" b="1" i="1" u="sng" dirty="0"/>
              <a:t>Q</a:t>
            </a:r>
            <a:r>
              <a:rPr lang="en-US" sz="2400" dirty="0"/>
              <a:t> (to follow </a:t>
            </a:r>
            <a:r>
              <a:rPr lang="tr-TR" sz="2400" dirty="0" smtClean="0"/>
              <a:t>a </a:t>
            </a:r>
            <a:r>
              <a:rPr lang="en-US" sz="2400" dirty="0" smtClean="0"/>
              <a:t>naming </a:t>
            </a:r>
            <a:r>
              <a:rPr lang="en-US" sz="2400" dirty="0"/>
              <a:t>tradition).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97"/>
          <a:stretch/>
        </p:blipFill>
        <p:spPr bwMode="auto">
          <a:xfrm>
            <a:off x="5253443" y="3805126"/>
            <a:ext cx="3353790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3" b="3071"/>
          <a:stretch/>
        </p:blipFill>
        <p:spPr bwMode="auto">
          <a:xfrm>
            <a:off x="716939" y="3857105"/>
            <a:ext cx="289513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ağ Ok 1"/>
          <p:cNvSpPr/>
          <p:nvPr/>
        </p:nvSpPr>
        <p:spPr>
          <a:xfrm>
            <a:off x="4003760" y="4693512"/>
            <a:ext cx="1065308" cy="2435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irsek Bağlayıcısı 6"/>
          <p:cNvCxnSpPr/>
          <p:nvPr/>
        </p:nvCxnSpPr>
        <p:spPr>
          <a:xfrm rot="5400000">
            <a:off x="-432556" y="2528900"/>
            <a:ext cx="1656184" cy="288032"/>
          </a:xfrm>
          <a:prstGeom prst="bentConnector3">
            <a:avLst>
              <a:gd name="adj1" fmla="val 1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95536" y="3501008"/>
            <a:ext cx="59766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77723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To </a:t>
            </a:r>
            <a:r>
              <a:rPr lang="en-US" sz="2400" dirty="0"/>
              <a:t>continue </a:t>
            </a:r>
            <a:r>
              <a:rPr lang="en-US" sz="2400" dirty="0" smtClean="0"/>
              <a:t>transforming</a:t>
            </a:r>
            <a:r>
              <a:rPr lang="tr-TR" sz="2400" dirty="0" smtClean="0"/>
              <a:t> </a:t>
            </a:r>
            <a:r>
              <a:rPr lang="en-US" sz="2400" dirty="0" smtClean="0"/>
              <a:t>it</a:t>
            </a:r>
            <a:r>
              <a:rPr lang="en-US" sz="2400" dirty="0"/>
              <a:t>, we </a:t>
            </a:r>
            <a:r>
              <a:rPr lang="en-US" sz="2400" i="1" u="sng" dirty="0"/>
              <a:t>apply</a:t>
            </a:r>
            <a:r>
              <a:rPr lang="en-US" sz="2400" dirty="0"/>
              <a:t> </a:t>
            </a:r>
            <a:r>
              <a:rPr lang="en-US" sz="2400" b="1" i="1" u="sng" dirty="0"/>
              <a:t>De Morgan’s theorem</a:t>
            </a:r>
            <a:r>
              <a:rPr lang="en-US" sz="2400" dirty="0"/>
              <a:t> and </a:t>
            </a:r>
            <a:r>
              <a:rPr lang="en-US" sz="2400" i="1" u="sng" dirty="0"/>
              <a:t>substitute</a:t>
            </a:r>
            <a:r>
              <a:rPr lang="en-US" sz="2400" dirty="0"/>
              <a:t> the </a:t>
            </a:r>
            <a:r>
              <a:rPr lang="en-US" sz="2400" b="1" i="1" u="sng" dirty="0"/>
              <a:t>OR with an AND</a:t>
            </a:r>
            <a:r>
              <a:rPr lang="en-US" sz="2400" dirty="0"/>
              <a:t> (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figure at the right).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1" y="1052736"/>
            <a:ext cx="7602027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Dirsek Bağlayıcısı 2"/>
          <p:cNvCxnSpPr/>
          <p:nvPr/>
        </p:nvCxnSpPr>
        <p:spPr>
          <a:xfrm>
            <a:off x="2123728" y="3140968"/>
            <a:ext cx="2808312" cy="251768"/>
          </a:xfrm>
          <a:prstGeom prst="bentConnector3">
            <a:avLst>
              <a:gd name="adj1" fmla="val -4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13039" y="3606115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i="1" u="sng" dirty="0"/>
              <a:t>NOTs</a:t>
            </a:r>
            <a:r>
              <a:rPr lang="en-US" sz="2400" dirty="0"/>
              <a:t> directly </a:t>
            </a:r>
            <a:r>
              <a:rPr lang="en-US" sz="2400" i="1" u="sng" dirty="0"/>
              <a:t>following the ANDs</a:t>
            </a:r>
            <a:r>
              <a:rPr lang="en-US" sz="2400" dirty="0"/>
              <a:t> suggest that we should use the </a:t>
            </a:r>
            <a:r>
              <a:rPr lang="en-US" sz="2400" b="1" i="1" u="sng" dirty="0"/>
              <a:t>NANDs</a:t>
            </a:r>
            <a:r>
              <a:rPr lang="en-US" sz="2400" dirty="0"/>
              <a:t>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dirty="0" smtClean="0"/>
              <a:t>get </a:t>
            </a:r>
            <a:r>
              <a:rPr lang="en-US" sz="2400" dirty="0"/>
              <a:t>the network </a:t>
            </a:r>
            <a:r>
              <a:rPr lang="en-US" sz="2400" dirty="0" smtClean="0"/>
              <a:t>below</a:t>
            </a:r>
            <a:r>
              <a:rPr lang="tr-TR" sz="2400" dirty="0"/>
              <a:t> </a:t>
            </a:r>
            <a:r>
              <a:rPr lang="tr-TR" sz="2400" dirty="0" err="1" smtClean="0"/>
              <a:t>called</a:t>
            </a:r>
            <a:r>
              <a:rPr lang="tr-TR" sz="2400" dirty="0" smtClean="0"/>
              <a:t>: </a:t>
            </a:r>
            <a:r>
              <a:rPr lang="tr-TR" sz="2400" b="1" i="1" u="sng" dirty="0" smtClean="0"/>
              <a:t>Set-</a:t>
            </a:r>
            <a:r>
              <a:rPr lang="tr-TR" sz="2400" b="1" i="1" u="sng" dirty="0" err="1" smtClean="0"/>
              <a:t>Reset</a:t>
            </a:r>
            <a:r>
              <a:rPr lang="tr-TR" sz="2400" b="1" i="1" u="sng" dirty="0" smtClean="0"/>
              <a:t> </a:t>
            </a:r>
            <a:r>
              <a:rPr lang="tr-TR" sz="2400" b="1" i="1" u="sng" dirty="0" err="1"/>
              <a:t>flip-flop</a:t>
            </a:r>
            <a:endParaRPr lang="tr-TR" sz="2400" b="1" i="1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1" y="4488628"/>
            <a:ext cx="7679940" cy="21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Dirsek Bağlayıcısı 10"/>
          <p:cNvCxnSpPr/>
          <p:nvPr/>
        </p:nvCxnSpPr>
        <p:spPr>
          <a:xfrm rot="16200000" flipH="1">
            <a:off x="7416316" y="4401108"/>
            <a:ext cx="576064" cy="216024"/>
          </a:xfrm>
          <a:prstGeom prst="bentConnector3">
            <a:avLst>
              <a:gd name="adj1" fmla="val -12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813411"/>
            <a:ext cx="8911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en-US" sz="2400" dirty="0" smtClean="0"/>
              <a:t>saw </a:t>
            </a:r>
            <a:r>
              <a:rPr lang="en-US" sz="2400" dirty="0"/>
              <a:t>how to derive the sequential structure called the </a:t>
            </a:r>
            <a:r>
              <a:rPr lang="en-US" sz="2400" i="1" u="sng" dirty="0" smtClean="0"/>
              <a:t>Set-Reset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flip-flop</a:t>
            </a:r>
            <a:r>
              <a:rPr lang="en-US" sz="2400" dirty="0"/>
              <a:t>. This is one of many flip-flops used to </a:t>
            </a:r>
            <a:r>
              <a:rPr lang="en-US" sz="2400" b="1" i="1" u="sng" dirty="0"/>
              <a:t>memorize a bit of information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Flip</a:t>
            </a:r>
            <a:r>
              <a:rPr lang="tr-TR" sz="2400" dirty="0" smtClean="0"/>
              <a:t>-</a:t>
            </a:r>
            <a:r>
              <a:rPr lang="en-US" sz="2400" dirty="0" smtClean="0"/>
              <a:t>flops</a:t>
            </a:r>
            <a:r>
              <a:rPr lang="tr-TR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fundamental blocks used to build more complex sequential networks. </a:t>
            </a:r>
            <a:r>
              <a:rPr lang="en-US" sz="2400" dirty="0" smtClean="0"/>
              <a:t>We</a:t>
            </a:r>
            <a:r>
              <a:rPr lang="tr-TR" sz="2400" dirty="0" smtClean="0"/>
              <a:t> </a:t>
            </a:r>
            <a:r>
              <a:rPr lang="en-US" sz="2400" i="1" u="sng" dirty="0" smtClean="0"/>
              <a:t>classify </a:t>
            </a:r>
            <a:r>
              <a:rPr lang="en-US" sz="2400" i="1" u="sng" dirty="0"/>
              <a:t>the flip-flops</a:t>
            </a:r>
            <a:r>
              <a:rPr lang="en-US" sz="2400" dirty="0"/>
              <a:t> according to their “</a:t>
            </a:r>
            <a:r>
              <a:rPr lang="en-US" sz="2400" b="1" i="1" u="sng" dirty="0"/>
              <a:t>logical type</a:t>
            </a:r>
            <a:r>
              <a:rPr lang="en-US" sz="2400" dirty="0"/>
              <a:t>” and to their “</a:t>
            </a:r>
            <a:r>
              <a:rPr lang="en-US" sz="2400" b="1" i="1" u="sng" dirty="0"/>
              <a:t>command </a:t>
            </a:r>
            <a:r>
              <a:rPr lang="en-US" sz="2400" b="1" i="1" u="sng" dirty="0" smtClean="0"/>
              <a:t>type</a:t>
            </a:r>
            <a:r>
              <a:rPr lang="en-US" sz="2400" dirty="0" smtClean="0"/>
              <a:t>”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3" y="55761"/>
            <a:ext cx="654846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81" y="3281362"/>
            <a:ext cx="218787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39095" y="3809266"/>
            <a:ext cx="8911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type of flip-flop whose function is to </a:t>
            </a:r>
            <a:r>
              <a:rPr lang="en-US" sz="2400" b="1" i="1" u="sng" dirty="0"/>
              <a:t>activate</a:t>
            </a:r>
            <a:r>
              <a:rPr lang="en-US" sz="2400" dirty="0"/>
              <a:t> the output (</a:t>
            </a:r>
            <a:r>
              <a:rPr lang="en-US" sz="2400" b="1" i="1" u="sng" dirty="0"/>
              <a:t>Set</a:t>
            </a:r>
            <a:r>
              <a:rPr lang="en-US" sz="2400" dirty="0"/>
              <a:t> it) or </a:t>
            </a:r>
            <a:r>
              <a:rPr lang="en-US" sz="2400" b="1" i="1" u="sng" dirty="0"/>
              <a:t>deactivate</a:t>
            </a:r>
            <a:r>
              <a:rPr lang="en-US" sz="2400" dirty="0"/>
              <a:t> </a:t>
            </a:r>
            <a:r>
              <a:rPr lang="en-US" sz="2400" dirty="0" smtClean="0"/>
              <a:t>it</a:t>
            </a:r>
            <a:r>
              <a:rPr lang="tr-TR" sz="2400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u="sng" dirty="0" smtClean="0"/>
              <a:t>Reset</a:t>
            </a:r>
            <a:r>
              <a:rPr lang="en-US" sz="2400" dirty="0" smtClean="0"/>
              <a:t> </a:t>
            </a:r>
            <a:r>
              <a:rPr lang="en-US" sz="2400" dirty="0"/>
              <a:t>it) is the </a:t>
            </a:r>
            <a:r>
              <a:rPr lang="en-US" sz="2400" i="1" u="sng" dirty="0"/>
              <a:t>logical Set-Reset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en-US" sz="2400" dirty="0" smtClean="0"/>
              <a:t>will </a:t>
            </a:r>
            <a:r>
              <a:rPr lang="en-US" sz="2400" dirty="0"/>
              <a:t>examine </a:t>
            </a:r>
            <a:r>
              <a:rPr lang="en-US" sz="2400" i="1" u="sng" dirty="0"/>
              <a:t>other logical </a:t>
            </a:r>
            <a:r>
              <a:rPr lang="en-US" sz="2400" i="1" u="sng" dirty="0" smtClean="0"/>
              <a:t>types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such </a:t>
            </a:r>
            <a:r>
              <a:rPr lang="en-US" sz="2400" dirty="0"/>
              <a:t>as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u="sng" dirty="0" smtClean="0"/>
              <a:t>D </a:t>
            </a:r>
            <a:r>
              <a:rPr lang="en-US" sz="2400" b="1" i="1" u="sng" dirty="0"/>
              <a:t>(Delay)</a:t>
            </a:r>
            <a:r>
              <a:rPr lang="en-US" sz="2400" dirty="0"/>
              <a:t>, which </a:t>
            </a:r>
            <a:r>
              <a:rPr lang="en-US" sz="2400" i="1" u="sng" dirty="0"/>
              <a:t>memorizes the output value</a:t>
            </a:r>
            <a:r>
              <a:rPr lang="en-US" sz="2400" dirty="0"/>
              <a:t> of the </a:t>
            </a:r>
            <a:r>
              <a:rPr lang="en-US" sz="2400" i="1" u="sng" dirty="0"/>
              <a:t>unique input </a:t>
            </a:r>
            <a:r>
              <a:rPr lang="en-US" sz="2400" i="1" u="sng" dirty="0" smtClean="0"/>
              <a:t>D</a:t>
            </a:r>
            <a:endParaRPr lang="tr-TR" sz="2400" i="1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u="sng" dirty="0" smtClean="0"/>
              <a:t>JK</a:t>
            </a:r>
            <a:r>
              <a:rPr lang="en-US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en-US" sz="2400" i="1" u="sng" dirty="0" smtClean="0"/>
              <a:t>allows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i="1" u="sng" dirty="0"/>
              <a:t>output’s state to reverse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/>
              <a:t>L</a:t>
            </a:r>
            <a:r>
              <a:rPr lang="en-US" sz="2400" dirty="0" err="1" smtClean="0"/>
              <a:t>ogical</a:t>
            </a:r>
            <a:r>
              <a:rPr lang="en-US" sz="2400" dirty="0" smtClean="0"/>
              <a:t> type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T</a:t>
            </a:r>
            <a:r>
              <a:rPr lang="en-US" sz="2400" dirty="0" smtClean="0"/>
              <a:t> that </a:t>
            </a:r>
            <a:r>
              <a:rPr lang="en-US" sz="2400" i="1" u="sng" dirty="0"/>
              <a:t>derive from </a:t>
            </a:r>
            <a:r>
              <a:rPr lang="en-US" sz="2400" i="1" u="sng" dirty="0" smtClean="0"/>
              <a:t>JK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3853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81" y="188640"/>
            <a:ext cx="218787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39095" y="764704"/>
            <a:ext cx="89119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</a:t>
            </a:r>
            <a:r>
              <a:rPr lang="en-US" sz="2400" dirty="0"/>
              <a:t>we will see, the </a:t>
            </a:r>
            <a:r>
              <a:rPr lang="en-US" sz="2400" i="1" u="sng" dirty="0"/>
              <a:t>logical type</a:t>
            </a:r>
            <a:r>
              <a:rPr lang="en-US" sz="2400" dirty="0"/>
              <a:t> is </a:t>
            </a:r>
            <a:r>
              <a:rPr lang="en-US" sz="2400" i="1" u="sng" dirty="0"/>
              <a:t>described by</a:t>
            </a:r>
            <a:r>
              <a:rPr lang="en-US" sz="2400" dirty="0"/>
              <a:t> its </a:t>
            </a:r>
            <a:r>
              <a:rPr lang="en-US" sz="2600" b="1" i="1" u="sng" dirty="0"/>
              <a:t>function tabl</a:t>
            </a:r>
            <a:r>
              <a:rPr lang="en-US" sz="2400" b="1" i="1" u="sng" dirty="0"/>
              <a:t>e</a:t>
            </a:r>
            <a:r>
              <a:rPr lang="en-US" sz="2400" dirty="0"/>
              <a:t>, which </a:t>
            </a:r>
            <a:r>
              <a:rPr lang="en-US" sz="2400" dirty="0" smtClean="0"/>
              <a:t>indicates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i="1" u="sng" dirty="0"/>
              <a:t>output</a:t>
            </a:r>
            <a:r>
              <a:rPr lang="en-US" sz="2400" dirty="0"/>
              <a:t> values </a:t>
            </a:r>
            <a:r>
              <a:rPr lang="en-US" sz="2400" i="1" u="sng" dirty="0"/>
              <a:t>in function of</a:t>
            </a:r>
            <a:r>
              <a:rPr lang="en-US" sz="2400" dirty="0"/>
              <a:t> the </a:t>
            </a:r>
            <a:r>
              <a:rPr lang="en-US" sz="2400" i="1" u="sng" dirty="0"/>
              <a:t>logical inputs</a:t>
            </a:r>
            <a:r>
              <a:rPr lang="en-US" sz="2400" dirty="0"/>
              <a:t>, that is, the inputs that </a:t>
            </a:r>
            <a:r>
              <a:rPr lang="en-US" sz="2400" dirty="0" smtClean="0"/>
              <a:t>characterize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logical type of flip-flop and that give it its name.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81" y="2640818"/>
            <a:ext cx="2389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77038" y="3140968"/>
            <a:ext cx="89119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i="1" u="sng" dirty="0"/>
              <a:t>command type</a:t>
            </a:r>
            <a:r>
              <a:rPr lang="en-US" sz="2400" dirty="0"/>
              <a:t> describes </a:t>
            </a:r>
            <a:r>
              <a:rPr lang="en-US" sz="2400" b="1" i="1" u="sng" dirty="0"/>
              <a:t>input behavior</a:t>
            </a:r>
            <a:r>
              <a:rPr lang="en-US" sz="2400" dirty="0"/>
              <a:t>, which comes in three forms: </a:t>
            </a:r>
            <a:r>
              <a:rPr lang="en-US" sz="2400" b="1" i="1" u="sng" dirty="0" smtClean="0"/>
              <a:t>direct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level-enabled</a:t>
            </a:r>
            <a:r>
              <a:rPr lang="en-US" sz="2400" dirty="0"/>
              <a:t>, or </a:t>
            </a:r>
            <a:r>
              <a:rPr lang="en-US" sz="2400" b="1" i="1" u="sng" dirty="0"/>
              <a:t>edge-triggered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the case of </a:t>
            </a:r>
            <a:r>
              <a:rPr lang="en-US" sz="2600" b="1" i="1" u="sng" dirty="0"/>
              <a:t>direct command</a:t>
            </a:r>
            <a:r>
              <a:rPr lang="en-US" sz="2400" dirty="0"/>
              <a:t>, </a:t>
            </a:r>
            <a:r>
              <a:rPr lang="en-US" sz="2400" i="1" u="sng" dirty="0"/>
              <a:t>logical input action</a:t>
            </a:r>
            <a:r>
              <a:rPr lang="en-US" sz="2400" dirty="0"/>
              <a:t> is </a:t>
            </a:r>
            <a:r>
              <a:rPr lang="en-US" sz="2400" i="1" u="sng" dirty="0"/>
              <a:t>not subordinated to</a:t>
            </a:r>
            <a:r>
              <a:rPr lang="en-US" sz="2400" dirty="0"/>
              <a:t> any </a:t>
            </a:r>
            <a:r>
              <a:rPr lang="en-US" sz="2400" i="1" u="sng" dirty="0" smtClean="0"/>
              <a:t>other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enable </a:t>
            </a:r>
            <a:r>
              <a:rPr lang="en-US" sz="2400" i="1" u="sng" dirty="0"/>
              <a:t>or synchronization input</a:t>
            </a:r>
            <a:r>
              <a:rPr lang="en-US" sz="2400" dirty="0"/>
              <a:t> but it </a:t>
            </a:r>
            <a:r>
              <a:rPr lang="en-US" sz="2400" i="1" u="sng" dirty="0"/>
              <a:t>directly controls</a:t>
            </a:r>
            <a:r>
              <a:rPr lang="en-US" sz="2400" dirty="0"/>
              <a:t> the </a:t>
            </a:r>
            <a:r>
              <a:rPr lang="en-US" sz="2400" i="1" u="sng" dirty="0"/>
              <a:t>behavior of the </a:t>
            </a:r>
            <a:r>
              <a:rPr lang="en-US" sz="2400" i="1" u="sng" dirty="0" smtClean="0"/>
              <a:t>flip-flop</a:t>
            </a:r>
            <a:r>
              <a:rPr lang="tr-TR" sz="2400" dirty="0" smtClean="0"/>
              <a:t> </a:t>
            </a:r>
            <a:r>
              <a:rPr lang="en-US" sz="2400" dirty="0" smtClean="0"/>
              <a:t>which</a:t>
            </a:r>
            <a:r>
              <a:rPr lang="en-US" sz="2400" dirty="0"/>
              <a:t>, in this case, is called “</a:t>
            </a:r>
            <a:r>
              <a:rPr lang="en-US" sz="2600" b="1" i="1" u="sng" dirty="0" smtClean="0"/>
              <a:t>asynchronous</a:t>
            </a:r>
            <a:r>
              <a:rPr lang="en-US" sz="2400" dirty="0" smtClean="0"/>
              <a:t>”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6829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0648"/>
            <a:ext cx="2389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99236" y="836712"/>
            <a:ext cx="89119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i="1" u="sng" dirty="0"/>
              <a:t>other two cases</a:t>
            </a:r>
            <a:r>
              <a:rPr lang="en-US" sz="2400" dirty="0"/>
              <a:t>, there is an </a:t>
            </a:r>
            <a:r>
              <a:rPr lang="en-US" sz="2400" i="1" u="sng" dirty="0"/>
              <a:t>added input</a:t>
            </a:r>
            <a:r>
              <a:rPr lang="en-US" sz="2400" dirty="0"/>
              <a:t> that </a:t>
            </a:r>
            <a:r>
              <a:rPr lang="en-US" sz="2400" b="1" i="1" u="sng" dirty="0"/>
              <a:t>enables/disables </a:t>
            </a:r>
            <a:r>
              <a:rPr lang="en-US" sz="2400" b="1" i="1" u="sng" dirty="0" smtClean="0"/>
              <a:t>logical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inputs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u="sng" dirty="0" smtClean="0"/>
              <a:t>Enabling</a:t>
            </a:r>
            <a:r>
              <a:rPr lang="en-US" sz="2400" dirty="0" smtClean="0"/>
              <a:t> </a:t>
            </a:r>
            <a:r>
              <a:rPr lang="en-US" sz="2400" dirty="0"/>
              <a:t>can happen simply as a </a:t>
            </a:r>
            <a:r>
              <a:rPr lang="en-US" sz="2400" i="1" u="sng" dirty="0"/>
              <a:t>function of the logical level</a:t>
            </a:r>
            <a:r>
              <a:rPr lang="en-US" sz="2400" dirty="0"/>
              <a:t> of this </a:t>
            </a:r>
            <a:r>
              <a:rPr lang="en-US" sz="2400" i="1" u="sng" dirty="0" smtClean="0"/>
              <a:t>added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input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600" b="1" i="1" u="sng" dirty="0"/>
              <a:t>level-enabled command</a:t>
            </a:r>
            <a:r>
              <a:rPr lang="en-US" sz="2400" dirty="0"/>
              <a:t>), 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it presents a </a:t>
            </a:r>
            <a:r>
              <a:rPr lang="en-US" sz="2400" i="1" u="sng" dirty="0"/>
              <a:t>logical level transition</a:t>
            </a:r>
            <a:r>
              <a:rPr lang="en-US" sz="2400" dirty="0"/>
              <a:t> (</a:t>
            </a:r>
            <a:r>
              <a:rPr lang="en-US" sz="2600" b="1" i="1" u="sng" dirty="0" smtClean="0"/>
              <a:t>edge</a:t>
            </a:r>
            <a:r>
              <a:rPr lang="tr-TR" sz="2600" b="1" i="1" u="sng" dirty="0" smtClean="0"/>
              <a:t>-</a:t>
            </a:r>
            <a:r>
              <a:rPr lang="en-US" sz="2600" b="1" i="1" u="sng" dirty="0" smtClean="0"/>
              <a:t>triggered</a:t>
            </a:r>
            <a:r>
              <a:rPr lang="tr-TR" sz="2600" b="1" i="1" u="sng" dirty="0" smtClean="0"/>
              <a:t> </a:t>
            </a:r>
            <a:r>
              <a:rPr lang="en-US" sz="2600" b="1" i="1" u="sng" dirty="0" smtClean="0"/>
              <a:t>command</a:t>
            </a:r>
            <a:r>
              <a:rPr lang="en-US" sz="2400" dirty="0" smtClean="0"/>
              <a:t>).</a:t>
            </a:r>
            <a:r>
              <a:rPr lang="tr-TR" sz="2400" dirty="0" smtClean="0"/>
              <a:t> </a:t>
            </a:r>
            <a:endParaRPr lang="tr-TR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case, the flip-flop is called “</a:t>
            </a:r>
            <a:r>
              <a:rPr lang="en-US" sz="2600" b="1" i="1" u="sng" dirty="0"/>
              <a:t>synchronous</a:t>
            </a:r>
            <a:r>
              <a:rPr lang="en-US" sz="2400" dirty="0" smtClean="0"/>
              <a:t>.”</a:t>
            </a:r>
            <a:r>
              <a:rPr lang="tr-TR" sz="2400" dirty="0" smtClean="0"/>
              <a:t> </a:t>
            </a:r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Let’s </a:t>
            </a:r>
            <a:r>
              <a:rPr lang="en-US" sz="2400" dirty="0"/>
              <a:t>turn our attention to </a:t>
            </a:r>
            <a:r>
              <a:rPr lang="en-US" sz="2400" i="1" u="sng" dirty="0"/>
              <a:t>direct command types</a:t>
            </a:r>
            <a:r>
              <a:rPr lang="en-US" sz="2400" dirty="0"/>
              <a:t>. Before we begin to deal </a:t>
            </a:r>
            <a:r>
              <a:rPr lang="en-US" sz="2400" dirty="0" smtClean="0"/>
              <a:t>with</a:t>
            </a:r>
            <a:r>
              <a:rPr lang="tr-TR" sz="2400" dirty="0" smtClean="0"/>
              <a:t> </a:t>
            </a:r>
            <a:r>
              <a:rPr lang="en-US" sz="2400" dirty="0" smtClean="0"/>
              <a:t>other </a:t>
            </a:r>
            <a:r>
              <a:rPr lang="en-US" sz="2400" dirty="0"/>
              <a:t>types of commands, we will need to examine some important concepts </a:t>
            </a:r>
            <a:r>
              <a:rPr lang="en-US" sz="2400" dirty="0" smtClean="0"/>
              <a:t>like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initialization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i="1" u="sng" dirty="0"/>
              <a:t>synchronization</a:t>
            </a:r>
            <a:r>
              <a:rPr lang="en-US" sz="2400" dirty="0"/>
              <a:t> of sequential networks.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5437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620688"/>
            <a:ext cx="891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Now, let’s look at the </a:t>
            </a:r>
            <a:r>
              <a:rPr lang="en-US" sz="2400" i="1" u="sng" dirty="0"/>
              <a:t>three types of direct commands</a:t>
            </a:r>
            <a:r>
              <a:rPr lang="en-US" sz="2400" dirty="0"/>
              <a:t>: </a:t>
            </a:r>
            <a:r>
              <a:rPr lang="en-US" sz="2400" b="1" i="1" u="sng" dirty="0"/>
              <a:t>SR</a:t>
            </a:r>
            <a:r>
              <a:rPr lang="en-US" sz="2400" dirty="0"/>
              <a:t>, </a:t>
            </a:r>
            <a:r>
              <a:rPr lang="en-US" sz="2400" b="1" i="1" u="sng" dirty="0"/>
              <a:t>D</a:t>
            </a:r>
            <a:r>
              <a:rPr lang="en-US" sz="2400" dirty="0"/>
              <a:t>, and </a:t>
            </a:r>
            <a:r>
              <a:rPr lang="en-US" sz="2400" b="1" i="1" u="sng" dirty="0"/>
              <a:t>JK</a:t>
            </a:r>
            <a:r>
              <a:rPr lang="en-US" sz="2400" dirty="0"/>
              <a:t>. The SR </a:t>
            </a:r>
            <a:r>
              <a:rPr lang="en-US" sz="2400" dirty="0" smtClean="0"/>
              <a:t>type</a:t>
            </a:r>
            <a:r>
              <a:rPr lang="tr-TR" sz="2400" dirty="0" smtClean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already been introduced but some of its possible variants will be </a:t>
            </a:r>
            <a:r>
              <a:rPr lang="tr-TR" sz="2400" dirty="0" err="1" smtClean="0"/>
              <a:t>disscussed</a:t>
            </a:r>
            <a:r>
              <a:rPr lang="en-US" sz="2400" dirty="0" smtClean="0"/>
              <a:t>.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2"/>
            <a:ext cx="39367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02" y="1862627"/>
            <a:ext cx="4903364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16674" y="2780928"/>
                <a:ext cx="8911957" cy="2741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b="1" i="1" u="sng" dirty="0" smtClean="0"/>
                  <a:t>Set-Reset </a:t>
                </a:r>
                <a:r>
                  <a:rPr lang="en-US" sz="2600" b="1" i="1" u="sng" dirty="0"/>
                  <a:t>(SR) flip-flop</a:t>
                </a:r>
                <a:r>
                  <a:rPr lang="en-US" sz="2400" dirty="0"/>
                  <a:t> built </a:t>
                </a:r>
                <a:r>
                  <a:rPr lang="en-US" sz="2400" dirty="0" smtClean="0"/>
                  <a:t>with</a:t>
                </a:r>
                <a:r>
                  <a:rPr lang="tr-TR" sz="2400" dirty="0" smtClean="0"/>
                  <a:t> </a:t>
                </a:r>
                <a:r>
                  <a:rPr lang="en-US" sz="2400" b="1" i="1" u="sng" dirty="0" smtClean="0"/>
                  <a:t>NAND </a:t>
                </a:r>
                <a:r>
                  <a:rPr lang="en-US" sz="2400" b="1" i="1" u="sng" dirty="0"/>
                  <a:t>(and NOT) gates</a:t>
                </a:r>
                <a:r>
                  <a:rPr lang="en-US" sz="2400" dirty="0"/>
                  <a:t> and </a:t>
                </a:r>
                <a:r>
                  <a:rPr lang="en-US" sz="2400" b="1" i="1" u="sng" dirty="0"/>
                  <a:t>active-high inputs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This </a:t>
                </a:r>
                <a:r>
                  <a:rPr lang="en-US" sz="2400" dirty="0"/>
                  <a:t>is like the version </a:t>
                </a:r>
                <a:r>
                  <a:rPr lang="en-US" sz="2400" dirty="0" smtClean="0"/>
                  <a:t>examined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before</a:t>
                </a:r>
                <a:r>
                  <a:rPr lang="en-US" sz="2400" dirty="0" smtClean="0"/>
                  <a:t> but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with </a:t>
                </a:r>
                <a:r>
                  <a:rPr lang="en-US" sz="2400" dirty="0"/>
                  <a:t>the </a:t>
                </a:r>
                <a:r>
                  <a:rPr lang="en-US" sz="2400" b="1" i="1" u="sng" dirty="0"/>
                  <a:t>added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 smtClean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sz="2400" dirty="0" smtClean="0"/>
                  <a:t>,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which </a:t>
                </a:r>
                <a:r>
                  <a:rPr lang="en-US" sz="2400" i="1" u="sng" dirty="0"/>
                  <a:t>takes the opposite</a:t>
                </a:r>
                <a:r>
                  <a:rPr lang="en-US" sz="2400" dirty="0"/>
                  <a:t> value of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under </a:t>
                </a:r>
                <a:r>
                  <a:rPr lang="en-US" sz="2400" dirty="0" smtClean="0"/>
                  <a:t>normal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operating conditions</a:t>
                </a:r>
                <a:r>
                  <a:rPr lang="tr-TR" sz="2400" dirty="0" smtClean="0"/>
                  <a:t> (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will soon </a:t>
                </a:r>
                <a:r>
                  <a:rPr lang="en-US" sz="2400" dirty="0" smtClean="0"/>
                  <a:t>see</a:t>
                </a:r>
                <a:r>
                  <a:rPr lang="tr-TR" sz="2400" dirty="0" smtClean="0"/>
                  <a:t>)</a:t>
                </a:r>
                <a:r>
                  <a:rPr lang="en-US" sz="2400" dirty="0" smtClean="0"/>
                  <a:t>. 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This </a:t>
                </a:r>
                <a:r>
                  <a:rPr lang="en-US" sz="2400" dirty="0"/>
                  <a:t>is the structure that implements </a:t>
                </a:r>
                <a:r>
                  <a:rPr lang="en-US" sz="2400" dirty="0" smtClean="0"/>
                  <a:t>the</a:t>
                </a:r>
                <a:r>
                  <a:rPr lang="tr-TR" sz="2400" dirty="0" smtClean="0"/>
                  <a:t> </a:t>
                </a:r>
                <a:r>
                  <a:rPr lang="en-US" sz="2400" b="1" i="1" u="sng" dirty="0"/>
                  <a:t>Set-Reset logical type</a:t>
                </a:r>
                <a:r>
                  <a:rPr lang="en-US" sz="2400" dirty="0"/>
                  <a:t> with </a:t>
                </a:r>
                <a:r>
                  <a:rPr lang="en-US" sz="2400" b="1" i="1" u="sng" dirty="0"/>
                  <a:t>direct command</a:t>
                </a:r>
                <a:r>
                  <a:rPr lang="en-US" sz="2400" dirty="0"/>
                  <a:t>.</a:t>
                </a:r>
                <a:endParaRPr lang="tr-TR" sz="2400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4" y="2780928"/>
                <a:ext cx="8911957" cy="2741071"/>
              </a:xfrm>
              <a:prstGeom prst="rect">
                <a:avLst/>
              </a:prstGeom>
              <a:blipFill rotWithShape="1">
                <a:blip r:embed="rId4"/>
                <a:stretch>
                  <a:fillRect l="-1163" t="-1778" r="-1094" b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12" b="4341"/>
          <a:stretch/>
        </p:blipFill>
        <p:spPr bwMode="auto">
          <a:xfrm>
            <a:off x="6091754" y="5149882"/>
            <a:ext cx="2936877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7"/>
          <a:stretch/>
        </p:blipFill>
        <p:spPr bwMode="auto">
          <a:xfrm>
            <a:off x="3349582" y="5210051"/>
            <a:ext cx="244614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ağ Ok 1"/>
          <p:cNvSpPr/>
          <p:nvPr/>
        </p:nvSpPr>
        <p:spPr>
          <a:xfrm>
            <a:off x="5795722" y="5805264"/>
            <a:ext cx="792502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03364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07504" y="1292567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Drawn on the right side of the figure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b="1" i="1" u="sng" dirty="0"/>
              <a:t>logical symbol</a:t>
            </a:r>
            <a:r>
              <a:rPr lang="en-US" sz="2400" dirty="0"/>
              <a:t> that represents this flip-flop in schematics:</a:t>
            </a:r>
            <a:endParaRPr lang="tr-T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658983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 flipH="1">
            <a:off x="6948264" y="1708065"/>
            <a:ext cx="576064" cy="1288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26487" y="4811668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is a sequential network that can </a:t>
            </a:r>
            <a:r>
              <a:rPr lang="en-US" sz="2400" i="1" u="sng" dirty="0"/>
              <a:t>memorize a bit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activation </a:t>
            </a:r>
            <a:r>
              <a:rPr lang="en-US" sz="2400" b="1" i="1" u="sng" dirty="0"/>
              <a:t>of the input SET</a:t>
            </a:r>
            <a:r>
              <a:rPr lang="en-US" sz="2400" dirty="0"/>
              <a:t> </a:t>
            </a:r>
            <a:r>
              <a:rPr lang="en-US" sz="2400" i="1" u="sng" dirty="0"/>
              <a:t>memorizes a 1</a:t>
            </a:r>
            <a:r>
              <a:rPr lang="en-US" sz="2400" dirty="0"/>
              <a:t> in the cell, while the </a:t>
            </a:r>
            <a:r>
              <a:rPr lang="en-US" sz="2400" b="1" i="1" u="sng" dirty="0"/>
              <a:t>input </a:t>
            </a:r>
            <a:r>
              <a:rPr lang="en-US" sz="2400" b="1" i="1" u="sng" dirty="0" smtClean="0"/>
              <a:t>RESET</a:t>
            </a:r>
            <a:r>
              <a:rPr lang="tr-TR" sz="2400" dirty="0" smtClean="0"/>
              <a:t> </a:t>
            </a:r>
            <a:r>
              <a:rPr lang="en-US" sz="2400" i="1" u="sng" dirty="0" smtClean="0"/>
              <a:t>imposes </a:t>
            </a:r>
            <a:r>
              <a:rPr lang="en-US" sz="2400" i="1" u="sng" dirty="0"/>
              <a:t>a 0</a:t>
            </a:r>
            <a:r>
              <a:rPr lang="en-US" sz="2400" dirty="0"/>
              <a:t>. 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63018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03364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55" y="1268760"/>
            <a:ext cx="658983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94551" y="3468814"/>
                <a:ext cx="8911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Below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function gives </a:t>
                </a:r>
                <a:r>
                  <a:rPr lang="en-US" sz="2400" dirty="0"/>
                  <a:t>both the outputs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tr-TR" sz="2400" dirty="0" smtClean="0"/>
                  <a:t> and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endParaRPr lang="tr-TR" sz="2400" dirty="0" smtClean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1" y="3468814"/>
                <a:ext cx="891195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93" y="4041336"/>
            <a:ext cx="5943851" cy="24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26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03364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63610" y="3645024"/>
                <a:ext cx="8911957" cy="235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table shows that if the inputs are </a:t>
                </a:r>
                <a:r>
                  <a:rPr lang="en-US" sz="2400" b="1" i="1" u="sng" dirty="0"/>
                  <a:t>kept </a:t>
                </a:r>
                <a:r>
                  <a:rPr lang="en-US" sz="2400" b="1" i="1" u="sng" dirty="0" smtClean="0"/>
                  <a:t>idle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the flip-flop </a:t>
                </a:r>
                <a:r>
                  <a:rPr lang="en-US" sz="2400" b="1" i="1" u="sng" dirty="0"/>
                  <a:t>stays in its </a:t>
                </a:r>
                <a:r>
                  <a:rPr lang="en-US" sz="2400" b="1" i="1" u="sng" dirty="0" smtClean="0"/>
                  <a:t>previous</a:t>
                </a:r>
                <a:r>
                  <a:rPr lang="tr-TR" sz="2400" b="1" i="1" u="sng" dirty="0" smtClean="0"/>
                  <a:t> </a:t>
                </a:r>
                <a:r>
                  <a:rPr lang="en-US" sz="2400" b="1" i="1" u="sng" dirty="0" smtClean="0"/>
                  <a:t>state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𝒑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tr-TR" sz="24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400" b="1" i="1" dirty="0"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tr-TR" sz="2400" b="1" i="1" dirty="0" smtClean="0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), that is it </a:t>
                </a:r>
                <a:r>
                  <a:rPr lang="en-US" sz="2400" b="1" i="1" u="sng" dirty="0"/>
                  <a:t>maintains the previously memorized bit</a:t>
                </a:r>
                <a:r>
                  <a:rPr lang="en-US" sz="2400" dirty="0"/>
                  <a:t> in the output. </a:t>
                </a:r>
                <a:endParaRPr lang="tr-TR" sz="2400" dirty="0" smtClean="0"/>
              </a:p>
              <a:p>
                <a:pPr algn="just"/>
                <a:r>
                  <a:rPr lang="en-US" sz="2400" dirty="0" smtClean="0"/>
                  <a:t>The</a:t>
                </a:r>
                <a:r>
                  <a:rPr lang="tr-TR" sz="2400" dirty="0" smtClean="0"/>
                  <a:t> </a:t>
                </a:r>
                <a:r>
                  <a:rPr lang="en-US" sz="2400" i="1" u="sng" dirty="0" smtClean="0"/>
                  <a:t>next </a:t>
                </a:r>
                <a:r>
                  <a:rPr lang="en-US" sz="2400" i="1" u="sng" dirty="0"/>
                  <a:t>two rows</a:t>
                </a:r>
                <a:r>
                  <a:rPr lang="en-US" sz="2400" dirty="0"/>
                  <a:t> describe what the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and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commands do. </a:t>
                </a:r>
                <a:r>
                  <a:rPr lang="tr-TR" sz="2400" dirty="0" smtClean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i="1" u="sng" dirty="0"/>
                  <a:t>last row</a:t>
                </a:r>
                <a:r>
                  <a:rPr lang="en-US" sz="2400" dirty="0"/>
                  <a:t> in the table shows the </a:t>
                </a:r>
                <a:r>
                  <a:rPr lang="en-US" sz="2400" b="1" i="1" u="sng" dirty="0"/>
                  <a:t>invalid case</a:t>
                </a:r>
                <a:r>
                  <a:rPr lang="en-US" sz="2400" dirty="0"/>
                  <a:t>, where </a:t>
                </a:r>
                <a:r>
                  <a:rPr lang="en-US" sz="2400" b="1" i="1" u="sng" dirty="0"/>
                  <a:t>bot</a:t>
                </a:r>
                <a:r>
                  <a:rPr lang="en-US" sz="2400" dirty="0"/>
                  <a:t>h command inputs </a:t>
                </a:r>
                <a:r>
                  <a:rPr lang="en-US" sz="2400" dirty="0" smtClean="0"/>
                  <a:t>are</a:t>
                </a:r>
                <a:r>
                  <a:rPr lang="tr-TR" sz="2400" dirty="0" smtClean="0"/>
                  <a:t> </a:t>
                </a:r>
                <a:r>
                  <a:rPr lang="en-US" sz="2400" b="1" i="1" u="sng" dirty="0" smtClean="0"/>
                  <a:t>activated</a:t>
                </a:r>
                <a:r>
                  <a:rPr lang="en-US" sz="2400" dirty="0" smtClean="0"/>
                  <a:t>. </a:t>
                </a:r>
                <a:endParaRPr lang="tr-TR" sz="2400" dirty="0" smtClean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" y="3645024"/>
                <a:ext cx="8911957" cy="2351478"/>
              </a:xfrm>
              <a:prstGeom prst="rect">
                <a:avLst/>
              </a:prstGeom>
              <a:blipFill rotWithShape="1">
                <a:blip r:embed="rId3"/>
                <a:stretch>
                  <a:fillRect l="-1026" t="-2073" r="-1094" b="-4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640"/>
            <a:ext cx="5943851" cy="24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05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13" b="62364"/>
          <a:stretch/>
        </p:blipFill>
        <p:spPr bwMode="auto">
          <a:xfrm>
            <a:off x="3284969" y="12503"/>
            <a:ext cx="2156829" cy="35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03031" y="635253"/>
                <a:ext cx="8911957" cy="83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following timing diagram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shows how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flip-flop behaves under various driving conditions</a:t>
                </a:r>
                <a:r>
                  <a:rPr lang="tr-TR" sz="2400" dirty="0" smtClean="0"/>
                  <a:t>:</a:t>
                </a:r>
                <a14:m>
                  <m:oMath xmlns:m="http://schemas.openxmlformats.org/officeDocument/2006/math">
                    <m:r>
                      <a:rPr lang="tr-TR" sz="2400" b="0" i="0" dirty="0" smtClean="0">
                        <a:latin typeface="Cambria Math"/>
                      </a:rPr>
                      <m:t> </m:t>
                    </m:r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sz="2400" dirty="0"/>
                  <a:t>. </a:t>
                </a:r>
                <a:endParaRPr lang="tr-TR" sz="2400" dirty="0" smtClean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" y="635253"/>
                <a:ext cx="8911957" cy="831766"/>
              </a:xfrm>
              <a:prstGeom prst="rect">
                <a:avLst/>
              </a:prstGeom>
              <a:blipFill rotWithShape="1">
                <a:blip r:embed="rId3"/>
                <a:stretch>
                  <a:fillRect l="-1094" t="-5839" r="-102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6" y="1628800"/>
            <a:ext cx="7503649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31062" y="3476048"/>
                <a:ext cx="8911957" cy="304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• </a:t>
                </a:r>
                <a:r>
                  <a:rPr lang="tr-TR" sz="2400" dirty="0" smtClean="0"/>
                  <a:t>A</a:t>
                </a:r>
                <a:r>
                  <a:rPr lang="en-US" sz="2400" dirty="0" err="1" smtClean="0"/>
                  <a:t>ssume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  <m:r>
                      <a:rPr lang="tr-TR" sz="2400" b="1" i="1" dirty="0" smtClean="0">
                        <a:latin typeface="Cambria Math"/>
                      </a:rPr>
                      <m:t>=</m:t>
                    </m:r>
                    <m:r>
                      <a:rPr lang="tr-TR" sz="2400" b="1" i="1" dirty="0" smtClean="0">
                        <a:latin typeface="Cambria Math"/>
                      </a:rPr>
                      <m:t>𝟎</m:t>
                    </m:r>
                    <m:r>
                      <a:rPr lang="tr-TR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  <m:r>
                      <a:rPr lang="tr-TR" sz="2400" b="1" i="1" dirty="0">
                        <a:latin typeface="Cambria Math"/>
                      </a:rPr>
                      <m:t>=</m:t>
                    </m:r>
                    <m:r>
                      <a:rPr lang="tr-TR" sz="2400" b="1" i="1" dirty="0" smtClean="0">
                        <a:latin typeface="Cambria Math"/>
                      </a:rPr>
                      <m:t>𝟏</m:t>
                    </m:r>
                    <m:r>
                      <a:rPr lang="tr-TR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at the beginning.</a:t>
                </a:r>
              </a:p>
              <a:p>
                <a:pPr algn="just"/>
                <a:r>
                  <a:rPr lang="en-US" sz="2400" dirty="0"/>
                  <a:t>• The </a:t>
                </a:r>
                <a:r>
                  <a:rPr lang="en-US" sz="2400" i="1" u="sng" dirty="0"/>
                  <a:t>activation</a:t>
                </a:r>
                <a:r>
                  <a:rPr lang="en-US" sz="2400" dirty="0"/>
                  <a:t> of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</a:t>
                </a:r>
                <a:r>
                  <a:rPr lang="en-US" sz="2400" i="1" u="sng" dirty="0"/>
                  <a:t>forces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to </a:t>
                </a:r>
                <a:r>
                  <a:rPr lang="en-US" sz="2400" b="1" i="1" dirty="0"/>
                  <a:t>1</a:t>
                </a:r>
                <a:r>
                  <a:rPr lang="en-US" sz="2400" dirty="0"/>
                  <a:t> and, accordingly,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sz="2400" dirty="0"/>
                  <a:t> to </a:t>
                </a:r>
                <a:r>
                  <a:rPr lang="en-US" sz="2400" b="1" i="1" dirty="0"/>
                  <a:t>0</a:t>
                </a:r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• After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is </a:t>
                </a:r>
                <a:r>
                  <a:rPr lang="en-US" sz="2400" i="1" u="sng" dirty="0"/>
                  <a:t>deactivated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  <m:r>
                      <a:rPr lang="tr-TR" sz="2400" b="1" i="1" dirty="0">
                        <a:latin typeface="Cambria Math"/>
                      </a:rPr>
                      <m:t>=</m:t>
                    </m:r>
                    <m:r>
                      <a:rPr lang="tr-TR" sz="24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 remains </a:t>
                </a:r>
                <a:r>
                  <a:rPr lang="en-US" sz="2400" b="1" i="1" u="sng" dirty="0"/>
                  <a:t>memorized</a:t>
                </a:r>
                <a:r>
                  <a:rPr lang="en-US" sz="2400" dirty="0"/>
                  <a:t> in the flip-flop.</a:t>
                </a:r>
              </a:p>
              <a:p>
                <a:pPr algn="just"/>
                <a:r>
                  <a:rPr lang="en-US" sz="2400" dirty="0"/>
                  <a:t>• </a:t>
                </a:r>
                <a:r>
                  <a:rPr lang="en-US" sz="2400" i="1" u="sng" dirty="0"/>
                  <a:t>Activating</a:t>
                </a:r>
                <a:r>
                  <a:rPr lang="en-US" sz="2400" dirty="0"/>
                  <a:t>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</a:t>
                </a:r>
                <a:r>
                  <a:rPr lang="en-US" sz="2400" i="1" u="sng" dirty="0"/>
                  <a:t>forces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to </a:t>
                </a:r>
                <a:r>
                  <a:rPr lang="en-US" sz="2400" b="1" i="1" dirty="0"/>
                  <a:t>0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algn="just"/>
                <a:r>
                  <a:rPr lang="en-US" sz="2400" dirty="0"/>
                  <a:t>• After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is </a:t>
                </a:r>
                <a:r>
                  <a:rPr lang="en-US" sz="2400" i="1" u="sng" dirty="0"/>
                  <a:t>deactivated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  <m:r>
                      <a:rPr lang="tr-TR" sz="2400" b="1" i="1" dirty="0">
                        <a:latin typeface="Cambria Math"/>
                      </a:rPr>
                      <m:t>=</m:t>
                    </m:r>
                    <m:r>
                      <a:rPr lang="tr-TR" sz="24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 remains </a:t>
                </a:r>
                <a:r>
                  <a:rPr lang="en-US" sz="2400" b="1" i="1" u="sng" dirty="0"/>
                  <a:t>memorized</a:t>
                </a:r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• </a:t>
                </a:r>
                <a:r>
                  <a:rPr lang="en-US" sz="2400" i="1" u="sng" dirty="0"/>
                  <a:t>Further activations and deactivations</a:t>
                </a:r>
                <a:r>
                  <a:rPr lang="en-US" sz="2400" dirty="0"/>
                  <a:t> of the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input produce </a:t>
                </a:r>
                <a:r>
                  <a:rPr lang="en-US" sz="2400" i="1" u="sng" dirty="0"/>
                  <a:t>no </a:t>
                </a:r>
                <a:r>
                  <a:rPr lang="en-US" sz="2400" i="1" u="sng" dirty="0" smtClean="0"/>
                  <a:t>changes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because </a:t>
                </a:r>
                <a:r>
                  <a:rPr lang="en-US" sz="2400" dirty="0"/>
                  <a:t>output </a:t>
                </a:r>
                <a14:m>
                  <m:oMath xmlns:m="http://schemas.openxmlformats.org/officeDocument/2006/math">
                    <m:r>
                      <a:rPr lang="tr-TR" sz="2400" b="1" i="1" u="sng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b="1" u="sng" dirty="0"/>
                  <a:t> is already at </a:t>
                </a:r>
                <a:r>
                  <a:rPr lang="en-US" sz="2400" b="1" i="1" u="sng" dirty="0"/>
                  <a:t>0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algn="just"/>
                <a:r>
                  <a:rPr lang="en-US" sz="2400" dirty="0"/>
                  <a:t>• 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u="sng" dirty="0"/>
                  <a:t>changes</a:t>
                </a:r>
                <a:r>
                  <a:rPr lang="en-US" sz="2400" dirty="0"/>
                  <a:t> to </a:t>
                </a:r>
                <a:r>
                  <a:rPr lang="en-US" sz="2400" b="1" i="1" dirty="0"/>
                  <a:t>1</a:t>
                </a:r>
                <a:r>
                  <a:rPr lang="en-US" sz="2400" dirty="0"/>
                  <a:t> only on the </a:t>
                </a:r>
                <a:r>
                  <a:rPr lang="en-US" sz="2400" i="1" u="sng" dirty="0"/>
                  <a:t>next activation</a:t>
                </a:r>
                <a:r>
                  <a:rPr lang="en-US" sz="2400" dirty="0"/>
                  <a:t> of </a:t>
                </a:r>
                <a:r>
                  <a:rPr lang="en-US" sz="2400" b="1" i="1" u="sng" dirty="0"/>
                  <a:t>SET</a:t>
                </a:r>
                <a:r>
                  <a:rPr lang="en-US" sz="2400" dirty="0" smtClean="0"/>
                  <a:t>.</a:t>
                </a:r>
                <a:endParaRPr lang="tr-TR" sz="2400" dirty="0" smtClean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2" y="3476048"/>
                <a:ext cx="8911957" cy="3049296"/>
              </a:xfrm>
              <a:prstGeom prst="rect">
                <a:avLst/>
              </a:prstGeom>
              <a:blipFill rotWithShape="1">
                <a:blip r:embed="rId5"/>
                <a:stretch>
                  <a:fillRect l="-1026" t="-1600" r="-109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3"/>
          <a:stretch/>
        </p:blipFill>
        <p:spPr bwMode="auto">
          <a:xfrm>
            <a:off x="1911701" y="364776"/>
            <a:ext cx="4903364" cy="27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 flipV="1">
            <a:off x="1691680" y="2204864"/>
            <a:ext cx="1152128" cy="1703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 flipV="1">
            <a:off x="3284969" y="2708920"/>
            <a:ext cx="1078416" cy="1937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 flipV="1">
            <a:off x="5441798" y="2204864"/>
            <a:ext cx="1506466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332656"/>
            <a:ext cx="891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i="1" u="sng" dirty="0"/>
              <a:t>sequential network</a:t>
            </a:r>
            <a:r>
              <a:rPr lang="en-US" sz="2400" dirty="0"/>
              <a:t> </a:t>
            </a:r>
            <a:r>
              <a:rPr lang="en-US" sz="2400" dirty="0" smtClean="0"/>
              <a:t>does </a:t>
            </a:r>
            <a:r>
              <a:rPr lang="en-US" sz="2400" dirty="0"/>
              <a:t>not follow this rule. The </a:t>
            </a:r>
            <a:r>
              <a:rPr lang="en-US" sz="2400" i="1" u="sng" dirty="0"/>
              <a:t>same </a:t>
            </a:r>
            <a:r>
              <a:rPr lang="en-US" sz="2400" i="1" u="sng" dirty="0" smtClean="0"/>
              <a:t>input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combination</a:t>
            </a:r>
            <a:r>
              <a:rPr lang="en-US" sz="2400" dirty="0" smtClean="0"/>
              <a:t> </a:t>
            </a:r>
            <a:r>
              <a:rPr lang="en-US" sz="2400" dirty="0"/>
              <a:t>can generate </a:t>
            </a:r>
            <a:r>
              <a:rPr lang="en-US" sz="2400" i="1" u="sng" dirty="0"/>
              <a:t>different outputs</a:t>
            </a:r>
            <a:r>
              <a:rPr lang="en-US" sz="2400" dirty="0"/>
              <a:t> when applied at </a:t>
            </a:r>
            <a:r>
              <a:rPr lang="en-US" sz="2400" i="1" u="sng" dirty="0"/>
              <a:t>different moments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89" y="1532985"/>
            <a:ext cx="3106394" cy="29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51951" y="4797152"/>
            <a:ext cx="89119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obtain a sequential network by </a:t>
            </a:r>
            <a:r>
              <a:rPr lang="en-US" sz="2400" i="1" dirty="0"/>
              <a:t>starting with</a:t>
            </a:r>
            <a:r>
              <a:rPr lang="en-US" sz="2400" dirty="0"/>
              <a:t> a </a:t>
            </a:r>
            <a:r>
              <a:rPr lang="en-US" sz="2400" u="sng" dirty="0"/>
              <a:t>combinational network</a:t>
            </a:r>
            <a:r>
              <a:rPr lang="en-US" sz="2400" dirty="0"/>
              <a:t>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bringing </a:t>
            </a:r>
            <a:r>
              <a:rPr lang="en-US" sz="2400" dirty="0"/>
              <a:t>one or more of its </a:t>
            </a:r>
            <a:r>
              <a:rPr lang="en-US" sz="2400" i="1" u="sng" dirty="0"/>
              <a:t>outputs into the inputs</a:t>
            </a:r>
            <a:r>
              <a:rPr lang="en-US" sz="2400" dirty="0"/>
              <a:t>, as seen in the figure above. </a:t>
            </a:r>
            <a:r>
              <a:rPr lang="en-US" sz="2400" dirty="0" smtClean="0"/>
              <a:t>This</a:t>
            </a:r>
            <a:r>
              <a:rPr lang="tr-TR" sz="2400" dirty="0" smtClean="0"/>
              <a:t> </a:t>
            </a:r>
            <a:r>
              <a:rPr lang="en-US" sz="2400" dirty="0" smtClean="0"/>
              <a:t>type </a:t>
            </a:r>
            <a:r>
              <a:rPr lang="en-US" sz="2400" dirty="0"/>
              <a:t>of connection is called </a:t>
            </a:r>
            <a:r>
              <a:rPr lang="en-US" sz="2600" b="1" i="1" u="sng" dirty="0"/>
              <a:t>feedback</a:t>
            </a:r>
            <a:r>
              <a:rPr lang="en-US" sz="2400" dirty="0"/>
              <a:t>.</a:t>
            </a:r>
            <a:endParaRPr lang="tr-TR" sz="2400" dirty="0"/>
          </a:p>
        </p:txBody>
      </p:sp>
      <p:cxnSp>
        <p:nvCxnSpPr>
          <p:cNvPr id="3" name="Düz Ok Bağlayıcısı 2"/>
          <p:cNvCxnSpPr/>
          <p:nvPr/>
        </p:nvCxnSpPr>
        <p:spPr>
          <a:xfrm>
            <a:off x="5220072" y="2420888"/>
            <a:ext cx="2592288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0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75756" y="2060848"/>
                <a:ext cx="8911957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In the </a:t>
                </a:r>
                <a:r>
                  <a:rPr lang="en-US" sz="2400" i="1" u="sng" dirty="0" smtClean="0"/>
                  <a:t>final part</a:t>
                </a:r>
                <a:r>
                  <a:rPr lang="en-US" sz="2400" dirty="0" smtClean="0"/>
                  <a:t> of the diagram, we see the effects of applying the </a:t>
                </a:r>
                <a:r>
                  <a:rPr lang="en-US" sz="2400" b="1" i="1" u="sng" dirty="0" smtClean="0"/>
                  <a:t>invalid input</a:t>
                </a:r>
                <a:r>
                  <a:rPr lang="tr-TR" sz="2400" b="1" i="1" u="sng" dirty="0" smtClean="0"/>
                  <a:t> </a:t>
                </a:r>
                <a:r>
                  <a:rPr lang="en-US" sz="2400" b="1" i="1" u="sng" dirty="0" smtClean="0"/>
                  <a:t>configuration</a:t>
                </a:r>
                <a:r>
                  <a:rPr lang="en-US" sz="2400" dirty="0"/>
                  <a:t>. </a:t>
                </a:r>
                <a:r>
                  <a:rPr lang="en-US" sz="2400" dirty="0"/>
                  <a:t>When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and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are </a:t>
                </a:r>
                <a:r>
                  <a:rPr lang="en-US" sz="2400" i="1" u="sng" dirty="0"/>
                  <a:t>both active</a:t>
                </a:r>
                <a:r>
                  <a:rPr lang="en-US" sz="2400" dirty="0"/>
                  <a:t>, outputs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  <m:r>
                      <a:rPr lang="tr-TR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</a:t>
                </a:r>
                <a:r>
                  <a:rPr lang="en-US" sz="2400" i="1" u="sng" dirty="0" smtClean="0"/>
                  <a:t>both</a:t>
                </a:r>
                <a:r>
                  <a:rPr lang="tr-TR" sz="2400" i="1" u="sng" dirty="0" smtClean="0"/>
                  <a:t> </a:t>
                </a:r>
                <a:r>
                  <a:rPr lang="en-US" sz="2400" i="1" u="sng" dirty="0" smtClean="0"/>
                  <a:t>forced </a:t>
                </a:r>
                <a:r>
                  <a:rPr lang="en-US" sz="2400" i="1" u="sng" dirty="0"/>
                  <a:t>to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1</a:t>
                </a:r>
                <a:endParaRPr lang="tr-TR" sz="2400" b="1" dirty="0" smtClean="0"/>
              </a:p>
            </p:txBody>
          </p:sp>
        </mc:Choice>
        <mc:Fallback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6" y="2060848"/>
                <a:ext cx="8911957" cy="1201098"/>
              </a:xfrm>
              <a:prstGeom prst="rect">
                <a:avLst/>
              </a:prstGeom>
              <a:blipFill rotWithShape="1">
                <a:blip r:embed="rId2"/>
                <a:stretch>
                  <a:fillRect l="-1094" t="-4061" r="-102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8" y="116632"/>
            <a:ext cx="7503649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524427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 flipH="1" flipV="1">
            <a:off x="6228184" y="692696"/>
            <a:ext cx="115212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3275856" y="2924944"/>
            <a:ext cx="439248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9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8" y="116632"/>
            <a:ext cx="7503649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 flipV="1">
            <a:off x="5004048" y="620688"/>
            <a:ext cx="165618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00131" y="1961198"/>
                <a:ext cx="8911957" cy="415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timing diagram shows the </a:t>
                </a:r>
                <a:r>
                  <a:rPr lang="en-US" sz="2400" b="1" i="1" u="sng" dirty="0"/>
                  <a:t>limit condition</a:t>
                </a:r>
                <a:r>
                  <a:rPr lang="en-US" sz="2400" dirty="0"/>
                  <a:t> where the inputs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and </a:t>
                </a:r>
                <a:r>
                  <a:rPr lang="en-US" sz="2400" b="1" i="1" u="sng" dirty="0" smtClean="0"/>
                  <a:t>RESET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are </a:t>
                </a:r>
                <a:r>
                  <a:rPr lang="en-US" sz="2400" b="1" i="1" u="sng" dirty="0"/>
                  <a:t>simultaneously deactivated</a:t>
                </a:r>
                <a:r>
                  <a:rPr lang="en-US" sz="2400" dirty="0" smtClean="0"/>
                  <a:t>.</a:t>
                </a:r>
                <a:endParaRPr lang="tr-TR" sz="2400" dirty="0" smtClean="0"/>
              </a:p>
              <a:p>
                <a:pPr algn="just"/>
                <a:endParaRPr lang="tr-TR" sz="2400" dirty="0" smtClean="0"/>
              </a:p>
              <a:p>
                <a:pPr algn="just"/>
                <a:r>
                  <a:rPr lang="en-US" sz="2400" dirty="0" smtClean="0"/>
                  <a:t>Normally</a:t>
                </a:r>
                <a:r>
                  <a:rPr lang="en-US" sz="2400" dirty="0"/>
                  <a:t>, if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and </a:t>
                </a:r>
                <a:r>
                  <a:rPr lang="en-US" sz="2400" b="1" i="1" u="sng" dirty="0"/>
                  <a:t>RESET</a:t>
                </a:r>
                <a:r>
                  <a:rPr lang="en-US" sz="2400" dirty="0"/>
                  <a:t> are </a:t>
                </a:r>
                <a:r>
                  <a:rPr lang="en-US" sz="2400" b="1" i="1" u="sng" dirty="0"/>
                  <a:t>both inactive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we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get </a:t>
                </a:r>
                <a:r>
                  <a:rPr lang="en-US" sz="2400" dirty="0"/>
                  <a:t>the </a:t>
                </a:r>
                <a:r>
                  <a:rPr lang="en-US" sz="2400" b="1" i="1" u="sng" dirty="0"/>
                  <a:t>memorization</a:t>
                </a:r>
                <a:r>
                  <a:rPr lang="en-US" sz="2400" dirty="0"/>
                  <a:t> of a value. In this case, however, the </a:t>
                </a:r>
                <a:r>
                  <a:rPr lang="en-US" sz="2400" i="1" u="sng" dirty="0"/>
                  <a:t>information has just </a:t>
                </a:r>
                <a:r>
                  <a:rPr lang="en-US" sz="2400" i="1" u="sng" dirty="0" smtClean="0"/>
                  <a:t>been</a:t>
                </a:r>
                <a:r>
                  <a:rPr lang="tr-TR" sz="2400" i="1" u="sng" dirty="0" smtClean="0"/>
                  <a:t> </a:t>
                </a:r>
                <a:r>
                  <a:rPr lang="en-US" sz="2400" i="1" u="sng" dirty="0" smtClean="0"/>
                  <a:t>lost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simulator shows that the </a:t>
                </a:r>
                <a:r>
                  <a:rPr lang="en-US" sz="2400" b="1" i="1" u="sng" dirty="0"/>
                  <a:t>outputs oscillate</a:t>
                </a:r>
                <a:r>
                  <a:rPr lang="en-US" sz="2400" dirty="0"/>
                  <a:t>. That is,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  <m:r>
                      <a:rPr lang="tr-TR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periodically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switch </a:t>
                </a:r>
                <a:r>
                  <a:rPr lang="en-US" sz="2400" dirty="0"/>
                  <a:t>between the two levels, at the same time and with the same logical value.</a:t>
                </a:r>
                <a14:m>
                  <m:oMath xmlns:m="http://schemas.openxmlformats.org/officeDocument/2006/math">
                    <m:r>
                      <a:rPr lang="tr-TR" sz="24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tr-TR" sz="2400" b="1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behavior would be very unlikely in a real network. </a:t>
                </a:r>
                <a:r>
                  <a:rPr lang="en-US" sz="2400" dirty="0"/>
                  <a:t>In reality, the </a:t>
                </a:r>
                <a:r>
                  <a:rPr lang="en-US" sz="2400" dirty="0" smtClean="0"/>
                  <a:t>logical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components </a:t>
                </a:r>
                <a:r>
                  <a:rPr lang="en-US" sz="2400" dirty="0"/>
                  <a:t>are nonlinear amplifiers.</a:t>
                </a:r>
                <a:endParaRPr lang="tr-TR" sz="2400" dirty="0"/>
              </a:p>
            </p:txBody>
          </p:sp>
        </mc:Choice>
        <mc:Fallback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" y="1961198"/>
                <a:ext cx="8911957" cy="4155753"/>
              </a:xfrm>
              <a:prstGeom prst="rect">
                <a:avLst/>
              </a:prstGeom>
              <a:blipFill rotWithShape="1">
                <a:blip r:embed="rId3"/>
                <a:stretch>
                  <a:fillRect l="-1026" t="-1175" r="-1094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Düz Ok Bağlayıcısı 7"/>
          <p:cNvCxnSpPr/>
          <p:nvPr/>
        </p:nvCxnSpPr>
        <p:spPr>
          <a:xfrm flipV="1">
            <a:off x="6300192" y="1772816"/>
            <a:ext cx="100811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7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548680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 </a:t>
            </a:r>
            <a:r>
              <a:rPr lang="en-US" sz="2400" dirty="0"/>
              <a:t>want one </a:t>
            </a:r>
            <a:r>
              <a:rPr lang="en-US" sz="2400" b="1" i="1" u="sng" dirty="0" smtClean="0"/>
              <a:t>single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data </a:t>
            </a:r>
            <a:r>
              <a:rPr lang="en-US" sz="2400" b="1" i="1" u="sng" dirty="0"/>
              <a:t>input D</a:t>
            </a:r>
            <a:r>
              <a:rPr lang="en-US" sz="2400" dirty="0"/>
              <a:t>, </a:t>
            </a:r>
            <a:r>
              <a:rPr lang="en-US" sz="2400" i="1" dirty="0"/>
              <a:t>rather than two separate SET and RESET controls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tr-TR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idea is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simply </a:t>
            </a:r>
            <a:r>
              <a:rPr lang="en-US" sz="2400" b="1" i="1" u="sng" dirty="0"/>
              <a:t>memorize the bit</a:t>
            </a:r>
            <a:r>
              <a:rPr lang="en-US" sz="2400" dirty="0"/>
              <a:t> by submitting it </a:t>
            </a:r>
            <a:r>
              <a:rPr lang="en-US" sz="2400" b="1" i="1" u="sng" dirty="0"/>
              <a:t>at the input </a:t>
            </a:r>
            <a:r>
              <a:rPr lang="en-US" sz="2400" dirty="0"/>
              <a:t>and to </a:t>
            </a:r>
            <a:r>
              <a:rPr lang="en-US" sz="2400" b="1" i="1" u="sng" dirty="0"/>
              <a:t>avoid</a:t>
            </a:r>
            <a:r>
              <a:rPr lang="en-US" sz="2400" dirty="0"/>
              <a:t> the </a:t>
            </a:r>
            <a:r>
              <a:rPr lang="en-US" sz="2400" dirty="0" smtClean="0"/>
              <a:t>problems</a:t>
            </a:r>
            <a:r>
              <a:rPr lang="tr-TR" sz="2400" dirty="0" smtClean="0"/>
              <a:t> </a:t>
            </a:r>
            <a:r>
              <a:rPr lang="en-US" sz="2400" dirty="0" smtClean="0"/>
              <a:t>related </a:t>
            </a:r>
            <a:r>
              <a:rPr lang="en-US" sz="2400" dirty="0"/>
              <a:t>to the </a:t>
            </a:r>
            <a:r>
              <a:rPr lang="en-US" sz="2400" b="1" i="1" u="sng" dirty="0"/>
              <a:t>invalid configuration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16632"/>
            <a:ext cx="224129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3" y="2220090"/>
            <a:ext cx="4053727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53737" y="4596354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en-US" sz="2400" i="1" u="sng" dirty="0" smtClean="0"/>
              <a:t>get </a:t>
            </a:r>
            <a:r>
              <a:rPr lang="en-US" sz="2400" i="1" u="sng" dirty="0"/>
              <a:t>rid of one input</a:t>
            </a:r>
            <a:r>
              <a:rPr lang="en-US" sz="2400" dirty="0"/>
              <a:t> by </a:t>
            </a:r>
            <a:r>
              <a:rPr lang="en-US" sz="2400" i="1" u="sng" dirty="0"/>
              <a:t>adding</a:t>
            </a:r>
            <a:r>
              <a:rPr lang="en-US" sz="2400" dirty="0"/>
              <a:t> a </a:t>
            </a:r>
            <a:r>
              <a:rPr lang="en-US" sz="2400" b="1" i="1" u="sng" dirty="0"/>
              <a:t>NOT to the </a:t>
            </a:r>
            <a:r>
              <a:rPr lang="en-US" sz="2400" b="1" i="1" u="sng" dirty="0" smtClean="0"/>
              <a:t>SR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flip-flop</a:t>
            </a:r>
            <a:r>
              <a:rPr lang="en-US" sz="2400" dirty="0" smtClean="0"/>
              <a:t> </a:t>
            </a:r>
            <a:r>
              <a:rPr lang="en-US" sz="2400" dirty="0"/>
              <a:t>structure with </a:t>
            </a:r>
            <a:r>
              <a:rPr lang="en-US" sz="2400" i="1" u="sng" dirty="0"/>
              <a:t>active-high inputs</a:t>
            </a:r>
            <a:r>
              <a:rPr lang="en-US" sz="2400" dirty="0"/>
              <a:t>. The data in </a:t>
            </a:r>
            <a:r>
              <a:rPr lang="en-US" sz="2400" b="1" i="1" u="sng" dirty="0"/>
              <a:t>input D</a:t>
            </a:r>
            <a:r>
              <a:rPr lang="en-US" sz="2400" dirty="0"/>
              <a:t> is </a:t>
            </a:r>
            <a:r>
              <a:rPr lang="en-US" sz="2400" i="1" u="sng" dirty="0"/>
              <a:t>applied</a:t>
            </a:r>
            <a:r>
              <a:rPr lang="en-US" sz="2400" dirty="0"/>
              <a:t> to the </a:t>
            </a:r>
            <a:r>
              <a:rPr lang="en-US" sz="2400" b="1" i="1" u="sng" dirty="0" smtClean="0"/>
              <a:t>SET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while </a:t>
            </a:r>
            <a:r>
              <a:rPr lang="en-US" sz="2400" dirty="0"/>
              <a:t>we </a:t>
            </a:r>
            <a:r>
              <a:rPr lang="en-US" sz="2400" i="1" u="sng" dirty="0"/>
              <a:t>attach D</a:t>
            </a:r>
            <a:r>
              <a:rPr lang="en-US" sz="2400" dirty="0"/>
              <a:t> to the </a:t>
            </a:r>
            <a:r>
              <a:rPr lang="en-US" sz="2400" b="1" dirty="0"/>
              <a:t>RESET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r>
              <a:rPr lang="en-US" sz="2400" dirty="0"/>
              <a:t>The NOT </a:t>
            </a:r>
            <a:r>
              <a:rPr lang="en-US" sz="2400" dirty="0" smtClean="0"/>
              <a:t>assures </a:t>
            </a:r>
            <a:r>
              <a:rPr lang="en-US" sz="2400" dirty="0"/>
              <a:t>that the inputs </a:t>
            </a:r>
            <a:r>
              <a:rPr lang="en-US" sz="2400" i="1" u="sng" dirty="0"/>
              <a:t>SET and RESET</a:t>
            </a:r>
            <a:r>
              <a:rPr lang="en-US" sz="2400" dirty="0"/>
              <a:t> </a:t>
            </a:r>
            <a:r>
              <a:rPr lang="en-US" sz="2400" dirty="0" smtClean="0"/>
              <a:t>will </a:t>
            </a:r>
            <a:r>
              <a:rPr lang="en-US" sz="2400" i="1" u="sng" dirty="0" smtClean="0"/>
              <a:t>never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have </a:t>
            </a:r>
            <a:r>
              <a:rPr lang="en-US" sz="2400" i="1" u="sng" dirty="0"/>
              <a:t>the same logical level</a:t>
            </a:r>
            <a:r>
              <a:rPr lang="en-US" sz="2400" dirty="0"/>
              <a:t>. This prevents the critical </a:t>
            </a:r>
            <a:r>
              <a:rPr lang="en-US" sz="2400" dirty="0" smtClean="0"/>
              <a:t>condition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cxnSp>
        <p:nvCxnSpPr>
          <p:cNvPr id="3" name="Düz Ok Bağlayıcısı 2"/>
          <p:cNvCxnSpPr/>
          <p:nvPr/>
        </p:nvCxnSpPr>
        <p:spPr>
          <a:xfrm flipH="1" flipV="1">
            <a:off x="3419872" y="3516234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2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47883" y="4005064"/>
                <a:ext cx="8911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400" dirty="0" smtClean="0"/>
                  <a:t>I</a:t>
                </a:r>
                <a:r>
                  <a:rPr lang="en-US" sz="2400" dirty="0" smtClean="0"/>
                  <a:t>n </a:t>
                </a:r>
                <a:r>
                  <a:rPr lang="en-US" sz="2400" dirty="0"/>
                  <a:t>the timing diagram, 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always reproduces input </a:t>
                </a:r>
                <a:r>
                  <a:rPr lang="en-US" sz="2400" dirty="0" smtClean="0"/>
                  <a:t>D</a:t>
                </a:r>
                <a:r>
                  <a:rPr lang="tr-TR" sz="2400" dirty="0" smtClean="0"/>
                  <a:t>:</a:t>
                </a:r>
                <a:endParaRPr lang="tr-TR" sz="2400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3" y="4005064"/>
                <a:ext cx="891195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87"/>
            <a:ext cx="224129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8" y="4725144"/>
            <a:ext cx="6570233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48" y="1052736"/>
            <a:ext cx="4568487" cy="2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18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620688"/>
            <a:ext cx="8911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 efficient approach to </a:t>
            </a:r>
            <a:r>
              <a:rPr lang="en-US" sz="2400" i="1" u="sng" dirty="0"/>
              <a:t>eliminating the invalid configuration</a:t>
            </a:r>
            <a:r>
              <a:rPr lang="en-US" sz="2400" dirty="0"/>
              <a:t> is the </a:t>
            </a:r>
            <a:r>
              <a:rPr lang="en-US" sz="2400" b="1" i="1" u="sng" dirty="0"/>
              <a:t>JK flip-flop</a:t>
            </a:r>
            <a:r>
              <a:rPr lang="en-US" sz="2400" dirty="0"/>
              <a:t> </a:t>
            </a:r>
            <a:r>
              <a:rPr lang="en-US" sz="2400" dirty="0" smtClean="0"/>
              <a:t>with</a:t>
            </a:r>
            <a:r>
              <a:rPr lang="tr-TR" sz="2400" dirty="0" smtClean="0"/>
              <a:t> </a:t>
            </a:r>
            <a:r>
              <a:rPr lang="en-US" sz="2400" i="1" u="sng" dirty="0" smtClean="0"/>
              <a:t>direct </a:t>
            </a:r>
            <a:r>
              <a:rPr lang="en-US" sz="2400" i="1" u="sng" dirty="0"/>
              <a:t>commands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circuit </a:t>
            </a:r>
            <a:r>
              <a:rPr lang="en-US" sz="2400" i="1" u="sng" dirty="0"/>
              <a:t>derives from</a:t>
            </a:r>
            <a:r>
              <a:rPr lang="en-US" sz="2400" dirty="0"/>
              <a:t> the </a:t>
            </a:r>
            <a:r>
              <a:rPr lang="en-US" sz="2400" i="1" u="sng" dirty="0"/>
              <a:t>Set-Reset flip-flop with </a:t>
            </a:r>
            <a:r>
              <a:rPr lang="en-US" sz="2400" i="1" u="sng" dirty="0" smtClean="0"/>
              <a:t>active-low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inputs</a:t>
            </a:r>
            <a:r>
              <a:rPr lang="en-US" sz="2400" dirty="0" smtClean="0"/>
              <a:t> </a:t>
            </a:r>
            <a:r>
              <a:rPr lang="en-US" sz="2400" b="1" i="1" u="sng" dirty="0"/>
              <a:t>plus </a:t>
            </a:r>
            <a:r>
              <a:rPr lang="en-US" sz="2400" b="1" i="1" u="sng" dirty="0" smtClean="0"/>
              <a:t>two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NAND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gates</a:t>
            </a:r>
            <a:r>
              <a:rPr lang="en-US" sz="2400" dirty="0"/>
              <a:t>, as shown in the </a:t>
            </a:r>
            <a:r>
              <a:rPr lang="en-US" sz="2400" dirty="0" smtClean="0"/>
              <a:t>figure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new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inputs</a:t>
            </a:r>
            <a:r>
              <a:rPr lang="en-US" sz="2400" dirty="0" smtClean="0"/>
              <a:t> </a:t>
            </a:r>
            <a:r>
              <a:rPr lang="en-US" sz="2400" dirty="0"/>
              <a:t>are </a:t>
            </a:r>
            <a:r>
              <a:rPr lang="en-US" sz="2400" dirty="0" smtClean="0"/>
              <a:t>assigned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name </a:t>
            </a:r>
            <a:r>
              <a:rPr lang="en-US" sz="2400" b="1" i="1" u="sng" dirty="0"/>
              <a:t>J and </a:t>
            </a:r>
            <a:r>
              <a:rPr lang="en-US" sz="2400" b="1" i="1" u="sng" dirty="0" smtClean="0"/>
              <a:t>K</a:t>
            </a:r>
            <a:endParaRPr lang="tr-T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6061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50" y="3429000"/>
            <a:ext cx="555254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Düz Ok Bağlayıcısı 2"/>
          <p:cNvCxnSpPr/>
          <p:nvPr/>
        </p:nvCxnSpPr>
        <p:spPr>
          <a:xfrm>
            <a:off x="2123728" y="2420888"/>
            <a:ext cx="8640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/>
          <p:cNvCxnSpPr/>
          <p:nvPr/>
        </p:nvCxnSpPr>
        <p:spPr>
          <a:xfrm>
            <a:off x="2123728" y="2420888"/>
            <a:ext cx="86409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9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28587" y="2852936"/>
                <a:ext cx="90896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1" u="sng" dirty="0" smtClean="0"/>
                  <a:t>NAND</a:t>
                </a:r>
                <a:r>
                  <a:rPr lang="en-US" sz="2400" dirty="0" smtClean="0"/>
                  <a:t> </a:t>
                </a:r>
                <a:r>
                  <a:rPr lang="tr-TR" sz="2400" dirty="0" smtClean="0"/>
                  <a:t>in </a:t>
                </a:r>
                <a:r>
                  <a:rPr lang="en-US" sz="2400" dirty="0" smtClean="0"/>
                  <a:t>the </a:t>
                </a:r>
                <a:r>
                  <a:rPr lang="en-US" sz="2400" b="1" i="1" u="sng" dirty="0"/>
                  <a:t>input J</a:t>
                </a:r>
                <a:r>
                  <a:rPr lang="en-US" sz="2400" dirty="0"/>
                  <a:t> drives the </a:t>
                </a:r>
                <a:r>
                  <a:rPr lang="en-US" sz="2400" b="1" i="1" u="sng" dirty="0" smtClean="0"/>
                  <a:t>SET</a:t>
                </a:r>
                <a:r>
                  <a:rPr lang="tr-TR" sz="2400" dirty="0" smtClean="0"/>
                  <a:t> </a:t>
                </a:r>
                <a:r>
                  <a:rPr lang="en-US" sz="2400" i="1" u="sng" dirty="0" smtClean="0"/>
                  <a:t>conditioned </a:t>
                </a:r>
                <a:r>
                  <a:rPr lang="en-US" sz="2400" i="1" u="sng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  <m:r>
                      <a:rPr lang="tr-TR" sz="24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algn="just"/>
                <a:r>
                  <a:rPr lang="en-US" sz="2400" b="1" i="1" u="sng" dirty="0"/>
                  <a:t>NAND</a:t>
                </a:r>
                <a:r>
                  <a:rPr lang="en-US" sz="2400" dirty="0"/>
                  <a:t> </a:t>
                </a:r>
                <a:r>
                  <a:rPr lang="tr-TR" sz="2400" dirty="0"/>
                  <a:t>in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</a:t>
                </a:r>
                <a:r>
                  <a:rPr lang="en-US" sz="2400" b="1" i="1" u="sng" dirty="0"/>
                  <a:t>input K</a:t>
                </a:r>
                <a:r>
                  <a:rPr lang="en-US" sz="2400" dirty="0"/>
                  <a:t> drives the </a:t>
                </a:r>
                <a:r>
                  <a:rPr lang="en-US" sz="2400" b="1" u="sng" dirty="0"/>
                  <a:t>RESET</a:t>
                </a:r>
                <a:r>
                  <a:rPr lang="en-US" sz="2400" dirty="0"/>
                  <a:t> </a:t>
                </a:r>
                <a:r>
                  <a:rPr lang="en-US" sz="2400" i="1" u="sng" dirty="0"/>
                  <a:t>conditioned by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algn="just"/>
                <a:r>
                  <a:rPr lang="en-US" sz="2400" dirty="0" smtClean="0"/>
                  <a:t>This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way</a:t>
                </a:r>
                <a:r>
                  <a:rPr lang="en-US" sz="2400" dirty="0"/>
                  <a:t>, </a:t>
                </a:r>
                <a:r>
                  <a:rPr lang="en-US" sz="2400" b="1" i="1" u="sng" dirty="0"/>
                  <a:t>SET and RESET</a:t>
                </a:r>
                <a:r>
                  <a:rPr lang="en-US" sz="2400" dirty="0"/>
                  <a:t> can </a:t>
                </a:r>
                <a:r>
                  <a:rPr lang="en-US" sz="2400" i="1" u="sng" dirty="0"/>
                  <a:t>never be activated</a:t>
                </a:r>
                <a:r>
                  <a:rPr lang="en-US" sz="2400" dirty="0"/>
                  <a:t> at the </a:t>
                </a:r>
                <a:r>
                  <a:rPr lang="en-US" sz="2400" b="1" i="1" u="sng" dirty="0"/>
                  <a:t>same time</a:t>
                </a:r>
                <a:r>
                  <a:rPr lang="en-US" sz="2400" dirty="0"/>
                  <a:t>. </a:t>
                </a:r>
                <a:r>
                  <a:rPr lang="tr-TR" sz="2400" dirty="0" smtClean="0"/>
                  <a:t>F</a:t>
                </a:r>
                <a:r>
                  <a:rPr lang="en-US" sz="2400" dirty="0" smtClean="0"/>
                  <a:t>unction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table </a:t>
                </a:r>
                <a:r>
                  <a:rPr lang="en-US" sz="2400" dirty="0"/>
                  <a:t>describes how inputs J and K act on the outputs:</a:t>
                </a:r>
                <a:endParaRPr lang="tr-TR" sz="2400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" y="2852936"/>
                <a:ext cx="9089655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73" t="-3113" r="-1006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0752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8173"/>
            <a:ext cx="41644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5" y="4509120"/>
            <a:ext cx="47359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2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07504" y="2742279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the first row of the table, </a:t>
            </a:r>
            <a:r>
              <a:rPr lang="en-US" sz="2400" b="1" i="1" u="sng" dirty="0"/>
              <a:t>J and K</a:t>
            </a:r>
            <a:r>
              <a:rPr lang="en-US" sz="2400" dirty="0"/>
              <a:t> are </a:t>
            </a:r>
            <a:r>
              <a:rPr lang="en-US" sz="2400" b="1" i="1" u="sng" dirty="0"/>
              <a:t>both at 0</a:t>
            </a:r>
            <a:r>
              <a:rPr lang="en-US" sz="2400" dirty="0"/>
              <a:t>, so </a:t>
            </a:r>
            <a:r>
              <a:rPr lang="en-US" sz="2400" b="1" i="1" u="sng" dirty="0"/>
              <a:t>SET</a:t>
            </a:r>
            <a:r>
              <a:rPr lang="en-US" sz="2400" dirty="0"/>
              <a:t>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b="1" i="1" u="sng" dirty="0"/>
              <a:t>RESET</a:t>
            </a:r>
            <a:r>
              <a:rPr lang="en-US" sz="2400" dirty="0"/>
              <a:t> are </a:t>
            </a:r>
            <a:r>
              <a:rPr lang="en-US" sz="2400" b="1" i="1" u="sng" dirty="0"/>
              <a:t>at </a:t>
            </a:r>
            <a:r>
              <a:rPr lang="en-US" sz="2400" b="1" i="1" u="sng" dirty="0" smtClean="0"/>
              <a:t>1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dirty="0"/>
              <a:t>the outputs </a:t>
            </a:r>
            <a:r>
              <a:rPr lang="en-US" sz="2400" b="1" i="1" u="sng" dirty="0"/>
              <a:t>keep the previous value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r>
              <a:rPr lang="en-US" sz="2400" dirty="0"/>
              <a:t>In the timing simulation below, we find </a:t>
            </a:r>
            <a:r>
              <a:rPr lang="en-US" sz="2400" i="1" u="sng" dirty="0" smtClean="0"/>
              <a:t>this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input </a:t>
            </a:r>
            <a:r>
              <a:rPr lang="en-US" sz="2400" i="1" u="sng" dirty="0"/>
              <a:t>configuration</a:t>
            </a:r>
            <a:r>
              <a:rPr lang="en-US" sz="2400" dirty="0"/>
              <a:t> in the “</a:t>
            </a:r>
            <a:r>
              <a:rPr lang="en-US" sz="2400" b="1" i="1" u="sng" dirty="0"/>
              <a:t>MEM</a:t>
            </a:r>
            <a:r>
              <a:rPr lang="en-US" sz="2400" dirty="0"/>
              <a:t>” time intervals: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85" y="80752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836"/>
            <a:ext cx="47359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89262"/>
            <a:ext cx="7222185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5796136" y="42930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H="1">
            <a:off x="3923928" y="4293096"/>
            <a:ext cx="165618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8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07504" y="2919678"/>
                <a:ext cx="89119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the </a:t>
                </a:r>
                <a:r>
                  <a:rPr lang="en-US" sz="2400" i="1" u="sng" dirty="0"/>
                  <a:t>second row</a:t>
                </a:r>
                <a:r>
                  <a:rPr lang="en-US" sz="2400" dirty="0"/>
                  <a:t> of the table </a:t>
                </a:r>
                <a:r>
                  <a:rPr lang="en-US" sz="2400" b="1" i="1" dirty="0"/>
                  <a:t>J = 1</a:t>
                </a:r>
                <a:r>
                  <a:rPr lang="en-US" sz="2400" dirty="0"/>
                  <a:t> and </a:t>
                </a:r>
                <a:r>
                  <a:rPr lang="en-US" sz="2400" b="1" i="1" dirty="0"/>
                  <a:t>K = 0</a:t>
                </a:r>
                <a:r>
                  <a:rPr lang="en-US" sz="2400" dirty="0"/>
                  <a:t>, so the input </a:t>
                </a:r>
                <a:r>
                  <a:rPr lang="en-US" sz="2400" b="1" i="1" u="sng" dirty="0"/>
                  <a:t>SET</a:t>
                </a:r>
                <a:r>
                  <a:rPr lang="en-US" sz="2400" dirty="0"/>
                  <a:t> is </a:t>
                </a:r>
                <a:r>
                  <a:rPr lang="en-US" sz="2400" b="1" i="1" u="sng" dirty="0"/>
                  <a:t>activated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u="sng" dirty="0"/>
                  <a:t>forced</a:t>
                </a:r>
                <a:r>
                  <a:rPr lang="en-US" sz="2400" dirty="0"/>
                  <a:t> to </a:t>
                </a:r>
                <a:r>
                  <a:rPr lang="en-US" sz="2400" b="1" i="1" u="sng" dirty="0"/>
                  <a:t>1</a:t>
                </a:r>
                <a:r>
                  <a:rPr lang="en-US" sz="2400" dirty="0"/>
                  <a:t> 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the </a:t>
                </a:r>
                <a:r>
                  <a:rPr lang="en-US" sz="2400" i="1" u="sng" dirty="0"/>
                  <a:t>third row</a:t>
                </a:r>
                <a:r>
                  <a:rPr lang="en-US" sz="2400" dirty="0"/>
                  <a:t>, we have the </a:t>
                </a:r>
                <a:r>
                  <a:rPr lang="en-US" sz="2400" b="1" i="1" u="sng" dirty="0"/>
                  <a:t>opposite case</a:t>
                </a:r>
                <a:r>
                  <a:rPr lang="en-US" sz="2400" dirty="0"/>
                  <a:t> and output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 is at </a:t>
                </a:r>
                <a:r>
                  <a:rPr lang="tr-TR" sz="2400" b="1" i="1" u="sng" dirty="0" smtClean="0"/>
                  <a:t>0</a:t>
                </a:r>
                <a:endParaRPr lang="tr-TR" sz="2400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919678"/>
                <a:ext cx="8911957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958" t="-4061" r="-102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85" y="80752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836"/>
            <a:ext cx="47359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9" y="4455065"/>
            <a:ext cx="7222185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96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07504" y="2829525"/>
            <a:ext cx="89119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i="1" u="sng" dirty="0"/>
              <a:t>JK flip-flop</a:t>
            </a:r>
            <a:r>
              <a:rPr lang="en-US" sz="2400" dirty="0"/>
              <a:t> is </a:t>
            </a:r>
            <a:r>
              <a:rPr lang="en-US" sz="2400" i="1" u="sng" dirty="0"/>
              <a:t>different from the SR</a:t>
            </a:r>
            <a:r>
              <a:rPr lang="en-US" sz="2400" dirty="0"/>
              <a:t> type because the </a:t>
            </a:r>
            <a:r>
              <a:rPr lang="en-US" sz="2400" i="1" u="sng" dirty="0"/>
              <a:t>invalid condition</a:t>
            </a:r>
            <a:r>
              <a:rPr lang="en-US" sz="2400" dirty="0"/>
              <a:t> in </a:t>
            </a:r>
            <a:r>
              <a:rPr lang="en-US" sz="2400" dirty="0" smtClean="0"/>
              <a:t>SR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used to accomplish a useful function, the </a:t>
            </a:r>
            <a:r>
              <a:rPr lang="en-US" sz="2400" b="1" i="1" u="sng" dirty="0"/>
              <a:t>inversion of the output values</a:t>
            </a:r>
            <a:r>
              <a:rPr lang="en-US" sz="2400" dirty="0"/>
              <a:t> (as </a:t>
            </a:r>
            <a:r>
              <a:rPr lang="en-US" sz="2400" dirty="0" smtClean="0"/>
              <a:t>shown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last line of the table), also known as “</a:t>
            </a:r>
            <a:r>
              <a:rPr lang="en-US" sz="2600" b="1" i="1" u="sng" dirty="0" smtClean="0"/>
              <a:t>toggle</a:t>
            </a:r>
            <a:r>
              <a:rPr lang="en-US" sz="2400" dirty="0" smtClean="0"/>
              <a:t>”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85" y="80752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836"/>
            <a:ext cx="47359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9" y="4455065"/>
            <a:ext cx="7222185" cy="19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 flipV="1">
            <a:off x="2627784" y="2420888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0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07504" y="2618836"/>
                <a:ext cx="8911957" cy="1939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400" dirty="0" smtClean="0"/>
                  <a:t>The </a:t>
                </a:r>
                <a:r>
                  <a:rPr lang="en-US" sz="2400" b="1" i="1" u="sng" dirty="0" smtClean="0"/>
                  <a:t>toggle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function is </a:t>
                </a:r>
                <a:r>
                  <a:rPr lang="en-US" sz="2400" i="1" u="sng" dirty="0"/>
                  <a:t>only completely usable</a:t>
                </a:r>
                <a:r>
                  <a:rPr lang="en-US" sz="2400" dirty="0"/>
                  <a:t> in </a:t>
                </a:r>
                <a:r>
                  <a:rPr lang="en-US" sz="2400" b="1" i="1" u="sng" dirty="0" smtClean="0"/>
                  <a:t>edge</a:t>
                </a:r>
                <a:r>
                  <a:rPr lang="tr-TR" sz="2400" b="1" i="1" u="sng" dirty="0" smtClean="0"/>
                  <a:t>-</a:t>
                </a:r>
                <a:r>
                  <a:rPr lang="en-US" sz="2400" b="1" i="1" u="sng" dirty="0" smtClean="0"/>
                  <a:t>triggered</a:t>
                </a:r>
                <a:r>
                  <a:rPr lang="tr-TR" sz="2400" b="1" i="1" u="sng" dirty="0" smtClean="0"/>
                  <a:t> </a:t>
                </a:r>
                <a:r>
                  <a:rPr lang="en-US" sz="2400" b="1" i="1" u="sng" dirty="0" smtClean="0"/>
                  <a:t>JK </a:t>
                </a:r>
                <a:r>
                  <a:rPr lang="en-US" sz="2400" b="1" i="1" u="sng" dirty="0"/>
                  <a:t>flip-flops</a:t>
                </a:r>
                <a:r>
                  <a:rPr lang="en-US" sz="2400" dirty="0"/>
                  <a:t>. </a:t>
                </a:r>
                <a:r>
                  <a:rPr lang="tr-TR" sz="2400" dirty="0"/>
                  <a:t>W</a:t>
                </a:r>
                <a:r>
                  <a:rPr lang="en-US" sz="2400" dirty="0" err="1" smtClean="0"/>
                  <a:t>ith</a:t>
                </a:r>
                <a:r>
                  <a:rPr lang="en-US" sz="2400" dirty="0" smtClean="0"/>
                  <a:t> </a:t>
                </a:r>
                <a:r>
                  <a:rPr lang="en-US" sz="2400" b="1" i="1" u="sng" dirty="0"/>
                  <a:t>J and K</a:t>
                </a:r>
                <a:r>
                  <a:rPr lang="en-US" sz="2400" dirty="0"/>
                  <a:t> kept at </a:t>
                </a:r>
                <a:r>
                  <a:rPr lang="en-US" sz="2400" b="1" i="1" u="sng" dirty="0"/>
                  <a:t>1 for a long enough time</a:t>
                </a:r>
                <a:r>
                  <a:rPr lang="en-US" sz="2400" dirty="0"/>
                  <a:t>, outputs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tr-TR" sz="2400" dirty="0"/>
                  <a:t> and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  <m:r>
                      <a:rPr lang="tr-TR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i="1" u="sng" dirty="0" smtClean="0"/>
                  <a:t>reverse </a:t>
                </a:r>
                <a:r>
                  <a:rPr lang="en-US" sz="2400" b="1" i="1" u="sng" dirty="0"/>
                  <a:t>their </a:t>
                </a:r>
                <a:r>
                  <a:rPr lang="en-US" sz="2400" b="1" i="1" u="sng" dirty="0" smtClean="0"/>
                  <a:t>values</a:t>
                </a:r>
                <a:r>
                  <a:rPr lang="tr-TR" sz="2400" b="1" i="1" u="sng" dirty="0" smtClean="0"/>
                  <a:t> </a:t>
                </a:r>
                <a:r>
                  <a:rPr lang="en-US" sz="2400" b="1" i="1" u="sng" dirty="0" smtClean="0"/>
                  <a:t>continually</a:t>
                </a:r>
                <a:r>
                  <a:rPr lang="en-US" sz="2400" dirty="0"/>
                  <a:t>. At every change of outputs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tr-TR" sz="2400" dirty="0"/>
                  <a:t> and </a:t>
                </a:r>
                <a14:m>
                  <m:oMath xmlns:m="http://schemas.openxmlformats.org/officeDocument/2006/math">
                    <m:r>
                      <a:rPr lang="tr-TR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dirty="0"/>
                  <a:t>, the </a:t>
                </a:r>
                <a:r>
                  <a:rPr lang="en-US" sz="2400" i="1" u="sng" dirty="0"/>
                  <a:t>feedback reverses the values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in</a:t>
                </a:r>
                <a:r>
                  <a:rPr lang="tr-TR" sz="2400" dirty="0" smtClean="0"/>
                  <a:t> </a:t>
                </a:r>
                <a:r>
                  <a:rPr lang="en-US" sz="2400" i="1" u="sng" dirty="0" smtClean="0"/>
                  <a:t>SET </a:t>
                </a:r>
                <a:r>
                  <a:rPr lang="en-US" sz="2400" i="1" u="sng" dirty="0"/>
                  <a:t>and RESET</a:t>
                </a:r>
                <a:r>
                  <a:rPr lang="en-US" sz="2400" dirty="0"/>
                  <a:t>, in turn creating </a:t>
                </a:r>
                <a:r>
                  <a:rPr lang="en-US" sz="2400" i="1" u="sng" dirty="0"/>
                  <a:t>another inversion</a:t>
                </a:r>
                <a:r>
                  <a:rPr lang="en-US" sz="2400" dirty="0"/>
                  <a:t>, thus giving rise to a </a:t>
                </a:r>
                <a:r>
                  <a:rPr lang="en-US" sz="2400" b="1" i="1" u="sng" dirty="0" smtClean="0"/>
                  <a:t>cyclical</a:t>
                </a:r>
                <a:r>
                  <a:rPr lang="tr-TR" sz="2400" b="1" i="1" u="sng" dirty="0" smtClean="0"/>
                  <a:t> </a:t>
                </a:r>
                <a:r>
                  <a:rPr lang="en-US" sz="2400" b="1" i="1" u="sng" dirty="0" smtClean="0"/>
                  <a:t>behavior</a:t>
                </a:r>
                <a:r>
                  <a:rPr lang="en-US" sz="2400" dirty="0"/>
                  <a:t>.</a:t>
                </a:r>
                <a:endParaRPr lang="tr-TR" sz="2400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18836"/>
                <a:ext cx="8911957" cy="1939762"/>
              </a:xfrm>
              <a:prstGeom prst="rect">
                <a:avLst/>
              </a:prstGeom>
              <a:blipFill rotWithShape="1">
                <a:blip r:embed="rId2"/>
                <a:stretch>
                  <a:fillRect l="-1094" t="-2516" r="-5062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85" y="80752"/>
            <a:ext cx="233074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836"/>
            <a:ext cx="473590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49" y="4848477"/>
            <a:ext cx="6553465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Düz Ok Bağlayıcısı 5"/>
          <p:cNvCxnSpPr/>
          <p:nvPr/>
        </p:nvCxnSpPr>
        <p:spPr>
          <a:xfrm>
            <a:off x="6804248" y="4558598"/>
            <a:ext cx="0" cy="1171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620688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Let’s look at this simple example of a sequential network that uses the </a:t>
            </a:r>
            <a:r>
              <a:rPr lang="en-US" sz="2400" b="1" i="1" u="sng" dirty="0"/>
              <a:t>OR </a:t>
            </a:r>
            <a:r>
              <a:rPr lang="en-US" sz="2400" b="1" i="1" u="sng" dirty="0" smtClean="0"/>
              <a:t>function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which as</a:t>
            </a:r>
            <a:r>
              <a:rPr lang="tr-TR" sz="2400" dirty="0" smtClean="0"/>
              <a:t> </a:t>
            </a:r>
            <a:r>
              <a:rPr lang="en-US" sz="2400" dirty="0" smtClean="0"/>
              <a:t>we know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 </a:t>
            </a:r>
            <a:r>
              <a:rPr lang="en-US" sz="2400" i="1" u="sng" dirty="0"/>
              <a:t>combinational network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Let’s </a:t>
            </a:r>
            <a:r>
              <a:rPr lang="en-US" sz="2400" dirty="0"/>
              <a:t>construct a </a:t>
            </a:r>
            <a:r>
              <a:rPr lang="en-US" sz="2400" b="1" i="1" u="sng" dirty="0"/>
              <a:t>feedback</a:t>
            </a:r>
            <a:r>
              <a:rPr lang="en-US" sz="2400" dirty="0"/>
              <a:t> by </a:t>
            </a:r>
            <a:r>
              <a:rPr lang="en-US" sz="2400" dirty="0" smtClean="0"/>
              <a:t>bringing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u="sng" dirty="0"/>
              <a:t>output U</a:t>
            </a:r>
            <a:r>
              <a:rPr lang="en-US" sz="2400" dirty="0"/>
              <a:t> to one of the </a:t>
            </a:r>
            <a:r>
              <a:rPr lang="en-US" sz="2400" u="sng" dirty="0"/>
              <a:t>two inputs</a:t>
            </a:r>
            <a:r>
              <a:rPr lang="en-US" sz="2400" dirty="0"/>
              <a:t> </a:t>
            </a:r>
            <a:r>
              <a:rPr lang="en-US" sz="2400" b="1" dirty="0"/>
              <a:t>(B)</a:t>
            </a:r>
            <a:r>
              <a:rPr lang="en-US" sz="2400" dirty="0"/>
              <a:t>, as in the following </a:t>
            </a:r>
            <a:r>
              <a:rPr lang="en-US" sz="2400" dirty="0" smtClean="0"/>
              <a:t>figure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758"/>
            <a:ext cx="32670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4108137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Let’s </a:t>
            </a:r>
            <a:r>
              <a:rPr lang="en-US" sz="2400" dirty="0"/>
              <a:t>suppose that </a:t>
            </a:r>
            <a:r>
              <a:rPr lang="en-US" sz="2400" b="1" i="1" u="sng" dirty="0"/>
              <a:t>A and </a:t>
            </a:r>
            <a:r>
              <a:rPr lang="en-US" sz="2400" b="1" i="1" u="sng" dirty="0" smtClean="0"/>
              <a:t>U</a:t>
            </a:r>
            <a:r>
              <a:rPr lang="tr-TR" sz="2400" dirty="0" smtClean="0"/>
              <a:t> </a:t>
            </a:r>
            <a:r>
              <a:rPr lang="en-US" sz="2400" dirty="0" smtClean="0"/>
              <a:t>(and </a:t>
            </a:r>
            <a:r>
              <a:rPr lang="en-US" sz="2400" dirty="0"/>
              <a:t>therefore B) are </a:t>
            </a:r>
            <a:r>
              <a:rPr lang="en-US" sz="2400" i="1" u="sng" dirty="0"/>
              <a:t>initially equal to 0</a:t>
            </a:r>
            <a:r>
              <a:rPr lang="en-US" sz="2400" dirty="0"/>
              <a:t>. This is described in the </a:t>
            </a:r>
            <a:r>
              <a:rPr lang="en-US" sz="2400" b="1" u="sng" dirty="0"/>
              <a:t>timing </a:t>
            </a:r>
            <a:r>
              <a:rPr lang="en-US" sz="2400" b="1" u="sng" dirty="0" err="1" smtClean="0"/>
              <a:t>diagra</a:t>
            </a:r>
            <a:r>
              <a:rPr lang="tr-TR" sz="2400" b="1" u="sng" dirty="0" smtClean="0"/>
              <a:t>m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12"/>
          <a:stretch/>
        </p:blipFill>
        <p:spPr bwMode="auto">
          <a:xfrm>
            <a:off x="2465374" y="2348880"/>
            <a:ext cx="3735909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7"/>
          <a:stretch/>
        </p:blipFill>
        <p:spPr bwMode="auto">
          <a:xfrm>
            <a:off x="2109258" y="4939134"/>
            <a:ext cx="4448141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3059832" y="1844824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1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758"/>
            <a:ext cx="32670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620688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If we </a:t>
            </a:r>
            <a:r>
              <a:rPr lang="en-US" sz="2400" b="1" i="1" u="sng" dirty="0"/>
              <a:t>force input A to 1</a:t>
            </a:r>
            <a:r>
              <a:rPr lang="en-US" sz="2400" dirty="0"/>
              <a:t> at a certain moment, the </a:t>
            </a:r>
            <a:r>
              <a:rPr lang="en-US" sz="2400" b="1" i="1" u="sng" dirty="0"/>
              <a:t>output will go to 1</a:t>
            </a:r>
            <a:r>
              <a:rPr lang="en-US" sz="2400" dirty="0"/>
              <a:t>. </a:t>
            </a:r>
            <a:r>
              <a:rPr lang="en-US" sz="2400" dirty="0" smtClean="0"/>
              <a:t>If </a:t>
            </a:r>
            <a:r>
              <a:rPr lang="en-US" sz="2400" dirty="0"/>
              <a:t>we </a:t>
            </a:r>
            <a:r>
              <a:rPr lang="en-US" sz="2400" b="1" i="1" u="sng" dirty="0"/>
              <a:t>reduce input </a:t>
            </a:r>
            <a:r>
              <a:rPr lang="en-US" sz="2400" b="1" i="1" u="sng" dirty="0" smtClean="0"/>
              <a:t>A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to </a:t>
            </a:r>
            <a:r>
              <a:rPr lang="en-US" sz="2400" b="1" i="1" u="sng" dirty="0"/>
              <a:t>zero</a:t>
            </a:r>
            <a:r>
              <a:rPr lang="en-US" sz="2400" dirty="0"/>
              <a:t>, this should also force output U to zero, but actually, this does not </a:t>
            </a:r>
            <a:r>
              <a:rPr lang="en-US" sz="2400" dirty="0" smtClean="0"/>
              <a:t>happen.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Because </a:t>
            </a:r>
            <a:r>
              <a:rPr lang="en-US" sz="2400" b="1" i="1" u="sng" dirty="0"/>
              <a:t>of the feedback</a:t>
            </a:r>
            <a:r>
              <a:rPr lang="en-US" sz="2400" dirty="0"/>
              <a:t> connection between U and B, output </a:t>
            </a:r>
            <a:r>
              <a:rPr lang="en-US" sz="2400" b="1" i="1" u="sng" dirty="0"/>
              <a:t>U remains forced </a:t>
            </a:r>
            <a:r>
              <a:rPr lang="en-US" sz="2400" b="1" i="1" u="sng" dirty="0" smtClean="0"/>
              <a:t>at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1</a:t>
            </a:r>
            <a:r>
              <a:rPr lang="en-US" sz="2400" b="1" i="1" dirty="0" smtClean="0"/>
              <a:t> </a:t>
            </a:r>
            <a:r>
              <a:rPr lang="en-US" sz="2400" dirty="0"/>
              <a:t>for any input value A so it is impossible to get it back to zero.</a:t>
            </a:r>
            <a:endParaRPr lang="tr-TR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7"/>
          <a:stretch/>
        </p:blipFill>
        <p:spPr bwMode="auto">
          <a:xfrm>
            <a:off x="323528" y="2635175"/>
            <a:ext cx="4448141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12"/>
          <a:stretch/>
        </p:blipFill>
        <p:spPr bwMode="auto">
          <a:xfrm>
            <a:off x="5292080" y="2559680"/>
            <a:ext cx="3354694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94970" y="4337329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say that the network has </a:t>
            </a:r>
            <a:r>
              <a:rPr lang="en-US" sz="2400" b="1" i="1" u="sng" dirty="0"/>
              <a:t>memorized the value 1</a:t>
            </a:r>
            <a:r>
              <a:rPr lang="en-US" sz="2400" dirty="0"/>
              <a:t>. </a:t>
            </a:r>
            <a:r>
              <a:rPr lang="tr-TR" sz="2400" dirty="0" smtClean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is </a:t>
            </a:r>
            <a:r>
              <a:rPr lang="en-US" sz="2400" b="1" i="1" u="sng" dirty="0"/>
              <a:t>no longer a combinational network</a:t>
            </a:r>
            <a:r>
              <a:rPr lang="en-US" sz="2400" dirty="0"/>
              <a:t> but a sequential one, </a:t>
            </a:r>
            <a:r>
              <a:rPr lang="en-US" sz="2400" dirty="0" smtClean="0"/>
              <a:t>where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output value depends on the </a:t>
            </a:r>
            <a:r>
              <a:rPr lang="en-US" sz="2400" b="1" i="1" u="sng" dirty="0"/>
              <a:t>history of the inputs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</a:t>
            </a:r>
            <a:r>
              <a:rPr lang="en-US" sz="2400" i="1" u="sng" dirty="0"/>
              <a:t>no longer</a:t>
            </a:r>
            <a:r>
              <a:rPr lang="en-US" sz="2400" dirty="0"/>
              <a:t> describe </a:t>
            </a:r>
            <a:r>
              <a:rPr lang="en-US" sz="2400" dirty="0" smtClean="0"/>
              <a:t>how</a:t>
            </a:r>
            <a:r>
              <a:rPr lang="tr-TR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works through a </a:t>
            </a:r>
            <a:r>
              <a:rPr lang="en-US" sz="2400" i="1" u="sng" dirty="0"/>
              <a:t>truth table</a:t>
            </a:r>
            <a:r>
              <a:rPr lang="en-US" sz="2400" dirty="0"/>
              <a:t> like we did with combinational networks.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087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620688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A </a:t>
            </a:r>
            <a:r>
              <a:rPr lang="en-US" sz="2400" dirty="0" smtClean="0"/>
              <a:t>simple </a:t>
            </a:r>
            <a:r>
              <a:rPr lang="en-US" sz="2400" b="1" i="1" u="sng" dirty="0"/>
              <a:t>sequential network</a:t>
            </a:r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used to </a:t>
            </a:r>
            <a:r>
              <a:rPr lang="en-US" sz="2400" b="1" i="1" u="sng" dirty="0"/>
              <a:t>store an information bit</a:t>
            </a:r>
            <a:r>
              <a:rPr lang="en-US" sz="2400" dirty="0"/>
              <a:t>, i.e., to memorize both the value 0 and </a:t>
            </a:r>
            <a:r>
              <a:rPr lang="en-US" sz="2400" dirty="0" smtClean="0"/>
              <a:t>1.</a:t>
            </a:r>
            <a:r>
              <a:rPr lang="tr-TR" sz="2400" dirty="0" smtClean="0"/>
              <a:t> </a:t>
            </a:r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potential change is shown in the figure below, where an </a:t>
            </a:r>
            <a:r>
              <a:rPr lang="en-US" sz="2400" b="1" i="1" u="sng" dirty="0"/>
              <a:t>AND gate was </a:t>
            </a:r>
            <a:r>
              <a:rPr lang="en-US" sz="2400" b="1" i="1" u="sng" dirty="0" smtClean="0"/>
              <a:t>inserted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in </a:t>
            </a:r>
            <a:r>
              <a:rPr lang="en-US" sz="2400" b="1" i="1" u="sng" dirty="0"/>
              <a:t>the feedback loop</a:t>
            </a:r>
            <a:r>
              <a:rPr lang="en-US" sz="2400" dirty="0"/>
              <a:t> and the </a:t>
            </a:r>
            <a:r>
              <a:rPr lang="en-US" sz="2400" b="1" i="1" u="sng" dirty="0"/>
              <a:t>input C was added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495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r="63427"/>
          <a:stretch/>
        </p:blipFill>
        <p:spPr bwMode="auto">
          <a:xfrm>
            <a:off x="3268934" y="2559680"/>
            <a:ext cx="2682339" cy="201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134845" y="4575556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AND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gate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i="1" u="sng" dirty="0" smtClean="0"/>
              <a:t>input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were added to </a:t>
            </a:r>
            <a:r>
              <a:rPr lang="en-US" sz="2400" i="1" u="sng" dirty="0"/>
              <a:t>establish or remove</a:t>
            </a:r>
            <a:r>
              <a:rPr lang="en-US" sz="2400" dirty="0"/>
              <a:t> the </a:t>
            </a:r>
            <a:r>
              <a:rPr lang="en-US" sz="2400" i="1" u="sng" dirty="0"/>
              <a:t>connection </a:t>
            </a:r>
            <a:r>
              <a:rPr lang="en-US" sz="2400" i="1" u="sng" dirty="0" smtClean="0"/>
              <a:t>between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U </a:t>
            </a:r>
            <a:r>
              <a:rPr lang="en-US" sz="2400" i="1" u="sng" dirty="0"/>
              <a:t>and B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i="1" dirty="0"/>
              <a:t>C = 1 </a:t>
            </a:r>
            <a:r>
              <a:rPr lang="en-US" sz="2400" dirty="0"/>
              <a:t>the network will </a:t>
            </a:r>
            <a:r>
              <a:rPr lang="en-US" sz="2400" u="sng" dirty="0"/>
              <a:t>behave as before</a:t>
            </a:r>
            <a:r>
              <a:rPr lang="en-US" sz="2400" dirty="0"/>
              <a:t> since </a:t>
            </a:r>
            <a:r>
              <a:rPr lang="en-US" sz="2400" i="1" u="sng" dirty="0"/>
              <a:t>every variation of U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i="1" u="sng" dirty="0" smtClean="0"/>
              <a:t>transferred</a:t>
            </a:r>
            <a:r>
              <a:rPr lang="en-US" sz="2400" dirty="0" smtClean="0"/>
              <a:t> </a:t>
            </a:r>
            <a:r>
              <a:rPr lang="en-US" sz="2400" dirty="0"/>
              <a:t>through the AND gate on B (</a:t>
            </a:r>
            <a:r>
              <a:rPr lang="en-US" sz="2400" b="1" dirty="0"/>
              <a:t>B = U · 1 = U</a:t>
            </a:r>
            <a:r>
              <a:rPr lang="en-US" sz="2400" dirty="0"/>
              <a:t>).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i="1" dirty="0"/>
              <a:t>C = 0</a:t>
            </a:r>
            <a:r>
              <a:rPr lang="en-US" sz="2400" dirty="0"/>
              <a:t>, then </a:t>
            </a:r>
            <a:r>
              <a:rPr lang="en-US" sz="2400" b="1" i="1" u="sng" dirty="0"/>
              <a:t>B is at </a:t>
            </a:r>
            <a:r>
              <a:rPr lang="en-US" sz="2400" b="1" i="1" u="sng" dirty="0" smtClean="0"/>
              <a:t>0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i="1" u="sng" dirty="0" smtClean="0"/>
              <a:t>regardless </a:t>
            </a:r>
            <a:r>
              <a:rPr lang="en-US" sz="2400" i="1" u="sng" dirty="0"/>
              <a:t>of the value of U</a:t>
            </a:r>
            <a:r>
              <a:rPr lang="en-US" sz="2400" dirty="0"/>
              <a:t> (</a:t>
            </a:r>
            <a:r>
              <a:rPr lang="en-US" sz="2400" b="1" dirty="0"/>
              <a:t>B = U · 0 = 0</a:t>
            </a:r>
            <a:r>
              <a:rPr lang="en-US" sz="2400" dirty="0"/>
              <a:t>).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0561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841936"/>
            <a:ext cx="8911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the timing diagram in the figure, we assume that </a:t>
            </a:r>
            <a:r>
              <a:rPr lang="en-US" sz="2400" b="1" i="1" u="sng" dirty="0"/>
              <a:t>we start with input A </a:t>
            </a:r>
            <a:r>
              <a:rPr lang="en-US" sz="2400" b="1" i="1" u="sng" dirty="0" smtClean="0"/>
              <a:t>and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output </a:t>
            </a:r>
            <a:r>
              <a:rPr lang="en-US" sz="2400" b="1" i="1" u="sng" dirty="0"/>
              <a:t>U at 0</a:t>
            </a:r>
            <a:r>
              <a:rPr lang="en-US" sz="2400" dirty="0"/>
              <a:t> and with </a:t>
            </a:r>
            <a:r>
              <a:rPr lang="en-US" sz="2400" b="1" i="1" u="sng" dirty="0"/>
              <a:t>input C at 1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Then</a:t>
            </a:r>
            <a:r>
              <a:rPr lang="en-US" sz="2400" dirty="0"/>
              <a:t>, the </a:t>
            </a:r>
            <a:r>
              <a:rPr lang="en-US" sz="2400" b="1" i="1" u="sng" dirty="0"/>
              <a:t>activation of the input A forces </a:t>
            </a:r>
            <a:r>
              <a:rPr lang="en-US" sz="2400" b="1" i="1" u="sng" dirty="0" smtClean="0"/>
              <a:t>the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output </a:t>
            </a:r>
            <a:r>
              <a:rPr lang="en-US" sz="2400" b="1" i="1" u="sng" dirty="0"/>
              <a:t>to 1</a:t>
            </a:r>
            <a:r>
              <a:rPr lang="en-US" sz="2400" dirty="0"/>
              <a:t>. The new value </a:t>
            </a:r>
            <a:r>
              <a:rPr lang="en-US" sz="2400" b="1" i="1" u="sng" dirty="0"/>
              <a:t>U = 1</a:t>
            </a:r>
            <a:r>
              <a:rPr lang="en-US" sz="2400" dirty="0"/>
              <a:t>, brought from the AND gate on input B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OR</a:t>
            </a:r>
            <a:r>
              <a:rPr lang="en-US" sz="2400" dirty="0"/>
              <a:t>, makes it so that </a:t>
            </a:r>
            <a:r>
              <a:rPr lang="en-US" sz="2400" b="1" i="1" u="sng" dirty="0"/>
              <a:t>further variations of A</a:t>
            </a:r>
            <a:r>
              <a:rPr lang="en-US" sz="2400" dirty="0"/>
              <a:t> can </a:t>
            </a:r>
            <a:r>
              <a:rPr lang="en-US" sz="2400" b="1" i="1" u="sng" dirty="0"/>
              <a:t>no longer change the output</a:t>
            </a:r>
            <a:r>
              <a:rPr lang="en-US" sz="2400" dirty="0"/>
              <a:t>. </a:t>
            </a:r>
            <a:r>
              <a:rPr lang="en-US" sz="2400" dirty="0" smtClean="0"/>
              <a:t>We</a:t>
            </a:r>
            <a:r>
              <a:rPr lang="tr-TR" sz="2400" dirty="0" smtClean="0"/>
              <a:t> </a:t>
            </a:r>
            <a:r>
              <a:rPr lang="en-US" sz="2400" dirty="0" smtClean="0"/>
              <a:t>have </a:t>
            </a:r>
            <a:r>
              <a:rPr lang="en-US" sz="2400" b="1" i="1" u="sng" dirty="0"/>
              <a:t>memorized a bit at 1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495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4" y="4005064"/>
            <a:ext cx="7741622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Düz Ok Bağlayıcısı 2"/>
          <p:cNvCxnSpPr/>
          <p:nvPr/>
        </p:nvCxnSpPr>
        <p:spPr>
          <a:xfrm>
            <a:off x="3851920" y="2348880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>
            <a:off x="2411760" y="1628800"/>
            <a:ext cx="188386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7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841936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</a:t>
            </a:r>
            <a:r>
              <a:rPr lang="en-US" sz="2400" b="1" i="1" u="sng" dirty="0"/>
              <a:t>force the output U to 0</a:t>
            </a:r>
            <a:r>
              <a:rPr lang="en-US" sz="2400" dirty="0"/>
              <a:t>, we will have to open the feedback loop by </a:t>
            </a:r>
            <a:r>
              <a:rPr lang="en-US" sz="2400" b="1" i="1" u="sng" dirty="0" smtClean="0"/>
              <a:t>applying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the </a:t>
            </a:r>
            <a:r>
              <a:rPr lang="en-US" sz="2400" b="1" i="1" u="sng" dirty="0"/>
              <a:t>value 0 to input C</a:t>
            </a:r>
            <a:r>
              <a:rPr lang="en-US" sz="2400" dirty="0"/>
              <a:t>, as shown in the timing diagram. </a:t>
            </a:r>
            <a:r>
              <a:rPr lang="en-US" sz="2400" b="1" i="1" u="sng" dirty="0"/>
              <a:t>Forcing the output to </a:t>
            </a:r>
            <a:r>
              <a:rPr lang="en-US" sz="2400" b="1" i="1" u="sng" dirty="0" smtClean="0"/>
              <a:t>zero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memorizes </a:t>
            </a:r>
            <a:r>
              <a:rPr lang="en-US" sz="2400" b="1" i="1" u="sng" dirty="0"/>
              <a:t>a bit at 0</a:t>
            </a:r>
            <a:r>
              <a:rPr lang="en-US" sz="2400" dirty="0"/>
              <a:t>. Further </a:t>
            </a:r>
            <a:r>
              <a:rPr lang="en-US" sz="2400" i="1" u="sng" dirty="0"/>
              <a:t>variations of C </a:t>
            </a:r>
            <a:r>
              <a:rPr lang="en-US" sz="2400" dirty="0"/>
              <a:t>do </a:t>
            </a:r>
            <a:r>
              <a:rPr lang="en-US" sz="2400" b="1" i="1" u="sng" dirty="0"/>
              <a:t>not change the situation</a:t>
            </a:r>
            <a:r>
              <a:rPr lang="en-US" sz="2400" dirty="0"/>
              <a:t>. 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495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9" y="3177882"/>
            <a:ext cx="7741622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>
            <a:off x="3059832" y="1628800"/>
            <a:ext cx="3744416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8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841936"/>
            <a:ext cx="891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this case, </a:t>
            </a:r>
            <a:r>
              <a:rPr lang="en-US" sz="2400" b="1" i="1" u="sng" dirty="0"/>
              <a:t>input A</a:t>
            </a:r>
            <a:r>
              <a:rPr lang="en-US" sz="2400" dirty="0"/>
              <a:t> produces the effect of </a:t>
            </a:r>
            <a:r>
              <a:rPr lang="en-US" sz="2400" b="1" i="1" u="sng" dirty="0"/>
              <a:t>memorizing 1</a:t>
            </a:r>
            <a:r>
              <a:rPr lang="en-US" sz="2400" dirty="0"/>
              <a:t> in the output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which happens</a:t>
            </a:r>
            <a:r>
              <a:rPr lang="tr-TR" sz="2400" dirty="0" smtClean="0"/>
              <a:t> </a:t>
            </a:r>
            <a:r>
              <a:rPr lang="en-US" sz="2400" dirty="0" smtClean="0"/>
              <a:t>when </a:t>
            </a:r>
            <a:r>
              <a:rPr lang="en-US" sz="2400" i="1" u="sng" dirty="0"/>
              <a:t>it is brought to 1</a:t>
            </a:r>
            <a:r>
              <a:rPr lang="en-US" sz="2400" dirty="0"/>
              <a:t>. This is called an </a:t>
            </a:r>
            <a:r>
              <a:rPr lang="en-US" sz="2400" b="1" i="1" u="sng" dirty="0"/>
              <a:t>active-high input</a:t>
            </a:r>
            <a:r>
              <a:rPr lang="en-US" sz="2400" dirty="0"/>
              <a:t>, that is, it does its job </a:t>
            </a:r>
            <a:r>
              <a:rPr lang="en-US" sz="2400" dirty="0" smtClean="0"/>
              <a:t>when</a:t>
            </a:r>
            <a:r>
              <a:rPr lang="tr-TR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is brought to 1 and is </a:t>
            </a:r>
            <a:r>
              <a:rPr lang="en-US" sz="2400" b="1" i="1" u="sng" dirty="0"/>
              <a:t>inactive when it is at 0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495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9" y="2636912"/>
            <a:ext cx="7741622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5180999"/>
            <a:ext cx="891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u="sng" dirty="0"/>
              <a:t>Input </a:t>
            </a:r>
            <a:r>
              <a:rPr lang="en-US" sz="2400" b="1" u="sng" dirty="0"/>
              <a:t>C</a:t>
            </a:r>
            <a:r>
              <a:rPr lang="en-US" sz="2400" dirty="0"/>
              <a:t> has the job of </a:t>
            </a:r>
            <a:r>
              <a:rPr lang="en-US" sz="2400" b="1" i="1" u="sng" dirty="0"/>
              <a:t>memorizing a 0</a:t>
            </a:r>
            <a:r>
              <a:rPr lang="en-US" sz="2400" dirty="0"/>
              <a:t>, which happens when it is </a:t>
            </a:r>
            <a:r>
              <a:rPr lang="en-US" sz="2400" i="1" u="sng" dirty="0"/>
              <a:t>brought to </a:t>
            </a:r>
            <a:r>
              <a:rPr lang="en-US" sz="2400" i="1" u="sng" dirty="0" smtClean="0"/>
              <a:t>0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dirty="0"/>
              <a:t>say that this input at 0 is </a:t>
            </a:r>
            <a:r>
              <a:rPr lang="en-US" sz="2400" b="1" i="1" u="sng" dirty="0"/>
              <a:t>active-low</a:t>
            </a:r>
            <a:r>
              <a:rPr lang="en-US" sz="2400" dirty="0"/>
              <a:t> and when it is </a:t>
            </a:r>
            <a:r>
              <a:rPr lang="en-US" sz="2400" b="1" i="1" u="sng" dirty="0"/>
              <a:t>inactive it is at 1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1659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3CA824C-BD48-44C2-9512-5916CDDF76CA}"/>
              </a:ext>
            </a:extLst>
          </p:cNvPr>
          <p:cNvSpPr txBox="1"/>
          <p:nvPr/>
        </p:nvSpPr>
        <p:spPr>
          <a:xfrm>
            <a:off x="83377" y="841936"/>
            <a:ext cx="89119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this sequential network, we are </a:t>
            </a:r>
            <a:r>
              <a:rPr lang="en-US" sz="2400" b="1" i="1" u="sng" dirty="0"/>
              <a:t>able to memorize a bit</a:t>
            </a:r>
            <a:r>
              <a:rPr lang="en-US" sz="2400" dirty="0"/>
              <a:t> whose value is </a:t>
            </a:r>
            <a:r>
              <a:rPr lang="en-US" sz="2400" b="1" i="1" u="sng" dirty="0" smtClean="0"/>
              <a:t>maintained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until </a:t>
            </a:r>
            <a:r>
              <a:rPr lang="en-US" sz="2400" b="1" i="1" u="sng" dirty="0"/>
              <a:t>a </a:t>
            </a:r>
            <a:r>
              <a:rPr lang="en-US" sz="2400" b="1" i="1" u="sng" dirty="0" smtClean="0"/>
              <a:t>new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value is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memorized</a:t>
            </a:r>
            <a:r>
              <a:rPr lang="en-US" sz="2400" dirty="0"/>
              <a:t>. This is one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ways </a:t>
            </a:r>
            <a:r>
              <a:rPr lang="en-US" sz="2400" dirty="0"/>
              <a:t>to create an </a:t>
            </a:r>
            <a:r>
              <a:rPr lang="en-US" sz="2400" dirty="0" smtClean="0"/>
              <a:t>elementary</a:t>
            </a:r>
            <a:r>
              <a:rPr lang="tr-TR" sz="2400" dirty="0" smtClean="0"/>
              <a:t> </a:t>
            </a:r>
            <a:r>
              <a:rPr lang="en-US" sz="2400" i="1" u="sng" dirty="0" smtClean="0"/>
              <a:t>memory </a:t>
            </a:r>
            <a:r>
              <a:rPr lang="en-US" sz="2400" i="1" u="sng" dirty="0"/>
              <a:t>cell</a:t>
            </a:r>
            <a:r>
              <a:rPr lang="en-US" sz="2400" dirty="0"/>
              <a:t>, also called </a:t>
            </a:r>
            <a:r>
              <a:rPr lang="en-US" sz="2400" dirty="0" smtClean="0"/>
              <a:t>“</a:t>
            </a:r>
            <a:r>
              <a:rPr lang="en-US" sz="2600" b="1" i="1" u="sng" dirty="0" err="1" smtClean="0"/>
              <a:t>flipflop</a:t>
            </a:r>
            <a:r>
              <a:rPr lang="en-US" sz="2400" dirty="0" smtClean="0"/>
              <a:t>”</a:t>
            </a:r>
            <a:r>
              <a:rPr lang="tr-TR" sz="2400" dirty="0" smtClean="0"/>
              <a:t>.</a:t>
            </a:r>
            <a:endParaRPr lang="en-US" sz="2400" dirty="0"/>
          </a:p>
          <a:p>
            <a:pPr algn="just"/>
            <a:endParaRPr lang="tr-TR" sz="2400" dirty="0" smtClean="0"/>
          </a:p>
          <a:p>
            <a:pPr algn="just"/>
            <a:r>
              <a:rPr lang="en-US" sz="2600" b="1" i="1" u="sng" dirty="0" smtClean="0"/>
              <a:t>Flip-flops</a:t>
            </a:r>
            <a:r>
              <a:rPr lang="en-US" sz="2400" dirty="0" smtClean="0"/>
              <a:t> </a:t>
            </a:r>
            <a:r>
              <a:rPr lang="en-US" sz="2400" dirty="0"/>
              <a:t>are the </a:t>
            </a:r>
            <a:r>
              <a:rPr lang="en-US" sz="2400" i="1" u="sng" dirty="0"/>
              <a:t>basic logical elements</a:t>
            </a:r>
            <a:r>
              <a:rPr lang="en-US" sz="2400" dirty="0"/>
              <a:t> generally used to </a:t>
            </a:r>
            <a:r>
              <a:rPr lang="en-US" sz="2400" u="sng" dirty="0"/>
              <a:t>build </a:t>
            </a:r>
            <a:r>
              <a:rPr lang="en-US" sz="2400" u="sng" dirty="0" smtClean="0"/>
              <a:t>sequential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digital </a:t>
            </a:r>
            <a:r>
              <a:rPr lang="en-US" sz="2400" u="sng" dirty="0"/>
              <a:t>systems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5495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3645024"/>
            <a:ext cx="7741622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2173</Words>
  <Application>Microsoft Office PowerPoint</Application>
  <PresentationFormat>Ekran Gösterisi (4:3)</PresentationFormat>
  <Paragraphs>95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852</cp:revision>
  <dcterms:created xsi:type="dcterms:W3CDTF">2023-09-24T10:26:19Z</dcterms:created>
  <dcterms:modified xsi:type="dcterms:W3CDTF">2023-12-10T13:23:55Z</dcterms:modified>
</cp:coreProperties>
</file>