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2FEF-CA03-8BAC-18C3-B8414482B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76184-A94D-C1CF-60DC-CC6A57042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A9D5-92C7-F60A-05F6-58AB049D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9F23-C48B-4285-8359-521371075894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2806-E319-99D2-89E7-2103A749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F4724-D260-340A-9067-EB7FEF84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60F-14EF-4EE7-A52C-33E7A1E4A2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853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A3DF-025B-990C-EF21-A10AA1AF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AF1BF-4041-11B2-1B42-78F3B9427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20A20-5478-EB3B-6B4B-2B4E21C4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9F23-C48B-4285-8359-521371075894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8137-C926-FBA1-A96B-10CD6B3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1F42A-5915-B8DE-ACDC-A3EB072B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60F-14EF-4EE7-A52C-33E7A1E4A2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754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C1802-04A9-4647-A52A-BD34AE948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B2066-5438-E69E-29AF-58AE3AD8D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DA6CD-D386-A044-E960-03627B38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9F23-C48B-4285-8359-521371075894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3E52-D040-AF41-182C-76B145D5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E94D-486D-4122-6880-D41CB515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60F-14EF-4EE7-A52C-33E7A1E4A2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1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C4E6-32C3-2EA9-0728-61D196C8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2EDB-D843-CAA3-1F36-0C0C03A8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81C2-56DB-3F70-D223-321BEAAA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9F23-C48B-4285-8359-521371075894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0A007-0E9E-DBA0-60F5-49C76B3C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52C1-BE63-C1A0-0EAF-1015C350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60F-14EF-4EE7-A52C-33E7A1E4A2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899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2C14-71E9-05D1-75CE-FAF583BC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5F356-5A25-6C2A-722E-09948CA6C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B88A-C4C1-FABB-6852-BEF19011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9F23-C48B-4285-8359-521371075894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5EB3-58D5-426D-8751-451A1C97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29BC-5F33-5A1F-D108-8917BF7C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60F-14EF-4EE7-A52C-33E7A1E4A2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481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9C6E-55D4-45B7-6601-D77B6E0D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2E09-047D-6211-0A07-C81BB7122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7B8C5-0FF7-FB0F-20EE-4A338C14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B3082-2C4F-90C8-5C82-A96C2CD6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9F23-C48B-4285-8359-521371075894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9FB81-1563-2DFB-E25D-F3023E24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851B-2CA9-2E35-F979-A73744EB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60F-14EF-4EE7-A52C-33E7A1E4A2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8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77E1-F4A4-B9B3-3F03-BD8D433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537B0-09BD-3FF6-F23F-00089035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00576-74FA-3D2E-CB19-F4B660F58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89E23-3C28-8E31-F03E-C94FF307C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F09A5-7D72-9935-1986-BB7DBE9FB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5844E-4439-1689-C421-2B04BF79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9F23-C48B-4285-8359-521371075894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BCEB6-3729-A071-1475-76A27901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8AB47-1147-709B-A8B8-7607A63E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60F-14EF-4EE7-A52C-33E7A1E4A2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95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E595-6162-F663-8370-587A9B52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1BB07-68B5-40DC-5608-84349CA9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9F23-C48B-4285-8359-521371075894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A5182-085F-6898-82B7-A4D456FC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D4C2D-27D4-E292-11FE-5A4A1443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60F-14EF-4EE7-A52C-33E7A1E4A2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71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969CF-EF65-4E48-B31F-4CF1CDFA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9F23-C48B-4285-8359-521371075894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B6DAC-A53B-9BC5-CE4A-B8878BB8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8E102-159D-0861-85B7-B1940A7D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60F-14EF-4EE7-A52C-33E7A1E4A2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63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DF61-708C-9F0C-8AE3-EE37590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9974-7B5A-B342-BD43-0FA098D4D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04AE3-95E4-2496-B128-4556D8BB0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BB9E1-4525-18CF-2799-32D30162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9F23-C48B-4285-8359-521371075894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84615-F2F5-7ABC-27C2-B158AF5A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EA78-66A9-CF55-4ED7-C0FF8E1B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60F-14EF-4EE7-A52C-33E7A1E4A2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857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2F01-89EC-7165-AB6B-EF013E2C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D3D02-930B-603D-D779-4EAEB8892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DBD93-1337-5B5D-CF8E-866D4834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F7C50-AB81-EA2E-2157-9F2D26E6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9F23-C48B-4285-8359-521371075894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13398-9F7A-0C00-528F-A2E1980B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DC8F9-4437-D88E-3487-65258EBB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260F-14EF-4EE7-A52C-33E7A1E4A2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299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043FD-053F-8864-D264-BB1BC8C9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B155D-D320-AFE1-30BA-EA7284FF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BEB8-EF87-5949-B70C-3443086A1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19F23-C48B-4285-8359-521371075894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A684-6671-8FFC-145C-7507DD4F7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F9BB-FF2D-EEBA-E2E1-3EA702FC8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260F-14EF-4EE7-A52C-33E7A1E4A2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03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index.php" TargetMode="External"/><Relationship Id="rId2" Type="http://schemas.openxmlformats.org/officeDocument/2006/relationships/hyperlink" Target="https://www.cs.waikato.ac.nz/ml/wek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m.cis.fordham.edu/~gweiss/data-mining/datase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ADD4-F081-B6AA-31EA-DBF761874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235D8-1465-3881-ACFC-7372D4F2A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Intro. To 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334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1A36-6BFC-217C-7847-7E244BB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2305-4D7F-5358-3D7A-030F5CA0B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formalization of the idea of learning from examples</a:t>
            </a:r>
          </a:p>
          <a:p>
            <a:r>
              <a:rPr lang="en-GB" dirty="0"/>
              <a:t>the learner (a computer program) is provided with two sets of data</a:t>
            </a:r>
          </a:p>
          <a:p>
            <a:pPr lvl="1"/>
            <a:r>
              <a:rPr lang="en-GB" dirty="0"/>
              <a:t>Training and test sets</a:t>
            </a:r>
          </a:p>
          <a:p>
            <a:r>
              <a:rPr lang="en-GB" dirty="0"/>
              <a:t>The idea is for the learner:</a:t>
            </a:r>
          </a:p>
          <a:p>
            <a:pPr lvl="1"/>
            <a:r>
              <a:rPr lang="en-GB" dirty="0"/>
              <a:t>to “</a:t>
            </a:r>
            <a:r>
              <a:rPr lang="en-GB" b="1" dirty="0"/>
              <a:t>learn</a:t>
            </a:r>
            <a:r>
              <a:rPr lang="en-GB" dirty="0"/>
              <a:t>” from a set of </a:t>
            </a:r>
            <a:r>
              <a:rPr lang="en-GB" b="1" dirty="0" err="1"/>
              <a:t>labeled</a:t>
            </a:r>
            <a:r>
              <a:rPr lang="en-GB" dirty="0"/>
              <a:t> examples in the training set</a:t>
            </a:r>
          </a:p>
          <a:p>
            <a:pPr lvl="1"/>
            <a:r>
              <a:rPr lang="en-GB" dirty="0"/>
              <a:t>so that it can identify </a:t>
            </a:r>
            <a:r>
              <a:rPr lang="en-GB" b="1" dirty="0" err="1"/>
              <a:t>unlabeled</a:t>
            </a:r>
            <a:r>
              <a:rPr lang="en-GB" dirty="0"/>
              <a:t> examples in the test set</a:t>
            </a:r>
          </a:p>
          <a:p>
            <a:pPr lvl="1"/>
            <a:r>
              <a:rPr lang="en-GB" dirty="0"/>
              <a:t>with the highest possible </a:t>
            </a:r>
            <a:r>
              <a:rPr lang="en-GB" b="1" dirty="0"/>
              <a:t>accuracy</a:t>
            </a:r>
            <a:r>
              <a:rPr lang="en-GB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461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B37B-905F-9760-DFB1-6BE5AAAA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347F-C99D-2E5D-30F3-C32CCCB8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</a:t>
            </a:r>
            <a:r>
              <a:rPr lang="en-GB" sz="3200" b="1" dirty="0"/>
              <a:t>goal</a:t>
            </a:r>
            <a:r>
              <a:rPr lang="en-GB" sz="3200" dirty="0"/>
              <a:t> of the learner is:</a:t>
            </a:r>
          </a:p>
          <a:p>
            <a:pPr lvl="1"/>
            <a:r>
              <a:rPr lang="en-GB" sz="2800" dirty="0"/>
              <a:t>to develop a </a:t>
            </a:r>
            <a:r>
              <a:rPr lang="en-GB" sz="2800" b="1" dirty="0"/>
              <a:t>rule</a:t>
            </a:r>
            <a:r>
              <a:rPr lang="en-GB" sz="2800" dirty="0"/>
              <a:t>, a </a:t>
            </a:r>
            <a:r>
              <a:rPr lang="en-GB" sz="2800" b="1" dirty="0"/>
              <a:t>program</a:t>
            </a:r>
            <a:r>
              <a:rPr lang="en-GB" sz="2800" dirty="0"/>
              <a:t>, or a </a:t>
            </a:r>
            <a:r>
              <a:rPr lang="en-GB" sz="2800" b="1" dirty="0"/>
              <a:t>procedure</a:t>
            </a:r>
            <a:r>
              <a:rPr lang="en-GB" sz="2800" dirty="0"/>
              <a:t> that classifies </a:t>
            </a:r>
            <a:r>
              <a:rPr lang="en-GB" sz="2800" b="1" dirty="0"/>
              <a:t>new</a:t>
            </a:r>
            <a:r>
              <a:rPr lang="en-GB" sz="2800" dirty="0"/>
              <a:t> examples</a:t>
            </a:r>
          </a:p>
          <a:p>
            <a:pPr lvl="2"/>
            <a:r>
              <a:rPr lang="tr-TR" sz="2400" dirty="0"/>
              <a:t> (in </a:t>
            </a:r>
            <a:r>
              <a:rPr lang="tr-TR" sz="2400" dirty="0" err="1"/>
              <a:t>the</a:t>
            </a:r>
            <a:r>
              <a:rPr lang="tr-TR" sz="2400" dirty="0"/>
              <a:t> test set) </a:t>
            </a:r>
            <a:endParaRPr lang="en-GB" sz="2400" dirty="0"/>
          </a:p>
          <a:p>
            <a:pPr lvl="2"/>
            <a:r>
              <a:rPr lang="en-GB" sz="2400" dirty="0"/>
              <a:t>by </a:t>
            </a:r>
            <a:r>
              <a:rPr lang="en-GB" sz="2400" dirty="0" err="1"/>
              <a:t>analyzing</a:t>
            </a:r>
            <a:r>
              <a:rPr lang="en-GB" sz="2400" dirty="0"/>
              <a:t> examples it has been given that </a:t>
            </a:r>
            <a:r>
              <a:rPr lang="en-GB" sz="2400" b="1" dirty="0"/>
              <a:t>already</a:t>
            </a:r>
            <a:r>
              <a:rPr lang="en-GB" sz="2400" dirty="0"/>
              <a:t> have a </a:t>
            </a:r>
            <a:r>
              <a:rPr lang="en-GB" sz="2400" b="1" dirty="0"/>
              <a:t>class</a:t>
            </a:r>
            <a:r>
              <a:rPr lang="en-GB" sz="2400" dirty="0"/>
              <a:t> </a:t>
            </a:r>
            <a:r>
              <a:rPr lang="en-GB" sz="2400" b="1" dirty="0"/>
              <a:t>label</a:t>
            </a:r>
            <a:r>
              <a:rPr lang="en-GB" sz="2400" dirty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3326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74D7-14B5-1041-E6BA-A1FA3AF3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/>
          <a:lstStyle/>
          <a:p>
            <a:r>
              <a:rPr lang="en-GB" dirty="0"/>
              <a:t>SUPERVISED LEARNING -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B074-39DE-3D0C-6F4C-11364222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716"/>
            <a:ext cx="10515600" cy="5653549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training</a:t>
            </a:r>
            <a:r>
              <a:rPr lang="en-GB" dirty="0"/>
              <a:t> set might consist of images of different types of fruit</a:t>
            </a:r>
          </a:p>
          <a:p>
            <a:pPr lvl="1"/>
            <a:r>
              <a:rPr lang="en-GB" dirty="0"/>
              <a:t>peaches and nectarines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identity</a:t>
            </a:r>
            <a:r>
              <a:rPr lang="en-GB" dirty="0"/>
              <a:t> of the fruit </a:t>
            </a:r>
            <a:r>
              <a:rPr lang="en-GB" b="1" dirty="0"/>
              <a:t>in each image </a:t>
            </a:r>
            <a:r>
              <a:rPr lang="en-GB" dirty="0"/>
              <a:t>is </a:t>
            </a:r>
            <a:r>
              <a:rPr lang="en-GB" b="1" dirty="0"/>
              <a:t>given</a:t>
            </a:r>
            <a:r>
              <a:rPr lang="en-GB" dirty="0"/>
              <a:t> to the learner</a:t>
            </a:r>
          </a:p>
          <a:p>
            <a:r>
              <a:rPr lang="en-GB" dirty="0"/>
              <a:t>The test set would then consist of more </a:t>
            </a:r>
            <a:r>
              <a:rPr lang="en-GB" b="1" dirty="0"/>
              <a:t>unidentified</a:t>
            </a:r>
            <a:r>
              <a:rPr lang="en-GB" dirty="0"/>
              <a:t> pieces of fruit, but from the </a:t>
            </a:r>
            <a:r>
              <a:rPr lang="en-GB" b="1" dirty="0"/>
              <a:t>same classes</a:t>
            </a:r>
            <a:r>
              <a:rPr lang="en-GB" dirty="0"/>
              <a:t>.</a:t>
            </a:r>
          </a:p>
          <a:p>
            <a:r>
              <a:rPr lang="en-GB" dirty="0"/>
              <a:t>GOAL?</a:t>
            </a:r>
          </a:p>
          <a:p>
            <a:pPr lvl="1"/>
            <a:r>
              <a:rPr lang="en-GB" dirty="0"/>
              <a:t>to develop a </a:t>
            </a:r>
            <a:r>
              <a:rPr lang="en-GB" b="1" dirty="0"/>
              <a:t>rule</a:t>
            </a:r>
            <a:r>
              <a:rPr lang="en-GB" dirty="0"/>
              <a:t> that can identify the </a:t>
            </a:r>
            <a:r>
              <a:rPr lang="en-GB" b="1" dirty="0"/>
              <a:t>elements</a:t>
            </a:r>
            <a:r>
              <a:rPr lang="en-GB" dirty="0"/>
              <a:t> in the </a:t>
            </a:r>
            <a:r>
              <a:rPr lang="en-GB" b="1" dirty="0"/>
              <a:t>test</a:t>
            </a:r>
            <a:r>
              <a:rPr lang="en-GB" dirty="0"/>
              <a:t> </a:t>
            </a:r>
            <a:r>
              <a:rPr lang="en-GB" b="1" dirty="0"/>
              <a:t>set</a:t>
            </a:r>
          </a:p>
          <a:p>
            <a:pPr lvl="1"/>
            <a:endParaRPr lang="en-GB" b="1" dirty="0"/>
          </a:p>
          <a:p>
            <a:pPr lvl="1"/>
            <a:endParaRPr lang="tr-T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6B588-CB72-6DD5-173D-1B1DAB3BA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26" y="4242152"/>
            <a:ext cx="7462684" cy="261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6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74D7-14B5-1041-E6BA-A1FA3AF3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/>
          <a:lstStyle/>
          <a:p>
            <a:r>
              <a:rPr lang="en-GB" dirty="0"/>
              <a:t>SUPERVISED LEARNING -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B074-39DE-3D0C-6F4C-11364222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716"/>
            <a:ext cx="10515600" cy="5653549"/>
          </a:xfrm>
        </p:spPr>
        <p:txBody>
          <a:bodyPr/>
          <a:lstStyle/>
          <a:p>
            <a:pPr marL="457200" lvl="1" indent="0">
              <a:buNone/>
            </a:pPr>
            <a:endParaRPr lang="en-GB" b="1" dirty="0"/>
          </a:p>
          <a:p>
            <a:pPr lvl="1"/>
            <a:endParaRPr lang="tr-T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6B588-CB72-6DD5-173D-1B1DAB3BA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889352"/>
            <a:ext cx="7462684" cy="2615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4E0F37-73CE-517B-0B21-560F291E6F6D}"/>
              </a:ext>
            </a:extLst>
          </p:cNvPr>
          <p:cNvSpPr txBox="1"/>
          <p:nvPr/>
        </p:nvSpPr>
        <p:spPr>
          <a:xfrm>
            <a:off x="314631" y="3687564"/>
            <a:ext cx="111596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000000"/>
                </a:solidFill>
                <a:effectLst/>
                <a:latin typeface="CMR10"/>
              </a:rPr>
              <a:t>Training and test data for a fruit classifier.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MR10"/>
              </a:rPr>
              <a:t>LEFT: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training data for the class of apples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2400" b="1" dirty="0">
                <a:solidFill>
                  <a:srgbClr val="000000"/>
                </a:solidFill>
                <a:latin typeface="CMR10"/>
              </a:rPr>
              <a:t>MIDDLE: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training data for the peaches class</a:t>
            </a:r>
            <a:r>
              <a:rPr lang="en-GB" sz="2400" dirty="0"/>
              <a:t> </a:t>
            </a:r>
          </a:p>
          <a:p>
            <a:r>
              <a:rPr lang="en-GB" sz="2400" b="1" dirty="0"/>
              <a:t>RIGHT</a:t>
            </a:r>
            <a:r>
              <a:rPr lang="en-GB" sz="2400" dirty="0"/>
              <a:t>: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a mixture of fruit which could be used to test the classifier/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MR10"/>
              </a:rPr>
              <a:t>model</a:t>
            </a:r>
            <a:r>
              <a:rPr lang="en-GB" sz="2400" dirty="0"/>
              <a:t> </a:t>
            </a:r>
            <a:br>
              <a:rPr lang="en-GB" sz="2400" dirty="0"/>
            </a:br>
            <a:br>
              <a:rPr lang="en-GB" sz="2400" dirty="0"/>
            </a:br>
            <a:r>
              <a:rPr lang="en-GB" sz="2400" b="1" i="0" dirty="0">
                <a:solidFill>
                  <a:srgbClr val="000000"/>
                </a:solidFill>
                <a:effectLst/>
                <a:latin typeface="CMR10"/>
              </a:rPr>
              <a:t> </a:t>
            </a:r>
            <a:br>
              <a:rPr lang="en-GB" sz="2400" b="1" dirty="0"/>
            </a:b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46848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B37B-905F-9760-DFB1-6BE5AAAA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347F-C99D-2E5D-30F3-C32CCCB8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0" i="0" dirty="0">
                <a:solidFill>
                  <a:srgbClr val="000000"/>
                </a:solidFill>
                <a:effectLst/>
                <a:latin typeface="CMR10"/>
              </a:rPr>
              <a:t>the training set consists of </a:t>
            </a:r>
            <a:r>
              <a:rPr lang="en-GB" sz="2400" b="0" i="1" dirty="0">
                <a:solidFill>
                  <a:srgbClr val="000000"/>
                </a:solidFill>
                <a:effectLst/>
                <a:latin typeface="CMMI10"/>
              </a:rPr>
              <a:t>n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MR10"/>
              </a:rPr>
              <a:t>ordered pairs (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CMBX10"/>
              </a:rPr>
              <a:t>x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MR7"/>
              </a:rPr>
              <a:t>1</a:t>
            </a:r>
            <a:r>
              <a:rPr lang="en-GB" sz="2400" b="0" i="1" dirty="0">
                <a:solidFill>
                  <a:srgbClr val="000000"/>
                </a:solidFill>
                <a:effectLst/>
                <a:latin typeface="CMMI10"/>
              </a:rPr>
              <a:t>; y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MR7"/>
              </a:rPr>
              <a:t>1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MR10"/>
              </a:rPr>
              <a:t>)</a:t>
            </a:r>
            <a:r>
              <a:rPr lang="en-GB" sz="2400" i="1" dirty="0">
                <a:solidFill>
                  <a:srgbClr val="000000"/>
                </a:solidFill>
                <a:latin typeface="CMMI10"/>
              </a:rPr>
              <a:t>,</a:t>
            </a:r>
            <a:r>
              <a:rPr lang="en-GB" sz="2400" b="0" i="1" dirty="0">
                <a:solidFill>
                  <a:srgbClr val="000000"/>
                </a:solidFill>
                <a:effectLst/>
                <a:latin typeface="CMMI10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CMBX10"/>
              </a:rPr>
              <a:t>x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MR7"/>
              </a:rPr>
              <a:t>2</a:t>
            </a:r>
            <a:r>
              <a:rPr lang="en-GB" sz="2400" b="0" i="1" dirty="0">
                <a:solidFill>
                  <a:srgbClr val="000000"/>
                </a:solidFill>
                <a:effectLst/>
                <a:latin typeface="CMMI10"/>
              </a:rPr>
              <a:t>; y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MR7"/>
              </a:rPr>
              <a:t>2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MR10"/>
              </a:rPr>
              <a:t>)</a:t>
            </a:r>
            <a:r>
              <a:rPr lang="en-GB" sz="2400" b="0" i="1" dirty="0">
                <a:solidFill>
                  <a:srgbClr val="000000"/>
                </a:solidFill>
                <a:effectLst/>
                <a:latin typeface="CMMI10"/>
              </a:rPr>
              <a:t>, …,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GB" sz="2400" b="1" i="0" dirty="0" err="1">
                <a:solidFill>
                  <a:srgbClr val="000000"/>
                </a:solidFill>
                <a:effectLst/>
                <a:latin typeface="CMBX10"/>
              </a:rPr>
              <a:t>x</a:t>
            </a:r>
            <a:r>
              <a:rPr lang="en-GB" sz="2400" b="0" i="1" dirty="0" err="1">
                <a:solidFill>
                  <a:srgbClr val="000000"/>
                </a:solidFill>
                <a:effectLst/>
                <a:latin typeface="CMMI7"/>
              </a:rPr>
              <a:t>n</a:t>
            </a:r>
            <a:r>
              <a:rPr lang="en-GB" sz="2400" b="0" i="1" dirty="0">
                <a:solidFill>
                  <a:srgbClr val="000000"/>
                </a:solidFill>
                <a:effectLst/>
                <a:latin typeface="CMMI10"/>
              </a:rPr>
              <a:t>; </a:t>
            </a:r>
            <a:r>
              <a:rPr lang="en-GB" sz="2400" b="0" i="1" dirty="0" err="1">
                <a:solidFill>
                  <a:srgbClr val="000000"/>
                </a:solidFill>
                <a:effectLst/>
                <a:latin typeface="CMMI10"/>
              </a:rPr>
              <a:t>y</a:t>
            </a:r>
            <a:r>
              <a:rPr lang="en-GB" sz="2400" b="0" i="1" dirty="0" err="1">
                <a:solidFill>
                  <a:srgbClr val="000000"/>
                </a:solidFill>
                <a:effectLst/>
                <a:latin typeface="CMMI7"/>
              </a:rPr>
              <a:t>n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MR10"/>
              </a:rPr>
              <a:t>)</a:t>
            </a:r>
            <a:r>
              <a:rPr lang="en-GB" sz="2000" dirty="0"/>
              <a:t> </a:t>
            </a:r>
          </a:p>
          <a:p>
            <a:pPr lvl="1"/>
            <a:r>
              <a:rPr lang="en-GB" b="1" dirty="0"/>
              <a:t>Each x</a:t>
            </a:r>
            <a:r>
              <a:rPr lang="en-GB" b="1" baseline="-25000" dirty="0"/>
              <a:t>i </a:t>
            </a: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some measurement or set of measurements of a single example data point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Y</a:t>
            </a:r>
            <a:r>
              <a:rPr lang="en-GB" baseline="-25000" dirty="0"/>
              <a:t>i 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the label for that data point</a:t>
            </a:r>
            <a:r>
              <a:rPr lang="en-GB" dirty="0"/>
              <a:t> 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an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MBX10"/>
              </a:rPr>
              <a:t>x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CMMI7"/>
              </a:rPr>
              <a:t>i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might be a group (sometimes called a vector) of five measurements for a patient in a hospital </a:t>
            </a:r>
          </a:p>
          <a:p>
            <a:pPr lvl="2"/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height, weight, temperature, blood sugar level, and blood pressure</a:t>
            </a:r>
            <a:r>
              <a:rPr lang="en-GB" dirty="0"/>
              <a:t> </a:t>
            </a:r>
          </a:p>
          <a:p>
            <a:pPr lvl="1"/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The corresponding 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CMMI10"/>
              </a:rPr>
              <a:t>y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CMMI7"/>
              </a:rPr>
              <a:t>i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might be a classification of the patient as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MR10"/>
              </a:rPr>
              <a:t>healthy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 or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MR10"/>
              </a:rPr>
              <a:t>not healthy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>
                <a:solidFill>
                  <a:srgbClr val="000000"/>
                </a:solidFill>
                <a:latin typeface="CMR10"/>
              </a:rPr>
            </a:br>
            <a:endParaRPr lang="tr-TR" dirty="0">
              <a:solidFill>
                <a:srgbClr val="000000"/>
              </a:solidFill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145595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B37B-905F-9760-DFB1-6BE5AAAA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347F-C99D-2E5D-30F3-C32CCCB8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0" i="0" dirty="0">
                <a:solidFill>
                  <a:srgbClr val="000000"/>
                </a:solidFill>
                <a:effectLst/>
                <a:latin typeface="CMR10"/>
              </a:rPr>
              <a:t>The test data:</a:t>
            </a:r>
          </a:p>
          <a:p>
            <a:pPr lvl="1"/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another set of </a:t>
            </a:r>
            <a:r>
              <a:rPr lang="en-GB" sz="1800" b="1" i="1" dirty="0">
                <a:solidFill>
                  <a:srgbClr val="000000"/>
                </a:solidFill>
                <a:effectLst/>
                <a:latin typeface="CMMI10"/>
              </a:rPr>
              <a:t>m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CMMI1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measurements </a:t>
            </a:r>
            <a:r>
              <a:rPr lang="en-GB" sz="1800" b="1" i="1" dirty="0">
                <a:solidFill>
                  <a:srgbClr val="000000"/>
                </a:solidFill>
                <a:effectLst/>
                <a:latin typeface="CMTI10"/>
              </a:rPr>
              <a:t>without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CMTI1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labels: (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MBX10"/>
              </a:rPr>
              <a:t>x</a:t>
            </a:r>
            <a:r>
              <a:rPr lang="en-GB" sz="1800" b="0" i="1" baseline="-25000" dirty="0">
                <a:solidFill>
                  <a:srgbClr val="000000"/>
                </a:solidFill>
                <a:effectLst/>
                <a:latin typeface="CMMI7"/>
              </a:rPr>
              <a:t>n</a:t>
            </a:r>
            <a:r>
              <a:rPr lang="en-GB" sz="1800" b="0" i="0" baseline="-25000" dirty="0">
                <a:solidFill>
                  <a:srgbClr val="000000"/>
                </a:solidFill>
                <a:effectLst/>
                <a:latin typeface="CMR7"/>
              </a:rPr>
              <a:t>+1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CMMI10"/>
              </a:rPr>
              <a:t>;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MBX10"/>
              </a:rPr>
              <a:t>x</a:t>
            </a:r>
            <a:r>
              <a:rPr lang="en-GB" sz="1800" b="0" i="1" baseline="-25000" dirty="0">
                <a:solidFill>
                  <a:srgbClr val="000000"/>
                </a:solidFill>
                <a:effectLst/>
                <a:latin typeface="CMMI7"/>
              </a:rPr>
              <a:t>n</a:t>
            </a:r>
            <a:r>
              <a:rPr lang="en-GB" sz="1800" b="0" i="0" baseline="-25000" dirty="0">
                <a:solidFill>
                  <a:srgbClr val="000000"/>
                </a:solidFill>
                <a:effectLst/>
                <a:latin typeface="CMR7"/>
              </a:rPr>
              <a:t>+2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CMMI10"/>
              </a:rPr>
              <a:t>;… ;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MBX10"/>
              </a:rPr>
              <a:t>x</a:t>
            </a:r>
            <a:r>
              <a:rPr lang="en-GB" sz="1800" b="0" i="1" baseline="-25000" dirty="0">
                <a:solidFill>
                  <a:srgbClr val="000000"/>
                </a:solidFill>
                <a:effectLst/>
                <a:latin typeface="CMMI7"/>
              </a:rPr>
              <a:t>n</a:t>
            </a:r>
            <a:r>
              <a:rPr lang="en-GB" sz="1800" b="0" i="0" baseline="-25000" dirty="0">
                <a:solidFill>
                  <a:srgbClr val="000000"/>
                </a:solidFill>
                <a:effectLst/>
                <a:latin typeface="CMR7"/>
              </a:rPr>
              <a:t>+</a:t>
            </a:r>
            <a:r>
              <a:rPr lang="en-GB" sz="1800" b="0" i="1" baseline="-25000" dirty="0">
                <a:solidFill>
                  <a:srgbClr val="000000"/>
                </a:solidFill>
                <a:effectLst/>
                <a:latin typeface="CMMI7"/>
              </a:rPr>
              <a:t>m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)</a:t>
            </a:r>
          </a:p>
          <a:p>
            <a:r>
              <a:rPr lang="en-GB" sz="2200" dirty="0">
                <a:solidFill>
                  <a:srgbClr val="000000"/>
                </a:solidFill>
                <a:latin typeface="CMR10"/>
              </a:rPr>
              <a:t>T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CMR10"/>
              </a:rPr>
              <a:t>he goal </a:t>
            </a:r>
          </a:p>
          <a:p>
            <a:pPr lvl="1"/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to make educated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MR10"/>
              </a:rPr>
              <a:t>guesses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 about the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MR10"/>
              </a:rPr>
              <a:t>labels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 for the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MR10"/>
              </a:rPr>
              <a:t>test set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 (such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MR10"/>
              </a:rPr>
              <a:t>healthy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 or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MR10"/>
              </a:rPr>
              <a:t>not healthy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) by drawing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MR10"/>
              </a:rPr>
              <a:t>inferences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 from the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CMR10"/>
              </a:rPr>
              <a:t>training set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10"/>
              </a:rPr>
              <a:t>.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>
                <a:solidFill>
                  <a:srgbClr val="000000"/>
                </a:solidFill>
                <a:latin typeface="CMR10"/>
              </a:rPr>
            </a:br>
            <a:endParaRPr lang="tr-TR" dirty="0">
              <a:solidFill>
                <a:srgbClr val="000000"/>
              </a:solidFill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216365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9CCE-8FDF-CE08-BE91-A4930A31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/>
              <a:t>WEKA</a:t>
            </a:r>
            <a:endParaRPr lang="tr-TR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8DC1F-FA09-53C5-11F5-570CB6EC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hlinkClick r:id="rId2"/>
              </a:rPr>
              <a:t>https://www.cs.waikato.ac.nz/ml/weka/</a:t>
            </a:r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DATASETS</a:t>
            </a:r>
          </a:p>
          <a:p>
            <a:pPr lvl="1"/>
            <a:r>
              <a:rPr lang="tr-TR" sz="3200" b="1" dirty="0">
                <a:hlinkClick r:id="rId3"/>
              </a:rPr>
              <a:t>http://archive.ics.uci.edu/ml/index.php</a:t>
            </a:r>
            <a:endParaRPr lang="en-GB" sz="3200" b="1" dirty="0"/>
          </a:p>
          <a:p>
            <a:pPr lvl="1"/>
            <a:r>
              <a:rPr lang="tr-TR" sz="3200" b="1" dirty="0">
                <a:hlinkClick r:id="rId4"/>
              </a:rPr>
              <a:t>https://storm.cis.fordham.edu/~gweiss/data-mining/datasets.html</a:t>
            </a:r>
            <a:endParaRPr lang="en-GB" sz="3200" b="1" dirty="0"/>
          </a:p>
          <a:p>
            <a:pPr marL="457200" lvl="1" indent="0">
              <a:buNone/>
            </a:pP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248616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CMBX10</vt:lpstr>
      <vt:lpstr>CMMI10</vt:lpstr>
      <vt:lpstr>CMMI7</vt:lpstr>
      <vt:lpstr>CMR10</vt:lpstr>
      <vt:lpstr>CMR7</vt:lpstr>
      <vt:lpstr>CMTI10</vt:lpstr>
      <vt:lpstr>Office Theme</vt:lpstr>
      <vt:lpstr>SUPERVISED LEARNING</vt:lpstr>
      <vt:lpstr>SUPERVISED LEARNING</vt:lpstr>
      <vt:lpstr>SUPERVISED LEARNING</vt:lpstr>
      <vt:lpstr>SUPERVISED LEARNING - EXAMPLE</vt:lpstr>
      <vt:lpstr>SUPERVISED LEARNING - EXAMPLE</vt:lpstr>
      <vt:lpstr>SUPERVISED LEARNING</vt:lpstr>
      <vt:lpstr>SUPERVISED LEARNING</vt:lpstr>
      <vt:lpstr>WEKA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Koray Açıcı</dc:creator>
  <cp:lastModifiedBy>Koray Açıcı</cp:lastModifiedBy>
  <cp:revision>31</cp:revision>
  <dcterms:created xsi:type="dcterms:W3CDTF">2023-03-13T20:17:06Z</dcterms:created>
  <dcterms:modified xsi:type="dcterms:W3CDTF">2023-03-13T21:27:45Z</dcterms:modified>
</cp:coreProperties>
</file>