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D87A-D96F-042E-6610-0023D7D7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6DC8-4E64-0B37-9637-66F33E009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9096-D92D-BE1A-54F4-F66520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8E06-E819-0AE3-A83F-DA69E658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21DF-45D2-5C6B-45A7-8913874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6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741-48A0-8CCD-58BE-FA9136C9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3AA4A-AFE5-9C5B-5D2E-31CB22F4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6B9-E2D2-3E03-FD33-6FAE17AB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C63-418A-A038-44BA-6ED6AFCE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B4DE-578D-354C-CB94-9ABDF074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29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8371B-5B39-4609-3123-4B2CA16B8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3B3F5-8CD7-B7D6-1D25-F4D9E96F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3021-538F-1741-3806-CB9E09D1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FA27-F5D0-E675-CF75-10C0D89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C815-2071-5422-02EA-BD40F42A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5EC1-F36E-1D2E-D094-C072D480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AAEE-00DB-A842-41B4-70E2B68D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A576-AC5A-ABAD-45D2-B9B83536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AF8-1E13-F88E-9122-666FE9AC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44E5-9FF9-4F1C-273D-C0995A77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9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8B66-1718-EFFE-EF87-FA35186F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C225-E0FA-F481-E78C-0EA88B95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B06A-7549-F897-E9A0-B026A574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3A5A-6446-EA66-78DD-53AF2B32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7889-4A1A-5F99-7C1D-FF8050E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09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8B6-9F42-9CFD-DAF0-5D99FB62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84C7-43BB-25EF-1486-4EA69EA0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10F59-7DC8-01A4-1B19-80DF70E2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3AAF-058F-8E58-4FB7-F409BE4C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218F-49D7-0711-3534-7E526917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2311F-E1F0-9A96-E94F-5CD7C67C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09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11D9-484F-AE01-4DF6-DDA27967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8EBD9-3813-C70C-112C-A56996E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80DE7-B95E-1312-893E-9EDE29C0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D00C4-641A-CE99-FAB7-931E71A9C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953B-367F-9951-B34C-87FC4409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082E-4DE9-1E6D-CFBD-15438F45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016E-081C-6D74-6F6D-7BA5031D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5D24C-5BA3-DE6F-07DA-B03D6ED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8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9EC9-A0CB-C8E3-42C5-C5ACAA04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4595E-7514-BA36-E626-3184EBCE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2522D-63CF-B81C-E0A9-1798FBEB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8716-2FF8-694B-6D38-923187AD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15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9D48-61B1-2388-3BD6-814273F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8590B-F19D-37B5-F703-476EEDA5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7CE6-5B8A-ED3E-4ECC-5A8682FA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6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5C08-8463-A35A-C5F0-CDBA1FCB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47E4-7DAD-55DF-90D7-193DAF32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F799-F161-B79F-7C26-FF9EF8E02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4C4D3-92D7-8395-B53F-720516D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3DD1-048E-E172-3893-2609F49D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237B-AB24-D4C2-A6F9-B10E2DB1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00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18B7-7676-3977-205B-8D540B31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2D18A-C7AF-D9B9-5B95-367BC7FEE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4B88-F86A-EFBC-79E5-043E9C6A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F7CCA-2CE6-598B-1BB2-237CD85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513F3-E848-CCEC-1740-EB3D5325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BD6E-7DF7-C0E0-A786-95922BEB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2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60FD2-3F8C-97CC-48BF-D01CF02D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AA1A-E40A-80FA-C0E9-47DA5C37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1657-435E-F2FF-C492-2F59988EC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7A24-900D-49D0-BED7-76872B054CBB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C1E4-8864-C158-BC08-2BDF8FE36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48AD-3E03-16F3-E5F8-9AF1383EE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9F00B-97E0-44EC-9822-5087E6D799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80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mzn.to/2FkHqv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0DF7-DFF0-665E-4352-71314A0CD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15E1C-2447-7F46-A52B-6E29C1E24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10-fold Cross Validation</a:t>
            </a:r>
          </a:p>
          <a:p>
            <a:r>
              <a:rPr lang="en-GB" dirty="0"/>
              <a:t>Confusion Matrix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578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7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D9344-E150-7838-DDBF-C1A4BE0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 – distance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5265E-9981-4FF3-8BB5-CBCADE644EE0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1F440F-DEAE-7466-0D14-82772CB73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394" y="1459908"/>
            <a:ext cx="9456136" cy="53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6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E8CE-F40E-8AC7-9987-99B64B10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 –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9827-1C98-292E-93CA-642FF9A5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Suppose that we have a dataset</a:t>
            </a:r>
          </a:p>
          <a:p>
            <a:pPr lvl="1"/>
            <a:r>
              <a:rPr lang="en-GB" sz="3200" dirty="0"/>
              <a:t>containing 4 people (training data set)</a:t>
            </a:r>
          </a:p>
          <a:p>
            <a:pPr lvl="1"/>
            <a:r>
              <a:rPr lang="en-GB" sz="3200" dirty="0"/>
              <a:t>Aim </a:t>
            </a:r>
            <a:r>
              <a:rPr lang="en-GB" sz="3200" dirty="0">
                <a:sym typeface="Wingdings" panose="05000000000000000000" pitchFamily="2" charset="2"/>
              </a:rPr>
              <a:t> to predict whether a person has cancer or not (independent test set)</a:t>
            </a:r>
          </a:p>
          <a:p>
            <a:pPr lvl="1"/>
            <a:r>
              <a:rPr lang="en-GB" sz="3200" dirty="0">
                <a:sym typeface="Wingdings" panose="05000000000000000000" pitchFamily="2" charset="2"/>
              </a:rPr>
              <a:t>Represent each person with 2 features</a:t>
            </a:r>
          </a:p>
          <a:p>
            <a:pPr lvl="2"/>
            <a:r>
              <a:rPr lang="en-GB" sz="2800" dirty="0">
                <a:sym typeface="Wingdings" panose="05000000000000000000" pitchFamily="2" charset="2"/>
              </a:rPr>
              <a:t>Inputs: x1, x2 {blood pressure, glucose level}</a:t>
            </a:r>
          </a:p>
          <a:p>
            <a:pPr lvl="2"/>
            <a:r>
              <a:rPr lang="en-GB" sz="2800" dirty="0">
                <a:sym typeface="Wingdings" panose="05000000000000000000" pitchFamily="2" charset="2"/>
              </a:rPr>
              <a:t>Outputs: Y{0 or 1}  {healthy, cancer} </a:t>
            </a:r>
            <a:r>
              <a:rPr lang="en-GB" sz="2800" dirty="0"/>
              <a:t>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131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E9C-5E43-840C-7468-2C99371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 – EXAMPLE</a:t>
            </a:r>
            <a:endParaRPr lang="tr-T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761D02-81CC-D840-824D-741FF0C2C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02151"/>
              </p:ext>
            </p:extLst>
          </p:nvPr>
        </p:nvGraphicFramePr>
        <p:xfrm>
          <a:off x="838200" y="1825625"/>
          <a:ext cx="10515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661541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918049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X1 (blood pressure)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 (glucose level)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Class/Category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6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1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1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tr-TR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tr-TR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tr-TR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9861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7E5BA8-8377-8B56-36BD-E812F751961B}"/>
              </a:ext>
            </a:extLst>
          </p:cNvPr>
          <p:cNvCxnSpPr/>
          <p:nvPr/>
        </p:nvCxnSpPr>
        <p:spPr>
          <a:xfrm>
            <a:off x="1219200" y="4001729"/>
            <a:ext cx="1582994" cy="102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73D2B-F0C1-DC5C-4D8B-E0C072FA8CB5}"/>
              </a:ext>
            </a:extLst>
          </p:cNvPr>
          <p:cNvSpPr txBox="1"/>
          <p:nvPr/>
        </p:nvSpPr>
        <p:spPr>
          <a:xfrm>
            <a:off x="2969342" y="4827639"/>
            <a:ext cx="435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 SAMPLE: we want to predict whether this person has cancer!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30189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0B19-63EA-7C28-2754-37C3BDEE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5"/>
            <a:ext cx="10515600" cy="1325563"/>
          </a:xfrm>
        </p:spPr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 – EXAMPLE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4EE3-3A17-8105-BEA7-3586E53E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8037"/>
                <a:ext cx="10515600" cy="572201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Calculate the Euclidean distance between the </a:t>
                </a:r>
                <a:r>
                  <a:rPr lang="en-GB" b="1" dirty="0"/>
                  <a:t>query sample </a:t>
                </a:r>
                <a:r>
                  <a:rPr lang="en-GB" dirty="0"/>
                  <a:t>and </a:t>
                </a:r>
                <a:r>
                  <a:rPr lang="en-GB" b="1" dirty="0"/>
                  <a:t>training samples</a:t>
                </a:r>
              </a:p>
              <a:p>
                <a:pPr lvl="1"/>
                <a:r>
                  <a:rPr lang="en-GB" dirty="0"/>
                  <a:t>P1:(7,7) </a:t>
                </a:r>
                <a:r>
                  <a:rPr lang="en-GB" dirty="0">
                    <a:sym typeface="Wingdings" panose="05000000000000000000" pitchFamily="2" charset="2"/>
                  </a:rPr>
                  <a:t>&amp; (3,7) 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(7−3)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(7−7)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GB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/>
                  <a:t>P2:(7,4) &amp; (3,7)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(7−3)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−7)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endParaRPr lang="en-GB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/>
                  <a:t>P3:(3,4) &amp; (3,7)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(3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−3)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−7)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endParaRPr lang="en-GB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/>
                  <a:t>P4:(1,4) &amp; (3,7)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−3)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−7)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3.6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Sort the distances by ascending order</a:t>
                </a:r>
              </a:p>
              <a:p>
                <a:pPr lvl="1"/>
                <a:r>
                  <a:rPr lang="en-GB" dirty="0"/>
                  <a:t>3 (P3), 3.6 (P4), 4 (P1), 5 (P2)</a:t>
                </a:r>
              </a:p>
              <a:p>
                <a:r>
                  <a:rPr lang="en-GB" dirty="0"/>
                  <a:t>Gather the class/category of the nearest neighbours</a:t>
                </a:r>
              </a:p>
              <a:p>
                <a:pPr lvl="1"/>
                <a:r>
                  <a:rPr lang="en-GB" dirty="0"/>
                  <a:t>if k=1 </a:t>
                </a:r>
                <a:r>
                  <a:rPr lang="en-GB" dirty="0">
                    <a:sym typeface="Wingdings" panose="05000000000000000000" pitchFamily="2" charset="2"/>
                  </a:rPr>
                  <a:t> class(3,7)= </a:t>
                </a:r>
                <a:r>
                  <a:rPr lang="en-GB" sz="2800" b="1" dirty="0">
                    <a:sym typeface="Wingdings" panose="05000000000000000000" pitchFamily="2" charset="2"/>
                  </a:rPr>
                  <a:t>0</a:t>
                </a:r>
                <a:r>
                  <a:rPr lang="en-GB" dirty="0">
                    <a:sym typeface="Wingdings" panose="05000000000000000000" pitchFamily="2" charset="2"/>
                  </a:rPr>
                  <a:t> (healthy) since class(P3)=0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k=3  class(3,7)= majority (0,0,1)=</a:t>
                </a:r>
                <a:r>
                  <a:rPr lang="en-GB" sz="2800" b="1" dirty="0">
                    <a:sym typeface="Wingdings" panose="05000000000000000000" pitchFamily="2" charset="2"/>
                  </a:rPr>
                  <a:t>0</a:t>
                </a:r>
                <a:r>
                  <a:rPr lang="en-GB" dirty="0">
                    <a:sym typeface="Wingdings" panose="05000000000000000000" pitchFamily="2" charset="2"/>
                  </a:rPr>
                  <a:t> since 3 nearest neighbours (P3,P4,P1) have classes of (0,0,1) (</a:t>
                </a:r>
                <a:r>
                  <a:rPr lang="en-GB" sz="3200" b="1" dirty="0">
                    <a:sym typeface="Wingdings" panose="05000000000000000000" pitchFamily="2" charset="2"/>
                  </a:rPr>
                  <a:t>class that has the majority is 0</a:t>
                </a:r>
                <a:r>
                  <a:rPr lang="en-GB" dirty="0">
                    <a:sym typeface="Wingdings" panose="05000000000000000000" pitchFamily="2" charset="2"/>
                  </a:rPr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4EE3-3A17-8105-BEA7-3586E53E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8037"/>
                <a:ext cx="10515600" cy="5722018"/>
              </a:xfrm>
              <a:blipFill>
                <a:blip r:embed="rId2"/>
                <a:stretch>
                  <a:fillRect l="-1043" t="-17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9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5293E-E63B-183F-46BF-D60B307B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EVALUATION METRICS FOR A CLASSIFIER</a:t>
            </a:r>
            <a:endParaRPr lang="tr-TR" sz="3800" dirty="0"/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17E1-EF85-8057-03C8-8EB06B38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CONFUSION MATRIX</a:t>
            </a:r>
          </a:p>
          <a:p>
            <a:endParaRPr lang="en-GB" sz="2200" dirty="0"/>
          </a:p>
          <a:p>
            <a:r>
              <a:rPr lang="en-GB" sz="2200" dirty="0"/>
              <a:t>TP</a:t>
            </a:r>
            <a:r>
              <a:rPr lang="en-GB" sz="2200" dirty="0">
                <a:sym typeface="Wingdings" panose="05000000000000000000" pitchFamily="2" charset="2"/>
              </a:rPr>
              <a:t> true positive</a:t>
            </a:r>
          </a:p>
          <a:p>
            <a:r>
              <a:rPr lang="en-GB" sz="2200" dirty="0">
                <a:sym typeface="Wingdings" panose="05000000000000000000" pitchFamily="2" charset="2"/>
              </a:rPr>
              <a:t>FP false positive</a:t>
            </a:r>
          </a:p>
          <a:p>
            <a:r>
              <a:rPr lang="en-GB" sz="2200" dirty="0"/>
              <a:t>TN</a:t>
            </a:r>
            <a:r>
              <a:rPr lang="en-GB" sz="2200" dirty="0">
                <a:sym typeface="Wingdings" panose="05000000000000000000" pitchFamily="2" charset="2"/>
              </a:rPr>
              <a:t> true negative</a:t>
            </a:r>
          </a:p>
          <a:p>
            <a:r>
              <a:rPr lang="en-GB" sz="2200" dirty="0">
                <a:sym typeface="Wingdings" panose="05000000000000000000" pitchFamily="2" charset="2"/>
              </a:rPr>
              <a:t>FN false negative</a:t>
            </a:r>
            <a:endParaRPr lang="tr-TR" sz="2200" dirty="0"/>
          </a:p>
        </p:txBody>
      </p:sp>
      <p:pic>
        <p:nvPicPr>
          <p:cNvPr id="4098" name="Picture 2" descr="Taking the Confusion Out of Confusion Matrices | by Allison ...">
            <a:extLst>
              <a:ext uri="{FF2B5EF4-FFF2-40B4-BE49-F238E27FC236}">
                <a16:creationId xmlns:a16="http://schemas.microsoft.com/office/drawing/2014/main" id="{07EB4EBD-BE48-DA30-B1FA-C2DB15D9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A38E5-CC1E-0F52-7BAC-804151A4A3F2}"/>
              </a:ext>
            </a:extLst>
          </p:cNvPr>
          <p:cNvSpPr txBox="1"/>
          <p:nvPr/>
        </p:nvSpPr>
        <p:spPr>
          <a:xfrm>
            <a:off x="8072284" y="176981"/>
            <a:ext cx="30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PERFORMANCE OF A BINARY CLASSIFIER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68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C151-7345-C137-CCB0-C0923A0C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EVALUATION METRICS FOR A CLASSIFIER</a:t>
            </a:r>
            <a:endParaRPr lang="tr-TR" dirty="0"/>
          </a:p>
        </p:txBody>
      </p:sp>
      <p:pic>
        <p:nvPicPr>
          <p:cNvPr id="4" name="Picture 2" descr="Taking the Confusion Out of Confusion Matrices | by Allison ...">
            <a:extLst>
              <a:ext uri="{FF2B5EF4-FFF2-40B4-BE49-F238E27FC236}">
                <a16:creationId xmlns:a16="http://schemas.microsoft.com/office/drawing/2014/main" id="{F13C5A48-7327-59B4-45BB-864CF2A8A8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63" y="1942262"/>
            <a:ext cx="4520635" cy="3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D4A48-8FF4-1288-EE45-36BE1B092E9F}"/>
              </a:ext>
            </a:extLst>
          </p:cNvPr>
          <p:cNvSpPr txBox="1"/>
          <p:nvPr/>
        </p:nvSpPr>
        <p:spPr>
          <a:xfrm>
            <a:off x="5633884" y="2133600"/>
            <a:ext cx="6017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Accuracy= (TP+TN)/(TP+TN+FP+FN)</a:t>
            </a:r>
          </a:p>
          <a:p>
            <a:endParaRPr lang="en-GB" sz="2800" b="1" dirty="0"/>
          </a:p>
          <a:p>
            <a:r>
              <a:rPr lang="en-GB" sz="2800" b="1" dirty="0"/>
              <a:t>Sensitivity (RECALL, TRUE POSITIVE RATE)= TP/(TP+FN)</a:t>
            </a:r>
          </a:p>
          <a:p>
            <a:endParaRPr lang="en-GB" sz="2800" b="1" dirty="0"/>
          </a:p>
          <a:p>
            <a:r>
              <a:rPr lang="en-GB" sz="2800" b="1" dirty="0"/>
              <a:t>Specificity (TRUE NEGATIVE RATE)=TN/(TN+FP)</a:t>
            </a:r>
          </a:p>
          <a:p>
            <a:endParaRPr lang="en-GB" dirty="0"/>
          </a:p>
          <a:p>
            <a:r>
              <a:rPr lang="en-GB" sz="2800" b="1" dirty="0"/>
              <a:t>Precision (positive predictive value)= TP/(TP+FP)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13937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2A33-A3E3-5580-3EB9-7356158E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EVALUATION METRICS FOR A CLASSIFIER – EX.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CD7EC-191D-046D-6B73-22981FCA5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078294"/>
              </p:ext>
            </p:extLst>
          </p:nvPr>
        </p:nvGraphicFramePr>
        <p:xfrm>
          <a:off x="838200" y="1825625"/>
          <a:ext cx="105156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871190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4702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92895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0163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ACTUAL/REAL CLASS</a:t>
                      </a:r>
                      <a:endParaRPr lang="tr-T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CANCER (1)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HEALTHY (0)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878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PREDICTED CLASS</a:t>
                      </a:r>
                      <a:endParaRPr lang="tr-T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CANCER (1)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  <a:endParaRPr lang="tr-T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tr-T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50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HEALTHY (0)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  <a:endParaRPr lang="tr-T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tr-T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95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364B0F-C97A-4DED-4BFC-739024DC0594}"/>
              </a:ext>
            </a:extLst>
          </p:cNvPr>
          <p:cNvSpPr txBox="1"/>
          <p:nvPr/>
        </p:nvSpPr>
        <p:spPr>
          <a:xfrm>
            <a:off x="838200" y="1321356"/>
            <a:ext cx="313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CM FOR A CLASSIFIER/MODEL ON AN INDEPENDENT TEST DATA SET</a:t>
            </a:r>
            <a:endParaRPr lang="tr-T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6488F-C175-7C46-2D4D-2C77B081C433}"/>
              </a:ext>
            </a:extLst>
          </p:cNvPr>
          <p:cNvSpPr txBox="1"/>
          <p:nvPr/>
        </p:nvSpPr>
        <p:spPr>
          <a:xfrm>
            <a:off x="838200" y="4139381"/>
            <a:ext cx="29373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# of samples: 12</a:t>
            </a:r>
          </a:p>
          <a:p>
            <a:r>
              <a:rPr lang="en-GB" sz="2000" b="1" dirty="0"/>
              <a:t># of cancer patients: 8</a:t>
            </a:r>
          </a:p>
          <a:p>
            <a:r>
              <a:rPr lang="en-GB" sz="2000" b="1" dirty="0"/>
              <a:t># of healthy people: 4</a:t>
            </a:r>
          </a:p>
          <a:p>
            <a:r>
              <a:rPr lang="en-GB" sz="2000" b="1" dirty="0"/>
              <a:t>TP:6</a:t>
            </a:r>
          </a:p>
          <a:p>
            <a:r>
              <a:rPr lang="en-GB" sz="2000" b="1" dirty="0"/>
              <a:t>TN:3</a:t>
            </a:r>
          </a:p>
          <a:p>
            <a:r>
              <a:rPr lang="en-GB" sz="2000" b="1" dirty="0"/>
              <a:t>FP:1</a:t>
            </a:r>
          </a:p>
          <a:p>
            <a:r>
              <a:rPr lang="en-GB" sz="2000" b="1" dirty="0"/>
              <a:t>FN:2</a:t>
            </a:r>
          </a:p>
          <a:p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63F73-9BFC-CECD-75EC-9E98BDB531E3}"/>
              </a:ext>
            </a:extLst>
          </p:cNvPr>
          <p:cNvSpPr txBox="1"/>
          <p:nvPr/>
        </p:nvSpPr>
        <p:spPr>
          <a:xfrm>
            <a:off x="4542503" y="4139381"/>
            <a:ext cx="7030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Acc=9/12=0.75</a:t>
            </a:r>
          </a:p>
          <a:p>
            <a:r>
              <a:rPr lang="en-GB" sz="3600" b="1" dirty="0"/>
              <a:t>Sn= 6/8=0.75</a:t>
            </a:r>
          </a:p>
          <a:p>
            <a:r>
              <a:rPr lang="en-GB" sz="3600" b="1" dirty="0"/>
              <a:t>Sp=3/4=0.75</a:t>
            </a:r>
          </a:p>
          <a:p>
            <a:r>
              <a:rPr lang="en-GB" sz="3600" b="1" dirty="0"/>
              <a:t>Precision= 0.86 (6/7)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4596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C955-0D81-6CC2-8101-D3F14BD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10-FOLD CROSS VALIDATION?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6D70-221D-401A-099B-C638622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is cross validation?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a statistical method used to estimate the skill of machine learning models</a:t>
            </a:r>
            <a:endParaRPr lang="en-GB" dirty="0"/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used in applied machine learning to compare and select a model for a given predictive modelling problem</a:t>
            </a:r>
          </a:p>
          <a:p>
            <a:pPr lvl="2"/>
            <a:r>
              <a:rPr lang="en-GB" sz="2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 </a:t>
            </a:r>
            <a:r>
              <a:rPr lang="en-GB" sz="2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optimize hyperparameter(s) of the ML algorithm to build a model</a:t>
            </a:r>
            <a:endParaRPr lang="en-GB" sz="26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/>
              <a:t>results in skill estimates that generally have a lower bias than other methods</a:t>
            </a:r>
          </a:p>
          <a:p>
            <a:r>
              <a:rPr lang="en-GB" dirty="0"/>
              <a:t>What is k-fold cross validation?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a resampling procedure used to evaluate machine learning models on a limited data sample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The procedure has a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single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parameter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called </a:t>
            </a:r>
            <a:r>
              <a:rPr lang="en-GB" b="1" i="1" u="sng" dirty="0">
                <a:solidFill>
                  <a:srgbClr val="555555"/>
                </a:solidFill>
                <a:effectLst/>
                <a:latin typeface="Helvetica Neue"/>
              </a:rPr>
              <a:t>k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that refers to the number of groups that a given data sample is to be split into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236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C955-0D81-6CC2-8101-D3F14BD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10-FOLD CROSS VALIDATION?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6D70-221D-401A-099B-C638622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k-fold cross validation?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a resampling procedure used to evaluate machine learning models on a limited data sample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The procedure has a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single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parameter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called </a:t>
            </a:r>
            <a:r>
              <a:rPr lang="en-GB" b="1" i="1" u="sng" dirty="0">
                <a:solidFill>
                  <a:srgbClr val="555555"/>
                </a:solidFill>
                <a:effectLst/>
                <a:latin typeface="Helvetica Neue"/>
              </a:rPr>
              <a:t>k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that refers to the number of groups that a given data sample is to be split into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When a specific value for k is chosen, it may be used in place of k in the reference to the model, such as k=10 becoming 10-fold cross-validation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198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C955-0D81-6CC2-8101-D3F14BD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10-FOLD CROSS VALIDATION?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6D70-221D-401A-099B-C638622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to use?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when you have limited samples </a:t>
            </a:r>
            <a:r>
              <a:rPr lang="en-GB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estimate how the model is expected to perform in general</a:t>
            </a:r>
          </a:p>
          <a:p>
            <a:r>
              <a:rPr lang="en-GB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used?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simple to understand </a:t>
            </a:r>
            <a:endParaRPr lang="en-GB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generally results in a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less biased 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or less optimistic estimate of the model skill than other methods</a:t>
            </a:r>
            <a:r>
              <a:rPr lang="en-GB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 train/test split)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1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C955-0D81-6CC2-8101-D3F14BD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10-FOLD CROSS VALIDATION?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6D70-221D-401A-099B-C638622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procedure</a:t>
            </a:r>
          </a:p>
          <a:p>
            <a:pPr lvl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the dataset</a:t>
            </a:r>
          </a:p>
          <a:p>
            <a:pPr lvl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k groups/folds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an imbalanced dataset keep the class ratio)</a:t>
            </a:r>
          </a:p>
          <a:p>
            <a:pPr lvl="1" fontAlgn="base"/>
            <a:r>
              <a:rPr lang="en-GB" sz="28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</a:t>
            </a:r>
            <a:r>
              <a:rPr lang="en-GB" sz="28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group:</a:t>
            </a:r>
          </a:p>
          <a:p>
            <a:pPr lvl="2" fontAlgn="base"/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group as a </a:t>
            </a:r>
            <a:r>
              <a:rPr lang="en-GB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 out </a:t>
            </a:r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data set</a:t>
            </a:r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 set</a:t>
            </a:r>
          </a:p>
          <a:p>
            <a:pPr lvl="2" fontAlgn="base"/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</a:t>
            </a:r>
            <a:r>
              <a:rPr lang="en-GB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remaining groups</a:t>
            </a:r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GB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</a:t>
            </a:r>
          </a:p>
          <a:p>
            <a:pPr lvl="2" fontAlgn="base"/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a model on the training set and evaluate it on the validation set</a:t>
            </a:r>
          </a:p>
          <a:p>
            <a:pPr lvl="2" fontAlgn="base"/>
            <a:r>
              <a:rPr lang="en-GB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Retain the evaluation score and discard the model</a:t>
            </a:r>
          </a:p>
          <a:p>
            <a:pPr lvl="1" fontAlgn="base"/>
            <a:r>
              <a:rPr lang="en-GB" sz="28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skill of the model using the sample of model evaluation scores</a:t>
            </a: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9CAF-4DE7-11C9-FE44-79FD8C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10-FOLD CROSS VALIDATION?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077D-BF4E-7522-AC4C-396F8AF0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555555"/>
                </a:solidFill>
                <a:latin typeface="Helvetica Neue"/>
              </a:rPr>
              <a:t>E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ach observation/sample in the data set is assigned to an individual group and stays in that group for the duration of the procedure</a:t>
            </a:r>
          </a:p>
          <a:p>
            <a:r>
              <a:rPr lang="en-GB" dirty="0">
                <a:solidFill>
                  <a:srgbClr val="555555"/>
                </a:solidFill>
                <a:latin typeface="Helvetica Neue"/>
              </a:rPr>
              <a:t>E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ach sample is given the opportunity to be used in the hold out set/validation set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1 time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and used to train the model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k-1 times</a:t>
            </a:r>
          </a:p>
          <a:p>
            <a:endParaRPr lang="en-GB" b="1" dirty="0">
              <a:solidFill>
                <a:srgbClr val="555555"/>
              </a:solidFill>
              <a:latin typeface="Helvetica Neue"/>
            </a:endParaRPr>
          </a:p>
          <a:p>
            <a:r>
              <a:rPr lang="en-GB" b="0" i="1" dirty="0">
                <a:solidFill>
                  <a:srgbClr val="555555"/>
                </a:solidFill>
                <a:effectLst/>
                <a:latin typeface="Helvetica Neue"/>
              </a:rPr>
              <a:t>This approach involves randomly dividing the set of observations into k groups, or folds, of </a:t>
            </a:r>
            <a:r>
              <a:rPr lang="en-GB" b="1" i="1" dirty="0">
                <a:solidFill>
                  <a:srgbClr val="555555"/>
                </a:solidFill>
                <a:effectLst/>
                <a:latin typeface="Helvetica Neue"/>
              </a:rPr>
              <a:t>approximately equal size</a:t>
            </a:r>
            <a:r>
              <a:rPr lang="en-GB" b="0" i="1" dirty="0">
                <a:solidFill>
                  <a:srgbClr val="555555"/>
                </a:solidFill>
                <a:effectLst/>
                <a:latin typeface="Helvetica Neue"/>
              </a:rPr>
              <a:t>. The first fold is treated as a validation set, and the method is fit on the remaining k − 1 folds.</a:t>
            </a:r>
            <a:r>
              <a:rPr lang="en-GB" b="1" i="1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</a:p>
          <a:p>
            <a:pPr lvl="1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Page 181,</a:t>
            </a:r>
            <a:r>
              <a:rPr lang="en-GB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strike="noStrike" dirty="0">
                <a:solidFill>
                  <a:srgbClr val="428BC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 Introduction to Statistical Learning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, 2013.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902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F8F46-98B3-2617-3910-AE51A9ED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10-FOLD CROSS VALIDATION?</a:t>
            </a:r>
          </a:p>
        </p:txBody>
      </p:sp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F108D22-05F7-DE35-A4CE-5DBB1D8393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13996"/>
            <a:ext cx="10905066" cy="411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9344-E150-7838-DDBF-C1A4BE0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F083-D9A4-A4F8-FAA6-4E2912F9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 non-parametric, supervised learning classifier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uses proximity to make classifications or predictions about the grouping of an individual data point</a:t>
            </a:r>
            <a:endParaRPr lang="en-GB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can be used for either regression or classification problems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typically used as a classification algorithm</a:t>
            </a:r>
            <a:endParaRPr lang="en-GB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lvl="1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Assumption 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that similar points can be found near one another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14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D9344-E150-7838-DDBF-C1A4BE0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K-Nearest Neighbors – distance metrics</a:t>
            </a:r>
          </a:p>
        </p:txBody>
      </p:sp>
      <p:pic>
        <p:nvPicPr>
          <p:cNvPr id="2050" name="Picture 2" descr="K-Nearest Neighbor(KNN) Algorithm for Machine Learning - Javatpoint">
            <a:extLst>
              <a:ext uri="{FF2B5EF4-FFF2-40B4-BE49-F238E27FC236}">
                <a16:creationId xmlns:a16="http://schemas.microsoft.com/office/drawing/2014/main" id="{700C86CF-0D4D-5DB4-C83E-A098A97E2B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801" y="1675227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55EBF-7FE8-E4E5-12BF-6B2E6C844A2B}"/>
              </a:ext>
            </a:extLst>
          </p:cNvPr>
          <p:cNvSpPr txBox="1"/>
          <p:nvPr/>
        </p:nvSpPr>
        <p:spPr>
          <a:xfrm>
            <a:off x="2104103" y="6206248"/>
            <a:ext cx="82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k=1, assign the class/category of the nearest data point to the new data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5265E-9981-4FF3-8BB5-CBCADE644EE0}"/>
              </a:ext>
            </a:extLst>
          </p:cNvPr>
          <p:cNvSpPr txBox="1"/>
          <p:nvPr/>
        </p:nvSpPr>
        <p:spPr>
          <a:xfrm flipH="1">
            <a:off x="9324421" y="4721108"/>
            <a:ext cx="59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1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992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IBM Plex Sans</vt:lpstr>
      <vt:lpstr>Times New Roman</vt:lpstr>
      <vt:lpstr>Office Theme</vt:lpstr>
      <vt:lpstr>K-Nearest Neighbors</vt:lpstr>
      <vt:lpstr>10-FOLD CROSS VALIDATION?</vt:lpstr>
      <vt:lpstr>10-FOLD CROSS VALIDATION?</vt:lpstr>
      <vt:lpstr>10-FOLD CROSS VALIDATION?</vt:lpstr>
      <vt:lpstr>10-FOLD CROSS VALIDATION?</vt:lpstr>
      <vt:lpstr>10-FOLD CROSS VALIDATION?</vt:lpstr>
      <vt:lpstr>10-FOLD CROSS VALIDATION?</vt:lpstr>
      <vt:lpstr>K-Nearest Neighbors</vt:lpstr>
      <vt:lpstr>K-Nearest Neighbors – distance metrics</vt:lpstr>
      <vt:lpstr>K-Nearest Neighbors – distance metrics</vt:lpstr>
      <vt:lpstr>K-Nearest Neighbors – EXAMPLE</vt:lpstr>
      <vt:lpstr>K-Nearest Neighbors – EXAMPLE</vt:lpstr>
      <vt:lpstr>K-Nearest Neighbors – EXAMPLE</vt:lpstr>
      <vt:lpstr>EVALUATION METRICS FOR A CLASSIFIER</vt:lpstr>
      <vt:lpstr>EVALUATION METRICS FOR A CLASSIFIER</vt:lpstr>
      <vt:lpstr>EVALUATION METRICS FOR A CLASSIFIER – EX.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Koray Açıcı</dc:creator>
  <cp:lastModifiedBy>Koray Açıcı</cp:lastModifiedBy>
  <cp:revision>73</cp:revision>
  <dcterms:created xsi:type="dcterms:W3CDTF">2023-03-20T21:08:29Z</dcterms:created>
  <dcterms:modified xsi:type="dcterms:W3CDTF">2023-03-21T07:47:03Z</dcterms:modified>
</cp:coreProperties>
</file>