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200-1ACC-FB3C-AD94-576401CE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D533-A8CF-ACFE-7A92-DE06A434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EFCF-1C9F-0C3C-8F67-4276BDA4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DBFD-7678-0387-D7A2-B9F22ED7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0DC9-E4D0-6ED7-4FB3-3AC658E3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563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8A7-DC11-56FC-08E8-1A6D9472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26FA-EA1F-6776-0E1B-DE4008F5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B8C3-2CFA-CAF9-7730-80C5245B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A116-1C9B-A56F-D3B4-CE63A190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E12DA-84D2-84D0-495C-0E46E698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3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C920E-48EF-8B8B-F107-9CE75FA8E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A382C-B463-DC90-1085-460EF978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3A59-947A-D0E6-8C18-E2C91130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3993-8A78-5FDA-8159-D96B1A46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82AA-31EB-3187-3EB8-A052D3A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7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EA70-D4A5-4504-1925-5C1C2DC2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53A2-4379-26E9-84C6-9A2EA81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8CA3-8C0B-55FF-F763-768E9AB9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F4AA-2D7A-7AFF-3E2E-D348FC1A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3EAC-D0B0-2EED-DCDB-F024206A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48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0419-07F9-8DFC-832E-8D5A30D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47F0-B37E-8795-3A48-644A9A9A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B921-9A45-9FA7-B98A-506CC753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541-D70D-4089-EB3A-62A63213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D28A-838B-782C-22B8-DF19ED5D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3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4EC7-4DCC-2CE7-50CE-174F8D75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0C6C-DEB3-5292-CBC7-B3ABFCAC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01269-10C6-ADB1-3F97-6561A790C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A9B55-4D5D-F37A-5F27-5E5B5BC4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C31A-747D-B835-C2D9-775916FF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22A88-BC2B-CCA3-7190-414E2E86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4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ED03-9FB3-D6C6-F6E2-1D6A420A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4C86-9D8E-E43C-C9DD-65453878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48757-CBDA-C166-C7E5-C8E0D50C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A0E51-A7D4-9913-7B59-990C88950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25667-5E20-E35A-4D30-D09227825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40BEE-4AEB-96B7-320D-0AE91B96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D017D-8EF6-8ADD-D059-5364431E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32AC0-152C-0F06-66B8-FDD42D89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5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6CE1-480E-6BBE-0B2D-11840764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1C2A7-5B3F-33D9-3C7E-A11C250A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56082-1652-028C-26BD-667B4033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1E9EF-A0AA-9754-04E0-963995D3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9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C432E-481F-5793-7E6D-080E5B0C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11991-146D-DEEF-B637-51694CD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40D28-DA5B-8E88-D88A-326E695A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6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1E-27FC-720F-894C-9C06C5FF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1A89-8AEF-5B3E-1862-6B5E9D8F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0222E-AF04-B086-EC79-758DF3E9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814F3-AB3E-4DE5-834C-08CBEF7B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6268-AF92-C987-5162-4C1ABB24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4A1C-8252-4EA6-F1D8-4FA8718E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1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6650-C089-8C2D-9CF7-82D3229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755CE-FE05-35AC-FEC8-253AD018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3D33-CC70-8C41-ECF6-AB5FEB71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40920-89A1-AEB7-696D-66C8F050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D32F-A9D9-A4EF-4577-069CE2E4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1CAA6-D59B-3585-F2E8-91BA0B46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3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75283-367D-BF55-D19E-5DA2D4AC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2544-8EEB-B07F-1A31-C85D1929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51DD-56AB-98D5-F01C-0E649235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DC9-F791-4425-9B46-0318FEC07B0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2821-B5B0-7771-11A4-6D5CE88AB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57B3-17B0-4695-EEA3-5AB39B8A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ED07-0A1B-4028-AD7C-AA3476E7FE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0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427-1F5B-946B-561A-01615A53D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6" y="1122363"/>
            <a:ext cx="11946194" cy="2387600"/>
          </a:xfrm>
        </p:spPr>
        <p:txBody>
          <a:bodyPr/>
          <a:lstStyle/>
          <a:p>
            <a:r>
              <a:rPr lang="en-GB" b="1" dirty="0"/>
              <a:t>STANDARDIZATION</a:t>
            </a:r>
            <a:r>
              <a:rPr lang="en-GB" dirty="0"/>
              <a:t>/</a:t>
            </a:r>
            <a:r>
              <a:rPr lang="en-GB" b="1" dirty="0"/>
              <a:t>NORMALIZATION</a:t>
            </a:r>
            <a:endParaRPr lang="tr-T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81B78-DC38-95B0-75D1-0844ACA41253}"/>
              </a:ext>
            </a:extLst>
          </p:cNvPr>
          <p:cNvSpPr txBox="1"/>
          <p:nvPr/>
        </p:nvSpPr>
        <p:spPr>
          <a:xfrm>
            <a:off x="2005781" y="4208206"/>
            <a:ext cx="852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PREPROCESSING FOR </a:t>
            </a:r>
            <a:r>
              <a:rPr lang="en-GB" sz="3200" b="1" dirty="0"/>
              <a:t>MACHINE</a:t>
            </a:r>
            <a:r>
              <a:rPr lang="en-GB" sz="3200" dirty="0"/>
              <a:t> </a:t>
            </a:r>
            <a:r>
              <a:rPr lang="en-GB" sz="3200" b="1" dirty="0"/>
              <a:t>LEARNING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139364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99D-9871-A111-480D-28EB09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EXAMPLE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A3EA93-69DB-9A22-5187-E32941A5E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01999"/>
              </p:ext>
            </p:extLst>
          </p:nvPr>
        </p:nvGraphicFramePr>
        <p:xfrm>
          <a:off x="835742" y="1825625"/>
          <a:ext cx="10518059" cy="36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525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  <a:gridCol w="5346534">
                  <a:extLst>
                    <a:ext uri="{9D8B030D-6E8A-4147-A177-3AD203B41FA5}">
                      <a16:colId xmlns:a16="http://schemas.microsoft.com/office/drawing/2014/main" val="2098687819"/>
                    </a:ext>
                  </a:extLst>
                </a:gridCol>
              </a:tblGrid>
              <a:tr h="738054">
                <a:tc>
                  <a:txBody>
                    <a:bodyPr/>
                    <a:lstStyle/>
                    <a:p>
                      <a:r>
                        <a:rPr lang="en-GB" sz="2800" dirty="0"/>
                        <a:t>Feature 1</a:t>
                      </a:r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Feature 2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r>
                        <a:rPr lang="en-GB" sz="2800" b="1" dirty="0"/>
                        <a:t>6</a:t>
                      </a:r>
                      <a:endParaRPr lang="tr-T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…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r>
                        <a:rPr lang="en-GB" sz="2800" b="1" dirty="0"/>
                        <a:t>2</a:t>
                      </a:r>
                      <a:endParaRPr lang="tr-T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…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r>
                        <a:rPr lang="en-GB" sz="2800" b="1" dirty="0"/>
                        <a:t>3</a:t>
                      </a:r>
                      <a:endParaRPr lang="tr-T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…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38054">
                <a:tc>
                  <a:txBody>
                    <a:bodyPr/>
                    <a:lstStyle/>
                    <a:p>
                      <a:r>
                        <a:rPr lang="en-GB" sz="2800" b="1" dirty="0"/>
                        <a:t>1</a:t>
                      </a:r>
                      <a:endParaRPr lang="tr-T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…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7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99D-9871-A111-480D-28EB09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EXAMPLE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B7064-97B3-B77E-263B-08EF710AA387}"/>
              </a:ext>
            </a:extLst>
          </p:cNvPr>
          <p:cNvSpPr txBox="1"/>
          <p:nvPr/>
        </p:nvSpPr>
        <p:spPr>
          <a:xfrm>
            <a:off x="4621161" y="1690688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MEAN (FEATURE 1)= (6+2+3+1)/4=</a:t>
            </a:r>
            <a:r>
              <a:rPr lang="en-GB" sz="3600" b="1" dirty="0"/>
              <a:t>3 </a:t>
            </a:r>
            <a:r>
              <a:rPr lang="en-GB" sz="3600" b="1" dirty="0">
                <a:sym typeface="Wingdings" panose="05000000000000000000" pitchFamily="2" charset="2"/>
              </a:rPr>
              <a:t></a:t>
            </a:r>
            <a:r>
              <a:rPr lang="el-GR" sz="3600" b="1" dirty="0">
                <a:sym typeface="Wingdings" panose="05000000000000000000" pitchFamily="2" charset="2"/>
              </a:rPr>
              <a:t>μ</a:t>
            </a:r>
            <a:endParaRPr lang="en-GB" sz="2400" b="1" dirty="0"/>
          </a:p>
          <a:p>
            <a:endParaRPr lang="en-GB" dirty="0"/>
          </a:p>
          <a:p>
            <a:r>
              <a:rPr lang="en-GB" dirty="0"/>
              <a:t>STD. DEV (FEATURE 1)=</a:t>
            </a:r>
            <a:endParaRPr lang="tr-TR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AB4630C-1A12-1972-2489-5AB06813F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09684"/>
              </p:ext>
            </p:extLst>
          </p:nvPr>
        </p:nvGraphicFramePr>
        <p:xfrm>
          <a:off x="835743" y="1825624"/>
          <a:ext cx="2576052" cy="413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94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  <a:gridCol w="1309458">
                  <a:extLst>
                    <a:ext uri="{9D8B030D-6E8A-4147-A177-3AD203B41FA5}">
                      <a16:colId xmlns:a16="http://schemas.microsoft.com/office/drawing/2014/main" val="2098687819"/>
                    </a:ext>
                  </a:extLst>
                </a:gridCol>
              </a:tblGrid>
              <a:tr h="826545"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826545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6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…</a:t>
                      </a:r>
                      <a:endParaRPr lang="tr-T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826545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2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…</a:t>
                      </a:r>
                      <a:endParaRPr lang="tr-T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826545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3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…</a:t>
                      </a:r>
                      <a:endParaRPr lang="tr-T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826545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1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…</a:t>
                      </a:r>
                      <a:endParaRPr lang="tr-T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3273F919-CEAA-1615-7566-3209561F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56" y="2315150"/>
            <a:ext cx="1950889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99D-9871-A111-480D-28EB09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EXAMPLE</a:t>
            </a:r>
            <a:endParaRPr lang="tr-TR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AB4630C-1A12-1972-2489-5AB06813F2BE}"/>
              </a:ext>
            </a:extLst>
          </p:cNvPr>
          <p:cNvGraphicFramePr>
            <a:graphicFrameLocks/>
          </p:cNvGraphicFramePr>
          <p:nvPr/>
        </p:nvGraphicFramePr>
        <p:xfrm>
          <a:off x="835743" y="1825625"/>
          <a:ext cx="25760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94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  <a:gridCol w="1309458">
                  <a:extLst>
                    <a:ext uri="{9D8B030D-6E8A-4147-A177-3AD203B41FA5}">
                      <a16:colId xmlns:a16="http://schemas.microsoft.com/office/drawing/2014/main" val="2098687819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3273F919-CEAA-1615-7566-3209561F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3957137"/>
            <a:ext cx="1950889" cy="140220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A130904-57C6-3702-00CE-FBE83016FB05}"/>
              </a:ext>
            </a:extLst>
          </p:cNvPr>
          <p:cNvSpPr/>
          <p:nvPr/>
        </p:nvSpPr>
        <p:spPr>
          <a:xfrm>
            <a:off x="3549444" y="257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601258D-020C-9946-9470-E7CE36E95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1747252"/>
                  </p:ext>
                </p:extLst>
              </p:nvPr>
            </p:nvGraphicFramePr>
            <p:xfrm>
              <a:off x="4975123" y="1825165"/>
              <a:ext cx="4660491" cy="4764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187">
                      <a:extLst>
                        <a:ext uri="{9D8B030D-6E8A-4147-A177-3AD203B41FA5}">
                          <a16:colId xmlns:a16="http://schemas.microsoft.com/office/drawing/2014/main" val="4146997940"/>
                        </a:ext>
                      </a:extLst>
                    </a:gridCol>
                    <a:gridCol w="2307304">
                      <a:extLst>
                        <a:ext uri="{9D8B030D-6E8A-4147-A177-3AD203B41FA5}">
                          <a16:colId xmlns:a16="http://schemas.microsoft.com/office/drawing/2014/main" val="1626443183"/>
                        </a:ext>
                      </a:extLst>
                    </a:gridCol>
                  </a:tblGrid>
                  <a:tr h="32960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GB" sz="28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r-T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SUM  </a:t>
                          </a:r>
                          <a:r>
                            <a:rPr lang="el-GR" sz="2800" dirty="0"/>
                            <a:t>Σ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783851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049225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600" dirty="0"/>
                            <a:t>(6-3)</a:t>
                          </a:r>
                          <a:r>
                            <a:rPr lang="en-GB" sz="3600" baseline="30000" dirty="0"/>
                            <a:t>2</a:t>
                          </a:r>
                          <a:endParaRPr lang="tr-TR" sz="3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56821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dirty="0"/>
                            <a:t>(2-3)</a:t>
                          </a:r>
                          <a:r>
                            <a:rPr lang="en-GB" sz="3200" baseline="30000" dirty="0"/>
                            <a:t>2</a:t>
                          </a:r>
                          <a:endParaRPr lang="tr-TR" sz="3200" baseline="30000" dirty="0"/>
                        </a:p>
                        <a:p>
                          <a:pPr algn="ctr"/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9+1=10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805572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(3-3)</a:t>
                          </a:r>
                          <a:r>
                            <a:rPr lang="en-GB" sz="32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32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3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380040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(1-3)</a:t>
                          </a:r>
                          <a:r>
                            <a:rPr lang="en-GB" sz="32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32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3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10+4=14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202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601258D-020C-9946-9470-E7CE36E95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1747252"/>
                  </p:ext>
                </p:extLst>
              </p:nvPr>
            </p:nvGraphicFramePr>
            <p:xfrm>
              <a:off x="4975123" y="1825165"/>
              <a:ext cx="4660491" cy="4764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187">
                      <a:extLst>
                        <a:ext uri="{9D8B030D-6E8A-4147-A177-3AD203B41FA5}">
                          <a16:colId xmlns:a16="http://schemas.microsoft.com/office/drawing/2014/main" val="4146997940"/>
                        </a:ext>
                      </a:extLst>
                    </a:gridCol>
                    <a:gridCol w="2307304">
                      <a:extLst>
                        <a:ext uri="{9D8B030D-6E8A-4147-A177-3AD203B41FA5}">
                          <a16:colId xmlns:a16="http://schemas.microsoft.com/office/drawing/2014/main" val="1626443183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9" t="-10345" r="-99223" b="-8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SUM  </a:t>
                          </a:r>
                          <a:r>
                            <a:rPr lang="el-GR" sz="2800" dirty="0"/>
                            <a:t>Σ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7838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0492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600" dirty="0"/>
                            <a:t>(6-3)</a:t>
                          </a:r>
                          <a:r>
                            <a:rPr lang="en-GB" sz="3600" baseline="30000" dirty="0"/>
                            <a:t>2</a:t>
                          </a:r>
                          <a:endParaRPr lang="tr-TR" sz="3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5682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dirty="0"/>
                            <a:t>(2-3)</a:t>
                          </a:r>
                          <a:r>
                            <a:rPr lang="en-GB" sz="3200" baseline="30000" dirty="0"/>
                            <a:t>2</a:t>
                          </a:r>
                          <a:endParaRPr lang="tr-TR" sz="3200" baseline="30000" dirty="0"/>
                        </a:p>
                        <a:p>
                          <a:pPr algn="ctr"/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9+1=10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805572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(3-3)</a:t>
                          </a:r>
                          <a:r>
                            <a:rPr lang="en-GB" sz="32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32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3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38004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(1-3)</a:t>
                          </a:r>
                          <a:r>
                            <a:rPr lang="en-GB" sz="32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32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3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10+4=14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2027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509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99D-9871-A111-480D-28EB09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EXAMPLE</a:t>
            </a:r>
            <a:endParaRPr lang="tr-TR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AB4630C-1A12-1972-2489-5AB06813F2BE}"/>
              </a:ext>
            </a:extLst>
          </p:cNvPr>
          <p:cNvGraphicFramePr>
            <a:graphicFrameLocks/>
          </p:cNvGraphicFramePr>
          <p:nvPr/>
        </p:nvGraphicFramePr>
        <p:xfrm>
          <a:off x="835743" y="1825625"/>
          <a:ext cx="25760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94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  <a:gridCol w="1309458">
                  <a:extLst>
                    <a:ext uri="{9D8B030D-6E8A-4147-A177-3AD203B41FA5}">
                      <a16:colId xmlns:a16="http://schemas.microsoft.com/office/drawing/2014/main" val="2098687819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3273F919-CEAA-1615-7566-3209561F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3957137"/>
            <a:ext cx="1950889" cy="140220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A130904-57C6-3702-00CE-FBE83016FB05}"/>
              </a:ext>
            </a:extLst>
          </p:cNvPr>
          <p:cNvSpPr/>
          <p:nvPr/>
        </p:nvSpPr>
        <p:spPr>
          <a:xfrm>
            <a:off x="3549444" y="257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601258D-020C-9946-9470-E7CE36E95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381454"/>
                  </p:ext>
                </p:extLst>
              </p:nvPr>
            </p:nvGraphicFramePr>
            <p:xfrm>
              <a:off x="4975123" y="1825165"/>
              <a:ext cx="4660491" cy="403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187">
                      <a:extLst>
                        <a:ext uri="{9D8B030D-6E8A-4147-A177-3AD203B41FA5}">
                          <a16:colId xmlns:a16="http://schemas.microsoft.com/office/drawing/2014/main" val="4146997940"/>
                        </a:ext>
                      </a:extLst>
                    </a:gridCol>
                    <a:gridCol w="2307304">
                      <a:extLst>
                        <a:ext uri="{9D8B030D-6E8A-4147-A177-3AD203B41FA5}">
                          <a16:colId xmlns:a16="http://schemas.microsoft.com/office/drawing/2014/main" val="1626443183"/>
                        </a:ext>
                      </a:extLst>
                    </a:gridCol>
                  </a:tblGrid>
                  <a:tr h="3296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GB" sz="28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r-T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SUM  </a:t>
                          </a:r>
                          <a:r>
                            <a:rPr lang="el-GR" sz="2800" dirty="0"/>
                            <a:t>Σ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783851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049225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(6-3)</a:t>
                          </a:r>
                          <a:r>
                            <a:rPr lang="en-GB" sz="2400" baseline="30000" dirty="0"/>
                            <a:t>2</a:t>
                          </a:r>
                          <a:endParaRPr lang="tr-TR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56821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/>
                            <a:t>(2-3)</a:t>
                          </a:r>
                          <a:r>
                            <a:rPr lang="en-GB" sz="2400" baseline="30000" dirty="0"/>
                            <a:t>2</a:t>
                          </a:r>
                          <a:endParaRPr lang="tr-TR" sz="2400" baseline="30000" dirty="0"/>
                        </a:p>
                        <a:p>
                          <a:pPr algn="ctr"/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9+1=10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805572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(3-3)</a:t>
                          </a:r>
                          <a:r>
                            <a:rPr lang="en-GB" sz="24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24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380040"/>
                      </a:ext>
                    </a:extLst>
                  </a:tr>
                  <a:tr h="3296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(1-3)</a:t>
                          </a:r>
                          <a:r>
                            <a:rPr lang="en-GB" sz="24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24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10+4=14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202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601258D-020C-9946-9470-E7CE36E95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381454"/>
                  </p:ext>
                </p:extLst>
              </p:nvPr>
            </p:nvGraphicFramePr>
            <p:xfrm>
              <a:off x="4975123" y="1825165"/>
              <a:ext cx="4660491" cy="403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187">
                      <a:extLst>
                        <a:ext uri="{9D8B030D-6E8A-4147-A177-3AD203B41FA5}">
                          <a16:colId xmlns:a16="http://schemas.microsoft.com/office/drawing/2014/main" val="4146997940"/>
                        </a:ext>
                      </a:extLst>
                    </a:gridCol>
                    <a:gridCol w="2307304">
                      <a:extLst>
                        <a:ext uri="{9D8B030D-6E8A-4147-A177-3AD203B41FA5}">
                          <a16:colId xmlns:a16="http://schemas.microsoft.com/office/drawing/2014/main" val="1626443183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9" t="-10345" r="-99223" b="-664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SUM  </a:t>
                          </a:r>
                          <a:r>
                            <a:rPr lang="el-GR" sz="2800" dirty="0"/>
                            <a:t>Σ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7838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0492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(6-3)</a:t>
                          </a:r>
                          <a:r>
                            <a:rPr lang="en-GB" sz="2400" baseline="30000" dirty="0"/>
                            <a:t>2</a:t>
                          </a:r>
                          <a:endParaRPr lang="tr-TR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568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dirty="0"/>
                            <a:t>(2-3)</a:t>
                          </a:r>
                          <a:r>
                            <a:rPr lang="en-GB" sz="2400" baseline="30000" dirty="0"/>
                            <a:t>2</a:t>
                          </a:r>
                          <a:endParaRPr lang="tr-TR" sz="2400" baseline="30000" dirty="0"/>
                        </a:p>
                        <a:p>
                          <a:pPr algn="ctr"/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9+1=10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8055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(3-3)</a:t>
                          </a:r>
                          <a:r>
                            <a:rPr lang="en-GB" sz="24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24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38004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(1-3)</a:t>
                          </a:r>
                          <a:r>
                            <a:rPr lang="en-GB" sz="24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tr-TR" sz="2400" kern="1200" baseline="30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tr-T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10+4=14</a:t>
                          </a:r>
                          <a:endParaRPr lang="tr-T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202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7F2CB453-4905-69E3-4661-1630463839C3}"/>
              </a:ext>
            </a:extLst>
          </p:cNvPr>
          <p:cNvSpPr/>
          <p:nvPr/>
        </p:nvSpPr>
        <p:spPr>
          <a:xfrm>
            <a:off x="8981767" y="50314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A145-865F-BD6C-71E6-069D1C95DA82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F1FD0-441C-DA1C-21B7-32178B4574BE}"/>
                  </a:ext>
                </a:extLst>
              </p:cNvPr>
              <p:cNvSpPr txBox="1"/>
              <p:nvPr/>
            </p:nvSpPr>
            <p:spPr>
              <a:xfrm>
                <a:off x="9436607" y="4498136"/>
                <a:ext cx="1917193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tr-T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F1FD0-441C-DA1C-21B7-32178B457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07" y="4498136"/>
                <a:ext cx="1917193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C09F2C-717F-F1BB-9007-B310FF1F4064}"/>
              </a:ext>
            </a:extLst>
          </p:cNvPr>
          <p:cNvSpPr txBox="1"/>
          <p:nvPr/>
        </p:nvSpPr>
        <p:spPr>
          <a:xfrm>
            <a:off x="9470971" y="6184490"/>
            <a:ext cx="253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u="sng" dirty="0"/>
              <a:t>1.87</a:t>
            </a:r>
            <a:endParaRPr lang="tr-TR" b="1" i="1" u="sng" dirty="0"/>
          </a:p>
        </p:txBody>
      </p:sp>
    </p:spTree>
    <p:extLst>
      <p:ext uri="{BB962C8B-B14F-4D97-AF65-F5344CB8AC3E}">
        <p14:creationId xmlns:p14="http://schemas.microsoft.com/office/powerpoint/2010/main" val="78608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99D-9871-A111-480D-28EB09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EXAMPLE</a:t>
            </a:r>
            <a:endParaRPr lang="tr-TR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AB4630C-1A12-1972-2489-5AB06813F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9087"/>
              </p:ext>
            </p:extLst>
          </p:nvPr>
        </p:nvGraphicFramePr>
        <p:xfrm>
          <a:off x="835743" y="1825624"/>
          <a:ext cx="1788700" cy="3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00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</a:tblGrid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0A130904-57C6-3702-00CE-FBE83016FB05}"/>
              </a:ext>
            </a:extLst>
          </p:cNvPr>
          <p:cNvSpPr/>
          <p:nvPr/>
        </p:nvSpPr>
        <p:spPr>
          <a:xfrm>
            <a:off x="2855738" y="18478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A145-865F-BD6C-71E6-069D1C95DA82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347D693-80AC-598F-87DC-7FE0C5FC8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423852"/>
              </p:ext>
            </p:extLst>
          </p:nvPr>
        </p:nvGraphicFramePr>
        <p:xfrm>
          <a:off x="3913366" y="1800830"/>
          <a:ext cx="2182634" cy="368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34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</a:tblGrid>
              <a:tr h="718390">
                <a:tc>
                  <a:txBody>
                    <a:bodyPr/>
                    <a:lstStyle/>
                    <a:p>
                      <a:r>
                        <a:rPr lang="en-GB" dirty="0"/>
                        <a:t>Feature 1 z-score NORMALIZED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808786">
                <a:tc>
                  <a:txBody>
                    <a:bodyPr/>
                    <a:lstStyle/>
                    <a:p>
                      <a:r>
                        <a:rPr lang="en-GB" dirty="0"/>
                        <a:t>(6-3)/1.87=</a:t>
                      </a:r>
                      <a:r>
                        <a:rPr lang="en-GB" b="1" dirty="0"/>
                        <a:t>1.604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r>
                        <a:rPr lang="en-GB" dirty="0"/>
                        <a:t>(2-3)/1.87= </a:t>
                      </a:r>
                      <a:r>
                        <a:rPr lang="en-GB" b="1" dirty="0"/>
                        <a:t>-0.535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r>
                        <a:rPr lang="en-GB" dirty="0"/>
                        <a:t>(3-3)/1.87=</a:t>
                      </a:r>
                      <a:r>
                        <a:rPr lang="en-GB" b="1" dirty="0"/>
                        <a:t>0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r>
                        <a:rPr lang="en-GB" dirty="0"/>
                        <a:t>(1-3)/1.87=</a:t>
                      </a:r>
                      <a:r>
                        <a:rPr lang="en-GB" b="1" dirty="0"/>
                        <a:t>-1.069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142CA5BE-10D9-E8CF-F03A-7054F3394A83}"/>
              </a:ext>
            </a:extLst>
          </p:cNvPr>
          <p:cNvSpPr/>
          <p:nvPr/>
        </p:nvSpPr>
        <p:spPr>
          <a:xfrm>
            <a:off x="6636242" y="20901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79D5F-9767-868B-BFA0-303BD724089E}"/>
              </a:ext>
            </a:extLst>
          </p:cNvPr>
          <p:cNvSpPr txBox="1"/>
          <p:nvPr/>
        </p:nvSpPr>
        <p:spPr>
          <a:xfrm>
            <a:off x="7875639" y="1690688"/>
            <a:ext cx="39132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IF YOU CALCULATE THE MEAN AND STD.DEV., YOU WILL SEE THAT THE </a:t>
            </a:r>
            <a:r>
              <a:rPr lang="en-GB" sz="3200" b="1" u="sng" dirty="0"/>
              <a:t>MEAN</a:t>
            </a:r>
            <a:r>
              <a:rPr lang="en-GB" sz="3200" b="1" dirty="0"/>
              <a:t> IS EQUAL TO </a:t>
            </a:r>
            <a:r>
              <a:rPr lang="en-GB" sz="3200" b="1" u="sng" dirty="0"/>
              <a:t>0</a:t>
            </a:r>
            <a:r>
              <a:rPr lang="en-GB" sz="3200" b="1" dirty="0"/>
              <a:t> AND </a:t>
            </a:r>
            <a:r>
              <a:rPr lang="en-GB" sz="3200" b="1" u="sng" dirty="0"/>
              <a:t>STANDARD DEVIATION </a:t>
            </a:r>
            <a:r>
              <a:rPr lang="en-GB" sz="3200" b="1" dirty="0"/>
              <a:t>IS EQUAL TO </a:t>
            </a:r>
            <a:r>
              <a:rPr lang="en-GB" sz="3200" b="1" u="sng" dirty="0"/>
              <a:t>1</a:t>
            </a:r>
            <a:r>
              <a:rPr lang="en-GB" sz="3200" b="1" dirty="0"/>
              <a:t> FOR THE NORMALIZED FEATURE</a:t>
            </a:r>
            <a:endParaRPr lang="tr-TR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908DBD3-71C6-B0A3-4C54-45035F801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443" y="5432088"/>
            <a:ext cx="1871509" cy="14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99D-9871-A111-480D-28EB09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MIN-MAX NORMALIZATION EXAMPLE</a:t>
            </a:r>
            <a:endParaRPr lang="tr-TR" b="1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AB4630C-1A12-1972-2489-5AB06813F2BE}"/>
              </a:ext>
            </a:extLst>
          </p:cNvPr>
          <p:cNvGraphicFramePr>
            <a:graphicFrameLocks/>
          </p:cNvGraphicFramePr>
          <p:nvPr/>
        </p:nvGraphicFramePr>
        <p:xfrm>
          <a:off x="835743" y="1825624"/>
          <a:ext cx="1788700" cy="3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00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</a:tblGrid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0A130904-57C6-3702-00CE-FBE83016FB05}"/>
              </a:ext>
            </a:extLst>
          </p:cNvPr>
          <p:cNvSpPr/>
          <p:nvPr/>
        </p:nvSpPr>
        <p:spPr>
          <a:xfrm>
            <a:off x="2855738" y="18478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A145-865F-BD6C-71E6-069D1C95DA82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347D693-80AC-598F-87DC-7FE0C5FC8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830293"/>
              </p:ext>
            </p:extLst>
          </p:nvPr>
        </p:nvGraphicFramePr>
        <p:xfrm>
          <a:off x="3913366" y="1800830"/>
          <a:ext cx="2182634" cy="368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34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</a:tblGrid>
              <a:tr h="718390">
                <a:tc>
                  <a:txBody>
                    <a:bodyPr/>
                    <a:lstStyle/>
                    <a:p>
                      <a:r>
                        <a:rPr lang="en-GB" dirty="0"/>
                        <a:t>Feature 1 min-max NORMALIZED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808786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06B4DD41-1A64-B719-D1CA-1B516332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2077" y="3112757"/>
            <a:ext cx="4746369" cy="9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8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99D-9871-A111-480D-28EB09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MIN-MAX NORMALIZATION EXAMPLE [a=0,b=1]</a:t>
            </a:r>
            <a:endParaRPr lang="tr-TR" b="1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AB4630C-1A12-1972-2489-5AB06813F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171931"/>
              </p:ext>
            </p:extLst>
          </p:nvPr>
        </p:nvGraphicFramePr>
        <p:xfrm>
          <a:off x="835743" y="1825624"/>
          <a:ext cx="1788700" cy="3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00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</a:tblGrid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b="1" dirty="0"/>
                        <a:t>6 </a:t>
                      </a:r>
                      <a:r>
                        <a:rPr lang="en-GB" b="1" dirty="0">
                          <a:sym typeface="Wingdings" panose="05000000000000000000" pitchFamily="2" charset="2"/>
                        </a:rPr>
                        <a:t> MAX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r>
                        <a:rPr lang="en-GB" dirty="0"/>
                        <a:t>1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b="1" dirty="0">
                          <a:sym typeface="Wingdings" panose="05000000000000000000" pitchFamily="2" charset="2"/>
                        </a:rPr>
                        <a:t>MIN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0A130904-57C6-3702-00CE-FBE83016FB05}"/>
              </a:ext>
            </a:extLst>
          </p:cNvPr>
          <p:cNvSpPr/>
          <p:nvPr/>
        </p:nvSpPr>
        <p:spPr>
          <a:xfrm>
            <a:off x="2855738" y="18478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A145-865F-BD6C-71E6-069D1C95DA82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347D693-80AC-598F-87DC-7FE0C5FC8E09}"/>
              </a:ext>
            </a:extLst>
          </p:cNvPr>
          <p:cNvGraphicFramePr>
            <a:graphicFrameLocks/>
          </p:cNvGraphicFramePr>
          <p:nvPr/>
        </p:nvGraphicFramePr>
        <p:xfrm>
          <a:off x="3913366" y="1800830"/>
          <a:ext cx="2182634" cy="368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34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</a:tblGrid>
              <a:tr h="718390">
                <a:tc>
                  <a:txBody>
                    <a:bodyPr/>
                    <a:lstStyle/>
                    <a:p>
                      <a:r>
                        <a:rPr lang="en-GB" dirty="0"/>
                        <a:t>Feature 1 min-max NORMALIZED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808786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?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BA3445BD-26EB-FA83-1D1D-60B3DEE9550C}"/>
              </a:ext>
            </a:extLst>
          </p:cNvPr>
          <p:cNvSpPr/>
          <p:nvPr/>
        </p:nvSpPr>
        <p:spPr>
          <a:xfrm>
            <a:off x="5686016" y="26281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39D3D4-6049-F402-7147-858031B2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696" y="5689259"/>
            <a:ext cx="4746369" cy="992179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C6F2F6F-7EA3-D118-D266-568FA7AA1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532510"/>
              </p:ext>
            </p:extLst>
          </p:nvPr>
        </p:nvGraphicFramePr>
        <p:xfrm>
          <a:off x="6998785" y="1832345"/>
          <a:ext cx="4603280" cy="368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280">
                  <a:extLst>
                    <a:ext uri="{9D8B030D-6E8A-4147-A177-3AD203B41FA5}">
                      <a16:colId xmlns:a16="http://schemas.microsoft.com/office/drawing/2014/main" val="2880532094"/>
                    </a:ext>
                  </a:extLst>
                </a:gridCol>
              </a:tblGrid>
              <a:tr h="642542">
                <a:tc>
                  <a:txBody>
                    <a:bodyPr/>
                    <a:lstStyle/>
                    <a:p>
                      <a:r>
                        <a:rPr lang="en-GB" dirty="0"/>
                        <a:t>Feature 1 min-max NORMALIZED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66092"/>
                  </a:ext>
                </a:extLst>
              </a:tr>
              <a:tr h="82948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=0 + (6-1)(1-0)/(6-1) =</a:t>
                      </a:r>
                      <a:r>
                        <a:rPr lang="en-GB" sz="4000" b="1" dirty="0"/>
                        <a:t>1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130"/>
                  </a:ext>
                </a:extLst>
              </a:tr>
              <a:tr h="73677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= 0 +(2-1)(1-0)/(6-1)=0.2 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70967"/>
                  </a:ext>
                </a:extLst>
              </a:tr>
              <a:tr h="73677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=0 + (3-1)(1-0)/(6-1)=0.4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2169"/>
                  </a:ext>
                </a:extLst>
              </a:tr>
              <a:tr h="73677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=0 + (1-1)(1-0)/(6-1)=0</a:t>
                      </a:r>
                      <a:endParaRPr lang="tr-T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3838"/>
                  </a:ext>
                </a:extLst>
              </a:tr>
            </a:tbl>
          </a:graphicData>
        </a:graphic>
      </p:graphicFrame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9D84F30F-5785-2583-1473-C9FA6C2D4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174" y="5698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DB33-9C9C-5AEA-EA3B-C535E90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– why do we need it?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9369-2367-129A-D1C1-3A2D7D5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Standardizing the features around the center </a:t>
            </a:r>
            <a:r>
              <a:rPr lang="en-GB" b="1" dirty="0"/>
              <a:t>0 </a:t>
            </a:r>
            <a:r>
              <a:rPr lang="en-GB" dirty="0"/>
              <a:t>with a </a:t>
            </a:r>
            <a:r>
              <a:rPr lang="en-GB" b="1" dirty="0"/>
              <a:t>standard</a:t>
            </a:r>
            <a:r>
              <a:rPr lang="en-GB" dirty="0"/>
              <a:t> </a:t>
            </a:r>
            <a:r>
              <a:rPr lang="en-GB" b="1" dirty="0"/>
              <a:t>deviation</a:t>
            </a:r>
            <a:r>
              <a:rPr lang="en-GB" dirty="0"/>
              <a:t> of </a:t>
            </a:r>
            <a:r>
              <a:rPr lang="en-GB" b="1" dirty="0"/>
              <a:t>1</a:t>
            </a:r>
            <a:r>
              <a:rPr lang="en-GB" dirty="0"/>
              <a:t> is important when we compare measurements that have </a:t>
            </a:r>
            <a:r>
              <a:rPr lang="en-GB" b="1" dirty="0"/>
              <a:t>different</a:t>
            </a:r>
            <a:r>
              <a:rPr lang="en-GB" dirty="0"/>
              <a:t> units.</a:t>
            </a:r>
          </a:p>
          <a:p>
            <a:r>
              <a:rPr lang="en-GB" dirty="0"/>
              <a:t>Variables that are measured at </a:t>
            </a:r>
            <a:r>
              <a:rPr lang="en-GB" b="1" dirty="0"/>
              <a:t>different</a:t>
            </a:r>
            <a:r>
              <a:rPr lang="en-GB" dirty="0"/>
              <a:t> scales do </a:t>
            </a:r>
            <a:r>
              <a:rPr lang="en-GB" b="1" dirty="0"/>
              <a:t>not</a:t>
            </a:r>
            <a:r>
              <a:rPr lang="en-GB" dirty="0"/>
              <a:t> contribute </a:t>
            </a:r>
            <a:r>
              <a:rPr lang="en-GB" b="1" dirty="0"/>
              <a:t>equally</a:t>
            </a:r>
            <a:r>
              <a:rPr lang="en-GB" dirty="0"/>
              <a:t> to the analysis and might end up creating a </a:t>
            </a:r>
            <a:r>
              <a:rPr lang="en-GB" b="1" dirty="0"/>
              <a:t>bias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487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DB33-9C9C-5AEA-EA3B-C535E90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– why do we need it?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9369-2367-129A-D1C1-3A2D7D5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EXAMPLE</a:t>
            </a:r>
          </a:p>
          <a:p>
            <a:pPr lvl="1"/>
            <a:r>
              <a:rPr lang="en-GB" dirty="0"/>
              <a:t>A variable/feature that ranges between </a:t>
            </a:r>
            <a:r>
              <a:rPr lang="en-GB" b="1" dirty="0"/>
              <a:t>0 and 1000 </a:t>
            </a:r>
            <a:r>
              <a:rPr lang="en-GB" dirty="0"/>
              <a:t>will </a:t>
            </a:r>
            <a:r>
              <a:rPr lang="en-GB" b="1" dirty="0"/>
              <a:t>outweigh</a:t>
            </a:r>
            <a:r>
              <a:rPr lang="en-GB" dirty="0"/>
              <a:t> a variable that ranges between </a:t>
            </a:r>
            <a:r>
              <a:rPr lang="en-GB" b="1" dirty="0"/>
              <a:t>0 and 1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Using these variables </a:t>
            </a:r>
            <a:r>
              <a:rPr lang="en-GB" b="1" dirty="0"/>
              <a:t>without</a:t>
            </a:r>
            <a:r>
              <a:rPr lang="en-GB" dirty="0"/>
              <a:t> standardization will give the variable with the larger range </a:t>
            </a:r>
            <a:r>
              <a:rPr lang="en-GB" b="1" dirty="0"/>
              <a:t>weight of 1000 </a:t>
            </a:r>
            <a:r>
              <a:rPr lang="en-GB" dirty="0"/>
              <a:t>in the analysis</a:t>
            </a:r>
          </a:p>
          <a:p>
            <a:pPr lvl="1"/>
            <a:r>
              <a:rPr lang="en-GB" dirty="0"/>
              <a:t>Transforming the data to </a:t>
            </a:r>
            <a:r>
              <a:rPr lang="en-GB" b="1" dirty="0"/>
              <a:t>comparable</a:t>
            </a:r>
            <a:r>
              <a:rPr lang="en-GB" dirty="0"/>
              <a:t> </a:t>
            </a:r>
            <a:r>
              <a:rPr lang="en-GB" b="1" dirty="0"/>
              <a:t>scales</a:t>
            </a:r>
            <a:r>
              <a:rPr lang="en-GB" dirty="0"/>
              <a:t> can </a:t>
            </a:r>
            <a:r>
              <a:rPr lang="en-GB" b="1" dirty="0"/>
              <a:t>prevent</a:t>
            </a:r>
            <a:r>
              <a:rPr lang="en-GB" dirty="0"/>
              <a:t> this problem. </a:t>
            </a:r>
          </a:p>
          <a:p>
            <a:pPr lvl="1"/>
            <a:r>
              <a:rPr lang="en-GB" dirty="0"/>
              <a:t>Typical data standardization procedures </a:t>
            </a:r>
            <a:r>
              <a:rPr lang="en-GB" b="1" dirty="0"/>
              <a:t>equalize</a:t>
            </a:r>
            <a:r>
              <a:rPr lang="en-GB" dirty="0"/>
              <a:t> </a:t>
            </a:r>
            <a:r>
              <a:rPr lang="en-GB" b="1" dirty="0"/>
              <a:t>the range </a:t>
            </a:r>
            <a:r>
              <a:rPr lang="en-GB" dirty="0"/>
              <a:t>and/or </a:t>
            </a:r>
            <a:r>
              <a:rPr lang="en-GB" b="1" dirty="0"/>
              <a:t>data variability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6683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DB33-9C9C-5AEA-EA3B-C535E90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 – why do we need it?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9369-2367-129A-D1C1-3A2D7D5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Similarly, the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goal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 normalization is to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transform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features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to be on a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similar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scale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GB" dirty="0">
                <a:solidFill>
                  <a:srgbClr val="202124"/>
                </a:solidFill>
                <a:latin typeface="Roboto" panose="02000000000000000000" pitchFamily="2" charset="0"/>
              </a:rPr>
              <a:t>In other words</a:t>
            </a:r>
          </a:p>
          <a:p>
            <a:pPr lvl="1"/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goal of normalization is to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change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values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numeric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columns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in the dataset to a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common scale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pPr lvl="1"/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without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distorting differences in the ranges of values. </a:t>
            </a:r>
          </a:p>
          <a:p>
            <a:pPr lvl="1"/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For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machine learning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every dataset does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not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require normalization. </a:t>
            </a:r>
          </a:p>
          <a:p>
            <a:pPr lvl="1"/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is required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only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when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features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have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different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ranges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GB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improves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performance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training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stability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 the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GB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28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DB33-9C9C-5AEA-EA3B-C535E90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 – why do we need it?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9369-2367-129A-D1C1-3A2D7D5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EXAMPLE</a:t>
            </a:r>
          </a:p>
          <a:p>
            <a:pPr lvl="1"/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consider a data set containing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two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features,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age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and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income</a:t>
            </a:r>
          </a:p>
          <a:p>
            <a:pPr lvl="1"/>
            <a:r>
              <a:rPr lang="en-GB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age ranges from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0–100</a:t>
            </a:r>
          </a:p>
          <a:p>
            <a:pPr lvl="1"/>
            <a:r>
              <a:rPr lang="en-GB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income ranges from 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0–100,000</a:t>
            </a:r>
          </a:p>
          <a:p>
            <a:pPr lvl="1"/>
            <a:r>
              <a:rPr lang="en-GB" dirty="0"/>
              <a:t>income is about </a:t>
            </a:r>
            <a:r>
              <a:rPr lang="en-GB" b="1" dirty="0"/>
              <a:t>1,000</a:t>
            </a:r>
            <a:r>
              <a:rPr lang="en-GB" dirty="0"/>
              <a:t> times larger than age.</a:t>
            </a:r>
          </a:p>
          <a:p>
            <a:pPr lvl="1"/>
            <a:r>
              <a:rPr lang="en-GB" dirty="0"/>
              <a:t>these two features are in very different ranges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“income” feature</a:t>
            </a:r>
            <a:r>
              <a:rPr lang="en-GB" dirty="0"/>
              <a:t> will naturally </a:t>
            </a:r>
            <a:r>
              <a:rPr lang="en-GB" b="1" dirty="0"/>
              <a:t>influence</a:t>
            </a:r>
            <a:r>
              <a:rPr lang="en-GB" dirty="0"/>
              <a:t> the result more due to its larger value.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HOWEVER</a:t>
            </a:r>
            <a:r>
              <a:rPr lang="en-GB" dirty="0">
                <a:sym typeface="Wingdings" panose="05000000000000000000" pitchFamily="2" charset="2"/>
              </a:rPr>
              <a:t> this does </a:t>
            </a:r>
            <a:r>
              <a:rPr lang="en-GB" b="1" dirty="0">
                <a:sym typeface="Wingdings" panose="05000000000000000000" pitchFamily="2" charset="2"/>
              </a:rPr>
              <a:t>not</a:t>
            </a:r>
            <a:r>
              <a:rPr lang="en-GB" dirty="0">
                <a:sym typeface="Wingdings" panose="05000000000000000000" pitchFamily="2" charset="2"/>
              </a:rPr>
              <a:t> mean that </a:t>
            </a:r>
            <a:r>
              <a:rPr lang="en-GB" b="1" dirty="0">
                <a:sym typeface="Wingdings" panose="05000000000000000000" pitchFamily="2" charset="2"/>
              </a:rPr>
              <a:t>income</a:t>
            </a:r>
            <a:r>
              <a:rPr lang="en-GB" dirty="0">
                <a:sym typeface="Wingdings" panose="05000000000000000000" pitchFamily="2" charset="2"/>
              </a:rPr>
              <a:t> is more important as a predictor!!!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THEREFORE the data is normalized to bring all the features to the </a:t>
            </a:r>
            <a:r>
              <a:rPr lang="en-GB" b="1" dirty="0">
                <a:sym typeface="Wingdings" panose="05000000000000000000" pitchFamily="2" charset="2"/>
              </a:rPr>
              <a:t>same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range</a:t>
            </a:r>
            <a:r>
              <a:rPr lang="en-GB" dirty="0">
                <a:sym typeface="Wingdings" panose="05000000000000000000" pitchFamily="2" charset="2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832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5FBC-79AB-A342-85A7-2A22FA3E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</a:t>
            </a:r>
            <a:r>
              <a:rPr lang="en-GB" b="1" dirty="0"/>
              <a:t>STANDARDIZATION</a:t>
            </a:r>
            <a:r>
              <a:rPr lang="en-GB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E0B5-CCE1-8308-033D-BE5A31AD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Standardization </a:t>
            </a:r>
            <a:r>
              <a:rPr lang="en-GB" b="1" dirty="0"/>
              <a:t>assumes </a:t>
            </a:r>
            <a:r>
              <a:rPr lang="en-GB" dirty="0"/>
              <a:t>that your data has a </a:t>
            </a:r>
            <a:r>
              <a:rPr lang="en-GB" b="1" dirty="0"/>
              <a:t>Gaussian</a:t>
            </a:r>
            <a:r>
              <a:rPr lang="en-GB" dirty="0"/>
              <a:t> (bell curve) </a:t>
            </a:r>
            <a:r>
              <a:rPr lang="en-GB" b="1" dirty="0"/>
              <a:t>distribution</a:t>
            </a:r>
            <a:r>
              <a:rPr lang="en-GB" dirty="0"/>
              <a:t>. </a:t>
            </a:r>
          </a:p>
          <a:p>
            <a:r>
              <a:rPr lang="en-GB" dirty="0"/>
              <a:t>This does </a:t>
            </a:r>
            <a:r>
              <a:rPr lang="en-GB" b="1" dirty="0"/>
              <a:t>not</a:t>
            </a:r>
            <a:r>
              <a:rPr lang="en-GB" dirty="0"/>
              <a:t> strictly have to be true, but the technique is more effective if your feature/attribute distribution is Gaussian. </a:t>
            </a:r>
          </a:p>
          <a:p>
            <a:r>
              <a:rPr lang="en-GB" dirty="0"/>
              <a:t>Standardization is useful </a:t>
            </a:r>
            <a:r>
              <a:rPr lang="en-GB" b="1" dirty="0"/>
              <a:t>when</a:t>
            </a:r>
            <a:r>
              <a:rPr lang="en-GB" dirty="0"/>
              <a:t> your data has </a:t>
            </a:r>
            <a:r>
              <a:rPr lang="en-GB" b="1" dirty="0"/>
              <a:t>varying scales</a:t>
            </a:r>
            <a:r>
              <a:rPr lang="en-GB" dirty="0"/>
              <a:t> </a:t>
            </a:r>
          </a:p>
          <a:p>
            <a:r>
              <a:rPr lang="en-GB" dirty="0"/>
              <a:t>and the </a:t>
            </a:r>
            <a:r>
              <a:rPr lang="en-GB" b="1" dirty="0"/>
              <a:t>algorithm</a:t>
            </a:r>
            <a:r>
              <a:rPr lang="en-GB" dirty="0"/>
              <a:t> you are using does make </a:t>
            </a:r>
            <a:r>
              <a:rPr lang="en-GB" b="1" dirty="0"/>
              <a:t>assumptions</a:t>
            </a:r>
            <a:r>
              <a:rPr lang="en-GB" dirty="0"/>
              <a:t> about your data having a </a:t>
            </a:r>
            <a:r>
              <a:rPr lang="en-GB" b="1" dirty="0"/>
              <a:t>Gaussian distribution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such as linear regression, logistic regression, and linear discriminant analysis.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02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5FBC-79AB-A342-85A7-2A22FA3E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</a:t>
            </a:r>
            <a:r>
              <a:rPr lang="en-GB" b="1" dirty="0"/>
              <a:t>NORMALIZATION</a:t>
            </a:r>
            <a:r>
              <a:rPr lang="en-GB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E0B5-CCE1-8308-033D-BE5A31AD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 is a good technique to use </a:t>
            </a:r>
            <a:r>
              <a:rPr lang="en-GB" b="1" dirty="0"/>
              <a:t>when</a:t>
            </a:r>
            <a:r>
              <a:rPr lang="en-GB" dirty="0"/>
              <a:t> you do </a:t>
            </a:r>
            <a:r>
              <a:rPr lang="en-GB" b="1" dirty="0"/>
              <a:t>not</a:t>
            </a:r>
            <a:r>
              <a:rPr lang="en-GB" dirty="0"/>
              <a:t> know the </a:t>
            </a:r>
            <a:r>
              <a:rPr lang="en-GB" b="1" dirty="0"/>
              <a:t>distribution</a:t>
            </a:r>
            <a:r>
              <a:rPr lang="en-GB" dirty="0"/>
              <a:t> of your data or </a:t>
            </a:r>
            <a:r>
              <a:rPr lang="en-GB" b="1" dirty="0"/>
              <a:t>when</a:t>
            </a:r>
            <a:r>
              <a:rPr lang="en-GB" dirty="0"/>
              <a:t> you know the distribution is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b="1" dirty="0"/>
              <a:t>Gaussian</a:t>
            </a:r>
            <a:r>
              <a:rPr lang="en-GB" dirty="0"/>
              <a:t> (a bell curve). </a:t>
            </a:r>
          </a:p>
          <a:p>
            <a:r>
              <a:rPr lang="en-GB" dirty="0"/>
              <a:t>Normalization is useful when your data has </a:t>
            </a:r>
            <a:r>
              <a:rPr lang="en-GB" b="1" dirty="0"/>
              <a:t>varying scales</a:t>
            </a:r>
            <a:r>
              <a:rPr lang="en-GB" dirty="0"/>
              <a:t> </a:t>
            </a:r>
          </a:p>
          <a:p>
            <a:r>
              <a:rPr lang="en-GB" dirty="0"/>
              <a:t>and the </a:t>
            </a:r>
            <a:r>
              <a:rPr lang="en-GB" b="1" dirty="0"/>
              <a:t>algorithm</a:t>
            </a:r>
            <a:r>
              <a:rPr lang="en-GB" dirty="0"/>
              <a:t> you are using does </a:t>
            </a:r>
            <a:r>
              <a:rPr lang="en-GB" b="1" dirty="0"/>
              <a:t>not</a:t>
            </a:r>
            <a:r>
              <a:rPr lang="en-GB" dirty="0"/>
              <a:t> make </a:t>
            </a:r>
            <a:r>
              <a:rPr lang="en-GB" b="1" dirty="0"/>
              <a:t>assumptions</a:t>
            </a:r>
            <a:r>
              <a:rPr lang="en-GB" dirty="0"/>
              <a:t> about the distribution of your data, such as </a:t>
            </a:r>
            <a:r>
              <a:rPr lang="en-GB" b="1" dirty="0"/>
              <a:t>k-nearest </a:t>
            </a:r>
            <a:r>
              <a:rPr lang="en-GB" b="1" dirty="0" err="1"/>
              <a:t>neighbors</a:t>
            </a:r>
            <a:r>
              <a:rPr lang="en-GB" b="1" dirty="0"/>
              <a:t> (kNN) </a:t>
            </a:r>
            <a:r>
              <a:rPr lang="en-GB" dirty="0"/>
              <a:t>and </a:t>
            </a:r>
            <a:r>
              <a:rPr lang="en-GB" b="1" dirty="0"/>
              <a:t>artificial neural networks (ANN)</a:t>
            </a:r>
            <a:r>
              <a:rPr lang="en-GB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6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4F6-CF60-4E00-F24D-2E25822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STANDARDIZATION – What is it?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F1D9-9291-F4A1-7316-EE6B2BF5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2044" cy="490233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Standardization (or </a:t>
            </a:r>
            <a:r>
              <a:rPr lang="en-GB" b="1" i="1" u="sng" dirty="0">
                <a:solidFill>
                  <a:srgbClr val="292929"/>
                </a:solidFill>
                <a:effectLst/>
                <a:latin typeface="source-serif-pro"/>
              </a:rPr>
              <a:t>Z-score normalization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) means that a feature has a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mean of  0 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and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standard deviation of 1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procedure involves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subtracting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each observation from the mean and then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dividing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by the standard deviation</a:t>
            </a:r>
          </a:p>
          <a:p>
            <a:pPr marL="0" indent="0">
              <a:buNone/>
            </a:pPr>
            <a:endParaRPr lang="en-GB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result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of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standardization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is that the features will be rescaled so that they’ll have the properties of a standard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normal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distribution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with</a:t>
            </a:r>
          </a:p>
          <a:p>
            <a:pPr lvl="1"/>
            <a:r>
              <a:rPr lang="el-GR" b="1" dirty="0"/>
              <a:t>μ=0 and σ=1</a:t>
            </a:r>
            <a:r>
              <a:rPr lang="en-GB" b="1" dirty="0"/>
              <a:t> </a:t>
            </a:r>
          </a:p>
          <a:p>
            <a:pPr lvl="1"/>
            <a:r>
              <a:rPr lang="el-GR" b="1" dirty="0"/>
              <a:t>μ</a:t>
            </a:r>
            <a:r>
              <a:rPr lang="en-GB" b="1" dirty="0"/>
              <a:t> (mu) </a:t>
            </a:r>
            <a:r>
              <a:rPr lang="en-GB" b="1" dirty="0">
                <a:sym typeface="Wingdings" panose="05000000000000000000" pitchFamily="2" charset="2"/>
              </a:rPr>
              <a:t> MEAN and </a:t>
            </a:r>
            <a:r>
              <a:rPr lang="el-GR" b="1" dirty="0"/>
              <a:t>σ</a:t>
            </a:r>
            <a:r>
              <a:rPr lang="en-GB" b="1" dirty="0"/>
              <a:t> (sigma) </a:t>
            </a:r>
            <a:r>
              <a:rPr lang="en-GB" b="1" dirty="0">
                <a:sym typeface="Wingdings" panose="05000000000000000000" pitchFamily="2" charset="2"/>
              </a:rPr>
              <a:t> STANDARD DEVIATION</a:t>
            </a:r>
            <a:endParaRPr lang="tr-TR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5C86F7-D011-BF97-BCFB-FEBF87AAC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8735" y="5302044"/>
            <a:ext cx="1871509" cy="14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4F6-CF60-4E00-F24D-2E25822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 – What is it?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F1D9-9291-F4A1-7316-EE6B2BF5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Normalization is the process of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converting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numerical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feature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into a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standard range 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of values. </a:t>
            </a:r>
          </a:p>
          <a:p>
            <a:r>
              <a:rPr lang="en-GB" dirty="0" err="1">
                <a:solidFill>
                  <a:srgbClr val="292929"/>
                </a:solidFill>
                <a:latin typeface="source-serif-pro"/>
              </a:rPr>
              <a:t>a.k.a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 min-max normalization  </a:t>
            </a:r>
            <a:endParaRPr lang="en-GB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range of values might be either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[-1, 1] 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or 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[0, 1].</a:t>
            </a:r>
          </a:p>
          <a:p>
            <a:r>
              <a:rPr lang="en-GB" dirty="0"/>
              <a:t>In </a:t>
            </a:r>
            <a:r>
              <a:rPr lang="en-GB" b="1" dirty="0"/>
              <a:t>contrast</a:t>
            </a:r>
            <a:r>
              <a:rPr lang="en-GB" dirty="0"/>
              <a:t> to </a:t>
            </a:r>
            <a:r>
              <a:rPr lang="en-GB" b="1" dirty="0"/>
              <a:t>standardization</a:t>
            </a:r>
            <a:r>
              <a:rPr lang="en-GB" dirty="0"/>
              <a:t>, the cost of having this bounded range is that we will end up with </a:t>
            </a:r>
            <a:r>
              <a:rPr lang="en-GB" b="1" dirty="0"/>
              <a:t>smaller</a:t>
            </a:r>
            <a:r>
              <a:rPr lang="en-GB" dirty="0"/>
              <a:t> </a:t>
            </a:r>
            <a:r>
              <a:rPr lang="en-GB" b="1" dirty="0"/>
              <a:t>standard</a:t>
            </a:r>
            <a:r>
              <a:rPr lang="en-GB" dirty="0"/>
              <a:t> </a:t>
            </a:r>
            <a:r>
              <a:rPr lang="en-GB" b="1" dirty="0"/>
              <a:t>deviations</a:t>
            </a:r>
            <a:r>
              <a:rPr lang="en-GB" dirty="0"/>
              <a:t>, which can </a:t>
            </a:r>
            <a:r>
              <a:rPr lang="en-GB" b="1" dirty="0"/>
              <a:t>suppress</a:t>
            </a:r>
            <a:r>
              <a:rPr lang="en-GB" dirty="0"/>
              <a:t> the effect of </a:t>
            </a:r>
            <a:r>
              <a:rPr lang="en-GB" b="1" dirty="0"/>
              <a:t>outliers</a:t>
            </a:r>
            <a:r>
              <a:rPr lang="en-GB" dirty="0"/>
              <a:t>. Thus Min-Max normalization is </a:t>
            </a:r>
            <a:r>
              <a:rPr lang="en-GB" b="1" dirty="0"/>
              <a:t>sensitive</a:t>
            </a:r>
            <a:r>
              <a:rPr lang="en-GB" dirty="0"/>
              <a:t> to outliers.</a:t>
            </a:r>
            <a:endParaRPr lang="tr-T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25DC7C-C88B-FBB3-1A8F-E9294F956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425" y="5319721"/>
            <a:ext cx="4746369" cy="9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913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Roboto</vt:lpstr>
      <vt:lpstr>source-serif-pro</vt:lpstr>
      <vt:lpstr>Office Theme</vt:lpstr>
      <vt:lpstr>STANDARDIZATION/NORMALIZATION</vt:lpstr>
      <vt:lpstr>STANDARDIZATION – why do we need it?</vt:lpstr>
      <vt:lpstr>STANDARDIZATION – why do we need it?</vt:lpstr>
      <vt:lpstr>NORMALIZATION – why do we need it?</vt:lpstr>
      <vt:lpstr>NORMALIZATION – why do we need it?</vt:lpstr>
      <vt:lpstr>WHEN TO USE STANDARDIZATION?</vt:lpstr>
      <vt:lpstr>WHEN TO USE NORMALIZATION?</vt:lpstr>
      <vt:lpstr>STANDARDIZATION – What is it?</vt:lpstr>
      <vt:lpstr>NORMALIZATION – What is it?</vt:lpstr>
      <vt:lpstr>STANDARDIZATION EXAMPLE</vt:lpstr>
      <vt:lpstr>STANDARDIZATION EXAMPLE</vt:lpstr>
      <vt:lpstr>STANDARDIZATION EXAMPLE</vt:lpstr>
      <vt:lpstr>STANDARDIZATION EXAMPLE</vt:lpstr>
      <vt:lpstr>STANDARDIZATION EXAMPLE</vt:lpstr>
      <vt:lpstr>MIN-MAX NORMALIZATION EXAMPLE</vt:lpstr>
      <vt:lpstr>MIN-MAX NORMALIZATION EXAMPLE [a=0,b=1]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Koray Açıcı</dc:creator>
  <cp:lastModifiedBy>Koray Açıcı</cp:lastModifiedBy>
  <cp:revision>63</cp:revision>
  <dcterms:created xsi:type="dcterms:W3CDTF">2023-04-10T19:59:20Z</dcterms:created>
  <dcterms:modified xsi:type="dcterms:W3CDTF">2023-04-10T22:55:23Z</dcterms:modified>
</cp:coreProperties>
</file>