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3" r:id="rId7"/>
    <p:sldId id="269" r:id="rId8"/>
    <p:sldId id="270" r:id="rId9"/>
    <p:sldId id="271" r:id="rId10"/>
    <p:sldId id="272" r:id="rId11"/>
    <p:sldId id="273" r:id="rId12"/>
    <p:sldId id="274" r:id="rId13"/>
    <p:sldId id="275" r:id="rId14"/>
    <p:sldId id="276" r:id="rId15"/>
    <p:sldId id="261" r:id="rId16"/>
    <p:sldId id="262"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45CA855-F1E2-4B4E-9D4B-7D10EFED8B09}">
          <p14:sldIdLst>
            <p14:sldId id="256"/>
            <p14:sldId id="257"/>
            <p14:sldId id="258"/>
            <p14:sldId id="259"/>
            <p14:sldId id="268"/>
            <p14:sldId id="263"/>
            <p14:sldId id="269"/>
            <p14:sldId id="270"/>
            <p14:sldId id="271"/>
            <p14:sldId id="272"/>
            <p14:sldId id="273"/>
            <p14:sldId id="274"/>
            <p14:sldId id="275"/>
            <p14:sldId id="276"/>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37CC5A-88EC-4B03-8384-B4E73837673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E9262A3-4239-43C7-8797-578119B3B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E873F32-6BFB-47FE-AD40-D0FA8CADBC5E}"/>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CCE5E7DC-96F2-4055-8ACB-5B95B88BE8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117F82-3747-4BA1-BE97-E177E94B0DB4}"/>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243471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6E4B9D-431A-4034-AD69-AFB69E09A38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FA1E596-F651-4085-A589-99A7CE90772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22ECE5F-C69D-47F3-A835-8AB4B6681970}"/>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4D79E612-1279-46AB-A57E-AFE6BE6922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D3928E-D175-4FD2-ABEF-10D45145C6AE}"/>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189537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23F38C7-C5C3-4BD5-8F0C-8330E7F38FB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B47E7AD-4EA1-4890-8368-EC7205F27F4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E84928D-25FE-4E2F-B22D-5A92F8C013F5}"/>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6061A32E-EDEE-454B-950E-6A1CE7A3A9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5D8467-0955-4AB0-BE4A-947FE888E730}"/>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31390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F1D9A-C003-4972-BFE0-38952A3477D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147586B-7FA4-4D87-945C-1CF9905A7AB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72A7525-9C7E-465F-A6F0-1F40A6658A51}"/>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8F7E6E4A-56E4-424E-A606-5012CFDAF3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5F29BE-121B-42B4-A62F-FE9E96BEEC68}"/>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1342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802809-805A-4CE3-8958-B82F9D0ABB3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BBB1A19-EA82-4786-B0D3-608972B20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7C14C84-E260-4FE5-99CC-F74509D4945B}"/>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EDF40D9C-42DB-44CA-8DE3-76E49932CE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3DA1EC-82DF-4707-BA38-DB8F3EF4240B}"/>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23121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D5779-1AB8-4B2A-89F4-4EA092F6CCF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736D7CD-5D55-48C0-8D7C-750325D6772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8445B9D-3A89-47B6-8990-CFDB1863FC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0E41D96-9AD1-4ABD-8B16-0D31CD5D67FE}"/>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6" name="Alt Bilgi Yer Tutucusu 5">
            <a:extLst>
              <a:ext uri="{FF2B5EF4-FFF2-40B4-BE49-F238E27FC236}">
                <a16:creationId xmlns:a16="http://schemas.microsoft.com/office/drawing/2014/main" id="{4BDFC30D-30B6-417C-8042-F3F301AB05F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6F1A76-EEB6-4809-8E39-57ED86F0F9F8}"/>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62223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12B1DB-6D71-4568-BCBB-0226971DF44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4900FE4-6E50-4E8F-9EF5-B0C0B0DAE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68CAB87-7887-49BF-AA03-B4F06F21F5D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99609DC-84D7-4EE1-8437-77723E367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3BB8926-53CE-440F-81A0-C0CC842FC83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51ED800-06C5-481D-845D-4DF8C93F9969}"/>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8" name="Alt Bilgi Yer Tutucusu 7">
            <a:extLst>
              <a:ext uri="{FF2B5EF4-FFF2-40B4-BE49-F238E27FC236}">
                <a16:creationId xmlns:a16="http://schemas.microsoft.com/office/drawing/2014/main" id="{68DE2B32-4FD6-40E4-93CC-E9B6E1E28E1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2876942-A6E1-4A50-99AB-A746B5C67511}"/>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8047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837A0B-ED87-4CF4-9499-F9FC6805E97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4EC1904-1685-4817-89AB-37FD857DB03E}"/>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4" name="Alt Bilgi Yer Tutucusu 3">
            <a:extLst>
              <a:ext uri="{FF2B5EF4-FFF2-40B4-BE49-F238E27FC236}">
                <a16:creationId xmlns:a16="http://schemas.microsoft.com/office/drawing/2014/main" id="{EDAFEF1E-DAC4-49A9-ADA5-9002919C97A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C2D43AE-1D9C-43B3-8D66-9A15D1AF0961}"/>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341902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19FA3D5-48AC-40EA-9C8E-2DAF9654ACB7}"/>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3" name="Alt Bilgi Yer Tutucusu 2">
            <a:extLst>
              <a:ext uri="{FF2B5EF4-FFF2-40B4-BE49-F238E27FC236}">
                <a16:creationId xmlns:a16="http://schemas.microsoft.com/office/drawing/2014/main" id="{73B0AD3E-13BB-48D9-8BD8-86E736DF667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66D800D-08C7-4BE3-A2A4-C269C7C10EF3}"/>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242431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3C1B5-E3C8-4E0A-8DB9-21809A157C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7A5E54B-60CF-47E4-A9CD-D925A69DA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20AF875-F844-456F-B7F5-D838E9765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68128F9-1B06-4BD8-9C1F-6D01E51E3E29}"/>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6" name="Alt Bilgi Yer Tutucusu 5">
            <a:extLst>
              <a:ext uri="{FF2B5EF4-FFF2-40B4-BE49-F238E27FC236}">
                <a16:creationId xmlns:a16="http://schemas.microsoft.com/office/drawing/2014/main" id="{2823F465-D2B9-4893-A90F-912C6DB4A62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84DAA61-CE6A-4925-ACBA-18873265240E}"/>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1483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02B78F-6A0F-42A9-B845-C38F5A43AA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B7AC388-218D-412D-8917-69DDA884B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C0F4987-8085-4FBE-B31F-D67B5149B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70BE44-33B1-44A6-BAEE-10F396807F41}"/>
              </a:ext>
            </a:extLst>
          </p:cNvPr>
          <p:cNvSpPr>
            <a:spLocks noGrp="1"/>
          </p:cNvSpPr>
          <p:nvPr>
            <p:ph type="dt" sz="half" idx="10"/>
          </p:nvPr>
        </p:nvSpPr>
        <p:spPr/>
        <p:txBody>
          <a:bodyPr/>
          <a:lstStyle/>
          <a:p>
            <a:fld id="{C052142B-8BD3-4578-93EC-FCD4EC4692FB}" type="datetimeFigureOut">
              <a:rPr lang="tr-TR" smtClean="0"/>
              <a:t>18.12.2023</a:t>
            </a:fld>
            <a:endParaRPr lang="tr-TR"/>
          </a:p>
        </p:txBody>
      </p:sp>
      <p:sp>
        <p:nvSpPr>
          <p:cNvPr id="6" name="Alt Bilgi Yer Tutucusu 5">
            <a:extLst>
              <a:ext uri="{FF2B5EF4-FFF2-40B4-BE49-F238E27FC236}">
                <a16:creationId xmlns:a16="http://schemas.microsoft.com/office/drawing/2014/main" id="{6E685136-264A-4572-8807-C7B1C7CD9B3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67392A2-9C02-479A-8BB7-C0B50433B706}"/>
              </a:ext>
            </a:extLst>
          </p:cNvPr>
          <p:cNvSpPr>
            <a:spLocks noGrp="1"/>
          </p:cNvSpPr>
          <p:nvPr>
            <p:ph type="sldNum" sz="quarter" idx="12"/>
          </p:nvPr>
        </p:nvSpPr>
        <p:spPr/>
        <p:txBody>
          <a:bodyPr/>
          <a:lstStyle/>
          <a:p>
            <a:fld id="{7F71DC2C-BCD5-4B05-820C-078AE20F0247}" type="slidenum">
              <a:rPr lang="tr-TR" smtClean="0"/>
              <a:t>‹#›</a:t>
            </a:fld>
            <a:endParaRPr lang="tr-TR"/>
          </a:p>
        </p:txBody>
      </p:sp>
    </p:spTree>
    <p:extLst>
      <p:ext uri="{BB962C8B-B14F-4D97-AF65-F5344CB8AC3E}">
        <p14:creationId xmlns:p14="http://schemas.microsoft.com/office/powerpoint/2010/main" val="101610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C1B1B5E-8E9B-43E4-89C8-40418D2AF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A75E2D5-1D29-4C47-8CFD-40DB0C122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271FA67-CEA9-4DDE-AD0D-8641E5CEA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2142B-8BD3-4578-93EC-FCD4EC4692FB}" type="datetimeFigureOut">
              <a:rPr lang="tr-TR" smtClean="0"/>
              <a:t>18.12.2023</a:t>
            </a:fld>
            <a:endParaRPr lang="tr-TR"/>
          </a:p>
        </p:txBody>
      </p:sp>
      <p:sp>
        <p:nvSpPr>
          <p:cNvPr id="5" name="Alt Bilgi Yer Tutucusu 4">
            <a:extLst>
              <a:ext uri="{FF2B5EF4-FFF2-40B4-BE49-F238E27FC236}">
                <a16:creationId xmlns:a16="http://schemas.microsoft.com/office/drawing/2014/main" id="{C6EF3415-24D2-4107-9835-BC7528267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2D70AC3-8D54-4EC0-B12C-B8B5BF79D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DC2C-BCD5-4B05-820C-078AE20F0247}" type="slidenum">
              <a:rPr lang="tr-TR" smtClean="0"/>
              <a:t>‹#›</a:t>
            </a:fld>
            <a:endParaRPr lang="tr-TR"/>
          </a:p>
        </p:txBody>
      </p:sp>
    </p:spTree>
    <p:extLst>
      <p:ext uri="{BB962C8B-B14F-4D97-AF65-F5344CB8AC3E}">
        <p14:creationId xmlns:p14="http://schemas.microsoft.com/office/powerpoint/2010/main" val="196186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av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av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web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F28B0F-6D16-44BB-8018-95C802B83B85}"/>
              </a:ext>
            </a:extLst>
          </p:cNvPr>
          <p:cNvSpPr>
            <a:spLocks noGrp="1"/>
          </p:cNvSpPr>
          <p:nvPr>
            <p:ph type="ctrTitle"/>
          </p:nvPr>
        </p:nvSpPr>
        <p:spPr/>
        <p:txBody>
          <a:bodyPr/>
          <a:lstStyle/>
          <a:p>
            <a:r>
              <a:rPr lang="tr-TR" b="1" dirty="0">
                <a:solidFill>
                  <a:srgbClr val="FF0000"/>
                </a:solidFill>
                <a:latin typeface="Century" panose="02040604050505020304" pitchFamily="18" charset="0"/>
              </a:rPr>
              <a:t> SP Project 2</a:t>
            </a:r>
            <a:br>
              <a:rPr lang="tr-TR" b="1" dirty="0">
                <a:solidFill>
                  <a:srgbClr val="FF0000"/>
                </a:solidFill>
                <a:latin typeface="Century" panose="02040604050505020304" pitchFamily="18" charset="0"/>
              </a:rPr>
            </a:br>
            <a:r>
              <a:rPr lang="tr-TR" b="1" dirty="0">
                <a:solidFill>
                  <a:srgbClr val="FF0000"/>
                </a:solidFill>
                <a:latin typeface="Century" panose="02040604050505020304" pitchFamily="18" charset="0"/>
              </a:rPr>
              <a:t>Machine Learning</a:t>
            </a:r>
          </a:p>
        </p:txBody>
      </p:sp>
      <p:sp>
        <p:nvSpPr>
          <p:cNvPr id="3" name="Alt Başlık 2">
            <a:extLst>
              <a:ext uri="{FF2B5EF4-FFF2-40B4-BE49-F238E27FC236}">
                <a16:creationId xmlns:a16="http://schemas.microsoft.com/office/drawing/2014/main" id="{1BAC383B-1E1E-42A4-A2DF-56228AE7A5DD}"/>
              </a:ext>
            </a:extLst>
          </p:cNvPr>
          <p:cNvSpPr>
            <a:spLocks noGrp="1"/>
          </p:cNvSpPr>
          <p:nvPr>
            <p:ph type="subTitle" idx="1"/>
          </p:nvPr>
        </p:nvSpPr>
        <p:spPr/>
        <p:txBody>
          <a:bodyPr anchor="ctr">
            <a:normAutofit/>
          </a:bodyPr>
          <a:lstStyle/>
          <a:p>
            <a:r>
              <a:rPr lang="tr-TR" sz="5400" b="1" dirty="0">
                <a:solidFill>
                  <a:srgbClr val="FF0000"/>
                </a:solidFill>
                <a:effectLst/>
                <a:latin typeface="Century" panose="02040604050505020304" pitchFamily="18" charset="0"/>
              </a:rPr>
              <a:t>Wine </a:t>
            </a:r>
            <a:r>
              <a:rPr lang="tr-TR" sz="5400" b="1" dirty="0" err="1">
                <a:solidFill>
                  <a:srgbClr val="FF0000"/>
                </a:solidFill>
                <a:effectLst/>
                <a:latin typeface="Century" panose="02040604050505020304" pitchFamily="18" charset="0"/>
              </a:rPr>
              <a:t>Quality</a:t>
            </a:r>
            <a:endParaRPr lang="tr-TR" sz="5400" b="1" dirty="0">
              <a:solidFill>
                <a:srgbClr val="FF0000"/>
              </a:solidFill>
              <a:effectLst/>
              <a:latin typeface="Century" panose="02040604050505020304" pitchFamily="18" charset="0"/>
            </a:endParaRPr>
          </a:p>
        </p:txBody>
      </p:sp>
    </p:spTree>
    <p:extLst>
      <p:ext uri="{BB962C8B-B14F-4D97-AF65-F5344CB8AC3E}">
        <p14:creationId xmlns:p14="http://schemas.microsoft.com/office/powerpoint/2010/main" val="184275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067A4D-205C-47AF-91BE-F86C4ED616D9}"/>
              </a:ext>
            </a:extLst>
          </p:cNvPr>
          <p:cNvSpPr>
            <a:spLocks noGrp="1"/>
          </p:cNvSpPr>
          <p:nvPr>
            <p:ph type="title"/>
          </p:nvPr>
        </p:nvSpPr>
        <p:spPr/>
        <p:txBody>
          <a:bodyPr>
            <a:normAutofit/>
          </a:bodyPr>
          <a:lstStyle/>
          <a:p>
            <a:pPr algn="ctr"/>
            <a:r>
              <a:rPr lang="tr-TR" sz="4000" b="1" dirty="0">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Machine Learning </a:t>
            </a:r>
            <a:r>
              <a:rPr lang="tr-TR" sz="4000" b="1" dirty="0" err="1">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Algorithms</a:t>
            </a:r>
            <a:br>
              <a:rPr lang="tr-TR" sz="2800" dirty="0">
                <a:effectLst/>
                <a:latin typeface="Century" panose="02040604050505020304" pitchFamily="18" charset="0"/>
                <a:ea typeface="Times New Roman" panose="02020603050405020304" pitchFamily="18" charset="0"/>
                <a:cs typeface="Times New Roman" panose="02020603050405020304" pitchFamily="18" charset="0"/>
              </a:rPr>
            </a:br>
            <a:endParaRPr lang="tr-TR" sz="2800" dirty="0">
              <a:latin typeface="Century" panose="02040604050505020304" pitchFamily="18" charset="0"/>
            </a:endParaRPr>
          </a:p>
        </p:txBody>
      </p:sp>
      <p:pic>
        <p:nvPicPr>
          <p:cNvPr id="5" name="İçerik Yer Tutucusu 4">
            <a:extLst>
              <a:ext uri="{FF2B5EF4-FFF2-40B4-BE49-F238E27FC236}">
                <a16:creationId xmlns:a16="http://schemas.microsoft.com/office/drawing/2014/main" id="{04F77086-5DBD-40F6-AD41-AE65BA55FD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2302" y="1353804"/>
            <a:ext cx="9687396" cy="2415749"/>
          </a:xfrm>
        </p:spPr>
      </p:pic>
      <p:sp>
        <p:nvSpPr>
          <p:cNvPr id="7" name="Metin kutusu 6">
            <a:extLst>
              <a:ext uri="{FF2B5EF4-FFF2-40B4-BE49-F238E27FC236}">
                <a16:creationId xmlns:a16="http://schemas.microsoft.com/office/drawing/2014/main" id="{100F9B33-EB4E-45B8-80B2-320D8D8335C9}"/>
              </a:ext>
            </a:extLst>
          </p:cNvPr>
          <p:cNvSpPr txBox="1"/>
          <p:nvPr/>
        </p:nvSpPr>
        <p:spPr>
          <a:xfrm>
            <a:off x="1252302" y="4019568"/>
            <a:ext cx="6096000" cy="1631216"/>
          </a:xfrm>
          <a:prstGeom prst="rect">
            <a:avLst/>
          </a:prstGeom>
          <a:noFill/>
        </p:spPr>
        <p:txBody>
          <a:bodyPr wrap="square">
            <a:spAutoFit/>
          </a:bodyPr>
          <a:lstStyle/>
          <a:p>
            <a:r>
              <a:rPr lang="en-US" sz="2000" dirty="0">
                <a:latin typeface="Century" panose="02040604050505020304" pitchFamily="18" charset="0"/>
              </a:rPr>
              <a:t>The </a:t>
            </a:r>
            <a:r>
              <a:rPr lang="tr-TR" sz="2000" dirty="0">
                <a:latin typeface="Century" panose="02040604050505020304" pitchFamily="18" charset="0"/>
              </a:rPr>
              <a:t>m</a:t>
            </a:r>
            <a:r>
              <a:rPr lang="en-US" sz="2000" dirty="0" err="1">
                <a:latin typeface="Century" panose="02040604050505020304" pitchFamily="18" charset="0"/>
              </a:rPr>
              <a:t>odels</a:t>
            </a:r>
            <a:r>
              <a:rPr lang="en-US" sz="2000" dirty="0">
                <a:latin typeface="Century" panose="02040604050505020304" pitchFamily="18" charset="0"/>
              </a:rPr>
              <a:t> are:</a:t>
            </a:r>
          </a:p>
          <a:p>
            <a:r>
              <a:rPr lang="en-US" sz="2000" dirty="0">
                <a:latin typeface="Century" panose="02040604050505020304" pitchFamily="18" charset="0"/>
              </a:rPr>
              <a:t>IBk: K-nearest neighbors</a:t>
            </a:r>
          </a:p>
          <a:p>
            <a:r>
              <a:rPr lang="en-US" sz="2000" dirty="0">
                <a:latin typeface="Century" panose="02040604050505020304" pitchFamily="18" charset="0"/>
              </a:rPr>
              <a:t>J48: C4.5 decision tree</a:t>
            </a:r>
          </a:p>
          <a:p>
            <a:r>
              <a:rPr lang="en-US" sz="2000" dirty="0">
                <a:latin typeface="Century" panose="02040604050505020304" pitchFamily="18" charset="0"/>
              </a:rPr>
              <a:t>RF: Random forest</a:t>
            </a:r>
          </a:p>
          <a:p>
            <a:r>
              <a:rPr lang="en-US" sz="2000" dirty="0">
                <a:latin typeface="Century" panose="02040604050505020304" pitchFamily="18" charset="0"/>
              </a:rPr>
              <a:t>NaiveBayes: Naive Bayes</a:t>
            </a:r>
          </a:p>
        </p:txBody>
      </p:sp>
      <p:sp>
        <p:nvSpPr>
          <p:cNvPr id="9" name="Metin kutusu 8">
            <a:extLst>
              <a:ext uri="{FF2B5EF4-FFF2-40B4-BE49-F238E27FC236}">
                <a16:creationId xmlns:a16="http://schemas.microsoft.com/office/drawing/2014/main" id="{F1870EFB-C979-43DA-8120-CCF899831C71}"/>
              </a:ext>
            </a:extLst>
          </p:cNvPr>
          <p:cNvSpPr txBox="1"/>
          <p:nvPr/>
        </p:nvSpPr>
        <p:spPr>
          <a:xfrm>
            <a:off x="5257800" y="4019568"/>
            <a:ext cx="6096000" cy="2031325"/>
          </a:xfrm>
          <a:prstGeom prst="rect">
            <a:avLst/>
          </a:prstGeom>
          <a:noFill/>
        </p:spPr>
        <p:txBody>
          <a:bodyPr wrap="square">
            <a:spAutoFit/>
          </a:bodyPr>
          <a:lstStyle/>
          <a:p>
            <a:r>
              <a:rPr lang="tr-TR" dirty="0" err="1">
                <a:latin typeface="Century" panose="02040604050505020304" pitchFamily="18" charset="0"/>
              </a:rPr>
              <a:t>Metrices</a:t>
            </a:r>
            <a:r>
              <a:rPr lang="tr-TR" dirty="0">
                <a:latin typeface="Century" panose="02040604050505020304" pitchFamily="18" charset="0"/>
              </a:rPr>
              <a:t> </a:t>
            </a:r>
            <a:r>
              <a:rPr lang="tr-TR" dirty="0" err="1">
                <a:latin typeface="Century" panose="02040604050505020304" pitchFamily="18" charset="0"/>
              </a:rPr>
              <a:t>for</a:t>
            </a:r>
            <a:r>
              <a:rPr lang="tr-TR" dirty="0">
                <a:latin typeface="Century" panose="02040604050505020304" pitchFamily="18" charset="0"/>
              </a:rPr>
              <a:t> </a:t>
            </a:r>
            <a:r>
              <a:rPr lang="tr-TR" dirty="0" err="1">
                <a:latin typeface="Century" panose="02040604050505020304" pitchFamily="18" charset="0"/>
              </a:rPr>
              <a:t>each</a:t>
            </a:r>
            <a:r>
              <a:rPr lang="tr-TR" dirty="0">
                <a:latin typeface="Century" panose="02040604050505020304" pitchFamily="18" charset="0"/>
              </a:rPr>
              <a:t> model:</a:t>
            </a:r>
          </a:p>
          <a:p>
            <a:r>
              <a:rPr lang="tr-TR" dirty="0">
                <a:latin typeface="Century" panose="02040604050505020304" pitchFamily="18" charset="0"/>
              </a:rPr>
              <a:t>CCI: </a:t>
            </a:r>
            <a:r>
              <a:rPr lang="tr-TR" dirty="0" err="1">
                <a:latin typeface="Century" panose="02040604050505020304" pitchFamily="18" charset="0"/>
              </a:rPr>
              <a:t>Correct</a:t>
            </a:r>
            <a:r>
              <a:rPr lang="tr-TR" dirty="0">
                <a:latin typeface="Century" panose="02040604050505020304" pitchFamily="18" charset="0"/>
              </a:rPr>
              <a:t> </a:t>
            </a:r>
            <a:r>
              <a:rPr lang="tr-TR" dirty="0" err="1">
                <a:latin typeface="Century" panose="02040604050505020304" pitchFamily="18" charset="0"/>
              </a:rPr>
              <a:t>classification</a:t>
            </a:r>
            <a:r>
              <a:rPr lang="tr-TR" dirty="0">
                <a:latin typeface="Century" panose="02040604050505020304" pitchFamily="18" charset="0"/>
              </a:rPr>
              <a:t> rate</a:t>
            </a:r>
          </a:p>
          <a:p>
            <a:r>
              <a:rPr lang="tr-TR" dirty="0">
                <a:latin typeface="Century" panose="02040604050505020304" pitchFamily="18" charset="0"/>
              </a:rPr>
              <a:t>KS: </a:t>
            </a:r>
            <a:r>
              <a:rPr lang="tr-TR" dirty="0" err="1">
                <a:latin typeface="Century" panose="02040604050505020304" pitchFamily="18" charset="0"/>
              </a:rPr>
              <a:t>Kappa</a:t>
            </a:r>
            <a:r>
              <a:rPr lang="tr-TR" dirty="0">
                <a:latin typeface="Century" panose="02040604050505020304" pitchFamily="18" charset="0"/>
              </a:rPr>
              <a:t> </a:t>
            </a:r>
            <a:r>
              <a:rPr lang="tr-TR" dirty="0" err="1">
                <a:latin typeface="Century" panose="02040604050505020304" pitchFamily="18" charset="0"/>
              </a:rPr>
              <a:t>statistic</a:t>
            </a:r>
            <a:endParaRPr lang="tr-TR" dirty="0">
              <a:latin typeface="Century" panose="02040604050505020304" pitchFamily="18" charset="0"/>
            </a:endParaRPr>
          </a:p>
          <a:p>
            <a:r>
              <a:rPr lang="tr-TR" dirty="0">
                <a:latin typeface="Century" panose="02040604050505020304" pitchFamily="18" charset="0"/>
              </a:rPr>
              <a:t>MAE: Mean </a:t>
            </a:r>
            <a:r>
              <a:rPr lang="tr-TR" dirty="0" err="1">
                <a:latin typeface="Century" panose="02040604050505020304" pitchFamily="18" charset="0"/>
              </a:rPr>
              <a:t>absolute</a:t>
            </a:r>
            <a:r>
              <a:rPr lang="tr-TR" dirty="0">
                <a:latin typeface="Century" panose="02040604050505020304" pitchFamily="18" charset="0"/>
              </a:rPr>
              <a:t> </a:t>
            </a:r>
            <a:r>
              <a:rPr lang="tr-TR" dirty="0" err="1">
                <a:latin typeface="Century" panose="02040604050505020304" pitchFamily="18" charset="0"/>
              </a:rPr>
              <a:t>error</a:t>
            </a:r>
            <a:endParaRPr lang="tr-TR" dirty="0">
              <a:latin typeface="Century" panose="02040604050505020304" pitchFamily="18" charset="0"/>
            </a:endParaRPr>
          </a:p>
          <a:p>
            <a:r>
              <a:rPr lang="tr-TR" dirty="0">
                <a:latin typeface="Century" panose="02040604050505020304" pitchFamily="18" charset="0"/>
              </a:rPr>
              <a:t>RMSE: </a:t>
            </a:r>
            <a:r>
              <a:rPr lang="tr-TR" dirty="0" err="1">
                <a:latin typeface="Century" panose="02040604050505020304" pitchFamily="18" charset="0"/>
              </a:rPr>
              <a:t>Root</a:t>
            </a:r>
            <a:r>
              <a:rPr lang="tr-TR" dirty="0">
                <a:latin typeface="Century" panose="02040604050505020304" pitchFamily="18" charset="0"/>
              </a:rPr>
              <a:t> </a:t>
            </a:r>
            <a:r>
              <a:rPr lang="tr-TR" dirty="0" err="1">
                <a:latin typeface="Century" panose="02040604050505020304" pitchFamily="18" charset="0"/>
              </a:rPr>
              <a:t>mean</a:t>
            </a:r>
            <a:r>
              <a:rPr lang="tr-TR" dirty="0">
                <a:latin typeface="Century" panose="02040604050505020304" pitchFamily="18" charset="0"/>
              </a:rPr>
              <a:t> </a:t>
            </a:r>
            <a:r>
              <a:rPr lang="tr-TR" dirty="0" err="1">
                <a:latin typeface="Century" panose="02040604050505020304" pitchFamily="18" charset="0"/>
              </a:rPr>
              <a:t>squared</a:t>
            </a:r>
            <a:r>
              <a:rPr lang="tr-TR" dirty="0">
                <a:latin typeface="Century" panose="02040604050505020304" pitchFamily="18" charset="0"/>
              </a:rPr>
              <a:t> </a:t>
            </a:r>
            <a:r>
              <a:rPr lang="tr-TR" dirty="0" err="1">
                <a:latin typeface="Century" panose="02040604050505020304" pitchFamily="18" charset="0"/>
              </a:rPr>
              <a:t>error</a:t>
            </a:r>
            <a:endParaRPr lang="tr-TR" dirty="0">
              <a:latin typeface="Century" panose="02040604050505020304" pitchFamily="18" charset="0"/>
            </a:endParaRPr>
          </a:p>
          <a:p>
            <a:r>
              <a:rPr lang="tr-TR" dirty="0">
                <a:latin typeface="Century" panose="02040604050505020304" pitchFamily="18" charset="0"/>
              </a:rPr>
              <a:t>RAE: </a:t>
            </a:r>
            <a:r>
              <a:rPr lang="tr-TR" dirty="0" err="1">
                <a:latin typeface="Century" panose="02040604050505020304" pitchFamily="18" charset="0"/>
              </a:rPr>
              <a:t>Relative</a:t>
            </a:r>
            <a:r>
              <a:rPr lang="tr-TR" dirty="0">
                <a:latin typeface="Century" panose="02040604050505020304" pitchFamily="18" charset="0"/>
              </a:rPr>
              <a:t> </a:t>
            </a:r>
            <a:r>
              <a:rPr lang="tr-TR" dirty="0" err="1">
                <a:latin typeface="Century" panose="02040604050505020304" pitchFamily="18" charset="0"/>
              </a:rPr>
              <a:t>absolute</a:t>
            </a:r>
            <a:r>
              <a:rPr lang="tr-TR" dirty="0">
                <a:latin typeface="Century" panose="02040604050505020304" pitchFamily="18" charset="0"/>
              </a:rPr>
              <a:t> </a:t>
            </a:r>
            <a:r>
              <a:rPr lang="tr-TR" dirty="0" err="1">
                <a:latin typeface="Century" panose="02040604050505020304" pitchFamily="18" charset="0"/>
              </a:rPr>
              <a:t>error</a:t>
            </a:r>
            <a:endParaRPr lang="tr-TR" dirty="0">
              <a:latin typeface="Century" panose="02040604050505020304" pitchFamily="18" charset="0"/>
            </a:endParaRPr>
          </a:p>
          <a:p>
            <a:r>
              <a:rPr lang="tr-TR" dirty="0">
                <a:latin typeface="Century" panose="02040604050505020304" pitchFamily="18" charset="0"/>
              </a:rPr>
              <a:t>RRSE: </a:t>
            </a:r>
            <a:r>
              <a:rPr lang="tr-TR" dirty="0" err="1">
                <a:latin typeface="Century" panose="02040604050505020304" pitchFamily="18" charset="0"/>
              </a:rPr>
              <a:t>Root</a:t>
            </a:r>
            <a:r>
              <a:rPr lang="tr-TR" dirty="0">
                <a:latin typeface="Century" panose="02040604050505020304" pitchFamily="18" charset="0"/>
              </a:rPr>
              <a:t> </a:t>
            </a:r>
            <a:r>
              <a:rPr lang="tr-TR" dirty="0" err="1">
                <a:latin typeface="Century" panose="02040604050505020304" pitchFamily="18" charset="0"/>
              </a:rPr>
              <a:t>relative</a:t>
            </a:r>
            <a:r>
              <a:rPr lang="tr-TR" dirty="0">
                <a:latin typeface="Century" panose="02040604050505020304" pitchFamily="18" charset="0"/>
              </a:rPr>
              <a:t> </a:t>
            </a:r>
            <a:r>
              <a:rPr lang="tr-TR" dirty="0" err="1">
                <a:latin typeface="Century" panose="02040604050505020304" pitchFamily="18" charset="0"/>
              </a:rPr>
              <a:t>squared</a:t>
            </a:r>
            <a:r>
              <a:rPr lang="tr-TR" dirty="0">
                <a:latin typeface="Century" panose="02040604050505020304" pitchFamily="18" charset="0"/>
              </a:rPr>
              <a:t> </a:t>
            </a:r>
            <a:r>
              <a:rPr lang="tr-TR" dirty="0" err="1">
                <a:latin typeface="Century" panose="02040604050505020304" pitchFamily="18" charset="0"/>
              </a:rPr>
              <a:t>error</a:t>
            </a:r>
            <a:endParaRPr lang="tr-TR" dirty="0">
              <a:latin typeface="Century" panose="02040604050505020304" pitchFamily="18" charset="0"/>
            </a:endParaRPr>
          </a:p>
        </p:txBody>
      </p:sp>
    </p:spTree>
    <p:extLst>
      <p:ext uri="{BB962C8B-B14F-4D97-AF65-F5344CB8AC3E}">
        <p14:creationId xmlns:p14="http://schemas.microsoft.com/office/powerpoint/2010/main" val="288043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9000" b="-9000"/>
          </a:stretch>
        </a:blip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9FF565BA-6F43-4CB7-A77F-1F043A75AECB}"/>
              </a:ext>
            </a:extLst>
          </p:cNvPr>
          <p:cNvSpPr>
            <a:spLocks noGrp="1"/>
          </p:cNvSpPr>
          <p:nvPr>
            <p:ph sz="half" idx="1"/>
          </p:nvPr>
        </p:nvSpPr>
        <p:spPr>
          <a:xfrm>
            <a:off x="838200" y="850232"/>
            <a:ext cx="5181600" cy="5326731"/>
          </a:xfrm>
        </p:spPr>
        <p:txBody>
          <a:bodyPr>
            <a:normAutofit fontScale="85000" lnSpcReduction="10000"/>
          </a:bodyPr>
          <a:lstStyle/>
          <a:p>
            <a:pPr marL="0" indent="0" algn="ctr">
              <a:buNone/>
            </a:pPr>
            <a:r>
              <a:rPr lang="en-US" sz="2800" b="1" dirty="0" err="1">
                <a:solidFill>
                  <a:srgbClr val="FF0000"/>
                </a:solidFill>
                <a:latin typeface="Century" panose="02040604050505020304" pitchFamily="18" charset="0"/>
              </a:rPr>
              <a:t>Ibk</a:t>
            </a:r>
            <a:r>
              <a:rPr lang="tr-TR" sz="2800" b="1" dirty="0">
                <a:solidFill>
                  <a:srgbClr val="FF0000"/>
                </a:solidFill>
                <a:latin typeface="Century" panose="02040604050505020304" pitchFamily="18" charset="0"/>
              </a:rPr>
              <a:t>(</a:t>
            </a:r>
            <a:r>
              <a:rPr lang="en-US" sz="2800" b="1" dirty="0">
                <a:solidFill>
                  <a:srgbClr val="FF0000"/>
                </a:solidFill>
                <a:latin typeface="Century" panose="02040604050505020304" pitchFamily="18" charset="0"/>
              </a:rPr>
              <a:t>K-nearest </a:t>
            </a:r>
            <a:r>
              <a:rPr lang="tr-TR" sz="2800" b="1" dirty="0">
                <a:solidFill>
                  <a:srgbClr val="FF0000"/>
                </a:solidFill>
                <a:latin typeface="Century" panose="02040604050505020304" pitchFamily="18" charset="0"/>
              </a:rPr>
              <a:t>N</a:t>
            </a:r>
            <a:r>
              <a:rPr lang="en-US" sz="2800" b="1" dirty="0" err="1">
                <a:solidFill>
                  <a:srgbClr val="FF0000"/>
                </a:solidFill>
                <a:latin typeface="Century" panose="02040604050505020304" pitchFamily="18" charset="0"/>
              </a:rPr>
              <a:t>eighbors</a:t>
            </a:r>
            <a:r>
              <a:rPr lang="tr-TR" sz="2800" b="1" dirty="0">
                <a:solidFill>
                  <a:srgbClr val="FF0000"/>
                </a:solidFill>
                <a:latin typeface="Century" panose="02040604050505020304" pitchFamily="18" charset="0"/>
              </a:rPr>
              <a:t>)</a:t>
            </a:r>
          </a:p>
          <a:p>
            <a:pPr marL="0" indent="0" algn="ctr">
              <a:buNone/>
            </a:pPr>
            <a:endParaRPr lang="en-US" sz="2800" dirty="0">
              <a:latin typeface="Century" panose="02040604050505020304" pitchFamily="18" charset="0"/>
            </a:endParaRPr>
          </a:p>
          <a:p>
            <a:pPr marL="0" indent="0" algn="just">
              <a:buNone/>
            </a:pPr>
            <a:r>
              <a:rPr lang="en-US" b="0" i="0" dirty="0">
                <a:solidFill>
                  <a:srgbClr val="1F1F1F"/>
                </a:solidFill>
                <a:effectLst/>
                <a:latin typeface="Century" panose="02040604050505020304" pitchFamily="18" charset="0"/>
              </a:rPr>
              <a:t>The IBk algorithm, short for Instance-Based k-Nearest Neighbors, is a machine learning algorithm that falls under the category of lazy learning. Developed as part of the Weka machine learning software, IBk operates by storing all training instances in memory and classifying new instances based on their proximity to the k-nearest neighbors in the training set. The value of k represents the number of neighbors considered in the classification process.</a:t>
            </a:r>
          </a:p>
          <a:p>
            <a:endParaRPr lang="tr-TR" dirty="0"/>
          </a:p>
        </p:txBody>
      </p:sp>
      <p:sp>
        <p:nvSpPr>
          <p:cNvPr id="6" name="İçerik Yer Tutucusu 5">
            <a:extLst>
              <a:ext uri="{FF2B5EF4-FFF2-40B4-BE49-F238E27FC236}">
                <a16:creationId xmlns:a16="http://schemas.microsoft.com/office/drawing/2014/main" id="{C8A6DC9F-C11B-4778-A238-62433655E483}"/>
              </a:ext>
            </a:extLst>
          </p:cNvPr>
          <p:cNvSpPr>
            <a:spLocks noGrp="1"/>
          </p:cNvSpPr>
          <p:nvPr>
            <p:ph sz="half" idx="2"/>
          </p:nvPr>
        </p:nvSpPr>
        <p:spPr>
          <a:xfrm>
            <a:off x="6172200" y="850232"/>
            <a:ext cx="5181600" cy="5326731"/>
          </a:xfrm>
        </p:spPr>
        <p:txBody>
          <a:bodyPr>
            <a:normAutofit fontScale="85000" lnSpcReduction="10000"/>
          </a:bodyPr>
          <a:lstStyle/>
          <a:p>
            <a:pPr marL="0" indent="0" algn="ctr">
              <a:buNone/>
            </a:pPr>
            <a:r>
              <a:rPr lang="en-US" sz="2800" b="1" dirty="0">
                <a:solidFill>
                  <a:srgbClr val="FF0000"/>
                </a:solidFill>
                <a:latin typeface="Century" panose="02040604050505020304" pitchFamily="18" charset="0"/>
              </a:rPr>
              <a:t>J48</a:t>
            </a:r>
            <a:r>
              <a:rPr lang="tr-TR" sz="2800" b="1" dirty="0">
                <a:solidFill>
                  <a:srgbClr val="FF0000"/>
                </a:solidFill>
                <a:latin typeface="Century" panose="02040604050505020304" pitchFamily="18" charset="0"/>
              </a:rPr>
              <a:t>(</a:t>
            </a:r>
            <a:r>
              <a:rPr lang="en-US" sz="2800" b="1" dirty="0">
                <a:solidFill>
                  <a:srgbClr val="FF0000"/>
                </a:solidFill>
                <a:latin typeface="Century" panose="02040604050505020304" pitchFamily="18" charset="0"/>
              </a:rPr>
              <a:t>C4.5 decision tree</a:t>
            </a:r>
            <a:r>
              <a:rPr lang="tr-TR" sz="2800" b="1" dirty="0">
                <a:solidFill>
                  <a:srgbClr val="FF0000"/>
                </a:solidFill>
                <a:latin typeface="Century" panose="02040604050505020304" pitchFamily="18" charset="0"/>
              </a:rPr>
              <a:t>)</a:t>
            </a:r>
          </a:p>
          <a:p>
            <a:pPr marL="0" indent="0" algn="ctr">
              <a:buNone/>
            </a:pPr>
            <a:endParaRPr lang="en-US" sz="2800" dirty="0">
              <a:solidFill>
                <a:srgbClr val="FF0000"/>
              </a:solidFill>
              <a:latin typeface="Century" panose="02040604050505020304" pitchFamily="18" charset="0"/>
            </a:endParaRPr>
          </a:p>
          <a:p>
            <a:pPr marL="0" indent="0" algn="just">
              <a:buNone/>
            </a:pPr>
            <a:r>
              <a:rPr lang="en-US" dirty="0">
                <a:latin typeface="Century" panose="02040604050505020304" pitchFamily="18" charset="0"/>
              </a:rPr>
              <a:t>The J48 algorithm, also known as C4.5, is a classic and widely used decision tree algorithm in machine learning. The J48 algorithm builds decision trees by recursively partitioning the dataset based on the values of different features, aiming to create subsets that are as homogenous as possible in terms of the target variable. </a:t>
            </a:r>
            <a:endParaRPr lang="tr-TR" dirty="0">
              <a:latin typeface="Century" panose="02040604050505020304" pitchFamily="18" charset="0"/>
            </a:endParaRPr>
          </a:p>
        </p:txBody>
      </p:sp>
    </p:spTree>
    <p:extLst>
      <p:ext uri="{BB962C8B-B14F-4D97-AF65-F5344CB8AC3E}">
        <p14:creationId xmlns:p14="http://schemas.microsoft.com/office/powerpoint/2010/main" val="85776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89B971-844E-443F-AA54-B4BD30942ABE}"/>
              </a:ext>
            </a:extLst>
          </p:cNvPr>
          <p:cNvSpPr>
            <a:spLocks noGrp="1"/>
          </p:cNvSpPr>
          <p:nvPr>
            <p:ph sz="half" idx="1"/>
          </p:nvPr>
        </p:nvSpPr>
        <p:spPr>
          <a:xfrm>
            <a:off x="838200" y="882316"/>
            <a:ext cx="5181600" cy="5294647"/>
          </a:xfrm>
        </p:spPr>
        <p:txBody>
          <a:bodyPr>
            <a:normAutofit fontScale="92500" lnSpcReduction="10000"/>
          </a:bodyPr>
          <a:lstStyle/>
          <a:p>
            <a:pPr marL="0" indent="0" algn="ctr">
              <a:buNone/>
            </a:pPr>
            <a:r>
              <a:rPr lang="en-US" sz="2800" b="1" dirty="0">
                <a:solidFill>
                  <a:srgbClr val="FF0000"/>
                </a:solidFill>
                <a:latin typeface="Century" panose="02040604050505020304" pitchFamily="18" charset="0"/>
              </a:rPr>
              <a:t>RF</a:t>
            </a:r>
            <a:r>
              <a:rPr lang="tr-TR" sz="2800" b="1" dirty="0">
                <a:solidFill>
                  <a:srgbClr val="FF0000"/>
                </a:solidFill>
                <a:latin typeface="Century" panose="02040604050505020304" pitchFamily="18" charset="0"/>
              </a:rPr>
              <a:t>(</a:t>
            </a:r>
            <a:r>
              <a:rPr lang="en-US" sz="2800" b="1" dirty="0">
                <a:solidFill>
                  <a:srgbClr val="FF0000"/>
                </a:solidFill>
                <a:latin typeface="Century" panose="02040604050505020304" pitchFamily="18" charset="0"/>
              </a:rPr>
              <a:t>Random </a:t>
            </a:r>
            <a:r>
              <a:rPr lang="tr-TR" sz="2800" b="1" dirty="0">
                <a:solidFill>
                  <a:srgbClr val="FF0000"/>
                </a:solidFill>
                <a:latin typeface="Century" panose="02040604050505020304" pitchFamily="18" charset="0"/>
              </a:rPr>
              <a:t>F</a:t>
            </a:r>
            <a:r>
              <a:rPr lang="en-US" sz="2800" b="1" dirty="0" err="1">
                <a:solidFill>
                  <a:srgbClr val="FF0000"/>
                </a:solidFill>
                <a:latin typeface="Century" panose="02040604050505020304" pitchFamily="18" charset="0"/>
              </a:rPr>
              <a:t>orest</a:t>
            </a:r>
            <a:r>
              <a:rPr lang="tr-TR" sz="2800" b="1" dirty="0">
                <a:solidFill>
                  <a:srgbClr val="FF0000"/>
                </a:solidFill>
                <a:latin typeface="Century" panose="02040604050505020304" pitchFamily="18" charset="0"/>
              </a:rPr>
              <a:t>)</a:t>
            </a:r>
          </a:p>
          <a:p>
            <a:pPr marL="0" indent="0" algn="ctr">
              <a:buNone/>
            </a:pPr>
            <a:endParaRPr lang="en-US" sz="2800" dirty="0">
              <a:solidFill>
                <a:srgbClr val="FF0000"/>
              </a:solidFill>
              <a:latin typeface="Century" panose="02040604050505020304" pitchFamily="18" charset="0"/>
            </a:endParaRPr>
          </a:p>
          <a:p>
            <a:pPr marL="0" indent="0" algn="just">
              <a:buNone/>
            </a:pPr>
            <a:r>
              <a:rPr lang="en-US" dirty="0">
                <a:latin typeface="Century" panose="02040604050505020304" pitchFamily="18" charset="0"/>
              </a:rPr>
              <a:t>The Random Forest (RF) algorithm is a powerful and versatile ensemble learning method widely employed in machine learning for both classification and regression tasks. </a:t>
            </a:r>
            <a:endParaRPr lang="tr-TR" dirty="0">
              <a:latin typeface="Century" panose="02040604050505020304" pitchFamily="18" charset="0"/>
            </a:endParaRPr>
          </a:p>
        </p:txBody>
      </p:sp>
      <p:sp>
        <p:nvSpPr>
          <p:cNvPr id="4" name="İçerik Yer Tutucusu 3">
            <a:extLst>
              <a:ext uri="{FF2B5EF4-FFF2-40B4-BE49-F238E27FC236}">
                <a16:creationId xmlns:a16="http://schemas.microsoft.com/office/drawing/2014/main" id="{627243D3-963A-45CE-8262-749ED84FD4A5}"/>
              </a:ext>
            </a:extLst>
          </p:cNvPr>
          <p:cNvSpPr>
            <a:spLocks noGrp="1"/>
          </p:cNvSpPr>
          <p:nvPr>
            <p:ph sz="half" idx="2"/>
          </p:nvPr>
        </p:nvSpPr>
        <p:spPr>
          <a:xfrm>
            <a:off x="6172200" y="882316"/>
            <a:ext cx="5181600" cy="5294647"/>
          </a:xfrm>
        </p:spPr>
        <p:txBody>
          <a:bodyPr>
            <a:normAutofit fontScale="92500" lnSpcReduction="10000"/>
          </a:bodyPr>
          <a:lstStyle/>
          <a:p>
            <a:pPr marL="0" indent="0" algn="ctr">
              <a:buNone/>
            </a:pPr>
            <a:r>
              <a:rPr lang="en-US" sz="2800" b="1" dirty="0">
                <a:solidFill>
                  <a:srgbClr val="FF0000"/>
                </a:solidFill>
                <a:latin typeface="Century" panose="02040604050505020304" pitchFamily="18" charset="0"/>
              </a:rPr>
              <a:t>Naive Bayes</a:t>
            </a:r>
          </a:p>
          <a:p>
            <a:pPr marL="0" indent="0" algn="just">
              <a:buNone/>
            </a:pPr>
            <a:r>
              <a:rPr lang="en-US" dirty="0">
                <a:latin typeface="Century" panose="02040604050505020304" pitchFamily="18" charset="0"/>
              </a:rPr>
              <a:t>The Naive Bayes algorithm is a probabilistic machine learning technique based on Bayes' theorem and the assumption of feature independence. Despite its simplicity, Naive Bayes has proven to be effective in various applications, especially in text classification and spam filtering. The algorithm calculates the probability of a particular class given a set of features by multiplying the conditional probabilities of each feature given the class.</a:t>
            </a:r>
            <a:endParaRPr lang="tr-TR" dirty="0">
              <a:latin typeface="Century" panose="02040604050505020304" pitchFamily="18" charset="0"/>
            </a:endParaRPr>
          </a:p>
        </p:txBody>
      </p:sp>
    </p:spTree>
    <p:extLst>
      <p:ext uri="{BB962C8B-B14F-4D97-AF65-F5344CB8AC3E}">
        <p14:creationId xmlns:p14="http://schemas.microsoft.com/office/powerpoint/2010/main" val="54726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20A8D02-C9C6-4E39-9B68-78172002C396}"/>
              </a:ext>
            </a:extLst>
          </p:cNvPr>
          <p:cNvSpPr>
            <a:spLocks noGrp="1"/>
          </p:cNvSpPr>
          <p:nvPr>
            <p:ph type="title"/>
          </p:nvPr>
        </p:nvSpPr>
        <p:spPr/>
        <p:txBody>
          <a:bodyPr/>
          <a:lstStyle/>
          <a:p>
            <a:r>
              <a:rPr lang="tr-TR" dirty="0">
                <a:solidFill>
                  <a:srgbClr val="FF0000"/>
                </a:solidFill>
                <a:latin typeface="Century" panose="02040604050505020304" pitchFamily="18" charset="0"/>
              </a:rPr>
              <a:t>RESULTS</a:t>
            </a:r>
          </a:p>
        </p:txBody>
      </p:sp>
      <p:sp>
        <p:nvSpPr>
          <p:cNvPr id="6" name="İçerik Yer Tutucusu 5">
            <a:extLst>
              <a:ext uri="{FF2B5EF4-FFF2-40B4-BE49-F238E27FC236}">
                <a16:creationId xmlns:a16="http://schemas.microsoft.com/office/drawing/2014/main" id="{6B1455AD-8162-4D2F-92FB-BB4D2189EB0A}"/>
              </a:ext>
            </a:extLst>
          </p:cNvPr>
          <p:cNvSpPr>
            <a:spLocks noGrp="1"/>
          </p:cNvSpPr>
          <p:nvPr>
            <p:ph idx="1"/>
          </p:nvPr>
        </p:nvSpPr>
        <p:spPr/>
        <p:txBody>
          <a:bodyPr>
            <a:normAutofit lnSpcReduction="10000"/>
          </a:bodyPr>
          <a:lstStyle/>
          <a:p>
            <a:pPr indent="0">
              <a:lnSpc>
                <a:spcPct val="107000"/>
              </a:lnSpc>
              <a:spcAft>
                <a:spcPts val="800"/>
              </a:spcAft>
              <a:buNone/>
            </a:pPr>
            <a:r>
              <a:rPr lang="tr-TR" dirty="0" err="1">
                <a:effectLst/>
                <a:latin typeface="Century" panose="02040604050505020304" pitchFamily="18" charset="0"/>
                <a:ea typeface="Times New Roman" panose="02020603050405020304" pitchFamily="18" charset="0"/>
                <a:cs typeface="Times New Roman" panose="02020603050405020304" pitchFamily="18" charset="0"/>
              </a:rPr>
              <a:t>In</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this</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study</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we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compared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four</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different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machine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learning</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models</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for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predicting</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dirty="0">
                <a:effectLst/>
                <a:latin typeface="Century" panose="02040604050505020304" pitchFamily="18" charset="0"/>
                <a:ea typeface="Times New Roman" panose="02020603050405020304" pitchFamily="18" charset="0"/>
                <a:cs typeface="Times New Roman" panose="02020603050405020304" pitchFamily="18" charset="0"/>
              </a:rPr>
              <a:t>: K-</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nearest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neighbors</a:t>
            </a:r>
            <a:r>
              <a:rPr lang="tr-TR" dirty="0">
                <a:effectLst/>
                <a:latin typeface="Century" panose="02040604050505020304" pitchFamily="18" charset="0"/>
                <a:ea typeface="Times New Roman" panose="02020603050405020304" pitchFamily="18" charset="0"/>
                <a:cs typeface="Times New Roman" panose="02020603050405020304" pitchFamily="18" charset="0"/>
              </a:rPr>
              <a:t> (IBk), C4.5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decision</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tree</a:t>
            </a:r>
            <a:r>
              <a:rPr lang="tr-TR" dirty="0">
                <a:effectLst/>
                <a:latin typeface="Century" panose="02040604050505020304" pitchFamily="18" charset="0"/>
                <a:ea typeface="Times New Roman" panose="02020603050405020304" pitchFamily="18" charset="0"/>
                <a:cs typeface="Times New Roman" panose="02020603050405020304" pitchFamily="18" charset="0"/>
              </a:rPr>
              <a:t> (J48),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random</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forest</a:t>
            </a:r>
            <a:r>
              <a:rPr lang="tr-TR" dirty="0">
                <a:effectLst/>
                <a:latin typeface="Century" panose="02040604050505020304" pitchFamily="18" charset="0"/>
                <a:ea typeface="Times New Roman" panose="02020603050405020304" pitchFamily="18" charset="0"/>
                <a:cs typeface="Times New Roman" panose="02020603050405020304" pitchFamily="18" charset="0"/>
              </a:rPr>
              <a:t> (RF),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and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Naive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Bayes</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dirty="0">
                <a:effectLst/>
                <a:latin typeface="Century" panose="02040604050505020304" pitchFamily="18" charset="0"/>
                <a:ea typeface="Times New Roman" panose="02020603050405020304" pitchFamily="18" charset="0"/>
                <a:cs typeface="Times New Roman" panose="02020603050405020304" pitchFamily="18" charset="0"/>
              </a:rPr>
              <a:t> RF model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achieved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best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performance</a:t>
            </a:r>
            <a:r>
              <a:rPr lang="tr-TR" dirty="0">
                <a:effectLst/>
                <a:latin typeface="Century" panose="02040604050505020304" pitchFamily="18" charset="0"/>
                <a:ea typeface="Times New Roman" panose="02020603050405020304" pitchFamily="18" charset="0"/>
                <a:cs typeface="Times New Roman" panose="02020603050405020304" pitchFamily="18" charset="0"/>
              </a:rPr>
              <a:t> on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all</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metrics</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with</a:t>
            </a:r>
            <a:r>
              <a:rPr lang="tr-TR" dirty="0">
                <a:effectLst/>
                <a:latin typeface="Century" panose="02040604050505020304" pitchFamily="18" charset="0"/>
                <a:ea typeface="Times New Roman" panose="02020603050405020304" pitchFamily="18" charset="0"/>
                <a:cs typeface="Times New Roman" panose="02020603050405020304" pitchFamily="18" charset="0"/>
              </a:rPr>
              <a:t>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correct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classification</a:t>
            </a:r>
            <a:r>
              <a:rPr lang="tr-TR" dirty="0">
                <a:effectLst/>
                <a:latin typeface="Century" panose="02040604050505020304" pitchFamily="18" charset="0"/>
                <a:ea typeface="Times New Roman" panose="02020603050405020304" pitchFamily="18" charset="0"/>
                <a:cs typeface="Times New Roman" panose="02020603050405020304" pitchFamily="18" charset="0"/>
              </a:rPr>
              <a:t> rate of 70.25%,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Kappa</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statistic</a:t>
            </a:r>
            <a:r>
              <a:rPr lang="tr-TR" dirty="0">
                <a:effectLst/>
                <a:latin typeface="Century" panose="02040604050505020304" pitchFamily="18" charset="0"/>
                <a:ea typeface="Times New Roman" panose="02020603050405020304" pitchFamily="18" charset="0"/>
                <a:cs typeface="Times New Roman" panose="02020603050405020304" pitchFamily="18" charset="0"/>
              </a:rPr>
              <a:t> of 0.5381,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mean</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absolute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error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of 0.0799,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root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mean</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squared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error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of 0.1931,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relative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absolute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error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of 64.98%,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and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root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relative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squared</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error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of 77.91%.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These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results</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suggest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dirty="0">
                <a:effectLst/>
                <a:latin typeface="Century" panose="02040604050505020304" pitchFamily="18" charset="0"/>
                <a:ea typeface="Times New Roman" panose="02020603050405020304" pitchFamily="18" charset="0"/>
                <a:cs typeface="Times New Roman" panose="02020603050405020304" pitchFamily="18" charset="0"/>
              </a:rPr>
              <a:t> RF model is a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promising</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approach</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for</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predicting</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dirty="0">
                <a:effectLst/>
                <a:latin typeface="Century" panose="02040604050505020304" pitchFamily="18" charset="0"/>
                <a:ea typeface="Times New Roman" panose="02020603050405020304" pitchFamily="18" charset="0"/>
                <a:cs typeface="Times New Roman" panose="02020603050405020304" pitchFamily="18" charset="0"/>
              </a:rPr>
              <a:t> </a:t>
            </a:r>
            <a:r>
              <a:rPr lang="tr-TR"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dirty="0">
                <a:effectLst/>
                <a:latin typeface="Century" panose="02040604050505020304" pitchFamily="18" charset="0"/>
                <a:ea typeface="Times New Roman" panose="02020603050405020304" pitchFamily="18"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128582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84000" b="-84000"/>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BD9102-4326-4F0A-8A0A-AE23FB5C0935}"/>
              </a:ext>
            </a:extLst>
          </p:cNvPr>
          <p:cNvSpPr>
            <a:spLocks noGrp="1"/>
          </p:cNvSpPr>
          <p:nvPr>
            <p:ph idx="1"/>
          </p:nvPr>
        </p:nvSpPr>
        <p:spPr/>
        <p:txBody>
          <a:bodyPr>
            <a:normAutofit fontScale="92500"/>
          </a:bodyPr>
          <a:lstStyle/>
          <a:p>
            <a:pPr marL="0" indent="0">
              <a:buNone/>
            </a:pP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In</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future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work</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plan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investigate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the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use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of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other</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machine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learning</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models</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for</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predicting</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wine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as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well</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as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explore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the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use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of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feature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selection</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and</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ensemble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methods</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improve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the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performance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of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our</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models</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also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plan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investigate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the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use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of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our</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models</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to</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predict</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other</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wine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attributes</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such</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as aroma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and</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sz="4000" dirty="0" err="1">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taste</a:t>
            </a:r>
            <a:r>
              <a:rPr lang="tr-TR" sz="4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88227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A2357-EF04-4F25-8B9D-C82BA0DAAB8D}"/>
              </a:ext>
            </a:extLst>
          </p:cNvPr>
          <p:cNvSpPr>
            <a:spLocks noGrp="1"/>
          </p:cNvSpPr>
          <p:nvPr>
            <p:ph type="title"/>
          </p:nvPr>
        </p:nvSpPr>
        <p:spPr/>
        <p:txBody>
          <a:bodyPr/>
          <a:lstStyle/>
          <a:p>
            <a:r>
              <a:rPr lang="tr-TR" dirty="0" err="1">
                <a:solidFill>
                  <a:srgbClr val="FF0000"/>
                </a:solidFill>
                <a:latin typeface="Century" panose="02040604050505020304" pitchFamily="18" charset="0"/>
              </a:rPr>
              <a:t>Conclusion</a:t>
            </a:r>
            <a:endParaRPr lang="tr-TR" dirty="0">
              <a:solidFill>
                <a:srgbClr val="FF0000"/>
              </a:solidFill>
              <a:latin typeface="Century" panose="02040604050505020304" pitchFamily="18" charset="0"/>
            </a:endParaRPr>
          </a:p>
        </p:txBody>
      </p:sp>
      <p:sp>
        <p:nvSpPr>
          <p:cNvPr id="3" name="İçerik Yer Tutucusu 2">
            <a:extLst>
              <a:ext uri="{FF2B5EF4-FFF2-40B4-BE49-F238E27FC236}">
                <a16:creationId xmlns:a16="http://schemas.microsoft.com/office/drawing/2014/main" id="{C24A99E6-6E6C-45FE-ABE6-333E35CFF9C7}"/>
              </a:ext>
            </a:extLst>
          </p:cNvPr>
          <p:cNvSpPr>
            <a:spLocks noGrp="1"/>
          </p:cNvSpPr>
          <p:nvPr>
            <p:ph idx="1"/>
          </p:nvPr>
        </p:nvSpPr>
        <p:spPr/>
        <p:txBody>
          <a:bodyPr>
            <a:normAutofit lnSpcReduction="10000"/>
          </a:bodyPr>
          <a:lstStyle/>
          <a:p>
            <a:pPr indent="0">
              <a:lnSpc>
                <a:spcPct val="107000"/>
              </a:lnSpc>
              <a:spcAft>
                <a:spcPts val="800"/>
              </a:spcAft>
              <a:buNone/>
            </a:pP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This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work</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demonstrated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various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statistical</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analysis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can be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used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analyze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parameters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in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existing</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dataset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determine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Based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on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various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analysis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can be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predicted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prior</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its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production</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a:t>
            </a:r>
          </a:p>
          <a:p>
            <a:pPr indent="0">
              <a:lnSpc>
                <a:spcPct val="107000"/>
              </a:lnSpc>
              <a:spcAft>
                <a:spcPts val="800"/>
              </a:spcAft>
              <a:buNone/>
            </a:pP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Based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on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various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analysis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can be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predicted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prior</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its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production</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Our</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work</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shows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among</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various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ML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models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Random</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Forest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(RF)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performs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best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predict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p>
          <a:p>
            <a:pPr indent="0">
              <a:lnSpc>
                <a:spcPct val="107000"/>
              </a:lnSpc>
              <a:spcAft>
                <a:spcPts val="800"/>
              </a:spcAft>
              <a:buNone/>
            </a:pP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This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work</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shows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an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alternative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approach</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could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be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used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get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and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hence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it can be a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good</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starting</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point</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screen</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variables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on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which</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quality</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2400" dirty="0" err="1">
                <a:effectLst/>
                <a:latin typeface="Century" panose="02040604050505020304" pitchFamily="18" charset="0"/>
                <a:ea typeface="Times New Roman" panose="02020603050405020304" pitchFamily="18" charset="0"/>
                <a:cs typeface="Times New Roman" panose="02020603050405020304" pitchFamily="18" charset="0"/>
              </a:rPr>
              <a:t>depends</a:t>
            </a:r>
            <a:r>
              <a:rPr lang="tr-TR" sz="2400" dirty="0">
                <a:effectLst/>
                <a:latin typeface="Century" panose="02040604050505020304" pitchFamily="18" charset="0"/>
                <a:ea typeface="Times New Roman" panose="02020603050405020304" pitchFamily="18"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344954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4C78D-178F-4D75-9EFD-22BBB3CCEF0E}"/>
              </a:ext>
            </a:extLst>
          </p:cNvPr>
          <p:cNvSpPr>
            <a:spLocks noGrp="1"/>
          </p:cNvSpPr>
          <p:nvPr>
            <p:ph type="title"/>
          </p:nvPr>
        </p:nvSpPr>
        <p:spPr>
          <a:blipFill>
            <a:blip r:embed="rId3">
              <a:alphaModFix amt="23000"/>
            </a:blip>
            <a:tile tx="0" ty="0" sx="100000" sy="100000" flip="none" algn="tl"/>
          </a:blipFill>
        </p:spPr>
        <p:txBody>
          <a:bodyPr/>
          <a:lstStyle/>
          <a:p>
            <a:r>
              <a:rPr lang="tr-TR" dirty="0" err="1">
                <a:solidFill>
                  <a:srgbClr val="FF0000"/>
                </a:solidFill>
                <a:latin typeface="Century" panose="02040604050505020304" pitchFamily="18" charset="0"/>
              </a:rPr>
              <a:t>End</a:t>
            </a:r>
            <a:r>
              <a:rPr lang="tr-TR" dirty="0">
                <a:solidFill>
                  <a:srgbClr val="FF0000"/>
                </a:solidFill>
                <a:latin typeface="Century" panose="02040604050505020304" pitchFamily="18" charset="0"/>
              </a:rPr>
              <a:t> &amp; </a:t>
            </a:r>
            <a:r>
              <a:rPr lang="tr-TR" dirty="0" err="1">
                <a:solidFill>
                  <a:srgbClr val="FF0000"/>
                </a:solidFill>
                <a:latin typeface="Century" panose="02040604050505020304" pitchFamily="18" charset="0"/>
              </a:rPr>
              <a:t>References</a:t>
            </a:r>
            <a:endParaRPr lang="tr-TR" dirty="0">
              <a:solidFill>
                <a:srgbClr val="FF0000"/>
              </a:solidFill>
              <a:latin typeface="Century" panose="02040604050505020304" pitchFamily="18" charset="0"/>
            </a:endParaRPr>
          </a:p>
        </p:txBody>
      </p:sp>
      <p:sp>
        <p:nvSpPr>
          <p:cNvPr id="3" name="İçerik Yer Tutucusu 2">
            <a:extLst>
              <a:ext uri="{FF2B5EF4-FFF2-40B4-BE49-F238E27FC236}">
                <a16:creationId xmlns:a16="http://schemas.microsoft.com/office/drawing/2014/main" id="{EB3FE412-C5E6-44D7-9784-134C8797DE59}"/>
              </a:ext>
            </a:extLst>
          </p:cNvPr>
          <p:cNvSpPr>
            <a:spLocks noGrp="1"/>
          </p:cNvSpPr>
          <p:nvPr>
            <p:ph idx="1"/>
          </p:nvPr>
        </p:nvSpPr>
        <p:spPr>
          <a:blipFill>
            <a:blip r:embed="rId3">
              <a:alphaModFix amt="23000"/>
            </a:blip>
            <a:tile tx="0" ty="0" sx="100000" sy="100000" flip="none" algn="tl"/>
          </a:blipFill>
        </p:spPr>
        <p:txBody>
          <a:bodyPr/>
          <a:lstStyle/>
          <a:p>
            <a:r>
              <a:rPr lang="tr-TR" sz="2000" b="1" dirty="0" err="1">
                <a:latin typeface="Abadi Extra Light" panose="020B0204020104020204" pitchFamily="34" charset="0"/>
              </a:rPr>
              <a:t>Dataset:https</a:t>
            </a:r>
            <a:r>
              <a:rPr lang="tr-TR" sz="2000" b="1" dirty="0">
                <a:latin typeface="Abadi Extra Light" panose="020B0204020104020204" pitchFamily="34" charset="0"/>
              </a:rPr>
              <a:t>://www.kaggle.com/code/nikunjmalpani/wine-quality-prediction-imbalanced-data</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r>
              <a:rPr lang="tr-TR" sz="1800" b="1" dirty="0">
                <a:effectLst/>
                <a:latin typeface="Century" panose="02040604050505020304" pitchFamily="18" charset="0"/>
                <a:ea typeface="Times New Roman" panose="02020603050405020304" pitchFamily="18" charset="0"/>
                <a:cs typeface="Times New Roman" panose="02020603050405020304" pitchFamily="18" charset="0"/>
              </a:rPr>
              <a:t>Hatice Süheyla ESER    22290689</a:t>
            </a:r>
          </a:p>
          <a:p>
            <a:r>
              <a:rPr lang="tr-TR" sz="1800" b="1" dirty="0">
                <a:effectLst/>
                <a:latin typeface="Century" panose="02040604050505020304" pitchFamily="18" charset="0"/>
                <a:ea typeface="Times New Roman" panose="02020603050405020304" pitchFamily="18" charset="0"/>
                <a:cs typeface="Times New Roman" panose="02020603050405020304" pitchFamily="18" charset="0"/>
              </a:rPr>
              <a:t>Mustafa </a:t>
            </a:r>
            <a:r>
              <a:rPr lang="tr-TR" sz="1800" b="1">
                <a:effectLst/>
                <a:latin typeface="Century" panose="02040604050505020304" pitchFamily="18" charset="0"/>
                <a:ea typeface="Times New Roman" panose="02020603050405020304" pitchFamily="18" charset="0"/>
                <a:cs typeface="Times New Roman" panose="02020603050405020304" pitchFamily="18" charset="0"/>
              </a:rPr>
              <a:t>Enes CUNEDİOĞLU 21290422</a:t>
            </a:r>
            <a:endParaRPr lang="tr-TR" sz="1800" b="1" dirty="0">
              <a:effectLst/>
              <a:latin typeface="Century" panose="02040604050505020304" pitchFamily="18"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5208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E0AA92-CC4D-442E-9C73-833F12681506}"/>
              </a:ext>
            </a:extLst>
          </p:cNvPr>
          <p:cNvSpPr>
            <a:spLocks noGrp="1"/>
          </p:cNvSpPr>
          <p:nvPr>
            <p:ph type="title"/>
          </p:nvPr>
        </p:nvSpPr>
        <p:spPr/>
        <p:txBody>
          <a:bodyPr/>
          <a:lstStyle/>
          <a:p>
            <a:r>
              <a:rPr lang="en-US" sz="4400" kern="1200" dirty="0">
                <a:solidFill>
                  <a:schemeClr val="accent3">
                    <a:lumMod val="50000"/>
                  </a:schemeClr>
                </a:solidFill>
                <a:latin typeface="Century" panose="02040604050505020304" pitchFamily="18" charset="0"/>
              </a:rPr>
              <a:t>What Is Our Aim ?</a:t>
            </a:r>
            <a:endParaRPr lang="tr-TR" dirty="0">
              <a:solidFill>
                <a:schemeClr val="accent3">
                  <a:lumMod val="50000"/>
                </a:schemeClr>
              </a:solidFill>
              <a:latin typeface="Century" panose="02040604050505020304" pitchFamily="18" charset="0"/>
            </a:endParaRPr>
          </a:p>
        </p:txBody>
      </p:sp>
      <p:sp>
        <p:nvSpPr>
          <p:cNvPr id="3" name="İçerik Yer Tutucusu 2">
            <a:extLst>
              <a:ext uri="{FF2B5EF4-FFF2-40B4-BE49-F238E27FC236}">
                <a16:creationId xmlns:a16="http://schemas.microsoft.com/office/drawing/2014/main" id="{16275B34-E5FF-484C-BD70-EB8F448FC5EC}"/>
              </a:ext>
            </a:extLst>
          </p:cNvPr>
          <p:cNvSpPr>
            <a:spLocks noGrp="1"/>
          </p:cNvSpPr>
          <p:nvPr>
            <p:ph idx="1"/>
          </p:nvPr>
        </p:nvSpPr>
        <p:spPr/>
        <p:txBody>
          <a:bodyPr anchor="ctr">
            <a:normAutofit/>
          </a:bodyPr>
          <a:lstStyle/>
          <a:p>
            <a:pPr marL="0" indent="0">
              <a:buNone/>
            </a:pPr>
            <a:r>
              <a:rPr lang="en-US" sz="4400" dirty="0">
                <a:solidFill>
                  <a:schemeClr val="accent3">
                    <a:lumMod val="50000"/>
                  </a:schemeClr>
                </a:solidFill>
                <a:latin typeface="Century" panose="02040604050505020304" pitchFamily="18" charset="0"/>
              </a:rPr>
              <a:t>Inspired by the success of ML in different sectors, here, we use it to predict the wine quality based on the various parameters</a:t>
            </a:r>
            <a:r>
              <a:rPr lang="tr-TR" sz="4400" dirty="0">
                <a:solidFill>
                  <a:schemeClr val="accent3">
                    <a:lumMod val="50000"/>
                  </a:schemeClr>
                </a:solidFill>
                <a:latin typeface="Century" panose="02040604050505020304" pitchFamily="18" charset="0"/>
              </a:rPr>
              <a:t>.</a:t>
            </a:r>
          </a:p>
        </p:txBody>
      </p:sp>
    </p:spTree>
    <p:extLst>
      <p:ext uri="{BB962C8B-B14F-4D97-AF65-F5344CB8AC3E}">
        <p14:creationId xmlns:p14="http://schemas.microsoft.com/office/powerpoint/2010/main" val="343925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B93C4988-B76E-4FB0-874E-3F55A005484F}"/>
              </a:ext>
            </a:extLst>
          </p:cNvPr>
          <p:cNvSpPr>
            <a:spLocks noGrp="1"/>
          </p:cNvSpPr>
          <p:nvPr>
            <p:ph type="title"/>
          </p:nvPr>
        </p:nvSpPr>
        <p:spPr/>
        <p:txBody>
          <a:bodyPr anchor="ctr"/>
          <a:lstStyle/>
          <a:p>
            <a:pPr algn="ctr"/>
            <a:r>
              <a:rPr lang="tr-TR" b="1" dirty="0" err="1">
                <a:solidFill>
                  <a:srgbClr val="FF0000"/>
                </a:solidFill>
                <a:latin typeface="Century" panose="02040604050505020304" pitchFamily="18" charset="0"/>
              </a:rPr>
              <a:t>Introduction</a:t>
            </a:r>
            <a:endParaRPr lang="tr-TR" b="1" dirty="0">
              <a:solidFill>
                <a:srgbClr val="FF0000"/>
              </a:solidFill>
              <a:latin typeface="Century" panose="02040604050505020304" pitchFamily="18" charset="0"/>
            </a:endParaRPr>
          </a:p>
        </p:txBody>
      </p:sp>
      <p:pic>
        <p:nvPicPr>
          <p:cNvPr id="8" name="İçerik Yer Tutucusu 7">
            <a:extLst>
              <a:ext uri="{FF2B5EF4-FFF2-40B4-BE49-F238E27FC236}">
                <a16:creationId xmlns:a16="http://schemas.microsoft.com/office/drawing/2014/main" id="{A96AB368-599A-4714-89D6-F9AA17BB7A75}"/>
              </a:ext>
            </a:extLst>
          </p:cNvPr>
          <p:cNvPicPr>
            <a:picLocks noGrp="1" noChangeAspect="1"/>
          </p:cNvPicPr>
          <p:nvPr>
            <p:ph idx="1"/>
          </p:nvPr>
        </p:nvPicPr>
        <p:blipFill>
          <a:blip r:embed="rId3"/>
          <a:stretch>
            <a:fillRect/>
          </a:stretch>
        </p:blipFill>
        <p:spPr>
          <a:xfrm>
            <a:off x="5283200" y="1046480"/>
            <a:ext cx="5069840" cy="4822508"/>
          </a:xfrm>
        </p:spPr>
      </p:pic>
      <p:sp>
        <p:nvSpPr>
          <p:cNvPr id="6" name="Metin Yer Tutucusu 5">
            <a:extLst>
              <a:ext uri="{FF2B5EF4-FFF2-40B4-BE49-F238E27FC236}">
                <a16:creationId xmlns:a16="http://schemas.microsoft.com/office/drawing/2014/main" id="{3F3FB134-4750-40F1-8F7B-7CD61FC54BE6}"/>
              </a:ext>
            </a:extLst>
          </p:cNvPr>
          <p:cNvSpPr>
            <a:spLocks noGrp="1"/>
          </p:cNvSpPr>
          <p:nvPr>
            <p:ph type="body" sz="half" idx="2"/>
          </p:nvPr>
        </p:nvSpPr>
        <p:spPr/>
        <p:txBody>
          <a:bodyPr>
            <a:normAutofit lnSpcReduction="10000"/>
          </a:bodyPr>
          <a:lstStyle/>
          <a:p>
            <a:r>
              <a:rPr lang="en-US" sz="1800" b="1" i="0" dirty="0">
                <a:solidFill>
                  <a:srgbClr val="1F1F1F"/>
                </a:solidFill>
                <a:effectLst/>
                <a:latin typeface="Century" panose="02040604050505020304" pitchFamily="18" charset="0"/>
              </a:rPr>
              <a:t>Wine quality is crucial for producers in a competitive market. Historically, quality was determined by testing at the end of production, leading to wasted time and money if the wine was bad. Technology allows for testing during development, generating data about various parameters and their impact on quality. Machine learning (ML) can analyze this data to identify the most important parameters and predict wine quality, enabling producers to control quality and develop new brands.</a:t>
            </a:r>
            <a:endParaRPr lang="tr-TR" sz="1800" b="1" dirty="0">
              <a:latin typeface="Century" panose="02040604050505020304" pitchFamily="18" charset="0"/>
            </a:endParaRPr>
          </a:p>
        </p:txBody>
      </p:sp>
    </p:spTree>
    <p:extLst>
      <p:ext uri="{BB962C8B-B14F-4D97-AF65-F5344CB8AC3E}">
        <p14:creationId xmlns:p14="http://schemas.microsoft.com/office/powerpoint/2010/main" val="8008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03952-0A1D-44EA-A2F2-99324B7EE738}"/>
              </a:ext>
            </a:extLst>
          </p:cNvPr>
          <p:cNvSpPr>
            <a:spLocks noGrp="1"/>
          </p:cNvSpPr>
          <p:nvPr>
            <p:ph type="title"/>
          </p:nvPr>
        </p:nvSpPr>
        <p:spPr/>
        <p:txBody>
          <a:bodyPr>
            <a:normAutofit/>
          </a:bodyPr>
          <a:lstStyle/>
          <a:p>
            <a:pPr algn="ctr"/>
            <a:r>
              <a:rPr lang="en-US" b="0" i="0" dirty="0">
                <a:solidFill>
                  <a:srgbClr val="FF0000"/>
                </a:solidFill>
                <a:effectLst/>
                <a:latin typeface="Century" panose="02040604050505020304" pitchFamily="18" charset="0"/>
              </a:rPr>
              <a:t>Description </a:t>
            </a:r>
            <a:r>
              <a:rPr lang="en-US" b="0" i="0" dirty="0" err="1">
                <a:solidFill>
                  <a:srgbClr val="FF0000"/>
                </a:solidFill>
                <a:effectLst/>
                <a:latin typeface="Century" panose="02040604050505020304" pitchFamily="18" charset="0"/>
              </a:rPr>
              <a:t>Atributes</a:t>
            </a:r>
            <a:br>
              <a:rPr lang="en-US" sz="1400" b="0" i="0" dirty="0">
                <a:solidFill>
                  <a:srgbClr val="333333"/>
                </a:solidFill>
                <a:effectLst/>
                <a:latin typeface="Helvetica Neue"/>
              </a:rPr>
            </a:br>
            <a:endParaRPr lang="tr-TR" sz="2400" dirty="0"/>
          </a:p>
        </p:txBody>
      </p:sp>
      <p:sp>
        <p:nvSpPr>
          <p:cNvPr id="4" name="İçerik Yer Tutucusu 3">
            <a:extLst>
              <a:ext uri="{FF2B5EF4-FFF2-40B4-BE49-F238E27FC236}">
                <a16:creationId xmlns:a16="http://schemas.microsoft.com/office/drawing/2014/main" id="{2A2019C6-38DA-4A42-BC9E-C78FD2812102}"/>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33333"/>
                </a:solidFill>
                <a:effectLst/>
                <a:latin typeface="Century" panose="02040604050505020304" pitchFamily="18" charset="0"/>
              </a:rPr>
              <a:t>Fixed acidity:</a:t>
            </a:r>
            <a:r>
              <a:rPr lang="en-US" b="0" i="0" dirty="0">
                <a:solidFill>
                  <a:srgbClr val="333333"/>
                </a:solidFill>
                <a:effectLst/>
                <a:latin typeface="Century" panose="02040604050505020304" pitchFamily="18" charset="0"/>
              </a:rPr>
              <a:t> Most acids involved with wine or fixed or nonvolatile (do not evaporate readily)</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pPr algn="l">
              <a:buFont typeface="+mj-lt"/>
              <a:buAutoNum type="arabicPeriod"/>
            </a:pPr>
            <a:r>
              <a:rPr lang="en-US" b="1" i="0" dirty="0">
                <a:solidFill>
                  <a:srgbClr val="333333"/>
                </a:solidFill>
                <a:effectLst/>
                <a:latin typeface="Century" panose="02040604050505020304" pitchFamily="18" charset="0"/>
              </a:rPr>
              <a:t>Volatile acidity:</a:t>
            </a:r>
            <a:r>
              <a:rPr lang="en-US" b="0" i="0" dirty="0">
                <a:solidFill>
                  <a:srgbClr val="333333"/>
                </a:solidFill>
                <a:effectLst/>
                <a:latin typeface="Century" panose="02040604050505020304" pitchFamily="18" charset="0"/>
              </a:rPr>
              <a:t> The amount of acetic acid in wine</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pPr algn="l">
              <a:buFont typeface="+mj-lt"/>
              <a:buAutoNum type="arabicPeriod"/>
            </a:pPr>
            <a:r>
              <a:rPr lang="en-US" b="1" i="0" dirty="0">
                <a:solidFill>
                  <a:srgbClr val="333333"/>
                </a:solidFill>
                <a:effectLst/>
                <a:latin typeface="Century" panose="02040604050505020304" pitchFamily="18" charset="0"/>
              </a:rPr>
              <a:t>Citric acid:</a:t>
            </a:r>
            <a:r>
              <a:rPr lang="en-US" b="0" i="0" dirty="0">
                <a:solidFill>
                  <a:srgbClr val="333333"/>
                </a:solidFill>
                <a:effectLst/>
                <a:latin typeface="Century" panose="02040604050505020304" pitchFamily="18" charset="0"/>
              </a:rPr>
              <a:t> Found in small quantities, citric acid can add ‘freshness’ and flavor to wines</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pPr algn="l">
              <a:buFont typeface="+mj-lt"/>
              <a:buAutoNum type="arabicPeriod"/>
            </a:pPr>
            <a:r>
              <a:rPr lang="en-US" b="1" i="0" dirty="0">
                <a:solidFill>
                  <a:srgbClr val="333333"/>
                </a:solidFill>
                <a:effectLst/>
                <a:latin typeface="Century" panose="02040604050505020304" pitchFamily="18" charset="0"/>
              </a:rPr>
              <a:t>Residual sugar:</a:t>
            </a:r>
            <a:r>
              <a:rPr lang="en-US" b="0" i="0" dirty="0">
                <a:solidFill>
                  <a:srgbClr val="333333"/>
                </a:solidFill>
                <a:effectLst/>
                <a:latin typeface="Century" panose="02040604050505020304" pitchFamily="18" charset="0"/>
              </a:rPr>
              <a:t> The amount of sugar remaining after fermentation stops</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pPr algn="l">
              <a:buFont typeface="+mj-lt"/>
              <a:buAutoNum type="arabicPeriod"/>
            </a:pPr>
            <a:r>
              <a:rPr lang="en-US" b="1" i="0" dirty="0">
                <a:solidFill>
                  <a:srgbClr val="333333"/>
                </a:solidFill>
                <a:effectLst/>
                <a:latin typeface="Century" panose="02040604050505020304" pitchFamily="18" charset="0"/>
              </a:rPr>
              <a:t>Chlorides:</a:t>
            </a:r>
            <a:r>
              <a:rPr lang="en-US" b="0" i="0" dirty="0">
                <a:solidFill>
                  <a:srgbClr val="333333"/>
                </a:solidFill>
                <a:effectLst/>
                <a:latin typeface="Century" panose="02040604050505020304" pitchFamily="18" charset="0"/>
              </a:rPr>
              <a:t> </a:t>
            </a:r>
            <a:r>
              <a:rPr lang="tr-TR" b="0" i="0" dirty="0">
                <a:solidFill>
                  <a:srgbClr val="333333"/>
                </a:solidFill>
                <a:effectLst/>
                <a:latin typeface="Century" panose="02040604050505020304" pitchFamily="18" charset="0"/>
              </a:rPr>
              <a:t>T</a:t>
            </a:r>
            <a:r>
              <a:rPr lang="en-US" b="0" i="0" dirty="0">
                <a:solidFill>
                  <a:srgbClr val="333333"/>
                </a:solidFill>
                <a:effectLst/>
                <a:latin typeface="Century" panose="02040604050505020304" pitchFamily="18" charset="0"/>
              </a:rPr>
              <a:t>he amount of salt in the wine</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pPr algn="l">
              <a:buFont typeface="+mj-lt"/>
              <a:buAutoNum type="arabicPeriod"/>
            </a:pPr>
            <a:r>
              <a:rPr lang="en-US" b="1" i="0" dirty="0">
                <a:solidFill>
                  <a:srgbClr val="333333"/>
                </a:solidFill>
                <a:effectLst/>
                <a:latin typeface="Century" panose="02040604050505020304" pitchFamily="18" charset="0"/>
              </a:rPr>
              <a:t>Free sulfur dioxide:</a:t>
            </a:r>
            <a:r>
              <a:rPr lang="en-US" b="0" i="0" dirty="0">
                <a:solidFill>
                  <a:srgbClr val="333333"/>
                </a:solidFill>
                <a:effectLst/>
                <a:latin typeface="Century" panose="02040604050505020304" pitchFamily="18" charset="0"/>
              </a:rPr>
              <a:t> The free form of SO2 exists in equilibrium between molecular SO2 (as a dissolved gas) and bisulfite ion; it prevents microbial growth and the oxidation of wine</a:t>
            </a:r>
            <a:r>
              <a:rPr lang="tr-TR" b="0" i="0" dirty="0">
                <a:solidFill>
                  <a:srgbClr val="333333"/>
                </a:solidFill>
                <a:effectLst/>
                <a:latin typeface="Century" panose="02040604050505020304" pitchFamily="18" charset="0"/>
              </a:rPr>
              <a:t>.</a:t>
            </a:r>
            <a:endParaRPr lang="en-US" b="0" i="0" dirty="0">
              <a:solidFill>
                <a:srgbClr val="333333"/>
              </a:solidFill>
              <a:effectLst/>
              <a:latin typeface="Century" panose="02040604050505020304" pitchFamily="18" charset="0"/>
            </a:endParaRPr>
          </a:p>
          <a:p>
            <a:endParaRPr lang="tr-TR" dirty="0"/>
          </a:p>
        </p:txBody>
      </p:sp>
    </p:spTree>
    <p:extLst>
      <p:ext uri="{BB962C8B-B14F-4D97-AF65-F5344CB8AC3E}">
        <p14:creationId xmlns:p14="http://schemas.microsoft.com/office/powerpoint/2010/main" val="6669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t="-84000" b="-84000"/>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8B2C03-0A7D-421E-BE98-0A71A8840954}"/>
              </a:ext>
            </a:extLst>
          </p:cNvPr>
          <p:cNvSpPr>
            <a:spLocks noGrp="1"/>
          </p:cNvSpPr>
          <p:nvPr>
            <p:ph idx="1"/>
          </p:nvPr>
        </p:nvSpPr>
        <p:spPr>
          <a:xfrm>
            <a:off x="838200" y="753979"/>
            <a:ext cx="10515600" cy="5422984"/>
          </a:xfrm>
        </p:spPr>
        <p:txBody>
          <a:bodyPr>
            <a:normAutofit lnSpcReduction="10000"/>
          </a:bodyPr>
          <a:lstStyle/>
          <a:p>
            <a:pPr algn="l">
              <a:buFont typeface="+mj-lt"/>
              <a:buAutoNum type="arabicPeriod"/>
            </a:pPr>
            <a:r>
              <a:rPr lang="en-US" b="1" i="0" dirty="0">
                <a:solidFill>
                  <a:srgbClr val="333333"/>
                </a:solidFill>
                <a:effectLst/>
                <a:latin typeface="Century" panose="02040604050505020304" pitchFamily="18" charset="0"/>
              </a:rPr>
              <a:t>Total sulfur dioxide:</a:t>
            </a:r>
            <a:r>
              <a:rPr lang="en-US" b="0" i="0" dirty="0">
                <a:solidFill>
                  <a:srgbClr val="333333"/>
                </a:solidFill>
                <a:effectLst/>
                <a:latin typeface="Century" panose="02040604050505020304" pitchFamily="18" charset="0"/>
              </a:rPr>
              <a:t> Amount of free and bound forms of S02; in low concentrations, SO2 is mostly undetectable in wine, but at free SO2 concentrations over 50 ppm, SO2 becomes evident in the nose and taste of wine</a:t>
            </a:r>
          </a:p>
          <a:p>
            <a:pPr algn="l">
              <a:buFont typeface="+mj-lt"/>
              <a:buAutoNum type="arabicPeriod"/>
            </a:pPr>
            <a:r>
              <a:rPr lang="en-US" b="1" i="0" dirty="0">
                <a:solidFill>
                  <a:srgbClr val="333333"/>
                </a:solidFill>
                <a:effectLst/>
                <a:latin typeface="Century" panose="02040604050505020304" pitchFamily="18" charset="0"/>
              </a:rPr>
              <a:t>Density:</a:t>
            </a:r>
            <a:r>
              <a:rPr lang="en-US" b="0" i="0" dirty="0">
                <a:solidFill>
                  <a:srgbClr val="333333"/>
                </a:solidFill>
                <a:effectLst/>
                <a:latin typeface="Century" panose="02040604050505020304" pitchFamily="18" charset="0"/>
              </a:rPr>
              <a:t> The density of a substance is its mass per unite volume</a:t>
            </a:r>
          </a:p>
          <a:p>
            <a:pPr algn="l">
              <a:buFont typeface="+mj-lt"/>
              <a:buAutoNum type="arabicPeriod"/>
            </a:pPr>
            <a:r>
              <a:rPr lang="en-US" b="1" i="0" dirty="0">
                <a:solidFill>
                  <a:srgbClr val="333333"/>
                </a:solidFill>
                <a:effectLst/>
                <a:latin typeface="Century" panose="02040604050505020304" pitchFamily="18" charset="0"/>
              </a:rPr>
              <a:t>PH:</a:t>
            </a:r>
            <a:r>
              <a:rPr lang="en-US" b="0" i="0" dirty="0">
                <a:solidFill>
                  <a:srgbClr val="333333"/>
                </a:solidFill>
                <a:effectLst/>
                <a:latin typeface="Century" panose="02040604050505020304" pitchFamily="18" charset="0"/>
              </a:rPr>
              <a:t> Describes how acidic or basic a substance is on a scale from 0 (very acidic) to 14 (very basic)</a:t>
            </a:r>
          </a:p>
          <a:p>
            <a:pPr algn="l">
              <a:buFont typeface="+mj-lt"/>
              <a:buAutoNum type="arabicPeriod"/>
            </a:pPr>
            <a:r>
              <a:rPr lang="en-US" b="1" i="0" dirty="0">
                <a:solidFill>
                  <a:srgbClr val="333333"/>
                </a:solidFill>
                <a:effectLst/>
                <a:latin typeface="Century" panose="02040604050505020304" pitchFamily="18" charset="0"/>
              </a:rPr>
              <a:t>Sulphates:</a:t>
            </a:r>
            <a:r>
              <a:rPr lang="en-US" b="0" i="0" dirty="0">
                <a:solidFill>
                  <a:srgbClr val="333333"/>
                </a:solidFill>
                <a:effectLst/>
                <a:latin typeface="Century" panose="02040604050505020304" pitchFamily="18" charset="0"/>
              </a:rPr>
              <a:t> </a:t>
            </a:r>
            <a:r>
              <a:rPr lang="tr-TR" b="0" i="0" dirty="0">
                <a:solidFill>
                  <a:srgbClr val="333333"/>
                </a:solidFill>
                <a:effectLst/>
                <a:latin typeface="Century" panose="02040604050505020304" pitchFamily="18" charset="0"/>
              </a:rPr>
              <a:t>A</a:t>
            </a:r>
            <a:r>
              <a:rPr lang="en-US" b="0" i="0" dirty="0">
                <a:solidFill>
                  <a:srgbClr val="333333"/>
                </a:solidFill>
                <a:effectLst/>
                <a:latin typeface="Century" panose="02040604050505020304" pitchFamily="18" charset="0"/>
              </a:rPr>
              <a:t> wine additive which can contribute to sulfur dioxide gas (S02) levels, </a:t>
            </a:r>
            <a:r>
              <a:rPr lang="en-US" b="0" i="0" dirty="0" err="1">
                <a:solidFill>
                  <a:srgbClr val="333333"/>
                </a:solidFill>
                <a:effectLst/>
                <a:latin typeface="Century" panose="02040604050505020304" pitchFamily="18" charset="0"/>
              </a:rPr>
              <a:t>wich</a:t>
            </a:r>
            <a:r>
              <a:rPr lang="en-US" b="0" i="0" dirty="0">
                <a:solidFill>
                  <a:srgbClr val="333333"/>
                </a:solidFill>
                <a:effectLst/>
                <a:latin typeface="Century" panose="02040604050505020304" pitchFamily="18" charset="0"/>
              </a:rPr>
              <a:t> acts as an antimicrobial and antioxidant</a:t>
            </a:r>
          </a:p>
          <a:p>
            <a:pPr algn="l">
              <a:buFont typeface="+mj-lt"/>
              <a:buAutoNum type="arabicPeriod"/>
            </a:pPr>
            <a:r>
              <a:rPr lang="en-US" b="1" i="0" dirty="0">
                <a:solidFill>
                  <a:srgbClr val="333333"/>
                </a:solidFill>
                <a:effectLst/>
                <a:latin typeface="Century" panose="02040604050505020304" pitchFamily="18" charset="0"/>
              </a:rPr>
              <a:t>Alcohol:</a:t>
            </a:r>
            <a:r>
              <a:rPr lang="en-US" b="0" i="0" dirty="0">
                <a:solidFill>
                  <a:srgbClr val="333333"/>
                </a:solidFill>
                <a:effectLst/>
                <a:latin typeface="Century" panose="02040604050505020304" pitchFamily="18" charset="0"/>
              </a:rPr>
              <a:t> The percent alcohol content of the wine</a:t>
            </a:r>
          </a:p>
          <a:p>
            <a:pPr algn="l">
              <a:buFont typeface="+mj-lt"/>
              <a:buAutoNum type="arabicPeriod"/>
            </a:pPr>
            <a:r>
              <a:rPr lang="en-US" b="1" i="0" dirty="0">
                <a:solidFill>
                  <a:srgbClr val="333333"/>
                </a:solidFill>
                <a:effectLst/>
                <a:latin typeface="Century" panose="02040604050505020304" pitchFamily="18" charset="0"/>
              </a:rPr>
              <a:t>Quality</a:t>
            </a:r>
            <a:endParaRPr lang="tr-TR" dirty="0">
              <a:latin typeface="Century" panose="02040604050505020304" pitchFamily="18" charset="0"/>
            </a:endParaRPr>
          </a:p>
        </p:txBody>
      </p:sp>
    </p:spTree>
    <p:extLst>
      <p:ext uri="{BB962C8B-B14F-4D97-AF65-F5344CB8AC3E}">
        <p14:creationId xmlns:p14="http://schemas.microsoft.com/office/powerpoint/2010/main" val="9777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880A28-0DD2-44C4-BA97-AEE882F3B9FA}"/>
              </a:ext>
            </a:extLst>
          </p:cNvPr>
          <p:cNvSpPr>
            <a:spLocks noGrp="1"/>
          </p:cNvSpPr>
          <p:nvPr>
            <p:ph type="title"/>
          </p:nvPr>
        </p:nvSpPr>
        <p:spPr/>
        <p:txBody>
          <a:bodyPr>
            <a:normAutofit/>
          </a:bodyPr>
          <a:lstStyle/>
          <a:p>
            <a:pPr algn="ctr">
              <a:lnSpc>
                <a:spcPct val="100000"/>
              </a:lnSpc>
            </a:pPr>
            <a:r>
              <a:rPr lang="tr-TR" sz="2800" dirty="0" err="1">
                <a:solidFill>
                  <a:srgbClr val="FF0000"/>
                </a:solidFill>
                <a:effectLst/>
                <a:latin typeface="Century" panose="02040604050505020304" pitchFamily="18" charset="0"/>
                <a:ea typeface="Times New Roman" panose="02020603050405020304" pitchFamily="18" charset="0"/>
              </a:rPr>
              <a:t>Descriptive</a:t>
            </a:r>
            <a:r>
              <a:rPr lang="tr-TR" sz="2800" dirty="0">
                <a:solidFill>
                  <a:srgbClr val="FF0000"/>
                </a:solidFill>
                <a:effectLst/>
                <a:latin typeface="Century" panose="02040604050505020304" pitchFamily="18" charset="0"/>
                <a:ea typeface="Times New Roman" panose="02020603050405020304" pitchFamily="18" charset="0"/>
              </a:rPr>
              <a:t> </a:t>
            </a:r>
            <a:r>
              <a:rPr lang="tr-TR" sz="2800" dirty="0" err="1">
                <a:solidFill>
                  <a:srgbClr val="FF0000"/>
                </a:solidFill>
                <a:latin typeface="Century" panose="02040604050505020304" pitchFamily="18" charset="0"/>
                <a:ea typeface="Times New Roman" panose="02020603050405020304" pitchFamily="18" charset="0"/>
              </a:rPr>
              <a:t>S</a:t>
            </a:r>
            <a:r>
              <a:rPr lang="tr-TR" sz="2800" dirty="0" err="1">
                <a:solidFill>
                  <a:srgbClr val="FF0000"/>
                </a:solidFill>
                <a:effectLst/>
                <a:latin typeface="Century" panose="02040604050505020304" pitchFamily="18" charset="0"/>
                <a:ea typeface="Times New Roman" panose="02020603050405020304" pitchFamily="18" charset="0"/>
              </a:rPr>
              <a:t>tatistics</a:t>
            </a:r>
            <a:r>
              <a:rPr lang="tr-TR" sz="2800" dirty="0">
                <a:solidFill>
                  <a:srgbClr val="FF0000"/>
                </a:solidFill>
                <a:effectLst/>
                <a:latin typeface="Century" panose="02040604050505020304" pitchFamily="18" charset="0"/>
                <a:ea typeface="Times New Roman" panose="02020603050405020304" pitchFamily="18" charset="0"/>
              </a:rPr>
              <a:t> of </a:t>
            </a:r>
            <a:r>
              <a:rPr lang="tr-TR" sz="2800" dirty="0" err="1">
                <a:solidFill>
                  <a:srgbClr val="FF0000"/>
                </a:solidFill>
                <a:latin typeface="Century" panose="02040604050505020304" pitchFamily="18" charset="0"/>
                <a:ea typeface="Times New Roman" panose="02020603050405020304" pitchFamily="18" charset="0"/>
              </a:rPr>
              <a:t>T</a:t>
            </a:r>
            <a:r>
              <a:rPr lang="tr-TR" sz="2800" dirty="0" err="1">
                <a:solidFill>
                  <a:srgbClr val="FF0000"/>
                </a:solidFill>
                <a:effectLst/>
                <a:latin typeface="Century" panose="02040604050505020304" pitchFamily="18" charset="0"/>
                <a:ea typeface="Times New Roman" panose="02020603050405020304" pitchFamily="18" charset="0"/>
              </a:rPr>
              <a:t>he</a:t>
            </a:r>
            <a:r>
              <a:rPr lang="tr-TR" sz="2800" dirty="0">
                <a:solidFill>
                  <a:srgbClr val="FF0000"/>
                </a:solidFill>
                <a:effectLst/>
                <a:latin typeface="Century" panose="02040604050505020304" pitchFamily="18" charset="0"/>
                <a:ea typeface="Times New Roman" panose="02020603050405020304" pitchFamily="18" charset="0"/>
              </a:rPr>
              <a:t> </a:t>
            </a:r>
            <a:r>
              <a:rPr lang="tr-TR" sz="2800" dirty="0" err="1">
                <a:solidFill>
                  <a:srgbClr val="FF0000"/>
                </a:solidFill>
                <a:latin typeface="Century" panose="02040604050505020304" pitchFamily="18" charset="0"/>
                <a:ea typeface="Times New Roman" panose="02020603050405020304" pitchFamily="18" charset="0"/>
              </a:rPr>
              <a:t>V</a:t>
            </a:r>
            <a:r>
              <a:rPr lang="tr-TR" sz="2800" dirty="0" err="1">
                <a:solidFill>
                  <a:srgbClr val="FF0000"/>
                </a:solidFill>
                <a:effectLst/>
                <a:latin typeface="Century" panose="02040604050505020304" pitchFamily="18" charset="0"/>
                <a:ea typeface="Times New Roman" panose="02020603050405020304" pitchFamily="18" charset="0"/>
              </a:rPr>
              <a:t>ariables</a:t>
            </a:r>
            <a:r>
              <a:rPr lang="tr-TR" sz="2800" dirty="0">
                <a:solidFill>
                  <a:srgbClr val="FF0000"/>
                </a:solidFill>
                <a:effectLst/>
                <a:latin typeface="Century" panose="02040604050505020304" pitchFamily="18" charset="0"/>
                <a:ea typeface="Times New Roman" panose="02020603050405020304" pitchFamily="18" charset="0"/>
              </a:rPr>
              <a:t> of </a:t>
            </a:r>
            <a:r>
              <a:rPr lang="tr-TR" sz="2800" dirty="0" err="1">
                <a:solidFill>
                  <a:srgbClr val="FF0000"/>
                </a:solidFill>
                <a:latin typeface="Century" panose="02040604050505020304" pitchFamily="18" charset="0"/>
                <a:ea typeface="Times New Roman" panose="02020603050405020304" pitchFamily="18" charset="0"/>
              </a:rPr>
              <a:t>T</a:t>
            </a:r>
            <a:r>
              <a:rPr lang="tr-TR" sz="2800" dirty="0" err="1">
                <a:solidFill>
                  <a:srgbClr val="FF0000"/>
                </a:solidFill>
                <a:effectLst/>
                <a:latin typeface="Century" panose="02040604050505020304" pitchFamily="18" charset="0"/>
                <a:ea typeface="Times New Roman" panose="02020603050405020304" pitchFamily="18" charset="0"/>
              </a:rPr>
              <a:t>he</a:t>
            </a:r>
            <a:r>
              <a:rPr lang="tr-TR" sz="2800" dirty="0">
                <a:solidFill>
                  <a:srgbClr val="FF0000"/>
                </a:solidFill>
                <a:effectLst/>
                <a:latin typeface="Century" panose="02040604050505020304" pitchFamily="18" charset="0"/>
                <a:ea typeface="Times New Roman" panose="02020603050405020304" pitchFamily="18" charset="0"/>
              </a:rPr>
              <a:t> </a:t>
            </a:r>
            <a:r>
              <a:rPr lang="tr-TR" sz="2800" dirty="0">
                <a:solidFill>
                  <a:srgbClr val="FF0000"/>
                </a:solidFill>
                <a:latin typeface="Century" panose="02040604050505020304" pitchFamily="18" charset="0"/>
                <a:ea typeface="Times New Roman" panose="02020603050405020304" pitchFamily="18" charset="0"/>
              </a:rPr>
              <a:t>W</a:t>
            </a:r>
            <a:r>
              <a:rPr lang="tr-TR" sz="2800" dirty="0">
                <a:solidFill>
                  <a:srgbClr val="FF0000"/>
                </a:solidFill>
                <a:effectLst/>
                <a:latin typeface="Century" panose="02040604050505020304" pitchFamily="18" charset="0"/>
                <a:ea typeface="Times New Roman" panose="02020603050405020304" pitchFamily="18" charset="0"/>
              </a:rPr>
              <a:t>ine </a:t>
            </a:r>
            <a:r>
              <a:rPr lang="tr-TR" sz="2800" dirty="0">
                <a:solidFill>
                  <a:srgbClr val="FF0000"/>
                </a:solidFill>
                <a:latin typeface="Century" panose="02040604050505020304" pitchFamily="18" charset="0"/>
                <a:ea typeface="Times New Roman" panose="02020603050405020304" pitchFamily="18" charset="0"/>
              </a:rPr>
              <a:t>D</a:t>
            </a:r>
            <a:r>
              <a:rPr lang="tr-TR" sz="2800" dirty="0">
                <a:solidFill>
                  <a:srgbClr val="FF0000"/>
                </a:solidFill>
                <a:effectLst/>
                <a:latin typeface="Century" panose="02040604050505020304" pitchFamily="18" charset="0"/>
                <a:ea typeface="Times New Roman" panose="02020603050405020304" pitchFamily="18" charset="0"/>
              </a:rPr>
              <a:t>ata</a:t>
            </a:r>
            <a:endParaRPr lang="tr-TR" sz="2800" dirty="0">
              <a:solidFill>
                <a:srgbClr val="FF0000"/>
              </a:solidFill>
              <a:latin typeface="Century" panose="02040604050505020304" pitchFamily="18" charset="0"/>
            </a:endParaRPr>
          </a:p>
        </p:txBody>
      </p:sp>
      <p:graphicFrame>
        <p:nvGraphicFramePr>
          <p:cNvPr id="4" name="İçerik Yer Tutucusu 3">
            <a:extLst>
              <a:ext uri="{FF2B5EF4-FFF2-40B4-BE49-F238E27FC236}">
                <a16:creationId xmlns:a16="http://schemas.microsoft.com/office/drawing/2014/main" id="{CE073EA5-3AE9-4276-BE99-FFB505B0D058}"/>
              </a:ext>
            </a:extLst>
          </p:cNvPr>
          <p:cNvGraphicFramePr>
            <a:graphicFrameLocks noGrp="1"/>
          </p:cNvGraphicFramePr>
          <p:nvPr>
            <p:ph idx="1"/>
            <p:extLst>
              <p:ext uri="{D42A27DB-BD31-4B8C-83A1-F6EECF244321}">
                <p14:modId xmlns:p14="http://schemas.microsoft.com/office/powerpoint/2010/main" val="4187653529"/>
              </p:ext>
            </p:extLst>
          </p:nvPr>
        </p:nvGraphicFramePr>
        <p:xfrm>
          <a:off x="838199" y="1772817"/>
          <a:ext cx="10515598" cy="4403392"/>
        </p:xfrm>
        <a:graphic>
          <a:graphicData uri="http://schemas.openxmlformats.org/drawingml/2006/table">
            <a:tbl>
              <a:tblPr/>
              <a:tblGrid>
                <a:gridCol w="1884705">
                  <a:extLst>
                    <a:ext uri="{9D8B030D-6E8A-4147-A177-3AD203B41FA5}">
                      <a16:colId xmlns:a16="http://schemas.microsoft.com/office/drawing/2014/main" val="2897193276"/>
                    </a:ext>
                  </a:extLst>
                </a:gridCol>
                <a:gridCol w="2142264">
                  <a:extLst>
                    <a:ext uri="{9D8B030D-6E8A-4147-A177-3AD203B41FA5}">
                      <a16:colId xmlns:a16="http://schemas.microsoft.com/office/drawing/2014/main" val="577727619"/>
                    </a:ext>
                  </a:extLst>
                </a:gridCol>
                <a:gridCol w="2142264">
                  <a:extLst>
                    <a:ext uri="{9D8B030D-6E8A-4147-A177-3AD203B41FA5}">
                      <a16:colId xmlns:a16="http://schemas.microsoft.com/office/drawing/2014/main" val="753635919"/>
                    </a:ext>
                  </a:extLst>
                </a:gridCol>
                <a:gridCol w="2210644">
                  <a:extLst>
                    <a:ext uri="{9D8B030D-6E8A-4147-A177-3AD203B41FA5}">
                      <a16:colId xmlns:a16="http://schemas.microsoft.com/office/drawing/2014/main" val="3531986995"/>
                    </a:ext>
                  </a:extLst>
                </a:gridCol>
                <a:gridCol w="2135721">
                  <a:extLst>
                    <a:ext uri="{9D8B030D-6E8A-4147-A177-3AD203B41FA5}">
                      <a16:colId xmlns:a16="http://schemas.microsoft.com/office/drawing/2014/main" val="3056380769"/>
                    </a:ext>
                  </a:extLst>
                </a:gridCol>
              </a:tblGrid>
              <a:tr h="441961">
                <a:tc>
                  <a:txBody>
                    <a:bodyPr/>
                    <a:lstStyle/>
                    <a:p>
                      <a:pPr algn="l" fontAlgn="ctr"/>
                      <a:r>
                        <a:rPr lang="tr-TR" sz="1200" b="0" dirty="0">
                          <a:effectLst/>
                        </a:rPr>
                        <a:t>Variable Name</a:t>
                      </a:r>
                    </a:p>
                  </a:txBody>
                  <a:tcPr marL="51118" marR="51118" marT="21123" marB="21123" anchor="ctr">
                    <a:lnL>
                      <a:noFill/>
                    </a:lnL>
                    <a:lnR>
                      <a:noFill/>
                    </a:lnR>
                    <a:lnT>
                      <a:noFill/>
                    </a:lnT>
                    <a:lnB>
                      <a:noFill/>
                    </a:lnB>
                    <a:solidFill>
                      <a:srgbClr val="FFFFFF"/>
                    </a:solidFill>
                  </a:tcPr>
                </a:tc>
                <a:tc>
                  <a:txBody>
                    <a:bodyPr/>
                    <a:lstStyle/>
                    <a:p>
                      <a:pPr algn="l" fontAlgn="ctr"/>
                      <a:r>
                        <a:rPr lang="tr-TR" sz="1200" b="0" dirty="0">
                          <a:effectLst/>
                        </a:rPr>
                        <a:t>Mean</a:t>
                      </a:r>
                    </a:p>
                  </a:txBody>
                  <a:tcPr marL="51118" marR="51118" marT="21123" marB="21123" anchor="ctr">
                    <a:lnL>
                      <a:noFill/>
                    </a:lnL>
                    <a:lnR>
                      <a:noFill/>
                    </a:lnR>
                    <a:lnT>
                      <a:noFill/>
                    </a:lnT>
                    <a:lnB>
                      <a:noFill/>
                    </a:lnB>
                    <a:solidFill>
                      <a:srgbClr val="FFFFFF"/>
                    </a:solidFill>
                  </a:tcPr>
                </a:tc>
                <a:tc>
                  <a:txBody>
                    <a:bodyPr/>
                    <a:lstStyle/>
                    <a:p>
                      <a:pPr algn="l" fontAlgn="ctr"/>
                      <a:r>
                        <a:rPr lang="tr-TR" sz="1200" b="0" dirty="0">
                          <a:effectLst/>
                        </a:rPr>
                        <a:t>Standard</a:t>
                      </a:r>
                    </a:p>
                    <a:p>
                      <a:pPr algn="l" fontAlgn="ctr"/>
                      <a:r>
                        <a:rPr lang="tr-TR" sz="1200" b="0" dirty="0">
                          <a:effectLst/>
                        </a:rPr>
                        <a:t>Deviation</a:t>
                      </a:r>
                    </a:p>
                  </a:txBody>
                  <a:tcPr marL="51118" marR="51118" marT="21123" marB="21123" anchor="ctr">
                    <a:lnL>
                      <a:noFill/>
                    </a:lnL>
                    <a:lnR>
                      <a:noFill/>
                    </a:lnR>
                    <a:lnT>
                      <a:noFill/>
                    </a:lnT>
                    <a:lnB>
                      <a:noFill/>
                    </a:lnB>
                    <a:solidFill>
                      <a:srgbClr val="FFFFFF"/>
                    </a:solidFill>
                  </a:tcPr>
                </a:tc>
                <a:tc>
                  <a:txBody>
                    <a:bodyPr/>
                    <a:lstStyle/>
                    <a:p>
                      <a:pPr algn="l" fontAlgn="ctr"/>
                      <a:r>
                        <a:rPr lang="tr-TR" sz="1200" b="0" dirty="0">
                          <a:effectLst/>
                        </a:rPr>
                        <a:t>Minimum</a:t>
                      </a:r>
                    </a:p>
                  </a:txBody>
                  <a:tcPr marL="51118" marR="51118" marT="21123" marB="21123" anchor="ctr">
                    <a:lnL>
                      <a:noFill/>
                    </a:lnL>
                    <a:lnR>
                      <a:noFill/>
                    </a:lnR>
                    <a:lnT>
                      <a:noFill/>
                    </a:lnT>
                    <a:lnB>
                      <a:noFill/>
                    </a:lnB>
                    <a:solidFill>
                      <a:srgbClr val="FFFFFF"/>
                    </a:solidFill>
                  </a:tcPr>
                </a:tc>
                <a:tc>
                  <a:txBody>
                    <a:bodyPr/>
                    <a:lstStyle/>
                    <a:p>
                      <a:pPr algn="l" fontAlgn="ctr"/>
                      <a:r>
                        <a:rPr lang="tr-TR" sz="1200" b="0" dirty="0">
                          <a:effectLst/>
                        </a:rPr>
                        <a:t>Maximum</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3400410738"/>
                  </a:ext>
                </a:extLst>
              </a:tr>
              <a:tr h="441961">
                <a:tc>
                  <a:txBody>
                    <a:bodyPr/>
                    <a:lstStyle/>
                    <a:p>
                      <a:pPr algn="l" fontAlgn="ctr"/>
                      <a:r>
                        <a:rPr lang="tr-TR" sz="1200" b="0" dirty="0">
                          <a:effectLst/>
                        </a:rPr>
                        <a:t>Fixed Acidity</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6.855</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0.844</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3.8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14.2</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544218550"/>
                  </a:ext>
                </a:extLst>
              </a:tr>
              <a:tr h="441961">
                <a:tc>
                  <a:txBody>
                    <a:bodyPr/>
                    <a:lstStyle/>
                    <a:p>
                      <a:pPr algn="l" fontAlgn="ctr"/>
                      <a:r>
                        <a:rPr lang="tr-TR" sz="1200" b="0" dirty="0">
                          <a:effectLst/>
                        </a:rPr>
                        <a:t>Volatile Acidity</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0.278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0.101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0.08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1.1</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1015192874"/>
                  </a:ext>
                </a:extLst>
              </a:tr>
              <a:tr h="243078">
                <a:tc>
                  <a:txBody>
                    <a:bodyPr/>
                    <a:lstStyle/>
                    <a:p>
                      <a:pPr algn="l" fontAlgn="ctr"/>
                      <a:r>
                        <a:rPr lang="tr-TR" sz="1200" b="0" dirty="0">
                          <a:effectLst/>
                        </a:rPr>
                        <a:t>Citric Acid</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0.334</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0.121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1.66</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1699064459"/>
                  </a:ext>
                </a:extLst>
              </a:tr>
              <a:tr h="541177">
                <a:tc>
                  <a:txBody>
                    <a:bodyPr/>
                    <a:lstStyle/>
                    <a:p>
                      <a:pPr algn="l" fontAlgn="ctr"/>
                      <a:r>
                        <a:rPr lang="tr-TR" sz="1200" b="0" dirty="0">
                          <a:effectLst/>
                        </a:rPr>
                        <a:t>Residual Sugar</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6.391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5.072</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0.6</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65.8</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1493470612"/>
                  </a:ext>
                </a:extLst>
              </a:tr>
              <a:tr h="238138">
                <a:tc>
                  <a:txBody>
                    <a:bodyPr/>
                    <a:lstStyle/>
                    <a:p>
                      <a:pPr algn="l" fontAlgn="ctr"/>
                      <a:r>
                        <a:rPr lang="tr-TR" sz="1200" b="0" dirty="0">
                          <a:effectLst/>
                        </a:rPr>
                        <a:t>Chlorides</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0.046</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0.022</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0.009</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0.346</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2189397376"/>
                  </a:ext>
                </a:extLst>
              </a:tr>
              <a:tr h="441961">
                <a:tc>
                  <a:txBody>
                    <a:bodyPr/>
                    <a:lstStyle/>
                    <a:p>
                      <a:pPr algn="l" fontAlgn="ctr"/>
                      <a:r>
                        <a:rPr lang="tr-TR" sz="1200" b="0" dirty="0">
                          <a:effectLst/>
                        </a:rPr>
                        <a:t>Free Sulfur Dioxide</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35.308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17.007</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2</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289</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2103995613"/>
                  </a:ext>
                </a:extLst>
              </a:tr>
              <a:tr h="640843">
                <a:tc>
                  <a:txBody>
                    <a:bodyPr/>
                    <a:lstStyle/>
                    <a:p>
                      <a:pPr algn="l" fontAlgn="ctr"/>
                      <a:r>
                        <a:rPr lang="tr-TR" sz="1200" b="0" dirty="0">
                          <a:effectLst/>
                        </a:rPr>
                        <a:t>Total Sulfur Dioxide</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138.361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42.498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9</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440</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464855938"/>
                  </a:ext>
                </a:extLst>
              </a:tr>
              <a:tr h="243078">
                <a:tc>
                  <a:txBody>
                    <a:bodyPr/>
                    <a:lstStyle/>
                    <a:p>
                      <a:pPr algn="l" fontAlgn="ctr"/>
                      <a:r>
                        <a:rPr lang="tr-TR" sz="1200" b="0" dirty="0">
                          <a:effectLst/>
                        </a:rPr>
                        <a:t>Density</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0.994</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0.003</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0.987</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1.039</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3769837912"/>
                  </a:ext>
                </a:extLst>
              </a:tr>
              <a:tr h="243078">
                <a:tc>
                  <a:txBody>
                    <a:bodyPr/>
                    <a:lstStyle/>
                    <a:p>
                      <a:pPr algn="l" fontAlgn="ctr"/>
                      <a:r>
                        <a:rPr lang="tr-TR" sz="1200" b="0" dirty="0">
                          <a:effectLst/>
                        </a:rPr>
                        <a:t>pH</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3.188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0.151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2.72</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3.82</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667276000"/>
                  </a:ext>
                </a:extLst>
              </a:tr>
              <a:tr h="243078">
                <a:tc>
                  <a:txBody>
                    <a:bodyPr/>
                    <a:lstStyle/>
                    <a:p>
                      <a:pPr algn="l" fontAlgn="ctr"/>
                      <a:r>
                        <a:rPr lang="tr-TR" sz="1200" b="0" dirty="0">
                          <a:effectLst/>
                        </a:rPr>
                        <a:t>Sulphates</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0.49</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0.114</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0.22</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1.08</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1925058945"/>
                  </a:ext>
                </a:extLst>
              </a:tr>
              <a:tr h="243078">
                <a:tc>
                  <a:txBody>
                    <a:bodyPr/>
                    <a:lstStyle/>
                    <a:p>
                      <a:pPr algn="l" fontAlgn="ctr"/>
                      <a:r>
                        <a:rPr lang="tr-TR" sz="1200" b="0" dirty="0">
                          <a:effectLst/>
                        </a:rPr>
                        <a:t>Alcohol</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10.514</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1.231</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8</a:t>
                      </a:r>
                    </a:p>
                  </a:txBody>
                  <a:tcPr marL="51118" marR="51118" marT="21123" marB="21123" anchor="ctr">
                    <a:lnL>
                      <a:noFill/>
                    </a:lnL>
                    <a:lnR>
                      <a:noFill/>
                    </a:lnR>
                    <a:lnT>
                      <a:noFill/>
                    </a:lnT>
                    <a:lnB>
                      <a:noFill/>
                    </a:lnB>
                    <a:solidFill>
                      <a:srgbClr val="FFFFFF"/>
                    </a:solidFill>
                  </a:tcPr>
                </a:tc>
                <a:tc>
                  <a:txBody>
                    <a:bodyPr/>
                    <a:lstStyle/>
                    <a:p>
                      <a:pPr algn="l" fontAlgn="ctr"/>
                      <a:r>
                        <a:rPr lang="tr-TR" sz="1200" dirty="0">
                          <a:effectLst/>
                        </a:rPr>
                        <a:t>14.2</a:t>
                      </a:r>
                    </a:p>
                  </a:txBody>
                  <a:tcPr marL="51118" marR="51118" marT="21123" marB="21123" anchor="ctr">
                    <a:lnL>
                      <a:noFill/>
                    </a:lnL>
                    <a:lnR>
                      <a:noFill/>
                    </a:lnR>
                    <a:lnT>
                      <a:noFill/>
                    </a:lnT>
                    <a:lnB>
                      <a:noFill/>
                    </a:lnB>
                    <a:solidFill>
                      <a:srgbClr val="FFFFFF"/>
                    </a:solidFill>
                  </a:tcPr>
                </a:tc>
                <a:extLst>
                  <a:ext uri="{0D108BD9-81ED-4DB2-BD59-A6C34878D82A}">
                    <a16:rowId xmlns:a16="http://schemas.microsoft.com/office/drawing/2014/main" val="2708831083"/>
                  </a:ext>
                </a:extLst>
              </a:tr>
            </a:tbl>
          </a:graphicData>
        </a:graphic>
      </p:graphicFrame>
    </p:spTree>
    <p:extLst>
      <p:ext uri="{BB962C8B-B14F-4D97-AF65-F5344CB8AC3E}">
        <p14:creationId xmlns:p14="http://schemas.microsoft.com/office/powerpoint/2010/main" val="96978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9000" b="-9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4732B9-25C5-4A86-A64E-A812B37EE40D}"/>
              </a:ext>
            </a:extLst>
          </p:cNvPr>
          <p:cNvSpPr>
            <a:spLocks noGrp="1"/>
          </p:cNvSpPr>
          <p:nvPr>
            <p:ph type="title"/>
          </p:nvPr>
        </p:nvSpPr>
        <p:spPr/>
        <p:txBody>
          <a:bodyPr numCol="1">
            <a:normAutofit/>
          </a:bodyPr>
          <a:lstStyle/>
          <a:p>
            <a:pPr algn="ctr">
              <a:lnSpc>
                <a:spcPct val="100000"/>
              </a:lnSpc>
            </a:pPr>
            <a:r>
              <a:rPr lang="tr-TR" b="1" i="1" dirty="0" err="1">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Relationship</a:t>
            </a:r>
            <a:r>
              <a:rPr lang="tr-TR" b="1" i="1" dirty="0">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b="1" i="1" dirty="0" err="1">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Between</a:t>
            </a:r>
            <a:r>
              <a:rPr lang="tr-TR" b="1" i="1" dirty="0">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tr-TR" b="1" i="1" dirty="0" err="1">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Attributes</a:t>
            </a:r>
            <a:br>
              <a:rPr lang="tr-TR"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6CF0ACCD-65A6-4DFA-B873-AD796E951CB8}"/>
              </a:ext>
            </a:extLst>
          </p:cNvPr>
          <p:cNvSpPr>
            <a:spLocks noGrp="1"/>
          </p:cNvSpPr>
          <p:nvPr>
            <p:ph idx="1"/>
          </p:nvPr>
        </p:nvSpPr>
        <p:spPr>
          <a:xfrm>
            <a:off x="5183188" y="1636295"/>
            <a:ext cx="6172200" cy="4224755"/>
          </a:xfrm>
        </p:spPr>
        <p:txBody>
          <a:bodyPr/>
          <a:lstStyle/>
          <a:p>
            <a:r>
              <a:rPr lang="tr-TR" sz="18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Relationship</a:t>
            </a:r>
            <a:r>
              <a:rPr lang="tr-TR" sz="1800" b="1"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tr-TR" sz="1800" b="1"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Density </a:t>
            </a:r>
            <a:r>
              <a:rPr lang="tr-TR" sz="1800" b="1"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b="1"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Residual Sugar</a:t>
            </a:r>
            <a:endParaRPr lang="tr-TR"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
        <p:nvSpPr>
          <p:cNvPr id="5" name="Metin Yer Tutucusu 4">
            <a:extLst>
              <a:ext uri="{FF2B5EF4-FFF2-40B4-BE49-F238E27FC236}">
                <a16:creationId xmlns:a16="http://schemas.microsoft.com/office/drawing/2014/main" id="{54258C67-7727-4C38-8914-016140853885}"/>
              </a:ext>
            </a:extLst>
          </p:cNvPr>
          <p:cNvSpPr>
            <a:spLocks noGrp="1"/>
          </p:cNvSpPr>
          <p:nvPr>
            <p:ph type="body" sz="half" idx="2"/>
          </p:nvPr>
        </p:nvSpPr>
        <p:spPr/>
        <p:txBody>
          <a:bodyPr>
            <a:normAutofit fontScale="85000" lnSpcReduction="10000"/>
          </a:bodyPr>
          <a:lstStyle/>
          <a:p>
            <a:pPr indent="457200">
              <a:lnSpc>
                <a:spcPct val="107000"/>
              </a:lnSpc>
              <a:spcAft>
                <a:spcPts val="800"/>
              </a:spcAft>
            </a:pP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image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shows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scatter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plot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of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density</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versus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residual</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sugar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for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 set of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samples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There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is a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strong</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positive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correlation</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between</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residual</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sugar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and</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density</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meaning</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wines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with</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higher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residual</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sugar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levels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tend</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have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higher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densities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This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is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because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sugar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is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more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dense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than</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water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a:t>
            </a:r>
          </a:p>
          <a:p>
            <a:pPr indent="457200">
              <a:lnSpc>
                <a:spcPct val="107000"/>
              </a:lnSpc>
              <a:spcAft>
                <a:spcPts val="800"/>
              </a:spcAft>
            </a:pP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data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also</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shows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there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are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few</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outliers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data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points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do not fit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general trend.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These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outliers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may</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be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due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errors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in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measurement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to</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presence of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other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factors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that</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are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influencing</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density</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or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residual</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sugar</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of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the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wine</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tr-TR" sz="1800" dirty="0" err="1">
                <a:effectLst/>
                <a:latin typeface="Century" panose="02040604050505020304" pitchFamily="18" charset="0"/>
                <a:ea typeface="Times New Roman" panose="02020603050405020304" pitchFamily="18" charset="0"/>
                <a:cs typeface="Times New Roman" panose="02020603050405020304" pitchFamily="18" charset="0"/>
              </a:rPr>
              <a:t>samples</a:t>
            </a:r>
            <a:r>
              <a:rPr lang="tr-TR" sz="1800" dirty="0">
                <a:effectLst/>
                <a:latin typeface="Century" panose="02040604050505020304" pitchFamily="18" charset="0"/>
                <a:ea typeface="Times New Roman" panose="02020603050405020304" pitchFamily="18" charset="0"/>
                <a:cs typeface="Times New Roman" panose="02020603050405020304" pitchFamily="18" charset="0"/>
              </a:rPr>
              <a:t>.</a:t>
            </a:r>
          </a:p>
          <a:p>
            <a:endParaRPr lang="tr-TR" dirty="0"/>
          </a:p>
        </p:txBody>
      </p:sp>
      <p:pic>
        <p:nvPicPr>
          <p:cNvPr id="4" name="Resim 3">
            <a:extLst>
              <a:ext uri="{FF2B5EF4-FFF2-40B4-BE49-F238E27FC236}">
                <a16:creationId xmlns:a16="http://schemas.microsoft.com/office/drawing/2014/main" id="{82C40323-4A0A-4AF4-9D99-72F398A6A210}"/>
              </a:ext>
            </a:extLst>
          </p:cNvPr>
          <p:cNvPicPr>
            <a:picLocks noChangeAspect="1"/>
          </p:cNvPicPr>
          <p:nvPr/>
        </p:nvPicPr>
        <p:blipFill>
          <a:blip r:embed="rId3"/>
          <a:stretch>
            <a:fillRect/>
          </a:stretch>
        </p:blipFill>
        <p:spPr>
          <a:xfrm>
            <a:off x="5423185" y="2062556"/>
            <a:ext cx="5117250" cy="3552181"/>
          </a:xfrm>
          <a:prstGeom prst="rect">
            <a:avLst/>
          </a:prstGeom>
        </p:spPr>
      </p:pic>
    </p:spTree>
    <p:extLst>
      <p:ext uri="{BB962C8B-B14F-4D97-AF65-F5344CB8AC3E}">
        <p14:creationId xmlns:p14="http://schemas.microsoft.com/office/powerpoint/2010/main" val="41628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9000" b="-9000"/>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4172-67DA-4290-B4E0-1CBAAA49AA2D}"/>
              </a:ext>
            </a:extLst>
          </p:cNvPr>
          <p:cNvSpPr>
            <a:spLocks noGrp="1"/>
          </p:cNvSpPr>
          <p:nvPr>
            <p:ph idx="1"/>
          </p:nvPr>
        </p:nvSpPr>
        <p:spPr/>
        <p:txBody>
          <a:bodyPr/>
          <a:lstStyle/>
          <a:p>
            <a:pPr marL="0" indent="0">
              <a:buNone/>
            </a:pPr>
            <a:r>
              <a:rPr lang="tr-TR" b="1" dirty="0">
                <a:solidFill>
                  <a:srgbClr val="FF0000"/>
                </a:solidFill>
                <a:latin typeface="Century" panose="02040604050505020304" pitchFamily="18" charset="0"/>
              </a:rPr>
              <a:t>R</a:t>
            </a:r>
            <a:r>
              <a:rPr lang="en-US" b="1" i="0" dirty="0" err="1">
                <a:solidFill>
                  <a:srgbClr val="FF0000"/>
                </a:solidFill>
                <a:effectLst/>
                <a:latin typeface="Century" panose="02040604050505020304" pitchFamily="18" charset="0"/>
              </a:rPr>
              <a:t>elationship</a:t>
            </a:r>
            <a:r>
              <a:rPr lang="en-US" b="1" i="0" dirty="0">
                <a:solidFill>
                  <a:srgbClr val="FF0000"/>
                </a:solidFill>
                <a:effectLst/>
                <a:latin typeface="Century" panose="02040604050505020304" pitchFamily="18" charset="0"/>
              </a:rPr>
              <a:t> </a:t>
            </a:r>
            <a:r>
              <a:rPr lang="tr-TR" b="1" i="0" dirty="0">
                <a:solidFill>
                  <a:srgbClr val="FF0000"/>
                </a:solidFill>
                <a:effectLst/>
                <a:latin typeface="Century" panose="02040604050505020304" pitchFamily="18" charset="0"/>
              </a:rPr>
              <a:t>B</a:t>
            </a:r>
            <a:r>
              <a:rPr lang="en-US" b="1" i="0" dirty="0" err="1">
                <a:solidFill>
                  <a:srgbClr val="FF0000"/>
                </a:solidFill>
                <a:effectLst/>
                <a:latin typeface="Century" panose="02040604050505020304" pitchFamily="18" charset="0"/>
              </a:rPr>
              <a:t>etween</a:t>
            </a:r>
            <a:r>
              <a:rPr lang="en-US" b="1" i="0" dirty="0">
                <a:solidFill>
                  <a:srgbClr val="FF0000"/>
                </a:solidFill>
                <a:effectLst/>
                <a:latin typeface="Century" panose="02040604050505020304" pitchFamily="18" charset="0"/>
              </a:rPr>
              <a:t> </a:t>
            </a:r>
            <a:r>
              <a:rPr lang="tr-TR" b="1" i="0" dirty="0">
                <a:solidFill>
                  <a:srgbClr val="FF0000"/>
                </a:solidFill>
                <a:effectLst/>
                <a:latin typeface="Century" panose="02040604050505020304" pitchFamily="18" charset="0"/>
              </a:rPr>
              <a:t>A</a:t>
            </a:r>
            <a:r>
              <a:rPr lang="en-US" b="1" i="0" dirty="0" err="1">
                <a:solidFill>
                  <a:srgbClr val="FF0000"/>
                </a:solidFill>
                <a:effectLst/>
                <a:latin typeface="Century" panose="02040604050505020304" pitchFamily="18" charset="0"/>
              </a:rPr>
              <a:t>lcohol</a:t>
            </a:r>
            <a:r>
              <a:rPr lang="en-US" b="1" i="0" dirty="0">
                <a:solidFill>
                  <a:srgbClr val="FF0000"/>
                </a:solidFill>
                <a:effectLst/>
                <a:latin typeface="Century" panose="02040604050505020304" pitchFamily="18" charset="0"/>
              </a:rPr>
              <a:t> and Volatile Acidity</a:t>
            </a:r>
            <a:r>
              <a:rPr lang="tr-TR" b="1" i="0" dirty="0">
                <a:solidFill>
                  <a:srgbClr val="FF0000"/>
                </a:solidFill>
                <a:effectLst/>
                <a:latin typeface="Century" panose="02040604050505020304" pitchFamily="18" charset="0"/>
              </a:rPr>
              <a:t>(VA)</a:t>
            </a:r>
            <a:endParaRPr lang="en-US" b="1" i="0" dirty="0">
              <a:solidFill>
                <a:srgbClr val="FF0000"/>
              </a:solidFill>
              <a:effectLst/>
              <a:latin typeface="Century" panose="02040604050505020304" pitchFamily="18" charset="0"/>
            </a:endParaRPr>
          </a:p>
          <a:p>
            <a:endParaRPr lang="tr-TR" dirty="0"/>
          </a:p>
        </p:txBody>
      </p:sp>
      <p:sp>
        <p:nvSpPr>
          <p:cNvPr id="4" name="Metin Yer Tutucusu 3">
            <a:extLst>
              <a:ext uri="{FF2B5EF4-FFF2-40B4-BE49-F238E27FC236}">
                <a16:creationId xmlns:a16="http://schemas.microsoft.com/office/drawing/2014/main" id="{58BD1281-0CBB-4A49-8E92-72F65F3AECA8}"/>
              </a:ext>
            </a:extLst>
          </p:cNvPr>
          <p:cNvSpPr>
            <a:spLocks noGrp="1"/>
          </p:cNvSpPr>
          <p:nvPr>
            <p:ph type="body" sz="half" idx="2"/>
          </p:nvPr>
        </p:nvSpPr>
        <p:spPr>
          <a:xfrm>
            <a:off x="839788" y="995363"/>
            <a:ext cx="3932237" cy="4873625"/>
          </a:xfrm>
        </p:spPr>
        <p:txBody>
          <a:bodyPr>
            <a:normAutofit fontScale="92500"/>
          </a:bodyPr>
          <a:lstStyle/>
          <a:p>
            <a:pPr algn="l"/>
            <a:r>
              <a:rPr lang="en-US" b="0" i="0" dirty="0">
                <a:solidFill>
                  <a:srgbClr val="1F1F1F"/>
                </a:solidFill>
                <a:effectLst/>
                <a:latin typeface="Century" panose="02040604050505020304" pitchFamily="18" charset="0"/>
              </a:rPr>
              <a:t>The plot shows a weak positive correlation between alcohol and VA. This means that as the alcohol content of a wine increases, the VA tends to increase as well, but the relationship is not very strong. There are many wines with high alcohol content that have low VA, and vice versa.</a:t>
            </a:r>
          </a:p>
          <a:p>
            <a:pPr algn="l"/>
            <a:r>
              <a:rPr lang="en-US" b="0" i="0" dirty="0">
                <a:solidFill>
                  <a:srgbClr val="1F1F1F"/>
                </a:solidFill>
                <a:effectLst/>
                <a:latin typeface="Century" panose="02040604050505020304" pitchFamily="18" charset="0"/>
              </a:rPr>
              <a:t>Here are some of the reasons why alcohol and VA may be correlated:</a:t>
            </a:r>
          </a:p>
          <a:p>
            <a:pPr algn="l">
              <a:buFont typeface="Arial" panose="020B0604020202020204" pitchFamily="34" charset="0"/>
              <a:buChar char="•"/>
            </a:pPr>
            <a:r>
              <a:rPr lang="en-US" b="0" i="0" dirty="0">
                <a:solidFill>
                  <a:srgbClr val="1F1F1F"/>
                </a:solidFill>
                <a:effectLst/>
                <a:latin typeface="Century" panose="02040604050505020304" pitchFamily="18" charset="0"/>
              </a:rPr>
              <a:t>Both alcohol and VA are produced during fermentation. When yeast ferments sugar in grape juice, it produces alcohol and carbon dioxide. Some yeast strains also produce small amounts of acetic acid, which is the main component of VA.</a:t>
            </a:r>
          </a:p>
          <a:p>
            <a:pPr algn="l">
              <a:buFont typeface="Arial" panose="020B0604020202020204" pitchFamily="34" charset="0"/>
              <a:buChar char="•"/>
            </a:pPr>
            <a:r>
              <a:rPr lang="en-US" b="0" i="0" dirty="0">
                <a:solidFill>
                  <a:srgbClr val="1F1F1F"/>
                </a:solidFill>
                <a:effectLst/>
                <a:latin typeface="Century" panose="02040604050505020304" pitchFamily="18" charset="0"/>
              </a:rPr>
              <a:t>Higher alcohol wines may be more susceptible to bacterial spoilage. Bacteria that can convert alcohol to acetic acid are more likely to grow in wines with higher alcohol content. This can lead to an increase in VA.</a:t>
            </a:r>
          </a:p>
          <a:p>
            <a:endParaRPr lang="tr-TR" dirty="0"/>
          </a:p>
        </p:txBody>
      </p:sp>
      <p:pic>
        <p:nvPicPr>
          <p:cNvPr id="6" name="Resim 5">
            <a:extLst>
              <a:ext uri="{FF2B5EF4-FFF2-40B4-BE49-F238E27FC236}">
                <a16:creationId xmlns:a16="http://schemas.microsoft.com/office/drawing/2014/main" id="{394EE8A0-9DEA-46EE-A23B-15EEFF827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88" y="1928698"/>
            <a:ext cx="6169024" cy="3802710"/>
          </a:xfrm>
          <a:prstGeom prst="rect">
            <a:avLst/>
          </a:prstGeom>
        </p:spPr>
      </p:pic>
    </p:spTree>
    <p:extLst>
      <p:ext uri="{BB962C8B-B14F-4D97-AF65-F5344CB8AC3E}">
        <p14:creationId xmlns:p14="http://schemas.microsoft.com/office/powerpoint/2010/main" val="410890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9000" b="-9000"/>
          </a:stretch>
        </a:blipFill>
        <a:effectLst/>
      </p:bgPr>
    </p:bg>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438A20E-A761-43A7-8E45-8E054522F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827" y="504574"/>
            <a:ext cx="6753171" cy="5839326"/>
          </a:xfrm>
          <a:prstGeom prst="rect">
            <a:avLst/>
          </a:prstGeom>
        </p:spPr>
      </p:pic>
      <p:sp>
        <p:nvSpPr>
          <p:cNvPr id="10" name="Başlık 9">
            <a:extLst>
              <a:ext uri="{FF2B5EF4-FFF2-40B4-BE49-F238E27FC236}">
                <a16:creationId xmlns:a16="http://schemas.microsoft.com/office/drawing/2014/main" id="{22D0CCED-401D-41C7-BE7C-3E919A374ED5}"/>
              </a:ext>
            </a:extLst>
          </p:cNvPr>
          <p:cNvSpPr>
            <a:spLocks noGrp="1"/>
          </p:cNvSpPr>
          <p:nvPr>
            <p:ph type="title"/>
          </p:nvPr>
        </p:nvSpPr>
        <p:spPr>
          <a:xfrm>
            <a:off x="8005010" y="504574"/>
            <a:ext cx="3348789" cy="5839326"/>
          </a:xfrm>
        </p:spPr>
        <p:txBody>
          <a:bodyPr>
            <a:normAutofit/>
          </a:bodyPr>
          <a:lstStyle/>
          <a:p>
            <a:r>
              <a:rPr lang="tr-TR" sz="2800" dirty="0" err="1">
                <a:latin typeface="Century" panose="02040604050505020304" pitchFamily="18" charset="0"/>
              </a:rPr>
              <a:t>We</a:t>
            </a:r>
            <a:r>
              <a:rPr lang="tr-TR" sz="2800" dirty="0">
                <a:latin typeface="Century" panose="02040604050505020304" pitchFamily="18" charset="0"/>
              </a:rPr>
              <a:t> </a:t>
            </a:r>
            <a:r>
              <a:rPr lang="tr-TR" sz="2800" dirty="0" err="1">
                <a:latin typeface="Century" panose="02040604050505020304" pitchFamily="18" charset="0"/>
              </a:rPr>
              <a:t>see</a:t>
            </a:r>
            <a:r>
              <a:rPr lang="tr-TR" sz="2800" dirty="0">
                <a:latin typeface="Century" panose="02040604050505020304" pitchFamily="18" charset="0"/>
              </a:rPr>
              <a:t> </a:t>
            </a:r>
            <a:r>
              <a:rPr lang="tr-TR" sz="2800" dirty="0" err="1">
                <a:latin typeface="Century" panose="02040604050505020304" pitchFamily="18" charset="0"/>
              </a:rPr>
              <a:t>other</a:t>
            </a:r>
            <a:r>
              <a:rPr lang="tr-TR" sz="2800" dirty="0">
                <a:latin typeface="Century" panose="02040604050505020304" pitchFamily="18" charset="0"/>
              </a:rPr>
              <a:t> </a:t>
            </a:r>
            <a:r>
              <a:rPr lang="tr-TR" sz="2800" dirty="0" err="1">
                <a:latin typeface="Century" panose="02040604050505020304" pitchFamily="18" charset="0"/>
              </a:rPr>
              <a:t>relationships</a:t>
            </a:r>
            <a:r>
              <a:rPr lang="tr-TR" sz="2800" dirty="0">
                <a:latin typeface="Century" panose="02040604050505020304" pitchFamily="18" charset="0"/>
              </a:rPr>
              <a:t> in </a:t>
            </a:r>
            <a:r>
              <a:rPr lang="tr-TR" sz="2800" dirty="0" err="1">
                <a:latin typeface="Century" panose="02040604050505020304" pitchFamily="18" charset="0"/>
              </a:rPr>
              <a:t>the</a:t>
            </a:r>
            <a:r>
              <a:rPr lang="tr-TR" sz="2800" dirty="0">
                <a:latin typeface="Century" panose="02040604050505020304" pitchFamily="18" charset="0"/>
              </a:rPr>
              <a:t> </a:t>
            </a:r>
            <a:r>
              <a:rPr lang="tr-TR" sz="2800" dirty="0" err="1">
                <a:latin typeface="Century" panose="02040604050505020304" pitchFamily="18" charset="0"/>
              </a:rPr>
              <a:t>image.We</a:t>
            </a:r>
            <a:r>
              <a:rPr lang="tr-TR" sz="2800" dirty="0">
                <a:latin typeface="Century" panose="02040604050505020304" pitchFamily="18" charset="0"/>
              </a:rPr>
              <a:t> can </a:t>
            </a:r>
            <a:r>
              <a:rPr lang="tr-TR" sz="2800" dirty="0" err="1">
                <a:latin typeface="Century" panose="02040604050505020304" pitchFamily="18" charset="0"/>
              </a:rPr>
              <a:t>explain</a:t>
            </a:r>
            <a:r>
              <a:rPr lang="tr-TR" sz="2800" dirty="0">
                <a:latin typeface="Century" panose="02040604050505020304" pitchFamily="18" charset="0"/>
              </a:rPr>
              <a:t> </a:t>
            </a:r>
            <a:r>
              <a:rPr lang="tr-TR" sz="2800" dirty="0" err="1">
                <a:latin typeface="Century" panose="02040604050505020304" pitchFamily="18" charset="0"/>
              </a:rPr>
              <a:t>these</a:t>
            </a:r>
            <a:r>
              <a:rPr lang="tr-TR" sz="2800" dirty="0">
                <a:latin typeface="Century" panose="02040604050505020304" pitchFamily="18" charset="0"/>
              </a:rPr>
              <a:t> </a:t>
            </a:r>
            <a:r>
              <a:rPr lang="tr-TR" sz="2800" dirty="0" err="1">
                <a:latin typeface="Century" panose="02040604050505020304" pitchFamily="18" charset="0"/>
              </a:rPr>
              <a:t>one</a:t>
            </a:r>
            <a:r>
              <a:rPr lang="tr-TR" sz="2800" dirty="0">
                <a:latin typeface="Century" panose="02040604050505020304" pitchFamily="18" charset="0"/>
              </a:rPr>
              <a:t> </a:t>
            </a:r>
            <a:r>
              <a:rPr lang="tr-TR" sz="2800" dirty="0" err="1">
                <a:latin typeface="Century" panose="02040604050505020304" pitchFamily="18" charset="0"/>
              </a:rPr>
              <a:t>by</a:t>
            </a:r>
            <a:r>
              <a:rPr lang="tr-TR" sz="2800" dirty="0">
                <a:latin typeface="Century" panose="02040604050505020304" pitchFamily="18" charset="0"/>
              </a:rPr>
              <a:t> </a:t>
            </a:r>
            <a:r>
              <a:rPr lang="tr-TR" sz="2800" dirty="0" err="1">
                <a:latin typeface="Century" panose="02040604050505020304" pitchFamily="18" charset="0"/>
              </a:rPr>
              <a:t>one</a:t>
            </a:r>
            <a:r>
              <a:rPr lang="tr-TR" sz="2800" dirty="0">
                <a:latin typeface="Century" panose="02040604050505020304" pitchFamily="18" charset="0"/>
              </a:rPr>
              <a:t>.</a:t>
            </a:r>
          </a:p>
        </p:txBody>
      </p:sp>
    </p:spTree>
    <p:extLst>
      <p:ext uri="{BB962C8B-B14F-4D97-AF65-F5344CB8AC3E}">
        <p14:creationId xmlns:p14="http://schemas.microsoft.com/office/powerpoint/2010/main" val="15956005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1354</Words>
  <Application>Microsoft Office PowerPoint</Application>
  <PresentationFormat>Geniş ekran</PresentationFormat>
  <Paragraphs>131</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Abadi Extra Light</vt:lpstr>
      <vt:lpstr>Arial</vt:lpstr>
      <vt:lpstr>Calibri</vt:lpstr>
      <vt:lpstr>Calibri Light</vt:lpstr>
      <vt:lpstr>Century</vt:lpstr>
      <vt:lpstr>Helvetica Neue</vt:lpstr>
      <vt:lpstr>Times New Roman</vt:lpstr>
      <vt:lpstr>Office Teması</vt:lpstr>
      <vt:lpstr> SP Project 2 Machine Learning</vt:lpstr>
      <vt:lpstr>What Is Our Aim ?</vt:lpstr>
      <vt:lpstr>Introduction</vt:lpstr>
      <vt:lpstr>Description Atributes </vt:lpstr>
      <vt:lpstr>PowerPoint Sunusu</vt:lpstr>
      <vt:lpstr>Descriptive Statistics of The Variables of The Wine Data</vt:lpstr>
      <vt:lpstr>Relationship Between Attributes </vt:lpstr>
      <vt:lpstr>PowerPoint Sunusu</vt:lpstr>
      <vt:lpstr>We see other relationships in the image.We can explain these one by one.</vt:lpstr>
      <vt:lpstr>Machine Learning Algorithms </vt:lpstr>
      <vt:lpstr>PowerPoint Sunusu</vt:lpstr>
      <vt:lpstr>PowerPoint Sunusu</vt:lpstr>
      <vt:lpstr>RESULTS</vt:lpstr>
      <vt:lpstr>PowerPoint Sunusu</vt:lpstr>
      <vt:lpstr>Conclusion</vt:lpstr>
      <vt:lpstr>End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eser.hatice.06@gmail.com</dc:creator>
  <cp:lastModifiedBy>Mustafa Enes Cunedioğlu</cp:lastModifiedBy>
  <cp:revision>7</cp:revision>
  <dcterms:created xsi:type="dcterms:W3CDTF">2023-12-10T16:21:01Z</dcterms:created>
  <dcterms:modified xsi:type="dcterms:W3CDTF">2023-12-18T19:56:58Z</dcterms:modified>
</cp:coreProperties>
</file>