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4" r:id="rId6"/>
    <p:sldId id="260" r:id="rId7"/>
    <p:sldId id="261" r:id="rId8"/>
    <p:sldId id="27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3582AE-7789-417C-9246-EA1B3547A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C0E5404-B3CB-428E-A4B8-2E78B14D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7B10AC-8C65-4A1A-AD48-F507C07F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6B57-F4F0-428D-AE8F-014CFBDA7B09}" type="datetimeFigureOut">
              <a:rPr lang="tr-TR" smtClean="0"/>
              <a:t>11.08.2020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A47614-EF08-419A-905D-49ED3C64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2844B9-CC0F-4992-9696-B6506822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71F-F4A9-42B4-A215-BC8CD9E0E4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43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7F6F95-81C3-4E4A-AC29-A55A54FE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CA7D33C-D956-4A5E-B533-02A44747F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C2D3C0-CCCB-44E6-8F81-5582E708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6B57-F4F0-428D-AE8F-014CFBDA7B09}" type="datetimeFigureOut">
              <a:rPr lang="tr-TR" smtClean="0"/>
              <a:t>11.08.2020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5D9290-B37A-4B37-8DDB-2478606D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1A3908-9C21-43DD-AA92-3D983704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71F-F4A9-42B4-A215-BC8CD9E0E4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565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9738631-7E7A-4F66-8EF9-11802674C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BAC167-AB0B-478E-9300-F995F8B42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6B67C1F-F1F7-484B-B494-A3F0A822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6B57-F4F0-428D-AE8F-014CFBDA7B09}" type="datetimeFigureOut">
              <a:rPr lang="tr-TR" smtClean="0"/>
              <a:t>11.08.2020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1AE64F-A779-4F87-A859-96373251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CBC22A-C9FC-4F26-9391-3FB66B22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71F-F4A9-42B4-A215-BC8CD9E0E4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725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A83112-837B-4BD6-8E4B-9A3B9C6E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6E47B6-37B8-4246-8455-80F69C539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125FE5-E23A-4284-8353-3A83B35C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6B57-F4F0-428D-AE8F-014CFBDA7B09}" type="datetimeFigureOut">
              <a:rPr lang="tr-TR" smtClean="0"/>
              <a:t>11.08.2020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A273F3-7A72-457A-BD60-9DCBA5B2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6B76E-62ED-44A4-886C-30B82DDC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71F-F4A9-42B4-A215-BC8CD9E0E4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44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F4FE04-9F1D-48AA-829E-3007A7CA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8D2D6E-627C-4E24-B39C-A5182D2E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E1F4B3-7428-4C72-B260-DE030AFD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6B57-F4F0-428D-AE8F-014CFBDA7B09}" type="datetimeFigureOut">
              <a:rPr lang="tr-TR" smtClean="0"/>
              <a:t>11.08.2020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E8E61A-E485-4113-8601-E5F63870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3CED40-1E53-4EB1-A062-C947AB9D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71F-F4A9-42B4-A215-BC8CD9E0E4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345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13C5AA-D304-4054-83F5-2A51A3EA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40EFFD-AD41-4A60-8BFC-321BAE86A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21EB711-0F16-447C-B5E3-F2313D82B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17D29D-FF95-452D-B1C6-8E521639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6B57-F4F0-428D-AE8F-014CFBDA7B09}" type="datetimeFigureOut">
              <a:rPr lang="tr-TR" smtClean="0"/>
              <a:t>11.08.2020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31FA9A8-4CA4-40D6-A63D-06278040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795124C-0BDF-43D2-B86C-26C6BDD2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71F-F4A9-42B4-A215-BC8CD9E0E4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358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427CAD-76D0-4633-919E-106DE654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5D1EB6F-AD9E-454F-9E84-9D688ED1B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E925B80-DD5C-4094-9496-4C5E08F71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A14F87C-6544-4295-BA4C-D39DAAB16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244DC2-341C-4FC2-AE74-2B7FE3D87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AE18F1B-7A73-4F24-A666-C551A0BB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6B57-F4F0-428D-AE8F-014CFBDA7B09}" type="datetimeFigureOut">
              <a:rPr lang="tr-TR" smtClean="0"/>
              <a:t>11.08.2020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32A07F7-196B-4A59-ADBB-206BF471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2D77A03-823C-4577-B7E3-5A5D7542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71F-F4A9-42B4-A215-BC8CD9E0E4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554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1232A8-7FB1-4CF0-A20F-29780F50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DE3CF41-90D4-4223-9A8C-D2C67B35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6B57-F4F0-428D-AE8F-014CFBDA7B09}" type="datetimeFigureOut">
              <a:rPr lang="tr-TR" smtClean="0"/>
              <a:t>11.08.2020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BB043B6-7148-4446-AACD-E8449802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F06AFD2-13D4-4785-AC45-F2CB456D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71F-F4A9-42B4-A215-BC8CD9E0E4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97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6671492-601C-419B-88C7-031318FA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6B57-F4F0-428D-AE8F-014CFBDA7B09}" type="datetimeFigureOut">
              <a:rPr lang="tr-TR" smtClean="0"/>
              <a:t>11.08.2020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5996575-CD6F-4E9A-BC54-D3C27D58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F70E60A-61B4-4502-9449-CBAEC65C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71F-F4A9-42B4-A215-BC8CD9E0E4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289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23CB7E-70C2-4164-97A5-AB5E840E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7D85C6-D71C-4B3C-A3B6-92DBD71B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4105A60-F1E1-42F0-87B8-942FAB8B4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5F7493-C765-466C-91C3-EE76E1F0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6B57-F4F0-428D-AE8F-014CFBDA7B09}" type="datetimeFigureOut">
              <a:rPr lang="tr-TR" smtClean="0"/>
              <a:t>11.08.2020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018AF3-B20B-4A23-9D0B-7AD88E84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5E03026-C669-439C-9749-EF964D14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71F-F4A9-42B4-A215-BC8CD9E0E4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4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A7E02E-86BF-4A23-A42A-ED990913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64F4A60-74CA-4630-833E-63F202819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3504AA9-237A-4B88-9C5B-9E15A5E87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E6EC9A7-21F6-4717-B9A4-2F20B8A1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6B57-F4F0-428D-AE8F-014CFBDA7B09}" type="datetimeFigureOut">
              <a:rPr lang="tr-TR" smtClean="0"/>
              <a:t>11.08.2020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354527B-8694-4DC2-8F52-30834169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F450AD-6A20-4FB3-9AEE-451BB1DE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71F-F4A9-42B4-A215-BC8CD9E0E4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16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7898CD0-AF2A-4F67-84F0-9E5BC11A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0C0E53B-54B9-4864-9EA3-25B3C08F7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B8E5B3-FB8D-4F09-8CD7-F9670D8CD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6B57-F4F0-428D-AE8F-014CFBDA7B09}" type="datetimeFigureOut">
              <a:rPr lang="tr-TR" smtClean="0"/>
              <a:t>11.08.2020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EDF9C4-BC1E-4502-9B4F-50EC1FBE7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06874A-EE88-4608-9213-CB85DF5FB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6A71F-F4A9-42B4-A215-BC8CD9E0E4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03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mcmedinformdecismak.biomedcentral.com/articles/10.1186/s12911-020-1023-5" TargetMode="External"/><Relationship Id="rId2" Type="http://schemas.openxmlformats.org/officeDocument/2006/relationships/hyperlink" Target="https://archive.ics.uci.edu/ml/datasets/Heart+failure+clinical+record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7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76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78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Rectangle 8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2720208-F21C-44B9-900A-682854884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607"/>
            <a:ext cx="9144000" cy="2797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 err="1">
                <a:latin typeface="+mj-lt"/>
                <a:ea typeface="+mj-ea"/>
                <a:cs typeface="+mj-cs"/>
              </a:rPr>
              <a:t>Sakarya</a:t>
            </a:r>
            <a:r>
              <a:rPr lang="en-US" sz="26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600" b="1" kern="1200" dirty="0" err="1">
                <a:latin typeface="+mj-lt"/>
                <a:ea typeface="+mj-ea"/>
                <a:cs typeface="+mj-cs"/>
              </a:rPr>
              <a:t>Üniversitesi</a:t>
            </a:r>
            <a:br>
              <a:rPr lang="en-US" sz="2600" b="1" kern="1200" dirty="0">
                <a:latin typeface="+mj-lt"/>
                <a:ea typeface="+mj-ea"/>
                <a:cs typeface="+mj-cs"/>
              </a:rPr>
            </a:br>
            <a:r>
              <a:rPr lang="en-US" sz="2600" b="1" kern="1200" dirty="0" err="1">
                <a:latin typeface="+mj-lt"/>
                <a:ea typeface="+mj-ea"/>
                <a:cs typeface="+mj-cs"/>
              </a:rPr>
              <a:t>Bilgisayar</a:t>
            </a:r>
            <a:r>
              <a:rPr lang="en-US" sz="26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600" b="1" kern="1200" dirty="0" err="1">
                <a:latin typeface="+mj-lt"/>
                <a:ea typeface="+mj-ea"/>
                <a:cs typeface="+mj-cs"/>
              </a:rPr>
              <a:t>Mühendisliği</a:t>
            </a:r>
            <a:r>
              <a:rPr lang="en-US" sz="26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600" b="1" kern="1200" dirty="0" err="1">
                <a:latin typeface="+mj-lt"/>
                <a:ea typeface="+mj-ea"/>
                <a:cs typeface="+mj-cs"/>
              </a:rPr>
              <a:t>Bölümü</a:t>
            </a:r>
            <a:br>
              <a:rPr lang="en-US" sz="2600" kern="1200" dirty="0">
                <a:latin typeface="+mj-lt"/>
                <a:ea typeface="+mj-ea"/>
                <a:cs typeface="+mj-cs"/>
              </a:rPr>
            </a:br>
            <a:br>
              <a:rPr lang="en-US" sz="2600" kern="1200" dirty="0"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latin typeface="+mj-lt"/>
                <a:ea typeface="+mj-ea"/>
                <a:cs typeface="+mj-cs"/>
              </a:rPr>
              <a:t>Veri </a:t>
            </a:r>
            <a:r>
              <a:rPr lang="en-US" sz="2600" b="1" kern="1200" dirty="0" err="1">
                <a:latin typeface="+mj-lt"/>
                <a:ea typeface="+mj-ea"/>
                <a:cs typeface="+mj-cs"/>
              </a:rPr>
              <a:t>Madenciliği</a:t>
            </a:r>
            <a:r>
              <a:rPr lang="en-US" sz="26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600" b="1" kern="1200" dirty="0" err="1">
                <a:latin typeface="+mj-lt"/>
                <a:ea typeface="+mj-ea"/>
                <a:cs typeface="+mj-cs"/>
              </a:rPr>
              <a:t>Dersi</a:t>
            </a:r>
            <a:br>
              <a:rPr lang="tr-TR" sz="2600" b="1" kern="1200" dirty="0">
                <a:latin typeface="+mj-lt"/>
                <a:ea typeface="+mj-ea"/>
                <a:cs typeface="+mj-cs"/>
              </a:rPr>
            </a:br>
            <a:br>
              <a:rPr lang="en-US" sz="2600" kern="1200" dirty="0"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latin typeface="+mj-lt"/>
                <a:ea typeface="+mj-ea"/>
                <a:cs typeface="+mj-cs"/>
              </a:rPr>
              <a:t>Konu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: 299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adet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kalp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yetmezliği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hastasının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tıbbi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kayıtları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üzerine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çalışma</a:t>
            </a:r>
            <a:endParaRPr lang="en-US" sz="2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104A02-F6B6-4FFA-BD3C-A3CC58D9A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2324" y="4430040"/>
            <a:ext cx="7141462" cy="224092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/>
            <a:r>
              <a:rPr lang="en-US" sz="1600" b="1" dirty="0" err="1"/>
              <a:t>Uci</a:t>
            </a:r>
            <a:r>
              <a:rPr lang="en-US" sz="1600" b="1" dirty="0"/>
              <a:t> </a:t>
            </a:r>
            <a:r>
              <a:rPr lang="en-US" sz="1600" b="1" dirty="0" err="1"/>
              <a:t>veriseti</a:t>
            </a:r>
            <a:r>
              <a:rPr lang="en-US" sz="1600" b="1" dirty="0"/>
              <a:t> </a:t>
            </a:r>
            <a:r>
              <a:rPr lang="en-US" sz="1600" b="1" dirty="0" err="1"/>
              <a:t>ve</a:t>
            </a:r>
            <a:r>
              <a:rPr lang="en-US" sz="1600" b="1" dirty="0"/>
              <a:t> </a:t>
            </a:r>
            <a:r>
              <a:rPr lang="en-US" sz="1600" b="1" dirty="0" err="1"/>
              <a:t>konuyla</a:t>
            </a:r>
            <a:r>
              <a:rPr lang="en-US" sz="1600" b="1" dirty="0"/>
              <a:t> </a:t>
            </a:r>
            <a:r>
              <a:rPr lang="en-US" sz="1600" b="1" dirty="0" err="1"/>
              <a:t>alakalı</a:t>
            </a:r>
            <a:r>
              <a:rPr lang="en-US" sz="1600" b="1" dirty="0"/>
              <a:t> </a:t>
            </a:r>
            <a:r>
              <a:rPr lang="en-US" sz="1600" b="1" dirty="0" err="1"/>
              <a:t>makale</a:t>
            </a:r>
            <a:r>
              <a:rPr lang="en-US" sz="1600" b="1" dirty="0"/>
              <a:t> </a:t>
            </a:r>
            <a:r>
              <a:rPr lang="en-US" sz="1600" b="1" dirty="0" err="1"/>
              <a:t>linki</a:t>
            </a:r>
            <a:r>
              <a:rPr lang="en-US" sz="1600" b="1" dirty="0"/>
              <a:t>: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https://archive.ics.uci.edu/ml/datasets/Heart+failure+clinical+records</a:t>
            </a:r>
            <a:endParaRPr lang="en-US" sz="1600" dirty="0">
              <a:solidFill>
                <a:srgbClr val="0070C0"/>
              </a:solidFill>
            </a:endParaRPr>
          </a:p>
          <a:p>
            <a:pPr algn="l"/>
            <a:r>
              <a:rPr lang="en-US" sz="1600" dirty="0">
                <a:hlinkClick r:id="rId3"/>
              </a:rPr>
              <a:t>https://bmcmedinformdecismak.biomedcentral.com/articles/10.1186/s12911-020-1023-5</a:t>
            </a:r>
            <a:endParaRPr lang="en-US" sz="1600" dirty="0"/>
          </a:p>
          <a:p>
            <a:endParaRPr lang="en-US" sz="1600" b="1" i="1" dirty="0"/>
          </a:p>
          <a:p>
            <a:pPr algn="r"/>
            <a:r>
              <a:rPr lang="en-US" sz="1600" b="1" i="1" dirty="0"/>
              <a:t>ENES DURSUN</a:t>
            </a:r>
          </a:p>
          <a:p>
            <a:pPr algn="r"/>
            <a:r>
              <a:rPr lang="en-US" sz="1600" b="1" i="1" dirty="0"/>
              <a:t>G161210048</a:t>
            </a:r>
          </a:p>
        </p:txBody>
      </p:sp>
    </p:spTree>
    <p:extLst>
      <p:ext uri="{BB962C8B-B14F-4D97-AF65-F5344CB8AC3E}">
        <p14:creationId xmlns:p14="http://schemas.microsoft.com/office/powerpoint/2010/main" val="216565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0E6AF6F-8A22-441E-A03F-418EEBFA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4077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 b="1" dirty="0"/>
              <a:t>2. Yol</a:t>
            </a:r>
            <a:br>
              <a:rPr lang="tr-TR" sz="7200" b="1" dirty="0"/>
            </a:br>
            <a:br>
              <a:rPr lang="tr-TR" sz="7200" b="1" dirty="0"/>
            </a:br>
            <a:r>
              <a:rPr lang="tr-TR" sz="2000" dirty="0" err="1"/>
              <a:t>RapidMiner’da</a:t>
            </a:r>
            <a:r>
              <a:rPr lang="tr-TR" sz="2000" dirty="0"/>
              <a:t> verileri %67ye %33 olarak ikiye </a:t>
            </a:r>
            <a:r>
              <a:rPr lang="tr-TR" sz="2000" dirty="0" err="1"/>
              <a:t>stratified</a:t>
            </a:r>
            <a:r>
              <a:rPr lang="tr-TR" sz="2000" dirty="0"/>
              <a:t> olarak bölüp performans hesaplama</a:t>
            </a:r>
            <a:endParaRPr lang="tr-TR" sz="7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42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15BC6A13-1B6C-42AC-BFE5-3FC8B196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3" y="2023110"/>
            <a:ext cx="2853372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dirty="0"/>
              <a:t>RapidMiner </a:t>
            </a:r>
            <a:r>
              <a:rPr lang="en-US" sz="3400" dirty="0" err="1"/>
              <a:t>Kullandığım</a:t>
            </a:r>
            <a:r>
              <a:rPr lang="en-US" sz="3400" dirty="0"/>
              <a:t> </a:t>
            </a:r>
            <a:r>
              <a:rPr lang="en-US" sz="3400" dirty="0" err="1"/>
              <a:t>Operatorler</a:t>
            </a:r>
            <a:endParaRPr lang="en-US" sz="3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ekran görüntüsü, iç mekan, bilgisayar, dizüstü içeren bir resim&#10;&#10;Açıklama otomatik olarak oluşturuldu">
            <a:extLst>
              <a:ext uri="{FF2B5EF4-FFF2-40B4-BE49-F238E27FC236}">
                <a16:creationId xmlns:a16="http://schemas.microsoft.com/office/drawing/2014/main" id="{898C810D-11EE-471E-8A35-0268FC08C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02" b="1"/>
          <a:stretch/>
        </p:blipFill>
        <p:spPr>
          <a:xfrm>
            <a:off x="302083" y="664308"/>
            <a:ext cx="8134973" cy="557268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6841CA-4DA9-4375-8AA0-17B5B141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3" y="2023110"/>
            <a:ext cx="2853372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dirty="0" err="1"/>
              <a:t>Operatorleri</a:t>
            </a:r>
            <a:r>
              <a:rPr lang="en-US" sz="3100" dirty="0"/>
              <a:t> </a:t>
            </a:r>
            <a:r>
              <a:rPr lang="en-US" sz="3100" dirty="0" err="1"/>
              <a:t>bu</a:t>
            </a:r>
            <a:r>
              <a:rPr lang="en-US" sz="3100" dirty="0"/>
              <a:t> </a:t>
            </a:r>
            <a:r>
              <a:rPr lang="en-US" sz="3100" dirty="0" err="1"/>
              <a:t>şekilde</a:t>
            </a:r>
            <a:r>
              <a:rPr lang="en-US" sz="3100" dirty="0"/>
              <a:t> </a:t>
            </a:r>
            <a:r>
              <a:rPr lang="en-US" sz="3100" dirty="0" err="1"/>
              <a:t>kullandığımda</a:t>
            </a:r>
            <a:r>
              <a:rPr lang="en-US" sz="3100" dirty="0"/>
              <a:t> </a:t>
            </a:r>
            <a:r>
              <a:rPr lang="en-US" sz="3100" dirty="0" err="1"/>
              <a:t>ortaya</a:t>
            </a:r>
            <a:r>
              <a:rPr lang="en-US" sz="3100" dirty="0"/>
              <a:t> </a:t>
            </a:r>
            <a:r>
              <a:rPr lang="en-US" sz="3100" dirty="0" err="1"/>
              <a:t>çıkan</a:t>
            </a:r>
            <a:r>
              <a:rPr lang="en-US" sz="3100" dirty="0"/>
              <a:t> </a:t>
            </a:r>
            <a:r>
              <a:rPr lang="en-US" sz="3100" b="1" u="sng" dirty="0" err="1"/>
              <a:t>Karar</a:t>
            </a:r>
            <a:r>
              <a:rPr lang="en-US" sz="3100" b="1" u="sng" dirty="0"/>
              <a:t> </a:t>
            </a:r>
            <a:r>
              <a:rPr lang="en-US" sz="3100" b="1" u="sng" dirty="0" err="1"/>
              <a:t>Ağacı</a:t>
            </a:r>
            <a:endParaRPr lang="en-US" sz="3100" b="1" u="sng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62F6AC9-5D74-4ED4-A0F8-7D59369BE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4" y="949736"/>
            <a:ext cx="8082633" cy="5029482"/>
          </a:xfrm>
        </p:spPr>
      </p:pic>
    </p:spTree>
    <p:extLst>
      <p:ext uri="{BB962C8B-B14F-4D97-AF65-F5344CB8AC3E}">
        <p14:creationId xmlns:p14="http://schemas.microsoft.com/office/powerpoint/2010/main" val="77346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F917F9E-42B0-4507-AC82-FE38DADA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3" y="2023110"/>
            <a:ext cx="2853372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RapidMiner’</a:t>
            </a:r>
            <a:r>
              <a:rPr lang="tr-TR" sz="3600" dirty="0"/>
              <a:t>ı</a:t>
            </a:r>
            <a:r>
              <a:rPr lang="en-US" sz="3600" dirty="0"/>
              <a:t>n </a:t>
            </a:r>
            <a:r>
              <a:rPr lang="en-US" sz="3600" dirty="0" err="1"/>
              <a:t>hesapladığı</a:t>
            </a:r>
            <a:r>
              <a:rPr lang="en-US" sz="3600" dirty="0"/>
              <a:t> </a:t>
            </a:r>
            <a:r>
              <a:rPr lang="tr-TR" sz="3600" dirty="0"/>
              <a:t>p</a:t>
            </a:r>
            <a:r>
              <a:rPr lang="en-US" sz="3600" dirty="0" err="1"/>
              <a:t>erformans</a:t>
            </a:r>
            <a:r>
              <a:rPr lang="en-US" sz="3600" dirty="0"/>
              <a:t> </a:t>
            </a:r>
            <a:r>
              <a:rPr lang="tr-TR" sz="3600" dirty="0"/>
              <a:t>s</a:t>
            </a:r>
            <a:r>
              <a:rPr lang="en-US" sz="3600" dirty="0" err="1"/>
              <a:t>onucu</a:t>
            </a:r>
            <a:endParaRPr lang="en-US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 descr="ekran görüntüsü, bilgisayar, tablo, dizüstü içeren bir resim&#10;&#10;Açıklama otomatik olarak oluşturuldu">
            <a:extLst>
              <a:ext uri="{FF2B5EF4-FFF2-40B4-BE49-F238E27FC236}">
                <a16:creationId xmlns:a16="http://schemas.microsoft.com/office/drawing/2014/main" id="{2B7C30BF-3523-45C6-B61F-8A256CF66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5" y="1079820"/>
            <a:ext cx="8082632" cy="4697723"/>
          </a:xfrm>
        </p:spPr>
      </p:pic>
    </p:spTree>
    <p:extLst>
      <p:ext uri="{BB962C8B-B14F-4D97-AF65-F5344CB8AC3E}">
        <p14:creationId xmlns:p14="http://schemas.microsoft.com/office/powerpoint/2010/main" val="287736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C7B1991-C585-43C5-81D0-52B769A0A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dirty="0"/>
              <a:t>KARAR DESTEK YAZILIMI EKRAN GÖRÜNTÜLERİ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2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B3C39FF-ADD7-4D07-9049-2E0F51E2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9212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 err="1"/>
              <a:t>Arayüz</a:t>
            </a:r>
            <a:r>
              <a:rPr lang="en-US" sz="5400" dirty="0"/>
              <a:t>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İçerik Yer Tutucusu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B871B4E-520D-40E3-B49F-87876EC26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2" b="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657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6E7AD0D-36A5-4740-BAD1-F265A993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3154317"/>
            <a:ext cx="4220784" cy="842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Death Event = Yes 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İçerik Yer Tutucusu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E4943EE-F958-4666-B81D-3C86569E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9" b="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279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428CC31-B2EF-4507-9F22-3691F628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3113415"/>
            <a:ext cx="422078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Death Event = No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İçerik Yer Tutucusu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E623D69-1262-49A6-B245-132133F52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3" b="-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394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A02D950-CD9F-47AD-8BF5-04BA1A7E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tr-TR" sz="4800"/>
              <a:t>Nitelikler: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119901-038B-47CD-9741-2E7D449B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855" y="1463040"/>
            <a:ext cx="5729591" cy="4295734"/>
          </a:xfrm>
        </p:spPr>
        <p:txBody>
          <a:bodyPr anchor="t">
            <a:normAutofit/>
          </a:bodyPr>
          <a:lstStyle/>
          <a:p>
            <a:r>
              <a:rPr lang="tr-TR" sz="1400" b="1" dirty="0"/>
              <a:t>Age:</a:t>
            </a:r>
            <a:r>
              <a:rPr lang="tr-TR" sz="1400" dirty="0"/>
              <a:t> Hastaların yaşı</a:t>
            </a:r>
          </a:p>
          <a:p>
            <a:r>
              <a:rPr lang="tr-TR" sz="1400" b="1" dirty="0" err="1"/>
              <a:t>Anaemia</a:t>
            </a:r>
            <a:r>
              <a:rPr lang="tr-TR" sz="1400" b="1" dirty="0"/>
              <a:t>:</a:t>
            </a:r>
            <a:r>
              <a:rPr lang="tr-TR" sz="1400" dirty="0"/>
              <a:t> Anemi(0: </a:t>
            </a:r>
            <a:r>
              <a:rPr lang="tr-TR" sz="1400" dirty="0" err="1"/>
              <a:t>False</a:t>
            </a:r>
            <a:r>
              <a:rPr lang="tr-TR" sz="1400" dirty="0"/>
              <a:t>, 1: True)</a:t>
            </a:r>
          </a:p>
          <a:p>
            <a:r>
              <a:rPr lang="tr-TR" sz="1400" b="1" dirty="0" err="1"/>
              <a:t>Creatinine</a:t>
            </a:r>
            <a:r>
              <a:rPr lang="tr-TR" sz="1400" b="1" dirty="0"/>
              <a:t> </a:t>
            </a:r>
            <a:r>
              <a:rPr lang="tr-TR" sz="1400" b="1" dirty="0" err="1"/>
              <a:t>phosphokinase</a:t>
            </a:r>
            <a:r>
              <a:rPr lang="tr-TR" sz="1400" b="1" dirty="0"/>
              <a:t>: </a:t>
            </a:r>
            <a:r>
              <a:rPr lang="tr-TR" sz="1400" dirty="0"/>
              <a:t>Kandaki </a:t>
            </a:r>
            <a:r>
              <a:rPr lang="en-US" sz="1400" dirty="0"/>
              <a:t>CPK </a:t>
            </a:r>
            <a:r>
              <a:rPr lang="en-US" sz="1400" dirty="0" err="1"/>
              <a:t>enz</a:t>
            </a:r>
            <a:r>
              <a:rPr lang="tr-TR" sz="1400" dirty="0"/>
              <a:t>i</a:t>
            </a:r>
            <a:r>
              <a:rPr lang="en-US" sz="1400" dirty="0"/>
              <a:t>m</a:t>
            </a:r>
            <a:r>
              <a:rPr lang="tr-TR" sz="1400" dirty="0"/>
              <a:t>i seviyesi(</a:t>
            </a:r>
            <a:r>
              <a:rPr lang="tr-TR" sz="1400" dirty="0" err="1"/>
              <a:t>mcg</a:t>
            </a:r>
            <a:r>
              <a:rPr lang="tr-TR" sz="1400" dirty="0"/>
              <a:t>/L)</a:t>
            </a:r>
          </a:p>
          <a:p>
            <a:r>
              <a:rPr lang="tr-TR" sz="1400" b="1" dirty="0" err="1"/>
              <a:t>Diabetes</a:t>
            </a:r>
            <a:r>
              <a:rPr lang="tr-TR" sz="1400" b="1" dirty="0"/>
              <a:t>:</a:t>
            </a:r>
            <a:r>
              <a:rPr lang="tr-TR" sz="1400" dirty="0"/>
              <a:t> Şeker hastalığı(0: </a:t>
            </a:r>
            <a:r>
              <a:rPr lang="tr-TR" sz="1400" dirty="0" err="1"/>
              <a:t>False</a:t>
            </a:r>
            <a:r>
              <a:rPr lang="tr-TR" sz="1400" dirty="0"/>
              <a:t>, 1: True)</a:t>
            </a:r>
          </a:p>
          <a:p>
            <a:r>
              <a:rPr lang="tr-TR" sz="1400" b="1" dirty="0" err="1"/>
              <a:t>Ejection</a:t>
            </a:r>
            <a:r>
              <a:rPr lang="tr-TR" sz="1400" b="1" dirty="0"/>
              <a:t> </a:t>
            </a:r>
            <a:r>
              <a:rPr lang="tr-TR" sz="1400" b="1" dirty="0" err="1"/>
              <a:t>fraction</a:t>
            </a:r>
            <a:r>
              <a:rPr lang="tr-TR" sz="1400" b="1" dirty="0"/>
              <a:t>: </a:t>
            </a:r>
            <a:r>
              <a:rPr lang="tr-TR" sz="1400" dirty="0"/>
              <a:t>Her kalp atımında pompalanan kan miktarı yüzdesi(%)</a:t>
            </a:r>
          </a:p>
          <a:p>
            <a:r>
              <a:rPr lang="tr-TR" sz="1400" b="1" dirty="0"/>
              <a:t>High </a:t>
            </a:r>
            <a:r>
              <a:rPr lang="tr-TR" sz="1400" b="1" dirty="0" err="1"/>
              <a:t>blood</a:t>
            </a:r>
            <a:r>
              <a:rPr lang="tr-TR" sz="1400" b="1" dirty="0"/>
              <a:t> </a:t>
            </a:r>
            <a:r>
              <a:rPr lang="tr-TR" sz="1400" b="1" dirty="0" err="1"/>
              <a:t>pressure</a:t>
            </a:r>
            <a:r>
              <a:rPr lang="tr-TR" sz="1400" b="1" dirty="0"/>
              <a:t>: </a:t>
            </a:r>
            <a:r>
              <a:rPr lang="tr-TR" sz="1400" dirty="0"/>
              <a:t>Yüksek kan basıncı(0: </a:t>
            </a:r>
            <a:r>
              <a:rPr lang="tr-TR" sz="1400" dirty="0" err="1"/>
              <a:t>False</a:t>
            </a:r>
            <a:r>
              <a:rPr lang="tr-TR" sz="1400" dirty="0"/>
              <a:t>, 1: True)</a:t>
            </a:r>
          </a:p>
          <a:p>
            <a:r>
              <a:rPr lang="tr-TR" sz="1400" b="1" dirty="0" err="1"/>
              <a:t>Platelets</a:t>
            </a:r>
            <a:r>
              <a:rPr lang="tr-TR" sz="1400" b="1" dirty="0"/>
              <a:t>:</a:t>
            </a:r>
            <a:r>
              <a:rPr lang="tr-TR" sz="1400" dirty="0"/>
              <a:t> </a:t>
            </a:r>
            <a:r>
              <a:rPr lang="tr-TR" sz="1400" dirty="0" err="1"/>
              <a:t>Trombositler</a:t>
            </a:r>
            <a:r>
              <a:rPr lang="tr-TR" sz="1400" dirty="0"/>
              <a:t> (pıhtılaşma hücreleri)(</a:t>
            </a:r>
            <a:r>
              <a:rPr lang="tr-TR" sz="1400" dirty="0" err="1"/>
              <a:t>kiloplatelets</a:t>
            </a:r>
            <a:r>
              <a:rPr lang="tr-TR" sz="1400" dirty="0"/>
              <a:t>/</a:t>
            </a:r>
            <a:r>
              <a:rPr lang="tr-TR" sz="1400" dirty="0" err="1"/>
              <a:t>mL</a:t>
            </a:r>
            <a:r>
              <a:rPr lang="tr-TR" sz="1400" dirty="0"/>
              <a:t>)</a:t>
            </a:r>
          </a:p>
          <a:p>
            <a:r>
              <a:rPr lang="tr-TR" sz="1400" b="1" dirty="0"/>
              <a:t>Serum </a:t>
            </a:r>
            <a:r>
              <a:rPr lang="tr-TR" sz="1400" b="1" dirty="0" err="1"/>
              <a:t>creatinine</a:t>
            </a:r>
            <a:r>
              <a:rPr lang="tr-TR" sz="1400" b="1" dirty="0"/>
              <a:t>: </a:t>
            </a:r>
            <a:r>
              <a:rPr lang="tr-TR" sz="1400" dirty="0"/>
              <a:t>Kandaki </a:t>
            </a:r>
            <a:r>
              <a:rPr lang="tr-TR" sz="1400" dirty="0" err="1"/>
              <a:t>kreatinin</a:t>
            </a:r>
            <a:r>
              <a:rPr lang="tr-TR" sz="1400" dirty="0"/>
              <a:t> miktarı(mg/</a:t>
            </a:r>
            <a:r>
              <a:rPr lang="tr-TR" sz="1400" dirty="0" err="1"/>
              <a:t>dL</a:t>
            </a:r>
            <a:r>
              <a:rPr lang="tr-TR" sz="1400" dirty="0"/>
              <a:t>)</a:t>
            </a:r>
          </a:p>
          <a:p>
            <a:r>
              <a:rPr lang="tr-TR" sz="1400" b="1" dirty="0"/>
              <a:t>Serum </a:t>
            </a:r>
            <a:r>
              <a:rPr lang="tr-TR" sz="1400" b="1" dirty="0" err="1"/>
              <a:t>sodium</a:t>
            </a:r>
            <a:r>
              <a:rPr lang="tr-TR" sz="1400" b="1" dirty="0"/>
              <a:t>: </a:t>
            </a:r>
            <a:r>
              <a:rPr lang="tr-TR" sz="1400" dirty="0"/>
              <a:t>Kandaki sodyum miktarı(</a:t>
            </a:r>
            <a:r>
              <a:rPr lang="tr-TR" sz="1400" dirty="0" err="1"/>
              <a:t>mEq</a:t>
            </a:r>
            <a:r>
              <a:rPr lang="tr-TR" sz="1400" dirty="0"/>
              <a:t>/L)</a:t>
            </a:r>
          </a:p>
          <a:p>
            <a:r>
              <a:rPr lang="tr-TR" sz="1400" b="1" dirty="0" err="1"/>
              <a:t>Sex</a:t>
            </a:r>
            <a:r>
              <a:rPr lang="tr-TR" sz="1400" b="1" dirty="0"/>
              <a:t>:</a:t>
            </a:r>
            <a:r>
              <a:rPr lang="tr-TR" sz="1400" dirty="0"/>
              <a:t> Cinsiyet(0: kadın, 1: erkek)</a:t>
            </a:r>
          </a:p>
          <a:p>
            <a:r>
              <a:rPr lang="tr-TR" sz="1400" b="1" dirty="0" err="1"/>
              <a:t>Smoking</a:t>
            </a:r>
            <a:r>
              <a:rPr lang="tr-TR" sz="1400" b="1" dirty="0"/>
              <a:t>:</a:t>
            </a:r>
            <a:r>
              <a:rPr lang="tr-TR" sz="1400" dirty="0"/>
              <a:t> Sigara kullanımı(0: </a:t>
            </a:r>
            <a:r>
              <a:rPr lang="tr-TR" sz="1400" dirty="0" err="1"/>
              <a:t>False</a:t>
            </a:r>
            <a:r>
              <a:rPr lang="tr-TR" sz="1400" dirty="0"/>
              <a:t>, 1: True)</a:t>
            </a:r>
          </a:p>
          <a:p>
            <a:r>
              <a:rPr lang="tr-TR" sz="1400" b="1" dirty="0"/>
              <a:t>Time:</a:t>
            </a:r>
            <a:r>
              <a:rPr lang="tr-TR" sz="1400" dirty="0"/>
              <a:t> Gün bazında süreç</a:t>
            </a:r>
          </a:p>
          <a:p>
            <a:r>
              <a:rPr lang="tr-TR" sz="1400" b="1" dirty="0" err="1"/>
              <a:t>Death</a:t>
            </a:r>
            <a:r>
              <a:rPr lang="tr-TR" sz="1400" b="1" dirty="0"/>
              <a:t> </a:t>
            </a:r>
            <a:r>
              <a:rPr lang="tr-TR" sz="1400" b="1" dirty="0" err="1"/>
              <a:t>event</a:t>
            </a:r>
            <a:r>
              <a:rPr lang="tr-TR" sz="1400" b="1" dirty="0"/>
              <a:t>: </a:t>
            </a:r>
            <a:r>
              <a:rPr lang="tr-TR" sz="1400" dirty="0"/>
              <a:t>Süreç içerisinde hastanın ölmesi(0: </a:t>
            </a:r>
            <a:r>
              <a:rPr lang="tr-TR" sz="1400" dirty="0" err="1"/>
              <a:t>False</a:t>
            </a:r>
            <a:r>
              <a:rPr lang="tr-TR" sz="1400" dirty="0"/>
              <a:t>, 1: True)</a:t>
            </a:r>
          </a:p>
          <a:p>
            <a:endParaRPr lang="tr-TR" sz="1200" dirty="0"/>
          </a:p>
          <a:p>
            <a:endParaRPr lang="tr-TR" sz="1200" dirty="0"/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81036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E19BE56-CCDF-4A46-ACC7-F5DEAF5F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3" y="2023110"/>
            <a:ext cx="2700990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b="1" dirty="0" err="1"/>
              <a:t>Verilerin</a:t>
            </a:r>
            <a:r>
              <a:rPr lang="en-US" sz="3700" b="1" dirty="0"/>
              <a:t> ilk </a:t>
            </a:r>
            <a:r>
              <a:rPr lang="en-US" sz="3700" b="1" dirty="0" err="1"/>
              <a:t>hali</a:t>
            </a:r>
            <a:endParaRPr lang="en-US" sz="37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051D94E-67A9-4D9B-B4CE-7B2347BCD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02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4A870BA-0A23-4F2D-9007-FE6CD062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/>
              <a:t>Veriler düzenlendikten sonra: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F8ECE88-B71A-4EE3-848B-9FB05D291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4" y="1210936"/>
            <a:ext cx="8082632" cy="4507081"/>
          </a:xfrm>
        </p:spPr>
      </p:pic>
    </p:spTree>
    <p:extLst>
      <p:ext uri="{BB962C8B-B14F-4D97-AF65-F5344CB8AC3E}">
        <p14:creationId xmlns:p14="http://schemas.microsoft.com/office/powerpoint/2010/main" val="151904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AEBE46C-3E99-46E4-B628-19CB6DCC8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4685"/>
            <a:ext cx="9144000" cy="3841513"/>
          </a:xfrm>
        </p:spPr>
        <p:txBody>
          <a:bodyPr anchor="ctr">
            <a:normAutofit/>
          </a:bodyPr>
          <a:lstStyle/>
          <a:p>
            <a:r>
              <a:rPr lang="tr-TR" sz="7300" b="1" dirty="0"/>
              <a:t>1. Yol</a:t>
            </a:r>
            <a:br>
              <a:rPr lang="tr-TR" sz="7200" b="1" dirty="0"/>
            </a:br>
            <a:br>
              <a:rPr lang="tr-TR" sz="7200" b="1" dirty="0"/>
            </a:br>
            <a:r>
              <a:rPr lang="tr-TR" sz="2200" dirty="0"/>
              <a:t>Excel’de verileri 2 kısma ayırıp ROC analizi ile performans hesaplama</a:t>
            </a:r>
            <a:br>
              <a:rPr lang="tr-TR" sz="7200" dirty="0"/>
            </a:br>
            <a:endParaRPr lang="tr-TR" sz="7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78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aşlık 6">
            <a:extLst>
              <a:ext uri="{FF2B5EF4-FFF2-40B4-BE49-F238E27FC236}">
                <a16:creationId xmlns:a16="http://schemas.microsoft.com/office/drawing/2014/main" id="{06FB4602-4C17-45B7-861D-DC7B50B9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3" y="2023110"/>
            <a:ext cx="2853372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 dirty="0" err="1"/>
              <a:t>Verileri</a:t>
            </a:r>
            <a:r>
              <a:rPr lang="en-US" sz="2300" dirty="0"/>
              <a:t> </a:t>
            </a:r>
            <a:r>
              <a:rPr lang="en-US" sz="2300" dirty="0" err="1"/>
              <a:t>Excel’de</a:t>
            </a:r>
            <a:r>
              <a:rPr lang="en-US" sz="2300" dirty="0"/>
              <a:t> </a:t>
            </a:r>
            <a:r>
              <a:rPr lang="en-US" sz="2300" dirty="0" err="1"/>
              <a:t>eğitim</a:t>
            </a:r>
            <a:r>
              <a:rPr lang="en-US" sz="2300" dirty="0"/>
              <a:t> </a:t>
            </a:r>
            <a:r>
              <a:rPr lang="en-US" sz="2300" dirty="0" err="1"/>
              <a:t>ve</a:t>
            </a:r>
            <a:r>
              <a:rPr lang="en-US" sz="2300" dirty="0"/>
              <a:t> test </a:t>
            </a:r>
            <a:r>
              <a:rPr lang="en-US" sz="2300" dirty="0" err="1"/>
              <a:t>verisi</a:t>
            </a:r>
            <a:r>
              <a:rPr lang="en-US" sz="2300" dirty="0"/>
              <a:t> </a:t>
            </a:r>
            <a:r>
              <a:rPr lang="en-US" sz="2300" dirty="0" err="1"/>
              <a:t>olarak</a:t>
            </a:r>
            <a:r>
              <a:rPr lang="en-US" sz="2300" dirty="0"/>
              <a:t> 2’ye </a:t>
            </a:r>
            <a:r>
              <a:rPr lang="en-US" sz="2300" dirty="0" err="1"/>
              <a:t>ayırdım</a:t>
            </a:r>
            <a:r>
              <a:rPr lang="en-US" sz="2300" dirty="0"/>
              <a:t>. 299 </a:t>
            </a:r>
            <a:r>
              <a:rPr lang="en-US" sz="2300" dirty="0" err="1"/>
              <a:t>satırlık</a:t>
            </a:r>
            <a:r>
              <a:rPr lang="en-US" sz="2300" dirty="0"/>
              <a:t> </a:t>
            </a:r>
            <a:r>
              <a:rPr lang="en-US" sz="2300" dirty="0" err="1"/>
              <a:t>verinin</a:t>
            </a:r>
            <a:r>
              <a:rPr lang="en-US" sz="2300" dirty="0"/>
              <a:t> 200ü </a:t>
            </a:r>
            <a:r>
              <a:rPr lang="en-US" sz="2300" dirty="0" err="1"/>
              <a:t>eğitim</a:t>
            </a:r>
            <a:r>
              <a:rPr lang="en-US" sz="2300" dirty="0"/>
              <a:t>, 99u test </a:t>
            </a:r>
            <a:r>
              <a:rPr lang="en-US" sz="2300" dirty="0" err="1"/>
              <a:t>verisi</a:t>
            </a:r>
            <a:r>
              <a:rPr lang="en-US" sz="2300" dirty="0"/>
              <a:t> </a:t>
            </a:r>
            <a:r>
              <a:rPr lang="en-US" sz="2300" dirty="0" err="1"/>
              <a:t>olarak</a:t>
            </a:r>
            <a:r>
              <a:rPr lang="en-US" sz="2300" dirty="0"/>
              <a:t> </a:t>
            </a:r>
            <a:r>
              <a:rPr lang="en-US" sz="2300" dirty="0" err="1"/>
              <a:t>düzenlendi</a:t>
            </a:r>
            <a:endParaRPr lang="en-US" sz="23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E685512-0E2A-43BD-8131-F0030DF0A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5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aşlık 6">
            <a:extLst>
              <a:ext uri="{FF2B5EF4-FFF2-40B4-BE49-F238E27FC236}">
                <a16:creationId xmlns:a16="http://schemas.microsoft.com/office/drawing/2014/main" id="{32D85118-CC8E-4D21-9237-0268E474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3" y="2023110"/>
            <a:ext cx="2853372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ROC </a:t>
            </a:r>
            <a:r>
              <a:rPr lang="en-US" sz="3600" dirty="0" err="1"/>
              <a:t>Analizi</a:t>
            </a:r>
            <a:r>
              <a:rPr lang="en-US" sz="3600" dirty="0"/>
              <a:t> </a:t>
            </a:r>
            <a:r>
              <a:rPr lang="en-US" sz="3600" dirty="0" err="1"/>
              <a:t>ile</a:t>
            </a:r>
            <a:r>
              <a:rPr lang="en-US" sz="3600" dirty="0"/>
              <a:t> </a:t>
            </a:r>
            <a:r>
              <a:rPr lang="en-US" sz="3600" dirty="0" err="1"/>
              <a:t>excelde</a:t>
            </a:r>
            <a:r>
              <a:rPr lang="en-US" sz="3600" dirty="0"/>
              <a:t> </a:t>
            </a:r>
            <a:r>
              <a:rPr lang="en-US" sz="3600" dirty="0" err="1"/>
              <a:t>performans</a:t>
            </a:r>
            <a:r>
              <a:rPr lang="en-US" sz="3600" dirty="0"/>
              <a:t> </a:t>
            </a:r>
            <a:r>
              <a:rPr lang="en-US" sz="3600" dirty="0" err="1"/>
              <a:t>sonucu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 descr="harit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85E9546-387D-4A16-AD8F-7054BA995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0" r="8602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ekran görüntüsü, bilgisayar, dizüstü içeren bir resim&#10;&#10;Açıklama otomatik olarak oluşturuldu">
            <a:extLst>
              <a:ext uri="{FF2B5EF4-FFF2-40B4-BE49-F238E27FC236}">
                <a16:creationId xmlns:a16="http://schemas.microsoft.com/office/drawing/2014/main" id="{0777BFAF-DB10-45C5-97C6-007F51A90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10AE72-D5B0-4EF3-A928-35728AED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chemeClr val="accent1"/>
                </a:solidFill>
              </a:rPr>
              <a:t>Karar Ağacı:</a:t>
            </a:r>
          </a:p>
        </p:txBody>
      </p:sp>
      <p:pic>
        <p:nvPicPr>
          <p:cNvPr id="5" name="İçerik Yer Tutucusu 4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328E4ECF-C871-469A-9FA7-7783A6826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0" y="1714202"/>
            <a:ext cx="11802359" cy="4778673"/>
          </a:xfrm>
        </p:spPr>
      </p:pic>
    </p:spTree>
    <p:extLst>
      <p:ext uri="{BB962C8B-B14F-4D97-AF65-F5344CB8AC3E}">
        <p14:creationId xmlns:p14="http://schemas.microsoft.com/office/powerpoint/2010/main" val="406520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326</Words>
  <Application>Microsoft Office PowerPoint</Application>
  <PresentationFormat>Geniş ekran</PresentationFormat>
  <Paragraphs>36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Sakarya Üniversitesi Bilgisayar Mühendisliği Bölümü  Veri Madenciliği Dersi  Konu: 299 adet kalp yetmezliği hastasının tıbbi kayıtları üzerine çalışma</vt:lpstr>
      <vt:lpstr>Nitelikler:</vt:lpstr>
      <vt:lpstr>Verilerin ilk hali</vt:lpstr>
      <vt:lpstr>Veriler düzenlendikten sonra:</vt:lpstr>
      <vt:lpstr>1. Yol  Excel’de verileri 2 kısma ayırıp ROC analizi ile performans hesaplama </vt:lpstr>
      <vt:lpstr>Verileri Excel’de eğitim ve test verisi olarak 2’ye ayırdım. 299 satırlık verinin 200ü eğitim, 99u test verisi olarak düzenlendi</vt:lpstr>
      <vt:lpstr>ROC Analizi ile excelde performans sonucu</vt:lpstr>
      <vt:lpstr>PowerPoint Sunusu</vt:lpstr>
      <vt:lpstr>Karar Ağacı:</vt:lpstr>
      <vt:lpstr>2. Yol  RapidMiner’da verileri %67ye %33 olarak ikiye stratified olarak bölüp performans hesaplama</vt:lpstr>
      <vt:lpstr>RapidMiner Kullandığım Operatorler</vt:lpstr>
      <vt:lpstr>Operatorleri bu şekilde kullandığımda ortaya çıkan Karar Ağacı</vt:lpstr>
      <vt:lpstr>RapidMiner’ın hesapladığı performans sonucu</vt:lpstr>
      <vt:lpstr>KARAR DESTEK YAZILIMI EKRAN GÖRÜNTÜLERİ</vt:lpstr>
      <vt:lpstr>Arayüz 1</vt:lpstr>
      <vt:lpstr>Death Event = Yes </vt:lpstr>
      <vt:lpstr>Death Event = 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Sakarya Üniversitesi Bilgisayar Mühendisliği Bölümü  Veri Madenciliği Dersi  Konu: 299 adet kalp yetmezliği hastasının tıbbi kayıtları üzerine çalışma</dc:title>
  <dc:creator>Enes Dursun</dc:creator>
  <cp:lastModifiedBy>Enes Dursun</cp:lastModifiedBy>
  <cp:revision>2</cp:revision>
  <dcterms:created xsi:type="dcterms:W3CDTF">2020-08-10T22:05:05Z</dcterms:created>
  <dcterms:modified xsi:type="dcterms:W3CDTF">2020-08-10T22:12:04Z</dcterms:modified>
</cp:coreProperties>
</file>