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83" r:id="rId3"/>
    <p:sldId id="282" r:id="rId4"/>
    <p:sldId id="257" r:id="rId5"/>
    <p:sldId id="261" r:id="rId6"/>
    <p:sldId id="258" r:id="rId7"/>
    <p:sldId id="260" r:id="rId8"/>
    <p:sldId id="262" r:id="rId9"/>
    <p:sldId id="267"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392308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430C8-1685-447A-997D-F21C767B25D6}"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74129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309576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214802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3203463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33557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3374705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1293273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338160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55593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430C8-1685-447A-997D-F21C767B25D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346674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4430C8-1685-447A-997D-F21C767B25D6}"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180272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4430C8-1685-447A-997D-F21C767B25D6}"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207432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4430C8-1685-447A-997D-F21C767B25D6}"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166812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30C8-1685-447A-997D-F21C767B25D6}"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24480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430C8-1685-447A-997D-F21C767B25D6}"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195281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04430C8-1685-447A-997D-F21C767B25D6}" type="datetimeFigureOut">
              <a:rPr lang="en-US" smtClean="0"/>
              <a:t>12/11/2019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7C90C41D-B588-4C97-AC88-9A2073333322}" type="slidenum">
              <a:rPr lang="en-US" smtClean="0"/>
              <a:t>‹#›</a:t>
            </a:fld>
            <a:endParaRPr lang="en-US"/>
          </a:p>
        </p:txBody>
      </p:sp>
    </p:spTree>
    <p:extLst>
      <p:ext uri="{BB962C8B-B14F-4D97-AF65-F5344CB8AC3E}">
        <p14:creationId xmlns:p14="http://schemas.microsoft.com/office/powerpoint/2010/main" val="324690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04430C8-1685-447A-997D-F21C767B25D6}" type="datetimeFigureOut">
              <a:rPr lang="en-US" smtClean="0"/>
              <a:t>12/11/2019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C90C41D-B588-4C97-AC88-9A2073333322}" type="slidenum">
              <a:rPr lang="en-US" smtClean="0"/>
              <a:t>‹#›</a:t>
            </a:fld>
            <a:endParaRPr lang="en-US"/>
          </a:p>
        </p:txBody>
      </p:sp>
    </p:spTree>
    <p:extLst>
      <p:ext uri="{BB962C8B-B14F-4D97-AF65-F5344CB8AC3E}">
        <p14:creationId xmlns:p14="http://schemas.microsoft.com/office/powerpoint/2010/main" val="15280096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81AA4E-D4FD-43B9-BA99-94E45EC14321}"/>
              </a:ext>
            </a:extLst>
          </p:cNvPr>
          <p:cNvSpPr txBox="1"/>
          <p:nvPr/>
        </p:nvSpPr>
        <p:spPr>
          <a:xfrm>
            <a:off x="549965" y="821889"/>
            <a:ext cx="11092070" cy="1569660"/>
          </a:xfrm>
          <a:prstGeom prst="rect">
            <a:avLst/>
          </a:prstGeom>
          <a:noFill/>
        </p:spPr>
        <p:txBody>
          <a:bodyPr wrap="square" rtlCol="0">
            <a:spAutoFit/>
          </a:bodyPr>
          <a:lstStyle/>
          <a:p>
            <a:r>
              <a:rPr lang="en-US" sz="4800" b="1" dirty="0">
                <a:latin typeface="Calibri" panose="020F0502020204030204" pitchFamily="34" charset="0"/>
                <a:cs typeface="Calibri" panose="020F0502020204030204" pitchFamily="34" charset="0"/>
              </a:rPr>
              <a:t>A Detail Study About Turkish Super League (from 93-94 to 18-19)</a:t>
            </a:r>
          </a:p>
        </p:txBody>
      </p:sp>
      <p:sp>
        <p:nvSpPr>
          <p:cNvPr id="7" name="TextBox 6">
            <a:extLst>
              <a:ext uri="{FF2B5EF4-FFF2-40B4-BE49-F238E27FC236}">
                <a16:creationId xmlns:a16="http://schemas.microsoft.com/office/drawing/2014/main" id="{10614B22-1AA0-4BA4-BD91-E3FCA1E3FE9C}"/>
              </a:ext>
            </a:extLst>
          </p:cNvPr>
          <p:cNvSpPr txBox="1"/>
          <p:nvPr/>
        </p:nvSpPr>
        <p:spPr>
          <a:xfrm>
            <a:off x="6539949" y="4466452"/>
            <a:ext cx="5102086" cy="1908215"/>
          </a:xfrm>
          <a:prstGeom prst="rect">
            <a:avLst/>
          </a:prstGeom>
          <a:noFill/>
        </p:spPr>
        <p:txBody>
          <a:bodyPr wrap="square" rtlCol="0">
            <a:spAutoFit/>
          </a:bodyPr>
          <a:lstStyle/>
          <a:p>
            <a:endParaRPr lang="en-US" dirty="0"/>
          </a:p>
          <a:p>
            <a:r>
              <a:rPr lang="en-US" sz="4000" b="1" dirty="0"/>
              <a:t>      </a:t>
            </a:r>
            <a:r>
              <a:rPr lang="en-US" sz="4000" b="1" dirty="0" err="1"/>
              <a:t>Mujde</a:t>
            </a:r>
            <a:r>
              <a:rPr lang="en-US" sz="4000" b="1" dirty="0"/>
              <a:t> -R</a:t>
            </a:r>
          </a:p>
          <a:p>
            <a:r>
              <a:rPr lang="en-US" sz="2000" i="1" dirty="0" err="1"/>
              <a:t>Burcu</a:t>
            </a:r>
            <a:r>
              <a:rPr lang="en-US" sz="2000" i="1" dirty="0"/>
              <a:t> Demirgülle - </a:t>
            </a:r>
            <a:r>
              <a:rPr lang="en-US" sz="2000" i="1" dirty="0" err="1"/>
              <a:t>Civan</a:t>
            </a:r>
            <a:r>
              <a:rPr lang="en-US" sz="2000" i="1" dirty="0"/>
              <a:t> </a:t>
            </a:r>
            <a:r>
              <a:rPr lang="en-US" sz="2000" i="1" dirty="0" err="1"/>
              <a:t>Şık</a:t>
            </a:r>
            <a:r>
              <a:rPr lang="en-US" sz="2000" i="1" dirty="0"/>
              <a:t> - </a:t>
            </a:r>
            <a:r>
              <a:rPr lang="en-US" sz="2000" i="1" dirty="0" err="1"/>
              <a:t>Efe</a:t>
            </a:r>
            <a:r>
              <a:rPr lang="en-US" sz="2000" i="1" dirty="0"/>
              <a:t> Demir</a:t>
            </a:r>
          </a:p>
          <a:p>
            <a:r>
              <a:rPr lang="en-US" sz="2000" i="1" dirty="0" err="1"/>
              <a:t>Furkan</a:t>
            </a:r>
            <a:r>
              <a:rPr lang="en-US" sz="2000" i="1" dirty="0"/>
              <a:t> </a:t>
            </a:r>
            <a:r>
              <a:rPr lang="en-US" sz="2000" i="1" dirty="0" err="1"/>
              <a:t>Sevimli</a:t>
            </a:r>
            <a:r>
              <a:rPr lang="en-US" sz="2000" i="1" dirty="0"/>
              <a:t> - </a:t>
            </a:r>
            <a:r>
              <a:rPr lang="en-US" sz="2000" i="1" dirty="0" err="1"/>
              <a:t>H.Nilgün</a:t>
            </a:r>
            <a:r>
              <a:rPr lang="en-US" sz="2000" i="1" dirty="0"/>
              <a:t> Aytekin</a:t>
            </a:r>
          </a:p>
          <a:p>
            <a:endParaRPr lang="en-US" sz="2000" i="1" dirty="0"/>
          </a:p>
        </p:txBody>
      </p:sp>
    </p:spTree>
    <p:extLst>
      <p:ext uri="{BB962C8B-B14F-4D97-AF65-F5344CB8AC3E}">
        <p14:creationId xmlns:p14="http://schemas.microsoft.com/office/powerpoint/2010/main" val="3910089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40022-D198-4240-AE56-780F55770E7B}"/>
              </a:ext>
            </a:extLst>
          </p:cNvPr>
          <p:cNvPicPr>
            <a:picLocks noChangeAspect="1"/>
          </p:cNvPicPr>
          <p:nvPr/>
        </p:nvPicPr>
        <p:blipFill>
          <a:blip r:embed="rId2"/>
          <a:stretch>
            <a:fillRect/>
          </a:stretch>
        </p:blipFill>
        <p:spPr>
          <a:xfrm>
            <a:off x="1093449" y="159026"/>
            <a:ext cx="10091386" cy="6414052"/>
          </a:xfrm>
          <a:prstGeom prst="rect">
            <a:avLst/>
          </a:prstGeom>
        </p:spPr>
      </p:pic>
    </p:spTree>
    <p:extLst>
      <p:ext uri="{BB962C8B-B14F-4D97-AF65-F5344CB8AC3E}">
        <p14:creationId xmlns:p14="http://schemas.microsoft.com/office/powerpoint/2010/main" val="213519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B69BE4-18FD-4B43-AA52-17D415D19F10}"/>
              </a:ext>
            </a:extLst>
          </p:cNvPr>
          <p:cNvPicPr>
            <a:picLocks noChangeAspect="1"/>
          </p:cNvPicPr>
          <p:nvPr/>
        </p:nvPicPr>
        <p:blipFill>
          <a:blip r:embed="rId2"/>
          <a:stretch>
            <a:fillRect/>
          </a:stretch>
        </p:blipFill>
        <p:spPr>
          <a:xfrm>
            <a:off x="914400" y="232080"/>
            <a:ext cx="10204173" cy="6438347"/>
          </a:xfrm>
          <a:prstGeom prst="rect">
            <a:avLst/>
          </a:prstGeom>
        </p:spPr>
      </p:pic>
    </p:spTree>
    <p:extLst>
      <p:ext uri="{BB962C8B-B14F-4D97-AF65-F5344CB8AC3E}">
        <p14:creationId xmlns:p14="http://schemas.microsoft.com/office/powerpoint/2010/main" val="188994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A0C41E-63E8-48E4-ADE0-64C08A3FA5BA}"/>
              </a:ext>
            </a:extLst>
          </p:cNvPr>
          <p:cNvPicPr>
            <a:picLocks noChangeAspect="1"/>
          </p:cNvPicPr>
          <p:nvPr/>
        </p:nvPicPr>
        <p:blipFill>
          <a:blip r:embed="rId2"/>
          <a:stretch>
            <a:fillRect/>
          </a:stretch>
        </p:blipFill>
        <p:spPr>
          <a:xfrm>
            <a:off x="912480" y="106018"/>
            <a:ext cx="10219346" cy="6649126"/>
          </a:xfrm>
          <a:prstGeom prst="rect">
            <a:avLst/>
          </a:prstGeom>
        </p:spPr>
      </p:pic>
    </p:spTree>
    <p:extLst>
      <p:ext uri="{BB962C8B-B14F-4D97-AF65-F5344CB8AC3E}">
        <p14:creationId xmlns:p14="http://schemas.microsoft.com/office/powerpoint/2010/main" val="391899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5C0E68-6AC3-438B-87E3-9F3E6E0E606C}"/>
              </a:ext>
            </a:extLst>
          </p:cNvPr>
          <p:cNvPicPr>
            <a:picLocks noChangeAspect="1"/>
          </p:cNvPicPr>
          <p:nvPr/>
        </p:nvPicPr>
        <p:blipFill>
          <a:blip r:embed="rId2"/>
          <a:stretch>
            <a:fillRect/>
          </a:stretch>
        </p:blipFill>
        <p:spPr>
          <a:xfrm>
            <a:off x="870031" y="569844"/>
            <a:ext cx="10682047" cy="5844208"/>
          </a:xfrm>
          <a:prstGeom prst="rect">
            <a:avLst/>
          </a:prstGeom>
        </p:spPr>
      </p:pic>
    </p:spTree>
    <p:extLst>
      <p:ext uri="{BB962C8B-B14F-4D97-AF65-F5344CB8AC3E}">
        <p14:creationId xmlns:p14="http://schemas.microsoft.com/office/powerpoint/2010/main" val="16939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C13F1-7726-48AB-A380-0352CBFA207A}"/>
              </a:ext>
            </a:extLst>
          </p:cNvPr>
          <p:cNvPicPr>
            <a:picLocks noChangeAspect="1"/>
          </p:cNvPicPr>
          <p:nvPr/>
        </p:nvPicPr>
        <p:blipFill>
          <a:blip r:embed="rId2"/>
          <a:stretch>
            <a:fillRect/>
          </a:stretch>
        </p:blipFill>
        <p:spPr>
          <a:xfrm>
            <a:off x="808383" y="204279"/>
            <a:ext cx="10924280" cy="6342295"/>
          </a:xfrm>
          <a:prstGeom prst="rect">
            <a:avLst/>
          </a:prstGeom>
        </p:spPr>
      </p:pic>
    </p:spTree>
    <p:extLst>
      <p:ext uri="{BB962C8B-B14F-4D97-AF65-F5344CB8AC3E}">
        <p14:creationId xmlns:p14="http://schemas.microsoft.com/office/powerpoint/2010/main" val="305518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B5526D-F8C2-4BBA-B7BD-163734E2C91C}"/>
              </a:ext>
            </a:extLst>
          </p:cNvPr>
          <p:cNvPicPr>
            <a:picLocks noChangeAspect="1"/>
          </p:cNvPicPr>
          <p:nvPr/>
        </p:nvPicPr>
        <p:blipFill>
          <a:blip r:embed="rId2"/>
          <a:stretch>
            <a:fillRect/>
          </a:stretch>
        </p:blipFill>
        <p:spPr>
          <a:xfrm>
            <a:off x="1431235" y="185323"/>
            <a:ext cx="9939130" cy="6573285"/>
          </a:xfrm>
          <a:prstGeom prst="rect">
            <a:avLst/>
          </a:prstGeom>
        </p:spPr>
      </p:pic>
    </p:spTree>
    <p:extLst>
      <p:ext uri="{BB962C8B-B14F-4D97-AF65-F5344CB8AC3E}">
        <p14:creationId xmlns:p14="http://schemas.microsoft.com/office/powerpoint/2010/main" val="32462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6E0DEE-6437-48B1-9E5D-34B471243996}"/>
              </a:ext>
            </a:extLst>
          </p:cNvPr>
          <p:cNvPicPr>
            <a:picLocks noChangeAspect="1"/>
          </p:cNvPicPr>
          <p:nvPr/>
        </p:nvPicPr>
        <p:blipFill>
          <a:blip r:embed="rId2"/>
          <a:stretch>
            <a:fillRect/>
          </a:stretch>
        </p:blipFill>
        <p:spPr>
          <a:xfrm>
            <a:off x="1431234" y="165652"/>
            <a:ext cx="8984973" cy="6526695"/>
          </a:xfrm>
          <a:prstGeom prst="rect">
            <a:avLst/>
          </a:prstGeom>
        </p:spPr>
      </p:pic>
    </p:spTree>
    <p:extLst>
      <p:ext uri="{BB962C8B-B14F-4D97-AF65-F5344CB8AC3E}">
        <p14:creationId xmlns:p14="http://schemas.microsoft.com/office/powerpoint/2010/main" val="244657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710128-73F9-42E9-956A-E89D2D90CF41}"/>
              </a:ext>
            </a:extLst>
          </p:cNvPr>
          <p:cNvPicPr>
            <a:picLocks noChangeAspect="1"/>
          </p:cNvPicPr>
          <p:nvPr/>
        </p:nvPicPr>
        <p:blipFill>
          <a:blip r:embed="rId2"/>
          <a:stretch>
            <a:fillRect/>
          </a:stretch>
        </p:blipFill>
        <p:spPr>
          <a:xfrm>
            <a:off x="1577010" y="197639"/>
            <a:ext cx="9210260" cy="6309178"/>
          </a:xfrm>
          <a:prstGeom prst="rect">
            <a:avLst/>
          </a:prstGeom>
        </p:spPr>
      </p:pic>
    </p:spTree>
    <p:extLst>
      <p:ext uri="{BB962C8B-B14F-4D97-AF65-F5344CB8AC3E}">
        <p14:creationId xmlns:p14="http://schemas.microsoft.com/office/powerpoint/2010/main" val="205417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7DB32-0356-427B-A656-4065026387C5}"/>
              </a:ext>
            </a:extLst>
          </p:cNvPr>
          <p:cNvPicPr>
            <a:picLocks noChangeAspect="1"/>
          </p:cNvPicPr>
          <p:nvPr/>
        </p:nvPicPr>
        <p:blipFill>
          <a:blip r:embed="rId2"/>
          <a:stretch>
            <a:fillRect/>
          </a:stretch>
        </p:blipFill>
        <p:spPr>
          <a:xfrm>
            <a:off x="221690" y="160773"/>
            <a:ext cx="5703949" cy="2596655"/>
          </a:xfrm>
          <a:prstGeom prst="rect">
            <a:avLst/>
          </a:prstGeom>
        </p:spPr>
      </p:pic>
      <p:pic>
        <p:nvPicPr>
          <p:cNvPr id="3" name="Picture 2">
            <a:extLst>
              <a:ext uri="{FF2B5EF4-FFF2-40B4-BE49-F238E27FC236}">
                <a16:creationId xmlns:a16="http://schemas.microsoft.com/office/drawing/2014/main" id="{AB00A59E-C309-4737-9BA4-41BE61DFC4D3}"/>
              </a:ext>
            </a:extLst>
          </p:cNvPr>
          <p:cNvPicPr>
            <a:picLocks noChangeAspect="1"/>
          </p:cNvPicPr>
          <p:nvPr/>
        </p:nvPicPr>
        <p:blipFill>
          <a:blip r:embed="rId3"/>
          <a:stretch>
            <a:fillRect/>
          </a:stretch>
        </p:blipFill>
        <p:spPr>
          <a:xfrm>
            <a:off x="6266363" y="1033670"/>
            <a:ext cx="5511267" cy="2596655"/>
          </a:xfrm>
          <a:prstGeom prst="rect">
            <a:avLst/>
          </a:prstGeom>
        </p:spPr>
      </p:pic>
      <p:pic>
        <p:nvPicPr>
          <p:cNvPr id="4" name="Picture 3">
            <a:extLst>
              <a:ext uri="{FF2B5EF4-FFF2-40B4-BE49-F238E27FC236}">
                <a16:creationId xmlns:a16="http://schemas.microsoft.com/office/drawing/2014/main" id="{1755AA02-6E15-43CB-9A74-0AA0F6AC9130}"/>
              </a:ext>
            </a:extLst>
          </p:cNvPr>
          <p:cNvPicPr>
            <a:picLocks noChangeAspect="1"/>
          </p:cNvPicPr>
          <p:nvPr/>
        </p:nvPicPr>
        <p:blipFill>
          <a:blip r:embed="rId4"/>
          <a:stretch>
            <a:fillRect/>
          </a:stretch>
        </p:blipFill>
        <p:spPr>
          <a:xfrm>
            <a:off x="1377791" y="3922643"/>
            <a:ext cx="5463795" cy="2774584"/>
          </a:xfrm>
          <a:prstGeom prst="rect">
            <a:avLst/>
          </a:prstGeom>
        </p:spPr>
      </p:pic>
    </p:spTree>
    <p:extLst>
      <p:ext uri="{BB962C8B-B14F-4D97-AF65-F5344CB8AC3E}">
        <p14:creationId xmlns:p14="http://schemas.microsoft.com/office/powerpoint/2010/main" val="845263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FD5F24-718A-4FF2-952E-B8740D16EAA8}"/>
              </a:ext>
            </a:extLst>
          </p:cNvPr>
          <p:cNvPicPr>
            <a:picLocks noChangeAspect="1"/>
          </p:cNvPicPr>
          <p:nvPr/>
        </p:nvPicPr>
        <p:blipFill>
          <a:blip r:embed="rId2"/>
          <a:stretch>
            <a:fillRect/>
          </a:stretch>
        </p:blipFill>
        <p:spPr>
          <a:xfrm>
            <a:off x="1020417" y="103213"/>
            <a:ext cx="9735418" cy="6655396"/>
          </a:xfrm>
          <a:prstGeom prst="rect">
            <a:avLst/>
          </a:prstGeom>
        </p:spPr>
      </p:pic>
    </p:spTree>
    <p:extLst>
      <p:ext uri="{BB962C8B-B14F-4D97-AF65-F5344CB8AC3E}">
        <p14:creationId xmlns:p14="http://schemas.microsoft.com/office/powerpoint/2010/main" val="396631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408B-0E80-4035-A1A1-52FA7A92BFE5}"/>
              </a:ext>
            </a:extLst>
          </p:cNvPr>
          <p:cNvSpPr>
            <a:spLocks noGrp="1"/>
          </p:cNvSpPr>
          <p:nvPr>
            <p:ph type="title"/>
          </p:nvPr>
        </p:nvSpPr>
        <p:spPr>
          <a:xfrm>
            <a:off x="1035396" y="357809"/>
            <a:ext cx="9905998" cy="708990"/>
          </a:xfrm>
        </p:spPr>
        <p:txBody>
          <a:bodyPr>
            <a:normAutofit fontScale="90000"/>
          </a:bodyPr>
          <a:lstStyle/>
          <a:p>
            <a:r>
              <a:rPr lang="en-US" dirty="0"/>
              <a:t>A. Key Takeaways</a:t>
            </a:r>
            <a:br>
              <a:rPr lang="en-US" dirty="0"/>
            </a:br>
            <a:endParaRPr lang="en-US" dirty="0"/>
          </a:p>
        </p:txBody>
      </p:sp>
      <p:sp>
        <p:nvSpPr>
          <p:cNvPr id="3" name="Content Placeholder 2">
            <a:extLst>
              <a:ext uri="{FF2B5EF4-FFF2-40B4-BE49-F238E27FC236}">
                <a16:creationId xmlns:a16="http://schemas.microsoft.com/office/drawing/2014/main" id="{06E70FD8-AACC-4EAA-908D-AEFB5961135B}"/>
              </a:ext>
            </a:extLst>
          </p:cNvPr>
          <p:cNvSpPr>
            <a:spLocks noGrp="1"/>
          </p:cNvSpPr>
          <p:nvPr>
            <p:ph idx="1"/>
          </p:nvPr>
        </p:nvSpPr>
        <p:spPr>
          <a:xfrm>
            <a:off x="397564" y="834887"/>
            <a:ext cx="11436627" cy="5367130"/>
          </a:xfrm>
        </p:spPr>
        <p:txBody>
          <a:bodyPr>
            <a:noAutofit/>
          </a:bodyPr>
          <a:lstStyle/>
          <a:p>
            <a:pPr marL="0" indent="0">
              <a:buNone/>
            </a:pPr>
            <a:r>
              <a:rPr lang="en-US" sz="1800" dirty="0">
                <a:latin typeface="Calibri" panose="020F0502020204030204" pitchFamily="34" charset="0"/>
                <a:cs typeface="Calibri" panose="020F0502020204030204" pitchFamily="34" charset="0"/>
              </a:rPr>
              <a:t>     * We have reviewed the football match statistics and Turkish football teams, in the last 25 years. The match statistics data is available on [football-data.co.uk](football-data.co.uk)</a:t>
            </a:r>
          </a:p>
          <a:p>
            <a:r>
              <a:rPr lang="en-US" sz="1800" dirty="0">
                <a:latin typeface="Calibri" panose="020F0502020204030204" pitchFamily="34" charset="0"/>
                <a:cs typeface="Calibri" panose="020F0502020204030204" pitchFamily="34" charset="0"/>
              </a:rPr>
              <a:t>* We examined the leaguer teams for 25 years and found out how many times a team managed to attend Turkish Super League. Throughout 25 years, only 4 teams succeeded to be champion and total points of those champions fluctuates between 69-85 points interval. When we deep dived into breakdown of those points, champion teams scored more point in theır home matches than away matches. It was interesting to see how scored goals/scored points ratio varies among champions. </a:t>
            </a:r>
          </a:p>
          <a:p>
            <a:r>
              <a:rPr lang="en-US" sz="1800" dirty="0">
                <a:latin typeface="Calibri" panose="020F0502020204030204" pitchFamily="34" charset="0"/>
                <a:cs typeface="Calibri" panose="020F0502020204030204" pitchFamily="34" charset="0"/>
              </a:rPr>
              <a:t>* We compared half season and total season rankings especially to understand journey of a leaguers in terms of stability. Especially for champions and relegated teams, half season rankings gave us a clear idea about their end results. </a:t>
            </a:r>
          </a:p>
          <a:p>
            <a:r>
              <a:rPr lang="en-US" sz="1800" dirty="0">
                <a:latin typeface="Calibri" panose="020F0502020204030204" pitchFamily="34" charset="0"/>
                <a:cs typeface="Calibri" panose="020F0502020204030204" pitchFamily="34" charset="0"/>
              </a:rPr>
              <a:t>* We defined two new rankings as scored goal ranking and minimum conceded goal ranking alongside the classical score ranking to detail the performance of the champions. Apparently, scored goal number and conceded goal number have different weights to bring the success to the champion. </a:t>
            </a:r>
          </a:p>
          <a:p>
            <a:r>
              <a:rPr lang="en-US" sz="1800" dirty="0">
                <a:latin typeface="Calibri" panose="020F0502020204030204" pitchFamily="34" charset="0"/>
                <a:cs typeface="Calibri" panose="020F0502020204030204" pitchFamily="34" charset="0"/>
              </a:rPr>
              <a:t>* In order to build a better understanding of the successes of the champions, we looked at their consecutive win, unbeaten and losing streaks. </a:t>
            </a:r>
          </a:p>
        </p:txBody>
      </p:sp>
    </p:spTree>
    <p:extLst>
      <p:ext uri="{BB962C8B-B14F-4D97-AF65-F5344CB8AC3E}">
        <p14:creationId xmlns:p14="http://schemas.microsoft.com/office/powerpoint/2010/main" val="4171236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478C2E-E673-487A-9B48-D5F28F3B4B41}"/>
              </a:ext>
            </a:extLst>
          </p:cNvPr>
          <p:cNvPicPr>
            <a:picLocks noChangeAspect="1"/>
          </p:cNvPicPr>
          <p:nvPr/>
        </p:nvPicPr>
        <p:blipFill>
          <a:blip r:embed="rId2"/>
          <a:stretch>
            <a:fillRect/>
          </a:stretch>
        </p:blipFill>
        <p:spPr>
          <a:xfrm>
            <a:off x="2194504" y="236297"/>
            <a:ext cx="7802991" cy="6385406"/>
          </a:xfrm>
          <a:prstGeom prst="rect">
            <a:avLst/>
          </a:prstGeom>
        </p:spPr>
      </p:pic>
    </p:spTree>
    <p:extLst>
      <p:ext uri="{BB962C8B-B14F-4D97-AF65-F5344CB8AC3E}">
        <p14:creationId xmlns:p14="http://schemas.microsoft.com/office/powerpoint/2010/main" val="3175925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65941E-CE1B-43CA-A8B1-5CD3A3C910A2}"/>
              </a:ext>
            </a:extLst>
          </p:cNvPr>
          <p:cNvPicPr>
            <a:picLocks noChangeAspect="1"/>
          </p:cNvPicPr>
          <p:nvPr/>
        </p:nvPicPr>
        <p:blipFill>
          <a:blip r:embed="rId2"/>
          <a:stretch>
            <a:fillRect/>
          </a:stretch>
        </p:blipFill>
        <p:spPr>
          <a:xfrm>
            <a:off x="2107096" y="140678"/>
            <a:ext cx="7899286" cy="6511913"/>
          </a:xfrm>
          <a:prstGeom prst="rect">
            <a:avLst/>
          </a:prstGeom>
        </p:spPr>
      </p:pic>
    </p:spTree>
    <p:extLst>
      <p:ext uri="{BB962C8B-B14F-4D97-AF65-F5344CB8AC3E}">
        <p14:creationId xmlns:p14="http://schemas.microsoft.com/office/powerpoint/2010/main" val="3005421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264839-8422-4245-9C58-AE049550A818}"/>
              </a:ext>
            </a:extLst>
          </p:cNvPr>
          <p:cNvPicPr>
            <a:picLocks noChangeAspect="1"/>
          </p:cNvPicPr>
          <p:nvPr/>
        </p:nvPicPr>
        <p:blipFill>
          <a:blip r:embed="rId2"/>
          <a:stretch>
            <a:fillRect/>
          </a:stretch>
        </p:blipFill>
        <p:spPr>
          <a:xfrm>
            <a:off x="2199861" y="183249"/>
            <a:ext cx="7670232" cy="6389829"/>
          </a:xfrm>
          <a:prstGeom prst="rect">
            <a:avLst/>
          </a:prstGeom>
        </p:spPr>
      </p:pic>
    </p:spTree>
    <p:extLst>
      <p:ext uri="{BB962C8B-B14F-4D97-AF65-F5344CB8AC3E}">
        <p14:creationId xmlns:p14="http://schemas.microsoft.com/office/powerpoint/2010/main" val="289287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8419BE-0624-4963-847D-9FE63490AAAB}"/>
              </a:ext>
            </a:extLst>
          </p:cNvPr>
          <p:cNvPicPr>
            <a:picLocks noChangeAspect="1"/>
          </p:cNvPicPr>
          <p:nvPr/>
        </p:nvPicPr>
        <p:blipFill>
          <a:blip r:embed="rId2"/>
          <a:stretch>
            <a:fillRect/>
          </a:stretch>
        </p:blipFill>
        <p:spPr>
          <a:xfrm>
            <a:off x="1828799" y="74647"/>
            <a:ext cx="8148891" cy="6405665"/>
          </a:xfrm>
          <a:prstGeom prst="rect">
            <a:avLst/>
          </a:prstGeom>
        </p:spPr>
      </p:pic>
    </p:spTree>
    <p:extLst>
      <p:ext uri="{BB962C8B-B14F-4D97-AF65-F5344CB8AC3E}">
        <p14:creationId xmlns:p14="http://schemas.microsoft.com/office/powerpoint/2010/main" val="419823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5C31F6-316E-426C-8FE2-08DE7AE1676C}"/>
              </a:ext>
            </a:extLst>
          </p:cNvPr>
          <p:cNvPicPr>
            <a:picLocks noChangeAspect="1"/>
          </p:cNvPicPr>
          <p:nvPr/>
        </p:nvPicPr>
        <p:blipFill>
          <a:blip r:embed="rId2"/>
          <a:stretch>
            <a:fillRect/>
          </a:stretch>
        </p:blipFill>
        <p:spPr>
          <a:xfrm>
            <a:off x="2067339" y="120653"/>
            <a:ext cx="7937976" cy="6518686"/>
          </a:xfrm>
          <a:prstGeom prst="rect">
            <a:avLst/>
          </a:prstGeom>
        </p:spPr>
      </p:pic>
    </p:spTree>
    <p:extLst>
      <p:ext uri="{BB962C8B-B14F-4D97-AF65-F5344CB8AC3E}">
        <p14:creationId xmlns:p14="http://schemas.microsoft.com/office/powerpoint/2010/main" val="2089164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53FA-24D2-462D-92AA-B1A24B5812D2}"/>
              </a:ext>
            </a:extLst>
          </p:cNvPr>
          <p:cNvSpPr>
            <a:spLocks noGrp="1"/>
          </p:cNvSpPr>
          <p:nvPr>
            <p:ph type="title"/>
          </p:nvPr>
        </p:nvSpPr>
        <p:spPr>
          <a:xfrm>
            <a:off x="1020417" y="119270"/>
            <a:ext cx="9099340" cy="947530"/>
          </a:xfrm>
        </p:spPr>
        <p:txBody>
          <a:bodyPr/>
          <a:lstStyle/>
          <a:p>
            <a:r>
              <a:rPr lang="en-US" dirty="0" err="1"/>
              <a:t>D.Concluison</a:t>
            </a:r>
            <a:endParaRPr lang="en-US" dirty="0"/>
          </a:p>
        </p:txBody>
      </p:sp>
      <p:sp>
        <p:nvSpPr>
          <p:cNvPr id="3" name="Content Placeholder 2">
            <a:extLst>
              <a:ext uri="{FF2B5EF4-FFF2-40B4-BE49-F238E27FC236}">
                <a16:creationId xmlns:a16="http://schemas.microsoft.com/office/drawing/2014/main" id="{E073E29A-6E78-4E52-A98F-94D136993B41}"/>
              </a:ext>
            </a:extLst>
          </p:cNvPr>
          <p:cNvSpPr>
            <a:spLocks noGrp="1"/>
          </p:cNvSpPr>
          <p:nvPr>
            <p:ph idx="1"/>
          </p:nvPr>
        </p:nvSpPr>
        <p:spPr>
          <a:xfrm>
            <a:off x="251791" y="927653"/>
            <a:ext cx="11648661" cy="5552660"/>
          </a:xfrm>
        </p:spPr>
        <p:txBody>
          <a:bodyPr>
            <a:normAutofit/>
          </a:bodyPr>
          <a:lstStyle/>
          <a:p>
            <a:r>
              <a:rPr lang="en-US" dirty="0"/>
              <a:t>* In the last 25 years, 49 teams have managed to attend the Turkish Super League at least once and 18 of these teams could stay in the league above the average (9 times).</a:t>
            </a:r>
          </a:p>
          <a:p>
            <a:r>
              <a:rPr lang="en-US" dirty="0"/>
              <a:t>* Throughout 25 years, only 4 teams succeeded to be champion and total points of those fluctuates between 69-85 points interval.</a:t>
            </a:r>
          </a:p>
          <a:p>
            <a:r>
              <a:rPr lang="en-US" dirty="0"/>
              <a:t>* Champion teams scored more point in their home matches than away matches. In general, we have concluded that the teams are better, when playing in their home.</a:t>
            </a:r>
          </a:p>
          <a:p>
            <a:r>
              <a:rPr lang="en-US" dirty="0"/>
              <a:t>* The teams that won the championship at the end of the season were take place in first three rank at the half year table. There is evidence that most of the half year leaders are going to finish in the first two rankings at the end of season.</a:t>
            </a:r>
          </a:p>
          <a:p>
            <a:r>
              <a:rPr lang="en-US" dirty="0"/>
              <a:t>* Mostly, champion teams are on the first rank at total scored goal and a team is more likely to become a champion, when that team scores more goal than others.</a:t>
            </a:r>
          </a:p>
          <a:p>
            <a:r>
              <a:rPr lang="en-US" dirty="0"/>
              <a:t>* Total scored goal number is a more decisive factor than total conceded goal number.</a:t>
            </a:r>
          </a:p>
          <a:p>
            <a:r>
              <a:rPr lang="en-US" dirty="0"/>
              <a:t>* Local teams, below average-attending, failed to continue despite a good start to the season.</a:t>
            </a:r>
          </a:p>
        </p:txBody>
      </p:sp>
    </p:spTree>
    <p:extLst>
      <p:ext uri="{BB962C8B-B14F-4D97-AF65-F5344CB8AC3E}">
        <p14:creationId xmlns:p14="http://schemas.microsoft.com/office/powerpoint/2010/main" val="340570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154E01-4479-498F-BB6C-24DD88162B1A}"/>
              </a:ext>
            </a:extLst>
          </p:cNvPr>
          <p:cNvPicPr>
            <a:picLocks noChangeAspect="1"/>
          </p:cNvPicPr>
          <p:nvPr/>
        </p:nvPicPr>
        <p:blipFill>
          <a:blip r:embed="rId2"/>
          <a:stretch>
            <a:fillRect/>
          </a:stretch>
        </p:blipFill>
        <p:spPr>
          <a:xfrm>
            <a:off x="2160103" y="186389"/>
            <a:ext cx="7703937" cy="6346933"/>
          </a:xfrm>
          <a:prstGeom prst="rect">
            <a:avLst/>
          </a:prstGeom>
        </p:spPr>
      </p:pic>
    </p:spTree>
    <p:extLst>
      <p:ext uri="{BB962C8B-B14F-4D97-AF65-F5344CB8AC3E}">
        <p14:creationId xmlns:p14="http://schemas.microsoft.com/office/powerpoint/2010/main" val="321131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1AE70F-627A-48B2-BD22-ECFFFF45E121}"/>
              </a:ext>
            </a:extLst>
          </p:cNvPr>
          <p:cNvPicPr>
            <a:picLocks noChangeAspect="1"/>
          </p:cNvPicPr>
          <p:nvPr/>
        </p:nvPicPr>
        <p:blipFill>
          <a:blip r:embed="rId2"/>
          <a:stretch>
            <a:fillRect/>
          </a:stretch>
        </p:blipFill>
        <p:spPr>
          <a:xfrm>
            <a:off x="709989" y="886265"/>
            <a:ext cx="10449839" cy="5247249"/>
          </a:xfrm>
          <a:prstGeom prst="rect">
            <a:avLst/>
          </a:prstGeom>
        </p:spPr>
      </p:pic>
    </p:spTree>
    <p:extLst>
      <p:ext uri="{BB962C8B-B14F-4D97-AF65-F5344CB8AC3E}">
        <p14:creationId xmlns:p14="http://schemas.microsoft.com/office/powerpoint/2010/main" val="392179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D67B8B-6214-4220-ACDD-2CFB89A08883}"/>
              </a:ext>
            </a:extLst>
          </p:cNvPr>
          <p:cNvPicPr>
            <a:picLocks noChangeAspect="1"/>
          </p:cNvPicPr>
          <p:nvPr/>
        </p:nvPicPr>
        <p:blipFill>
          <a:blip r:embed="rId2"/>
          <a:stretch>
            <a:fillRect/>
          </a:stretch>
        </p:blipFill>
        <p:spPr>
          <a:xfrm>
            <a:off x="1405648" y="212035"/>
            <a:ext cx="9229984" cy="6405181"/>
          </a:xfrm>
          <a:prstGeom prst="rect">
            <a:avLst/>
          </a:prstGeom>
        </p:spPr>
      </p:pic>
    </p:spTree>
    <p:extLst>
      <p:ext uri="{BB962C8B-B14F-4D97-AF65-F5344CB8AC3E}">
        <p14:creationId xmlns:p14="http://schemas.microsoft.com/office/powerpoint/2010/main" val="213554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BC8DB4-6F38-461F-86D0-03AA1BA03131}"/>
              </a:ext>
            </a:extLst>
          </p:cNvPr>
          <p:cNvPicPr>
            <a:picLocks noChangeAspect="1"/>
          </p:cNvPicPr>
          <p:nvPr/>
        </p:nvPicPr>
        <p:blipFill>
          <a:blip r:embed="rId2"/>
          <a:stretch>
            <a:fillRect/>
          </a:stretch>
        </p:blipFill>
        <p:spPr>
          <a:xfrm>
            <a:off x="1803197" y="132522"/>
            <a:ext cx="8599759" cy="6603827"/>
          </a:xfrm>
          <a:prstGeom prst="rect">
            <a:avLst/>
          </a:prstGeom>
        </p:spPr>
      </p:pic>
    </p:spTree>
    <p:extLst>
      <p:ext uri="{BB962C8B-B14F-4D97-AF65-F5344CB8AC3E}">
        <p14:creationId xmlns:p14="http://schemas.microsoft.com/office/powerpoint/2010/main" val="282341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CF9CC4-E7E6-4C82-B197-485B8079E649}"/>
              </a:ext>
            </a:extLst>
          </p:cNvPr>
          <p:cNvPicPr>
            <a:picLocks noChangeAspect="1"/>
          </p:cNvPicPr>
          <p:nvPr/>
        </p:nvPicPr>
        <p:blipFill>
          <a:blip r:embed="rId2"/>
          <a:stretch>
            <a:fillRect/>
          </a:stretch>
        </p:blipFill>
        <p:spPr>
          <a:xfrm>
            <a:off x="1234897" y="278296"/>
            <a:ext cx="10209396" cy="6374295"/>
          </a:xfrm>
          <a:prstGeom prst="rect">
            <a:avLst/>
          </a:prstGeom>
        </p:spPr>
      </p:pic>
    </p:spTree>
    <p:extLst>
      <p:ext uri="{BB962C8B-B14F-4D97-AF65-F5344CB8AC3E}">
        <p14:creationId xmlns:p14="http://schemas.microsoft.com/office/powerpoint/2010/main" val="217702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279B69-374D-48FF-A0C0-40DB2D5D0837}"/>
              </a:ext>
            </a:extLst>
          </p:cNvPr>
          <p:cNvPicPr>
            <a:picLocks noChangeAspect="1"/>
          </p:cNvPicPr>
          <p:nvPr/>
        </p:nvPicPr>
        <p:blipFill>
          <a:blip r:embed="rId2"/>
          <a:stretch>
            <a:fillRect/>
          </a:stretch>
        </p:blipFill>
        <p:spPr>
          <a:xfrm>
            <a:off x="1616765" y="136088"/>
            <a:ext cx="8958470" cy="6585823"/>
          </a:xfrm>
          <a:prstGeom prst="rect">
            <a:avLst/>
          </a:prstGeom>
        </p:spPr>
      </p:pic>
    </p:spTree>
    <p:extLst>
      <p:ext uri="{BB962C8B-B14F-4D97-AF65-F5344CB8AC3E}">
        <p14:creationId xmlns:p14="http://schemas.microsoft.com/office/powerpoint/2010/main" val="60025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45155A-8F00-45EA-B553-43CA80DFAA20}"/>
              </a:ext>
            </a:extLst>
          </p:cNvPr>
          <p:cNvPicPr>
            <a:picLocks noChangeAspect="1"/>
          </p:cNvPicPr>
          <p:nvPr/>
        </p:nvPicPr>
        <p:blipFill>
          <a:blip r:embed="rId2"/>
          <a:stretch>
            <a:fillRect/>
          </a:stretch>
        </p:blipFill>
        <p:spPr>
          <a:xfrm>
            <a:off x="1716258" y="198783"/>
            <a:ext cx="9279171" cy="6301759"/>
          </a:xfrm>
          <a:prstGeom prst="rect">
            <a:avLst/>
          </a:prstGeom>
        </p:spPr>
      </p:pic>
    </p:spTree>
    <p:extLst>
      <p:ext uri="{BB962C8B-B14F-4D97-AF65-F5344CB8AC3E}">
        <p14:creationId xmlns:p14="http://schemas.microsoft.com/office/powerpoint/2010/main" val="2559592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TM10001103[[fn=Headlines]]</Template>
  <TotalTime>43</TotalTime>
  <Words>493</Words>
  <Application>Microsoft Office PowerPoint</Application>
  <PresentationFormat>Widescreen</PresentationFormat>
  <Paragraphs>19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Mesh</vt:lpstr>
      <vt:lpstr>PowerPoint Presentation</vt:lpstr>
      <vt:lpstr>A. Key Takeaways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D.Concluison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Nilgün Aytekin</dc:creator>
  <cp:lastModifiedBy>Nilgün Aytekin</cp:lastModifiedBy>
  <cp:revision>5</cp:revision>
  <dcterms:created xsi:type="dcterms:W3CDTF">2019-12-11T15:57:05Z</dcterms:created>
  <dcterms:modified xsi:type="dcterms:W3CDTF">2019-12-11T16:40:48Z</dcterms:modified>
</cp:coreProperties>
</file>