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Open Sans" panose="020B0606030504020204" pitchFamily="34" charset="0"/>
      <p:regular r:id="rId9"/>
    </p:embeddedFont>
  </p:embeddedFontLst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86" autoAdjust="0"/>
    <p:restoredTop sz="94610"/>
  </p:normalViewPr>
  <p:slideViewPr>
    <p:cSldViewPr snapToGrid="0" snapToObjects="1">
      <p:cViewPr varScale="1">
        <p:scale>
          <a:sx n="133" d="100"/>
          <a:sy n="133" d="100"/>
        </p:scale>
        <p:origin x="111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4230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  <p:txBody>
          <a:bodyPr/>
          <a:lstStyle/>
          <a:p>
            <a:endParaRPr lang="tr-T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  <p:txBody>
          <a:bodyPr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ED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A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784991"/>
            <a:ext cx="7556421" cy="19564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Bubble Sort Algoritması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793790" y="508158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0830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0329" y="3182898"/>
            <a:ext cx="5216604" cy="6519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1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Bubble Sort Nedir?</a:t>
            </a:r>
            <a:endParaRPr lang="en-US" sz="4100" dirty="0"/>
          </a:p>
        </p:txBody>
      </p:sp>
      <p:sp>
        <p:nvSpPr>
          <p:cNvPr id="4" name="Shape 1"/>
          <p:cNvSpPr/>
          <p:nvPr/>
        </p:nvSpPr>
        <p:spPr>
          <a:xfrm>
            <a:off x="730329" y="4147780"/>
            <a:ext cx="4250769" cy="2385774"/>
          </a:xfrm>
          <a:prstGeom prst="roundRect">
            <a:avLst>
              <a:gd name="adj" fmla="val 3673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tr-TR"/>
          </a:p>
        </p:txBody>
      </p:sp>
      <p:sp>
        <p:nvSpPr>
          <p:cNvPr id="5" name="Shape 2"/>
          <p:cNvSpPr/>
          <p:nvPr/>
        </p:nvSpPr>
        <p:spPr>
          <a:xfrm>
            <a:off x="946547" y="4363998"/>
            <a:ext cx="625912" cy="625912"/>
          </a:xfrm>
          <a:prstGeom prst="roundRect">
            <a:avLst>
              <a:gd name="adj" fmla="val 14607622"/>
            </a:avLst>
          </a:prstGeom>
          <a:solidFill>
            <a:srgbClr val="835E54"/>
          </a:solidFill>
          <a:ln/>
        </p:spPr>
        <p:txBody>
          <a:bodyPr/>
          <a:lstStyle/>
          <a:p>
            <a:endParaRPr lang="tr-TR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8711" y="4536162"/>
            <a:ext cx="281583" cy="28158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46547" y="5198507"/>
            <a:ext cx="2608302" cy="3259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Bitişik Karşılaştırma</a:t>
            </a:r>
            <a:endParaRPr lang="en-US" sz="2050" dirty="0"/>
          </a:p>
        </p:txBody>
      </p:sp>
      <p:sp>
        <p:nvSpPr>
          <p:cNvPr id="8" name="Text 4"/>
          <p:cNvSpPr/>
          <p:nvPr/>
        </p:nvSpPr>
        <p:spPr>
          <a:xfrm>
            <a:off x="946547" y="5649635"/>
            <a:ext cx="3818334" cy="6677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Liste elemanları yan yana çiftler halinde karşılaştırılır</a:t>
            </a:r>
            <a:endParaRPr lang="en-US" sz="1600" dirty="0"/>
          </a:p>
        </p:txBody>
      </p:sp>
      <p:sp>
        <p:nvSpPr>
          <p:cNvPr id="9" name="Shape 5"/>
          <p:cNvSpPr/>
          <p:nvPr/>
        </p:nvSpPr>
        <p:spPr>
          <a:xfrm>
            <a:off x="5189696" y="4147780"/>
            <a:ext cx="4250888" cy="2385774"/>
          </a:xfrm>
          <a:prstGeom prst="roundRect">
            <a:avLst>
              <a:gd name="adj" fmla="val 3673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tr-TR"/>
          </a:p>
        </p:txBody>
      </p:sp>
      <p:sp>
        <p:nvSpPr>
          <p:cNvPr id="10" name="Shape 6"/>
          <p:cNvSpPr/>
          <p:nvPr/>
        </p:nvSpPr>
        <p:spPr>
          <a:xfrm>
            <a:off x="5405914" y="4363998"/>
            <a:ext cx="625912" cy="625912"/>
          </a:xfrm>
          <a:prstGeom prst="roundRect">
            <a:avLst>
              <a:gd name="adj" fmla="val 14607622"/>
            </a:avLst>
          </a:prstGeom>
          <a:solidFill>
            <a:srgbClr val="835E54"/>
          </a:solidFill>
          <a:ln/>
        </p:spPr>
        <p:txBody>
          <a:bodyPr/>
          <a:lstStyle/>
          <a:p>
            <a:endParaRPr lang="tr-TR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78078" y="4536162"/>
            <a:ext cx="281583" cy="281583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5405914" y="5198507"/>
            <a:ext cx="2608302" cy="3259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Akıllı Yer Değiştirme</a:t>
            </a:r>
            <a:endParaRPr lang="en-US" sz="2050" dirty="0"/>
          </a:p>
        </p:txBody>
      </p:sp>
      <p:sp>
        <p:nvSpPr>
          <p:cNvPr id="13" name="Text 8"/>
          <p:cNvSpPr/>
          <p:nvPr/>
        </p:nvSpPr>
        <p:spPr>
          <a:xfrm>
            <a:off x="5405914" y="5649635"/>
            <a:ext cx="3818453" cy="6677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Yanlış sıradaki elemanlar anında yer değiştirir</a:t>
            </a:r>
            <a:endParaRPr lang="en-US" sz="1600" dirty="0"/>
          </a:p>
        </p:txBody>
      </p:sp>
      <p:sp>
        <p:nvSpPr>
          <p:cNvPr id="14" name="Shape 9"/>
          <p:cNvSpPr/>
          <p:nvPr/>
        </p:nvSpPr>
        <p:spPr>
          <a:xfrm>
            <a:off x="9649182" y="4147780"/>
            <a:ext cx="4250769" cy="2385774"/>
          </a:xfrm>
          <a:prstGeom prst="roundRect">
            <a:avLst>
              <a:gd name="adj" fmla="val 3673"/>
            </a:avLst>
          </a:prstGeom>
          <a:solidFill>
            <a:srgbClr val="EBE2E0"/>
          </a:solidFill>
          <a:ln w="7620">
            <a:solidFill>
              <a:srgbClr val="D1C8C6"/>
            </a:solidFill>
            <a:prstDash val="solid"/>
          </a:ln>
        </p:spPr>
        <p:txBody>
          <a:bodyPr/>
          <a:lstStyle/>
          <a:p>
            <a:endParaRPr lang="tr-TR"/>
          </a:p>
        </p:txBody>
      </p:sp>
      <p:sp>
        <p:nvSpPr>
          <p:cNvPr id="15" name="Shape 10"/>
          <p:cNvSpPr/>
          <p:nvPr/>
        </p:nvSpPr>
        <p:spPr>
          <a:xfrm>
            <a:off x="9865400" y="4363998"/>
            <a:ext cx="625912" cy="625912"/>
          </a:xfrm>
          <a:prstGeom prst="roundRect">
            <a:avLst>
              <a:gd name="adj" fmla="val 14607622"/>
            </a:avLst>
          </a:prstGeom>
          <a:solidFill>
            <a:srgbClr val="835E54"/>
          </a:solidFill>
          <a:ln/>
        </p:spPr>
        <p:txBody>
          <a:bodyPr/>
          <a:lstStyle/>
          <a:p>
            <a:endParaRPr lang="tr-TR"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37564" y="4536162"/>
            <a:ext cx="281583" cy="281583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9865400" y="5198507"/>
            <a:ext cx="2608302" cy="3259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Kabarcık Etkisi</a:t>
            </a:r>
            <a:endParaRPr lang="en-US" sz="2050" dirty="0"/>
          </a:p>
        </p:txBody>
      </p:sp>
      <p:sp>
        <p:nvSpPr>
          <p:cNvPr id="18" name="Text 12"/>
          <p:cNvSpPr/>
          <p:nvPr/>
        </p:nvSpPr>
        <p:spPr>
          <a:xfrm>
            <a:off x="9865400" y="5649635"/>
            <a:ext cx="3818334" cy="6677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 büyük elemanlar kabarcık gibi sona yükselir</a:t>
            </a:r>
            <a:endParaRPr lang="en-US" sz="1600" dirty="0"/>
          </a:p>
        </p:txBody>
      </p:sp>
      <p:sp>
        <p:nvSpPr>
          <p:cNvPr id="19" name="Shape 13"/>
          <p:cNvSpPr/>
          <p:nvPr/>
        </p:nvSpPr>
        <p:spPr>
          <a:xfrm>
            <a:off x="730329" y="6768227"/>
            <a:ext cx="13169741" cy="886658"/>
          </a:xfrm>
          <a:prstGeom prst="roundRect">
            <a:avLst>
              <a:gd name="adj" fmla="val 9884"/>
            </a:avLst>
          </a:prstGeom>
          <a:solidFill>
            <a:srgbClr val="E1D4D0"/>
          </a:solidFill>
          <a:ln/>
        </p:spPr>
        <p:txBody>
          <a:bodyPr/>
          <a:lstStyle/>
          <a:p>
            <a:endParaRPr lang="tr-TR"/>
          </a:p>
        </p:txBody>
      </p:sp>
      <p:pic>
        <p:nvPicPr>
          <p:cNvPr id="20" name="Image 4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38927" y="7090291"/>
            <a:ext cx="260747" cy="208598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1408271" y="7028974"/>
            <a:ext cx="12283202" cy="333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000000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Basitliği nedeniyle sıralama algoritmalarına giriş için mükemmel bir başlangıç noktasıdır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89955" y="463510"/>
            <a:ext cx="5815251" cy="726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700"/>
              </a:lnSpc>
              <a:buNone/>
            </a:pPr>
            <a:r>
              <a:rPr lang="en-US" sz="45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Neden "Bubble" Sort?</a:t>
            </a:r>
            <a:endParaRPr lang="en-US" sz="4550" dirty="0"/>
          </a:p>
        </p:txBody>
      </p:sp>
      <p:sp>
        <p:nvSpPr>
          <p:cNvPr id="3" name="Text 1"/>
          <p:cNvSpPr/>
          <p:nvPr/>
        </p:nvSpPr>
        <p:spPr>
          <a:xfrm>
            <a:off x="589955" y="1611630"/>
            <a:ext cx="3371136" cy="4212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Kabarcık Metaforu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589955" y="2201347"/>
            <a:ext cx="5826443" cy="6743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Algoritmanın adı, büyük değerlerin listenin sonuna doğru </a:t>
            </a:r>
            <a:r>
              <a:rPr lang="en-US" sz="1650" dirty="0">
                <a:solidFill>
                  <a:srgbClr val="FFFFFF"/>
                </a:solidFill>
                <a:highlight>
                  <a:srgbClr val="835E54"/>
                </a:highlight>
                <a:latin typeface="Open Sans" pitchFamily="34" charset="0"/>
                <a:ea typeface="Open Sans" pitchFamily="34" charset="-122"/>
                <a:cs typeface="Open Sans" pitchFamily="34" charset="-120"/>
              </a:rPr>
              <a:t>kabarcık gibi yükselmesinden</a:t>
            </a:r>
            <a:r>
              <a:rPr lang="en-US" sz="16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gelir.</a:t>
            </a:r>
            <a:endParaRPr lang="en-US" sz="1650" dirty="0"/>
          </a:p>
        </p:txBody>
      </p:sp>
      <p:sp>
        <p:nvSpPr>
          <p:cNvPr id="5" name="Text 3"/>
          <p:cNvSpPr/>
          <p:nvPr/>
        </p:nvSpPr>
        <p:spPr>
          <a:xfrm>
            <a:off x="589955" y="3027402"/>
            <a:ext cx="5826443" cy="6743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Her geçişte </a:t>
            </a:r>
            <a:r>
              <a:rPr lang="en-US" sz="16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 büyük eleman doğru konumuna yerleşir</a:t>
            </a:r>
            <a:r>
              <a:rPr lang="en-US" sz="16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ve bir daha hareket etmez.</a:t>
            </a:r>
            <a:endParaRPr lang="en-US" sz="16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59" y="95428"/>
            <a:ext cx="7212687" cy="72126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8670" y="621506"/>
            <a:ext cx="8273177" cy="9717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650"/>
              </a:lnSpc>
              <a:buNone/>
            </a:pPr>
            <a:r>
              <a:rPr lang="en-US" sz="61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Bubble Sort Nasıl Çalışır?</a:t>
            </a:r>
            <a:endParaRPr lang="en-US" sz="6100" dirty="0"/>
          </a:p>
        </p:txBody>
      </p:sp>
      <p:sp>
        <p:nvSpPr>
          <p:cNvPr id="3" name="Text 1"/>
          <p:cNvSpPr/>
          <p:nvPr/>
        </p:nvSpPr>
        <p:spPr>
          <a:xfrm>
            <a:off x="788670" y="1931313"/>
            <a:ext cx="3452217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Örnek Dizi: </a:t>
            </a:r>
            <a:r>
              <a:rPr lang="en-US" sz="2650" b="1" dirty="0">
                <a:solidFill>
                  <a:srgbClr val="835E54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[5, 3, 8, 4, 2]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88670" y="2691765"/>
            <a:ext cx="225266" cy="2817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Crimson Pro Light" pitchFamily="34" charset="0"/>
                <a:ea typeface="Crimson Pro Light" pitchFamily="34" charset="-122"/>
                <a:cs typeface="Crimson Pro Light" pitchFamily="34" charset="-120"/>
              </a:rPr>
              <a:t>01</a:t>
            </a:r>
            <a:endParaRPr lang="en-US" sz="1750" dirty="0"/>
          </a:p>
        </p:txBody>
      </p:sp>
      <p:sp>
        <p:nvSpPr>
          <p:cNvPr id="5" name="Shape 3"/>
          <p:cNvSpPr/>
          <p:nvPr/>
        </p:nvSpPr>
        <p:spPr>
          <a:xfrm>
            <a:off x="788670" y="3044309"/>
            <a:ext cx="6413897" cy="30480"/>
          </a:xfrm>
          <a:prstGeom prst="rect">
            <a:avLst/>
          </a:prstGeom>
          <a:solidFill>
            <a:srgbClr val="835E54"/>
          </a:solidFill>
          <a:ln/>
        </p:spPr>
        <p:txBody>
          <a:bodyPr/>
          <a:lstStyle/>
          <a:p>
            <a:endParaRPr lang="tr-TR"/>
          </a:p>
        </p:txBody>
      </p:sp>
      <p:sp>
        <p:nvSpPr>
          <p:cNvPr id="6" name="Text 4"/>
          <p:cNvSpPr/>
          <p:nvPr/>
        </p:nvSpPr>
        <p:spPr>
          <a:xfrm>
            <a:off x="788670" y="3217902"/>
            <a:ext cx="2817019" cy="3520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İlk Karşılaştırma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88670" y="3705106"/>
            <a:ext cx="6413897" cy="360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5 ve 3 karşılaştırılır → 5 &gt; 3 </a:t>
            </a:r>
            <a:r>
              <a:rPr lang="en-US" sz="17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yer değişir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88670" y="4200763"/>
            <a:ext cx="6413897" cy="360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Sonuç: </a:t>
            </a:r>
            <a:r>
              <a:rPr lang="en-US" sz="17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[3, 5, 8, 4, 2]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427833" y="2691765"/>
            <a:ext cx="225266" cy="2817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Crimson Pro Light" pitchFamily="34" charset="0"/>
                <a:ea typeface="Crimson Pro Light" pitchFamily="34" charset="-122"/>
                <a:cs typeface="Crimson Pro Light" pitchFamily="34" charset="-120"/>
              </a:rPr>
              <a:t>02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7427833" y="3044309"/>
            <a:ext cx="6413897" cy="30480"/>
          </a:xfrm>
          <a:prstGeom prst="rect">
            <a:avLst/>
          </a:prstGeom>
          <a:solidFill>
            <a:srgbClr val="835E54"/>
          </a:solidFill>
          <a:ln/>
        </p:spPr>
        <p:txBody>
          <a:bodyPr/>
          <a:lstStyle/>
          <a:p>
            <a:endParaRPr lang="tr-TR"/>
          </a:p>
        </p:txBody>
      </p:sp>
      <p:sp>
        <p:nvSpPr>
          <p:cNvPr id="11" name="Text 9"/>
          <p:cNvSpPr/>
          <p:nvPr/>
        </p:nvSpPr>
        <p:spPr>
          <a:xfrm>
            <a:off x="7427833" y="3217902"/>
            <a:ext cx="2817019" cy="3520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İkinci Karşılaştırma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7427833" y="3705106"/>
            <a:ext cx="6413897" cy="360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5 ve 8 karşılaştırılır → Sıralama doğru, </a:t>
            </a:r>
            <a:r>
              <a:rPr lang="en-US" sz="17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değişmez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427833" y="4200763"/>
            <a:ext cx="6413897" cy="360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Sonuç: </a:t>
            </a:r>
            <a:r>
              <a:rPr lang="en-US" sz="17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[3, 5, 8, 4, 2]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88670" y="4955500"/>
            <a:ext cx="225266" cy="2817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Crimson Pro Light" pitchFamily="34" charset="0"/>
                <a:ea typeface="Crimson Pro Light" pitchFamily="34" charset="-122"/>
                <a:cs typeface="Crimson Pro Light" pitchFamily="34" charset="-120"/>
              </a:rPr>
              <a:t>03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88670" y="5308044"/>
            <a:ext cx="6413897" cy="30480"/>
          </a:xfrm>
          <a:prstGeom prst="rect">
            <a:avLst/>
          </a:prstGeom>
          <a:solidFill>
            <a:srgbClr val="835E54"/>
          </a:solidFill>
          <a:ln/>
        </p:spPr>
        <p:txBody>
          <a:bodyPr/>
          <a:lstStyle/>
          <a:p>
            <a:endParaRPr lang="tr-TR"/>
          </a:p>
        </p:txBody>
      </p:sp>
      <p:sp>
        <p:nvSpPr>
          <p:cNvPr id="16" name="Text 14"/>
          <p:cNvSpPr/>
          <p:nvPr/>
        </p:nvSpPr>
        <p:spPr>
          <a:xfrm>
            <a:off x="788670" y="5481638"/>
            <a:ext cx="2817019" cy="3520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Üçüncü Karşılaştırma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788670" y="5968841"/>
            <a:ext cx="6413897" cy="360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8 ve 4 karşılaştırılır → 8 &gt; 4 </a:t>
            </a:r>
            <a:r>
              <a:rPr lang="en-US" sz="17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yer değişir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88670" y="6464498"/>
            <a:ext cx="6413897" cy="360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Sonuç: </a:t>
            </a:r>
            <a:r>
              <a:rPr lang="en-US" sz="17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[3, 5, 4, 8, 2]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7427833" y="4955500"/>
            <a:ext cx="225266" cy="2817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Crimson Pro Light" pitchFamily="34" charset="0"/>
                <a:ea typeface="Crimson Pro Light" pitchFamily="34" charset="-122"/>
                <a:cs typeface="Crimson Pro Light" pitchFamily="34" charset="-120"/>
              </a:rPr>
              <a:t>04</a:t>
            </a:r>
            <a:endParaRPr lang="en-US" sz="1750" dirty="0"/>
          </a:p>
        </p:txBody>
      </p:sp>
      <p:sp>
        <p:nvSpPr>
          <p:cNvPr id="20" name="Shape 18"/>
          <p:cNvSpPr/>
          <p:nvPr/>
        </p:nvSpPr>
        <p:spPr>
          <a:xfrm>
            <a:off x="7427833" y="5308044"/>
            <a:ext cx="6413897" cy="30480"/>
          </a:xfrm>
          <a:prstGeom prst="rect">
            <a:avLst/>
          </a:prstGeom>
          <a:solidFill>
            <a:srgbClr val="835E54"/>
          </a:solidFill>
          <a:ln/>
        </p:spPr>
        <p:txBody>
          <a:bodyPr/>
          <a:lstStyle/>
          <a:p>
            <a:endParaRPr lang="tr-TR"/>
          </a:p>
        </p:txBody>
      </p:sp>
      <p:sp>
        <p:nvSpPr>
          <p:cNvPr id="21" name="Text 19"/>
          <p:cNvSpPr/>
          <p:nvPr/>
        </p:nvSpPr>
        <p:spPr>
          <a:xfrm>
            <a:off x="7427833" y="5481638"/>
            <a:ext cx="2887385" cy="3520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Dördüncü Karşılaştırma</a:t>
            </a:r>
            <a:endParaRPr lang="en-US" sz="2200" dirty="0"/>
          </a:p>
        </p:txBody>
      </p:sp>
      <p:sp>
        <p:nvSpPr>
          <p:cNvPr id="22" name="Text 20"/>
          <p:cNvSpPr/>
          <p:nvPr/>
        </p:nvSpPr>
        <p:spPr>
          <a:xfrm>
            <a:off x="7427833" y="5968841"/>
            <a:ext cx="6413897" cy="360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8 ve 2 karşılaştırılır → 8 &gt; 2 </a:t>
            </a:r>
            <a:r>
              <a:rPr lang="en-US" sz="17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yer değişir</a:t>
            </a:r>
            <a:endParaRPr lang="en-US" sz="1750" dirty="0"/>
          </a:p>
        </p:txBody>
      </p:sp>
      <p:sp>
        <p:nvSpPr>
          <p:cNvPr id="23" name="Text 21"/>
          <p:cNvSpPr/>
          <p:nvPr/>
        </p:nvSpPr>
        <p:spPr>
          <a:xfrm>
            <a:off x="7427833" y="6464498"/>
            <a:ext cx="6413897" cy="360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Sonuç: </a:t>
            </a:r>
            <a:r>
              <a:rPr lang="en-US" sz="17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[3, 5, 4, 2, 8]</a:t>
            </a:r>
            <a:endParaRPr lang="en-US" sz="1750" dirty="0"/>
          </a:p>
        </p:txBody>
      </p:sp>
      <p:sp>
        <p:nvSpPr>
          <p:cNvPr id="24" name="Text 22"/>
          <p:cNvSpPr/>
          <p:nvPr/>
        </p:nvSpPr>
        <p:spPr>
          <a:xfrm>
            <a:off x="788670" y="7247453"/>
            <a:ext cx="13053060" cy="360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İlk geçiş tamamlandı! </a:t>
            </a: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 büyük sayı (8) </a:t>
            </a:r>
            <a:r>
              <a:rPr lang="en-US" sz="1750" dirty="0" err="1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sona</a:t>
            </a: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yerleşti</a:t>
            </a:r>
            <a:r>
              <a:rPr lang="tr-TR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6163" y="581025"/>
            <a:ext cx="7257336" cy="907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100"/>
              </a:lnSpc>
              <a:buNone/>
            </a:pPr>
            <a:r>
              <a:rPr lang="en-US" sz="57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İkinci İterasyon</a:t>
            </a:r>
            <a:endParaRPr lang="en-US" sz="5700" dirty="0"/>
          </a:p>
        </p:txBody>
      </p:sp>
      <p:sp>
        <p:nvSpPr>
          <p:cNvPr id="3" name="Text 1"/>
          <p:cNvSpPr/>
          <p:nvPr/>
        </p:nvSpPr>
        <p:spPr>
          <a:xfrm>
            <a:off x="736163" y="1908691"/>
            <a:ext cx="13158073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Bir önceki geçişten kalan dizi: </a:t>
            </a:r>
            <a:r>
              <a:rPr lang="en-US" sz="1650" dirty="0">
                <a:solidFill>
                  <a:srgbClr val="835E54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[3, 5, 4, 2, 8]</a:t>
            </a:r>
            <a:endParaRPr lang="en-US" sz="1650" dirty="0"/>
          </a:p>
        </p:txBody>
      </p:sp>
      <p:sp>
        <p:nvSpPr>
          <p:cNvPr id="4" name="Text 2"/>
          <p:cNvSpPr/>
          <p:nvPr/>
        </p:nvSpPr>
        <p:spPr>
          <a:xfrm>
            <a:off x="736163" y="2481858"/>
            <a:ext cx="13158073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İkinci geçişte, en büyük sayı (8) zaten doğru konumunda olduğu için karşılaştırmalar dizinin ilk 4 elemanı arasında yapılacaktır.</a:t>
            </a:r>
            <a:endParaRPr lang="en-US" sz="1650" dirty="0"/>
          </a:p>
        </p:txBody>
      </p:sp>
      <p:sp>
        <p:nvSpPr>
          <p:cNvPr id="5" name="Text 3"/>
          <p:cNvSpPr/>
          <p:nvPr/>
        </p:nvSpPr>
        <p:spPr>
          <a:xfrm>
            <a:off x="736163" y="3055025"/>
            <a:ext cx="210264" cy="2628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443728"/>
                </a:solidFill>
                <a:latin typeface="Crimson Pro Light" pitchFamily="34" charset="0"/>
                <a:ea typeface="Crimson Pro Light" pitchFamily="34" charset="-122"/>
                <a:cs typeface="Crimson Pro Light" pitchFamily="34" charset="-120"/>
              </a:rPr>
              <a:t>01</a:t>
            </a:r>
            <a:endParaRPr lang="en-US" sz="1650" dirty="0"/>
          </a:p>
        </p:txBody>
      </p:sp>
      <p:sp>
        <p:nvSpPr>
          <p:cNvPr id="6" name="Shape 4"/>
          <p:cNvSpPr/>
          <p:nvPr/>
        </p:nvSpPr>
        <p:spPr>
          <a:xfrm>
            <a:off x="736163" y="3389590"/>
            <a:ext cx="6473904" cy="22860"/>
          </a:xfrm>
          <a:prstGeom prst="rect">
            <a:avLst/>
          </a:prstGeom>
          <a:solidFill>
            <a:srgbClr val="835E54"/>
          </a:solidFill>
          <a:ln/>
        </p:spPr>
        <p:txBody>
          <a:bodyPr/>
          <a:lstStyle/>
          <a:p>
            <a:endParaRPr lang="tr-TR"/>
          </a:p>
        </p:txBody>
      </p:sp>
      <p:sp>
        <p:nvSpPr>
          <p:cNvPr id="7" name="Text 5"/>
          <p:cNvSpPr/>
          <p:nvPr/>
        </p:nvSpPr>
        <p:spPr>
          <a:xfrm>
            <a:off x="736163" y="3540443"/>
            <a:ext cx="2629376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İlk Karşılaştırma</a:t>
            </a:r>
            <a:endParaRPr lang="en-US" sz="2050" dirty="0"/>
          </a:p>
        </p:txBody>
      </p:sp>
      <p:sp>
        <p:nvSpPr>
          <p:cNvPr id="8" name="Text 6"/>
          <p:cNvSpPr/>
          <p:nvPr/>
        </p:nvSpPr>
        <p:spPr>
          <a:xfrm>
            <a:off x="736163" y="3995261"/>
            <a:ext cx="6473904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 ve 5 karşılaştırılır → Sıralama doğru, </a:t>
            </a:r>
            <a:r>
              <a:rPr lang="en-US" sz="16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değişmez</a:t>
            </a:r>
            <a:endParaRPr lang="en-US" sz="1650" dirty="0"/>
          </a:p>
        </p:txBody>
      </p:sp>
      <p:sp>
        <p:nvSpPr>
          <p:cNvPr id="9" name="Text 7"/>
          <p:cNvSpPr/>
          <p:nvPr/>
        </p:nvSpPr>
        <p:spPr>
          <a:xfrm>
            <a:off x="736163" y="4458057"/>
            <a:ext cx="6473904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Sonuç: </a:t>
            </a:r>
            <a:r>
              <a:rPr lang="en-US" sz="16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[3, 5, 4, 2, 8]</a:t>
            </a:r>
            <a:endParaRPr lang="en-US" sz="1650" dirty="0"/>
          </a:p>
        </p:txBody>
      </p:sp>
      <p:sp>
        <p:nvSpPr>
          <p:cNvPr id="10" name="Text 8"/>
          <p:cNvSpPr/>
          <p:nvPr/>
        </p:nvSpPr>
        <p:spPr>
          <a:xfrm>
            <a:off x="7420332" y="3055025"/>
            <a:ext cx="210264" cy="2628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443728"/>
                </a:solidFill>
                <a:latin typeface="Crimson Pro Light" pitchFamily="34" charset="0"/>
                <a:ea typeface="Crimson Pro Light" pitchFamily="34" charset="-122"/>
                <a:cs typeface="Crimson Pro Light" pitchFamily="34" charset="-120"/>
              </a:rPr>
              <a:t>02</a:t>
            </a:r>
            <a:endParaRPr lang="en-US" sz="1650" dirty="0"/>
          </a:p>
        </p:txBody>
      </p:sp>
      <p:sp>
        <p:nvSpPr>
          <p:cNvPr id="11" name="Shape 9"/>
          <p:cNvSpPr/>
          <p:nvPr/>
        </p:nvSpPr>
        <p:spPr>
          <a:xfrm>
            <a:off x="7420332" y="3389590"/>
            <a:ext cx="6473904" cy="22860"/>
          </a:xfrm>
          <a:prstGeom prst="rect">
            <a:avLst/>
          </a:prstGeom>
          <a:solidFill>
            <a:srgbClr val="835E54"/>
          </a:solidFill>
          <a:ln/>
        </p:spPr>
        <p:txBody>
          <a:bodyPr/>
          <a:lstStyle/>
          <a:p>
            <a:endParaRPr lang="tr-TR"/>
          </a:p>
        </p:txBody>
      </p:sp>
      <p:sp>
        <p:nvSpPr>
          <p:cNvPr id="12" name="Text 10"/>
          <p:cNvSpPr/>
          <p:nvPr/>
        </p:nvSpPr>
        <p:spPr>
          <a:xfrm>
            <a:off x="7420332" y="3540443"/>
            <a:ext cx="2629376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İkinci Karşılaştırma</a:t>
            </a:r>
            <a:endParaRPr lang="en-US" sz="2050" dirty="0"/>
          </a:p>
        </p:txBody>
      </p:sp>
      <p:sp>
        <p:nvSpPr>
          <p:cNvPr id="13" name="Text 11"/>
          <p:cNvSpPr/>
          <p:nvPr/>
        </p:nvSpPr>
        <p:spPr>
          <a:xfrm>
            <a:off x="7420332" y="3995261"/>
            <a:ext cx="6473904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5 ve 4 karşılaştırılır → 5 &gt; 4 </a:t>
            </a:r>
            <a:r>
              <a:rPr lang="en-US" sz="16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yer değişir</a:t>
            </a:r>
            <a:endParaRPr lang="en-US" sz="1650" dirty="0"/>
          </a:p>
        </p:txBody>
      </p:sp>
      <p:sp>
        <p:nvSpPr>
          <p:cNvPr id="14" name="Text 12"/>
          <p:cNvSpPr/>
          <p:nvPr/>
        </p:nvSpPr>
        <p:spPr>
          <a:xfrm>
            <a:off x="7420332" y="4458057"/>
            <a:ext cx="6473904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Sonuç: </a:t>
            </a:r>
            <a:r>
              <a:rPr lang="en-US" sz="16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[3, 4, 5, 2, 8]</a:t>
            </a:r>
            <a:endParaRPr lang="en-US" sz="1650" dirty="0"/>
          </a:p>
        </p:txBody>
      </p:sp>
      <p:sp>
        <p:nvSpPr>
          <p:cNvPr id="15" name="Text 13"/>
          <p:cNvSpPr/>
          <p:nvPr/>
        </p:nvSpPr>
        <p:spPr>
          <a:xfrm>
            <a:off x="736163" y="5162669"/>
            <a:ext cx="210264" cy="2628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443728"/>
                </a:solidFill>
                <a:latin typeface="Crimson Pro Light" pitchFamily="34" charset="0"/>
                <a:ea typeface="Crimson Pro Light" pitchFamily="34" charset="-122"/>
                <a:cs typeface="Crimson Pro Light" pitchFamily="34" charset="-120"/>
              </a:rPr>
              <a:t>03</a:t>
            </a:r>
            <a:endParaRPr lang="en-US" sz="1650" dirty="0"/>
          </a:p>
        </p:txBody>
      </p:sp>
      <p:sp>
        <p:nvSpPr>
          <p:cNvPr id="16" name="Shape 14"/>
          <p:cNvSpPr/>
          <p:nvPr/>
        </p:nvSpPr>
        <p:spPr>
          <a:xfrm>
            <a:off x="736163" y="5497235"/>
            <a:ext cx="13158073" cy="22860"/>
          </a:xfrm>
          <a:prstGeom prst="rect">
            <a:avLst/>
          </a:prstGeom>
          <a:solidFill>
            <a:srgbClr val="835E54"/>
          </a:solidFill>
          <a:ln/>
        </p:spPr>
        <p:txBody>
          <a:bodyPr/>
          <a:lstStyle/>
          <a:p>
            <a:endParaRPr lang="tr-TR"/>
          </a:p>
        </p:txBody>
      </p:sp>
      <p:sp>
        <p:nvSpPr>
          <p:cNvPr id="17" name="Text 15"/>
          <p:cNvSpPr/>
          <p:nvPr/>
        </p:nvSpPr>
        <p:spPr>
          <a:xfrm>
            <a:off x="736163" y="5648087"/>
            <a:ext cx="2629376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Üçüncü Karşılaştırma</a:t>
            </a:r>
            <a:endParaRPr lang="en-US" sz="2050" dirty="0"/>
          </a:p>
        </p:txBody>
      </p:sp>
      <p:sp>
        <p:nvSpPr>
          <p:cNvPr id="18" name="Text 16"/>
          <p:cNvSpPr/>
          <p:nvPr/>
        </p:nvSpPr>
        <p:spPr>
          <a:xfrm>
            <a:off x="736163" y="6102906"/>
            <a:ext cx="13158073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5 ve 2 karşılaştırılır → 5 &gt; 2 </a:t>
            </a:r>
            <a:r>
              <a:rPr lang="en-US" sz="16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yer değişir</a:t>
            </a:r>
            <a:endParaRPr lang="en-US" sz="1650" dirty="0"/>
          </a:p>
        </p:txBody>
      </p:sp>
      <p:sp>
        <p:nvSpPr>
          <p:cNvPr id="19" name="Text 17"/>
          <p:cNvSpPr/>
          <p:nvPr/>
        </p:nvSpPr>
        <p:spPr>
          <a:xfrm>
            <a:off x="736163" y="6565702"/>
            <a:ext cx="13158073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Sonuç: </a:t>
            </a:r>
            <a:r>
              <a:rPr lang="en-US" sz="16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[3, 4, 2, 5, 8]</a:t>
            </a:r>
            <a:endParaRPr lang="en-US" sz="1650" dirty="0"/>
          </a:p>
        </p:txBody>
      </p:sp>
      <p:sp>
        <p:nvSpPr>
          <p:cNvPr id="20" name="Text 18"/>
          <p:cNvSpPr/>
          <p:nvPr/>
        </p:nvSpPr>
        <p:spPr>
          <a:xfrm>
            <a:off x="736163" y="7296626"/>
            <a:ext cx="13158073" cy="3518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b="1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İkinci geçiş tamamlandı! </a:t>
            </a:r>
            <a:r>
              <a:rPr lang="en-US" sz="16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İkinci en büyük sayı (5) doğru konumuna yerleşti. </a:t>
            </a:r>
            <a:endParaRPr lang="en-US" sz="16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42712"/>
            <a:ext cx="7556421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Bubble Sort İşleyişi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6280190" y="2061091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Anahtar Noktalar</a:t>
            </a:r>
            <a:endParaRPr lang="en-US" sz="2650" dirty="0"/>
          </a:p>
        </p:txBody>
      </p:sp>
      <p:sp>
        <p:nvSpPr>
          <p:cNvPr id="5" name="Text 2"/>
          <p:cNvSpPr/>
          <p:nvPr/>
        </p:nvSpPr>
        <p:spPr>
          <a:xfrm>
            <a:off x="6280190" y="282654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Her geçişte en büyük eleman sona yerleşir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326874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Geçiş sayısı dizinin uzunluğuna bağlıdır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280190" y="371094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Her turda kontrol edilecek eleman sayısı azalır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6280190" y="415313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 eleman için maksimum N-1 geçiş gerekir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6280190" y="4884539"/>
            <a:ext cx="23298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O(n²)</a:t>
            </a:r>
            <a:endParaRPr lang="en-US" sz="5850" dirty="0"/>
          </a:p>
        </p:txBody>
      </p:sp>
      <p:sp>
        <p:nvSpPr>
          <p:cNvPr id="10" name="Text 7"/>
          <p:cNvSpPr/>
          <p:nvPr/>
        </p:nvSpPr>
        <p:spPr>
          <a:xfrm>
            <a:off x="6280190" y="5916335"/>
            <a:ext cx="23298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Zaman Karmaşıklığı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6280190" y="6398180"/>
            <a:ext cx="23298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 kötü ve ortalama durum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8893493" y="4884539"/>
            <a:ext cx="23298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O(n)</a:t>
            </a:r>
            <a:endParaRPr lang="en-US" sz="5850" dirty="0"/>
          </a:p>
        </p:txBody>
      </p:sp>
      <p:sp>
        <p:nvSpPr>
          <p:cNvPr id="13" name="Text 10"/>
          <p:cNvSpPr/>
          <p:nvPr/>
        </p:nvSpPr>
        <p:spPr>
          <a:xfrm>
            <a:off x="8893493" y="5916335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En İyi Durum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8893493" y="6406753"/>
            <a:ext cx="23298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Dizi zaten sıralıysa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11506795" y="4884539"/>
            <a:ext cx="23298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O(1)</a:t>
            </a:r>
            <a:endParaRPr lang="en-US" sz="5850" dirty="0"/>
          </a:p>
        </p:txBody>
      </p:sp>
      <p:sp>
        <p:nvSpPr>
          <p:cNvPr id="16" name="Text 13"/>
          <p:cNvSpPr/>
          <p:nvPr/>
        </p:nvSpPr>
        <p:spPr>
          <a:xfrm>
            <a:off x="11506795" y="5916335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43728"/>
                </a:solidFill>
                <a:latin typeface="Crimson Pro Bold" pitchFamily="34" charset="0"/>
                <a:ea typeface="Crimson Pro Bold" pitchFamily="34" charset="-122"/>
                <a:cs typeface="Crimson Pro Bold" pitchFamily="34" charset="-120"/>
              </a:rPr>
              <a:t>Alan Karmaşıklığı</a:t>
            </a:r>
            <a:endParaRPr lang="en-US" sz="2200" dirty="0"/>
          </a:p>
        </p:txBody>
      </p:sp>
      <p:sp>
        <p:nvSpPr>
          <p:cNvPr id="17" name="Text 14"/>
          <p:cNvSpPr/>
          <p:nvPr/>
        </p:nvSpPr>
        <p:spPr>
          <a:xfrm>
            <a:off x="11506795" y="6406753"/>
            <a:ext cx="23298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443728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Sabit bellek kullanımı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414</Words>
  <Application>Microsoft Office PowerPoint</Application>
  <PresentationFormat>Custom</PresentationFormat>
  <Paragraphs>69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Open Sans</vt:lpstr>
      <vt:lpstr>Crimson Pro Light</vt:lpstr>
      <vt:lpstr>Crimson Pro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veritabancisi</cp:lastModifiedBy>
  <cp:revision>2</cp:revision>
  <dcterms:created xsi:type="dcterms:W3CDTF">2025-10-27T17:05:14Z</dcterms:created>
  <dcterms:modified xsi:type="dcterms:W3CDTF">2025-10-27T18:03:25Z</dcterms:modified>
</cp:coreProperties>
</file>