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sldIdLst>
    <p:sldId id="399" r:id="rId5"/>
    <p:sldId id="415" r:id="rId6"/>
    <p:sldId id="421" r:id="rId7"/>
    <p:sldId id="416" r:id="rId8"/>
    <p:sldId id="417" r:id="rId9"/>
    <p:sldId id="422" r:id="rId10"/>
    <p:sldId id="418" r:id="rId11"/>
    <p:sldId id="425" r:id="rId12"/>
    <p:sldId id="419" r:id="rId13"/>
    <p:sldId id="420" r:id="rId14"/>
    <p:sldId id="423" r:id="rId15"/>
    <p:sldId id="426" r:id="rId16"/>
    <p:sldId id="42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90A9A"/>
    <a:srgbClr val="025E21"/>
    <a:srgbClr val="CC3D04"/>
    <a:srgbClr val="FFD74E"/>
    <a:srgbClr val="6AB689"/>
    <a:srgbClr val="E68141"/>
    <a:srgbClr val="00283C"/>
    <a:srgbClr val="002E45"/>
    <a:srgbClr val="384051"/>
    <a:srgbClr val="00CE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2279" autoAdjust="0"/>
    <p:restoredTop sz="86432" autoAdjust="0"/>
  </p:normalViewPr>
  <p:slideViewPr>
    <p:cSldViewPr snapToGrid="0">
      <p:cViewPr>
        <p:scale>
          <a:sx n="55" d="100"/>
          <a:sy n="55" d="100"/>
        </p:scale>
        <p:origin x="-1002" y="-480"/>
      </p:cViewPr>
      <p:guideLst>
        <p:guide orient="horz" pos="2160"/>
        <p:guide pos="3840"/>
      </p:guideLst>
    </p:cSldViewPr>
  </p:slideViewPr>
  <p:outlineViewPr>
    <p:cViewPr>
      <p:scale>
        <a:sx n="33" d="100"/>
        <a:sy n="33" d="100"/>
      </p:scale>
      <p:origin x="264" y="1242"/>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9" d="100"/>
          <a:sy n="59" d="100"/>
        </p:scale>
        <p:origin x="-276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pPr/>
              <a:t>12/23/2023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pPr/>
              <a:t>‹#›</a:t>
            </a:fld>
            <a:endParaRPr lang="en-US" dirty="0"/>
          </a:p>
        </p:txBody>
      </p:sp>
    </p:spTree>
    <p:extLst>
      <p:ext uri="{BB962C8B-B14F-4D97-AF65-F5344CB8AC3E}">
        <p14:creationId xmlns:p14="http://schemas.microsoft.com/office/powerpoint/2010/main" xmlns=""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1C7662-5951-D64E-9170-BBDD05D1009B}"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xmlns=""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xmlns=""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xmlns=""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xmlns=""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xmlns=""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xmlns=""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xmlns=""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xmlns=""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xmlns=""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xmlns=""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xmlns=""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xmlns=""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xmlns=""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xmlns=""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xmlns=""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xmlns=""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xmlns=""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xmlns=""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xmlns=""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xmlns=""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xmlns=""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xmlns=""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xmlns=""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xmlns=""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xmlns=""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xmlns=""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xmlns=""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xmlns=""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xmlns=""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xmlns=""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xmlns=""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xmlns=""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xmlns=""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xmlns=""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xmlns=""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xmlns=""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xmlns=""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xmlns=""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xmlns=""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xmlns=""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xmlns=""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xmlns=""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xmlns=""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xmlns=""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xmlns=""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xmlns=""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xmlns=""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xmlns=""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xmlns=""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xmlns=""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xmlns=""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xmlns=""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xmlns=""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xmlns=""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xmlns=""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xmlns=""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xmlns=""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xmlns=""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xmlns=""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xmlns=""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xmlns=""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xmlns=""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xmlns=""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xmlns=""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xmlns=""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xmlns=""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xmlns=""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xmlns=""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xmlns=""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xmlns=""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xmlns=""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xmlns=""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xmlns=""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xmlns=""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xmlns=""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xmlns=""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xmlns=""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xmlns=""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xmlns=""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xmlns=""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xmlns=""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xmlns=""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xmlns=""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xmlns=""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xmlns=""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xmlns=""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xmlns=""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xmlns=""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xmlns=""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xmlns=""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xmlns=""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xmlns=""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xmlns=""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xmlns=""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xmlns=""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xmlns=""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xmlns=""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xmlns=""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xmlns=""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xmlns=""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xmlns=""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xmlns=""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xmlns=""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xmlns=""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xmlns=""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xmlns=""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xmlns=""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xmlns=""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xmlns=""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xmlns=""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xmlns=""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xmlns=""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xmlns=""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xmlns=""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xmlns=""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xmlns=""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xmlns=""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xmlns=""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xmlns=""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xmlns=""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xmlns=""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xmlns=""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xmlns=""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xmlns=""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xmlns=""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xmlns=""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xmlns=""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xmlns=""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xmlns=""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xmlns=""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xmlns=""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xmlns=""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xmlns=""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xmlns=""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xmlns=""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xmlns=""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xmlns=""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xmlns=""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xmlns=""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xmlns=""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xmlns=""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xmlns=""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xmlns=""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xmlns=""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xmlns=""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xmlns=""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xmlns=""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xmlns=""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xmlns=""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xmlns=""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xmlns=""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xmlns=""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xmlns=""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xmlns=""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xmlns=""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xmlns=""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xmlns=""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xmlns=""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xmlns=""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xmlns=""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xmlns=""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xmlns=""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xmlns=""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xmlns=""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xmlns=""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xmlns=""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xmlns=""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xmlns=""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xmlns=""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xmlns=""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xmlns=""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enesisikli/Spaceship-Titanic-Kaggle"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mailto:enes.isikli@std.hku.edu.t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mpetitions/spaceship-titanic/data" TargetMode="External"/><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EDA_report.html"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6A7D09-5AE8-1B80-5788-7810E161878F}"/>
              </a:ext>
            </a:extLst>
          </p:cNvPr>
          <p:cNvSpPr>
            <a:spLocks noGrp="1"/>
          </p:cNvSpPr>
          <p:nvPr>
            <p:ph type="ctrTitle"/>
          </p:nvPr>
        </p:nvSpPr>
        <p:spPr>
          <a:xfrm>
            <a:off x="786384" y="1794294"/>
            <a:ext cx="6016752" cy="1811548"/>
          </a:xfrm>
        </p:spPr>
        <p:txBody>
          <a:bodyPr/>
          <a:lstStyle/>
          <a:p>
            <a:r>
              <a:rPr lang="tr-TR" sz="5400" b="1" dirty="0" smtClean="0">
                <a:solidFill>
                  <a:schemeClr val="accent2">
                    <a:lumMod val="50000"/>
                  </a:schemeClr>
                </a:solidFill>
              </a:rPr>
              <a:t>EE470/</a:t>
            </a:r>
            <a:r>
              <a:rPr lang="en-US" sz="5400" b="1" dirty="0" smtClean="0">
                <a:solidFill>
                  <a:schemeClr val="accent2">
                    <a:lumMod val="50000"/>
                  </a:schemeClr>
                </a:solidFill>
              </a:rPr>
              <a:t>MACHINE LEARNING</a:t>
            </a:r>
            <a:endParaRPr lang="en-US" sz="5400" b="1" dirty="0">
              <a:solidFill>
                <a:schemeClr val="accent2">
                  <a:lumMod val="50000"/>
                </a:schemeClr>
              </a:solidFill>
            </a:endParaRPr>
          </a:p>
        </p:txBody>
      </p:sp>
      <p:sp>
        <p:nvSpPr>
          <p:cNvPr id="3" name="Subtitle 2">
            <a:extLst>
              <a:ext uri="{FF2B5EF4-FFF2-40B4-BE49-F238E27FC236}">
                <a16:creationId xmlns:a16="http://schemas.microsoft.com/office/drawing/2014/main" xmlns="" id="{B62C5309-E364-76AB-F98A-DC9F3FD3453C}"/>
              </a:ext>
            </a:extLst>
          </p:cNvPr>
          <p:cNvSpPr>
            <a:spLocks noGrp="1"/>
          </p:cNvSpPr>
          <p:nvPr>
            <p:ph type="subTitle" idx="1"/>
          </p:nvPr>
        </p:nvSpPr>
        <p:spPr>
          <a:xfrm>
            <a:off x="786384" y="4030151"/>
            <a:ext cx="6016752" cy="466344"/>
          </a:xfrm>
        </p:spPr>
        <p:txBody>
          <a:bodyPr/>
          <a:lstStyle/>
          <a:p>
            <a:r>
              <a:rPr lang="tr-TR" sz="1800" dirty="0" smtClean="0">
                <a:solidFill>
                  <a:schemeClr val="accent5">
                    <a:lumMod val="50000"/>
                  </a:schemeClr>
                </a:solidFill>
              </a:rPr>
              <a:t>Department of </a:t>
            </a:r>
            <a:r>
              <a:rPr lang="en-US" sz="1800" dirty="0" smtClean="0">
                <a:solidFill>
                  <a:schemeClr val="accent5">
                    <a:lumMod val="50000"/>
                  </a:schemeClr>
                </a:solidFill>
              </a:rPr>
              <a:t>Electric</a:t>
            </a:r>
            <a:r>
              <a:rPr lang="tr-TR" sz="1800" dirty="0" smtClean="0">
                <a:solidFill>
                  <a:schemeClr val="accent5">
                    <a:lumMod val="50000"/>
                  </a:schemeClr>
                </a:solidFill>
              </a:rPr>
              <a:t>ial &amp; Electronic Engineering</a:t>
            </a:r>
            <a:endParaRPr lang="en-US" sz="1800" dirty="0">
              <a:solidFill>
                <a:schemeClr val="accent5">
                  <a:lumMod val="50000"/>
                </a:schemeClr>
              </a:solidFill>
            </a:endParaRPr>
          </a:p>
          <a:p>
            <a:endParaRPr lang="en-US" dirty="0"/>
          </a:p>
        </p:txBody>
      </p:sp>
      <p:sp>
        <p:nvSpPr>
          <p:cNvPr id="17" name="Text Placeholder 16">
            <a:extLst>
              <a:ext uri="{FF2B5EF4-FFF2-40B4-BE49-F238E27FC236}">
                <a16:creationId xmlns:a16="http://schemas.microsoft.com/office/drawing/2014/main" xmlns="" id="{0847219B-2843-00E2-EE30-884E220C10B5}"/>
              </a:ext>
            </a:extLst>
          </p:cNvPr>
          <p:cNvSpPr>
            <a:spLocks noGrp="1"/>
          </p:cNvSpPr>
          <p:nvPr>
            <p:ph type="body" sz="quarter" idx="22"/>
          </p:nvPr>
        </p:nvSpPr>
        <p:spPr>
          <a:xfrm>
            <a:off x="769131" y="4572002"/>
            <a:ext cx="2612424" cy="1483742"/>
          </a:xfrm>
        </p:spPr>
        <p:txBody>
          <a:bodyPr/>
          <a:lstStyle/>
          <a:p>
            <a:r>
              <a:rPr lang="tr-TR" b="1" i="1" dirty="0" smtClean="0"/>
              <a:t>Provided by:</a:t>
            </a:r>
          </a:p>
          <a:p>
            <a:endParaRPr lang="tr-TR" b="1" dirty="0" smtClean="0"/>
          </a:p>
          <a:p>
            <a:r>
              <a:rPr lang="tr-TR" b="1" dirty="0" smtClean="0"/>
              <a:t>Enes ISIKLI</a:t>
            </a:r>
          </a:p>
        </p:txBody>
      </p:sp>
      <p:pic>
        <p:nvPicPr>
          <p:cNvPr id="11" name="Picture Placeholder 10" descr="ww.PNG"/>
          <p:cNvPicPr>
            <a:picLocks noGrp="1" noChangeAspect="1"/>
          </p:cNvPicPr>
          <p:nvPr>
            <p:ph type="pic" sz="quarter" idx="10"/>
          </p:nvPr>
        </p:nvPicPr>
        <p:blipFill>
          <a:blip r:embed="rId3"/>
          <a:srcRect l="1530" r="1530"/>
          <a:stretch>
            <a:fillRect/>
          </a:stretch>
        </p:blipFill>
        <p:spPr/>
      </p:pic>
      <p:sp>
        <p:nvSpPr>
          <p:cNvPr id="6" name="Text Placeholder 16">
            <a:extLst>
              <a:ext uri="{FF2B5EF4-FFF2-40B4-BE49-F238E27FC236}">
                <a16:creationId xmlns:a16="http://schemas.microsoft.com/office/drawing/2014/main" xmlns="" id="{0847219B-2843-00E2-EE30-884E220C10B5}"/>
              </a:ext>
            </a:extLst>
          </p:cNvPr>
          <p:cNvSpPr txBox="1">
            <a:spLocks/>
          </p:cNvSpPr>
          <p:nvPr/>
        </p:nvSpPr>
        <p:spPr>
          <a:xfrm>
            <a:off x="3630225" y="4554746"/>
            <a:ext cx="3046619" cy="1480867"/>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0"/>
              </a:spcAft>
              <a:buClr>
                <a:schemeClr val="accent4"/>
              </a:buClr>
              <a:buSzTx/>
              <a:buFont typeface="Arial" panose="020B0604020202020204" pitchFamily="34" charset="0"/>
              <a:buNone/>
              <a:tabLst/>
              <a:defRPr/>
            </a:pPr>
            <a:r>
              <a:rPr kumimoji="0" lang="tr-TR" sz="1800" b="1" i="1" u="none" strike="noStrike" kern="1200" cap="none" spc="0" normalizeH="0" baseline="0" noProof="0" dirty="0" smtClean="0">
                <a:ln>
                  <a:noFill/>
                </a:ln>
                <a:solidFill>
                  <a:schemeClr val="tx2"/>
                </a:solidFill>
                <a:effectLst/>
                <a:uLnTx/>
                <a:uFillTx/>
                <a:latin typeface="+mn-lt"/>
                <a:ea typeface="Source Sans Pro" panose="020B0503030403020204" pitchFamily="34" charset="0"/>
                <a:cs typeface="+mn-cs"/>
              </a:rPr>
              <a:t>Submitted</a:t>
            </a:r>
            <a:r>
              <a:rPr kumimoji="0" lang="tr-TR" sz="1800" b="1" i="1" u="none" strike="noStrike" kern="1200" cap="none" spc="0" normalizeH="0" noProof="0" dirty="0" smtClean="0">
                <a:ln>
                  <a:noFill/>
                </a:ln>
                <a:solidFill>
                  <a:schemeClr val="tx2"/>
                </a:solidFill>
                <a:effectLst/>
                <a:uLnTx/>
                <a:uFillTx/>
                <a:latin typeface="+mn-lt"/>
                <a:ea typeface="Source Sans Pro" panose="020B0503030403020204" pitchFamily="34" charset="0"/>
                <a:cs typeface="+mn-cs"/>
              </a:rPr>
              <a:t> to:</a:t>
            </a:r>
          </a:p>
          <a:p>
            <a:pPr marL="0" marR="0" lvl="0" indent="0" algn="l" defTabSz="914400" rtl="0" eaLnBrk="1" fontAlgn="auto" latinLnBrk="0" hangingPunct="1">
              <a:lnSpc>
                <a:spcPct val="100000"/>
              </a:lnSpc>
              <a:spcBef>
                <a:spcPts val="0"/>
              </a:spcBef>
              <a:spcAft>
                <a:spcPts val="0"/>
              </a:spcAft>
              <a:buClr>
                <a:schemeClr val="accent4"/>
              </a:buClr>
              <a:buSzTx/>
              <a:buFont typeface="Arial" panose="020B0604020202020204" pitchFamily="34" charset="0"/>
              <a:buNone/>
              <a:tabLst/>
              <a:defRPr/>
            </a:pPr>
            <a:endParaRPr lang="tr-TR" b="1" baseline="0" dirty="0" smtClean="0">
              <a:solidFill>
                <a:schemeClr val="tx2"/>
              </a:solidFill>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
                <a:schemeClr val="accent4"/>
              </a:buClr>
              <a:buSzTx/>
              <a:buFont typeface="Arial" panose="020B0604020202020204" pitchFamily="34" charset="0"/>
              <a:buNone/>
              <a:tabLst/>
              <a:defRPr/>
            </a:pPr>
            <a:r>
              <a:rPr kumimoji="0" lang="tr-TR" sz="1800" b="1" i="0" u="none" strike="noStrike" kern="1200" cap="none" spc="0" normalizeH="0" noProof="0" dirty="0" smtClean="0">
                <a:ln>
                  <a:noFill/>
                </a:ln>
                <a:solidFill>
                  <a:schemeClr val="tx2"/>
                </a:solidFill>
                <a:effectLst/>
                <a:uLnTx/>
                <a:uFillTx/>
                <a:latin typeface="+mn-lt"/>
                <a:ea typeface="Source Sans Pro" panose="020B0503030403020204" pitchFamily="34" charset="0"/>
                <a:cs typeface="+mn-cs"/>
              </a:rPr>
              <a:t>Ast. Prof. Erkan KIYMIK</a:t>
            </a:r>
            <a:endParaRPr kumimoji="0" lang="tr-TR" sz="1800" b="1" i="0" u="none" strike="noStrike" kern="1200" cap="none" spc="0" normalizeH="0" baseline="0" noProof="0" dirty="0" smtClean="0">
              <a:ln>
                <a:noFill/>
              </a:ln>
              <a:solidFill>
                <a:schemeClr val="tx2"/>
              </a:solidFill>
              <a:effectLst/>
              <a:uLnTx/>
              <a:uFillTx/>
              <a:latin typeface="+mn-lt"/>
              <a:ea typeface="Source Sans Pro" panose="020B0503030403020204" pitchFamily="34" charset="0"/>
              <a:cs typeface="+mn-cs"/>
            </a:endParaRPr>
          </a:p>
        </p:txBody>
      </p:sp>
    </p:spTree>
    <p:extLst>
      <p:ext uri="{BB962C8B-B14F-4D97-AF65-F5344CB8AC3E}">
        <p14:creationId xmlns:p14="http://schemas.microsoft.com/office/powerpoint/2010/main" xmlns="" val="314122516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df.PNG"/>
          <p:cNvPicPr>
            <a:picLocks noChangeAspect="1"/>
          </p:cNvPicPr>
          <p:nvPr/>
        </p:nvPicPr>
        <p:blipFill>
          <a:blip r:embed="rId2"/>
          <a:stretch>
            <a:fillRect/>
          </a:stretch>
        </p:blipFill>
        <p:spPr>
          <a:xfrm>
            <a:off x="6280030" y="2152802"/>
            <a:ext cx="5645606" cy="3174103"/>
          </a:xfrm>
          <a:prstGeom prst="rect">
            <a:avLst/>
          </a:prstGeom>
        </p:spPr>
      </p:pic>
      <p:sp>
        <p:nvSpPr>
          <p:cNvPr id="2" name="Title 1"/>
          <p:cNvSpPr>
            <a:spLocks noGrp="1"/>
          </p:cNvSpPr>
          <p:nvPr>
            <p:ph type="title"/>
          </p:nvPr>
        </p:nvSpPr>
        <p:spPr/>
        <p:txBody>
          <a:bodyPr/>
          <a:lstStyle/>
          <a:p>
            <a:r>
              <a:rPr lang="tr-TR" dirty="0" smtClean="0">
                <a:solidFill>
                  <a:schemeClr val="bg1"/>
                </a:solidFill>
              </a:rPr>
              <a:t>A.1.6. Deployment</a:t>
            </a:r>
            <a:endParaRPr lang="en-US" dirty="0">
              <a:solidFill>
                <a:schemeClr val="bg1"/>
              </a:solidFill>
            </a:endParaRPr>
          </a:p>
        </p:txBody>
      </p:sp>
      <p:sp>
        <p:nvSpPr>
          <p:cNvPr id="4" name="Footer Placeholder 3"/>
          <p:cNvSpPr>
            <a:spLocks noGrp="1"/>
          </p:cNvSpPr>
          <p:nvPr>
            <p:ph type="ftr" sz="quarter" idx="11"/>
          </p:nvPr>
        </p:nvSpPr>
        <p:spPr/>
        <p:txBody>
          <a:bodyPr/>
          <a:lstStyle/>
          <a:p>
            <a:pPr lvl="0">
              <a:defRPr/>
            </a:pPr>
            <a:r>
              <a:rPr lang="tr-TR" dirty="0" smtClean="0">
                <a:solidFill>
                  <a:schemeClr val="bg1"/>
                </a:solidFill>
              </a:rPr>
              <a:t>EE470/ Machine Learning </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294A09A9-5501-47C1-A89A-A340965A2BE2}" type="slidenum">
              <a:rPr lang="en-US" smtClean="0"/>
              <a:pPr/>
              <a:t>10</a:t>
            </a:fld>
            <a:endParaRPr lang="en-US" dirty="0"/>
          </a:p>
        </p:txBody>
      </p:sp>
      <p:pic>
        <p:nvPicPr>
          <p:cNvPr id="2052" name="Picture 4" descr="C:\Users\Enes\AppData\Local\Microsoft\Windows\INetCache\IE\LKEQE39W\27880-5-green-tick-clipart[1].png"/>
          <p:cNvPicPr>
            <a:picLocks noChangeAspect="1" noChangeArrowheads="1"/>
          </p:cNvPicPr>
          <p:nvPr/>
        </p:nvPicPr>
        <p:blipFill>
          <a:blip r:embed="rId3"/>
          <a:srcRect/>
          <a:stretch>
            <a:fillRect/>
          </a:stretch>
        </p:blipFill>
        <p:spPr bwMode="auto">
          <a:xfrm>
            <a:off x="10639246" y="4798750"/>
            <a:ext cx="1552754" cy="1774577"/>
          </a:xfrm>
          <a:prstGeom prst="rect">
            <a:avLst/>
          </a:prstGeom>
          <a:noFill/>
        </p:spPr>
      </p:pic>
      <p:sp>
        <p:nvSpPr>
          <p:cNvPr id="8" name="Rectangle 7"/>
          <p:cNvSpPr/>
          <p:nvPr/>
        </p:nvSpPr>
        <p:spPr>
          <a:xfrm>
            <a:off x="862643" y="1758207"/>
            <a:ext cx="5175848" cy="4524315"/>
          </a:xfrm>
          <a:prstGeom prst="rect">
            <a:avLst/>
          </a:prstGeom>
        </p:spPr>
        <p:txBody>
          <a:bodyPr wrap="square">
            <a:spAutoFit/>
          </a:bodyPr>
          <a:lstStyle/>
          <a:p>
            <a:pPr algn="just"/>
            <a:r>
              <a:rPr lang="en-US" dirty="0" smtClean="0">
                <a:solidFill>
                  <a:schemeClr val="bg1"/>
                </a:solidFill>
              </a:rPr>
              <a:t>Deployment is the final phase of the CRISP-DM (Cross Industry Standard Process for Data Mining) methodology. In this phase, the data mining results and insights obtained from the previous phases are put into action and integrated into the operational </a:t>
            </a:r>
            <a:r>
              <a:rPr lang="en-US" dirty="0" smtClean="0">
                <a:solidFill>
                  <a:schemeClr val="bg1"/>
                </a:solidFill>
              </a:rPr>
              <a:t>systems</a:t>
            </a:r>
            <a:endParaRPr lang="tr-TR" dirty="0" smtClean="0">
              <a:solidFill>
                <a:schemeClr val="bg1"/>
              </a:solidFill>
            </a:endParaRPr>
          </a:p>
          <a:p>
            <a:pPr algn="just"/>
            <a:r>
              <a:rPr lang="en-US" dirty="0" smtClean="0">
                <a:solidFill>
                  <a:schemeClr val="bg1"/>
                </a:solidFill>
              </a:rPr>
              <a:t>After the deep learning model for machine learning was tested, it was uploaded to the Kaggle platform as a submission file. As a result of the submission.csv file submitted here, you are ranked according to the scoring system in the </a:t>
            </a:r>
            <a:r>
              <a:rPr lang="en-US" dirty="0" smtClean="0">
                <a:solidFill>
                  <a:schemeClr val="bg1"/>
                </a:solidFill>
              </a:rPr>
              <a:t>leader board </a:t>
            </a:r>
            <a:r>
              <a:rPr lang="en-US" dirty="0" smtClean="0">
                <a:solidFill>
                  <a:schemeClr val="bg1"/>
                </a:solidFill>
              </a:rPr>
              <a:t>area. In addition, all files required for the project have been uploaded to the Github site. </a:t>
            </a:r>
            <a:r>
              <a:rPr lang="en-US" dirty="0" smtClean="0"/>
              <a:t>or business processes</a:t>
            </a:r>
            <a:r>
              <a:rPr lang="tr-TR" dirty="0" smtClean="0"/>
              <a:t>. It ıncludes some steps for testing and reporting;</a:t>
            </a:r>
          </a:p>
          <a:p>
            <a:pPr algn="just"/>
            <a:endParaRPr lang="tr-TR" dirty="0" smtClean="0">
              <a:solidFill>
                <a:srgbClr val="7030A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tr-TR" dirty="0" smtClean="0"/>
              <a:t>. Flowchart</a:t>
            </a:r>
            <a:endParaRPr lang="en-US" dirty="0"/>
          </a:p>
        </p:txBody>
      </p:sp>
      <p:sp>
        <p:nvSpPr>
          <p:cNvPr id="4" name="Footer Placeholder 3"/>
          <p:cNvSpPr>
            <a:spLocks noGrp="1"/>
          </p:cNvSpPr>
          <p:nvPr>
            <p:ph type="ftr" sz="quarter" idx="11"/>
          </p:nvPr>
        </p:nvSpPr>
        <p:spPr/>
        <p:txBody>
          <a:bodyPr/>
          <a:lstStyle/>
          <a:p>
            <a:pPr lvl="0">
              <a:defRPr/>
            </a:pPr>
            <a:r>
              <a:rPr lang="tr-TR" dirty="0" smtClean="0">
                <a:solidFill>
                  <a:schemeClr val="tx1"/>
                </a:solidFill>
              </a:rPr>
              <a:t>EE470/ Machine Learning </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294A09A9-5501-47C1-A89A-A340965A2BE2}" type="slidenum">
              <a:rPr lang="en-US" smtClean="0"/>
              <a:pPr/>
              <a:t>11</a:t>
            </a:fld>
            <a:endParaRPr lang="en-US" dirty="0"/>
          </a:p>
        </p:txBody>
      </p:sp>
      <p:pic>
        <p:nvPicPr>
          <p:cNvPr id="6" name="Picture 5" descr="Untitled (1).jpg"/>
          <p:cNvPicPr>
            <a:picLocks noChangeAspect="1"/>
          </p:cNvPicPr>
          <p:nvPr/>
        </p:nvPicPr>
        <p:blipFill>
          <a:blip r:embed="rId2"/>
          <a:stretch>
            <a:fillRect/>
          </a:stretch>
        </p:blipFill>
        <p:spPr>
          <a:xfrm>
            <a:off x="1121435" y="1586596"/>
            <a:ext cx="9903124" cy="456808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solidFill>
                  <a:schemeClr val="bg1"/>
                </a:solidFill>
              </a:rPr>
              <a:t>C. Link for code &amp; dataset </a:t>
            </a:r>
            <a:endParaRPr lang="en-US" dirty="0">
              <a:solidFill>
                <a:schemeClr val="bg1"/>
              </a:solidFill>
            </a:endParaRPr>
          </a:p>
        </p:txBody>
      </p:sp>
      <p:sp>
        <p:nvSpPr>
          <p:cNvPr id="4" name="Footer Placeholder 3"/>
          <p:cNvSpPr>
            <a:spLocks noGrp="1"/>
          </p:cNvSpPr>
          <p:nvPr>
            <p:ph type="ftr" sz="quarter" idx="11"/>
          </p:nvPr>
        </p:nvSpPr>
        <p:spPr/>
        <p:txBody>
          <a:bodyPr/>
          <a:lstStyle/>
          <a:p>
            <a:pPr lvl="0">
              <a:defRPr/>
            </a:pPr>
            <a:r>
              <a:rPr lang="tr-TR" dirty="0" smtClean="0">
                <a:solidFill>
                  <a:schemeClr val="bg1"/>
                </a:solidFill>
              </a:rPr>
              <a:t>EE470/ Machine Learning </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9" name="Picture 8" descr="indir.png">
            <a:hlinkClick r:id="rId2"/>
          </p:cNvPr>
          <p:cNvPicPr>
            <a:picLocks noChangeAspect="1"/>
          </p:cNvPicPr>
          <p:nvPr/>
        </p:nvPicPr>
        <p:blipFill>
          <a:blip r:embed="rId3"/>
          <a:stretch>
            <a:fillRect/>
          </a:stretch>
        </p:blipFill>
        <p:spPr>
          <a:xfrm>
            <a:off x="3243532" y="2018186"/>
            <a:ext cx="5595911" cy="3088651"/>
          </a:xfrm>
          <a:prstGeom prst="rect">
            <a:avLst/>
          </a:prstGeom>
        </p:spPr>
      </p:pic>
      <p:sp>
        <p:nvSpPr>
          <p:cNvPr id="10" name="Rectangle 9"/>
          <p:cNvSpPr/>
          <p:nvPr/>
        </p:nvSpPr>
        <p:spPr>
          <a:xfrm>
            <a:off x="3371570" y="5073134"/>
            <a:ext cx="5737926" cy="369332"/>
          </a:xfrm>
          <a:prstGeom prst="rect">
            <a:avLst/>
          </a:prstGeom>
        </p:spPr>
        <p:txBody>
          <a:bodyPr wrap="square">
            <a:spAutoFit/>
          </a:bodyPr>
          <a:lstStyle/>
          <a:p>
            <a:r>
              <a:rPr lang="tr-TR" dirty="0" smtClean="0">
                <a:solidFill>
                  <a:schemeClr val="accent5">
                    <a:lumMod val="75000"/>
                  </a:schemeClr>
                </a:solidFill>
                <a:hlinkClick r:id="rId2"/>
              </a:rPr>
              <a:t>https://github.com/enesisikli/Spaceship-Titanic-Kaggle</a:t>
            </a:r>
            <a:endParaRPr lang="tr-TR" dirty="0" smtClean="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2639683" y="1897813"/>
            <a:ext cx="6469811" cy="1200329"/>
          </a:xfrm>
          <a:prstGeom prst="rect">
            <a:avLst/>
          </a:prstGeom>
        </p:spPr>
        <p:txBody>
          <a:bodyPr wrap="square">
            <a:spAutoFit/>
          </a:bodyPr>
          <a:lstStyle/>
          <a:p>
            <a:r>
              <a:rPr lang="tr-TR" sz="7200" b="1" dirty="0" smtClean="0">
                <a:latin typeface="Britannic Bold" pitchFamily="34" charset="0"/>
              </a:rPr>
              <a:t>THANK YOU!</a:t>
            </a:r>
            <a:endParaRPr lang="en-US" sz="7200" b="1" dirty="0">
              <a:latin typeface="Britannic Bold" pitchFamily="34" charset="0"/>
            </a:endParaRPr>
          </a:p>
        </p:txBody>
      </p:sp>
      <p:sp>
        <p:nvSpPr>
          <p:cNvPr id="11" name="Rectangle 10"/>
          <p:cNvSpPr/>
          <p:nvPr/>
        </p:nvSpPr>
        <p:spPr>
          <a:xfrm>
            <a:off x="2806459" y="3312392"/>
            <a:ext cx="8097329" cy="1200329"/>
          </a:xfrm>
          <a:prstGeom prst="rect">
            <a:avLst/>
          </a:prstGeom>
        </p:spPr>
        <p:txBody>
          <a:bodyPr wrap="square">
            <a:spAutoFit/>
          </a:bodyPr>
          <a:lstStyle/>
          <a:p>
            <a:r>
              <a:rPr lang="tr-TR" sz="2400" b="1" dirty="0" smtClean="0"/>
              <a:t>Enes ISIKLI</a:t>
            </a:r>
          </a:p>
          <a:p>
            <a:r>
              <a:rPr lang="tr-TR" sz="2400" b="1" dirty="0" smtClean="0"/>
              <a:t>Candidate of Electricial &amp; Electronic Engineer</a:t>
            </a:r>
          </a:p>
          <a:p>
            <a:r>
              <a:rPr lang="tr-TR" sz="2400" dirty="0" smtClean="0">
                <a:hlinkClick r:id="rId2"/>
              </a:rPr>
              <a:t>enes.isikli@std.hku.edu.tr</a:t>
            </a:r>
            <a:endParaRPr lang="tr-TR"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A.CRISP-DM Methodology</a:t>
            </a:r>
            <a:endParaRPr lang="en-US" dirty="0"/>
          </a:p>
        </p:txBody>
      </p:sp>
      <p:sp>
        <p:nvSpPr>
          <p:cNvPr id="3" name="Text Placeholder 2"/>
          <p:cNvSpPr>
            <a:spLocks noGrp="1"/>
          </p:cNvSpPr>
          <p:nvPr>
            <p:ph type="body" idx="1"/>
          </p:nvPr>
        </p:nvSpPr>
        <p:spPr>
          <a:xfrm>
            <a:off x="6592823" y="2534987"/>
            <a:ext cx="5189445" cy="3056344"/>
          </a:xfrm>
        </p:spPr>
        <p:txBody>
          <a:bodyPr/>
          <a:lstStyle/>
          <a:p>
            <a:pPr algn="just">
              <a:lnSpc>
                <a:spcPct val="100000"/>
              </a:lnSpc>
            </a:pPr>
            <a:r>
              <a:rPr lang="tr-TR" dirty="0" smtClean="0"/>
              <a:t>	</a:t>
            </a:r>
            <a:r>
              <a:rPr lang="en-US" dirty="0" smtClean="0"/>
              <a:t>CRISP-DM (Cross-Industry Standard Process for Data Mining) is a widely used methodology for data mining and analytics projects. It provides a structured approach to guide the various stages of a data mining project. CRISP-DM is an iterative process, and it emphasizes the need for collaboration between business stakeholders, data experts, and analysts throughout the project. It provides a flexible framework to guide data mining projects while allowing for adjustments based on specific needs and circumstances</a:t>
            </a:r>
            <a:r>
              <a:rPr lang="en-US" dirty="0" smtClean="0">
                <a:solidFill>
                  <a:schemeClr val="accent5">
                    <a:lumMod val="75000"/>
                  </a:schemeClr>
                </a:solidFill>
              </a:rPr>
              <a:t>.</a:t>
            </a:r>
            <a:endParaRPr lang="en-US" dirty="0">
              <a:solidFill>
                <a:schemeClr val="accent5">
                  <a:lumMod val="75000"/>
                </a:schemeClr>
              </a:solidFill>
            </a:endParaRPr>
          </a:p>
        </p:txBody>
      </p:sp>
      <p:pic>
        <p:nvPicPr>
          <p:cNvPr id="5" name="Picture Placeholder 4" descr="dbdfyu3uaaaohxj-3.png"/>
          <p:cNvPicPr>
            <a:picLocks noGrp="1" noChangeAspect="1"/>
          </p:cNvPicPr>
          <p:nvPr>
            <p:ph type="pic" sz="quarter" idx="10"/>
          </p:nvPr>
        </p:nvPicPr>
        <p:blipFill>
          <a:blip r:embed="rId2"/>
          <a:srcRect l="1934" r="1934"/>
          <a:stretch>
            <a:fillRect/>
          </a:stretch>
        </p:blipFill>
        <p:spPr/>
      </p:pic>
      <p:sp>
        <p:nvSpPr>
          <p:cNvPr id="6" name="Footer Placeholder 85">
            <a:extLst>
              <a:ext uri="{FF2B5EF4-FFF2-40B4-BE49-F238E27FC236}">
                <a16:creationId xmlns:a16="http://schemas.microsoft.com/office/drawing/2014/main" xmlns="" id="{A144F6CD-5D99-5012-F6FD-98029D6013EC}"/>
              </a:ext>
            </a:extLst>
          </p:cNvPr>
          <p:cNvSpPr txBox="1">
            <a:spLocks/>
          </p:cNvSpPr>
          <p:nvPr/>
        </p:nvSpPr>
        <p:spPr>
          <a:xfrm>
            <a:off x="378202" y="6281928"/>
            <a:ext cx="4193798" cy="57607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smtClean="0">
                <a:ln>
                  <a:noFill/>
                </a:ln>
                <a:solidFill>
                  <a:schemeClr val="tx1"/>
                </a:solidFill>
                <a:effectLst/>
                <a:uLnTx/>
                <a:uFillTx/>
                <a:latin typeface="+mn-lt"/>
                <a:ea typeface="+mn-ea"/>
                <a:cs typeface="+mn-cs"/>
              </a:rPr>
              <a:t>EE470/</a:t>
            </a:r>
            <a:r>
              <a:rPr kumimoji="0" lang="tr-TR" sz="1200" b="0" i="0" u="none" strike="noStrike" kern="1200" cap="none" spc="0" normalizeH="0" noProof="0" dirty="0" smtClean="0">
                <a:ln>
                  <a:noFill/>
                </a:ln>
                <a:solidFill>
                  <a:schemeClr val="tx1"/>
                </a:solidFill>
                <a:effectLst/>
                <a:uLnTx/>
                <a:uFillTx/>
                <a:latin typeface="+mn-lt"/>
                <a:ea typeface="+mn-ea"/>
                <a:cs typeface="+mn-cs"/>
              </a:rPr>
              <a:t> Machine Learning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xmlns="" id="{C861DB3F-5FBA-AFEE-8426-4D7458F91020}"/>
              </a:ext>
            </a:extLst>
          </p:cNvPr>
          <p:cNvSpPr>
            <a:spLocks noGrp="1"/>
          </p:cNvSpPr>
          <p:nvPr>
            <p:ph type="title"/>
          </p:nvPr>
        </p:nvSpPr>
        <p:spPr/>
        <p:txBody>
          <a:bodyPr/>
          <a:lstStyle/>
          <a:p>
            <a:r>
              <a:rPr lang="tr-TR" dirty="0" smtClean="0">
                <a:solidFill>
                  <a:schemeClr val="bg1"/>
                </a:solidFill>
              </a:rPr>
              <a:t>A.1. Processes of CRISP-DM</a:t>
            </a:r>
            <a:endParaRPr lang="en-US" dirty="0">
              <a:solidFill>
                <a:schemeClr val="bg1"/>
              </a:solidFill>
            </a:endParaRPr>
          </a:p>
        </p:txBody>
      </p:sp>
      <p:sp>
        <p:nvSpPr>
          <p:cNvPr id="72" name="Text Placeholder 71">
            <a:extLst>
              <a:ext uri="{FF2B5EF4-FFF2-40B4-BE49-F238E27FC236}">
                <a16:creationId xmlns:a16="http://schemas.microsoft.com/office/drawing/2014/main" xmlns="" id="{34F5EF3A-EF97-1DD2-0366-203DF6993EBF}"/>
              </a:ext>
            </a:extLst>
          </p:cNvPr>
          <p:cNvSpPr>
            <a:spLocks noGrp="1"/>
          </p:cNvSpPr>
          <p:nvPr>
            <p:ph type="body" sz="quarter" idx="20"/>
          </p:nvPr>
        </p:nvSpPr>
        <p:spPr>
          <a:xfrm>
            <a:off x="3565410" y="1966559"/>
            <a:ext cx="8381751" cy="466344"/>
          </a:xfrm>
        </p:spPr>
        <p:txBody>
          <a:bodyPr/>
          <a:lstStyle/>
          <a:p>
            <a:r>
              <a:rPr lang="en-US" sz="2000" dirty="0" smtClean="0">
                <a:solidFill>
                  <a:srgbClr val="CC3D04"/>
                </a:solidFill>
              </a:rPr>
              <a:t> Identify the problem you're trying to solve and define the project's scope</a:t>
            </a:r>
            <a:endParaRPr lang="en-US" sz="2000" dirty="0">
              <a:solidFill>
                <a:srgbClr val="CC3D04"/>
              </a:solidFill>
              <a:latin typeface="Source Sans Pro Light" panose="020B0403030403020204" pitchFamily="34" charset="0"/>
            </a:endParaRPr>
          </a:p>
        </p:txBody>
      </p:sp>
      <p:sp>
        <p:nvSpPr>
          <p:cNvPr id="73" name="Text Placeholder 72">
            <a:extLst>
              <a:ext uri="{FF2B5EF4-FFF2-40B4-BE49-F238E27FC236}">
                <a16:creationId xmlns:a16="http://schemas.microsoft.com/office/drawing/2014/main" xmlns="" id="{CCF50B4C-2C67-A70A-4CCB-E7782EAFD337}"/>
              </a:ext>
            </a:extLst>
          </p:cNvPr>
          <p:cNvSpPr>
            <a:spLocks noGrp="1"/>
          </p:cNvSpPr>
          <p:nvPr>
            <p:ph type="body" sz="quarter" idx="21"/>
          </p:nvPr>
        </p:nvSpPr>
        <p:spPr>
          <a:xfrm>
            <a:off x="3565410" y="2575910"/>
            <a:ext cx="8201869" cy="466344"/>
          </a:xfrm>
        </p:spPr>
        <p:txBody>
          <a:bodyPr/>
          <a:lstStyle/>
          <a:p>
            <a:r>
              <a:rPr lang="en-US" sz="2000" dirty="0" smtClean="0">
                <a:solidFill>
                  <a:srgbClr val="00B050"/>
                </a:solidFill>
                <a:latin typeface="Source Sans Pro Light" panose="020B0403030403020204" pitchFamily="34" charset="0"/>
                <a:ea typeface="+mn-lt"/>
                <a:cs typeface="+mn-lt"/>
              </a:rPr>
              <a:t> Identify data sources, understand their structure</a:t>
            </a:r>
            <a:r>
              <a:rPr lang="tr-TR" sz="2000" dirty="0" smtClean="0">
                <a:solidFill>
                  <a:srgbClr val="00B050"/>
                </a:solidFill>
                <a:latin typeface="Source Sans Pro Light" panose="020B0403030403020204" pitchFamily="34" charset="0"/>
                <a:ea typeface="+mn-lt"/>
                <a:cs typeface="+mn-lt"/>
              </a:rPr>
              <a:t> and limitatations</a:t>
            </a:r>
            <a:endParaRPr lang="en-US" sz="2000" dirty="0">
              <a:solidFill>
                <a:srgbClr val="00B050"/>
              </a:solidFill>
              <a:latin typeface="Source Sans Pro Light" panose="020B0403030403020204" pitchFamily="34" charset="0"/>
            </a:endParaRPr>
          </a:p>
        </p:txBody>
      </p:sp>
      <p:sp>
        <p:nvSpPr>
          <p:cNvPr id="74" name="Text Placeholder 73">
            <a:extLst>
              <a:ext uri="{FF2B5EF4-FFF2-40B4-BE49-F238E27FC236}">
                <a16:creationId xmlns:a16="http://schemas.microsoft.com/office/drawing/2014/main" xmlns="" id="{EE3AB4E8-51B5-DE18-6278-FECE1956C930}"/>
              </a:ext>
            </a:extLst>
          </p:cNvPr>
          <p:cNvSpPr>
            <a:spLocks noGrp="1"/>
          </p:cNvSpPr>
          <p:nvPr>
            <p:ph type="body" sz="quarter" idx="22"/>
          </p:nvPr>
        </p:nvSpPr>
        <p:spPr>
          <a:xfrm>
            <a:off x="3670342" y="3245220"/>
            <a:ext cx="6958584" cy="466344"/>
          </a:xfrm>
        </p:spPr>
        <p:txBody>
          <a:bodyPr/>
          <a:lstStyle/>
          <a:p>
            <a:r>
              <a:rPr lang="en-US" sz="2000" dirty="0" smtClean="0">
                <a:solidFill>
                  <a:srgbClr val="025E21"/>
                </a:solidFill>
                <a:latin typeface="Source Sans Pro Light" panose="020B0403030403020204" pitchFamily="34" charset="0"/>
                <a:cs typeface="Calibri" panose="020F0502020204030204"/>
              </a:rPr>
              <a:t>Format the data in a way suitable for modeling</a:t>
            </a:r>
            <a:endParaRPr lang="en-US" sz="2000" dirty="0">
              <a:solidFill>
                <a:srgbClr val="025E21"/>
              </a:solidFill>
              <a:latin typeface="Source Sans Pro Light" panose="020B0403030403020204" pitchFamily="34" charset="0"/>
            </a:endParaRPr>
          </a:p>
        </p:txBody>
      </p:sp>
      <p:sp>
        <p:nvSpPr>
          <p:cNvPr id="75" name="Text Placeholder 74">
            <a:extLst>
              <a:ext uri="{FF2B5EF4-FFF2-40B4-BE49-F238E27FC236}">
                <a16:creationId xmlns:a16="http://schemas.microsoft.com/office/drawing/2014/main" xmlns="" id="{9631A206-5032-291E-19A2-D6F82871A751}"/>
              </a:ext>
            </a:extLst>
          </p:cNvPr>
          <p:cNvSpPr>
            <a:spLocks noGrp="1"/>
          </p:cNvSpPr>
          <p:nvPr>
            <p:ph type="body" sz="quarter" idx="23"/>
          </p:nvPr>
        </p:nvSpPr>
        <p:spPr>
          <a:xfrm>
            <a:off x="3642611" y="3839580"/>
            <a:ext cx="8549390" cy="466344"/>
          </a:xfrm>
        </p:spPr>
        <p:txBody>
          <a:bodyPr/>
          <a:lstStyle/>
          <a:p>
            <a:r>
              <a:rPr lang="en-US" sz="2000" dirty="0" smtClean="0">
                <a:solidFill>
                  <a:srgbClr val="00B0F0"/>
                </a:solidFill>
              </a:rPr>
              <a:t>Select appropriate modeling techniques and build predictive</a:t>
            </a:r>
            <a:r>
              <a:rPr lang="tr-TR" sz="2000" dirty="0" smtClean="0">
                <a:solidFill>
                  <a:srgbClr val="00B0F0"/>
                </a:solidFill>
              </a:rPr>
              <a:t> models</a:t>
            </a:r>
            <a:endParaRPr lang="en-US" sz="2000" dirty="0">
              <a:solidFill>
                <a:srgbClr val="00B0F0"/>
              </a:solidFill>
              <a:latin typeface="Source Sans Pro Light" panose="020B0403030403020204" pitchFamily="34" charset="0"/>
            </a:endParaRPr>
          </a:p>
        </p:txBody>
      </p:sp>
      <p:sp>
        <p:nvSpPr>
          <p:cNvPr id="76" name="Text Placeholder 75">
            <a:extLst>
              <a:ext uri="{FF2B5EF4-FFF2-40B4-BE49-F238E27FC236}">
                <a16:creationId xmlns:a16="http://schemas.microsoft.com/office/drawing/2014/main" xmlns="" id="{62B4390D-F0F9-6456-9E33-391B8BE2A83E}"/>
              </a:ext>
            </a:extLst>
          </p:cNvPr>
          <p:cNvSpPr>
            <a:spLocks noGrp="1"/>
          </p:cNvSpPr>
          <p:nvPr>
            <p:ph type="body" sz="quarter" idx="24"/>
          </p:nvPr>
        </p:nvSpPr>
        <p:spPr>
          <a:xfrm>
            <a:off x="3672590" y="4478910"/>
            <a:ext cx="7989758" cy="466344"/>
          </a:xfrm>
        </p:spPr>
        <p:txBody>
          <a:bodyPr/>
          <a:lstStyle/>
          <a:p>
            <a:r>
              <a:rPr lang="en-US" sz="2000" dirty="0" smtClean="0">
                <a:solidFill>
                  <a:schemeClr val="tx2"/>
                </a:solidFill>
                <a:latin typeface="Source Sans Pro Light" panose="020B0403030403020204" pitchFamily="34" charset="0"/>
                <a:cs typeface="Calibri" panose="020F0502020204030204"/>
              </a:rPr>
              <a:t>Assess the quality and effectiveness of the models</a:t>
            </a:r>
            <a:endParaRPr lang="en-US" sz="2000" dirty="0">
              <a:solidFill>
                <a:schemeClr val="tx2"/>
              </a:solidFill>
              <a:latin typeface="Source Sans Pro Light" panose="020B0403030403020204" pitchFamily="34" charset="0"/>
            </a:endParaRPr>
          </a:p>
        </p:txBody>
      </p:sp>
      <p:sp>
        <p:nvSpPr>
          <p:cNvPr id="77" name="Text Placeholder 76">
            <a:extLst>
              <a:ext uri="{FF2B5EF4-FFF2-40B4-BE49-F238E27FC236}">
                <a16:creationId xmlns:a16="http://schemas.microsoft.com/office/drawing/2014/main" xmlns="" id="{9443C43C-983B-3769-0EBF-A0156D0368AD}"/>
              </a:ext>
            </a:extLst>
          </p:cNvPr>
          <p:cNvSpPr>
            <a:spLocks noGrp="1"/>
          </p:cNvSpPr>
          <p:nvPr>
            <p:ph type="body" sz="quarter" idx="25"/>
          </p:nvPr>
        </p:nvSpPr>
        <p:spPr>
          <a:xfrm>
            <a:off x="3687580" y="5103251"/>
            <a:ext cx="7375160" cy="466344"/>
          </a:xfrm>
        </p:spPr>
        <p:txBody>
          <a:bodyPr/>
          <a:lstStyle/>
          <a:p>
            <a:r>
              <a:rPr lang="en-US" sz="2000" dirty="0" smtClean="0">
                <a:solidFill>
                  <a:srgbClr val="7030A0"/>
                </a:solidFill>
                <a:latin typeface="Source Sans Pro Light" panose="020B0403030403020204" pitchFamily="34" charset="0"/>
                <a:cs typeface="Calibri" panose="020F0502020204030204"/>
              </a:rPr>
              <a:t>Create documentation and provide necessary training</a:t>
            </a:r>
            <a:endParaRPr lang="en-US" sz="2000" dirty="0">
              <a:solidFill>
                <a:srgbClr val="7030A0"/>
              </a:solidFill>
              <a:latin typeface="Source Sans Pro Light" panose="020B0403030403020204" pitchFamily="34" charset="0"/>
            </a:endParaRPr>
          </a:p>
        </p:txBody>
      </p:sp>
      <p:sp>
        <p:nvSpPr>
          <p:cNvPr id="86" name="Footer Placeholder 85">
            <a:extLst>
              <a:ext uri="{FF2B5EF4-FFF2-40B4-BE49-F238E27FC236}">
                <a16:creationId xmlns:a16="http://schemas.microsoft.com/office/drawing/2014/main" xmlns="" id="{A144F6CD-5D99-5012-F6FD-98029D6013EC}"/>
              </a:ext>
            </a:extLst>
          </p:cNvPr>
          <p:cNvSpPr>
            <a:spLocks noGrp="1"/>
          </p:cNvSpPr>
          <p:nvPr>
            <p:ph type="ftr" sz="quarter" idx="11"/>
          </p:nvPr>
        </p:nvSpPr>
        <p:spPr/>
        <p:txBody>
          <a:bodyPr/>
          <a:lstStyle/>
          <a:p>
            <a:pPr lvl="0">
              <a:defRPr/>
            </a:pPr>
            <a:r>
              <a:rPr lang="tr-TR" dirty="0" smtClean="0">
                <a:solidFill>
                  <a:schemeClr val="bg1"/>
                </a:solidFill>
              </a:rPr>
              <a:t>EE470/ Machine Learning </a:t>
            </a:r>
            <a:endParaRPr lang="en-US" dirty="0">
              <a:solidFill>
                <a:schemeClr val="bg1"/>
              </a:solidFill>
            </a:endParaRPr>
          </a:p>
        </p:txBody>
      </p:sp>
      <p:sp>
        <p:nvSpPr>
          <p:cNvPr id="87" name="Slide Number Placeholder 86">
            <a:extLst>
              <a:ext uri="{FF2B5EF4-FFF2-40B4-BE49-F238E27FC236}">
                <a16:creationId xmlns:a16="http://schemas.microsoft.com/office/drawing/2014/main" xmlns=""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pPr/>
              <a:t>3</a:t>
            </a:fld>
            <a:endParaRPr lang="en-US" dirty="0"/>
          </a:p>
        </p:txBody>
      </p:sp>
      <p:sp>
        <p:nvSpPr>
          <p:cNvPr id="33" name="Text Placeholder 32"/>
          <p:cNvSpPr>
            <a:spLocks noGrp="1"/>
          </p:cNvSpPr>
          <p:nvPr>
            <p:ph type="body" sz="quarter" idx="13"/>
          </p:nvPr>
        </p:nvSpPr>
        <p:spPr>
          <a:xfrm>
            <a:off x="644577" y="1917588"/>
            <a:ext cx="2773180" cy="540797"/>
          </a:xfrm>
          <a:solidFill>
            <a:srgbClr val="CC3D04"/>
          </a:solidFill>
        </p:spPr>
        <p:txBody>
          <a:bodyPr/>
          <a:lstStyle/>
          <a:p>
            <a:r>
              <a:rPr lang="tr-TR" dirty="0" smtClean="0"/>
              <a:t>Business Understanding</a:t>
            </a:r>
            <a:endParaRPr lang="en-US" dirty="0"/>
          </a:p>
        </p:txBody>
      </p:sp>
      <p:sp>
        <p:nvSpPr>
          <p:cNvPr id="36" name="Text Placeholder 32"/>
          <p:cNvSpPr>
            <a:spLocks noGrp="1"/>
          </p:cNvSpPr>
          <p:nvPr>
            <p:ph type="body" sz="quarter" idx="13"/>
          </p:nvPr>
        </p:nvSpPr>
        <p:spPr>
          <a:xfrm>
            <a:off x="644577" y="2534682"/>
            <a:ext cx="2773180" cy="540797"/>
          </a:xfrm>
          <a:solidFill>
            <a:srgbClr val="00B050"/>
          </a:solidFill>
        </p:spPr>
        <p:txBody>
          <a:bodyPr/>
          <a:lstStyle/>
          <a:p>
            <a:r>
              <a:rPr lang="tr-TR" dirty="0" smtClean="0"/>
              <a:t>Data Understanding</a:t>
            </a:r>
            <a:endParaRPr lang="en-US" dirty="0"/>
          </a:p>
        </p:txBody>
      </p:sp>
      <p:sp>
        <p:nvSpPr>
          <p:cNvPr id="37" name="Text Placeholder 32"/>
          <p:cNvSpPr>
            <a:spLocks noGrp="1"/>
          </p:cNvSpPr>
          <p:nvPr>
            <p:ph type="body" sz="quarter" idx="13"/>
          </p:nvPr>
        </p:nvSpPr>
        <p:spPr>
          <a:xfrm>
            <a:off x="644577" y="3166767"/>
            <a:ext cx="2773180" cy="540797"/>
          </a:xfrm>
          <a:solidFill>
            <a:srgbClr val="025E21"/>
          </a:solidFill>
        </p:spPr>
        <p:txBody>
          <a:bodyPr/>
          <a:lstStyle/>
          <a:p>
            <a:r>
              <a:rPr lang="tr-TR" dirty="0" smtClean="0"/>
              <a:t>Data Preperation</a:t>
            </a:r>
            <a:endParaRPr lang="en-US" dirty="0"/>
          </a:p>
        </p:txBody>
      </p:sp>
      <p:sp>
        <p:nvSpPr>
          <p:cNvPr id="38" name="Text Placeholder 32"/>
          <p:cNvSpPr>
            <a:spLocks noGrp="1"/>
          </p:cNvSpPr>
          <p:nvPr>
            <p:ph type="body" sz="quarter" idx="13"/>
          </p:nvPr>
        </p:nvSpPr>
        <p:spPr>
          <a:xfrm>
            <a:off x="644577" y="3798853"/>
            <a:ext cx="2773180" cy="540797"/>
          </a:xfrm>
          <a:solidFill>
            <a:schemeClr val="accent4">
              <a:lumMod val="75000"/>
            </a:schemeClr>
          </a:solidFill>
        </p:spPr>
        <p:txBody>
          <a:bodyPr/>
          <a:lstStyle/>
          <a:p>
            <a:r>
              <a:rPr lang="tr-TR" dirty="0" smtClean="0"/>
              <a:t>Modelling</a:t>
            </a:r>
            <a:endParaRPr lang="en-US" dirty="0"/>
          </a:p>
        </p:txBody>
      </p:sp>
      <p:sp>
        <p:nvSpPr>
          <p:cNvPr id="39" name="Text Placeholder 32"/>
          <p:cNvSpPr>
            <a:spLocks noGrp="1"/>
          </p:cNvSpPr>
          <p:nvPr>
            <p:ph type="body" sz="quarter" idx="13"/>
          </p:nvPr>
        </p:nvSpPr>
        <p:spPr>
          <a:xfrm>
            <a:off x="644577" y="4415948"/>
            <a:ext cx="2773180" cy="540797"/>
          </a:xfrm>
          <a:solidFill>
            <a:schemeClr val="tx2"/>
          </a:solidFill>
        </p:spPr>
        <p:txBody>
          <a:bodyPr/>
          <a:lstStyle/>
          <a:p>
            <a:r>
              <a:rPr lang="tr-TR" dirty="0" smtClean="0"/>
              <a:t>Evuluation</a:t>
            </a:r>
            <a:endParaRPr lang="en-US" dirty="0"/>
          </a:p>
        </p:txBody>
      </p:sp>
      <p:sp>
        <p:nvSpPr>
          <p:cNvPr id="40" name="Text Placeholder 32"/>
          <p:cNvSpPr>
            <a:spLocks noGrp="1"/>
          </p:cNvSpPr>
          <p:nvPr>
            <p:ph type="body" sz="quarter" idx="13"/>
          </p:nvPr>
        </p:nvSpPr>
        <p:spPr>
          <a:xfrm>
            <a:off x="644577" y="5048033"/>
            <a:ext cx="2773180" cy="540797"/>
          </a:xfrm>
          <a:solidFill>
            <a:srgbClr val="7030A0"/>
          </a:solidFill>
        </p:spPr>
        <p:txBody>
          <a:bodyPr/>
          <a:lstStyle/>
          <a:p>
            <a:r>
              <a:rPr lang="tr-TR" dirty="0" smtClean="0"/>
              <a:t>Deployment</a:t>
            </a:r>
            <a:endParaRPr lang="en-US" dirty="0"/>
          </a:p>
        </p:txBody>
      </p:sp>
    </p:spTree>
    <p:extLst>
      <p:ext uri="{BB962C8B-B14F-4D97-AF65-F5344CB8AC3E}">
        <p14:creationId xmlns:p14="http://schemas.microsoft.com/office/powerpoint/2010/main" xmlns="" val="1913230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A.1.1. Business Understanding</a:t>
            </a:r>
            <a:endParaRPr lang="en-US" dirty="0"/>
          </a:p>
        </p:txBody>
      </p:sp>
      <p:sp>
        <p:nvSpPr>
          <p:cNvPr id="4" name="Footer Placeholder 3"/>
          <p:cNvSpPr>
            <a:spLocks noGrp="1"/>
          </p:cNvSpPr>
          <p:nvPr>
            <p:ph type="ftr" sz="quarter" idx="11"/>
          </p:nvPr>
        </p:nvSpPr>
        <p:spPr/>
        <p:txBody>
          <a:bodyPr/>
          <a:lstStyle/>
          <a:p>
            <a:pPr lvl="0">
              <a:defRPr/>
            </a:pPr>
            <a:r>
              <a:rPr lang="tr-TR" dirty="0" smtClean="0">
                <a:solidFill>
                  <a:schemeClr val="tx1"/>
                </a:solidFill>
              </a:rPr>
              <a:t>EE470/ Machine Learning </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294A09A9-5501-47C1-A89A-A340965A2BE2}" type="slidenum">
              <a:rPr lang="en-US" smtClean="0"/>
              <a:pPr/>
              <a:t>4</a:t>
            </a:fld>
            <a:endParaRPr lang="en-US" dirty="0"/>
          </a:p>
        </p:txBody>
      </p:sp>
      <p:sp>
        <p:nvSpPr>
          <p:cNvPr id="6" name="TextBox 5"/>
          <p:cNvSpPr txBox="1"/>
          <p:nvPr/>
        </p:nvSpPr>
        <p:spPr>
          <a:xfrm>
            <a:off x="1035170" y="1680313"/>
            <a:ext cx="5503653" cy="4247317"/>
          </a:xfrm>
          <a:prstGeom prst="rect">
            <a:avLst/>
          </a:prstGeom>
          <a:noFill/>
        </p:spPr>
        <p:txBody>
          <a:bodyPr wrap="square" rtlCol="0">
            <a:spAutoFit/>
          </a:bodyPr>
          <a:lstStyle/>
          <a:p>
            <a:pPr algn="just" fontAlgn="base"/>
            <a:r>
              <a:rPr lang="tr-TR" u="sng" dirty="0" smtClean="0"/>
              <a:t>Dataset : Spaceship Titanic(on Kaggle)</a:t>
            </a:r>
          </a:p>
          <a:p>
            <a:pPr algn="just" fontAlgn="base"/>
            <a:endParaRPr lang="tr-TR" dirty="0" smtClean="0"/>
          </a:p>
          <a:p>
            <a:pPr algn="just" fontAlgn="base"/>
            <a:r>
              <a:rPr lang="en-US" dirty="0" smtClean="0"/>
              <a:t>The </a:t>
            </a:r>
            <a:r>
              <a:rPr lang="en-US" i="1" dirty="0" smtClean="0"/>
              <a:t>Spaceship Titanic</a:t>
            </a:r>
            <a:r>
              <a:rPr lang="en-US" dirty="0" smtClean="0"/>
              <a:t> was an interstellar passenger liner launched a month ago. With almost 13,000 passengers on board, the vessel set out on its maiden voyage transporting emigrants from our solar system to three newly habitable exoplanets orbiting nearby stars.</a:t>
            </a:r>
            <a:endParaRPr lang="tr-TR" dirty="0" smtClean="0"/>
          </a:p>
          <a:p>
            <a:pPr algn="just" fontAlgn="base"/>
            <a:endParaRPr lang="tr-TR" dirty="0" smtClean="0"/>
          </a:p>
          <a:p>
            <a:pPr algn="just" fontAlgn="base"/>
            <a:r>
              <a:rPr lang="en-US" dirty="0" smtClean="0"/>
              <a:t>To help rescue crews and retrieve the lost passengers, you are challenged to predict which passengers were transported by the anomaly using records recovered from the spaceship’s damaged computer system.</a:t>
            </a:r>
          </a:p>
          <a:p>
            <a:endParaRPr lang="en-US" dirty="0"/>
          </a:p>
        </p:txBody>
      </p:sp>
      <p:pic>
        <p:nvPicPr>
          <p:cNvPr id="7" name="Picture 6" descr="joel-filipe-QwoNAhbmLLo-unsplash.jpg"/>
          <p:cNvPicPr>
            <a:picLocks noChangeAspect="1"/>
          </p:cNvPicPr>
          <p:nvPr/>
        </p:nvPicPr>
        <p:blipFill>
          <a:blip r:embed="rId2"/>
          <a:stretch>
            <a:fillRect/>
          </a:stretch>
        </p:blipFill>
        <p:spPr>
          <a:xfrm>
            <a:off x="7113008" y="2035835"/>
            <a:ext cx="4170343" cy="3301521"/>
          </a:xfrm>
          <a:prstGeom prst="rect">
            <a:avLst/>
          </a:prstGeom>
        </p:spPr>
      </p:pic>
      <p:sp>
        <p:nvSpPr>
          <p:cNvPr id="8" name="Rectangle 7"/>
          <p:cNvSpPr/>
          <p:nvPr/>
        </p:nvSpPr>
        <p:spPr>
          <a:xfrm>
            <a:off x="7125418" y="5400462"/>
            <a:ext cx="4192439" cy="646331"/>
          </a:xfrm>
          <a:prstGeom prst="rect">
            <a:avLst/>
          </a:prstGeom>
        </p:spPr>
        <p:txBody>
          <a:bodyPr wrap="square">
            <a:spAutoFit/>
          </a:bodyPr>
          <a:lstStyle/>
          <a:p>
            <a:r>
              <a:rPr lang="tr-TR" dirty="0" smtClean="0">
                <a:solidFill>
                  <a:schemeClr val="accent5">
                    <a:lumMod val="75000"/>
                  </a:schemeClr>
                </a:solidFill>
                <a:hlinkClick r:id="rId3"/>
              </a:rPr>
              <a:t>https://www.kaggle.com/competitions/spaceship-titanic/data</a:t>
            </a:r>
            <a:endParaRPr lang="tr-TR" dirty="0" smtClean="0">
              <a:solidFill>
                <a:schemeClr val="accent5">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solidFill>
                  <a:schemeClr val="bg1"/>
                </a:solidFill>
              </a:rPr>
              <a:t>A.1.2. Data Understanding</a:t>
            </a:r>
            <a:endParaRPr lang="en-US" dirty="0">
              <a:solidFill>
                <a:schemeClr val="bg1"/>
              </a:solidFill>
            </a:endParaRPr>
          </a:p>
        </p:txBody>
      </p:sp>
      <p:sp>
        <p:nvSpPr>
          <p:cNvPr id="4" name="Footer Placeholder 3"/>
          <p:cNvSpPr>
            <a:spLocks noGrp="1"/>
          </p:cNvSpPr>
          <p:nvPr>
            <p:ph type="ftr" sz="quarter" idx="11"/>
          </p:nvPr>
        </p:nvSpPr>
        <p:spPr/>
        <p:txBody>
          <a:bodyPr/>
          <a:lstStyle/>
          <a:p>
            <a:pPr lvl="0">
              <a:defRPr/>
            </a:pPr>
            <a:r>
              <a:rPr lang="tr-TR" dirty="0" smtClean="0">
                <a:solidFill>
                  <a:schemeClr val="bg1"/>
                </a:solidFill>
              </a:rPr>
              <a:t>EE470/ Machine Learning </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294A09A9-5501-47C1-A89A-A340965A2BE2}" type="slidenum">
              <a:rPr lang="en-US" smtClean="0"/>
              <a:pPr/>
              <a:t>5</a:t>
            </a:fld>
            <a:endParaRPr lang="en-US" dirty="0"/>
          </a:p>
        </p:txBody>
      </p:sp>
      <p:sp>
        <p:nvSpPr>
          <p:cNvPr id="6" name="TextBox 5"/>
          <p:cNvSpPr txBox="1"/>
          <p:nvPr/>
        </p:nvSpPr>
        <p:spPr>
          <a:xfrm>
            <a:off x="6590581" y="1966823"/>
            <a:ext cx="4899803" cy="4555093"/>
          </a:xfrm>
          <a:prstGeom prst="rect">
            <a:avLst/>
          </a:prstGeom>
          <a:noFill/>
        </p:spPr>
        <p:txBody>
          <a:bodyPr wrap="square" rtlCol="0">
            <a:spAutoFit/>
          </a:bodyPr>
          <a:lstStyle/>
          <a:p>
            <a:pPr algn="just"/>
            <a:r>
              <a:rPr lang="tr-TR" dirty="0" smtClean="0">
                <a:solidFill>
                  <a:schemeClr val="bg1"/>
                </a:solidFill>
              </a:rPr>
              <a:t>	</a:t>
            </a:r>
            <a:r>
              <a:rPr lang="en-US" dirty="0" smtClean="0">
                <a:solidFill>
                  <a:schemeClr val="bg1"/>
                </a:solidFill>
              </a:rPr>
              <a:t>In this competition your task is to predict whether a passenger was transported to an alternate dimension during the </a:t>
            </a:r>
            <a:r>
              <a:rPr lang="en-US" i="1" dirty="0" smtClean="0">
                <a:solidFill>
                  <a:schemeClr val="bg1"/>
                </a:solidFill>
              </a:rPr>
              <a:t>Spaceship Titanic</a:t>
            </a:r>
            <a:r>
              <a:rPr lang="en-US" dirty="0" smtClean="0">
                <a:solidFill>
                  <a:schemeClr val="bg1"/>
                </a:solidFill>
              </a:rPr>
              <a:t>'s collision with the spacetime anomaly. To help you make these predictions, you're given a set of personal records recovered from the ship's damaged computer system.</a:t>
            </a:r>
            <a:endParaRPr lang="tr-TR" dirty="0" smtClean="0">
              <a:solidFill>
                <a:schemeClr val="bg1"/>
              </a:solidFill>
            </a:endParaRPr>
          </a:p>
          <a:p>
            <a:pPr algn="just"/>
            <a:r>
              <a:rPr lang="en-US" dirty="0" smtClean="0">
                <a:solidFill>
                  <a:schemeClr val="bg1"/>
                </a:solidFill>
              </a:rPr>
              <a:t>Pandas profiling library was used for data engineering. This library is a useful tool used for quick and easy data analysis. It gives a file with html extension as output. This report is given below</a:t>
            </a:r>
            <a:r>
              <a:rPr lang="en-US" dirty="0" smtClean="0">
                <a:solidFill>
                  <a:schemeClr val="bg1"/>
                </a:solidFill>
              </a:rPr>
              <a:t>;</a:t>
            </a:r>
            <a:endParaRPr lang="tr-TR" dirty="0" smtClean="0">
              <a:solidFill>
                <a:schemeClr val="bg1"/>
              </a:solidFill>
            </a:endParaRPr>
          </a:p>
          <a:p>
            <a:pPr algn="just"/>
            <a:endParaRPr lang="tr-TR" dirty="0" smtClean="0">
              <a:solidFill>
                <a:schemeClr val="bg1"/>
              </a:solidFill>
            </a:endParaRPr>
          </a:p>
          <a:p>
            <a:pPr algn="just"/>
            <a:r>
              <a:rPr lang="tr-TR" sz="2000" b="1" dirty="0" smtClean="0">
                <a:solidFill>
                  <a:schemeClr val="bg1"/>
                </a:solidFill>
                <a:hlinkClick r:id="rId2" action="ppaction://hlinkfile"/>
              </a:rPr>
              <a:t>EDA_report.html</a:t>
            </a:r>
            <a:endParaRPr lang="tr-TR" sz="2000" b="1" dirty="0" smtClean="0">
              <a:solidFill>
                <a:schemeClr val="bg1"/>
              </a:solidFill>
            </a:endParaRPr>
          </a:p>
          <a:p>
            <a:pPr algn="just"/>
            <a:endParaRPr lang="en-US" dirty="0">
              <a:solidFill>
                <a:srgbClr val="92D050"/>
              </a:solidFill>
            </a:endParaRPr>
          </a:p>
        </p:txBody>
      </p:sp>
      <p:pic>
        <p:nvPicPr>
          <p:cNvPr id="9" name="Picture 8" descr="rfr.PNG"/>
          <p:cNvPicPr>
            <a:picLocks noChangeAspect="1"/>
          </p:cNvPicPr>
          <p:nvPr/>
        </p:nvPicPr>
        <p:blipFill>
          <a:blip r:embed="rId3"/>
          <a:stretch>
            <a:fillRect/>
          </a:stretch>
        </p:blipFill>
        <p:spPr>
          <a:xfrm>
            <a:off x="443950" y="1984076"/>
            <a:ext cx="5689546" cy="3605841"/>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A.1.3. Data Preparation</a:t>
            </a:r>
            <a:endParaRPr lang="en-US" dirty="0"/>
          </a:p>
        </p:txBody>
      </p:sp>
      <p:sp>
        <p:nvSpPr>
          <p:cNvPr id="4" name="Footer Placeholder 3"/>
          <p:cNvSpPr>
            <a:spLocks noGrp="1"/>
          </p:cNvSpPr>
          <p:nvPr>
            <p:ph type="ftr" sz="quarter" idx="11"/>
          </p:nvPr>
        </p:nvSpPr>
        <p:spPr/>
        <p:txBody>
          <a:bodyPr/>
          <a:lstStyle/>
          <a:p>
            <a:pPr lvl="0">
              <a:defRPr/>
            </a:pPr>
            <a:r>
              <a:rPr lang="tr-TR" dirty="0" smtClean="0">
                <a:solidFill>
                  <a:schemeClr val="tx1"/>
                </a:solidFill>
              </a:rPr>
              <a:t>EE470/ Machine Learning </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294A09A9-5501-47C1-A89A-A340965A2BE2}" type="slidenum">
              <a:rPr lang="en-US" smtClean="0"/>
              <a:pPr/>
              <a:t>6</a:t>
            </a:fld>
            <a:endParaRPr lang="en-US" dirty="0"/>
          </a:p>
        </p:txBody>
      </p:sp>
      <p:sp>
        <p:nvSpPr>
          <p:cNvPr id="6" name="TextBox 5"/>
          <p:cNvSpPr txBox="1"/>
          <p:nvPr/>
        </p:nvSpPr>
        <p:spPr>
          <a:xfrm>
            <a:off x="759125" y="1759789"/>
            <a:ext cx="6383547" cy="4247317"/>
          </a:xfrm>
          <a:prstGeom prst="rect">
            <a:avLst/>
          </a:prstGeom>
          <a:noFill/>
        </p:spPr>
        <p:txBody>
          <a:bodyPr wrap="square" rtlCol="0">
            <a:spAutoFit/>
          </a:bodyPr>
          <a:lstStyle/>
          <a:p>
            <a:pPr algn="just"/>
            <a:r>
              <a:rPr lang="en-US" dirty="0" smtClean="0"/>
              <a:t>Preparing </a:t>
            </a:r>
            <a:r>
              <a:rPr lang="en-US" dirty="0" smtClean="0"/>
              <a:t>data for the model plays an important role in machine learning. Preparing the data for the model is an important criterion for the successful operation of the model. The figure below shows the information of the Spaceship Titanic dataset after the data is processed. I looked at the following requirements for data processing in my project:</a:t>
            </a:r>
            <a:endParaRPr lang="tr-TR" dirty="0" smtClean="0"/>
          </a:p>
          <a:p>
            <a:pPr algn="just">
              <a:buFont typeface="Arial" pitchFamily="34" charset="0"/>
              <a:buChar char="•"/>
            </a:pPr>
            <a:r>
              <a:rPr lang="en-US" dirty="0" smtClean="0"/>
              <a:t>Need </a:t>
            </a:r>
            <a:r>
              <a:rPr lang="en-US" dirty="0" smtClean="0"/>
              <a:t>to fill if there is missing or faulty values on dataset</a:t>
            </a:r>
          </a:p>
          <a:p>
            <a:pPr algn="just">
              <a:buFont typeface="Arial" pitchFamily="34" charset="0"/>
              <a:buChar char="•"/>
            </a:pPr>
            <a:r>
              <a:rPr lang="en-US" dirty="0" smtClean="0"/>
              <a:t>Balance </a:t>
            </a:r>
            <a:r>
              <a:rPr lang="en-US" dirty="0" smtClean="0"/>
              <a:t>out dataset if there is imbalance on dataset</a:t>
            </a:r>
          </a:p>
          <a:p>
            <a:pPr algn="just">
              <a:buFont typeface="Arial" pitchFamily="34" charset="0"/>
              <a:buChar char="•"/>
            </a:pPr>
            <a:r>
              <a:rPr lang="en-US" dirty="0" smtClean="0"/>
              <a:t>Drop the columns, which has high cardinality, and etc</a:t>
            </a:r>
            <a:r>
              <a:rPr lang="en-US" dirty="0" smtClean="0"/>
              <a:t>.</a:t>
            </a:r>
            <a:endParaRPr lang="tr-TR" dirty="0" smtClean="0"/>
          </a:p>
          <a:p>
            <a:pPr algn="just">
              <a:buFont typeface="Arial" pitchFamily="34" charset="0"/>
              <a:buChar char="•"/>
            </a:pPr>
            <a:r>
              <a:rPr lang="en-US" dirty="0" smtClean="0"/>
              <a:t>Additionally, since the data in the Cabin column was written with slash, I separated each cell in the data</a:t>
            </a:r>
            <a:r>
              <a:rPr lang="en-US" dirty="0" smtClean="0"/>
              <a:t>.</a:t>
            </a:r>
            <a:endParaRPr lang="tr-TR" dirty="0" smtClean="0"/>
          </a:p>
          <a:p>
            <a:pPr algn="just"/>
            <a:r>
              <a:rPr lang="en-US" dirty="0" smtClean="0"/>
              <a:t>You may have noticed that there is no Name column in the processed </a:t>
            </a:r>
            <a:r>
              <a:rPr lang="en-US" dirty="0" smtClean="0"/>
              <a:t>data frame. </a:t>
            </a:r>
            <a:r>
              <a:rPr lang="en-US" dirty="0" smtClean="0"/>
              <a:t>This column has been deleted due to high cardinality.</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7789114" y="1826734"/>
            <a:ext cx="3790950" cy="4067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srcRect/>
          <a:stretch>
            <a:fillRect/>
          </a:stretch>
        </p:blipFill>
        <p:spPr bwMode="auto">
          <a:xfrm>
            <a:off x="7453222" y="3772975"/>
            <a:ext cx="4497684" cy="269683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tr-TR" dirty="0" smtClean="0"/>
              <a:t>A.1.4. Modelling</a:t>
            </a:r>
            <a:endParaRPr lang="en-US" dirty="0"/>
          </a:p>
        </p:txBody>
      </p:sp>
      <p:sp>
        <p:nvSpPr>
          <p:cNvPr id="4" name="Footer Placeholder 3"/>
          <p:cNvSpPr>
            <a:spLocks noGrp="1"/>
          </p:cNvSpPr>
          <p:nvPr>
            <p:ph type="ftr" sz="quarter" idx="11"/>
          </p:nvPr>
        </p:nvSpPr>
        <p:spPr/>
        <p:txBody>
          <a:bodyPr/>
          <a:lstStyle/>
          <a:p>
            <a:pPr lvl="0">
              <a:defRPr/>
            </a:pPr>
            <a:r>
              <a:rPr lang="tr-TR" dirty="0" smtClean="0">
                <a:solidFill>
                  <a:schemeClr val="tx1"/>
                </a:solidFill>
              </a:rPr>
              <a:t>EE470/ Machine Learning </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294A09A9-5501-47C1-A89A-A340965A2BE2}" type="slidenum">
              <a:rPr lang="en-US" smtClean="0"/>
              <a:pPr/>
              <a:t>7</a:t>
            </a:fld>
            <a:endParaRPr lang="en-US" dirty="0"/>
          </a:p>
        </p:txBody>
      </p:sp>
      <p:sp>
        <p:nvSpPr>
          <p:cNvPr id="8" name="TextBox 7"/>
          <p:cNvSpPr txBox="1"/>
          <p:nvPr/>
        </p:nvSpPr>
        <p:spPr>
          <a:xfrm>
            <a:off x="879895" y="1552753"/>
            <a:ext cx="6055744" cy="4801314"/>
          </a:xfrm>
          <a:prstGeom prst="rect">
            <a:avLst/>
          </a:prstGeom>
          <a:noFill/>
        </p:spPr>
        <p:txBody>
          <a:bodyPr wrap="square" rtlCol="0">
            <a:spAutoFit/>
          </a:bodyPr>
          <a:lstStyle/>
          <a:p>
            <a:pPr algn="just"/>
            <a:r>
              <a:rPr lang="en-US" dirty="0" smtClean="0"/>
              <a:t>Deep learning is a machine learning method used to discover complex relationships in artificial neural networks and large data sets. Deep learning models have the ability to automatically learn features from data using multilayer neural network architectures. Deep learning basically includes the following layers</a:t>
            </a:r>
            <a:r>
              <a:rPr lang="en-US" dirty="0" smtClean="0"/>
              <a:t>:</a:t>
            </a:r>
            <a:endParaRPr lang="tr-TR" dirty="0" smtClean="0"/>
          </a:p>
          <a:p>
            <a:pPr algn="just"/>
            <a:r>
              <a:rPr lang="tr-TR" dirty="0" smtClean="0"/>
              <a:t> </a:t>
            </a:r>
            <a:r>
              <a:rPr lang="tr-TR" b="1" i="1" dirty="0" smtClean="0"/>
              <a:t>Input layer </a:t>
            </a:r>
            <a:r>
              <a:rPr lang="tr-TR" dirty="0" smtClean="0"/>
              <a:t>: </a:t>
            </a:r>
            <a:r>
              <a:rPr lang="en-US" dirty="0" smtClean="0"/>
              <a:t> </a:t>
            </a:r>
            <a:r>
              <a:rPr lang="en-US" dirty="0" smtClean="0"/>
              <a:t>This </a:t>
            </a:r>
            <a:r>
              <a:rPr lang="en-US" dirty="0" smtClean="0"/>
              <a:t>is the layer that represents the input of the data set. This layer contains neurons that are appropriately configured according to the size and characteristics of the data set.</a:t>
            </a:r>
            <a:endParaRPr lang="tr-TR" dirty="0" smtClean="0"/>
          </a:p>
          <a:p>
            <a:pPr algn="just">
              <a:buFont typeface="Arial" pitchFamily="34" charset="0"/>
              <a:buChar char="•"/>
            </a:pPr>
            <a:r>
              <a:rPr lang="tr-TR" dirty="0" smtClean="0"/>
              <a:t> </a:t>
            </a:r>
            <a:r>
              <a:rPr lang="tr-TR" b="1" i="1" dirty="0" smtClean="0"/>
              <a:t>Hidden layer </a:t>
            </a:r>
            <a:r>
              <a:rPr lang="tr-TR" dirty="0" smtClean="0"/>
              <a:t>: </a:t>
            </a:r>
            <a:r>
              <a:rPr lang="en-US" dirty="0" smtClean="0"/>
              <a:t>These are the layers where operations are performed and features are extracted. Here, activation functions and weight are calculated. In fact, we can say that it is the part where the real work is done.</a:t>
            </a:r>
            <a:endParaRPr lang="tr-TR" dirty="0" smtClean="0"/>
          </a:p>
          <a:p>
            <a:pPr algn="just">
              <a:buFont typeface="Arial" pitchFamily="34" charset="0"/>
              <a:buChar char="•"/>
            </a:pPr>
            <a:r>
              <a:rPr lang="tr-TR" dirty="0" smtClean="0"/>
              <a:t> </a:t>
            </a:r>
            <a:r>
              <a:rPr lang="tr-TR" b="1" i="1" dirty="0" smtClean="0"/>
              <a:t>Output layer </a:t>
            </a:r>
            <a:r>
              <a:rPr lang="tr-TR" dirty="0" smtClean="0"/>
              <a:t>: </a:t>
            </a:r>
            <a:r>
              <a:rPr lang="en-US" dirty="0" smtClean="0"/>
              <a:t>It is the last layer and usually represents the outcome or prediction of the model</a:t>
            </a:r>
            <a:endParaRPr lang="tr-TR" dirty="0" smtClean="0"/>
          </a:p>
          <a:p>
            <a:pPr algn="just"/>
            <a:endParaRPr lang="tr-TR" dirty="0" smtClean="0">
              <a:solidFill>
                <a:srgbClr val="00B0F0"/>
              </a:solidFill>
            </a:endParaRPr>
          </a:p>
        </p:txBody>
      </p:sp>
      <p:pic>
        <p:nvPicPr>
          <p:cNvPr id="13" name="Picture 12" descr="mlp.png"/>
          <p:cNvPicPr>
            <a:picLocks noChangeAspect="1"/>
          </p:cNvPicPr>
          <p:nvPr/>
        </p:nvPicPr>
        <p:blipFill>
          <a:blip r:embed="rId3"/>
          <a:stretch>
            <a:fillRect/>
          </a:stretch>
        </p:blipFill>
        <p:spPr>
          <a:xfrm>
            <a:off x="7737086" y="1466579"/>
            <a:ext cx="3494506" cy="221198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solidFill>
                  <a:schemeClr val="bg1"/>
                </a:solidFill>
              </a:rPr>
              <a:t>A.1.4. Modelling</a:t>
            </a:r>
            <a:endParaRPr lang="en-US" dirty="0">
              <a:solidFill>
                <a:schemeClr val="bg1"/>
              </a:solidFill>
            </a:endParaRPr>
          </a:p>
        </p:txBody>
      </p:sp>
      <p:sp>
        <p:nvSpPr>
          <p:cNvPr id="4" name="Footer Placeholder 3"/>
          <p:cNvSpPr>
            <a:spLocks noGrp="1"/>
          </p:cNvSpPr>
          <p:nvPr>
            <p:ph type="ftr" sz="quarter" idx="11"/>
          </p:nvPr>
        </p:nvSpPr>
        <p:spPr/>
        <p:txBody>
          <a:bodyPr/>
          <a:lstStyle/>
          <a:p>
            <a:pPr lvl="0">
              <a:defRPr/>
            </a:pPr>
            <a:r>
              <a:rPr lang="tr-TR" dirty="0" smtClean="0">
                <a:solidFill>
                  <a:schemeClr val="bg1"/>
                </a:solidFill>
              </a:rPr>
              <a:t>EE470/ Machine Learning </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294A09A9-5501-47C1-A89A-A340965A2BE2}" type="slidenum">
              <a:rPr lang="en-US" smtClean="0"/>
              <a:pPr/>
              <a:t>8</a:t>
            </a:fld>
            <a:endParaRPr lang="en-US" dirty="0"/>
          </a:p>
        </p:txBody>
      </p:sp>
      <p:sp>
        <p:nvSpPr>
          <p:cNvPr id="9" name="Rectangle 8"/>
          <p:cNvSpPr/>
          <p:nvPr/>
        </p:nvSpPr>
        <p:spPr>
          <a:xfrm>
            <a:off x="908648" y="2950234"/>
            <a:ext cx="6165013" cy="369332"/>
          </a:xfrm>
          <a:prstGeom prst="rect">
            <a:avLst/>
          </a:prstGeom>
        </p:spPr>
        <p:txBody>
          <a:bodyPr wrap="square">
            <a:spAutoFit/>
          </a:bodyPr>
          <a:lstStyle/>
          <a:p>
            <a:pPr algn="just">
              <a:buFont typeface="Arial" pitchFamily="34" charset="0"/>
              <a:buChar char="•"/>
            </a:pPr>
            <a:r>
              <a:rPr lang="tr-TR" dirty="0" smtClean="0"/>
              <a:t>sonucunu </a:t>
            </a:r>
            <a:r>
              <a:rPr lang="tr-TR" dirty="0" smtClean="0"/>
              <a:t>veya tahminini temsil eder</a:t>
            </a:r>
          </a:p>
        </p:txBody>
      </p:sp>
      <p:sp>
        <p:nvSpPr>
          <p:cNvPr id="11" name="TextBox 10"/>
          <p:cNvSpPr txBox="1"/>
          <p:nvPr/>
        </p:nvSpPr>
        <p:spPr>
          <a:xfrm>
            <a:off x="603850" y="1690778"/>
            <a:ext cx="6452558" cy="5078313"/>
          </a:xfrm>
          <a:prstGeom prst="rect">
            <a:avLst/>
          </a:prstGeom>
          <a:noFill/>
        </p:spPr>
        <p:txBody>
          <a:bodyPr wrap="square" rtlCol="0">
            <a:spAutoFit/>
          </a:bodyPr>
          <a:lstStyle/>
          <a:p>
            <a:pPr algn="just"/>
            <a:r>
              <a:rPr lang="tr-TR" b="1" i="1" dirty="0" smtClean="0">
                <a:solidFill>
                  <a:schemeClr val="bg1"/>
                </a:solidFill>
              </a:rPr>
              <a:t>Dense</a:t>
            </a:r>
            <a:r>
              <a:rPr lang="tr-TR" dirty="0" smtClean="0">
                <a:solidFill>
                  <a:schemeClr val="bg1"/>
                </a:solidFill>
              </a:rPr>
              <a:t>: </a:t>
            </a:r>
            <a:r>
              <a:rPr lang="en-US" dirty="0" smtClean="0">
                <a:solidFill>
                  <a:schemeClr val="bg1"/>
                </a:solidFill>
              </a:rPr>
              <a:t>Dense layer is one of the most commonly used layer types of an artificial neural network.</a:t>
            </a:r>
          </a:p>
          <a:p>
            <a:pPr algn="just"/>
            <a:r>
              <a:rPr lang="en-US" b="1" i="1" dirty="0" smtClean="0">
                <a:solidFill>
                  <a:schemeClr val="bg1"/>
                </a:solidFill>
              </a:rPr>
              <a:t>Dropout</a:t>
            </a:r>
            <a:r>
              <a:rPr lang="en-US" dirty="0" smtClean="0">
                <a:solidFill>
                  <a:schemeClr val="bg1"/>
                </a:solidFill>
              </a:rPr>
              <a:t>: Dropout is a training process in which neurons in the network are randomly disabled (discharged) and </a:t>
            </a:r>
            <a:r>
              <a:rPr lang="en-US" dirty="0" smtClean="0">
                <a:solidFill>
                  <a:schemeClr val="bg1"/>
                </a:solidFill>
              </a:rPr>
              <a:t>activated.</a:t>
            </a:r>
            <a:endParaRPr lang="tr-TR" dirty="0" smtClean="0">
              <a:solidFill>
                <a:schemeClr val="bg1"/>
              </a:solidFill>
            </a:endParaRPr>
          </a:p>
          <a:p>
            <a:pPr algn="just"/>
            <a:r>
              <a:rPr lang="tr-TR" b="1" i="1" dirty="0" smtClean="0">
                <a:solidFill>
                  <a:schemeClr val="bg1"/>
                </a:solidFill>
              </a:rPr>
              <a:t>Activation function</a:t>
            </a:r>
            <a:r>
              <a:rPr lang="tr-TR" dirty="0" smtClean="0">
                <a:solidFill>
                  <a:schemeClr val="bg1"/>
                </a:solidFill>
              </a:rPr>
              <a:t>: </a:t>
            </a:r>
            <a:r>
              <a:rPr lang="en-US" dirty="0" smtClean="0">
                <a:solidFill>
                  <a:schemeClr val="bg1"/>
                </a:solidFill>
              </a:rPr>
              <a:t>It is a mathematical function used to calculate the output of each neuron in artificial neural networks.</a:t>
            </a:r>
            <a:endParaRPr lang="tr-TR" dirty="0" smtClean="0">
              <a:solidFill>
                <a:schemeClr val="bg1"/>
              </a:solidFill>
            </a:endParaRPr>
          </a:p>
          <a:p>
            <a:pPr algn="just"/>
            <a:r>
              <a:rPr lang="tr-TR" b="1" i="1" dirty="0" smtClean="0">
                <a:solidFill>
                  <a:schemeClr val="bg1"/>
                </a:solidFill>
              </a:rPr>
              <a:t>Learning </a:t>
            </a:r>
            <a:r>
              <a:rPr lang="tr-TR" b="1" i="1" dirty="0" smtClean="0">
                <a:solidFill>
                  <a:schemeClr val="bg1"/>
                </a:solidFill>
              </a:rPr>
              <a:t>rate</a:t>
            </a:r>
            <a:r>
              <a:rPr lang="tr-TR" dirty="0" smtClean="0">
                <a:solidFill>
                  <a:schemeClr val="bg1"/>
                </a:solidFill>
              </a:rPr>
              <a:t>: </a:t>
            </a:r>
            <a:r>
              <a:rPr lang="en-US" dirty="0" smtClean="0">
                <a:solidFill>
                  <a:schemeClr val="bg1"/>
                </a:solidFill>
              </a:rPr>
              <a:t>determines how large the weight updates will be at each step during training of the model.</a:t>
            </a:r>
            <a:endParaRPr lang="tr-TR" dirty="0" smtClean="0">
              <a:solidFill>
                <a:schemeClr val="bg1"/>
              </a:solidFill>
            </a:endParaRPr>
          </a:p>
          <a:p>
            <a:pPr algn="just"/>
            <a:r>
              <a:rPr lang="tr-TR" b="1" i="1" dirty="0" smtClean="0">
                <a:solidFill>
                  <a:schemeClr val="bg1"/>
                </a:solidFill>
              </a:rPr>
              <a:t>Loss</a:t>
            </a:r>
            <a:r>
              <a:rPr lang="tr-TR" dirty="0" smtClean="0">
                <a:solidFill>
                  <a:schemeClr val="bg1"/>
                </a:solidFill>
              </a:rPr>
              <a:t>: </a:t>
            </a:r>
            <a:r>
              <a:rPr lang="en-US" dirty="0" smtClean="0">
                <a:solidFill>
                  <a:schemeClr val="bg1"/>
                </a:solidFill>
              </a:rPr>
              <a:t>is a function that measures how much a model's predictions differ from actual values</a:t>
            </a:r>
            <a:endParaRPr lang="tr-TR" dirty="0" smtClean="0">
              <a:solidFill>
                <a:schemeClr val="bg1"/>
              </a:solidFill>
            </a:endParaRPr>
          </a:p>
          <a:p>
            <a:pPr algn="just"/>
            <a:r>
              <a:rPr lang="tr-TR" b="1" i="1" dirty="0" smtClean="0">
                <a:solidFill>
                  <a:schemeClr val="bg1"/>
                </a:solidFill>
              </a:rPr>
              <a:t>Optimize</a:t>
            </a:r>
            <a:r>
              <a:rPr lang="tr-TR" dirty="0" smtClean="0">
                <a:solidFill>
                  <a:schemeClr val="bg1"/>
                </a:solidFill>
              </a:rPr>
              <a:t>r: </a:t>
            </a:r>
            <a:r>
              <a:rPr lang="en-US" dirty="0" smtClean="0">
                <a:solidFill>
                  <a:schemeClr val="bg1"/>
                </a:solidFill>
              </a:rPr>
              <a:t>It is an algorithm used to minimize the loss function of a model.</a:t>
            </a:r>
            <a:endParaRPr lang="tr-TR" dirty="0" smtClean="0">
              <a:solidFill>
                <a:schemeClr val="bg1"/>
              </a:solidFill>
            </a:endParaRPr>
          </a:p>
          <a:p>
            <a:pPr algn="just"/>
            <a:r>
              <a:rPr lang="tr-TR" b="1" i="1" dirty="0" smtClean="0">
                <a:solidFill>
                  <a:schemeClr val="bg1"/>
                </a:solidFill>
              </a:rPr>
              <a:t>Gridsearch</a:t>
            </a:r>
            <a:r>
              <a:rPr lang="tr-TR" dirty="0" smtClean="0">
                <a:solidFill>
                  <a:schemeClr val="bg1"/>
                </a:solidFill>
              </a:rPr>
              <a:t>: </a:t>
            </a:r>
            <a:r>
              <a:rPr lang="en-US" dirty="0" smtClean="0">
                <a:solidFill>
                  <a:schemeClr val="bg1"/>
                </a:solidFill>
              </a:rPr>
              <a:t>is a method used to optimize the </a:t>
            </a:r>
            <a:r>
              <a:rPr lang="en-US" dirty="0" smtClean="0">
                <a:solidFill>
                  <a:schemeClr val="bg1"/>
                </a:solidFill>
              </a:rPr>
              <a:t>hyper parameters </a:t>
            </a:r>
            <a:r>
              <a:rPr lang="en-US" dirty="0" smtClean="0">
                <a:solidFill>
                  <a:schemeClr val="bg1"/>
                </a:solidFill>
              </a:rPr>
              <a:t>of a model</a:t>
            </a:r>
            <a:endParaRPr lang="tr-TR" dirty="0" smtClean="0">
              <a:solidFill>
                <a:schemeClr val="bg1"/>
              </a:solidFill>
            </a:endParaRPr>
          </a:p>
          <a:p>
            <a:endParaRPr lang="tr-TR" dirty="0" smtClean="0">
              <a:solidFill>
                <a:schemeClr val="bg1"/>
              </a:solidFill>
            </a:endParaRPr>
          </a:p>
          <a:p>
            <a:r>
              <a:rPr lang="tr-TR" dirty="0" smtClean="0"/>
              <a:t> </a:t>
            </a:r>
            <a:endParaRPr lang="en-US" dirty="0"/>
          </a:p>
        </p:txBody>
      </p:sp>
      <p:pic>
        <p:nvPicPr>
          <p:cNvPr id="3076" name="Picture 4"/>
          <p:cNvPicPr>
            <a:picLocks noChangeAspect="1" noChangeArrowheads="1"/>
          </p:cNvPicPr>
          <p:nvPr/>
        </p:nvPicPr>
        <p:blipFill>
          <a:blip r:embed="rId2"/>
          <a:srcRect/>
          <a:stretch>
            <a:fillRect/>
          </a:stretch>
        </p:blipFill>
        <p:spPr bwMode="auto">
          <a:xfrm>
            <a:off x="9659668" y="4240063"/>
            <a:ext cx="1776051" cy="1712164"/>
          </a:xfrm>
          <a:prstGeom prst="rect">
            <a:avLst/>
          </a:prstGeom>
          <a:noFill/>
          <a:ln w="9525">
            <a:noFill/>
            <a:miter lim="800000"/>
            <a:headEnd/>
            <a:tailEnd/>
          </a:ln>
          <a:effectLst/>
        </p:spPr>
      </p:pic>
      <p:pic>
        <p:nvPicPr>
          <p:cNvPr id="13" name="Picture 12" descr="1_XVFmo9NxLnwDr3SxzKy-rA.gif"/>
          <p:cNvPicPr>
            <a:picLocks noChangeAspect="1"/>
          </p:cNvPicPr>
          <p:nvPr/>
        </p:nvPicPr>
        <p:blipFill>
          <a:blip r:embed="rId3"/>
          <a:stretch>
            <a:fillRect/>
          </a:stretch>
        </p:blipFill>
        <p:spPr>
          <a:xfrm>
            <a:off x="7628984" y="1781355"/>
            <a:ext cx="3826893" cy="2376578"/>
          </a:xfrm>
          <a:prstGeom prst="rect">
            <a:avLst/>
          </a:prstGeom>
        </p:spPr>
      </p:pic>
      <p:pic>
        <p:nvPicPr>
          <p:cNvPr id="3078" name="Picture 6"/>
          <p:cNvPicPr>
            <a:picLocks noChangeAspect="1" noChangeArrowheads="1"/>
          </p:cNvPicPr>
          <p:nvPr/>
        </p:nvPicPr>
        <p:blipFill>
          <a:blip r:embed="rId4"/>
          <a:srcRect/>
          <a:stretch>
            <a:fillRect/>
          </a:stretch>
        </p:blipFill>
        <p:spPr bwMode="auto">
          <a:xfrm>
            <a:off x="7650642" y="4229910"/>
            <a:ext cx="1844253" cy="17050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A.1.5. Evaulation</a:t>
            </a:r>
            <a:endParaRPr lang="en-US" dirty="0"/>
          </a:p>
        </p:txBody>
      </p:sp>
      <p:sp>
        <p:nvSpPr>
          <p:cNvPr id="4" name="Footer Placeholder 3"/>
          <p:cNvSpPr>
            <a:spLocks noGrp="1"/>
          </p:cNvSpPr>
          <p:nvPr>
            <p:ph type="ftr" sz="quarter" idx="11"/>
          </p:nvPr>
        </p:nvSpPr>
        <p:spPr/>
        <p:txBody>
          <a:bodyPr/>
          <a:lstStyle/>
          <a:p>
            <a:pPr lvl="0">
              <a:defRPr/>
            </a:pPr>
            <a:r>
              <a:rPr lang="tr-TR" dirty="0" smtClean="0">
                <a:solidFill>
                  <a:schemeClr val="tx1"/>
                </a:solidFill>
              </a:rPr>
              <a:t>EE470/ Machine Learning </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294A09A9-5501-47C1-A89A-A340965A2BE2}" type="slidenum">
              <a:rPr lang="en-US" smtClean="0"/>
              <a:pPr/>
              <a:t>9</a:t>
            </a:fld>
            <a:endParaRPr lang="en-US" dirty="0"/>
          </a:p>
        </p:txBody>
      </p:sp>
      <p:sp>
        <p:nvSpPr>
          <p:cNvPr id="7" name="TextBox 6"/>
          <p:cNvSpPr txBox="1"/>
          <p:nvPr/>
        </p:nvSpPr>
        <p:spPr>
          <a:xfrm>
            <a:off x="1086928" y="1742536"/>
            <a:ext cx="6883880" cy="3693319"/>
          </a:xfrm>
          <a:prstGeom prst="rect">
            <a:avLst/>
          </a:prstGeom>
          <a:noFill/>
        </p:spPr>
        <p:txBody>
          <a:bodyPr wrap="square" rtlCol="0">
            <a:spAutoFit/>
          </a:bodyPr>
          <a:lstStyle/>
          <a:p>
            <a:pPr algn="just"/>
            <a:r>
              <a:rPr lang="en-US" dirty="0" smtClean="0"/>
              <a:t>Many methods are used to evaluate the model. The most used of these is to use the </a:t>
            </a:r>
            <a:r>
              <a:rPr lang="en-US" dirty="0" smtClean="0"/>
              <a:t>confusion </a:t>
            </a:r>
            <a:r>
              <a:rPr lang="en-US" dirty="0" smtClean="0"/>
              <a:t>matrix structure. By looking at this matrix, we can look at the success rate, recall rate and precision rate. The relationship between all these is the measure of how successful the model is. In my project, as seen in the code snippet in the picture, while a success rate of 79.6% was achieved, we see that the model had a loss of 43%. As I mentioned before, this success rate is the data of the model best optimized with </a:t>
            </a:r>
            <a:r>
              <a:rPr lang="en-US" dirty="0" smtClean="0"/>
              <a:t>Grid search. </a:t>
            </a:r>
            <a:r>
              <a:rPr lang="en-US" dirty="0" smtClean="0"/>
              <a:t>In addition, before the data was submitted to the Kaggle platform, the predict function was estimated and the submission </a:t>
            </a:r>
            <a:r>
              <a:rPr lang="en-US" dirty="0" smtClean="0"/>
              <a:t>data frame </a:t>
            </a:r>
            <a:r>
              <a:rPr lang="en-US" dirty="0" smtClean="0"/>
              <a:t>was created. Here you see the Transported columns with passengerId number and target value.</a:t>
            </a:r>
            <a:endParaRPr lang="en-US" dirty="0"/>
          </a:p>
        </p:txBody>
      </p:sp>
      <p:pic>
        <p:nvPicPr>
          <p:cNvPr id="4098" name="Picture 2"/>
          <p:cNvPicPr>
            <a:picLocks noChangeAspect="1" noChangeArrowheads="1"/>
          </p:cNvPicPr>
          <p:nvPr/>
        </p:nvPicPr>
        <p:blipFill>
          <a:blip r:embed="rId2"/>
          <a:srcRect r="34937"/>
          <a:stretch>
            <a:fillRect/>
          </a:stretch>
        </p:blipFill>
        <p:spPr bwMode="auto">
          <a:xfrm>
            <a:off x="8442655" y="1696080"/>
            <a:ext cx="3030478" cy="15335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8487944" y="3430617"/>
            <a:ext cx="2985188" cy="2689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EF64662-CC57-4897-90B9-1BAC0C42BA05}">
  <ds:schemaRefs>
    <ds:schemaRef ds:uri="http://schemas.microsoft.com/sharepoint/v3/contenttype/forms"/>
  </ds:schemaRefs>
</ds:datastoreItem>
</file>

<file path=customXml/itemProps3.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794</Words>
  <Application>Microsoft Office PowerPoint</Application>
  <PresentationFormat>Custom</PresentationFormat>
  <Paragraphs>92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EE470/MACHINE LEARNING</vt:lpstr>
      <vt:lpstr>A.CRISP-DM Methodology</vt:lpstr>
      <vt:lpstr>A.1. Processes of CRISP-DM</vt:lpstr>
      <vt:lpstr>A.1.1. Business Understanding</vt:lpstr>
      <vt:lpstr>A.1.2. Data Understanding</vt:lpstr>
      <vt:lpstr>A.1.3. Data Preparation</vt:lpstr>
      <vt:lpstr>A.1.4. Modelling</vt:lpstr>
      <vt:lpstr>A.1.4. Modelling</vt:lpstr>
      <vt:lpstr>A.1.5. Evaulation</vt:lpstr>
      <vt:lpstr>A.1.6. Deployment</vt:lpstr>
      <vt:lpstr>B. Flowchart</vt:lpstr>
      <vt:lpstr>C. Link for code &amp; dataset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2023-12-23T12:07:04Z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