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8" r:id="rId8"/>
    <p:sldId id="269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84A4-9C2C-4EB4-B6CA-DBF63AE5928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429-2F08-4E20-A8AA-0D5C3DEDD3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66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84A4-9C2C-4EB4-B6CA-DBF63AE5928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429-2F08-4E20-A8AA-0D5C3DEDD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84A4-9C2C-4EB4-B6CA-DBF63AE5928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429-2F08-4E20-A8AA-0D5C3DEDD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84A4-9C2C-4EB4-B6CA-DBF63AE5928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429-2F08-4E20-A8AA-0D5C3DEDD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7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84A4-9C2C-4EB4-B6CA-DBF63AE5928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429-2F08-4E20-A8AA-0D5C3DEDD3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9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84A4-9C2C-4EB4-B6CA-DBF63AE5928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429-2F08-4E20-A8AA-0D5C3DEDD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6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84A4-9C2C-4EB4-B6CA-DBF63AE5928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429-2F08-4E20-A8AA-0D5C3DEDD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5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84A4-9C2C-4EB4-B6CA-DBF63AE5928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429-2F08-4E20-A8AA-0D5C3DEDD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1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84A4-9C2C-4EB4-B6CA-DBF63AE5928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429-2F08-4E20-A8AA-0D5C3DEDD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7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BB84A4-9C2C-4EB4-B6CA-DBF63AE5928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58429-2F08-4E20-A8AA-0D5C3DEDD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84A4-9C2C-4EB4-B6CA-DBF63AE5928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429-2F08-4E20-A8AA-0D5C3DEDD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BB84A4-9C2C-4EB4-B6CA-DBF63AE5928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958429-2F08-4E20-A8AA-0D5C3DEDD3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8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4974D9-4EE9-4A0C-AEA6-E939D27A4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553" y="924320"/>
            <a:ext cx="10364891" cy="1812303"/>
          </a:xfrm>
        </p:spPr>
        <p:txBody>
          <a:bodyPr>
            <a:noAutofit/>
          </a:bodyPr>
          <a:lstStyle/>
          <a:p>
            <a:pPr algn="ctr"/>
            <a:r>
              <a:rPr lang="tr-TR" sz="4000" b="1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MMI 713 </a:t>
            </a:r>
            <a:r>
              <a:rPr lang="en-US" sz="4000" b="1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 PARALLEL PROGRAMMING ON GPU</a:t>
            </a:r>
            <a:br>
              <a:rPr lang="tr-TR" sz="4000" b="1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tr-TR" sz="4000" b="1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000" b="1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2019-2020 SPRING TERM PROJEC</a:t>
            </a:r>
            <a:r>
              <a:rPr lang="tr-TR" sz="4000" b="1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 PRESENTATION</a:t>
            </a:r>
            <a:endParaRPr lang="en-US" sz="4000" b="1" spc="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8EA6119-82A1-4C2A-B52C-C23ABC15B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1736" y="4829837"/>
            <a:ext cx="4013077" cy="1103843"/>
          </a:xfrm>
        </p:spPr>
        <p:txBody>
          <a:bodyPr>
            <a:normAutofit/>
          </a:bodyPr>
          <a:lstStyle/>
          <a:p>
            <a:pPr algn="r"/>
            <a:r>
              <a:rPr lang="tr-TR" b="1" dirty="0"/>
              <a:t>Enes Muvahhid ŞAHİN</a:t>
            </a:r>
          </a:p>
          <a:p>
            <a:pPr algn="r"/>
            <a:r>
              <a:rPr lang="tr-TR" b="1" dirty="0"/>
              <a:t>2167195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10FE8924-8950-4FE6-AB63-037E76BE2869}"/>
              </a:ext>
            </a:extLst>
          </p:cNvPr>
          <p:cNvSpPr txBox="1">
            <a:spLocks/>
          </p:cNvSpPr>
          <p:nvPr/>
        </p:nvSpPr>
        <p:spPr>
          <a:xfrm>
            <a:off x="1274974" y="2984880"/>
            <a:ext cx="9642050" cy="1323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3600" i="1" dirty="0">
                <a:latin typeface="+mn-lt"/>
                <a:ea typeface="+mn-ea"/>
                <a:cs typeface="+mn-cs"/>
              </a:rPr>
              <a:t>CUDA Implementation of Banker’s Algorithm for Deadlock Avoidance</a:t>
            </a:r>
            <a:endParaRPr lang="tr-TR" sz="3600" i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69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688EE3-F814-48FA-8079-DDC07285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BANKER’S ALGORITHM – EXPERIMENTS</a:t>
            </a:r>
            <a:endParaRPr lang="en-US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BF177B4-BC76-45EE-BA86-0C7164E81A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70473" y="2026762"/>
            <a:ext cx="8051054" cy="38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7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688EE3-F814-48FA-8079-DDC07285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BANKER’S ALGORITHM – EXPERIMENTS</a:t>
            </a:r>
            <a:endParaRPr lang="en-US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BDCCBAA-DCD6-486D-AEE5-BDEE080623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3428" y="2053117"/>
            <a:ext cx="6506103" cy="4000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256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27A7E4-C802-4B60-BA97-6146EC7E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DEADLOCK AVOIDANCE</a:t>
            </a:r>
            <a:endParaRPr lang="en-US" b="1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1252650-87A5-462F-B801-AF91CFBE2E64}"/>
              </a:ext>
            </a:extLst>
          </p:cNvPr>
          <p:cNvSpPr txBox="1"/>
          <p:nvPr/>
        </p:nvSpPr>
        <p:spPr>
          <a:xfrm>
            <a:off x="1206632" y="1819373"/>
            <a:ext cx="10246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Deadlock can be avoided by allocating resources to the processes carefully.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One possible algorithm used for deadlock avoidance and resource allocation is called </a:t>
            </a:r>
            <a:r>
              <a:rPr lang="en-US" b="1" dirty="0"/>
              <a:t>Banker’s Algorithm.</a:t>
            </a:r>
            <a:endParaRPr lang="tr-TR" b="1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Banker’s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of </a:t>
            </a:r>
            <a:r>
              <a:rPr lang="tr-TR" dirty="0" err="1"/>
              <a:t>following</a:t>
            </a:r>
            <a:r>
              <a:rPr lang="tr-TR" dirty="0"/>
              <a:t> data </a:t>
            </a:r>
            <a:r>
              <a:rPr lang="tr-TR" dirty="0" err="1"/>
              <a:t>structures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performing</a:t>
            </a:r>
            <a:r>
              <a:rPr lang="tr-TR" dirty="0"/>
              <a:t> </a:t>
            </a:r>
            <a:r>
              <a:rPr lang="tr-TR" dirty="0" err="1"/>
              <a:t>resource</a:t>
            </a:r>
            <a:r>
              <a:rPr lang="tr-TR" dirty="0"/>
              <a:t> </a:t>
            </a:r>
            <a:r>
              <a:rPr lang="tr-TR" dirty="0" err="1"/>
              <a:t>allocation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deadlock</a:t>
            </a:r>
            <a:r>
              <a:rPr lang="tr-TR" dirty="0"/>
              <a:t> </a:t>
            </a:r>
            <a:r>
              <a:rPr lang="tr-TR" dirty="0" err="1"/>
              <a:t>avoidance</a:t>
            </a:r>
            <a:r>
              <a:rPr lang="tr-TR" dirty="0"/>
              <a:t>.</a:t>
            </a:r>
          </a:p>
          <a:p>
            <a:pPr algn="just"/>
            <a:endParaRPr lang="tr-TR" dirty="0"/>
          </a:p>
          <a:p>
            <a:pPr algn="just"/>
            <a:r>
              <a:rPr lang="tr-TR" sz="1400" b="1" dirty="0"/>
              <a:t>m:</a:t>
            </a:r>
            <a:r>
              <a:rPr lang="tr-TR" sz="1400" dirty="0"/>
              <a:t> </a:t>
            </a:r>
            <a:r>
              <a:rPr lang="tr-TR" sz="1400" dirty="0" err="1"/>
              <a:t>Number</a:t>
            </a:r>
            <a:r>
              <a:rPr lang="tr-TR" sz="1400" dirty="0"/>
              <a:t> of </a:t>
            </a:r>
            <a:r>
              <a:rPr lang="tr-TR" sz="1400" dirty="0" err="1"/>
              <a:t>resources</a:t>
            </a:r>
            <a:r>
              <a:rPr lang="tr-TR" sz="1400" dirty="0"/>
              <a:t>	</a:t>
            </a:r>
            <a:r>
              <a:rPr lang="tr-TR" sz="1400" b="1" dirty="0"/>
              <a:t>n:</a:t>
            </a:r>
            <a:r>
              <a:rPr lang="tr-TR" sz="1400" dirty="0"/>
              <a:t> </a:t>
            </a:r>
            <a:r>
              <a:rPr lang="tr-TR" sz="1400" dirty="0" err="1"/>
              <a:t>Number</a:t>
            </a:r>
            <a:r>
              <a:rPr lang="tr-TR" sz="1400" dirty="0"/>
              <a:t> of </a:t>
            </a:r>
            <a:r>
              <a:rPr lang="tr-TR" sz="1400" dirty="0" err="1"/>
              <a:t>processes</a:t>
            </a:r>
            <a:endParaRPr lang="tr-TR" sz="1400" dirty="0"/>
          </a:p>
          <a:p>
            <a:pPr algn="just"/>
            <a:endParaRPr lang="tr-TR" sz="1400" dirty="0"/>
          </a:p>
          <a:p>
            <a:pPr algn="just"/>
            <a:r>
              <a:rPr lang="en-US" sz="1400" b="1" dirty="0"/>
              <a:t>Available[m]: </a:t>
            </a:r>
            <a:r>
              <a:rPr lang="en-US" sz="1400" dirty="0"/>
              <a:t>One</a:t>
            </a:r>
            <a:r>
              <a:rPr lang="tr-TR" sz="1400" dirty="0"/>
              <a:t>-</a:t>
            </a:r>
            <a:r>
              <a:rPr lang="en-US" sz="1400" dirty="0"/>
              <a:t>dimensional array of size m. It indicates the number of available resources of each type.</a:t>
            </a:r>
            <a:endParaRPr lang="tr-TR" sz="1400" dirty="0"/>
          </a:p>
          <a:p>
            <a:pPr algn="just"/>
            <a:endParaRPr lang="tr-TR" sz="1400" dirty="0"/>
          </a:p>
          <a:p>
            <a:pPr algn="just"/>
            <a:r>
              <a:rPr lang="en-US" sz="1400" b="1" dirty="0"/>
              <a:t>Max[n, m]: </a:t>
            </a:r>
            <a:r>
              <a:rPr lang="en-US" sz="1400" dirty="0"/>
              <a:t>Two-dimensional array of size n x m. It defines the maximum demand of each process from each resource type.</a:t>
            </a:r>
            <a:endParaRPr lang="tr-TR" sz="1400" dirty="0"/>
          </a:p>
          <a:p>
            <a:pPr algn="just"/>
            <a:endParaRPr lang="tr-TR" sz="1400" dirty="0"/>
          </a:p>
          <a:p>
            <a:pPr algn="just"/>
            <a:r>
              <a:rPr lang="en-US" sz="1400" b="1" dirty="0"/>
              <a:t>Allocation[n, m]: </a:t>
            </a:r>
            <a:r>
              <a:rPr lang="en-US" sz="1400" dirty="0"/>
              <a:t>Two-dimensional array of size n x m. It defines the number of resources of each type currently allocated to each process.</a:t>
            </a:r>
            <a:endParaRPr lang="tr-TR" sz="1400" dirty="0"/>
          </a:p>
          <a:p>
            <a:pPr algn="just"/>
            <a:endParaRPr lang="tr-TR" sz="1400" dirty="0"/>
          </a:p>
          <a:p>
            <a:pPr algn="just"/>
            <a:r>
              <a:rPr lang="en-US" sz="1400" b="1" dirty="0"/>
              <a:t>Need[n, m]: </a:t>
            </a:r>
            <a:r>
              <a:rPr lang="en-US" sz="1400" dirty="0"/>
              <a:t>Two-dimensional array of size n x m. It indicates the remaining need of each process, of each resource type.</a:t>
            </a:r>
            <a:endParaRPr lang="tr-TR" sz="1400" dirty="0"/>
          </a:p>
          <a:p>
            <a:pPr algn="just"/>
            <a:endParaRPr lang="tr-TR" sz="1400" dirty="0"/>
          </a:p>
          <a:p>
            <a:pPr algn="just"/>
            <a:r>
              <a:rPr lang="en-US" sz="1400" b="1" dirty="0"/>
              <a:t>Request[</a:t>
            </a:r>
            <a:r>
              <a:rPr lang="tr-TR" sz="1400" b="1" dirty="0"/>
              <a:t>m</a:t>
            </a:r>
            <a:r>
              <a:rPr lang="en-US" sz="1400" b="1" dirty="0"/>
              <a:t>]: </a:t>
            </a:r>
            <a:r>
              <a:rPr lang="en-US" sz="1400" dirty="0"/>
              <a:t>Two-dimensional array of size n x m. It </a:t>
            </a:r>
            <a:r>
              <a:rPr lang="tr-TR" sz="1400" dirty="0" err="1"/>
              <a:t>represents</a:t>
            </a:r>
            <a:r>
              <a:rPr lang="en-US" sz="1400" dirty="0"/>
              <a:t> the </a:t>
            </a:r>
            <a:r>
              <a:rPr lang="tr-TR" sz="1400" dirty="0" err="1"/>
              <a:t>allocation</a:t>
            </a:r>
            <a:r>
              <a:rPr lang="tr-TR" sz="1400" dirty="0"/>
              <a:t> </a:t>
            </a:r>
            <a:r>
              <a:rPr lang="tr-TR" sz="1400" dirty="0" err="1"/>
              <a:t>request</a:t>
            </a:r>
            <a:r>
              <a:rPr lang="tr-TR" sz="1400" dirty="0"/>
              <a:t> of a </a:t>
            </a:r>
            <a:r>
              <a:rPr lang="tr-TR" sz="1400"/>
              <a:t>process </a:t>
            </a:r>
            <a:r>
              <a:rPr lang="en-US" sz="1400" dirty="0"/>
              <a:t>of each resource type.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71429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688EE3-F814-48FA-8079-DDC07285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BANKER’S ALGORITHM</a:t>
            </a:r>
            <a:endParaRPr lang="en-US" b="1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FB210E9-93D5-4CB4-88EE-260B87BC983F}"/>
              </a:ext>
            </a:extLst>
          </p:cNvPr>
          <p:cNvSpPr txBox="1"/>
          <p:nvPr/>
        </p:nvSpPr>
        <p:spPr>
          <a:xfrm>
            <a:off x="1206632" y="1875934"/>
            <a:ext cx="10246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err="1"/>
              <a:t>Banker’s</a:t>
            </a:r>
            <a:r>
              <a:rPr lang="tr-TR" dirty="0"/>
              <a:t> </a:t>
            </a:r>
            <a:r>
              <a:rPr lang="en-US" dirty="0"/>
              <a:t>Algorithm consists of three parts:</a:t>
            </a:r>
            <a:endParaRPr lang="tr-TR" dirty="0"/>
          </a:p>
          <a:p>
            <a:pPr algn="just"/>
            <a:endParaRPr lang="tr-TR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Check whether the requested allocation is </a:t>
            </a:r>
            <a:r>
              <a:rPr lang="tr-TR" dirty="0" err="1"/>
              <a:t>valid</a:t>
            </a:r>
            <a:r>
              <a:rPr lang="en-US" dirty="0"/>
              <a:t> (Requested resources are not more than process’ needs or available resources)</a:t>
            </a:r>
            <a:endParaRPr lang="tr-TR" dirty="0"/>
          </a:p>
          <a:p>
            <a:pPr marL="342900" indent="-342900" algn="just">
              <a:buFont typeface="+mj-lt"/>
              <a:buAutoNum type="arabicPeriod"/>
            </a:pPr>
            <a:endParaRPr lang="tr-TR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Construct the necessary Available, Allocation, Need matrices as if allocation is made.</a:t>
            </a:r>
            <a:endParaRPr lang="tr-TR" dirty="0"/>
          </a:p>
          <a:p>
            <a:pPr marL="342900" indent="-342900" algn="just">
              <a:buFont typeface="+mj-lt"/>
              <a:buAutoNum type="arabicPeriod"/>
            </a:pPr>
            <a:endParaRPr lang="tr-TR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Check whether the resulting state is safe using the </a:t>
            </a:r>
            <a:r>
              <a:rPr lang="en-US" b="1" dirty="0"/>
              <a:t>safety algorithm</a:t>
            </a:r>
            <a:r>
              <a:rPr lang="en-US" dirty="0"/>
              <a:t> below (a safe state is a state for which there is an allocation sequence among processes which results in successful termination of all processes).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/>
              <a:t>If the allocation leads to a safe state, allocation can be made. Otherwise requested allocation must wait.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506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688EE3-F814-48FA-8079-DDC07285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BANKER’S ALGORITHM – GPU</a:t>
            </a:r>
            <a:endParaRPr lang="en-US" b="1" dirty="0"/>
          </a:p>
        </p:txBody>
      </p:sp>
      <p:pic>
        <p:nvPicPr>
          <p:cNvPr id="5" name="Resim 4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F2263DE8-B099-4798-B1CB-0AD607C707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9489" y="1989287"/>
            <a:ext cx="8413021" cy="393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5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9688EE3-F814-48FA-8079-DDC07285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910" y="639097"/>
            <a:ext cx="5020090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BANKER’S ALGORITHM – GPU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CCC3CA6-5C1E-47FC-BB03-FB0CEDC86D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306" y="640081"/>
            <a:ext cx="6014664" cy="5006571"/>
          </a:xfrm>
          <a:prstGeom prst="rect">
            <a:avLst/>
          </a:prstGeom>
          <a:noFill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479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9688EE3-F814-48FA-8079-DDC07285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DYNAMIC PARALLELISM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7EA03CD-2031-4C1A-9E1C-88228702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1361343"/>
            <a:ext cx="6912217" cy="361163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671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688EE3-F814-48FA-8079-DDC07285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DYNAMIC PARALLELISM</a:t>
            </a:r>
            <a:endParaRPr lang="en-US" b="1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2C2F9D2-0F19-47A2-B567-1BEBFDC7076A}"/>
              </a:ext>
            </a:extLst>
          </p:cNvPr>
          <p:cNvSpPr txBox="1"/>
          <p:nvPr/>
        </p:nvSpPr>
        <p:spPr>
          <a:xfrm>
            <a:off x="1097280" y="2347275"/>
            <a:ext cx="10246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Introduced</a:t>
            </a:r>
            <a:r>
              <a:rPr lang="tr-TR" dirty="0"/>
              <a:t> in CUDA 5.0.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Compute</a:t>
            </a:r>
            <a:r>
              <a:rPr lang="tr-TR" dirty="0"/>
              <a:t> </a:t>
            </a:r>
            <a:r>
              <a:rPr lang="tr-TR" dirty="0" err="1"/>
              <a:t>capability</a:t>
            </a:r>
            <a:r>
              <a:rPr lang="tr-TR" dirty="0"/>
              <a:t> 3.5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higer</a:t>
            </a:r>
            <a:r>
              <a:rPr lang="tr-TR" dirty="0"/>
              <a:t> is </a:t>
            </a:r>
            <a:r>
              <a:rPr lang="tr-TR" dirty="0" err="1"/>
              <a:t>required</a:t>
            </a:r>
            <a:r>
              <a:rPr lang="tr-TR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Dynamic parallelism is useful for problems where there exists a </a:t>
            </a:r>
            <a:r>
              <a:rPr lang="en-US" b="1" dirty="0"/>
              <a:t>nested parallelism</a:t>
            </a:r>
            <a:r>
              <a:rPr lang="tr-TR" dirty="0"/>
              <a:t>.</a:t>
            </a:r>
            <a:r>
              <a:rPr lang="en-US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104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CCC3CA6-5C1E-47FC-BB03-FB0CEDC86D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305" y="640081"/>
            <a:ext cx="6163605" cy="5054156"/>
          </a:xfrm>
          <a:prstGeom prst="rect">
            <a:avLst/>
          </a:prstGeom>
          <a:noFill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25C61113-DF6B-4BB1-9191-115DD49DD84F}"/>
              </a:ext>
            </a:extLst>
          </p:cNvPr>
          <p:cNvSpPr txBox="1">
            <a:spLocks/>
          </p:cNvSpPr>
          <p:nvPr/>
        </p:nvSpPr>
        <p:spPr>
          <a:xfrm>
            <a:off x="7171910" y="639097"/>
            <a:ext cx="5020090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100" b="1">
                <a:solidFill>
                  <a:schemeClr val="tx1">
                    <a:lumMod val="85000"/>
                    <a:lumOff val="15000"/>
                  </a:schemeClr>
                </a:solidFill>
              </a:rPr>
              <a:t>BANKER’S ALGORITHM – GPU</a:t>
            </a:r>
            <a:endParaRPr lang="en-US" sz="5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2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9688EE3-F814-48FA-8079-DDC07285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810" y="656147"/>
            <a:ext cx="5187030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BANKER’S ALGORITHM – GPU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A42DBFD-73C6-434E-8BE0-27B225F8EA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7658" y="523684"/>
            <a:ext cx="5521695" cy="517055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188285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371</Words>
  <Application>Microsoft Office PowerPoint</Application>
  <PresentationFormat>Geniş ekran</PresentationFormat>
  <Paragraphs>47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Geçmişe bakış</vt:lpstr>
      <vt:lpstr>MMI 713 APPLIED PARALLEL PROGRAMMING ON GPU  2019-2020 SPRING TERM PROJECT PRESENTATION</vt:lpstr>
      <vt:lpstr>DEADLOCK AVOIDANCE</vt:lpstr>
      <vt:lpstr>BANKER’S ALGORITHM</vt:lpstr>
      <vt:lpstr>BANKER’S ALGORITHM – GPU</vt:lpstr>
      <vt:lpstr>BANKER’S ALGORITHM – GPU</vt:lpstr>
      <vt:lpstr>DYNAMIC PARALLELISM</vt:lpstr>
      <vt:lpstr>DYNAMIC PARALLELISM</vt:lpstr>
      <vt:lpstr>PowerPoint Sunusu</vt:lpstr>
      <vt:lpstr>BANKER’S ALGORITHM – GPU</vt:lpstr>
      <vt:lpstr>BANKER’S ALGORITHM – EXPERIMENTS</vt:lpstr>
      <vt:lpstr>BANKER’S ALGORITHM – 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PARALLEL PROGRAMMING ON GPU  2019-2020 SPRING TERM PROJECT PRESENTATION</dc:title>
  <dc:creator>Enes ŞAHİN</dc:creator>
  <cp:lastModifiedBy>Enes ŞAHİN</cp:lastModifiedBy>
  <cp:revision>8</cp:revision>
  <dcterms:created xsi:type="dcterms:W3CDTF">2020-06-21T16:45:20Z</dcterms:created>
  <dcterms:modified xsi:type="dcterms:W3CDTF">2020-06-21T19:18:21Z</dcterms:modified>
</cp:coreProperties>
</file>