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7" r:id="rId9"/>
    <p:sldId id="270" r:id="rId10"/>
    <p:sldId id="268" r:id="rId11"/>
    <p:sldId id="269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3DC9A1-A423-A6D9-A2C9-D9B8F4DDD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91FDFC0-F38F-70E7-B9F6-8E144F69E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BF67AE9-5742-A911-5B2F-F89EB532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1AC1-1D17-4451-ABE1-F32F3DD54DDE}" type="datetimeFigureOut">
              <a:rPr lang="tr-TR" smtClean="0"/>
              <a:t>22.06.2025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0B3A1C7-9AAC-C367-4391-DCAE1747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2D4686-4E96-AA11-BCBF-3535093E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896F-FD2E-44A4-AAE8-119237AD5B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664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76BABA-10F5-1150-4896-178678E2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4AE7AD7-DE88-2E9E-4F6F-3F4140CB6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AAE2A97-C289-A7F5-2892-9CE81D6F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1AC1-1D17-4451-ABE1-F32F3DD54DDE}" type="datetimeFigureOut">
              <a:rPr lang="tr-TR" smtClean="0"/>
              <a:t>22.06.2025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1A00DEB-414C-04C7-CC64-5DD648AB7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AE03574-0A57-AB39-C6DE-35A8A8AD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896F-FD2E-44A4-AAE8-119237AD5B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676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ED3A78D-B56B-7519-BCE8-786BB23C2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2CC81A6-EB1E-B1E0-8559-5663467C3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0CED2F7-538E-E731-E96C-340A1585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1AC1-1D17-4451-ABE1-F32F3DD54DDE}" type="datetimeFigureOut">
              <a:rPr lang="tr-TR" smtClean="0"/>
              <a:t>22.06.2025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1D817C-C0FC-7A91-59AD-2F991FDD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C475C1A-908F-1C80-349E-A8042214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896F-FD2E-44A4-AAE8-119237AD5B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768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2275BF-3D24-474F-98A0-D9274F96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23CEA-CBFD-91AA-D62E-D45793313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D085D4-1F2C-FE65-4ED8-540FE036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1AC1-1D17-4451-ABE1-F32F3DD54DDE}" type="datetimeFigureOut">
              <a:rPr lang="tr-TR" smtClean="0"/>
              <a:t>22.06.2025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C3E282B-C6FC-93CC-C691-E81AF49B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42F9EFC-8030-9195-292E-0CA141A3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896F-FD2E-44A4-AAE8-119237AD5B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388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6C2C9B-3E1D-0032-DCC6-7170ECAF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3398150-9C5F-CB22-8B51-DED99DF63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2CB4729-CA8A-DF32-538E-AB22BCAD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1AC1-1D17-4451-ABE1-F32F3DD54DDE}" type="datetimeFigureOut">
              <a:rPr lang="tr-TR" smtClean="0"/>
              <a:t>22.06.2025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CE56238-5900-06E2-B6D1-02E2C57B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86B7DB-9AA9-3836-86EE-EAEF7FE8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896F-FD2E-44A4-AAE8-119237AD5B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557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1AD117-F37D-82C5-4A79-F1A792A99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A11CF9-2F16-FB26-08F2-75C29AE64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1A60156-3076-DFDB-2DDF-476F046E4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65F30E8-6A56-39C1-FD42-23B2CF76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1AC1-1D17-4451-ABE1-F32F3DD54DDE}" type="datetimeFigureOut">
              <a:rPr lang="tr-TR" smtClean="0"/>
              <a:t>22.06.2025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2515E64-D819-713F-E87C-167F4BF7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5A92B3A-61CE-AFD5-807B-7FC226EE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896F-FD2E-44A4-AAE8-119237AD5B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038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2089E9-701C-7FEC-2ACF-499FAB15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AF51D5B-D88B-8283-9D17-1AE8084B0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813C421-4471-FF55-1D68-318660FB8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6D0E355-C0EA-DC64-B70B-D2B321244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A88D809-EAE8-F149-C265-FED2824A8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69E45FC-A05E-9DE9-2A67-C23E3325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1AC1-1D17-4451-ABE1-F32F3DD54DDE}" type="datetimeFigureOut">
              <a:rPr lang="tr-TR" smtClean="0"/>
              <a:t>22.06.2025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FCAF2ED-47FA-85CF-5D4E-ABF404E8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0091D6-5A43-31D0-CFF3-59954379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896F-FD2E-44A4-AAE8-119237AD5B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459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3FA8B3-52F4-4426-C80E-05BDD4AA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0C8985F-CF6F-CB9D-35E6-90390A87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1AC1-1D17-4451-ABE1-F32F3DD54DDE}" type="datetimeFigureOut">
              <a:rPr lang="tr-TR" smtClean="0"/>
              <a:t>22.06.2025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25B6EF8-A93C-1B12-29D0-CE207E05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9FBA4B2-2C46-1D3C-CF0C-0B40E131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896F-FD2E-44A4-AAE8-119237AD5B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0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A73A23E-3AFF-E6B5-B577-86468A4F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1AC1-1D17-4451-ABE1-F32F3DD54DDE}" type="datetimeFigureOut">
              <a:rPr lang="tr-TR" smtClean="0"/>
              <a:t>22.06.2025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D4A54D-B31F-9FC6-8812-F4C85F89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C4B4F22-E8A5-CA6A-7089-FFF31633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896F-FD2E-44A4-AAE8-119237AD5B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443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B12D8C-2DCB-9C13-606D-11FDF59D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2E18B9-0F2B-B50D-0A7B-72C926E2D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E6F17CE-0619-996E-1020-54FF7B328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90225F3-883F-1C48-C61E-BBDB7965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1AC1-1D17-4451-ABE1-F32F3DD54DDE}" type="datetimeFigureOut">
              <a:rPr lang="tr-TR" smtClean="0"/>
              <a:t>22.06.2025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D335663-0EF0-1AE5-9786-CF78BFB2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31D548B-71D5-1BFB-CC00-BDD698C6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896F-FD2E-44A4-AAE8-119237AD5B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416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4C285D-304C-0E69-4090-86635F6A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8E47E31-6088-41D5-3705-421EDE135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5CA47FB-8368-C8BA-074A-B3882E3B8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1007285-0E72-57FA-96CB-292B7F81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1AC1-1D17-4451-ABE1-F32F3DD54DDE}" type="datetimeFigureOut">
              <a:rPr lang="tr-TR" smtClean="0"/>
              <a:t>22.06.2025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2786CDB-04C1-84A4-27CF-D734D2F58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D9D938F-08F2-98B4-79C6-FBBD04CC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896F-FD2E-44A4-AAE8-119237AD5B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043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DD6B438-CC35-6220-352D-D7EC3FDC0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408B3B9-1B27-4D1A-2E66-35FCCEDED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309A1B4-FD30-F1E4-A960-44D763AF7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F01AC1-1D17-4451-ABE1-F32F3DD54DDE}" type="datetimeFigureOut">
              <a:rPr lang="tr-TR" smtClean="0"/>
              <a:t>22.06.2025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B21269-F7DE-DD35-67ED-9B7E57521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2115C49-E50B-71DF-E8F6-337D4A6E4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CF896F-FD2E-44A4-AAE8-119237AD5B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734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74A4C2-C66B-2BAA-B749-5B33D9E55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643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AvionCPU</a:t>
            </a:r>
            <a:r>
              <a:rPr lang="tr-TR" dirty="0"/>
              <a:t>: </a:t>
            </a:r>
            <a:r>
              <a:rPr lang="tr-TR" dirty="0" err="1"/>
              <a:t>Verilog</a:t>
            </a:r>
            <a:r>
              <a:rPr lang="tr-TR" dirty="0"/>
              <a:t> ile </a:t>
            </a:r>
            <a:r>
              <a:rPr lang="tr-TR" dirty="0" err="1"/>
              <a:t>Von</a:t>
            </a:r>
            <a:r>
              <a:rPr lang="tr-TR" dirty="0"/>
              <a:t> Neumann Mimarisine Sahip İşlemci Tasarımı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7B4619-7A8E-0581-42E9-B9E19F93912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25244" y="4158377"/>
            <a:ext cx="55707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Enes Orhan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Gömülü Sistem Uygulamaları – Marmara Üniversitesi</a:t>
            </a:r>
            <a:endParaRPr lang="tr-TR" altLang="tr-TR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Haziran 2025</a:t>
            </a:r>
          </a:p>
        </p:txBody>
      </p:sp>
    </p:spTree>
    <p:extLst>
      <p:ext uri="{BB962C8B-B14F-4D97-AF65-F5344CB8AC3E}">
        <p14:creationId xmlns:p14="http://schemas.microsoft.com/office/powerpoint/2010/main" val="218820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38E93B-BB4B-E5F6-1747-22FD3B4E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Kazanımlar ve Sonuç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AAFAC9-A5AF-78AF-3E3C-17D795D81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Verilog</a:t>
            </a:r>
            <a:r>
              <a:rPr lang="tr-TR" dirty="0"/>
              <a:t> ile işlemci tasarımı pratiği</a:t>
            </a:r>
          </a:p>
          <a:p>
            <a:r>
              <a:rPr lang="tr-TR" dirty="0"/>
              <a:t>ALU ve RAM mimarisinin kontrolü</a:t>
            </a:r>
          </a:p>
          <a:p>
            <a:r>
              <a:rPr lang="tr-TR" dirty="0"/>
              <a:t>FSM tasarım yetkinliği</a:t>
            </a:r>
          </a:p>
          <a:p>
            <a:r>
              <a:rPr lang="tr-TR" dirty="0" err="1"/>
              <a:t>Instruction</a:t>
            </a:r>
            <a:r>
              <a:rPr lang="tr-TR" dirty="0"/>
              <a:t> </a:t>
            </a:r>
            <a:r>
              <a:rPr lang="tr-TR" dirty="0" err="1"/>
              <a:t>cycle</a:t>
            </a:r>
            <a:r>
              <a:rPr lang="tr-TR" dirty="0"/>
              <a:t> detaylarının kavranması</a:t>
            </a:r>
          </a:p>
          <a:p>
            <a:r>
              <a:rPr lang="tr-TR" dirty="0"/>
              <a:t>Başarıyla tamamlanan simülasyonlar</a:t>
            </a:r>
          </a:p>
        </p:txBody>
      </p:sp>
    </p:spTree>
    <p:extLst>
      <p:ext uri="{BB962C8B-B14F-4D97-AF65-F5344CB8AC3E}">
        <p14:creationId xmlns:p14="http://schemas.microsoft.com/office/powerpoint/2010/main" val="331978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48645D-C9A5-9A76-67C8-F9EBE342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7200" dirty="0"/>
              <a:t>Teşekkürler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F6ABF8-07CF-0259-CB2F-8E21706E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4000" dirty="0"/>
              <a:t>Sunumunuzu dinlediğiniz için teşekkür ederim.</a:t>
            </a:r>
            <a:br>
              <a:rPr lang="tr-TR" sz="4000" dirty="0"/>
            </a:br>
            <a:r>
              <a:rPr lang="tr-TR" sz="4000" dirty="0"/>
              <a:t>Sorularınızı alabilirim.</a:t>
            </a:r>
          </a:p>
        </p:txBody>
      </p:sp>
    </p:spTree>
    <p:extLst>
      <p:ext uri="{BB962C8B-B14F-4D97-AF65-F5344CB8AC3E}">
        <p14:creationId xmlns:p14="http://schemas.microsoft.com/office/powerpoint/2010/main" val="380674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899C71-7194-4CDD-FAA7-ABD9A476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Projenin Amacı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8AA43B-9332-26FB-A67C-959E0A18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Basit bir CPU tasarımı gerçekleştirmek</a:t>
            </a:r>
          </a:p>
          <a:p>
            <a:r>
              <a:rPr lang="tr-TR" dirty="0" err="1"/>
              <a:t>Von</a:t>
            </a:r>
            <a:r>
              <a:rPr lang="tr-TR" dirty="0"/>
              <a:t> Neumann mimarisini anlamak ve uygulamak</a:t>
            </a:r>
          </a:p>
          <a:p>
            <a:r>
              <a:rPr lang="tr-TR" dirty="0" err="1"/>
              <a:t>Verilog</a:t>
            </a:r>
            <a:r>
              <a:rPr lang="tr-TR" dirty="0"/>
              <a:t> ile RTL seviyesinde işlemci mimarisi oluşturmak</a:t>
            </a:r>
          </a:p>
          <a:p>
            <a:r>
              <a:rPr lang="tr-TR" dirty="0"/>
              <a:t>ALU, RAM, </a:t>
            </a:r>
            <a:r>
              <a:rPr lang="tr-TR" dirty="0" err="1"/>
              <a:t>Register</a:t>
            </a:r>
            <a:r>
              <a:rPr lang="tr-TR" dirty="0"/>
              <a:t> ve Kontrol Birimlerini entegre etmek</a:t>
            </a:r>
          </a:p>
        </p:txBody>
      </p:sp>
    </p:spTree>
    <p:extLst>
      <p:ext uri="{BB962C8B-B14F-4D97-AF65-F5344CB8AC3E}">
        <p14:creationId xmlns:p14="http://schemas.microsoft.com/office/powerpoint/2010/main" val="148422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C43E2C-0AD5-48F5-0052-CFAC2AE9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Von</a:t>
            </a:r>
            <a:r>
              <a:rPr lang="tr-TR" dirty="0"/>
              <a:t> Neumann Mimarisi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23C985-D73D-7C05-D5BC-8C27F4AC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Bellek ve komutların aynı yerde tutulduğu mimari</a:t>
            </a:r>
          </a:p>
          <a:p>
            <a:r>
              <a:rPr lang="tr-TR" dirty="0"/>
              <a:t>CPU’nun belleğe erişimi kontrol birimi aracılığıyla yapması</a:t>
            </a:r>
          </a:p>
          <a:p>
            <a:r>
              <a:rPr lang="tr-TR" dirty="0"/>
              <a:t>Komut akışı: </a:t>
            </a:r>
            <a:r>
              <a:rPr lang="tr-TR" b="1" dirty="0" err="1"/>
              <a:t>Fetch</a:t>
            </a:r>
            <a:r>
              <a:rPr lang="tr-TR" b="1" dirty="0"/>
              <a:t> → </a:t>
            </a:r>
            <a:r>
              <a:rPr lang="tr-TR" b="1" dirty="0" err="1"/>
              <a:t>Decode</a:t>
            </a:r>
            <a:r>
              <a:rPr lang="tr-TR" b="1" dirty="0"/>
              <a:t> → </a:t>
            </a:r>
            <a:r>
              <a:rPr lang="tr-TR" b="1" dirty="0" err="1"/>
              <a:t>Execute</a:t>
            </a:r>
            <a:endParaRPr lang="tr-TR" b="1" dirty="0"/>
          </a:p>
        </p:txBody>
      </p:sp>
      <p:pic>
        <p:nvPicPr>
          <p:cNvPr id="6" name="Resim 5" descr="metin, ekran görüntüsü, yazı tipi, diyagra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2ABCA58A-1DB2-25FD-BA0D-5AFD8DC14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72" y="3365626"/>
            <a:ext cx="4719655" cy="288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2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1CBB4-B950-8038-1679-2B78CC3B1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5B1CC5-6168-27E3-CCD4-80CB2BDF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AvionCPU</a:t>
            </a:r>
            <a:r>
              <a:rPr lang="tr-TR" dirty="0"/>
              <a:t> Bileşenleri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D3E94E-5FAA-16C0-FD29-FBE25DA9C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tr-TR" b="1" dirty="0" err="1"/>
              <a:t>Registers</a:t>
            </a:r>
            <a:r>
              <a:rPr lang="tr-TR" b="1" dirty="0"/>
              <a:t>: </a:t>
            </a:r>
            <a:r>
              <a:rPr lang="tr-TR" dirty="0"/>
              <a:t>PC, ACC, IR, </a:t>
            </a:r>
            <a:r>
              <a:rPr lang="tr-TR" dirty="0" err="1"/>
              <a:t>State</a:t>
            </a:r>
            <a:endParaRPr lang="tr-TR" dirty="0"/>
          </a:p>
          <a:p>
            <a:r>
              <a:rPr lang="tr-TR" b="1" dirty="0"/>
              <a:t>ALU: </a:t>
            </a:r>
            <a:r>
              <a:rPr lang="tr-TR" dirty="0"/>
              <a:t>Toplama, Çıkarma, Çarpma</a:t>
            </a:r>
          </a:p>
          <a:p>
            <a:r>
              <a:rPr lang="tr-TR" b="1" dirty="0"/>
              <a:t>RAM: </a:t>
            </a:r>
            <a:r>
              <a:rPr lang="tr-TR" dirty="0"/>
              <a:t>64 hücreli, 10-bit genişlik</a:t>
            </a:r>
          </a:p>
          <a:p>
            <a:r>
              <a:rPr lang="tr-TR" b="1" dirty="0"/>
              <a:t>FSM: </a:t>
            </a:r>
            <a:r>
              <a:rPr lang="tr-TR" dirty="0"/>
              <a:t>5 durumlu durum makinesi</a:t>
            </a:r>
          </a:p>
          <a:p>
            <a:r>
              <a:rPr lang="tr-TR" dirty="0" err="1"/>
              <a:t>Instruction</a:t>
            </a:r>
            <a:r>
              <a:rPr lang="tr-TR" dirty="0"/>
              <a:t> Set: LOD, STO, ADD, SUB, MUL, JMP, JMZ, NOP, HLT</a:t>
            </a:r>
          </a:p>
        </p:txBody>
      </p:sp>
    </p:spTree>
    <p:extLst>
      <p:ext uri="{BB962C8B-B14F-4D97-AF65-F5344CB8AC3E}">
        <p14:creationId xmlns:p14="http://schemas.microsoft.com/office/powerpoint/2010/main" val="182682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143571-6925-F4BF-00D6-4316420A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Komut Yapısı (</a:t>
            </a:r>
            <a:r>
              <a:rPr lang="tr-TR" dirty="0" err="1"/>
              <a:t>Instruction</a:t>
            </a:r>
            <a:r>
              <a:rPr lang="tr-TR" dirty="0"/>
              <a:t> Format)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AF228C-3AE9-D28A-1E3B-96746E3D7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8647" cy="4351338"/>
          </a:xfrm>
        </p:spPr>
        <p:txBody>
          <a:bodyPr/>
          <a:lstStyle/>
          <a:p>
            <a:r>
              <a:rPr lang="tr-TR" i="1" dirty="0"/>
              <a:t>Toplam 10 bit[9:6] → </a:t>
            </a:r>
            <a:r>
              <a:rPr lang="tr-TR" i="1" dirty="0" err="1"/>
              <a:t>Opcode</a:t>
            </a:r>
            <a:r>
              <a:rPr lang="tr-TR" i="1" dirty="0"/>
              <a:t> (komut)</a:t>
            </a:r>
          </a:p>
          <a:p>
            <a:r>
              <a:rPr lang="tr-TR" i="1" dirty="0"/>
              <a:t>[5:0] → </a:t>
            </a:r>
            <a:r>
              <a:rPr lang="tr-TR" i="1" dirty="0" err="1"/>
              <a:t>Address</a:t>
            </a:r>
            <a:r>
              <a:rPr lang="tr-TR" i="1" dirty="0"/>
              <a:t> (hedef adres)</a:t>
            </a:r>
          </a:p>
          <a:p>
            <a:r>
              <a:rPr lang="tr-TR" i="1" dirty="0"/>
              <a:t>Örnek: </a:t>
            </a:r>
            <a:r>
              <a:rPr lang="tr-TR" sz="2400" i="1" dirty="0"/>
              <a:t>0000_110010 = LOD 50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8210235-154E-CE0C-919B-C81665B15F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848" y="1506585"/>
            <a:ext cx="4436951" cy="460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5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F0B052-6691-9F48-31AB-4A3AC78E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Durum Makinesi (FSM)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F5D80C-C1A1-F353-1BE3-E46B76FF8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5 Durum:</a:t>
            </a:r>
          </a:p>
          <a:p>
            <a:r>
              <a:rPr lang="tr-TR" dirty="0"/>
              <a:t>0 → </a:t>
            </a:r>
            <a:r>
              <a:rPr lang="tr-TR" dirty="0" err="1"/>
              <a:t>Fetch</a:t>
            </a:r>
            <a:endParaRPr lang="tr-TR" dirty="0"/>
          </a:p>
          <a:p>
            <a:r>
              <a:rPr lang="tr-TR" dirty="0"/>
              <a:t>1 → </a:t>
            </a:r>
            <a:r>
              <a:rPr lang="tr-TR" dirty="0" err="1"/>
              <a:t>Decode</a:t>
            </a:r>
            <a:endParaRPr lang="tr-TR" dirty="0"/>
          </a:p>
          <a:p>
            <a:r>
              <a:rPr lang="tr-TR" dirty="0"/>
              <a:t>2 → Yorumlama (</a:t>
            </a:r>
            <a:r>
              <a:rPr lang="tr-TR" dirty="0" err="1"/>
              <a:t>Opcode</a:t>
            </a:r>
            <a:r>
              <a:rPr lang="tr-TR" dirty="0"/>
              <a:t> analizi)</a:t>
            </a:r>
          </a:p>
          <a:p>
            <a:r>
              <a:rPr lang="tr-TR" dirty="0"/>
              <a:t>3 → </a:t>
            </a:r>
            <a:r>
              <a:rPr lang="tr-TR" dirty="0" err="1"/>
              <a:t>Execute</a:t>
            </a:r>
            <a:endParaRPr lang="tr-TR" dirty="0"/>
          </a:p>
          <a:p>
            <a:r>
              <a:rPr lang="tr-TR" dirty="0"/>
              <a:t>4 → Halt</a:t>
            </a:r>
          </a:p>
          <a:p>
            <a:pPr marL="0" indent="0">
              <a:buNone/>
            </a:pPr>
            <a:r>
              <a:rPr lang="tr-TR" dirty="0"/>
              <a:t>Durumlara göre modüller aktif hale gelir.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08D3676-4900-E546-D3E9-459A418B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197" y="1493822"/>
            <a:ext cx="5271603" cy="324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8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F4301E-5898-31B3-A249-236C2751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1 – </a:t>
            </a:r>
            <a:r>
              <a:rPr lang="en-US" dirty="0" err="1"/>
              <a:t>Toplama</a:t>
            </a:r>
            <a:r>
              <a:rPr lang="en-US" dirty="0"/>
              <a:t> </a:t>
            </a:r>
            <a:r>
              <a:rPr lang="en-US" dirty="0" err="1"/>
              <a:t>İşlemi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98FD5F-2993-3116-30A2-12DF4CBA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54"/>
            <a:ext cx="10515600" cy="4351338"/>
          </a:xfrm>
        </p:spPr>
        <p:txBody>
          <a:bodyPr/>
          <a:lstStyle/>
          <a:p>
            <a:r>
              <a:rPr lang="tr-TR" dirty="0"/>
              <a:t>Bellek [50] = 5, [51] = 10</a:t>
            </a:r>
          </a:p>
          <a:p>
            <a:r>
              <a:rPr lang="tr-TR" dirty="0"/>
              <a:t>Komutlar: LOD 50 → ADD 51 → STO 52 → HLT</a:t>
            </a:r>
          </a:p>
          <a:p>
            <a:r>
              <a:rPr lang="tr-TR" dirty="0"/>
              <a:t>Beklenen sonuç: RAM[52] = 15</a:t>
            </a:r>
          </a:p>
          <a:p>
            <a:r>
              <a:rPr lang="tr-TR" dirty="0"/>
              <a:t>Test başarıyla tamamlandı.</a:t>
            </a:r>
          </a:p>
        </p:txBody>
      </p:sp>
    </p:spTree>
    <p:extLst>
      <p:ext uri="{BB962C8B-B14F-4D97-AF65-F5344CB8AC3E}">
        <p14:creationId xmlns:p14="http://schemas.microsoft.com/office/powerpoint/2010/main" val="9040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512F5B-5859-4D42-A598-533FDD9E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WaveForm</a:t>
            </a:r>
            <a:r>
              <a:rPr lang="tr-TR" dirty="0"/>
              <a:t> Test Case 1</a:t>
            </a:r>
          </a:p>
        </p:txBody>
      </p:sp>
      <p:pic>
        <p:nvPicPr>
          <p:cNvPr id="5" name="İçerik Yer Tutucusu 4" descr="metin, ekran görüntüsü, ekran, görüntüleme, yazıl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4ED6A098-C8CA-E294-C221-7F45CAD3C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825188" cy="4363603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737A512-58F9-E7CB-34E0-13B0518AE6A2}"/>
              </a:ext>
            </a:extLst>
          </p:cNvPr>
          <p:cNvSpPr txBox="1"/>
          <p:nvPr/>
        </p:nvSpPr>
        <p:spPr>
          <a:xfrm>
            <a:off x="8841130" y="1690688"/>
            <a:ext cx="2334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RAMWr</a:t>
            </a:r>
            <a:r>
              <a:rPr lang="tr-TR" dirty="0"/>
              <a:t>, 1 olduğunda </a:t>
            </a:r>
            <a:r>
              <a:rPr lang="tr-TR" dirty="0" err="1"/>
              <a:t>data_toRAM</a:t>
            </a:r>
            <a:r>
              <a:rPr lang="tr-TR" dirty="0"/>
              <a:t> değerinde 15 (HEX: f) görünüyor. </a:t>
            </a:r>
          </a:p>
          <a:p>
            <a:r>
              <a:rPr lang="tr-TR" dirty="0"/>
              <a:t>Burada </a:t>
            </a:r>
            <a:r>
              <a:rPr lang="tr-TR" dirty="0" err="1"/>
              <a:t>IRNext’te</a:t>
            </a:r>
            <a:r>
              <a:rPr lang="tr-TR" dirty="0"/>
              <a:t> de göründüğü üzere 52 (HEX: 34) numaralı adrese 15 değerinin yazıldığı görüntülenmektedir.</a:t>
            </a:r>
          </a:p>
        </p:txBody>
      </p:sp>
    </p:spTree>
    <p:extLst>
      <p:ext uri="{BB962C8B-B14F-4D97-AF65-F5344CB8AC3E}">
        <p14:creationId xmlns:p14="http://schemas.microsoft.com/office/powerpoint/2010/main" val="216522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64C174-A7A1-2E88-9D9A-5918B0B1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WaveForm</a:t>
            </a:r>
            <a:r>
              <a:rPr lang="tr-TR" dirty="0"/>
              <a:t> Test Case 2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C3D841C-4482-BDAC-728A-70F09C458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1180"/>
            <a:ext cx="7536255" cy="4529215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CEA42E1-0213-11DB-C8B3-FD5111BCDC7A}"/>
              </a:ext>
            </a:extLst>
          </p:cNvPr>
          <p:cNvSpPr txBox="1"/>
          <p:nvPr/>
        </p:nvSpPr>
        <p:spPr>
          <a:xfrm>
            <a:off x="8529119" y="1581180"/>
            <a:ext cx="28246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RAMWr</a:t>
            </a:r>
            <a:r>
              <a:rPr lang="tr-TR" dirty="0"/>
              <a:t>, 1 olduğunda </a:t>
            </a:r>
            <a:r>
              <a:rPr lang="tr-TR" dirty="0" err="1"/>
              <a:t>data_toRAM</a:t>
            </a:r>
            <a:r>
              <a:rPr lang="tr-TR" dirty="0"/>
              <a:t> değerinde 50 (HEX: 32) görünüyor. </a:t>
            </a:r>
          </a:p>
          <a:p>
            <a:r>
              <a:rPr lang="tr-TR" dirty="0"/>
              <a:t>Burada </a:t>
            </a:r>
            <a:r>
              <a:rPr lang="tr-TR" dirty="0" err="1"/>
              <a:t>IRNext’te</a:t>
            </a:r>
            <a:r>
              <a:rPr lang="tr-TR" dirty="0"/>
              <a:t> de göründüğü üzere 52 (HEX: 34) numaralı adrese 50 değerinin yazıldığı görüntülenmektedir.</a:t>
            </a:r>
          </a:p>
        </p:txBody>
      </p:sp>
    </p:spTree>
    <p:extLst>
      <p:ext uri="{BB962C8B-B14F-4D97-AF65-F5344CB8AC3E}">
        <p14:creationId xmlns:p14="http://schemas.microsoft.com/office/powerpoint/2010/main" val="404341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347</Words>
  <Application>Microsoft Office PowerPoint</Application>
  <PresentationFormat>Geniş ekran</PresentationFormat>
  <Paragraphs>50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Teması</vt:lpstr>
      <vt:lpstr>AvionCPU: Verilog ile Von Neumann Mimarisine Sahip İşlemci Tasarımı</vt:lpstr>
      <vt:lpstr>Projenin Amacı</vt:lpstr>
      <vt:lpstr>Von Neumann Mimarisi Nedir?</vt:lpstr>
      <vt:lpstr>AvionCPU Bileşenleri</vt:lpstr>
      <vt:lpstr>Komut Yapısı (Instruction Format)</vt:lpstr>
      <vt:lpstr>Durum Makinesi (FSM)</vt:lpstr>
      <vt:lpstr>Test Case 1 – Toplama İşlemi</vt:lpstr>
      <vt:lpstr>WaveForm Test Case 1</vt:lpstr>
      <vt:lpstr>WaveForm Test Case 2</vt:lpstr>
      <vt:lpstr>Kazanımlar ve Sonuç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Enes Orhan</dc:creator>
  <cp:lastModifiedBy>Enes Orhan</cp:lastModifiedBy>
  <cp:revision>24</cp:revision>
  <dcterms:created xsi:type="dcterms:W3CDTF">2025-06-22T06:06:43Z</dcterms:created>
  <dcterms:modified xsi:type="dcterms:W3CDTF">2025-06-22T07:09:22Z</dcterms:modified>
</cp:coreProperties>
</file>