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29.png" ContentType="image/png"/>
  <Override PartName="/ppt/media/image27.png" ContentType="image/png"/>
  <Override PartName="/ppt/media/image33.jpeg" ContentType="image/jpeg"/>
  <Override PartName="/ppt/media/image22.png" ContentType="image/png"/>
  <Override PartName="/ppt/media/image24.jpeg" ContentType="image/jpeg"/>
  <Override PartName="/ppt/media/image4.jpeg" ContentType="image/jpeg"/>
  <Override PartName="/ppt/media/image31.jpeg" ContentType="image/jpeg"/>
  <Override PartName="/ppt/media/image25.png" ContentType="image/png"/>
  <Override PartName="/ppt/media/image26.jpeg" ContentType="image/jpeg"/>
  <Override PartName="/ppt/media/image5.jpeg" ContentType="image/jpeg"/>
  <Override PartName="/ppt/media/image10.png" ContentType="image/png"/>
  <Override PartName="/ppt/media/image1.jpeg" ContentType="image/jpeg"/>
  <Override PartName="/ppt/media/image8.png" ContentType="image/png"/>
  <Override PartName="/ppt/media/image13.png" ContentType="image/png"/>
  <Override PartName="/ppt/media/image7.png" ContentType="image/png"/>
  <Override PartName="/ppt/media/image34.jpeg" ContentType="image/jpeg"/>
  <Override PartName="/ppt/media/image6.jpeg" ContentType="image/jpeg"/>
  <Override PartName="/ppt/media/image18.png" ContentType="image/png"/>
  <Override PartName="/ppt/media/image28.jpeg" ContentType="image/jpeg"/>
  <Override PartName="/ppt/media/image9.png" ContentType="image/png"/>
  <Override PartName="/ppt/media/image11.png" ContentType="image/png"/>
  <Override PartName="/ppt/media/image30.jpeg" ContentType="image/jpeg"/>
  <Override PartName="/ppt/media/image3.jpeg" ContentType="image/jpeg"/>
  <Override PartName="/ppt/media/image15.png" ContentType="image/png"/>
  <Override PartName="/ppt/media/image12.png" ContentType="image/png"/>
  <Override PartName="/ppt/media/image23.jpeg" ContentType="image/jpeg"/>
  <Override PartName="/ppt/media/image20.png" ContentType="image/png"/>
  <Override PartName="/ppt/media/image2.jpeg" ContentType="image/jpeg"/>
  <Override PartName="/ppt/media/image14.png" ContentType="image/png"/>
  <Override PartName="/ppt/media/image16.png" ContentType="image/png"/>
  <Override PartName="/ppt/media/image32.jpeg" ContentType="image/jpeg"/>
  <Override PartName="/ppt/media/image17.png" ContentType="image/png"/>
  <Override PartName="/ppt/media/image19.png" ContentType="image/png"/>
  <Override PartName="/ppt/media/image21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693400" cy="7562850"/>
  <p:notesSz cx="10693400" cy="756285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78828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04232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3460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78828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04232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78828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704232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53460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78828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704232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632080" y="6339960"/>
            <a:ext cx="1243080" cy="9262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868400" y="697680"/>
            <a:ext cx="360" cy="786240"/>
          </a:xfrm>
          <a:custGeom>
            <a:avLst/>
            <a:gdLst/>
            <a:ahLst/>
            <a:rect l="l" t="t" r="r" b="b"/>
            <a:pathLst>
              <a:path w="120000" h="786765">
                <a:moveTo>
                  <a:pt x="0" y="786167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6060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709200" y="6786360"/>
            <a:ext cx="3875760" cy="4386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534600" y="7033320"/>
            <a:ext cx="2459160" cy="4386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699320" y="7033320"/>
            <a:ext cx="2459160" cy="4386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C1875EA-719E-4DC3-84CA-56A65615780F}" type="slidenum">
              <a:rPr b="0" lang="tr-TR" sz="18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8632080" y="6339960"/>
            <a:ext cx="1243080" cy="9262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1868400" y="697680"/>
            <a:ext cx="360" cy="786240"/>
          </a:xfrm>
          <a:custGeom>
            <a:avLst/>
            <a:gdLst/>
            <a:ahLst/>
            <a:rect l="l" t="t" r="r" b="b"/>
            <a:pathLst>
              <a:path w="120000" h="786765">
                <a:moveTo>
                  <a:pt x="0" y="786167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6060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3"/>
          <p:cNvSpPr>
            <a:spLocks noGrp="1"/>
          </p:cNvSpPr>
          <p:nvPr>
            <p:ph type="ftr"/>
          </p:nvPr>
        </p:nvSpPr>
        <p:spPr>
          <a:xfrm>
            <a:off x="709200" y="6786360"/>
            <a:ext cx="3875760" cy="4386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/>
          </p:nvPr>
        </p:nvSpPr>
        <p:spPr>
          <a:xfrm>
            <a:off x="534600" y="7033320"/>
            <a:ext cx="2459160" cy="4386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7699320" y="7033320"/>
            <a:ext cx="2459160" cy="4386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B3954A3-7990-425F-9A67-C49FDED341D7}" type="slidenum">
              <a:rPr b="0" lang="tr-TR" sz="18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www.turkiyeacikkaynakplatformu.com/" TargetMode="Externa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://www.turkiyeacikkaynakplatformu.com/" TargetMode="External"/><Relationship Id="rId2" Type="http://schemas.openxmlformats.org/officeDocument/2006/relationships/image" Target="../media/image31.jpe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://www.turkiyeacikkaynakplatformu.com/" TargetMode="External"/><Relationship Id="rId2" Type="http://schemas.openxmlformats.org/officeDocument/2006/relationships/image" Target="../media/image32.jpe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www.turkiyeacikkaynakplatformu.com/" TargetMode="External"/><Relationship Id="rId2" Type="http://schemas.openxmlformats.org/officeDocument/2006/relationships/image" Target="../media/image33.jpe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://www.turkiyeacikkaynakplatformu.com/" TargetMode="External"/><Relationship Id="rId2" Type="http://schemas.openxmlformats.org/officeDocument/2006/relationships/image" Target="../media/image34.jpe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www.turkiyeacikkaynakplatformu.com/" TargetMode="Externa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www.turkiyeacikkaynakplatformu.com/" TargetMode="Externa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hyperlink" Target="http://www.turkiyeacikkaynakplatformu.com/" TargetMode="Externa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hyperlink" Target="http://www.turkiyeacikkaynakplatformu.com/" TargetMode="External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hyperlink" Target="http://www.turkiyeacikkaynakplatformu.com/" TargetMode="External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hyperlink" Target="http://www.turkiyeacikkaynakplatformu.com/" TargetMode="External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hyperlink" Target="http://www.turkiyeacikkaynakplatformu.com/" TargetMode="External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www.turkiyeacikkaynakplatformu.com/" TargetMode="External"/><Relationship Id="rId2" Type="http://schemas.openxmlformats.org/officeDocument/2006/relationships/image" Target="../media/image30.jpe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09200" y="6786360"/>
            <a:ext cx="3875760" cy="4386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2600">
              <a:lnSpc>
                <a:spcPct val="117000"/>
              </a:lnSpc>
              <a:tabLst>
                <a:tab algn="l" pos="0"/>
              </a:tabLst>
            </a:pPr>
            <a:r>
              <a:rPr b="1" i="1" lang="tr-TR" sz="1850" spc="-1" strike="noStrike" u="sng">
                <a:solidFill>
                  <a:srgbClr val="6e6e72"/>
                </a:solidFill>
                <a:uFillTx/>
                <a:latin typeface="Times New Roman"/>
                <a:ea typeface="Times New Roman"/>
                <a:hlinkClick r:id="rId1"/>
              </a:rPr>
              <a:t>www.turkiyeacikkaynakplatformu.com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474680" y="788400"/>
            <a:ext cx="2665440" cy="47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32280" indent="-318960">
              <a:lnSpc>
                <a:spcPct val="100000"/>
              </a:lnSpc>
              <a:buClr>
                <a:srgbClr val="38b349"/>
              </a:buClr>
              <a:buFont typeface="Arial"/>
              <a:buChar char="•"/>
            </a:pPr>
            <a:r>
              <a:rPr b="1" lang="tr-TR" sz="3050" spc="-1" strike="noStrike">
                <a:solidFill>
                  <a:srgbClr val="6e6e72"/>
                </a:solidFill>
                <a:latin typeface="Arial"/>
                <a:ea typeface="Arial"/>
              </a:rPr>
              <a:t>ACIKHACK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7967880" y="1214640"/>
            <a:ext cx="1893960" cy="1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tr-TR" sz="700" spc="-1" strike="noStrike">
                <a:solidFill>
                  <a:srgbClr val="6e6e72"/>
                </a:solidFill>
                <a:latin typeface="Times New Roman"/>
                <a:ea typeface="Times New Roman"/>
              </a:rPr>
              <a:t>Açık  Kaynak  Hackathon Programı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780920" y="2154600"/>
            <a:ext cx="7619760" cy="801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 algn="ctr">
              <a:lnSpc>
                <a:spcPct val="100000"/>
              </a:lnSpc>
              <a:tabLst>
                <a:tab algn="l" pos="0"/>
              </a:tabLst>
            </a:pPr>
            <a:r>
              <a:rPr b="1" lang="tr-TR" sz="4000" spc="-1" strike="noStrike">
                <a:solidFill>
                  <a:srgbClr val="1c1c57"/>
                </a:solidFill>
                <a:latin typeface="Arial"/>
                <a:ea typeface="Arial"/>
              </a:rPr>
              <a:t>TÜRKİYE AÇIK KAYNAK PLATFORMU</a:t>
            </a:r>
            <a:endParaRPr b="0" lang="en-US" sz="40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1" lang="tr-TR" sz="3600" spc="-1" strike="noStrike">
                <a:solidFill>
                  <a:srgbClr val="1c1c57"/>
                </a:solidFill>
                <a:latin typeface="Arial"/>
                <a:ea typeface="Arial"/>
              </a:rPr>
              <a:t>Blokzincir, NFT ve Metaverse Hackathonu</a:t>
            </a:r>
            <a:endParaRPr b="0" lang="en-US" sz="36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endParaRPr b="0" lang="en-US" sz="3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1" lang="tr-TR" sz="2000" spc="-1" strike="noStrike">
                <a:solidFill>
                  <a:srgbClr val="1c1c57"/>
                </a:solidFill>
                <a:latin typeface="Arial"/>
                <a:ea typeface="Arial"/>
              </a:rPr>
              <a:t>Proje Adı: Open Chain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1" lang="tr-TR" sz="2000" spc="-1" strike="noStrike">
                <a:solidFill>
                  <a:srgbClr val="1c1c57"/>
                </a:solidFill>
                <a:latin typeface="Arial"/>
                <a:ea typeface="Arial"/>
              </a:rPr>
              <a:t>Sunum Yapan Kişiler: Mustafa Furkan Demir, Çağrı Yalnız,</a:t>
            </a:r>
            <a:r>
              <a:rPr b="1" lang="tr-TR" sz="2000" spc="-1" strike="noStrike">
                <a:solidFill>
                  <a:srgbClr val="1c1c57"/>
                </a:solidFill>
                <a:latin typeface="Arial"/>
                <a:ea typeface="Arial"/>
              </a:rPr>
              <a:t>Ömer Özdiyar, Enes Özmert</a:t>
            </a:r>
            <a:endParaRPr b="0" lang="en-US" sz="20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br/>
            <a:endParaRPr b="0" lang="en-US" sz="20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br/>
            <a:endParaRPr b="0" lang="en-US" sz="20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br/>
            <a:endParaRPr b="0" lang="en-US" sz="2000" spc="-1" strike="noStrike">
              <a:latin typeface="Arial"/>
            </a:endParaRPr>
          </a:p>
        </p:txBody>
      </p:sp>
      <p:pic>
        <p:nvPicPr>
          <p:cNvPr id="90" name="Google Shape;56;p1" descr="Türkiye Açık Kaynak Platformu | Kommunity"/>
          <p:cNvPicPr/>
          <p:nvPr/>
        </p:nvPicPr>
        <p:blipFill>
          <a:blip r:embed="rId2"/>
          <a:stretch/>
        </p:blipFill>
        <p:spPr>
          <a:xfrm>
            <a:off x="546120" y="352800"/>
            <a:ext cx="1397880" cy="1397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709200" y="6786360"/>
            <a:ext cx="3875760" cy="4386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2600">
              <a:lnSpc>
                <a:spcPct val="117000"/>
              </a:lnSpc>
              <a:tabLst>
                <a:tab algn="l" pos="0"/>
              </a:tabLst>
            </a:pPr>
            <a:r>
              <a:rPr b="1" i="1" lang="tr-TR" sz="1850" spc="-1" strike="noStrike" u="sng">
                <a:solidFill>
                  <a:srgbClr val="6e6e72"/>
                </a:solidFill>
                <a:uFillTx/>
                <a:latin typeface="Times New Roman"/>
                <a:ea typeface="Times New Roman"/>
                <a:hlinkClick r:id="rId1"/>
              </a:rPr>
              <a:t>www.turkiyeacikkaynakplatformu.com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7659360" y="788400"/>
            <a:ext cx="2745720" cy="47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32280" indent="-318960">
              <a:lnSpc>
                <a:spcPct val="100000"/>
              </a:lnSpc>
              <a:buClr>
                <a:srgbClr val="38b349"/>
              </a:buClr>
              <a:buFont typeface="Arial"/>
              <a:buChar char="•"/>
            </a:pPr>
            <a:r>
              <a:rPr b="1" lang="tr-TR" sz="3050" spc="-1" strike="noStrike">
                <a:solidFill>
                  <a:srgbClr val="6e6e72"/>
                </a:solidFill>
                <a:latin typeface="Arial"/>
                <a:ea typeface="Arial"/>
              </a:rPr>
              <a:t>ACIKHACK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7967880" y="1214640"/>
            <a:ext cx="1893960" cy="1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tr-TR" sz="700" spc="-1" strike="noStrike">
                <a:solidFill>
                  <a:srgbClr val="6e6e72"/>
                </a:solidFill>
                <a:latin typeface="Times New Roman"/>
                <a:ea typeface="Times New Roman"/>
              </a:rPr>
              <a:t>Açık  Kaynak  Hackathon Programı</a:t>
            </a:r>
            <a:endParaRPr b="0" lang="en-US" sz="700" spc="-1" strike="noStrike">
              <a:latin typeface="Arial"/>
            </a:endParaRPr>
          </a:p>
        </p:txBody>
      </p:sp>
      <p:pic>
        <p:nvPicPr>
          <p:cNvPr id="176" name="Google Shape;158;gd168ccb575_0_12" descr="Türkiye Açık Kaynak Platformu | Kommunity"/>
          <p:cNvPicPr/>
          <p:nvPr/>
        </p:nvPicPr>
        <p:blipFill>
          <a:blip r:embed="rId2"/>
          <a:stretch/>
        </p:blipFill>
        <p:spPr>
          <a:xfrm>
            <a:off x="546120" y="352800"/>
            <a:ext cx="1397880" cy="1397880"/>
          </a:xfrm>
          <a:prstGeom prst="rect">
            <a:avLst/>
          </a:prstGeom>
          <a:ln>
            <a:noFill/>
          </a:ln>
        </p:spPr>
      </p:pic>
      <p:sp>
        <p:nvSpPr>
          <p:cNvPr id="177" name="CustomShape 4"/>
          <p:cNvSpPr/>
          <p:nvPr/>
        </p:nvSpPr>
        <p:spPr>
          <a:xfrm>
            <a:off x="293400" y="1675800"/>
            <a:ext cx="1010628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tr-TR" sz="4700" spc="-1" strike="noStrike">
                <a:solidFill>
                  <a:srgbClr val="1c1c57"/>
                </a:solidFill>
                <a:latin typeface="Arial"/>
                <a:ea typeface="Arial"/>
              </a:rPr>
              <a:t>Ürün yol haritanız</a:t>
            </a:r>
            <a:endParaRPr b="0" lang="en-US" sz="4700" spc="-1" strike="noStrike">
              <a:latin typeface="Arial"/>
            </a:endParaRPr>
          </a:p>
        </p:txBody>
      </p:sp>
      <p:sp>
        <p:nvSpPr>
          <p:cNvPr id="178" name="TextShape 5"/>
          <p:cNvSpPr txBox="1"/>
          <p:nvPr/>
        </p:nvSpPr>
        <p:spPr>
          <a:xfrm>
            <a:off x="457200" y="2560320"/>
            <a:ext cx="9692640" cy="3749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2600">
              <a:lnSpc>
                <a:spcPct val="117000"/>
              </a:lnSpc>
              <a:tabLst>
                <a:tab algn="l" pos="0"/>
              </a:tabLst>
            </a:pPr>
            <a:r>
              <a:rPr b="1" i="1" lang="tr-TR" sz="185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1. ERC-20 Blockchain alt yapısını kullanarak kendimize bir ödeme platformu sistemi kurulacak.</a:t>
            </a:r>
            <a:endParaRPr b="0" lang="en-US" sz="1850" spc="-1" strike="noStrike">
              <a:latin typeface="Times New Roman"/>
            </a:endParaRPr>
          </a:p>
          <a:p>
            <a:pPr marL="12600">
              <a:lnSpc>
                <a:spcPct val="117000"/>
              </a:lnSpc>
              <a:tabLst>
                <a:tab algn="l" pos="0"/>
              </a:tabLst>
            </a:pPr>
            <a:r>
              <a:rPr b="1" i="1" lang="tr-TR" sz="185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 Blockchain yapısının temelini kavrayacak esnek bir yapıda(ikili/üçlü) </a:t>
            </a:r>
            <a:r>
              <a:rPr b="1" i="1" lang="tr-TR" sz="1850" spc="-1" strike="noStrike" u="sng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blockchain escrow</a:t>
            </a:r>
            <a:r>
              <a:rPr b="1" i="1" lang="tr-TR" sz="185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sistemiyle desteklenmiş ödeme sisteminin oluşturulması.</a:t>
            </a:r>
            <a:endParaRPr b="0" lang="en-US" sz="1850" spc="-1" strike="noStrike">
              <a:latin typeface="Times New Roman"/>
            </a:endParaRPr>
          </a:p>
          <a:p>
            <a:pPr marL="12600">
              <a:lnSpc>
                <a:spcPct val="117000"/>
              </a:lnSpc>
              <a:tabLst>
                <a:tab algn="l" pos="0"/>
              </a:tabLst>
            </a:pPr>
            <a:r>
              <a:rPr b="1" i="1" lang="tr-TR" sz="185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3. E-ticaret platformlarına entegre edilecek arayüzün kurulması.</a:t>
            </a:r>
            <a:endParaRPr b="0" lang="en-US" sz="1850" spc="-1" strike="noStrike">
              <a:latin typeface="Times New Roman"/>
            </a:endParaRPr>
          </a:p>
          <a:p>
            <a:pPr marL="12600">
              <a:lnSpc>
                <a:spcPct val="117000"/>
              </a:lnSpc>
              <a:tabLst>
                <a:tab algn="l" pos="0"/>
              </a:tabLst>
            </a:pPr>
            <a:r>
              <a:rPr b="1" i="1" lang="tr-TR" sz="185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4. E-ticatet platformlarıyla anlaşmaların yapılması.</a:t>
            </a:r>
            <a:endParaRPr b="0" lang="en-US" sz="1850" spc="-1" strike="noStrike">
              <a:latin typeface="Times New Roman"/>
            </a:endParaRPr>
          </a:p>
          <a:p>
            <a:pPr marL="12600">
              <a:lnSpc>
                <a:spcPct val="117000"/>
              </a:lnSpc>
              <a:tabLst>
                <a:tab algn="l" pos="0"/>
              </a:tabLst>
            </a:pPr>
            <a:endParaRPr b="0" lang="en-US" sz="1850" spc="-1" strike="noStrike">
              <a:latin typeface="Times New Roman"/>
            </a:endParaRPr>
          </a:p>
          <a:p>
            <a:pPr marL="12600">
              <a:lnSpc>
                <a:spcPct val="117000"/>
              </a:lnSpc>
              <a:tabLst>
                <a:tab algn="l" pos="0"/>
              </a:tabLst>
            </a:pPr>
            <a:endParaRPr b="0" lang="en-US" sz="18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709200" y="6786360"/>
            <a:ext cx="3875760" cy="4386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2600">
              <a:lnSpc>
                <a:spcPct val="117000"/>
              </a:lnSpc>
              <a:tabLst>
                <a:tab algn="l" pos="0"/>
              </a:tabLst>
            </a:pPr>
            <a:r>
              <a:rPr b="1" i="1" lang="tr-TR" sz="1850" spc="-1" strike="noStrike" u="sng">
                <a:solidFill>
                  <a:srgbClr val="6e6e72"/>
                </a:solidFill>
                <a:uFillTx/>
                <a:latin typeface="Times New Roman"/>
                <a:ea typeface="Times New Roman"/>
                <a:hlinkClick r:id="rId1"/>
              </a:rPr>
              <a:t>www.turkiyeacikkaynakplatformu.com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7659360" y="788400"/>
            <a:ext cx="2745720" cy="47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32280" indent="-318960">
              <a:lnSpc>
                <a:spcPct val="100000"/>
              </a:lnSpc>
              <a:buClr>
                <a:srgbClr val="38b349"/>
              </a:buClr>
              <a:buFont typeface="Arial"/>
              <a:buChar char="•"/>
            </a:pPr>
            <a:r>
              <a:rPr b="1" lang="tr-TR" sz="3050" spc="-1" strike="noStrike">
                <a:solidFill>
                  <a:srgbClr val="6e6e72"/>
                </a:solidFill>
                <a:latin typeface="Arial"/>
                <a:ea typeface="Arial"/>
              </a:rPr>
              <a:t>ACIKHACK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7967880" y="1214640"/>
            <a:ext cx="1893960" cy="1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tr-TR" sz="700" spc="-1" strike="noStrike">
                <a:solidFill>
                  <a:srgbClr val="6e6e72"/>
                </a:solidFill>
                <a:latin typeface="Times New Roman"/>
                <a:ea typeface="Times New Roman"/>
              </a:rPr>
              <a:t>Açık  Kaynak  Hackathon Programı</a:t>
            </a:r>
            <a:endParaRPr b="0" lang="en-US" sz="700" spc="-1" strike="noStrike">
              <a:latin typeface="Arial"/>
            </a:endParaRPr>
          </a:p>
        </p:txBody>
      </p:sp>
      <p:pic>
        <p:nvPicPr>
          <p:cNvPr id="182" name="Google Shape;167;gd3b77bcd6a_0_684" descr="Türkiye Açık Kaynak Platformu | Kommunity"/>
          <p:cNvPicPr/>
          <p:nvPr/>
        </p:nvPicPr>
        <p:blipFill>
          <a:blip r:embed="rId2"/>
          <a:stretch/>
        </p:blipFill>
        <p:spPr>
          <a:xfrm>
            <a:off x="546120" y="352800"/>
            <a:ext cx="1397880" cy="1397880"/>
          </a:xfrm>
          <a:prstGeom prst="rect">
            <a:avLst/>
          </a:prstGeom>
          <a:ln>
            <a:noFill/>
          </a:ln>
        </p:spPr>
      </p:pic>
      <p:sp>
        <p:nvSpPr>
          <p:cNvPr id="183" name="CustomShape 4"/>
          <p:cNvSpPr/>
          <p:nvPr/>
        </p:nvSpPr>
        <p:spPr>
          <a:xfrm>
            <a:off x="293400" y="1682280"/>
            <a:ext cx="1010628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tr-TR" sz="4700" spc="-1" strike="noStrike">
                <a:solidFill>
                  <a:srgbClr val="1c1c57"/>
                </a:solidFill>
                <a:latin typeface="Arial"/>
                <a:ea typeface="Arial"/>
              </a:rPr>
              <a:t>Ekip</a:t>
            </a:r>
            <a:endParaRPr b="0" lang="en-US" sz="47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tr-T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Ekip Tecrübesi ve projeye sunacağı katkı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274320" y="2746080"/>
            <a:ext cx="9875520" cy="4386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2600">
              <a:lnSpc>
                <a:spcPct val="117000"/>
              </a:lnSpc>
              <a:tabLst>
                <a:tab algn="l" pos="0"/>
              </a:tabLst>
            </a:pPr>
            <a:r>
              <a:rPr b="1" i="1" lang="tr-TR" sz="185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Çağrı Yalnız – Operation Manager</a:t>
            </a:r>
            <a:endParaRPr b="0" lang="en-US" sz="1850" spc="-1" strike="noStrike">
              <a:latin typeface="Times New Roman"/>
            </a:endParaRPr>
          </a:p>
          <a:p>
            <a:pPr marL="12600">
              <a:lnSpc>
                <a:spcPct val="117000"/>
              </a:lnSpc>
              <a:tabLst>
                <a:tab algn="l" pos="0"/>
              </a:tabLst>
            </a:pPr>
            <a:r>
              <a:rPr b="1" i="1" lang="tr-TR" sz="185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Enes Özmert – Backend Developer</a:t>
            </a:r>
            <a:endParaRPr b="0" lang="en-US" sz="1850" spc="-1" strike="noStrike">
              <a:latin typeface="Times New Roman"/>
            </a:endParaRPr>
          </a:p>
          <a:p>
            <a:pPr marL="12600">
              <a:lnSpc>
                <a:spcPct val="117000"/>
              </a:lnSpc>
              <a:tabLst>
                <a:tab algn="l" pos="0"/>
              </a:tabLst>
            </a:pPr>
            <a:r>
              <a:rPr b="1" i="1" lang="tr-TR" sz="185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Mustafa Furkan Demir – System Manager</a:t>
            </a:r>
            <a:endParaRPr b="0" lang="en-US" sz="1850" spc="-1" strike="noStrike">
              <a:latin typeface="Times New Roman"/>
            </a:endParaRPr>
          </a:p>
          <a:p>
            <a:pPr marL="12600">
              <a:lnSpc>
                <a:spcPct val="117000"/>
              </a:lnSpc>
              <a:tabLst>
                <a:tab algn="l" pos="0"/>
              </a:tabLst>
            </a:pPr>
            <a:r>
              <a:rPr b="1" i="1" lang="tr-TR" sz="185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Ömer Özdiyar – Frontend Developer</a:t>
            </a:r>
            <a:endParaRPr b="0" lang="en-US" sz="18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709200" y="6786360"/>
            <a:ext cx="3875760" cy="4386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2600">
              <a:lnSpc>
                <a:spcPct val="117000"/>
              </a:lnSpc>
              <a:tabLst>
                <a:tab algn="l" pos="0"/>
              </a:tabLst>
            </a:pPr>
            <a:r>
              <a:rPr b="1" i="1" lang="tr-TR" sz="1850" spc="-1" strike="noStrike" u="sng">
                <a:solidFill>
                  <a:srgbClr val="6e6e72"/>
                </a:solidFill>
                <a:uFillTx/>
                <a:latin typeface="Times New Roman"/>
                <a:ea typeface="Times New Roman"/>
                <a:hlinkClick r:id="rId1"/>
              </a:rPr>
              <a:t>www.turkiyeacikkaynakplatformu.com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7659360" y="788400"/>
            <a:ext cx="2575440" cy="47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32280" indent="-318960">
              <a:lnSpc>
                <a:spcPct val="100000"/>
              </a:lnSpc>
              <a:buClr>
                <a:srgbClr val="38b349"/>
              </a:buClr>
              <a:buFont typeface="Arial"/>
              <a:buChar char="•"/>
            </a:pPr>
            <a:r>
              <a:rPr b="1" lang="tr-TR" sz="3050" spc="-1" strike="noStrike">
                <a:solidFill>
                  <a:srgbClr val="6e6e72"/>
                </a:solidFill>
                <a:latin typeface="Arial"/>
                <a:ea typeface="Arial"/>
              </a:rPr>
              <a:t>ACIKHACK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7967880" y="1214640"/>
            <a:ext cx="1893960" cy="1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tr-TR" sz="700" spc="-1" strike="noStrike">
                <a:solidFill>
                  <a:srgbClr val="6e6e72"/>
                </a:solidFill>
                <a:latin typeface="Times New Roman"/>
                <a:ea typeface="Times New Roman"/>
              </a:rPr>
              <a:t>Açık  Kaynak  Hackathon Programı</a:t>
            </a:r>
            <a:endParaRPr b="0" lang="en-US" sz="700" spc="-1" strike="noStrike">
              <a:latin typeface="Arial"/>
            </a:endParaRPr>
          </a:p>
        </p:txBody>
      </p:sp>
      <p:pic>
        <p:nvPicPr>
          <p:cNvPr id="188" name="Google Shape;176;p6" descr="Türkiye Açık Kaynak Platformu | Kommunity"/>
          <p:cNvPicPr/>
          <p:nvPr/>
        </p:nvPicPr>
        <p:blipFill>
          <a:blip r:embed="rId2"/>
          <a:stretch/>
        </p:blipFill>
        <p:spPr>
          <a:xfrm>
            <a:off x="546120" y="352800"/>
            <a:ext cx="1397880" cy="1397880"/>
          </a:xfrm>
          <a:prstGeom prst="rect">
            <a:avLst/>
          </a:prstGeom>
          <a:ln>
            <a:noFill/>
          </a:ln>
        </p:spPr>
      </p:pic>
      <p:sp>
        <p:nvSpPr>
          <p:cNvPr id="189" name="CustomShape 4"/>
          <p:cNvSpPr/>
          <p:nvPr/>
        </p:nvSpPr>
        <p:spPr>
          <a:xfrm>
            <a:off x="293400" y="1675800"/>
            <a:ext cx="10106280" cy="10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tr-TR" sz="4700" spc="-1" strike="noStrike">
                <a:solidFill>
                  <a:srgbClr val="1c1c57"/>
                </a:solidFill>
                <a:latin typeface="Arial"/>
                <a:ea typeface="Arial"/>
              </a:rPr>
              <a:t>Ürün Demo Video</a:t>
            </a:r>
            <a:endParaRPr b="0" lang="en-US" sz="47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tr-TR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(Projenin demo görüntüleri, video, kaynak kod linki, safir depo ve githup linki, demo video linki)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709200" y="6786360"/>
            <a:ext cx="3875760" cy="4386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2600">
              <a:lnSpc>
                <a:spcPct val="117000"/>
              </a:lnSpc>
              <a:tabLst>
                <a:tab algn="l" pos="0"/>
              </a:tabLst>
            </a:pPr>
            <a:r>
              <a:rPr b="1" i="1" lang="tr-TR" sz="1850" spc="-1" strike="noStrike" u="sng">
                <a:solidFill>
                  <a:srgbClr val="6e6e72"/>
                </a:solidFill>
                <a:uFillTx/>
                <a:latin typeface="Times New Roman"/>
                <a:ea typeface="Times New Roman"/>
                <a:hlinkClick r:id="rId1"/>
              </a:rPr>
              <a:t>www.turkiyeacikkaynakplatformu.com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7659360" y="788400"/>
            <a:ext cx="2509200" cy="47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32280" indent="-318960">
              <a:lnSpc>
                <a:spcPct val="100000"/>
              </a:lnSpc>
              <a:buClr>
                <a:srgbClr val="38b349"/>
              </a:buClr>
              <a:buFont typeface="Arial"/>
              <a:buChar char="•"/>
            </a:pPr>
            <a:r>
              <a:rPr b="1" lang="tr-TR" sz="3050" spc="-1" strike="noStrike">
                <a:solidFill>
                  <a:srgbClr val="6e6e72"/>
                </a:solidFill>
                <a:latin typeface="Arial"/>
                <a:ea typeface="Arial"/>
              </a:rPr>
              <a:t>ACIKHACK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7967880" y="1214640"/>
            <a:ext cx="1893960" cy="1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tr-TR" sz="700" spc="-1" strike="noStrike">
                <a:solidFill>
                  <a:srgbClr val="6e6e72"/>
                </a:solidFill>
                <a:latin typeface="Times New Roman"/>
                <a:ea typeface="Times New Roman"/>
              </a:rPr>
              <a:t>Açık  Kaynak  Hackathon Programı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2863080" y="2856600"/>
            <a:ext cx="5309280" cy="7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tr-TR" sz="4800" spc="-1" strike="noStrike">
                <a:solidFill>
                  <a:srgbClr val="6e6e72"/>
                </a:solidFill>
                <a:latin typeface="Arial"/>
                <a:ea typeface="Arial"/>
              </a:rPr>
              <a:t>-</a:t>
            </a:r>
            <a:r>
              <a:rPr b="1" lang="tr-TR" sz="4800" spc="-1" strike="noStrike">
                <a:solidFill>
                  <a:srgbClr val="1c1c57"/>
                </a:solidFill>
                <a:latin typeface="Arial"/>
                <a:ea typeface="Arial"/>
              </a:rPr>
              <a:t>TEŞEKKÜRLER</a:t>
            </a:r>
            <a:r>
              <a:rPr b="1" lang="tr-TR" sz="4800" spc="-1" strike="noStrike">
                <a:solidFill>
                  <a:srgbClr val="6e6e72"/>
                </a:solidFill>
                <a:latin typeface="Arial"/>
                <a:ea typeface="Arial"/>
              </a:rPr>
              <a:t>-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94" name="Google Shape;204;p9" descr="Türkiye Açık Kaynak Platformu | Kommunity"/>
          <p:cNvPicPr/>
          <p:nvPr/>
        </p:nvPicPr>
        <p:blipFill>
          <a:blip r:embed="rId2"/>
          <a:stretch/>
        </p:blipFill>
        <p:spPr>
          <a:xfrm>
            <a:off x="546120" y="352800"/>
            <a:ext cx="1397880" cy="1397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709200" y="6786360"/>
            <a:ext cx="3875760" cy="4386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2600">
              <a:lnSpc>
                <a:spcPct val="117000"/>
              </a:lnSpc>
              <a:tabLst>
                <a:tab algn="l" pos="0"/>
              </a:tabLst>
            </a:pPr>
            <a:r>
              <a:rPr b="1" i="1" lang="tr-TR" sz="1850" spc="-1" strike="noStrike" u="sng">
                <a:solidFill>
                  <a:srgbClr val="6e6e72"/>
                </a:solidFill>
                <a:uFillTx/>
                <a:latin typeface="Times New Roman"/>
                <a:ea typeface="Times New Roman"/>
                <a:hlinkClick r:id="rId1"/>
              </a:rPr>
              <a:t>www.turkiyeacikkaynakplatformu.com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7659360" y="788400"/>
            <a:ext cx="2499840" cy="47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32280" indent="-318960">
              <a:lnSpc>
                <a:spcPct val="100000"/>
              </a:lnSpc>
              <a:buClr>
                <a:srgbClr val="38b349"/>
              </a:buClr>
              <a:buFont typeface="Arial"/>
              <a:buChar char="•"/>
            </a:pPr>
            <a:r>
              <a:rPr b="1" lang="tr-TR" sz="3050" spc="-1" strike="noStrike">
                <a:solidFill>
                  <a:srgbClr val="6e6e72"/>
                </a:solidFill>
                <a:latin typeface="Arial"/>
                <a:ea typeface="Arial"/>
              </a:rPr>
              <a:t>ACIKHACK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7967880" y="1214640"/>
            <a:ext cx="1893960" cy="1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tr-TR" sz="700" spc="-1" strike="noStrike">
                <a:solidFill>
                  <a:srgbClr val="6e6e72"/>
                </a:solidFill>
                <a:latin typeface="Times New Roman"/>
                <a:ea typeface="Times New Roman"/>
              </a:rPr>
              <a:t>Açık  Kaynak  Hackathon Programı</a:t>
            </a:r>
            <a:endParaRPr b="0" lang="en-US" sz="700" spc="-1" strike="noStrike">
              <a:latin typeface="Arial"/>
            </a:endParaRPr>
          </a:p>
        </p:txBody>
      </p:sp>
      <p:pic>
        <p:nvPicPr>
          <p:cNvPr id="94" name="Google Shape;64;p2" descr="Türkiye Açık Kaynak Platformu | Kommunity"/>
          <p:cNvPicPr/>
          <p:nvPr/>
        </p:nvPicPr>
        <p:blipFill>
          <a:blip r:embed="rId2"/>
          <a:stretch/>
        </p:blipFill>
        <p:spPr>
          <a:xfrm>
            <a:off x="546120" y="352800"/>
            <a:ext cx="1397880" cy="139788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293400" y="1675800"/>
            <a:ext cx="10106280" cy="74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tr-TR" sz="4700" spc="-1" strike="noStrike">
                <a:solidFill>
                  <a:srgbClr val="1c1c57"/>
                </a:solidFill>
                <a:latin typeface="Arial"/>
                <a:ea typeface="Arial"/>
              </a:rPr>
              <a:t>Problem </a:t>
            </a:r>
            <a:endParaRPr b="0" lang="en-US" sz="47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tr-TR" sz="165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Problemin kısa tanımı – iş fikriniz hangi problemi çözüyor</a:t>
            </a:r>
            <a:endParaRPr b="0" lang="en-US" sz="165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en-US" sz="165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	</a:t>
            </a:r>
            <a:r>
              <a:rPr b="0" lang="tr-TR" sz="2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Ürün güvenliği</a:t>
            </a:r>
            <a:endParaRPr b="0" lang="en-US" sz="28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	</a:t>
            </a:r>
            <a:r>
              <a:rPr b="0" lang="tr-TR" sz="2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Müşteri memnuniyeti</a:t>
            </a:r>
            <a:endParaRPr b="0" lang="en-US" sz="28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	</a:t>
            </a:r>
            <a:r>
              <a:rPr b="0" lang="tr-TR" sz="2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Satıcı memnuniyeti</a:t>
            </a:r>
            <a:endParaRPr b="0" lang="en-US" sz="28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	</a:t>
            </a:r>
            <a:endParaRPr b="0" lang="en-US" sz="28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	</a:t>
            </a:r>
            <a:r>
              <a:rPr b="0" lang="tr-TR" sz="2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Vergi kontrolünün zor bir şekilde yapılması</a:t>
            </a:r>
            <a:endParaRPr b="0" lang="en-US" sz="28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	</a:t>
            </a:r>
            <a:endParaRPr b="0" lang="en-US" sz="28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2999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br/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868400" y="697680"/>
            <a:ext cx="360" cy="786240"/>
          </a:xfrm>
          <a:custGeom>
            <a:avLst/>
            <a:gdLst/>
            <a:ahLst/>
            <a:rect l="l" t="t" r="r" b="b"/>
            <a:pathLst>
              <a:path w="120000" h="786765">
                <a:moveTo>
                  <a:pt x="0" y="786167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6060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TextShape 2"/>
          <p:cNvSpPr txBox="1"/>
          <p:nvPr/>
        </p:nvSpPr>
        <p:spPr>
          <a:xfrm>
            <a:off x="709200" y="6786360"/>
            <a:ext cx="3875760" cy="4386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2600">
              <a:lnSpc>
                <a:spcPct val="117000"/>
              </a:lnSpc>
              <a:tabLst>
                <a:tab algn="l" pos="0"/>
              </a:tabLst>
            </a:pPr>
            <a:r>
              <a:rPr b="1" i="1" lang="tr-TR" sz="1850" spc="-1" strike="noStrike" u="sng">
                <a:solidFill>
                  <a:srgbClr val="6e6e72"/>
                </a:solidFill>
                <a:uFillTx/>
                <a:latin typeface="Times New Roman"/>
                <a:ea typeface="Times New Roman"/>
                <a:hlinkClick r:id="rId1"/>
              </a:rPr>
              <a:t>www.turkiyeacikkaynakplatformu.com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7659360" y="788400"/>
            <a:ext cx="2613240" cy="47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32280" indent="-318960">
              <a:lnSpc>
                <a:spcPct val="100000"/>
              </a:lnSpc>
              <a:buClr>
                <a:srgbClr val="38b349"/>
              </a:buClr>
              <a:buFont typeface="Arial"/>
              <a:buChar char="•"/>
            </a:pPr>
            <a:r>
              <a:rPr b="1" lang="tr-TR" sz="3050" spc="-1" strike="noStrike">
                <a:solidFill>
                  <a:srgbClr val="6e6e72"/>
                </a:solidFill>
                <a:latin typeface="Arial"/>
                <a:ea typeface="Arial"/>
              </a:rPr>
              <a:t>ACIKHACK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7967880" y="1214640"/>
            <a:ext cx="1893960" cy="1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tr-TR" sz="700" spc="-1" strike="noStrike">
                <a:solidFill>
                  <a:srgbClr val="6e6e72"/>
                </a:solidFill>
                <a:latin typeface="Times New Roman"/>
                <a:ea typeface="Times New Roman"/>
              </a:rPr>
              <a:t>Açık  Kaynak  Hackathon Programı</a:t>
            </a:r>
            <a:endParaRPr b="0" lang="en-US" sz="700" spc="-1" strike="noStrike">
              <a:latin typeface="Arial"/>
            </a:endParaRPr>
          </a:p>
        </p:txBody>
      </p:sp>
      <p:pic>
        <p:nvPicPr>
          <p:cNvPr id="100" name="Google Shape;74;p3" descr="Türkiye Açık Kaynak Platformu | Kommunity"/>
          <p:cNvPicPr/>
          <p:nvPr/>
        </p:nvPicPr>
        <p:blipFill>
          <a:blip r:embed="rId2"/>
          <a:stretch/>
        </p:blipFill>
        <p:spPr>
          <a:xfrm>
            <a:off x="546120" y="352800"/>
            <a:ext cx="1397880" cy="1397880"/>
          </a:xfrm>
          <a:prstGeom prst="rect">
            <a:avLst/>
          </a:prstGeom>
          <a:ln>
            <a:noFill/>
          </a:ln>
        </p:spPr>
      </p:pic>
      <p:sp>
        <p:nvSpPr>
          <p:cNvPr id="101" name="CustomShape 5"/>
          <p:cNvSpPr/>
          <p:nvPr/>
        </p:nvSpPr>
        <p:spPr>
          <a:xfrm>
            <a:off x="293400" y="1675800"/>
            <a:ext cx="10106280" cy="455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tr-TR" sz="4700" spc="-1" strike="noStrike">
                <a:solidFill>
                  <a:srgbClr val="1c1c57"/>
                </a:solidFill>
                <a:latin typeface="Arial"/>
                <a:ea typeface="Arial"/>
              </a:rPr>
              <a:t>Çözüm</a:t>
            </a:r>
            <a:endParaRPr b="0" lang="en-US" sz="47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tr-TR" sz="165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Bu problem mevcut durumda nasıl çözülüyor?</a:t>
            </a:r>
            <a:endParaRPr b="0" lang="en-US" sz="165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en-US" sz="165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Takımımız tarafından bulunmuş algoritma ve sistem entegresi (Belirli maddi kaynak bulunursa blockchain ile çalışan e-ticaret sitesi) sayesinde ürün güvenliği, müşteri ve satıcı memnuniyeti, vergilendirme konularındaki sıkıntıların giderilmesi</a:t>
            </a:r>
            <a:endParaRPr b="0" lang="en-US" sz="28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br/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81;p4" descr="Türkiye Açık Kaynak Platformu | Kommunity"/>
          <p:cNvPicPr/>
          <p:nvPr/>
        </p:nvPicPr>
        <p:blipFill>
          <a:blip r:embed="rId1"/>
          <a:stretch/>
        </p:blipFill>
        <p:spPr>
          <a:xfrm>
            <a:off x="546120" y="352800"/>
            <a:ext cx="1397880" cy="1397880"/>
          </a:xfrm>
          <a:prstGeom prst="rect">
            <a:avLst/>
          </a:prstGeom>
          <a:ln>
            <a:noFill/>
          </a:ln>
        </p:spPr>
      </p:pic>
      <p:sp>
        <p:nvSpPr>
          <p:cNvPr id="103" name="TextShape 1"/>
          <p:cNvSpPr txBox="1"/>
          <p:nvPr/>
        </p:nvSpPr>
        <p:spPr>
          <a:xfrm>
            <a:off x="182880" y="7132320"/>
            <a:ext cx="3875760" cy="421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2600">
              <a:lnSpc>
                <a:spcPct val="117000"/>
              </a:lnSpc>
              <a:tabLst>
                <a:tab algn="l" pos="0"/>
              </a:tabLst>
            </a:pPr>
            <a:r>
              <a:rPr b="1" i="1" lang="tr-TR" sz="1850" spc="-1" strike="noStrike" u="sng">
                <a:solidFill>
                  <a:srgbClr val="6e6e72"/>
                </a:solidFill>
                <a:uFillTx/>
                <a:latin typeface="Times New Roman"/>
                <a:ea typeface="Times New Roman"/>
                <a:hlinkClick r:id="rId2"/>
              </a:rPr>
              <a:t>www.turkiyeacikkaynakplatformu.com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7659360" y="788400"/>
            <a:ext cx="2745720" cy="47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32280" indent="-318960">
              <a:lnSpc>
                <a:spcPct val="100000"/>
              </a:lnSpc>
              <a:buClr>
                <a:srgbClr val="38b349"/>
              </a:buClr>
              <a:buFont typeface="Arial"/>
              <a:buChar char="•"/>
            </a:pPr>
            <a:r>
              <a:rPr b="1" lang="tr-TR" sz="3050" spc="-1" strike="noStrike">
                <a:solidFill>
                  <a:srgbClr val="6e6e72"/>
                </a:solidFill>
                <a:latin typeface="Arial"/>
                <a:ea typeface="Arial"/>
              </a:rPr>
              <a:t>ACIKHACK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7967880" y="1214640"/>
            <a:ext cx="1893960" cy="1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tr-TR" sz="700" spc="-1" strike="noStrike">
                <a:solidFill>
                  <a:srgbClr val="6e6e72"/>
                </a:solidFill>
                <a:latin typeface="Times New Roman"/>
                <a:ea typeface="Times New Roman"/>
              </a:rPr>
              <a:t>Açık  Kaynak  Hackathon Programı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2468880" y="574200"/>
            <a:ext cx="10106280" cy="98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tr-TR" sz="4700" spc="-1" strike="noStrike">
                <a:solidFill>
                  <a:srgbClr val="1c1c57"/>
                </a:solidFill>
                <a:latin typeface="Arial"/>
                <a:ea typeface="Arial"/>
              </a:rPr>
              <a:t>Çözüm 2</a:t>
            </a:r>
            <a:endParaRPr b="0" lang="en-US" sz="47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en-US" sz="4700" spc="-1" strike="noStrike">
              <a:latin typeface="Arial"/>
            </a:endParaRPr>
          </a:p>
        </p:txBody>
      </p:sp>
      <p:sp>
        <p:nvSpPr>
          <p:cNvPr id="107" name="TextShape 5"/>
          <p:cNvSpPr txBox="1"/>
          <p:nvPr/>
        </p:nvSpPr>
        <p:spPr>
          <a:xfrm rot="21586800">
            <a:off x="4890960" y="5671800"/>
            <a:ext cx="1187640" cy="37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62c66a7a5dd70c3146618063c344e531e6d4b59e37980844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3ce962b3abd63c5a</a:t>
            </a:r>
            <a:endParaRPr b="0" lang="en-US" sz="800" spc="-1" strike="noStrike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 rot="5357400">
            <a:off x="5117040" y="4668120"/>
            <a:ext cx="729360" cy="72936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4"/>
          <a:stretch/>
        </p:blipFill>
        <p:spPr>
          <a:xfrm>
            <a:off x="4936680" y="2880720"/>
            <a:ext cx="1097280" cy="10972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5"/>
          <a:stretch/>
        </p:blipFill>
        <p:spPr>
          <a:xfrm>
            <a:off x="2814480" y="2861640"/>
            <a:ext cx="1024920" cy="102492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6"/>
          <a:stretch/>
        </p:blipFill>
        <p:spPr>
          <a:xfrm>
            <a:off x="2742120" y="6172560"/>
            <a:ext cx="1143000" cy="1143000"/>
          </a:xfrm>
          <a:prstGeom prst="rect">
            <a:avLst/>
          </a:prstGeom>
          <a:ln>
            <a:noFill/>
          </a:ln>
        </p:spPr>
      </p:pic>
      <p:sp>
        <p:nvSpPr>
          <p:cNvPr id="112" name="TextShape 6"/>
          <p:cNvSpPr txBox="1"/>
          <p:nvPr/>
        </p:nvSpPr>
        <p:spPr>
          <a:xfrm rot="21586800">
            <a:off x="4754520" y="3915720"/>
            <a:ext cx="685080" cy="56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62c66a7a5dd70c3146618063c344e531e6d4b59e379808443ce962b3abd63c5a</a:t>
            </a:r>
            <a:endParaRPr b="0" lang="en-US" sz="800" spc="-1" strike="noStrike">
              <a:solidFill>
                <a:srgbClr val="3465a4"/>
              </a:solidFill>
              <a:latin typeface="Arial"/>
            </a:endParaRPr>
          </a:p>
        </p:txBody>
      </p:sp>
      <p:sp>
        <p:nvSpPr>
          <p:cNvPr id="113" name="TextShape 7"/>
          <p:cNvSpPr txBox="1"/>
          <p:nvPr/>
        </p:nvSpPr>
        <p:spPr>
          <a:xfrm rot="21586800">
            <a:off x="1096200" y="4089240"/>
            <a:ext cx="1187640" cy="37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6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2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c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6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6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a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7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a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5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d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d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7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0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c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3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1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4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6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6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1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8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0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6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3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c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3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4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4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e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5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3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1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e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6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d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4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b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5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9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e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3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7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9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8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0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8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4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4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3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c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e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9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6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2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b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3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a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b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d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6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3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c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5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a</a:t>
            </a:r>
            <a:endParaRPr b="0" lang="en-US" sz="800" spc="-1" strike="noStrike">
              <a:solidFill>
                <a:srgbClr val="3465a4"/>
              </a:solid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7"/>
          <a:stretch/>
        </p:blipFill>
        <p:spPr>
          <a:xfrm>
            <a:off x="2284920" y="1458720"/>
            <a:ext cx="777240" cy="777240"/>
          </a:xfrm>
          <a:prstGeom prst="rect">
            <a:avLst/>
          </a:prstGeom>
          <a:ln>
            <a:noFill/>
          </a:ln>
        </p:spPr>
      </p:pic>
      <p:sp>
        <p:nvSpPr>
          <p:cNvPr id="115" name="TextShape 8"/>
          <p:cNvSpPr txBox="1"/>
          <p:nvPr/>
        </p:nvSpPr>
        <p:spPr>
          <a:xfrm rot="21586800">
            <a:off x="3565800" y="2238120"/>
            <a:ext cx="1187640" cy="54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800" spc="-1" strike="noStrike">
                <a:solidFill>
                  <a:srgbClr val="729fcf"/>
                </a:solidFill>
                <a:latin typeface="Arial"/>
              </a:rPr>
              <a:t>62c66a7a5dd70c314</a:t>
            </a:r>
            <a:r>
              <a:rPr b="0" lang="en-US" sz="800" spc="-1" strike="noStrike">
                <a:solidFill>
                  <a:srgbClr val="729fcf"/>
                </a:solidFill>
                <a:latin typeface="Arial"/>
              </a:rPr>
              <a:t>6618063c344e531e6</a:t>
            </a:r>
            <a:r>
              <a:rPr b="0" lang="en-US" sz="800" spc="-1" strike="noStrike">
                <a:solidFill>
                  <a:srgbClr val="729fcf"/>
                </a:solidFill>
                <a:latin typeface="Arial"/>
              </a:rPr>
              <a:t>d4b59e379808443ce</a:t>
            </a:r>
            <a:r>
              <a:rPr b="0" lang="en-US" sz="800" spc="-1" strike="noStrike">
                <a:solidFill>
                  <a:srgbClr val="729fcf"/>
                </a:solidFill>
                <a:latin typeface="Arial"/>
              </a:rPr>
              <a:t>962b3abd63c5a</a:t>
            </a:r>
            <a:endParaRPr b="0" lang="en-US" sz="800" spc="-1" strike="noStrike">
              <a:solidFill>
                <a:srgbClr val="729fcf"/>
              </a:solidFill>
              <a:latin typeface="Arial"/>
            </a:endParaRPr>
          </a:p>
        </p:txBody>
      </p:sp>
      <p:sp>
        <p:nvSpPr>
          <p:cNvPr id="116" name="TextShape 9"/>
          <p:cNvSpPr txBox="1"/>
          <p:nvPr/>
        </p:nvSpPr>
        <p:spPr>
          <a:xfrm rot="21586800">
            <a:off x="2102400" y="2283840"/>
            <a:ext cx="1187640" cy="54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62c66a7a5dd70c3146618063c344e531e6d4b59e379808443ce962b3abd63c5a</a:t>
            </a:r>
            <a:endParaRPr b="0" lang="en-US" sz="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117" name="TextShape 10"/>
          <p:cNvSpPr txBox="1"/>
          <p:nvPr/>
        </p:nvSpPr>
        <p:spPr>
          <a:xfrm rot="21586800">
            <a:off x="5532840" y="3961440"/>
            <a:ext cx="685080" cy="100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6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2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c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6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6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a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7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a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5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d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d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7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0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c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3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1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4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6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6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1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8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0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6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3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c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3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4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4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e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5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3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1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e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6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d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4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b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5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9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e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3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7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9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8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0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8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4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4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3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c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e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9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6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2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b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3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a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b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d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6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3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c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5</a:t>
            </a:r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a</a:t>
            </a:r>
            <a:endParaRPr b="0" lang="en-US" sz="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118" name="Line 11"/>
          <p:cNvSpPr/>
          <p:nvPr/>
        </p:nvSpPr>
        <p:spPr>
          <a:xfrm>
            <a:off x="5759640" y="4618080"/>
            <a:ext cx="0" cy="8686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19" name="" descr=""/>
          <p:cNvPicPr/>
          <p:nvPr/>
        </p:nvPicPr>
        <p:blipFill>
          <a:blip r:embed="rId8"/>
          <a:stretch/>
        </p:blipFill>
        <p:spPr>
          <a:xfrm>
            <a:off x="1203120" y="2998800"/>
            <a:ext cx="944280" cy="94428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9"/>
          <a:stretch/>
        </p:blipFill>
        <p:spPr>
          <a:xfrm>
            <a:off x="4799520" y="6035400"/>
            <a:ext cx="1127160" cy="1127160"/>
          </a:xfrm>
          <a:prstGeom prst="rect">
            <a:avLst/>
          </a:prstGeom>
          <a:ln>
            <a:noFill/>
          </a:ln>
        </p:spPr>
      </p:pic>
      <p:sp>
        <p:nvSpPr>
          <p:cNvPr id="121" name="TextShape 12"/>
          <p:cNvSpPr txBox="1"/>
          <p:nvPr/>
        </p:nvSpPr>
        <p:spPr>
          <a:xfrm rot="21586800">
            <a:off x="2879280" y="3980160"/>
            <a:ext cx="1187640" cy="37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6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2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c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6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6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a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7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a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5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d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d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7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0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c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3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1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4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6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6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1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8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0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6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3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c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3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4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4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e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5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3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1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e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6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d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4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b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5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9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e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3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7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9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8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0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8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4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4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3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c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e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9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6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2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b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3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a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b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d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6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3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c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5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a</a:t>
            </a:r>
            <a:endParaRPr b="0" lang="en-US" sz="800" spc="-1" strike="noStrike">
              <a:solidFill>
                <a:srgbClr val="3465a4"/>
              </a:solidFill>
              <a:latin typeface="Arial"/>
            </a:endParaRPr>
          </a:p>
        </p:txBody>
      </p:sp>
      <p:sp>
        <p:nvSpPr>
          <p:cNvPr id="122" name="Line 13"/>
          <p:cNvSpPr/>
          <p:nvPr/>
        </p:nvSpPr>
        <p:spPr>
          <a:xfrm>
            <a:off x="3747960" y="4526640"/>
            <a:ext cx="0" cy="8686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" descr=""/>
          <p:cNvPicPr/>
          <p:nvPr/>
        </p:nvPicPr>
        <p:blipFill>
          <a:blip r:embed="rId10"/>
          <a:stretch/>
        </p:blipFill>
        <p:spPr>
          <a:xfrm>
            <a:off x="1213920" y="6107760"/>
            <a:ext cx="1024920" cy="1024920"/>
          </a:xfrm>
          <a:prstGeom prst="rect">
            <a:avLst/>
          </a:prstGeom>
          <a:ln>
            <a:noFill/>
          </a:ln>
        </p:spPr>
      </p:pic>
      <p:sp>
        <p:nvSpPr>
          <p:cNvPr id="124" name="TextShape 14"/>
          <p:cNvSpPr txBox="1"/>
          <p:nvPr/>
        </p:nvSpPr>
        <p:spPr>
          <a:xfrm rot="21586800">
            <a:off x="1187640" y="5652720"/>
            <a:ext cx="1187640" cy="37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62c66a7a5dd70c3146618063c344e531e6d4b59e379808443ce962b3abd63c5a</a:t>
            </a:r>
            <a:endParaRPr b="0" lang="en-US" sz="800" spc="-1" strike="noStrike">
              <a:solidFill>
                <a:srgbClr val="3465a4"/>
              </a:solidFill>
              <a:latin typeface="Arial"/>
            </a:endParaRPr>
          </a:p>
        </p:txBody>
      </p:sp>
      <p:sp>
        <p:nvSpPr>
          <p:cNvPr id="125" name="Line 15"/>
          <p:cNvSpPr/>
          <p:nvPr/>
        </p:nvSpPr>
        <p:spPr>
          <a:xfrm>
            <a:off x="1964880" y="4618080"/>
            <a:ext cx="0" cy="9601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Line 16"/>
          <p:cNvSpPr/>
          <p:nvPr/>
        </p:nvSpPr>
        <p:spPr>
          <a:xfrm flipH="1" flipV="1">
            <a:off x="1173240" y="4627800"/>
            <a:ext cx="14400" cy="9601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" descr=""/>
          <p:cNvPicPr/>
          <p:nvPr/>
        </p:nvPicPr>
        <p:blipFill>
          <a:blip r:embed="rId11"/>
          <a:stretch/>
        </p:blipFill>
        <p:spPr>
          <a:xfrm rot="5359200">
            <a:off x="1244880" y="4759200"/>
            <a:ext cx="722880" cy="72288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12"/>
          <a:stretch/>
        </p:blipFill>
        <p:spPr>
          <a:xfrm rot="5359200">
            <a:off x="3020400" y="4622040"/>
            <a:ext cx="722880" cy="722880"/>
          </a:xfrm>
          <a:prstGeom prst="rect">
            <a:avLst/>
          </a:prstGeom>
          <a:ln>
            <a:noFill/>
          </a:ln>
        </p:spPr>
      </p:pic>
      <p:sp>
        <p:nvSpPr>
          <p:cNvPr id="129" name="TextShape 17"/>
          <p:cNvSpPr txBox="1"/>
          <p:nvPr/>
        </p:nvSpPr>
        <p:spPr>
          <a:xfrm rot="21586800">
            <a:off x="3335760" y="5470200"/>
            <a:ext cx="685080" cy="56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6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2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c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6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6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a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7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a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5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d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d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7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0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c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3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1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4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6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6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1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8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0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6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3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c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3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4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4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e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5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3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1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e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6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d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4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b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5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9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e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3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7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9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8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0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8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4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4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3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c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e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9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6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2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b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3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a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b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d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6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3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c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5</a:t>
            </a:r>
            <a:r>
              <a:rPr b="0" lang="en-US" sz="800" spc="-1" strike="noStrike">
                <a:solidFill>
                  <a:srgbClr val="3465a4"/>
                </a:solidFill>
                <a:latin typeface="Arial"/>
              </a:rPr>
              <a:t>a</a:t>
            </a:r>
            <a:endParaRPr b="0" lang="en-US" sz="800" spc="-1" strike="noStrike">
              <a:solidFill>
                <a:srgbClr val="3465a4"/>
              </a:solidFill>
              <a:latin typeface="Arial"/>
            </a:endParaRPr>
          </a:p>
        </p:txBody>
      </p:sp>
      <p:sp>
        <p:nvSpPr>
          <p:cNvPr id="130" name="TextShape 18"/>
          <p:cNvSpPr txBox="1"/>
          <p:nvPr/>
        </p:nvSpPr>
        <p:spPr>
          <a:xfrm rot="21586800">
            <a:off x="2558520" y="5442120"/>
            <a:ext cx="685080" cy="56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800" spc="-1" strike="noStrike">
                <a:solidFill>
                  <a:srgbClr val="ff0000"/>
                </a:solidFill>
                <a:latin typeface="Arial"/>
              </a:rPr>
              <a:t>62c66a7a5dd70c3146618063c344e531e6d4b59e379808443ce962b3abd63c5a</a:t>
            </a:r>
            <a:endParaRPr b="0" lang="en-US" sz="800" spc="-1" strike="noStrike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3"/>
          <a:stretch/>
        </p:blipFill>
        <p:spPr>
          <a:xfrm>
            <a:off x="1005840" y="5010480"/>
            <a:ext cx="318600" cy="31860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14"/>
          <a:stretch/>
        </p:blipFill>
        <p:spPr>
          <a:xfrm>
            <a:off x="3839040" y="1421640"/>
            <a:ext cx="731520" cy="73152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15"/>
          <a:stretch/>
        </p:blipFill>
        <p:spPr>
          <a:xfrm>
            <a:off x="3747960" y="4755240"/>
            <a:ext cx="411480" cy="41148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16"/>
          <a:stretch/>
        </p:blipFill>
        <p:spPr>
          <a:xfrm>
            <a:off x="5759640" y="4800960"/>
            <a:ext cx="365760" cy="36576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17"/>
          <a:stretch/>
        </p:blipFill>
        <p:spPr>
          <a:xfrm>
            <a:off x="1964880" y="4846680"/>
            <a:ext cx="411480" cy="411480"/>
          </a:xfrm>
          <a:prstGeom prst="rect">
            <a:avLst/>
          </a:prstGeom>
          <a:ln>
            <a:noFill/>
          </a:ln>
        </p:spPr>
      </p:pic>
      <p:sp>
        <p:nvSpPr>
          <p:cNvPr id="136" name="Line 19"/>
          <p:cNvSpPr/>
          <p:nvPr/>
        </p:nvSpPr>
        <p:spPr>
          <a:xfrm flipH="1" flipV="1">
            <a:off x="2956320" y="4435200"/>
            <a:ext cx="14400" cy="9601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37" name="" descr=""/>
          <p:cNvPicPr/>
          <p:nvPr/>
        </p:nvPicPr>
        <p:blipFill>
          <a:blip r:embed="rId18"/>
          <a:stretch/>
        </p:blipFill>
        <p:spPr>
          <a:xfrm>
            <a:off x="2697840" y="4892400"/>
            <a:ext cx="318600" cy="318600"/>
          </a:xfrm>
          <a:prstGeom prst="rect">
            <a:avLst/>
          </a:prstGeom>
          <a:ln>
            <a:noFill/>
          </a:ln>
        </p:spPr>
      </p:pic>
      <p:sp>
        <p:nvSpPr>
          <p:cNvPr id="138" name="TextShape 20"/>
          <p:cNvSpPr txBox="1"/>
          <p:nvPr/>
        </p:nvSpPr>
        <p:spPr>
          <a:xfrm>
            <a:off x="8412480" y="1645920"/>
            <a:ext cx="201168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. Satıcı bilgisi (id)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. Müşteri bilgisi(id)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. Ürün bilgisi(id)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Line 21"/>
          <p:cNvSpPr/>
          <p:nvPr/>
        </p:nvSpPr>
        <p:spPr>
          <a:xfrm>
            <a:off x="4754880" y="2468880"/>
            <a:ext cx="356616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11;gd3b77bcd6a_0_327" descr="Türkiye Açık Kaynak Platformu | Kommunity"/>
          <p:cNvPicPr/>
          <p:nvPr/>
        </p:nvPicPr>
        <p:blipFill>
          <a:blip r:embed="rId1"/>
          <a:stretch/>
        </p:blipFill>
        <p:spPr>
          <a:xfrm>
            <a:off x="546120" y="352800"/>
            <a:ext cx="1397880" cy="1397880"/>
          </a:xfrm>
          <a:prstGeom prst="rect">
            <a:avLst/>
          </a:prstGeom>
          <a:ln>
            <a:noFill/>
          </a:ln>
        </p:spPr>
      </p:pic>
      <p:sp>
        <p:nvSpPr>
          <p:cNvPr id="141" name="TextShape 1"/>
          <p:cNvSpPr txBox="1"/>
          <p:nvPr/>
        </p:nvSpPr>
        <p:spPr>
          <a:xfrm>
            <a:off x="546120" y="6627960"/>
            <a:ext cx="4209480" cy="4386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2600">
              <a:lnSpc>
                <a:spcPct val="117000"/>
              </a:lnSpc>
              <a:tabLst>
                <a:tab algn="l" pos="0"/>
              </a:tabLst>
            </a:pPr>
            <a:r>
              <a:rPr b="1" i="1" lang="tr-TR" sz="1850" spc="-1" strike="noStrike" u="sng">
                <a:solidFill>
                  <a:srgbClr val="6e6e72"/>
                </a:solidFill>
                <a:uFillTx/>
                <a:latin typeface="Times New Roman"/>
                <a:ea typeface="Times New Roman"/>
                <a:hlinkClick r:id="rId2"/>
              </a:rPr>
              <a:t>www.turkiyeacikkaynakplatformu.com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7659360" y="788400"/>
            <a:ext cx="2745720" cy="47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32280" indent="-318960">
              <a:lnSpc>
                <a:spcPct val="100000"/>
              </a:lnSpc>
              <a:buClr>
                <a:srgbClr val="38b349"/>
              </a:buClr>
              <a:buFont typeface="Arial"/>
              <a:buChar char="•"/>
            </a:pPr>
            <a:r>
              <a:rPr b="1" lang="tr-TR" sz="3050" spc="-1" strike="noStrike">
                <a:solidFill>
                  <a:srgbClr val="6e6e72"/>
                </a:solidFill>
                <a:latin typeface="Arial"/>
                <a:ea typeface="Arial"/>
              </a:rPr>
              <a:t>ACIKHACK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7967880" y="1214640"/>
            <a:ext cx="1893960" cy="1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tr-TR" sz="700" spc="-1" strike="noStrike">
                <a:solidFill>
                  <a:srgbClr val="6e6e72"/>
                </a:solidFill>
                <a:latin typeface="Times New Roman"/>
                <a:ea typeface="Times New Roman"/>
              </a:rPr>
              <a:t>Açık  Kaynak  Hackathon Programı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293400" y="1675800"/>
            <a:ext cx="10106280" cy="98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tr-TR" sz="4700" spc="-1" strike="noStrike">
                <a:solidFill>
                  <a:srgbClr val="1c1c57"/>
                </a:solidFill>
                <a:latin typeface="Arial"/>
                <a:ea typeface="Arial"/>
              </a:rPr>
              <a:t>İş Modeli</a:t>
            </a:r>
            <a:endParaRPr b="0" lang="en-US" sz="47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tr-TR" sz="165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İş Modeli hakkında detaylı bilgi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145" name="TextShape 5"/>
          <p:cNvSpPr txBox="1"/>
          <p:nvPr/>
        </p:nvSpPr>
        <p:spPr>
          <a:xfrm>
            <a:off x="453960" y="2834640"/>
            <a:ext cx="9238680" cy="4386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2600">
              <a:lnSpc>
                <a:spcPct val="117000"/>
              </a:lnSpc>
              <a:tabLst>
                <a:tab algn="l" pos="0"/>
              </a:tabLst>
            </a:pPr>
            <a:r>
              <a:rPr b="1" i="1" lang="tr-TR" sz="185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Gelir/satış ortaklığı ve blockchain sistemi, SAAS/IAAS/PAAS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  <a:p>
            <a:pPr marL="12600">
              <a:lnSpc>
                <a:spcPct val="117000"/>
              </a:lnSpc>
              <a:tabLst>
                <a:tab algn="l" pos="0"/>
              </a:tabLst>
            </a:pP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  <a:p>
            <a:pPr marL="12600">
              <a:lnSpc>
                <a:spcPct val="117000"/>
              </a:lnSpc>
              <a:tabLst>
                <a:tab algn="l" pos="0"/>
              </a:tabLst>
            </a:pPr>
            <a:r>
              <a:rPr b="1" i="1" lang="tr-TR" sz="185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Ödeme sistemimizdeki şeffaflık, doğrulama ve güven faktörlerinden ötürü satıcı, alıcı ve platform bizi tercih etmeyi düşünecektir. Bu sayede projemizi kullanan satıcıdan, alıcıdan ve platformdan komisyon alınacaktır.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  <a:p>
            <a:pPr marL="12600">
              <a:lnSpc>
                <a:spcPct val="117000"/>
              </a:lnSpc>
              <a:tabLst>
                <a:tab algn="l" pos="0"/>
              </a:tabLst>
            </a:pP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  <a:p>
            <a:pPr marL="12600">
              <a:lnSpc>
                <a:spcPct val="117000"/>
              </a:lnSpc>
              <a:tabLst>
                <a:tab algn="l" pos="0"/>
              </a:tabLst>
            </a:pPr>
            <a:r>
              <a:rPr b="1" i="1" lang="tr-TR" sz="185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Alıcı: Kripto cüzdan kullanma veya ödeme sistemimizi kullanma hizmetleri üzerinden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  <a:p>
            <a:pPr marL="12600">
              <a:lnSpc>
                <a:spcPct val="117000"/>
              </a:lnSpc>
              <a:tabLst>
                <a:tab algn="l" pos="0"/>
              </a:tabLst>
            </a:pPr>
            <a:r>
              <a:rPr b="1" i="1" lang="tr-TR" sz="185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Satıcı: </a:t>
            </a:r>
            <a:r>
              <a:rPr b="1" i="1" lang="tr-TR" sz="185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Kripto cüzdan kullanma veya ödeme sistemimizi kullanma hizmetleri üzerinden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  <a:p>
            <a:pPr marL="12600">
              <a:lnSpc>
                <a:spcPct val="117000"/>
              </a:lnSpc>
              <a:tabLst>
                <a:tab algn="l" pos="0"/>
              </a:tabLst>
            </a:pPr>
            <a:r>
              <a:rPr b="1" i="1" lang="tr-TR" sz="185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Platform: Güven endeksi ve tercih edilebilirliği arttırıldığı için aylık/yıllık kira veya işlem adedince komisyon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37;gd3b77bcd6a_0_1" descr="Türkiye Açık Kaynak Platformu | Kommunity"/>
          <p:cNvPicPr/>
          <p:nvPr/>
        </p:nvPicPr>
        <p:blipFill>
          <a:blip r:embed="rId1"/>
          <a:stretch/>
        </p:blipFill>
        <p:spPr>
          <a:xfrm>
            <a:off x="546120" y="352800"/>
            <a:ext cx="1397880" cy="1397880"/>
          </a:xfrm>
          <a:prstGeom prst="rect">
            <a:avLst/>
          </a:prstGeom>
          <a:ln>
            <a:noFill/>
          </a:ln>
        </p:spPr>
      </p:pic>
      <p:sp>
        <p:nvSpPr>
          <p:cNvPr id="147" name="TextShape 1"/>
          <p:cNvSpPr txBox="1"/>
          <p:nvPr/>
        </p:nvSpPr>
        <p:spPr>
          <a:xfrm>
            <a:off x="709200" y="6786360"/>
            <a:ext cx="3875760" cy="4386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2600">
              <a:lnSpc>
                <a:spcPct val="117000"/>
              </a:lnSpc>
              <a:tabLst>
                <a:tab algn="l" pos="0"/>
              </a:tabLst>
            </a:pPr>
            <a:r>
              <a:rPr b="1" i="1" lang="tr-TR" sz="1850" spc="-1" strike="noStrike" u="sng">
                <a:solidFill>
                  <a:srgbClr val="6e6e72"/>
                </a:solidFill>
                <a:uFillTx/>
                <a:latin typeface="Times New Roman"/>
                <a:ea typeface="Times New Roman"/>
                <a:hlinkClick r:id="rId2"/>
              </a:rPr>
              <a:t>www.turkiyeacikkaynakplatformu.com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7659360" y="788400"/>
            <a:ext cx="2745720" cy="47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32280" indent="-318960">
              <a:lnSpc>
                <a:spcPct val="100000"/>
              </a:lnSpc>
              <a:buClr>
                <a:srgbClr val="38b349"/>
              </a:buClr>
              <a:buFont typeface="Arial"/>
              <a:buChar char="•"/>
            </a:pPr>
            <a:r>
              <a:rPr b="1" lang="tr-TR" sz="3050" spc="-1" strike="noStrike">
                <a:solidFill>
                  <a:srgbClr val="6e6e72"/>
                </a:solidFill>
                <a:latin typeface="Arial"/>
                <a:ea typeface="Arial"/>
              </a:rPr>
              <a:t>ACIKHACK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7967880" y="1214640"/>
            <a:ext cx="1893960" cy="1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tr-TR" sz="700" spc="-1" strike="noStrike">
                <a:solidFill>
                  <a:srgbClr val="6e6e72"/>
                </a:solidFill>
                <a:latin typeface="Times New Roman"/>
                <a:ea typeface="Times New Roman"/>
              </a:rPr>
              <a:t>Açık  Kaynak  Hackathon Programı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317880" y="1374120"/>
            <a:ext cx="1010628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tr-TR" sz="4700" spc="-1" strike="noStrike">
                <a:solidFill>
                  <a:srgbClr val="1c1c57"/>
                </a:solidFill>
                <a:highlight>
                  <a:srgbClr val="ffffff"/>
                </a:highlight>
                <a:latin typeface="Arial"/>
                <a:ea typeface="Arial"/>
              </a:rPr>
              <a:t>Pazar Araştırması</a:t>
            </a:r>
            <a:endParaRPr b="0" lang="en-US" sz="4700" spc="-1" strike="noStrike">
              <a:latin typeface="Arial"/>
            </a:endParaRPr>
          </a:p>
        </p:txBody>
      </p:sp>
      <p:sp>
        <p:nvSpPr>
          <p:cNvPr id="151" name="TextShape 5"/>
          <p:cNvSpPr txBox="1"/>
          <p:nvPr/>
        </p:nvSpPr>
        <p:spPr>
          <a:xfrm>
            <a:off x="457200" y="2400120"/>
            <a:ext cx="9418320" cy="4386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1" i="1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Tü</a:t>
            </a:r>
            <a:r>
              <a:rPr b="1" i="1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ke</a:t>
            </a:r>
            <a:r>
              <a:rPr b="1" i="1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tic</a:t>
            </a:r>
            <a:r>
              <a:rPr b="1" i="1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ile</a:t>
            </a:r>
            <a:r>
              <a:rPr b="1" i="1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ri</a:t>
            </a:r>
            <a:r>
              <a:rPr b="1" i="1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 </a:t>
            </a:r>
            <a:r>
              <a:rPr b="1" i="1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ya</a:t>
            </a:r>
            <a:r>
              <a:rPr b="1" i="1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rıs</a:t>
            </a:r>
            <a:r>
              <a:rPr b="1" i="1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ı, </a:t>
            </a:r>
            <a:r>
              <a:rPr b="1" i="1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tic</a:t>
            </a:r>
            <a:r>
              <a:rPr b="1" i="1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ari </a:t>
            </a:r>
            <a:r>
              <a:rPr b="1" i="1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an</a:t>
            </a:r>
            <a:r>
              <a:rPr b="1" i="1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laş</a:t>
            </a:r>
            <a:r>
              <a:rPr b="1" i="1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</a:t>
            </a:r>
            <a:r>
              <a:rPr b="1" i="1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azl</a:t>
            </a:r>
            <a:r>
              <a:rPr b="1" i="1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ıkl</a:t>
            </a:r>
            <a:r>
              <a:rPr b="1" i="1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ar </a:t>
            </a:r>
            <a:r>
              <a:rPr b="1" i="1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ko</a:t>
            </a:r>
            <a:r>
              <a:rPr b="1" i="1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nu</a:t>
            </a:r>
            <a:r>
              <a:rPr b="1" i="1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su</a:t>
            </a:r>
            <a:r>
              <a:rPr b="1" i="1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nd</a:t>
            </a:r>
            <a:r>
              <a:rPr b="1" i="1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ak</a:t>
            </a:r>
            <a:r>
              <a:rPr b="1" i="1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 </a:t>
            </a:r>
            <a:r>
              <a:rPr b="1" i="1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</a:t>
            </a:r>
            <a:r>
              <a:rPr b="1" i="1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diş</a:t>
            </a:r>
            <a:r>
              <a:rPr b="1" i="1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ele</a:t>
            </a:r>
            <a:r>
              <a:rPr b="1" i="1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ri </a:t>
            </a:r>
            <a:r>
              <a:rPr b="1" i="1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ne</a:t>
            </a:r>
            <a:r>
              <a:rPr b="1" i="1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</a:t>
            </a:r>
            <a:r>
              <a:rPr b="1" i="1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ni</a:t>
            </a:r>
            <a:r>
              <a:rPr b="1" i="1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yle </a:t>
            </a:r>
            <a:r>
              <a:rPr b="1" i="1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bir </a:t>
            </a:r>
            <a:r>
              <a:rPr b="1" i="1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alı</a:t>
            </a:r>
            <a:r>
              <a:rPr b="1" i="1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şv</a:t>
            </a:r>
            <a:r>
              <a:rPr b="1" i="1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eri</a:t>
            </a:r>
            <a:r>
              <a:rPr b="1" i="1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ş </a:t>
            </a:r>
            <a:r>
              <a:rPr b="1" i="1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</a:t>
            </a:r>
            <a:r>
              <a:rPr b="1" i="1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pe</a:t>
            </a:r>
            <a:r>
              <a:rPr b="1" i="1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tin</a:t>
            </a:r>
            <a:r>
              <a:rPr b="1" i="1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 </a:t>
            </a:r>
            <a:r>
              <a:rPr b="1" i="1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ter</a:t>
            </a:r>
            <a:r>
              <a:rPr b="1" i="1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k </a:t>
            </a:r>
            <a:r>
              <a:rPr b="1" i="1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ett</a:t>
            </a:r>
            <a:r>
              <a:rPr b="1" i="1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</a:t>
            </a:r>
            <a:endParaRPr b="0" lang="en-US" sz="1500" spc="-1" strike="noStrike">
              <a:solidFill>
                <a:srgbClr val="000000"/>
              </a:solidFill>
              <a:latin typeface="Open Sans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3"/>
          <a:stretch/>
        </p:blipFill>
        <p:spPr>
          <a:xfrm>
            <a:off x="724320" y="2768400"/>
            <a:ext cx="7230960" cy="363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37;gd3b77bcd6a_0_0" descr="Türkiye Açık Kaynak Platformu | Kommunity"/>
          <p:cNvPicPr/>
          <p:nvPr/>
        </p:nvPicPr>
        <p:blipFill>
          <a:blip r:embed="rId1"/>
          <a:stretch/>
        </p:blipFill>
        <p:spPr>
          <a:xfrm>
            <a:off x="546120" y="352800"/>
            <a:ext cx="1397880" cy="1397880"/>
          </a:xfrm>
          <a:prstGeom prst="rect">
            <a:avLst/>
          </a:prstGeom>
          <a:ln>
            <a:noFill/>
          </a:ln>
        </p:spPr>
      </p:pic>
      <p:sp>
        <p:nvSpPr>
          <p:cNvPr id="154" name="TextShape 1"/>
          <p:cNvSpPr txBox="1"/>
          <p:nvPr/>
        </p:nvSpPr>
        <p:spPr>
          <a:xfrm>
            <a:off x="709200" y="6786360"/>
            <a:ext cx="3875760" cy="4386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2600">
              <a:lnSpc>
                <a:spcPct val="117000"/>
              </a:lnSpc>
              <a:tabLst>
                <a:tab algn="l" pos="0"/>
              </a:tabLst>
            </a:pPr>
            <a:r>
              <a:rPr b="1" i="1" lang="tr-TR" sz="1850" spc="-1" strike="noStrike" u="sng">
                <a:solidFill>
                  <a:srgbClr val="6e6e72"/>
                </a:solidFill>
                <a:uFillTx/>
                <a:latin typeface="Times New Roman"/>
                <a:ea typeface="Times New Roman"/>
                <a:hlinkClick r:id="rId2"/>
              </a:rPr>
              <a:t>www.turkiyeacikkaynakplatformu.com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7659360" y="788400"/>
            <a:ext cx="2745720" cy="47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32280" indent="-318960">
              <a:lnSpc>
                <a:spcPct val="100000"/>
              </a:lnSpc>
              <a:buClr>
                <a:srgbClr val="38b349"/>
              </a:buClr>
              <a:buFont typeface="Arial"/>
              <a:buChar char="•"/>
            </a:pPr>
            <a:r>
              <a:rPr b="1" lang="tr-TR" sz="3050" spc="-1" strike="noStrike">
                <a:solidFill>
                  <a:srgbClr val="6e6e72"/>
                </a:solidFill>
                <a:latin typeface="Arial"/>
                <a:ea typeface="Arial"/>
              </a:rPr>
              <a:t>AC</a:t>
            </a:r>
            <a:r>
              <a:rPr b="1" lang="tr-TR" sz="3050" spc="-1" strike="noStrike">
                <a:solidFill>
                  <a:srgbClr val="6e6e72"/>
                </a:solidFill>
                <a:latin typeface="Arial"/>
                <a:ea typeface="Arial"/>
              </a:rPr>
              <a:t>IK</a:t>
            </a:r>
            <a:r>
              <a:rPr b="1" lang="tr-TR" sz="3050" spc="-1" strike="noStrike">
                <a:solidFill>
                  <a:srgbClr val="6e6e72"/>
                </a:solidFill>
                <a:latin typeface="Arial"/>
                <a:ea typeface="Arial"/>
              </a:rPr>
              <a:t>HA</a:t>
            </a:r>
            <a:r>
              <a:rPr b="1" lang="tr-TR" sz="3050" spc="-1" strike="noStrike">
                <a:solidFill>
                  <a:srgbClr val="6e6e72"/>
                </a:solidFill>
                <a:latin typeface="Arial"/>
                <a:ea typeface="Arial"/>
              </a:rPr>
              <a:t>CK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7967880" y="1214640"/>
            <a:ext cx="1893960" cy="1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tr-TR" sz="700" spc="-1" strike="noStrike">
                <a:solidFill>
                  <a:srgbClr val="6e6e72"/>
                </a:solidFill>
                <a:latin typeface="Times New Roman"/>
                <a:ea typeface="Times New Roman"/>
              </a:rPr>
              <a:t>Açık  Kaynak  Hackathon Programı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317880" y="1374120"/>
            <a:ext cx="1010628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tr-TR" sz="4700" spc="-1" strike="noStrike">
                <a:solidFill>
                  <a:srgbClr val="1c1c57"/>
                </a:solidFill>
                <a:highlight>
                  <a:srgbClr val="ffffff"/>
                </a:highlight>
                <a:latin typeface="Arial"/>
                <a:ea typeface="Arial"/>
              </a:rPr>
              <a:t>Pazar </a:t>
            </a:r>
            <a:r>
              <a:rPr b="1" lang="tr-TR" sz="4700" spc="-1" strike="noStrike">
                <a:solidFill>
                  <a:srgbClr val="1c1c57"/>
                </a:solidFill>
                <a:highlight>
                  <a:srgbClr val="ffffff"/>
                </a:highlight>
                <a:latin typeface="Arial"/>
                <a:ea typeface="Arial"/>
              </a:rPr>
              <a:t>Araştı</a:t>
            </a:r>
            <a:r>
              <a:rPr b="1" lang="tr-TR" sz="4700" spc="-1" strike="noStrike">
                <a:solidFill>
                  <a:srgbClr val="1c1c57"/>
                </a:solidFill>
                <a:highlight>
                  <a:srgbClr val="ffffff"/>
                </a:highlight>
                <a:latin typeface="Arial"/>
                <a:ea typeface="Arial"/>
              </a:rPr>
              <a:t>rması</a:t>
            </a:r>
            <a:endParaRPr b="0" lang="en-US" sz="4700" spc="-1" strike="noStrike">
              <a:latin typeface="Arial"/>
            </a:endParaRPr>
          </a:p>
        </p:txBody>
      </p:sp>
      <p:sp>
        <p:nvSpPr>
          <p:cNvPr id="158" name="TextShape 5"/>
          <p:cNvSpPr txBox="1"/>
          <p:nvPr/>
        </p:nvSpPr>
        <p:spPr>
          <a:xfrm>
            <a:off x="457200" y="2400120"/>
            <a:ext cx="9418320" cy="4386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1" i="1" lang="tr-TR" sz="1400" spc="-1" strike="noStrike">
                <a:solidFill>
                  <a:srgbClr val="000000"/>
                </a:solidFill>
                <a:latin typeface="Open Sans"/>
                <a:ea typeface="Times New Roman"/>
              </a:rPr>
              <a:t>Tanıdık olmayan web siteleriyle ilgili tüketici endişeleri yüksek bir noktaya ulaşıyor</a:t>
            </a:r>
            <a:endParaRPr b="1" lang="en-US" sz="1400" spc="-1" strike="noStrike">
              <a:latin typeface="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3"/>
          <a:stretch/>
        </p:blipFill>
        <p:spPr>
          <a:xfrm>
            <a:off x="1638720" y="2754360"/>
            <a:ext cx="5767920" cy="392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37;gd3b77bcd6a_0_2" descr="Türkiye Açık Kaynak Platformu | Kommunity"/>
          <p:cNvPicPr/>
          <p:nvPr/>
        </p:nvPicPr>
        <p:blipFill>
          <a:blip r:embed="rId1"/>
          <a:stretch/>
        </p:blipFill>
        <p:spPr>
          <a:xfrm>
            <a:off x="546120" y="352800"/>
            <a:ext cx="1397880" cy="1397880"/>
          </a:xfrm>
          <a:prstGeom prst="rect">
            <a:avLst/>
          </a:prstGeom>
          <a:ln>
            <a:noFill/>
          </a:ln>
        </p:spPr>
      </p:pic>
      <p:sp>
        <p:nvSpPr>
          <p:cNvPr id="161" name="TextShape 1"/>
          <p:cNvSpPr txBox="1"/>
          <p:nvPr/>
        </p:nvSpPr>
        <p:spPr>
          <a:xfrm>
            <a:off x="709200" y="6786360"/>
            <a:ext cx="3875760" cy="4386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2600">
              <a:lnSpc>
                <a:spcPct val="117000"/>
              </a:lnSpc>
              <a:tabLst>
                <a:tab algn="l" pos="0"/>
              </a:tabLst>
            </a:pPr>
            <a:r>
              <a:rPr b="1" i="1" lang="tr-TR" sz="1850" spc="-1" strike="noStrike" u="sng">
                <a:solidFill>
                  <a:srgbClr val="6e6e72"/>
                </a:solidFill>
                <a:uFillTx/>
                <a:latin typeface="Times New Roman"/>
                <a:ea typeface="Times New Roman"/>
                <a:hlinkClick r:id="rId2"/>
              </a:rPr>
              <a:t>www.turkiyeacikkaynakplatformu.com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7659360" y="788400"/>
            <a:ext cx="2745720" cy="47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32280" indent="-318960">
              <a:lnSpc>
                <a:spcPct val="100000"/>
              </a:lnSpc>
              <a:buClr>
                <a:srgbClr val="38b349"/>
              </a:buClr>
              <a:buFont typeface="Arial"/>
              <a:buChar char="•"/>
            </a:pPr>
            <a:r>
              <a:rPr b="1" lang="tr-TR" sz="3050" spc="-1" strike="noStrike">
                <a:solidFill>
                  <a:srgbClr val="6e6e72"/>
                </a:solidFill>
                <a:latin typeface="Arial"/>
                <a:ea typeface="Arial"/>
              </a:rPr>
              <a:t>ACIKHACK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7967880" y="1214640"/>
            <a:ext cx="1893960" cy="1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tr-TR" sz="700" spc="-1" strike="noStrike">
                <a:solidFill>
                  <a:srgbClr val="6e6e72"/>
                </a:solidFill>
                <a:latin typeface="Times New Roman"/>
                <a:ea typeface="Times New Roman"/>
              </a:rPr>
              <a:t>Açık  Kaynak  Hackathon Programı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317880" y="1374120"/>
            <a:ext cx="1010628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tr-TR" sz="4700" spc="-1" strike="noStrike">
                <a:solidFill>
                  <a:srgbClr val="1c1c57"/>
                </a:solidFill>
                <a:highlight>
                  <a:srgbClr val="ffffff"/>
                </a:highlight>
                <a:latin typeface="Arial"/>
                <a:ea typeface="Arial"/>
              </a:rPr>
              <a:t>P</a:t>
            </a:r>
            <a:r>
              <a:rPr b="1" lang="tr-TR" sz="4700" spc="-1" strike="noStrike">
                <a:solidFill>
                  <a:srgbClr val="1c1c57"/>
                </a:solidFill>
                <a:highlight>
                  <a:srgbClr val="ffffff"/>
                </a:highlight>
                <a:latin typeface="Arial"/>
                <a:ea typeface="Arial"/>
              </a:rPr>
              <a:t>a</a:t>
            </a:r>
            <a:r>
              <a:rPr b="1" lang="tr-TR" sz="4700" spc="-1" strike="noStrike">
                <a:solidFill>
                  <a:srgbClr val="1c1c57"/>
                </a:solidFill>
                <a:highlight>
                  <a:srgbClr val="ffffff"/>
                </a:highlight>
                <a:latin typeface="Arial"/>
                <a:ea typeface="Arial"/>
              </a:rPr>
              <a:t>z</a:t>
            </a:r>
            <a:r>
              <a:rPr b="1" lang="tr-TR" sz="4700" spc="-1" strike="noStrike">
                <a:solidFill>
                  <a:srgbClr val="1c1c57"/>
                </a:solidFill>
                <a:highlight>
                  <a:srgbClr val="ffffff"/>
                </a:highlight>
                <a:latin typeface="Arial"/>
                <a:ea typeface="Arial"/>
              </a:rPr>
              <a:t>a</a:t>
            </a:r>
            <a:r>
              <a:rPr b="1" lang="tr-TR" sz="4700" spc="-1" strike="noStrike">
                <a:solidFill>
                  <a:srgbClr val="1c1c57"/>
                </a:solidFill>
                <a:highlight>
                  <a:srgbClr val="ffffff"/>
                </a:highlight>
                <a:latin typeface="Arial"/>
                <a:ea typeface="Arial"/>
              </a:rPr>
              <a:t>r</a:t>
            </a:r>
            <a:r>
              <a:rPr b="1" lang="tr-TR" sz="4700" spc="-1" strike="noStrike">
                <a:solidFill>
                  <a:srgbClr val="1c1c57"/>
                </a:solidFill>
                <a:highlight>
                  <a:srgbClr val="ffffff"/>
                </a:highlight>
                <a:latin typeface="Arial"/>
                <a:ea typeface="Arial"/>
              </a:rPr>
              <a:t> </a:t>
            </a:r>
            <a:r>
              <a:rPr b="1" lang="tr-TR" sz="4700" spc="-1" strike="noStrike">
                <a:solidFill>
                  <a:srgbClr val="1c1c57"/>
                </a:solidFill>
                <a:highlight>
                  <a:srgbClr val="ffffff"/>
                </a:highlight>
                <a:latin typeface="Arial"/>
                <a:ea typeface="Arial"/>
              </a:rPr>
              <a:t>A</a:t>
            </a:r>
            <a:r>
              <a:rPr b="1" lang="tr-TR" sz="4700" spc="-1" strike="noStrike">
                <a:solidFill>
                  <a:srgbClr val="1c1c57"/>
                </a:solidFill>
                <a:highlight>
                  <a:srgbClr val="ffffff"/>
                </a:highlight>
                <a:latin typeface="Arial"/>
                <a:ea typeface="Arial"/>
              </a:rPr>
              <a:t>r</a:t>
            </a:r>
            <a:r>
              <a:rPr b="1" lang="tr-TR" sz="4700" spc="-1" strike="noStrike">
                <a:solidFill>
                  <a:srgbClr val="1c1c57"/>
                </a:solidFill>
                <a:highlight>
                  <a:srgbClr val="ffffff"/>
                </a:highlight>
                <a:latin typeface="Arial"/>
                <a:ea typeface="Arial"/>
              </a:rPr>
              <a:t>a</a:t>
            </a:r>
            <a:r>
              <a:rPr b="1" lang="tr-TR" sz="4700" spc="-1" strike="noStrike">
                <a:solidFill>
                  <a:srgbClr val="1c1c57"/>
                </a:solidFill>
                <a:highlight>
                  <a:srgbClr val="ffffff"/>
                </a:highlight>
                <a:latin typeface="Arial"/>
                <a:ea typeface="Arial"/>
              </a:rPr>
              <a:t>ş</a:t>
            </a:r>
            <a:r>
              <a:rPr b="1" lang="tr-TR" sz="4700" spc="-1" strike="noStrike">
                <a:solidFill>
                  <a:srgbClr val="1c1c57"/>
                </a:solidFill>
                <a:highlight>
                  <a:srgbClr val="ffffff"/>
                </a:highlight>
                <a:latin typeface="Arial"/>
                <a:ea typeface="Arial"/>
              </a:rPr>
              <a:t>t</a:t>
            </a:r>
            <a:r>
              <a:rPr b="1" lang="tr-TR" sz="4700" spc="-1" strike="noStrike">
                <a:solidFill>
                  <a:srgbClr val="1c1c57"/>
                </a:solidFill>
                <a:highlight>
                  <a:srgbClr val="ffffff"/>
                </a:highlight>
                <a:latin typeface="Arial"/>
                <a:ea typeface="Arial"/>
              </a:rPr>
              <a:t>ı</a:t>
            </a:r>
            <a:r>
              <a:rPr b="1" lang="tr-TR" sz="4700" spc="-1" strike="noStrike">
                <a:solidFill>
                  <a:srgbClr val="1c1c57"/>
                </a:solidFill>
                <a:highlight>
                  <a:srgbClr val="ffffff"/>
                </a:highlight>
                <a:latin typeface="Arial"/>
                <a:ea typeface="Arial"/>
              </a:rPr>
              <a:t>r</a:t>
            </a:r>
            <a:r>
              <a:rPr b="1" lang="tr-TR" sz="4700" spc="-1" strike="noStrike">
                <a:solidFill>
                  <a:srgbClr val="1c1c57"/>
                </a:solidFill>
                <a:highlight>
                  <a:srgbClr val="ffffff"/>
                </a:highlight>
                <a:latin typeface="Arial"/>
                <a:ea typeface="Arial"/>
              </a:rPr>
              <a:t>m</a:t>
            </a:r>
            <a:r>
              <a:rPr b="1" lang="tr-TR" sz="4700" spc="-1" strike="noStrike">
                <a:solidFill>
                  <a:srgbClr val="1c1c57"/>
                </a:solidFill>
                <a:highlight>
                  <a:srgbClr val="ffffff"/>
                </a:highlight>
                <a:latin typeface="Arial"/>
                <a:ea typeface="Arial"/>
              </a:rPr>
              <a:t>a</a:t>
            </a:r>
            <a:r>
              <a:rPr b="1" lang="tr-TR" sz="4700" spc="-1" strike="noStrike">
                <a:solidFill>
                  <a:srgbClr val="1c1c57"/>
                </a:solidFill>
                <a:highlight>
                  <a:srgbClr val="ffffff"/>
                </a:highlight>
                <a:latin typeface="Arial"/>
                <a:ea typeface="Arial"/>
              </a:rPr>
              <a:t>s</a:t>
            </a:r>
            <a:r>
              <a:rPr b="1" lang="tr-TR" sz="4700" spc="-1" strike="noStrike">
                <a:solidFill>
                  <a:srgbClr val="1c1c57"/>
                </a:solidFill>
                <a:highlight>
                  <a:srgbClr val="ffffff"/>
                </a:highlight>
                <a:latin typeface="Arial"/>
                <a:ea typeface="Arial"/>
              </a:rPr>
              <a:t>ı</a:t>
            </a:r>
            <a:endParaRPr b="0" lang="en-US" sz="4700" spc="-1" strike="noStrike">
              <a:latin typeface="Arial"/>
            </a:endParaRPr>
          </a:p>
        </p:txBody>
      </p:sp>
      <p:sp>
        <p:nvSpPr>
          <p:cNvPr id="165" name="TextShape 5"/>
          <p:cNvSpPr txBox="1"/>
          <p:nvPr/>
        </p:nvSpPr>
        <p:spPr>
          <a:xfrm>
            <a:off x="457200" y="2400120"/>
            <a:ext cx="9418320" cy="4386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1" i="1" lang="tr-TR" sz="1400" spc="-1" strike="noStrike">
                <a:solidFill>
                  <a:srgbClr val="000000"/>
                </a:solidFill>
                <a:latin typeface=""/>
                <a:ea typeface="Times New Roman"/>
              </a:rPr>
              <a:t>Taleplerin üçüncü tarafça doğrulanması satışları artırabilir</a:t>
            </a:r>
            <a:endParaRPr b="0" lang="en-US" sz="1400" spc="-1" strike="noStrike">
              <a:latin typeface="Open Sans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3"/>
          <a:stretch/>
        </p:blipFill>
        <p:spPr>
          <a:xfrm>
            <a:off x="1272960" y="2642040"/>
            <a:ext cx="6682320" cy="385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709200" y="6786360"/>
            <a:ext cx="3875760" cy="4386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2600">
              <a:lnSpc>
                <a:spcPct val="117000"/>
              </a:lnSpc>
              <a:tabLst>
                <a:tab algn="l" pos="0"/>
              </a:tabLst>
            </a:pPr>
            <a:r>
              <a:rPr b="1" i="1" lang="tr-TR" sz="1850" spc="-1" strike="noStrike" u="sng">
                <a:solidFill>
                  <a:srgbClr val="6e6e72"/>
                </a:solidFill>
                <a:uFillTx/>
                <a:latin typeface="Times New Roman"/>
                <a:ea typeface="Times New Roman"/>
                <a:hlinkClick r:id="rId1"/>
              </a:rPr>
              <a:t>www.turkiyeacikkaynakplatformu.com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7659360" y="788400"/>
            <a:ext cx="2745720" cy="47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32280" indent="-318960">
              <a:lnSpc>
                <a:spcPct val="100000"/>
              </a:lnSpc>
              <a:buClr>
                <a:srgbClr val="38b349"/>
              </a:buClr>
              <a:buFont typeface="Arial"/>
              <a:buChar char="•"/>
            </a:pPr>
            <a:r>
              <a:rPr b="1" lang="tr-TR" sz="3050" spc="-1" strike="noStrike">
                <a:solidFill>
                  <a:srgbClr val="6e6e72"/>
                </a:solidFill>
                <a:latin typeface="Arial"/>
                <a:ea typeface="Arial"/>
              </a:rPr>
              <a:t>ACIKHACK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7967880" y="1214640"/>
            <a:ext cx="1893960" cy="1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tr-TR" sz="700" spc="-1" strike="noStrike">
                <a:solidFill>
                  <a:srgbClr val="6e6e72"/>
                </a:solidFill>
                <a:latin typeface="Times New Roman"/>
                <a:ea typeface="Times New Roman"/>
              </a:rPr>
              <a:t>Açık  Kaynak  Hackathon Programı</a:t>
            </a:r>
            <a:endParaRPr b="0" lang="en-US" sz="700" spc="-1" strike="noStrike">
              <a:latin typeface="Arial"/>
            </a:endParaRPr>
          </a:p>
        </p:txBody>
      </p:sp>
      <p:pic>
        <p:nvPicPr>
          <p:cNvPr id="170" name="Google Shape;149;p5" descr="Türkiye Açık Kaynak Platformu | Kommunity"/>
          <p:cNvPicPr/>
          <p:nvPr/>
        </p:nvPicPr>
        <p:blipFill>
          <a:blip r:embed="rId2"/>
          <a:stretch/>
        </p:blipFill>
        <p:spPr>
          <a:xfrm>
            <a:off x="546120" y="352800"/>
            <a:ext cx="1397880" cy="1397880"/>
          </a:xfrm>
          <a:prstGeom prst="rect">
            <a:avLst/>
          </a:prstGeom>
          <a:ln>
            <a:noFill/>
          </a:ln>
        </p:spPr>
      </p:pic>
      <p:sp>
        <p:nvSpPr>
          <p:cNvPr id="171" name="CustomShape 4"/>
          <p:cNvSpPr/>
          <p:nvPr/>
        </p:nvSpPr>
        <p:spPr>
          <a:xfrm>
            <a:off x="293400" y="1675800"/>
            <a:ext cx="1010628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tr-TR" sz="4700" spc="-1" strike="noStrike">
                <a:solidFill>
                  <a:srgbClr val="1c1c57"/>
                </a:solidFill>
                <a:latin typeface="Arial"/>
                <a:ea typeface="Arial"/>
              </a:rPr>
              <a:t>Rakip Analizi</a:t>
            </a:r>
            <a:endParaRPr b="0" lang="en-US" sz="4700" spc="-1" strike="noStrike">
              <a:latin typeface="Arial"/>
            </a:endParaRPr>
          </a:p>
        </p:txBody>
      </p:sp>
      <p:sp>
        <p:nvSpPr>
          <p:cNvPr id="172" name="TextShape 5"/>
          <p:cNvSpPr txBox="1"/>
          <p:nvPr/>
        </p:nvSpPr>
        <p:spPr>
          <a:xfrm>
            <a:off x="640080" y="2651760"/>
            <a:ext cx="8778240" cy="4386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2600">
              <a:lnSpc>
                <a:spcPct val="117000"/>
              </a:lnSpc>
              <a:tabLst>
                <a:tab algn="l" pos="0"/>
              </a:tabLst>
            </a:pPr>
            <a:r>
              <a:rPr b="1" i="1" lang="tr-T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Projemizin rakipleri bankalar ve blockchainin dışında kalan ödeme sistemleridir. </a:t>
            </a:r>
            <a:r>
              <a:rPr b="1" i="1" lang="tr-T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Geleneksel ticaret sistemi üç paydaş üzerine oturmaktadır: Satıcı, alıcı, aracı.</a:t>
            </a:r>
            <a:r>
              <a:rPr b="1" i="1" lang="tr-TR" sz="185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1850" spc="-1" strike="noStrike">
              <a:latin typeface="Times New Roman"/>
            </a:endParaRPr>
          </a:p>
          <a:p>
            <a:pPr marL="12600">
              <a:lnSpc>
                <a:spcPct val="117000"/>
              </a:lnSpc>
              <a:tabLst>
                <a:tab algn="l" pos="0"/>
              </a:tabLst>
            </a:pPr>
            <a:endParaRPr b="0" lang="en-US" sz="1850" spc="-1" strike="noStrike">
              <a:latin typeface="Times New Roman"/>
            </a:endParaRPr>
          </a:p>
          <a:p>
            <a:pPr marL="12600">
              <a:lnSpc>
                <a:spcPct val="117000"/>
              </a:lnSpc>
              <a:tabLst>
                <a:tab algn="l" pos="0"/>
              </a:tabLst>
            </a:pPr>
            <a:r>
              <a:rPr b="1" i="1" lang="tr-T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Bu ödeme sistemleri tarafından gerçekleştirilemeyen satın alma/satış yapma kontrol sistemi sayesinde ticaret ekosistemini tamamen değiştirerek piyasada rakipsiz bir sistem oluşturmaktayız.</a:t>
            </a:r>
            <a:r>
              <a:rPr b="1" i="1" lang="tr-TR" sz="1400" spc="-1" strike="noStrike">
                <a:solidFill>
                  <a:srgbClr val="6e6e72"/>
                </a:solidFill>
                <a:latin typeface="Times New Roman"/>
                <a:ea typeface="Times New Roman"/>
              </a:rPr>
              <a:t>  </a:t>
            </a:r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e6e72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e6e72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LibreOffice/6.4.7.2$Linux_X86_64 LibreOffice_project/40$Build-2</Application>
  <Words>209</Words>
  <Paragraphs>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2021-02-12T08:33:09Z</dcterms:created>
  <dc:creator/>
  <dc:description/>
  <dc:language>en-US</dc:language>
  <cp:lastModifiedBy/>
  <dcterms:modified xsi:type="dcterms:W3CDTF">2022-05-14T22:59:43Z</dcterms:modified>
  <cp:revision>2</cp:revision>
  <dc:subject/>
  <dc:title>PowerPoint Sunusu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2020-07-27T00:00:00Z</vt:filetime>
  </property>
  <property fmtid="{D5CDD505-2E9C-101B-9397-08002B2CF9AE}" pid="4" name="Creator">
    <vt:lpwstr>Adobe InDesign CC 2017 (Macintosh)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astSaved">
    <vt:filetime>2021-02-12T00:00:00Z</vt:filetime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11</vt:i4>
  </property>
  <property fmtid="{D5CDD505-2E9C-101B-9397-08002B2CF9AE}" pid="11" name="PresentationFormat">
    <vt:lpwstr>Özel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11</vt:i4>
  </property>
</Properties>
</file>