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632D-FD8C-447B-A35B-091D6143A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597155-ADA8-4150-AFEA-CA345BBFED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5F698-1397-4594-8B7D-4179BC2873AE}"/>
              </a:ext>
            </a:extLst>
          </p:cNvPr>
          <p:cNvSpPr>
            <a:spLocks noGrp="1"/>
          </p:cNvSpPr>
          <p:nvPr>
            <p:ph type="dt" sz="half" idx="10"/>
          </p:nvPr>
        </p:nvSpPr>
        <p:spPr/>
        <p:txBody>
          <a:bodyPr/>
          <a:lstStyle/>
          <a:p>
            <a:fld id="{F78FADD8-C4E9-43D7-B201-71868832C3CC}" type="datetimeFigureOut">
              <a:rPr lang="en-US" smtClean="0"/>
              <a:t>1/14/2022</a:t>
            </a:fld>
            <a:endParaRPr lang="en-US"/>
          </a:p>
        </p:txBody>
      </p:sp>
      <p:sp>
        <p:nvSpPr>
          <p:cNvPr id="5" name="Footer Placeholder 4">
            <a:extLst>
              <a:ext uri="{FF2B5EF4-FFF2-40B4-BE49-F238E27FC236}">
                <a16:creationId xmlns:a16="http://schemas.microsoft.com/office/drawing/2014/main" id="{056B4C7C-C83E-4501-8EE7-E5842426D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676B6-E22C-4122-8BF5-56ECAB495C85}"/>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14416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59A-9FCC-4477-AC48-D41D9AA457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3850E9-FF69-40DA-A897-51245E126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96CB5-CFBC-4478-868B-577F73D14638}"/>
              </a:ext>
            </a:extLst>
          </p:cNvPr>
          <p:cNvSpPr>
            <a:spLocks noGrp="1"/>
          </p:cNvSpPr>
          <p:nvPr>
            <p:ph type="dt" sz="half" idx="10"/>
          </p:nvPr>
        </p:nvSpPr>
        <p:spPr/>
        <p:txBody>
          <a:bodyPr/>
          <a:lstStyle/>
          <a:p>
            <a:fld id="{F78FADD8-C4E9-43D7-B201-71868832C3CC}" type="datetimeFigureOut">
              <a:rPr lang="en-US" smtClean="0"/>
              <a:t>1/14/2022</a:t>
            </a:fld>
            <a:endParaRPr lang="en-US"/>
          </a:p>
        </p:txBody>
      </p:sp>
      <p:sp>
        <p:nvSpPr>
          <p:cNvPr id="5" name="Footer Placeholder 4">
            <a:extLst>
              <a:ext uri="{FF2B5EF4-FFF2-40B4-BE49-F238E27FC236}">
                <a16:creationId xmlns:a16="http://schemas.microsoft.com/office/drawing/2014/main" id="{5313769B-3997-49BF-B6E0-E0595D3D0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B7C28-2759-4B53-A729-3B9B455BC88D}"/>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51662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D2D67-8BEE-4453-9879-0CCC57FED4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28AE12-2DB2-4FDE-905C-3BF1CEC84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158B3-506F-403F-BB22-B35A6BB251FA}"/>
              </a:ext>
            </a:extLst>
          </p:cNvPr>
          <p:cNvSpPr>
            <a:spLocks noGrp="1"/>
          </p:cNvSpPr>
          <p:nvPr>
            <p:ph type="dt" sz="half" idx="10"/>
          </p:nvPr>
        </p:nvSpPr>
        <p:spPr/>
        <p:txBody>
          <a:bodyPr/>
          <a:lstStyle/>
          <a:p>
            <a:fld id="{F78FADD8-C4E9-43D7-B201-71868832C3CC}" type="datetimeFigureOut">
              <a:rPr lang="en-US" smtClean="0"/>
              <a:t>1/14/2022</a:t>
            </a:fld>
            <a:endParaRPr lang="en-US"/>
          </a:p>
        </p:txBody>
      </p:sp>
      <p:sp>
        <p:nvSpPr>
          <p:cNvPr id="5" name="Footer Placeholder 4">
            <a:extLst>
              <a:ext uri="{FF2B5EF4-FFF2-40B4-BE49-F238E27FC236}">
                <a16:creationId xmlns:a16="http://schemas.microsoft.com/office/drawing/2014/main" id="{194FAC65-2631-4207-8C79-D57705A97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935E-2956-4295-915A-5508BC1AFFF0}"/>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381924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FDA5-5DC9-4EC1-A181-1BA1870F3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08A7C-4307-4151-9FE4-ADC16667F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57A79-D297-4873-95FD-C7791623C0E9}"/>
              </a:ext>
            </a:extLst>
          </p:cNvPr>
          <p:cNvSpPr>
            <a:spLocks noGrp="1"/>
          </p:cNvSpPr>
          <p:nvPr>
            <p:ph type="dt" sz="half" idx="10"/>
          </p:nvPr>
        </p:nvSpPr>
        <p:spPr/>
        <p:txBody>
          <a:bodyPr/>
          <a:lstStyle/>
          <a:p>
            <a:fld id="{F78FADD8-C4E9-43D7-B201-71868832C3CC}" type="datetimeFigureOut">
              <a:rPr lang="en-US" smtClean="0"/>
              <a:t>1/14/2022</a:t>
            </a:fld>
            <a:endParaRPr lang="en-US"/>
          </a:p>
        </p:txBody>
      </p:sp>
      <p:sp>
        <p:nvSpPr>
          <p:cNvPr id="5" name="Footer Placeholder 4">
            <a:extLst>
              <a:ext uri="{FF2B5EF4-FFF2-40B4-BE49-F238E27FC236}">
                <a16:creationId xmlns:a16="http://schemas.microsoft.com/office/drawing/2014/main" id="{B6B38958-126C-4245-AC43-C4730E78E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4E2C5-9D40-4C91-B47C-33D245B31294}"/>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94303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EAA-A76E-4640-98AC-FB32DF212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5DB32C-4B4D-4424-93C3-2A3A2D70F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4B29C8-05F1-4C4F-A091-A50B7FDEBDA0}"/>
              </a:ext>
            </a:extLst>
          </p:cNvPr>
          <p:cNvSpPr>
            <a:spLocks noGrp="1"/>
          </p:cNvSpPr>
          <p:nvPr>
            <p:ph type="dt" sz="half" idx="10"/>
          </p:nvPr>
        </p:nvSpPr>
        <p:spPr/>
        <p:txBody>
          <a:bodyPr/>
          <a:lstStyle/>
          <a:p>
            <a:fld id="{F78FADD8-C4E9-43D7-B201-71868832C3CC}" type="datetimeFigureOut">
              <a:rPr lang="en-US" smtClean="0"/>
              <a:t>1/14/2022</a:t>
            </a:fld>
            <a:endParaRPr lang="en-US"/>
          </a:p>
        </p:txBody>
      </p:sp>
      <p:sp>
        <p:nvSpPr>
          <p:cNvPr id="5" name="Footer Placeholder 4">
            <a:extLst>
              <a:ext uri="{FF2B5EF4-FFF2-40B4-BE49-F238E27FC236}">
                <a16:creationId xmlns:a16="http://schemas.microsoft.com/office/drawing/2014/main" id="{244CE4D6-996D-4003-AA1D-AB6A0BA8A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3BE75-02DD-4A95-81FE-233AFD0BC9CC}"/>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04427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DDF7-B162-445A-8191-BC015249E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4043A4-DEF8-43D3-ACAE-ADE762974C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E5CE68-05D4-4A9B-B7AE-9CC4E51AB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AC9788-3E49-443A-981B-D9E3F2CBC24A}"/>
              </a:ext>
            </a:extLst>
          </p:cNvPr>
          <p:cNvSpPr>
            <a:spLocks noGrp="1"/>
          </p:cNvSpPr>
          <p:nvPr>
            <p:ph type="dt" sz="half" idx="10"/>
          </p:nvPr>
        </p:nvSpPr>
        <p:spPr/>
        <p:txBody>
          <a:bodyPr/>
          <a:lstStyle/>
          <a:p>
            <a:fld id="{F78FADD8-C4E9-43D7-B201-71868832C3CC}" type="datetimeFigureOut">
              <a:rPr lang="en-US" smtClean="0"/>
              <a:t>1/14/2022</a:t>
            </a:fld>
            <a:endParaRPr lang="en-US"/>
          </a:p>
        </p:txBody>
      </p:sp>
      <p:sp>
        <p:nvSpPr>
          <p:cNvPr id="6" name="Footer Placeholder 5">
            <a:extLst>
              <a:ext uri="{FF2B5EF4-FFF2-40B4-BE49-F238E27FC236}">
                <a16:creationId xmlns:a16="http://schemas.microsoft.com/office/drawing/2014/main" id="{789C7E0D-5263-40F0-A0AF-5CCDBAE21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013AE-A962-4A61-8605-C5BC712576C4}"/>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95893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C0BE-FE56-4479-8550-FE49355BA4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5BA7F-362A-4E44-B3AA-28AADAF91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9BA8DD-41DD-4809-BA61-7A6B1334C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539147-20F0-4793-AA41-92F626C63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7017C8-3C71-42C6-9AB4-FBEAFEDED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80F98-C64B-4B2A-B44F-731BA5C338D8}"/>
              </a:ext>
            </a:extLst>
          </p:cNvPr>
          <p:cNvSpPr>
            <a:spLocks noGrp="1"/>
          </p:cNvSpPr>
          <p:nvPr>
            <p:ph type="dt" sz="half" idx="10"/>
          </p:nvPr>
        </p:nvSpPr>
        <p:spPr/>
        <p:txBody>
          <a:bodyPr/>
          <a:lstStyle/>
          <a:p>
            <a:fld id="{F78FADD8-C4E9-43D7-B201-71868832C3CC}" type="datetimeFigureOut">
              <a:rPr lang="en-US" smtClean="0"/>
              <a:t>1/14/2022</a:t>
            </a:fld>
            <a:endParaRPr lang="en-US"/>
          </a:p>
        </p:txBody>
      </p:sp>
      <p:sp>
        <p:nvSpPr>
          <p:cNvPr id="8" name="Footer Placeholder 7">
            <a:extLst>
              <a:ext uri="{FF2B5EF4-FFF2-40B4-BE49-F238E27FC236}">
                <a16:creationId xmlns:a16="http://schemas.microsoft.com/office/drawing/2014/main" id="{F75EC4C4-62DE-448F-AC11-6FB14781B8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15AD1-0B71-4F48-8D01-E90770894181}"/>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58593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6530-CBEA-4633-AF3D-7D411A0D7F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26F31E-9DC3-4EB6-B850-FE1BBAB7DAE1}"/>
              </a:ext>
            </a:extLst>
          </p:cNvPr>
          <p:cNvSpPr>
            <a:spLocks noGrp="1"/>
          </p:cNvSpPr>
          <p:nvPr>
            <p:ph type="dt" sz="half" idx="10"/>
          </p:nvPr>
        </p:nvSpPr>
        <p:spPr/>
        <p:txBody>
          <a:bodyPr/>
          <a:lstStyle/>
          <a:p>
            <a:fld id="{F78FADD8-C4E9-43D7-B201-71868832C3CC}" type="datetimeFigureOut">
              <a:rPr lang="en-US" smtClean="0"/>
              <a:t>1/14/2022</a:t>
            </a:fld>
            <a:endParaRPr lang="en-US"/>
          </a:p>
        </p:txBody>
      </p:sp>
      <p:sp>
        <p:nvSpPr>
          <p:cNvPr id="4" name="Footer Placeholder 3">
            <a:extLst>
              <a:ext uri="{FF2B5EF4-FFF2-40B4-BE49-F238E27FC236}">
                <a16:creationId xmlns:a16="http://schemas.microsoft.com/office/drawing/2014/main" id="{92BF68E9-2752-4828-AD31-42C63B3765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BF2D92-A561-4AE8-BEE6-0B18C87BDBD7}"/>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73604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5A4AA-2BFB-424F-B782-84A05F423D5E}"/>
              </a:ext>
            </a:extLst>
          </p:cNvPr>
          <p:cNvSpPr>
            <a:spLocks noGrp="1"/>
          </p:cNvSpPr>
          <p:nvPr>
            <p:ph type="dt" sz="half" idx="10"/>
          </p:nvPr>
        </p:nvSpPr>
        <p:spPr/>
        <p:txBody>
          <a:bodyPr/>
          <a:lstStyle/>
          <a:p>
            <a:fld id="{F78FADD8-C4E9-43D7-B201-71868832C3CC}" type="datetimeFigureOut">
              <a:rPr lang="en-US" smtClean="0"/>
              <a:t>1/14/2022</a:t>
            </a:fld>
            <a:endParaRPr lang="en-US"/>
          </a:p>
        </p:txBody>
      </p:sp>
      <p:sp>
        <p:nvSpPr>
          <p:cNvPr id="3" name="Footer Placeholder 2">
            <a:extLst>
              <a:ext uri="{FF2B5EF4-FFF2-40B4-BE49-F238E27FC236}">
                <a16:creationId xmlns:a16="http://schemas.microsoft.com/office/drawing/2014/main" id="{D2A72C94-98A4-4783-8A4F-7665ABBF48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6F082A-CF00-4AA6-8367-735F7E0E1E71}"/>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7705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192-B7B5-45EC-BC8D-689924E3F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534AAB-665F-4DB6-9BE0-8569F8877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95EB3-0FDB-49EA-B4A0-B4029D55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CDE78-56C5-46C7-938A-793A71F6AAC7}"/>
              </a:ext>
            </a:extLst>
          </p:cNvPr>
          <p:cNvSpPr>
            <a:spLocks noGrp="1"/>
          </p:cNvSpPr>
          <p:nvPr>
            <p:ph type="dt" sz="half" idx="10"/>
          </p:nvPr>
        </p:nvSpPr>
        <p:spPr/>
        <p:txBody>
          <a:bodyPr/>
          <a:lstStyle/>
          <a:p>
            <a:fld id="{F78FADD8-C4E9-43D7-B201-71868832C3CC}" type="datetimeFigureOut">
              <a:rPr lang="en-US" smtClean="0"/>
              <a:t>1/14/2022</a:t>
            </a:fld>
            <a:endParaRPr lang="en-US"/>
          </a:p>
        </p:txBody>
      </p:sp>
      <p:sp>
        <p:nvSpPr>
          <p:cNvPr id="6" name="Footer Placeholder 5">
            <a:extLst>
              <a:ext uri="{FF2B5EF4-FFF2-40B4-BE49-F238E27FC236}">
                <a16:creationId xmlns:a16="http://schemas.microsoft.com/office/drawing/2014/main" id="{37D7381F-A3F2-4E36-97F9-F2A36F45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513EC-5FF3-4F79-87F6-F9EDD5244F37}"/>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333273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8408-4395-4495-907F-227E73CEE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66530-30BE-4CE6-B3B0-62648DEEB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94A875-82CB-4B24-824F-C53072DF7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D01F5-DAA9-47BA-A466-3F7A29F142A7}"/>
              </a:ext>
            </a:extLst>
          </p:cNvPr>
          <p:cNvSpPr>
            <a:spLocks noGrp="1"/>
          </p:cNvSpPr>
          <p:nvPr>
            <p:ph type="dt" sz="half" idx="10"/>
          </p:nvPr>
        </p:nvSpPr>
        <p:spPr/>
        <p:txBody>
          <a:bodyPr/>
          <a:lstStyle/>
          <a:p>
            <a:fld id="{F78FADD8-C4E9-43D7-B201-71868832C3CC}" type="datetimeFigureOut">
              <a:rPr lang="en-US" smtClean="0"/>
              <a:t>1/14/2022</a:t>
            </a:fld>
            <a:endParaRPr lang="en-US"/>
          </a:p>
        </p:txBody>
      </p:sp>
      <p:sp>
        <p:nvSpPr>
          <p:cNvPr id="6" name="Footer Placeholder 5">
            <a:extLst>
              <a:ext uri="{FF2B5EF4-FFF2-40B4-BE49-F238E27FC236}">
                <a16:creationId xmlns:a16="http://schemas.microsoft.com/office/drawing/2014/main" id="{719E92DA-79F1-4757-9437-0690587CC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89CFD-000A-4D4A-9022-B2F9298F0C4B}"/>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15218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36CA34-071D-4AF2-A8A5-75609A2B1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1F82F5-AE87-407B-9C24-3EDBEFEC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0B79E-0DDE-49EE-A1D2-AA0F1565C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FADD8-C4E9-43D7-B201-71868832C3CC}" type="datetimeFigureOut">
              <a:rPr lang="en-US" smtClean="0"/>
              <a:t>1/14/2022</a:t>
            </a:fld>
            <a:endParaRPr lang="en-US"/>
          </a:p>
        </p:txBody>
      </p:sp>
      <p:sp>
        <p:nvSpPr>
          <p:cNvPr id="5" name="Footer Placeholder 4">
            <a:extLst>
              <a:ext uri="{FF2B5EF4-FFF2-40B4-BE49-F238E27FC236}">
                <a16:creationId xmlns:a16="http://schemas.microsoft.com/office/drawing/2014/main" id="{5A3425AE-026B-49D1-A345-61429DD42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075321-449D-4966-B939-C2BED6EB9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78716-5576-4404-B733-992B932B38E2}" type="slidenum">
              <a:rPr lang="en-US" smtClean="0"/>
              <a:t>‹#›</a:t>
            </a:fld>
            <a:endParaRPr lang="en-US"/>
          </a:p>
        </p:txBody>
      </p:sp>
    </p:spTree>
    <p:extLst>
      <p:ext uri="{BB962C8B-B14F-4D97-AF65-F5344CB8AC3E}">
        <p14:creationId xmlns:p14="http://schemas.microsoft.com/office/powerpoint/2010/main" val="119903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rjbq7.github.io/ta-lib/"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tr.tradingview.com/" TargetMode="External"/><Relationship Id="rId4" Type="http://schemas.openxmlformats.org/officeDocument/2006/relationships/hyperlink" Target="https://python-binance.readthedocs.io/en/lates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5E45B6-F2F5-4917-BDA6-A4AE6D43C881}"/>
              </a:ext>
            </a:extLst>
          </p:cNvPr>
          <p:cNvSpPr txBox="1">
            <a:spLocks/>
          </p:cNvSpPr>
          <p:nvPr/>
        </p:nvSpPr>
        <p:spPr>
          <a:xfrm>
            <a:off x="1725597" y="3059576"/>
            <a:ext cx="8900604" cy="1325563"/>
          </a:xfrm>
          <a:prstGeom prst="rect">
            <a:avLst/>
          </a:prstGeom>
        </p:spPr>
        <p:txBody>
          <a:bodyPr vert="horz" lIns="91440" tIns="45720" rIns="91440" bIns="45720" rtlCol="0" anchor="b">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tr-TR" sz="4200" b="0" i="0" u="none" strike="noStrike" baseline="0" dirty="0">
              <a:solidFill>
                <a:schemeClr val="bg1"/>
              </a:solidFill>
              <a:latin typeface="Times New Roman" panose="02020603050405020304" pitchFamily="18" charset="0"/>
            </a:endParaRPr>
          </a:p>
          <a:p>
            <a:r>
              <a:rPr lang="tr-TR" sz="4200" b="0" i="0" u="none" strike="noStrike" baseline="0" dirty="0">
                <a:solidFill>
                  <a:schemeClr val="bg1"/>
                </a:solidFill>
                <a:latin typeface="Times New Roman" panose="02020603050405020304" pitchFamily="18" charset="0"/>
              </a:rPr>
              <a:t> </a:t>
            </a:r>
            <a:r>
              <a:rPr lang="tr-TR" sz="4200" b="1" i="0" u="none" strike="noStrike" baseline="0" dirty="0">
                <a:solidFill>
                  <a:schemeClr val="bg1"/>
                </a:solidFill>
                <a:latin typeface="Times New Roman" panose="02020603050405020304" pitchFamily="18" charset="0"/>
              </a:rPr>
              <a:t>KRİPTO PARA BORSALARI İÇİN ALIM-SATIM OTOMASYONU </a:t>
            </a:r>
            <a:endParaRPr lang="en-US" sz="4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E8C9A320-32FB-4C43-BC2A-F5EE6D588775}"/>
              </a:ext>
            </a:extLst>
          </p:cNvPr>
          <p:cNvSpPr txBox="1">
            <a:spLocks/>
          </p:cNvSpPr>
          <p:nvPr/>
        </p:nvSpPr>
        <p:spPr>
          <a:xfrm>
            <a:off x="203200" y="4737258"/>
            <a:ext cx="11714480"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Öğrenci Numarası: 18290747 – 18290772	</a:t>
            </a: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Öğrenci Adı SOYADI:MUHAMMED ENES ŞAHİNGÖZ – TANSER ATEŞ</a:t>
            </a: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Danışman Adı SOYADI: ENVER BAĞCI</a:t>
            </a:r>
            <a:endPar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2ADF1E78-5BA3-4DFB-9B71-F0FFCFB12C42}"/>
              </a:ext>
            </a:extLst>
          </p:cNvPr>
          <p:cNvSpPr txBox="1">
            <a:spLocks/>
          </p:cNvSpPr>
          <p:nvPr/>
        </p:nvSpPr>
        <p:spPr>
          <a:xfrm>
            <a:off x="1725597" y="643730"/>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ÜNİVERSİTESİ</a:t>
            </a:r>
          </a:p>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BİLGİSAYAR MÜHENDİSLİĞİ</a:t>
            </a:r>
            <a:endPar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11E6D385-C399-4785-881C-62AB229B3A5B}"/>
              </a:ext>
            </a:extLst>
          </p:cNvPr>
          <p:cNvSpPr txBox="1">
            <a:spLocks/>
          </p:cNvSpPr>
          <p:nvPr/>
        </p:nvSpPr>
        <p:spPr>
          <a:xfrm>
            <a:off x="4009747" y="6062821"/>
            <a:ext cx="4172505" cy="702188"/>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tarih</a:t>
            </a:r>
          </a:p>
        </p:txBody>
      </p:sp>
    </p:spTree>
    <p:extLst>
      <p:ext uri="{BB962C8B-B14F-4D97-AF65-F5344CB8AC3E}">
        <p14:creationId xmlns:p14="http://schemas.microsoft.com/office/powerpoint/2010/main" val="374407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İÇİNDEKİLER</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fontScale="85000" lnSpcReduction="20000"/>
          </a:bodyPr>
          <a:lstStyle/>
          <a:p>
            <a:pPr marL="0" indent="0" algn="just">
              <a:spcAft>
                <a:spcPts val="600"/>
              </a:spcAft>
              <a:buNone/>
            </a:pPr>
            <a:r>
              <a:rPr lang="tr-TR" sz="2400" dirty="0">
                <a:latin typeface="Times New Roman" panose="02020603050405020304" pitchFamily="18" charset="0"/>
                <a:cs typeface="Times New Roman" panose="02020603050405020304" pitchFamily="18" charset="0"/>
              </a:rPr>
              <a:t>1.GİRİŞ</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1.1. Problemin Tanımı</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1.2. Projenin Konusu</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2. LİTERATÜR</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3. MATERYAL ve YÖNTEM</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3.1. Materyal</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3.2. Yöntem</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4. UYGULAMA</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5. SONUÇ</a:t>
            </a:r>
          </a:p>
          <a:p>
            <a:pPr marL="0" indent="0" algn="just">
              <a:spcAft>
                <a:spcPts val="1200"/>
              </a:spcAft>
              <a:buNone/>
            </a:pPr>
            <a:r>
              <a:rPr lang="tr-TR" sz="2400" dirty="0">
                <a:latin typeface="Times New Roman" panose="02020603050405020304" pitchFamily="18" charset="0"/>
                <a:cs typeface="Times New Roman" panose="02020603050405020304" pitchFamily="18" charset="0"/>
              </a:rPr>
              <a:t>KAYNAKLAR</a:t>
            </a:r>
          </a:p>
          <a:p>
            <a:pPr marL="0" indent="0" algn="just">
              <a:spcAft>
                <a:spcPts val="120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81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GİRİŞ</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marL="0" indent="0" algn="just">
              <a:spcAft>
                <a:spcPts val="1200"/>
              </a:spcAft>
              <a:buNone/>
            </a:pPr>
            <a:r>
              <a:rPr lang="tr-TR" sz="2400" b="1" dirty="0">
                <a:latin typeface="Times New Roman" panose="02020603050405020304" pitchFamily="18" charset="0"/>
                <a:cs typeface="Times New Roman" panose="02020603050405020304" pitchFamily="18" charset="0"/>
              </a:rPr>
              <a:t>1.1. Problemin Tanımı</a:t>
            </a:r>
          </a:p>
          <a:p>
            <a:pPr algn="just"/>
            <a:r>
              <a:rPr lang="tr-TR" sz="1800" dirty="0">
                <a:effectLst/>
                <a:latin typeface="Times New Roman" panose="02020603050405020304" pitchFamily="18" charset="0"/>
                <a:ea typeface="Times New Roman" panose="02020603050405020304" pitchFamily="18" charset="0"/>
              </a:rPr>
              <a:t>Yatırımcıların, Crypto Coin (kripto para) borsalarında, internet üzerinde toplanan bilgilerin veya verilerin açık bir kayıt defteri olarak tanımlanan blok zincir (blockchain) gibi teknolojilerden faydalanarak, birikim, kâr veya pasif gelir elde etmek amacıyla yaptıkları yatırımlarının anlık düşüş ve yükselişlere bağlı olarak zarar etmesinin önlenmesi veyahut kâr optimizasyonunun sağlanması. </a:t>
            </a:r>
          </a:p>
          <a:p>
            <a:pPr marL="0" indent="0" algn="just">
              <a:spcAft>
                <a:spcPts val="1200"/>
              </a:spcAft>
              <a:buNone/>
            </a:pPr>
            <a:r>
              <a:rPr lang="en-US" sz="2400" b="1" dirty="0">
                <a:latin typeface="Times New Roman" panose="02020603050405020304" pitchFamily="18" charset="0"/>
                <a:cs typeface="Times New Roman" panose="02020603050405020304" pitchFamily="18" charset="0"/>
              </a:rPr>
              <a:t>1.</a:t>
            </a:r>
            <a:r>
              <a:rPr lang="tr-TR" sz="2400" b="1"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Projenin</a:t>
            </a:r>
            <a:r>
              <a:rPr lang="en-US" sz="2400" b="1"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Konusu</a:t>
            </a:r>
            <a:endParaRPr lang="en-US" sz="2400" b="1" dirty="0">
              <a:latin typeface="Times New Roman" panose="02020603050405020304" pitchFamily="18" charset="0"/>
              <a:cs typeface="Times New Roman" panose="02020603050405020304" pitchFamily="18" charset="0"/>
            </a:endParaRPr>
          </a:p>
          <a:p>
            <a:pPr algn="just"/>
            <a:r>
              <a:rPr lang="tr-TR" sz="1800" dirty="0">
                <a:effectLst/>
                <a:latin typeface="Times New Roman" panose="02020603050405020304" pitchFamily="18" charset="0"/>
                <a:ea typeface="Times New Roman" panose="02020603050405020304" pitchFamily="18" charset="0"/>
              </a:rPr>
              <a:t>Proje konusu; </a:t>
            </a:r>
            <a:r>
              <a:rPr lang="tr-TR" sz="1800" dirty="0">
                <a:solidFill>
                  <a:srgbClr val="333333"/>
                </a:solidFill>
                <a:effectLst/>
                <a:latin typeface="Times New Roman" panose="02020603050405020304" pitchFamily="18" charset="0"/>
                <a:ea typeface="Times New Roman" panose="02020603050405020304" pitchFamily="18" charset="0"/>
              </a:rPr>
              <a:t>kripto para borsa platformları üzerinde verimli bir şekilde </a:t>
            </a:r>
            <a:r>
              <a:rPr lang="tr-TR" sz="1800" dirty="0">
                <a:effectLst/>
                <a:latin typeface="Times New Roman" panose="02020603050405020304" pitchFamily="18" charset="0"/>
                <a:ea typeface="Times New Roman" panose="02020603050405020304" pitchFamily="18" charset="0"/>
              </a:rPr>
              <a:t>çalışarak, piyasanın veya projenin anlık grafik analizleriyle destek ve direnç noktaları belirlemeye çalışarak ve artan/azalan trendleri öngörerek yatırım veya elden çıkarma yapan bir otomasyon üretmek. Bu sayede, yapılan yatırımların hem kâr maksimizasyonunun sağlanması hem de zarar etmeden veya en az zararla yatırımın elden çıkarılmasının sağlanması amaçlanmaktadır.</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55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LİTERATÜR </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algn="just">
              <a:spcAft>
                <a:spcPts val="1800"/>
              </a:spcAft>
            </a:pPr>
            <a:r>
              <a:rPr lang="tr-TR" sz="1800" dirty="0">
                <a:latin typeface="Times New Roman" panose="02020603050405020304" pitchFamily="18" charset="0"/>
                <a:cs typeface="Times New Roman" panose="02020603050405020304" pitchFamily="18" charset="0"/>
              </a:rPr>
              <a:t>Kripto paralarda alım satım yapan otomasyonlar günümüzde birçok platformda ücretli olarak(edilen karın bir kısmı veya aylık ödemeler karşılığı) insanların hizmetine sunulmuş durumdadır.(</a:t>
            </a:r>
            <a:r>
              <a:rPr lang="tr-TR" sz="1800" dirty="0" err="1">
                <a:latin typeface="Times New Roman" panose="02020603050405020304" pitchFamily="18" charset="0"/>
                <a:cs typeface="Times New Roman" panose="02020603050405020304" pitchFamily="18" charset="0"/>
              </a:rPr>
              <a:t>Örn</a:t>
            </a:r>
            <a:r>
              <a:rPr lang="tr-TR" sz="1800" dirty="0">
                <a:latin typeface="Times New Roman" panose="02020603050405020304" pitchFamily="18" charset="0"/>
                <a:cs typeface="Times New Roman" panose="02020603050405020304" pitchFamily="18" charset="0"/>
              </a:rPr>
              <a:t>: www.grayll.io)</a:t>
            </a:r>
          </a:p>
          <a:p>
            <a:pPr algn="just">
              <a:spcAft>
                <a:spcPts val="1800"/>
              </a:spcAft>
            </a:pPr>
            <a:r>
              <a:rPr lang="tr-TR" sz="1800" dirty="0">
                <a:latin typeface="Times New Roman" panose="02020603050405020304" pitchFamily="18" charset="0"/>
                <a:cs typeface="Times New Roman" panose="02020603050405020304" pitchFamily="18" charset="0"/>
              </a:rPr>
              <a:t>Bu otomasyonların dışında insanların piyasa gidişatını yorumlamalarını kolaylaştırmak amacıyla üretilen birçok indikatör ve bu indikatörlerin kullanıma sunulduğu web siteleri bulunmaktadır.</a:t>
            </a:r>
            <a:r>
              <a:rPr lang="tr-TR" sz="1400" dirty="0">
                <a:latin typeface="Times New Roman" panose="02020603050405020304" pitchFamily="18" charset="0"/>
                <a:cs typeface="Times New Roman" panose="02020603050405020304" pitchFamily="18" charset="0"/>
              </a:rPr>
              <a:t>(</a:t>
            </a:r>
            <a:r>
              <a:rPr lang="tr-TR" sz="1400" dirty="0" err="1">
                <a:latin typeface="Times New Roman" panose="02020603050405020304" pitchFamily="18" charset="0"/>
                <a:cs typeface="Times New Roman" panose="02020603050405020304" pitchFamily="18" charset="0"/>
              </a:rPr>
              <a:t>Örn</a:t>
            </a:r>
            <a:r>
              <a:rPr lang="tr-TR" sz="1400" dirty="0">
                <a:latin typeface="Times New Roman" panose="02020603050405020304" pitchFamily="18" charset="0"/>
                <a:cs typeface="Times New Roman" panose="02020603050405020304" pitchFamily="18" charset="0"/>
              </a:rPr>
              <a:t>: www.tradingview.com)</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5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MATERYAL ve YÖNTEM</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marL="0" indent="0" algn="just">
              <a:spcAft>
                <a:spcPts val="1200"/>
              </a:spcAft>
              <a:buNone/>
            </a:pPr>
            <a:r>
              <a:rPr lang="tr-TR" sz="2400" b="1" dirty="0">
                <a:latin typeface="Times New Roman" panose="02020603050405020304" pitchFamily="18" charset="0"/>
                <a:cs typeface="Times New Roman" panose="02020603050405020304" pitchFamily="18" charset="0"/>
              </a:rPr>
              <a:t>3.1. Materyal</a:t>
            </a:r>
          </a:p>
          <a:p>
            <a:pPr algn="just">
              <a:spcAft>
                <a:spcPts val="1800"/>
              </a:spcAft>
            </a:pPr>
            <a:r>
              <a:rPr lang="tr-TR" sz="1800" dirty="0">
                <a:latin typeface="Times New Roman" panose="02020603050405020304" pitchFamily="18" charset="0"/>
                <a:cs typeface="Times New Roman" panose="02020603050405020304" pitchFamily="18" charset="0"/>
              </a:rPr>
              <a:t>Python programlama dili üzerinde yazılmış olan kütüphaneler</a:t>
            </a:r>
          </a:p>
          <a:p>
            <a:pPr lvl="1" algn="just">
              <a:spcAft>
                <a:spcPts val="1800"/>
              </a:spcAft>
            </a:pPr>
            <a:r>
              <a:rPr lang="tr-TR" sz="1400" dirty="0">
                <a:latin typeface="Times New Roman" panose="02020603050405020304" pitchFamily="18" charset="0"/>
                <a:cs typeface="Times New Roman" panose="02020603050405020304" pitchFamily="18" charset="0"/>
              </a:rPr>
              <a:t>Binance kütüphanesi: Binance kripto para borsasının kendi hazırladığı python kütüphanesi. Bu kütüphaneyi kullanarak Binance üzerinde kendimize bir test hesabı oluşturduk. Bu test hesabı üzerindeki alım-satım emirlerini de yine bu kütüphane aracılığıyla yapıyoruz.</a:t>
            </a:r>
          </a:p>
          <a:p>
            <a:pPr lvl="1" algn="just">
              <a:spcAft>
                <a:spcPts val="1800"/>
              </a:spcAft>
            </a:pPr>
            <a:r>
              <a:rPr lang="tr-TR" sz="1400" dirty="0">
                <a:latin typeface="Times New Roman" panose="02020603050405020304" pitchFamily="18" charset="0"/>
                <a:cs typeface="Times New Roman" panose="02020603050405020304" pitchFamily="18" charset="0"/>
              </a:rPr>
              <a:t>Ta-</a:t>
            </a:r>
            <a:r>
              <a:rPr lang="tr-TR" sz="1400" dirty="0" err="1">
                <a:latin typeface="Times New Roman" panose="02020603050405020304" pitchFamily="18" charset="0"/>
                <a:cs typeface="Times New Roman" panose="02020603050405020304" pitchFamily="18" charset="0"/>
              </a:rPr>
              <a:t>lib</a:t>
            </a:r>
            <a:r>
              <a:rPr lang="tr-TR" sz="1400" dirty="0">
                <a:latin typeface="Times New Roman" panose="02020603050405020304" pitchFamily="18" charset="0"/>
                <a:cs typeface="Times New Roman" panose="02020603050405020304" pitchFamily="18" charset="0"/>
              </a:rPr>
              <a:t> kütüphanesi: Bu kütüphane içerisinde ise Binance verilerini kullanarak piyasa yorumu yapan indikatörler mevcut. Yazdığımız otomasyon, alım-satım kararlarını bu indikatörleri kullanarak yaptığı hesaplamalar sonucunda veriyor.</a:t>
            </a:r>
          </a:p>
        </p:txBody>
      </p:sp>
    </p:spTree>
    <p:extLst>
      <p:ext uri="{BB962C8B-B14F-4D97-AF65-F5344CB8AC3E}">
        <p14:creationId xmlns:p14="http://schemas.microsoft.com/office/powerpoint/2010/main" val="2215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UYGULAMA</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algn="just">
              <a:spcAft>
                <a:spcPts val="1800"/>
              </a:spcAft>
            </a:pPr>
            <a:r>
              <a:rPr lang="tr-TR" sz="1800" dirty="0">
                <a:latin typeface="Times New Roman" panose="02020603050405020304" pitchFamily="18" charset="0"/>
                <a:cs typeface="Times New Roman" panose="02020603050405020304" pitchFamily="18" charset="0"/>
              </a:rPr>
              <a:t>Bu bölümde, proje</a:t>
            </a:r>
            <a:r>
              <a:rPr lang="en-US" sz="1800" dirty="0">
                <a:latin typeface="Times New Roman" panose="02020603050405020304" pitchFamily="18" charset="0"/>
                <a:cs typeface="Times New Roman" panose="02020603050405020304" pitchFamily="18" charset="0"/>
              </a:rPr>
              <a:t> </a:t>
            </a:r>
            <a:r>
              <a:rPr lang="tr-TR" sz="1800" dirty="0">
                <a:latin typeface="Times New Roman" panose="02020603050405020304" pitchFamily="18" charset="0"/>
                <a:cs typeface="Times New Roman" panose="02020603050405020304" pitchFamily="18" charset="0"/>
              </a:rPr>
              <a:t>çalışmasından elde edilen sonuçlar açık</a:t>
            </a:r>
            <a:r>
              <a:rPr lang="en-US" sz="1800" dirty="0">
                <a:latin typeface="Times New Roman" panose="02020603050405020304" pitchFamily="18" charset="0"/>
                <a:cs typeface="Times New Roman" panose="02020603050405020304" pitchFamily="18" charset="0"/>
              </a:rPr>
              <a:t> </a:t>
            </a:r>
            <a:r>
              <a:rPr lang="tr-TR" sz="1800" dirty="0">
                <a:latin typeface="Times New Roman" panose="02020603050405020304" pitchFamily="18" charset="0"/>
                <a:cs typeface="Times New Roman" panose="02020603050405020304" pitchFamily="18" charset="0"/>
              </a:rPr>
              <a:t>ve anlaşılır bir şekilde belirtilmelidir</a:t>
            </a:r>
            <a:r>
              <a:rPr lang="en-US" sz="1800" dirty="0">
                <a:latin typeface="Times New Roman" panose="02020603050405020304" pitchFamily="18" charset="0"/>
                <a:cs typeface="Times New Roman" panose="02020603050405020304" pitchFamily="18" charset="0"/>
              </a:rPr>
              <a:t>. </a:t>
            </a:r>
            <a:r>
              <a:rPr lang="tr-TR" sz="1800" dirty="0">
                <a:latin typeface="Times New Roman" panose="02020603050405020304" pitchFamily="18" charset="0"/>
                <a:cs typeface="Times New Roman" panose="02020603050405020304" pitchFamily="18" charset="0"/>
              </a:rPr>
              <a:t>Varsa demo gösterilmelidir.</a:t>
            </a:r>
          </a:p>
        </p:txBody>
      </p:sp>
    </p:spTree>
    <p:extLst>
      <p:ext uri="{BB962C8B-B14F-4D97-AF65-F5344CB8AC3E}">
        <p14:creationId xmlns:p14="http://schemas.microsoft.com/office/powerpoint/2010/main" val="267055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SONUÇ</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algn="just">
              <a:spcAft>
                <a:spcPts val="1800"/>
              </a:spcAft>
            </a:pPr>
            <a:r>
              <a:rPr lang="tr-TR" sz="1800" dirty="0">
                <a:latin typeface="Times New Roman" panose="02020603050405020304" pitchFamily="18" charset="0"/>
                <a:cs typeface="Times New Roman" panose="02020603050405020304" pitchFamily="18" charset="0"/>
              </a:rPr>
              <a:t>Projenin ilerleyen kısmında, otomasyona bir arayüz tasarlayıp içerisindeki indikatör sayısını artırmayı ve bu indikatörleri kullanıcının seçimine bırakacak şekilde uygulamayı planlıyoruz.</a:t>
            </a:r>
          </a:p>
          <a:p>
            <a:pPr algn="just">
              <a:spcAft>
                <a:spcPts val="1800"/>
              </a:spcAft>
            </a:pPr>
            <a:r>
              <a:rPr lang="tr-TR" sz="1800" dirty="0">
                <a:latin typeface="Times New Roman" panose="02020603050405020304" pitchFamily="18" charset="0"/>
                <a:cs typeface="Times New Roman" panose="02020603050405020304" pitchFamily="18" charset="0"/>
              </a:rPr>
              <a:t>Bunun yanında indikatörlerin optimum çalışma zamanlamalarını test edip otomasyonun performansını geliştirmeyi planlıyoruz.</a:t>
            </a:r>
          </a:p>
        </p:txBody>
      </p:sp>
    </p:spTree>
    <p:extLst>
      <p:ext uri="{BB962C8B-B14F-4D97-AF65-F5344CB8AC3E}">
        <p14:creationId xmlns:p14="http://schemas.microsoft.com/office/powerpoint/2010/main" val="334351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KAYNAKLAR</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algn="just">
              <a:spcAft>
                <a:spcPts val="1800"/>
              </a:spcAft>
            </a:pPr>
            <a:r>
              <a:rPr lang="tr-TR" sz="1800" dirty="0">
                <a:latin typeface="Times New Roman" panose="02020603050405020304" pitchFamily="18" charset="0"/>
                <a:cs typeface="Times New Roman" panose="02020603050405020304" pitchFamily="18" charset="0"/>
                <a:hlinkClick r:id="rId3"/>
              </a:rPr>
              <a:t>https://mrjbq7.github.io/ta-lib/</a:t>
            </a:r>
            <a:endParaRPr lang="tr-TR" sz="1800" dirty="0">
              <a:latin typeface="Times New Roman" panose="02020603050405020304" pitchFamily="18" charset="0"/>
              <a:cs typeface="Times New Roman" panose="02020603050405020304" pitchFamily="18" charset="0"/>
            </a:endParaRPr>
          </a:p>
          <a:p>
            <a:pPr algn="just">
              <a:spcAft>
                <a:spcPts val="1800"/>
              </a:spcAft>
            </a:pPr>
            <a:r>
              <a:rPr lang="tr-TR" sz="1800" dirty="0">
                <a:latin typeface="Times New Roman" panose="02020603050405020304" pitchFamily="18" charset="0"/>
                <a:cs typeface="Times New Roman" panose="02020603050405020304" pitchFamily="18" charset="0"/>
                <a:hlinkClick r:id="rId4"/>
              </a:rPr>
              <a:t>https://python-binance.readthedocs.io/en/latest/</a:t>
            </a:r>
            <a:endParaRPr lang="tr-TR" sz="1800" dirty="0">
              <a:latin typeface="Times New Roman" panose="02020603050405020304" pitchFamily="18" charset="0"/>
              <a:cs typeface="Times New Roman" panose="02020603050405020304" pitchFamily="18" charset="0"/>
            </a:endParaRPr>
          </a:p>
          <a:p>
            <a:pPr algn="just">
              <a:spcAft>
                <a:spcPts val="1800"/>
              </a:spcAft>
            </a:pPr>
            <a:r>
              <a:rPr lang="tr-TR" sz="1800" dirty="0">
                <a:latin typeface="Times New Roman" panose="02020603050405020304" pitchFamily="18" charset="0"/>
                <a:cs typeface="Times New Roman" panose="02020603050405020304" pitchFamily="18" charset="0"/>
                <a:hlinkClick r:id="rId5"/>
              </a:rPr>
              <a:t>https://tr.tradingview.com/</a:t>
            </a:r>
            <a:endParaRPr lang="tr-TR" sz="1800" dirty="0">
              <a:latin typeface="Times New Roman" panose="02020603050405020304" pitchFamily="18" charset="0"/>
              <a:cs typeface="Times New Roman" panose="02020603050405020304" pitchFamily="18" charset="0"/>
            </a:endParaRPr>
          </a:p>
          <a:p>
            <a:pPr algn="just">
              <a:spcAft>
                <a:spcPts val="1800"/>
              </a:spcAft>
            </a:pP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85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5E45B6-F2F5-4917-BDA6-A4AE6D43C881}"/>
              </a:ext>
            </a:extLst>
          </p:cNvPr>
          <p:cNvSpPr txBox="1">
            <a:spLocks/>
          </p:cNvSpPr>
          <p:nvPr/>
        </p:nvSpPr>
        <p:spPr>
          <a:xfrm>
            <a:off x="1849835" y="2979678"/>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TEŞEKKÜRLER</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2ADF1E78-5BA3-4DFB-9B71-F0FFCFB12C42}"/>
              </a:ext>
            </a:extLst>
          </p:cNvPr>
          <p:cNvSpPr txBox="1">
            <a:spLocks/>
          </p:cNvSpPr>
          <p:nvPr/>
        </p:nvSpPr>
        <p:spPr>
          <a:xfrm>
            <a:off x="1849835" y="659914"/>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ÜNİVERSİTESİ</a:t>
            </a:r>
          </a:p>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BİLGİSAYAR MÜHENDİSLİĞİ</a:t>
            </a:r>
            <a:endPar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769F5149-1C7E-415C-8F04-35602D35AC84}"/>
              </a:ext>
            </a:extLst>
          </p:cNvPr>
          <p:cNvSpPr txBox="1">
            <a:spLocks/>
          </p:cNvSpPr>
          <p:nvPr/>
        </p:nvSpPr>
        <p:spPr>
          <a:xfrm>
            <a:off x="203200" y="4737258"/>
            <a:ext cx="11714480"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Öğrenci Numarası: 18290747 – 18290772	</a:t>
            </a: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Öğrenci Adı SOYADI:MUHAMMED ENES ŞAHİNGÖZ – TANSER ATEŞ</a:t>
            </a: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Danışman Adı SOYADI: ENVER BAĞCI</a:t>
            </a:r>
            <a:endPar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922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Words>
  <Application>Microsoft Office PowerPoint</Application>
  <PresentationFormat>Geniş ekran</PresentationFormat>
  <Paragraphs>47</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Calibri</vt:lpstr>
      <vt:lpstr>Calibri Light</vt:lpstr>
      <vt:lpstr>Times New Roman</vt:lpstr>
      <vt:lpstr>Office Theme</vt:lpstr>
      <vt:lpstr>PowerPoint Sunusu</vt:lpstr>
      <vt:lpstr>İÇİNDEKİLER</vt:lpstr>
      <vt:lpstr>1. GİRİŞ</vt:lpstr>
      <vt:lpstr>2. LİTERATÜR </vt:lpstr>
      <vt:lpstr>3. MATERYAL ve YÖNTEM</vt:lpstr>
      <vt:lpstr>4. UYGULAMA</vt:lpstr>
      <vt:lpstr>5. SONUÇ</vt:lpstr>
      <vt:lpstr>KAYNAKLAR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muhammed enes şahingöz</cp:lastModifiedBy>
  <cp:revision>2</cp:revision>
  <dcterms:modified xsi:type="dcterms:W3CDTF">2022-01-13T23:40:47Z</dcterms:modified>
</cp:coreProperties>
</file>