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7/4/2016</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7/4/2016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7/4/2016</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7/4/2016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7/4/2016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7/4/2016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7/4/2016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7/4/2016</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7/4/2016</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7/4/2016</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188" y="1434267"/>
            <a:ext cx="3167104" cy="3167104"/>
          </a:xfrm>
          <a:prstGeom prst="rect">
            <a:avLst/>
          </a:prstGeom>
        </p:spPr>
      </p:pic>
      <p:sp>
        <p:nvSpPr>
          <p:cNvPr id="7" name="Rectangle 6"/>
          <p:cNvSpPr/>
          <p:nvPr/>
        </p:nvSpPr>
        <p:spPr>
          <a:xfrm>
            <a:off x="4429423" y="2967335"/>
            <a:ext cx="3333157" cy="923330"/>
          </a:xfrm>
          <a:prstGeom prst="rect">
            <a:avLst/>
          </a:prstGeom>
          <a:noFill/>
        </p:spPr>
        <p:txBody>
          <a:bodyPr wrap="none" lIns="91440" tIns="45720" rIns="91440" bIns="45720">
            <a:spAutoFit/>
          </a:bodyPr>
          <a:lstStyle/>
          <a:p>
            <a:pPr algn="ctr"/>
            <a:r>
              <a:rPr lang="sr-Latn-RS" sz="5400" b="0" cap="none" spc="0" dirty="0" smtClean="0">
                <a:ln w="0"/>
                <a:gradFill>
                  <a:gsLst>
                    <a:gs pos="21000">
                      <a:srgbClr val="53575C"/>
                    </a:gs>
                    <a:gs pos="88000">
                      <a:srgbClr val="C5C7CA"/>
                    </a:gs>
                  </a:gsLst>
                  <a:lin ang="5400000"/>
                </a:gradFill>
                <a:effectLst/>
              </a:rPr>
              <a:t>Pačija škola</a:t>
            </a:r>
            <a:endParaRPr lang="en-US" sz="5400" b="0" cap="none" spc="0" dirty="0">
              <a:ln w="0"/>
              <a:gradFill>
                <a:gsLst>
                  <a:gs pos="21000">
                    <a:srgbClr val="53575C"/>
                  </a:gs>
                  <a:gs pos="88000">
                    <a:srgbClr val="C5C7CA"/>
                  </a:gs>
                </a:gsLst>
                <a:lin ang="5400000"/>
              </a:gradFill>
              <a:effectLst/>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1" t="158" r="91"/>
          <a:stretch/>
        </p:blipFill>
        <p:spPr>
          <a:xfrm>
            <a:off x="293914" y="0"/>
            <a:ext cx="11887200" cy="6858000"/>
          </a:xfrm>
          <a:prstGeom prst="rect">
            <a:avLst/>
          </a:prstGeom>
        </p:spPr>
      </p:pic>
    </p:spTree>
    <p:extLst>
      <p:ext uri="{BB962C8B-B14F-4D97-AF65-F5344CB8AC3E}">
        <p14:creationId xmlns:p14="http://schemas.microsoft.com/office/powerpoint/2010/main" val="3051639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Šta je pačija Škola?</a:t>
            </a:r>
            <a:endParaRPr lang="en-US" dirty="0"/>
          </a:p>
        </p:txBody>
      </p:sp>
      <p:sp>
        <p:nvSpPr>
          <p:cNvPr id="3" name="Content Placeholder 2"/>
          <p:cNvSpPr>
            <a:spLocks noGrp="1"/>
          </p:cNvSpPr>
          <p:nvPr>
            <p:ph idx="1"/>
          </p:nvPr>
        </p:nvSpPr>
        <p:spPr/>
        <p:txBody>
          <a:bodyPr/>
          <a:lstStyle/>
          <a:p>
            <a:r>
              <a:rPr lang="en-US" dirty="0" err="1"/>
              <a:t>Pačija</a:t>
            </a:r>
            <a:r>
              <a:rPr lang="en-US" dirty="0"/>
              <a:t> </a:t>
            </a:r>
            <a:r>
              <a:rPr lang="en-US" dirty="0" err="1"/>
              <a:t>škola</a:t>
            </a:r>
            <a:r>
              <a:rPr lang="en-US" dirty="0"/>
              <a:t> je web </a:t>
            </a:r>
            <a:r>
              <a:rPr lang="en-US" dirty="0" err="1"/>
              <a:t>aplikacija</a:t>
            </a:r>
            <a:r>
              <a:rPr lang="en-US" dirty="0"/>
              <a:t> </a:t>
            </a:r>
            <a:r>
              <a:rPr lang="en-US" dirty="0" err="1"/>
              <a:t>koja</a:t>
            </a:r>
            <a:r>
              <a:rPr lang="en-US" dirty="0"/>
              <a:t> </a:t>
            </a:r>
            <a:r>
              <a:rPr lang="en-US" dirty="0" err="1"/>
              <a:t>omogućava</a:t>
            </a:r>
            <a:r>
              <a:rPr lang="en-US" dirty="0"/>
              <a:t> </a:t>
            </a:r>
            <a:r>
              <a:rPr lang="en-US" dirty="0" err="1"/>
              <a:t>učiteljima</a:t>
            </a:r>
            <a:r>
              <a:rPr lang="en-US" dirty="0"/>
              <a:t> da </a:t>
            </a:r>
            <a:r>
              <a:rPr lang="en-US" dirty="0" err="1"/>
              <a:t>elektronski</a:t>
            </a:r>
            <a:r>
              <a:rPr lang="en-US" dirty="0"/>
              <a:t> </a:t>
            </a:r>
            <a:r>
              <a:rPr lang="en-US" dirty="0" err="1"/>
              <a:t>kreiraju</a:t>
            </a:r>
            <a:r>
              <a:rPr lang="en-US" dirty="0"/>
              <a:t> </a:t>
            </a:r>
            <a:r>
              <a:rPr lang="en-US" dirty="0" err="1"/>
              <a:t>testove</a:t>
            </a:r>
            <a:r>
              <a:rPr lang="en-US" dirty="0"/>
              <a:t> </a:t>
            </a:r>
            <a:r>
              <a:rPr lang="en-US" dirty="0" err="1"/>
              <a:t>za</a:t>
            </a:r>
            <a:r>
              <a:rPr lang="en-US" dirty="0"/>
              <a:t> </a:t>
            </a:r>
            <a:r>
              <a:rPr lang="en-US" dirty="0" err="1"/>
              <a:t>svoje</a:t>
            </a:r>
            <a:r>
              <a:rPr lang="en-US" dirty="0"/>
              <a:t> </a:t>
            </a:r>
            <a:r>
              <a:rPr lang="en-US" dirty="0" err="1"/>
              <a:t>đake</a:t>
            </a:r>
            <a:r>
              <a:rPr lang="en-US" dirty="0"/>
              <a:t> </a:t>
            </a:r>
            <a:r>
              <a:rPr lang="en-US" dirty="0" err="1"/>
              <a:t>iz</a:t>
            </a:r>
            <a:r>
              <a:rPr lang="en-US" dirty="0"/>
              <a:t> </a:t>
            </a:r>
            <a:r>
              <a:rPr lang="en-US" dirty="0" err="1"/>
              <a:t>svakog</a:t>
            </a:r>
            <a:r>
              <a:rPr lang="en-US" dirty="0"/>
              <a:t> </a:t>
            </a:r>
            <a:r>
              <a:rPr lang="en-US" dirty="0" err="1"/>
              <a:t>predmeta</a:t>
            </a:r>
            <a:r>
              <a:rPr lang="en-US" dirty="0"/>
              <a:t>, </a:t>
            </a:r>
            <a:r>
              <a:rPr lang="en-US" dirty="0" err="1"/>
              <a:t>i</a:t>
            </a:r>
            <a:r>
              <a:rPr lang="en-US" dirty="0"/>
              <a:t> </a:t>
            </a:r>
            <a:r>
              <a:rPr lang="en-US" dirty="0" err="1"/>
              <a:t>učenicima</a:t>
            </a:r>
            <a:r>
              <a:rPr lang="en-US" dirty="0"/>
              <a:t> da </a:t>
            </a:r>
            <a:r>
              <a:rPr lang="en-US" dirty="0" err="1"/>
              <a:t>te</a:t>
            </a:r>
            <a:r>
              <a:rPr lang="en-US" dirty="0"/>
              <a:t> </a:t>
            </a:r>
            <a:r>
              <a:rPr lang="en-US" dirty="0" err="1"/>
              <a:t>testove</a:t>
            </a:r>
            <a:r>
              <a:rPr lang="en-US" dirty="0"/>
              <a:t> </a:t>
            </a:r>
            <a:r>
              <a:rPr lang="en-US" dirty="0" err="1"/>
              <a:t>rešavaju</a:t>
            </a:r>
            <a:r>
              <a:rPr lang="en-US" dirty="0"/>
              <a:t> </a:t>
            </a:r>
            <a:r>
              <a:rPr lang="en-US" dirty="0" err="1"/>
              <a:t>kako</a:t>
            </a:r>
            <a:r>
              <a:rPr lang="en-US" dirty="0"/>
              <a:t> bi </a:t>
            </a:r>
            <a:r>
              <a:rPr lang="en-US" dirty="0" err="1"/>
              <a:t>proverili</a:t>
            </a:r>
            <a:r>
              <a:rPr lang="en-US" dirty="0"/>
              <a:t> </a:t>
            </a:r>
            <a:r>
              <a:rPr lang="en-US" dirty="0" err="1"/>
              <a:t>svoje</a:t>
            </a:r>
            <a:r>
              <a:rPr lang="en-US" dirty="0"/>
              <a:t> </a:t>
            </a:r>
            <a:r>
              <a:rPr lang="en-US" dirty="0" err="1"/>
              <a:t>znanje</a:t>
            </a:r>
            <a:r>
              <a:rPr lang="en-US" dirty="0"/>
              <a:t>. </a:t>
            </a:r>
            <a:endParaRPr lang="sr-Latn-RS" dirty="0" smtClean="0"/>
          </a:p>
          <a:p>
            <a:r>
              <a:rPr lang="en-US" dirty="0" err="1"/>
              <a:t>Cilj</a:t>
            </a:r>
            <a:r>
              <a:rPr lang="en-US" dirty="0"/>
              <a:t> </a:t>
            </a:r>
            <a:r>
              <a:rPr lang="en-US" dirty="0" err="1"/>
              <a:t>aplikacije</a:t>
            </a:r>
            <a:r>
              <a:rPr lang="en-US" dirty="0"/>
              <a:t> </a:t>
            </a:r>
            <a:r>
              <a:rPr lang="en-US" dirty="0" err="1"/>
              <a:t>jeste</a:t>
            </a:r>
            <a:r>
              <a:rPr lang="en-US" dirty="0"/>
              <a:t> </a:t>
            </a:r>
            <a:r>
              <a:rPr lang="en-US" dirty="0" err="1"/>
              <a:t>provera</a:t>
            </a:r>
            <a:r>
              <a:rPr lang="en-US" dirty="0"/>
              <a:t> </a:t>
            </a:r>
            <a:r>
              <a:rPr lang="en-US" dirty="0" err="1"/>
              <a:t>znanja</a:t>
            </a:r>
            <a:r>
              <a:rPr lang="en-US" dirty="0"/>
              <a:t> </a:t>
            </a:r>
            <a:r>
              <a:rPr lang="en-US" dirty="0" err="1"/>
              <a:t>učenika</a:t>
            </a:r>
            <a:r>
              <a:rPr lang="en-US" dirty="0"/>
              <a:t> </a:t>
            </a:r>
            <a:r>
              <a:rPr lang="en-US" dirty="0" err="1"/>
              <a:t>i</a:t>
            </a:r>
            <a:r>
              <a:rPr lang="en-US" dirty="0"/>
              <a:t> </a:t>
            </a:r>
            <a:r>
              <a:rPr lang="en-US" dirty="0" err="1"/>
              <a:t>vežbanje</a:t>
            </a:r>
            <a:r>
              <a:rPr lang="en-US" dirty="0"/>
              <a:t>, </a:t>
            </a:r>
            <a:r>
              <a:rPr lang="en-US" dirty="0" err="1"/>
              <a:t>tako</a:t>
            </a:r>
            <a:r>
              <a:rPr lang="en-US" dirty="0"/>
              <a:t> </a:t>
            </a:r>
            <a:r>
              <a:rPr lang="en-US" dirty="0" err="1"/>
              <a:t>što</a:t>
            </a:r>
            <a:r>
              <a:rPr lang="en-US" dirty="0"/>
              <a:t> </a:t>
            </a:r>
            <a:r>
              <a:rPr lang="en-US" dirty="0" err="1"/>
              <a:t>učitelj</a:t>
            </a:r>
            <a:r>
              <a:rPr lang="en-US" dirty="0"/>
              <a:t> </a:t>
            </a:r>
            <a:r>
              <a:rPr lang="en-US" dirty="0" err="1"/>
              <a:t>na</a:t>
            </a:r>
            <a:r>
              <a:rPr lang="en-US" dirty="0"/>
              <a:t> </a:t>
            </a:r>
            <a:r>
              <a:rPr lang="en-US" dirty="0" err="1"/>
              <a:t>osnovu</a:t>
            </a:r>
            <a:r>
              <a:rPr lang="en-US" dirty="0"/>
              <a:t>  </a:t>
            </a:r>
            <a:r>
              <a:rPr lang="en-US" dirty="0" err="1"/>
              <a:t>odgovora</a:t>
            </a:r>
            <a:r>
              <a:rPr lang="en-US" dirty="0"/>
              <a:t> </a:t>
            </a:r>
            <a:r>
              <a:rPr lang="en-US" dirty="0" err="1"/>
              <a:t>učenika</a:t>
            </a:r>
            <a:r>
              <a:rPr lang="en-US" dirty="0"/>
              <a:t>  </a:t>
            </a:r>
            <a:r>
              <a:rPr lang="en-US" dirty="0" err="1"/>
              <a:t>na</a:t>
            </a:r>
            <a:r>
              <a:rPr lang="en-US" dirty="0"/>
              <a:t>  </a:t>
            </a:r>
            <a:r>
              <a:rPr lang="en-US" dirty="0" err="1"/>
              <a:t>testu</a:t>
            </a:r>
            <a:r>
              <a:rPr lang="en-US" dirty="0"/>
              <a:t> </a:t>
            </a:r>
            <a:r>
              <a:rPr lang="en-US" dirty="0" err="1"/>
              <a:t>zaključuje</a:t>
            </a:r>
            <a:r>
              <a:rPr lang="en-US" dirty="0"/>
              <a:t> </a:t>
            </a:r>
            <a:r>
              <a:rPr lang="en-US" dirty="0" err="1"/>
              <a:t>ko</a:t>
            </a:r>
            <a:r>
              <a:rPr lang="en-US" dirty="0"/>
              <a:t> je </a:t>
            </a:r>
            <a:r>
              <a:rPr lang="en-US" dirty="0" err="1"/>
              <a:t>koliko</a:t>
            </a:r>
            <a:r>
              <a:rPr lang="en-US" dirty="0"/>
              <a:t> </a:t>
            </a:r>
            <a:r>
              <a:rPr lang="en-US" dirty="0" err="1"/>
              <a:t>naučio</a:t>
            </a:r>
            <a:r>
              <a:rPr lang="en-US" dirty="0"/>
              <a:t> </a:t>
            </a:r>
            <a:r>
              <a:rPr lang="en-US" dirty="0" err="1"/>
              <a:t>i</a:t>
            </a:r>
            <a:r>
              <a:rPr lang="en-US" dirty="0"/>
              <a:t> </a:t>
            </a:r>
            <a:r>
              <a:rPr lang="en-US" dirty="0" err="1"/>
              <a:t>koliko</a:t>
            </a:r>
            <a:r>
              <a:rPr lang="en-US" dirty="0"/>
              <a:t> je </a:t>
            </a:r>
            <a:r>
              <a:rPr lang="en-US" dirty="0" err="1"/>
              <a:t>neko</a:t>
            </a:r>
            <a:r>
              <a:rPr lang="en-US" dirty="0"/>
              <a:t> </a:t>
            </a:r>
            <a:r>
              <a:rPr lang="en-US" dirty="0" err="1"/>
              <a:t>ovladao</a:t>
            </a:r>
            <a:r>
              <a:rPr lang="en-US" dirty="0"/>
              <a:t> </a:t>
            </a:r>
            <a:r>
              <a:rPr lang="en-US" dirty="0" err="1"/>
              <a:t>znanjem</a:t>
            </a:r>
            <a:r>
              <a:rPr lang="en-US" dirty="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63" y="5879592"/>
            <a:ext cx="804674" cy="804674"/>
          </a:xfrm>
          <a:prstGeom prst="rect">
            <a:avLst/>
          </a:prstGeom>
        </p:spPr>
      </p:pic>
    </p:spTree>
    <p:extLst>
      <p:ext uri="{BB962C8B-B14F-4D97-AF65-F5344CB8AC3E}">
        <p14:creationId xmlns:p14="http://schemas.microsoft.com/office/powerpoint/2010/main" val="3354297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Ko može koristi aplikaciju?</a:t>
            </a:r>
            <a:endParaRPr lang="en-US" dirty="0"/>
          </a:p>
        </p:txBody>
      </p:sp>
      <p:sp>
        <p:nvSpPr>
          <p:cNvPr id="3" name="Content Placeholder 2"/>
          <p:cNvSpPr>
            <a:spLocks noGrp="1"/>
          </p:cNvSpPr>
          <p:nvPr>
            <p:ph idx="1"/>
          </p:nvPr>
        </p:nvSpPr>
        <p:spPr/>
        <p:txBody>
          <a:bodyPr>
            <a:normAutofit/>
          </a:bodyPr>
          <a:lstStyle/>
          <a:p>
            <a:r>
              <a:rPr lang="sr-Latn-CS" dirty="0"/>
              <a:t>Pačija škola je web aplikacija namenjena učiteljima i njihovim đacima. Ona koristi i jednima i drugima na različite načine. </a:t>
            </a:r>
            <a:endParaRPr lang="sr-Latn-C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63" y="5879592"/>
            <a:ext cx="804674" cy="80467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5057"/>
          <a:stretch/>
        </p:blipFill>
        <p:spPr>
          <a:xfrm>
            <a:off x="5018315" y="2690910"/>
            <a:ext cx="3897086" cy="3600166"/>
          </a:xfrm>
          <a:prstGeom prst="rect">
            <a:avLst/>
          </a:prstGeom>
          <a:ln>
            <a:noFill/>
          </a:ln>
          <a:effectLst>
            <a:softEdge rad="112500"/>
          </a:effectLst>
        </p:spPr>
      </p:pic>
    </p:spTree>
    <p:extLst>
      <p:ext uri="{BB962C8B-B14F-4D97-AF65-F5344CB8AC3E}">
        <p14:creationId xmlns:p14="http://schemas.microsoft.com/office/powerpoint/2010/main" val="1582689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Učitelji</a:t>
            </a:r>
            <a:endParaRPr lang="en-US" dirty="0"/>
          </a:p>
        </p:txBody>
      </p:sp>
      <p:sp>
        <p:nvSpPr>
          <p:cNvPr id="3" name="Content Placeholder 2"/>
          <p:cNvSpPr>
            <a:spLocks noGrp="1"/>
          </p:cNvSpPr>
          <p:nvPr>
            <p:ph idx="1"/>
          </p:nvPr>
        </p:nvSpPr>
        <p:spPr>
          <a:xfrm>
            <a:off x="1251678" y="2286002"/>
            <a:ext cx="9699785" cy="3004456"/>
          </a:xfrm>
        </p:spPr>
        <p:txBody>
          <a:bodyPr>
            <a:normAutofit fontScale="85000" lnSpcReduction="20000"/>
          </a:bodyPr>
          <a:lstStyle/>
          <a:p>
            <a:pPr lvl="0" algn="just"/>
            <a:r>
              <a:rPr lang="sr-Latn-CS" dirty="0" smtClean="0">
                <a:solidFill>
                  <a:srgbClr val="002060"/>
                </a:solidFill>
              </a:rPr>
              <a:t>Učitelji</a:t>
            </a:r>
            <a:r>
              <a:rPr lang="sr-Latn-CS" dirty="0" smtClean="0"/>
              <a:t> </a:t>
            </a:r>
            <a:r>
              <a:rPr lang="sr-Latn-CS" dirty="0"/>
              <a:t>– mogu da kreiraju testove kao </a:t>
            </a:r>
            <a:r>
              <a:rPr lang="sr-Latn-CS" dirty="0" smtClean="0"/>
              <a:t>pripremni</a:t>
            </a:r>
          </a:p>
          <a:p>
            <a:pPr marL="0" lvl="0" indent="0" algn="just">
              <a:buNone/>
            </a:pPr>
            <a:r>
              <a:rPr lang="sr-Latn-CS" dirty="0" smtClean="0"/>
              <a:t>materijal </a:t>
            </a:r>
            <a:r>
              <a:rPr lang="sr-Latn-CS" dirty="0"/>
              <a:t>za one regularne testove u školama gde </a:t>
            </a:r>
            <a:r>
              <a:rPr lang="sr-Latn-CS" dirty="0" smtClean="0"/>
              <a:t>učenici </a:t>
            </a:r>
          </a:p>
          <a:p>
            <a:pPr marL="0" lvl="0" indent="0" algn="just">
              <a:buNone/>
            </a:pPr>
            <a:r>
              <a:rPr lang="sr-Latn-CS" dirty="0" smtClean="0"/>
              <a:t>dobijaju </a:t>
            </a:r>
            <a:r>
              <a:rPr lang="sr-Latn-CS" dirty="0"/>
              <a:t>ocene, to omogućava da se njihovi učenici </a:t>
            </a:r>
            <a:r>
              <a:rPr lang="sr-Latn-CS" dirty="0" smtClean="0"/>
              <a:t>dodatno </a:t>
            </a:r>
          </a:p>
          <a:p>
            <a:pPr marL="0" lvl="0" indent="0" algn="just">
              <a:buNone/>
            </a:pPr>
            <a:r>
              <a:rPr lang="sr-Latn-CS" dirty="0" smtClean="0"/>
              <a:t>pripreme </a:t>
            </a:r>
            <a:r>
              <a:rPr lang="sr-Latn-CS" dirty="0"/>
              <a:t>i dobiju što bolje ocene. Takođe ukoliko se </a:t>
            </a:r>
            <a:r>
              <a:rPr lang="sr-Latn-CS" dirty="0" smtClean="0"/>
              <a:t>učitelj</a:t>
            </a:r>
          </a:p>
          <a:p>
            <a:pPr marL="0" lvl="0" indent="0" algn="just">
              <a:buNone/>
            </a:pPr>
            <a:r>
              <a:rPr lang="sr-Latn-CS" dirty="0" smtClean="0"/>
              <a:t>odluči </a:t>
            </a:r>
            <a:r>
              <a:rPr lang="sr-Latn-CS" dirty="0"/>
              <a:t>da prati svoje đake, tj. njihove rezultate na testovima </a:t>
            </a:r>
            <a:r>
              <a:rPr lang="sr-Latn-CS" dirty="0" smtClean="0"/>
              <a:t>koje</a:t>
            </a:r>
          </a:p>
          <a:p>
            <a:pPr marL="0" lvl="0" indent="0" algn="just">
              <a:buNone/>
            </a:pPr>
            <a:r>
              <a:rPr lang="sr-Latn-CS" dirty="0" smtClean="0"/>
              <a:t>daje</a:t>
            </a:r>
            <a:r>
              <a:rPr lang="sr-Latn-CS" dirty="0"/>
              <a:t>, </a:t>
            </a:r>
            <a:r>
              <a:rPr lang="sr-Latn-CS" dirty="0" smtClean="0"/>
              <a:t>može </a:t>
            </a:r>
            <a:r>
              <a:rPr lang="sr-Latn-CS" dirty="0"/>
              <a:t>videti koji učenik ima problem sa nekim predmetom i </a:t>
            </a:r>
            <a:endParaRPr lang="sr-Latn-CS" dirty="0" smtClean="0"/>
          </a:p>
          <a:p>
            <a:pPr marL="0" lvl="0" indent="0" algn="just">
              <a:buNone/>
            </a:pPr>
            <a:r>
              <a:rPr lang="sr-Latn-CS" dirty="0" smtClean="0"/>
              <a:t>potruditi </a:t>
            </a:r>
            <a:r>
              <a:rPr lang="sr-Latn-CS" dirty="0"/>
              <a:t>se da </a:t>
            </a:r>
            <a:r>
              <a:rPr lang="sr-Latn-CS" dirty="0" smtClean="0"/>
              <a:t>tona </a:t>
            </a:r>
            <a:r>
              <a:rPr lang="sr-Latn-CS" dirty="0"/>
              <a:t>nekim dodatnim časovima promeni. </a:t>
            </a:r>
            <a:endParaRPr lang="sr-Latn-CS" dirty="0" smtClean="0"/>
          </a:p>
          <a:p>
            <a:pPr marL="0" lvl="0" indent="0" algn="just">
              <a:buNone/>
            </a:pPr>
            <a:r>
              <a:rPr lang="sr-Latn-CS" dirty="0" smtClean="0"/>
              <a:t>Pošto </a:t>
            </a:r>
            <a:r>
              <a:rPr lang="sr-Latn-CS" dirty="0"/>
              <a:t>će imati uvid u sve aktivnosti </a:t>
            </a:r>
            <a:r>
              <a:rPr lang="sr-Latn-CS" dirty="0" smtClean="0"/>
              <a:t>njegovihđaka</a:t>
            </a:r>
            <a:r>
              <a:rPr lang="sr-Latn-CS" dirty="0"/>
              <a:t>, učitelj može videti </a:t>
            </a:r>
            <a:endParaRPr lang="sr-Latn-CS" dirty="0" smtClean="0"/>
          </a:p>
          <a:p>
            <a:pPr marL="0" lvl="0" indent="0" algn="just">
              <a:buNone/>
            </a:pPr>
            <a:r>
              <a:rPr lang="sr-Latn-CS" dirty="0" smtClean="0"/>
              <a:t>koliko </a:t>
            </a:r>
            <a:r>
              <a:rPr lang="sr-Latn-CS" dirty="0"/>
              <a:t>su njegovi đaci aktivni, i koliko vežbaju kod kuće.</a:t>
            </a:r>
            <a:endParaRPr lang="en-US" dirty="0"/>
          </a:p>
          <a:p>
            <a:pPr marL="0" indent="0" algn="just">
              <a:buNone/>
            </a:pPr>
            <a:endParaRPr lang="sr-Latn-RS" dirty="0" smtClean="0"/>
          </a:p>
          <a:p>
            <a:pPr marL="0" indent="0">
              <a:buNone/>
            </a:pPr>
            <a:endParaRPr lang="sr-Latn-R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63" y="5879592"/>
            <a:ext cx="804674" cy="8046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487" y="2380053"/>
            <a:ext cx="3136752" cy="377037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319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Đaci</a:t>
            </a:r>
            <a:endParaRPr lang="en-US" dirty="0"/>
          </a:p>
        </p:txBody>
      </p:sp>
      <p:sp>
        <p:nvSpPr>
          <p:cNvPr id="3" name="Content Placeholder 2"/>
          <p:cNvSpPr>
            <a:spLocks noGrp="1"/>
          </p:cNvSpPr>
          <p:nvPr>
            <p:ph idx="1"/>
          </p:nvPr>
        </p:nvSpPr>
        <p:spPr>
          <a:xfrm>
            <a:off x="1251678" y="2286002"/>
            <a:ext cx="9699785" cy="3004456"/>
          </a:xfrm>
        </p:spPr>
        <p:txBody>
          <a:bodyPr>
            <a:normAutofit fontScale="92500" lnSpcReduction="20000"/>
          </a:bodyPr>
          <a:lstStyle/>
          <a:p>
            <a:pPr lvl="0" algn="just"/>
            <a:r>
              <a:rPr lang="sr-Latn-CS" dirty="0" smtClean="0">
                <a:solidFill>
                  <a:srgbClr val="002060"/>
                </a:solidFill>
              </a:rPr>
              <a:t>Đaci </a:t>
            </a:r>
            <a:r>
              <a:rPr lang="sr-Latn-CS" dirty="0" smtClean="0"/>
              <a:t>– </a:t>
            </a:r>
            <a:r>
              <a:rPr lang="sr-Latn-CS" dirty="0"/>
              <a:t>mogućnost da provere svoje znanje na internetu. </a:t>
            </a:r>
            <a:endParaRPr lang="sr-Latn-CS" dirty="0" smtClean="0"/>
          </a:p>
          <a:p>
            <a:pPr marL="0" lvl="0" indent="0" algn="just">
              <a:buNone/>
            </a:pPr>
            <a:r>
              <a:rPr lang="sr-Latn-CS" dirty="0" smtClean="0"/>
              <a:t>Većina </a:t>
            </a:r>
            <a:r>
              <a:rPr lang="sr-Latn-CS" dirty="0"/>
              <a:t>dece u današnje vreme koristi internet u </a:t>
            </a:r>
            <a:endParaRPr lang="sr-Latn-CS" dirty="0" smtClean="0"/>
          </a:p>
          <a:p>
            <a:pPr marL="0" lvl="0" indent="0" algn="just">
              <a:buNone/>
            </a:pPr>
            <a:r>
              <a:rPr lang="sr-Latn-CS" dirty="0" smtClean="0"/>
              <a:t>prevelikoj </a:t>
            </a:r>
            <a:r>
              <a:rPr lang="sr-Latn-CS" dirty="0"/>
              <a:t>meri za nepotrebne stvari. Pačija škola </a:t>
            </a:r>
            <a:endParaRPr lang="sr-Latn-CS" dirty="0" smtClean="0"/>
          </a:p>
          <a:p>
            <a:pPr marL="0" lvl="0" indent="0" algn="just">
              <a:buNone/>
            </a:pPr>
            <a:r>
              <a:rPr lang="sr-Latn-CS" dirty="0" smtClean="0"/>
              <a:t>može </a:t>
            </a:r>
            <a:r>
              <a:rPr lang="sr-Latn-CS" dirty="0"/>
              <a:t>biti odličan način da se vreme na </a:t>
            </a:r>
            <a:r>
              <a:rPr lang="sr-Latn-CS" dirty="0" smtClean="0"/>
              <a:t>internetu</a:t>
            </a:r>
          </a:p>
          <a:p>
            <a:pPr marL="0" lvl="0" indent="0" algn="just">
              <a:buNone/>
            </a:pPr>
            <a:r>
              <a:rPr lang="sr-Latn-CS" dirty="0" smtClean="0"/>
              <a:t>utroši </a:t>
            </a:r>
            <a:r>
              <a:rPr lang="sr-Latn-CS" dirty="0"/>
              <a:t>pametno. Rešavanje testova im može pomoći </a:t>
            </a:r>
            <a:endParaRPr lang="sr-Latn-CS" dirty="0" smtClean="0"/>
          </a:p>
          <a:p>
            <a:pPr marL="0" lvl="0" indent="0" algn="just">
              <a:buNone/>
            </a:pPr>
            <a:r>
              <a:rPr lang="sr-Latn-CS" dirty="0" smtClean="0"/>
              <a:t>da </a:t>
            </a:r>
            <a:r>
              <a:rPr lang="sr-Latn-CS" dirty="0"/>
              <a:t>utvrde svoje znanje iz različitih predmeta ili </a:t>
            </a:r>
            <a:endParaRPr lang="sr-Latn-CS" dirty="0" smtClean="0"/>
          </a:p>
          <a:p>
            <a:pPr marL="0" lvl="0" indent="0" algn="just">
              <a:buNone/>
            </a:pPr>
            <a:r>
              <a:rPr lang="sr-Latn-CS" dirty="0" smtClean="0"/>
              <a:t>da </a:t>
            </a:r>
            <a:r>
              <a:rPr lang="sr-Latn-CS" dirty="0"/>
              <a:t>se pripreme za neke testove u školi. </a:t>
            </a:r>
            <a:r>
              <a:rPr lang="sr-Latn-CS" dirty="0" smtClean="0"/>
              <a:t>Rešavanje</a:t>
            </a:r>
          </a:p>
          <a:p>
            <a:pPr marL="0" lvl="0" indent="0" algn="just">
              <a:buNone/>
            </a:pPr>
            <a:r>
              <a:rPr lang="sr-Latn-CS" dirty="0" smtClean="0"/>
              <a:t>testova </a:t>
            </a:r>
            <a:r>
              <a:rPr lang="sr-Latn-CS" dirty="0"/>
              <a:t>bez posledica, tj. bez negativnih ocena.</a:t>
            </a:r>
            <a:endParaRPr lang="sr-Latn-RS" dirty="0" smtClean="0"/>
          </a:p>
          <a:p>
            <a:pPr marL="0" indent="0">
              <a:buNone/>
            </a:pPr>
            <a:endParaRPr lang="sr-Latn-R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63" y="5879592"/>
            <a:ext cx="804674" cy="80467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8254" b="8413"/>
          <a:stretch/>
        </p:blipFill>
        <p:spPr>
          <a:xfrm>
            <a:off x="6487886" y="2977098"/>
            <a:ext cx="4582886" cy="29024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30847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Privilegije korisnika</a:t>
            </a:r>
            <a:endParaRPr lang="en-US" dirty="0"/>
          </a:p>
        </p:txBody>
      </p:sp>
      <p:sp>
        <p:nvSpPr>
          <p:cNvPr id="3" name="Content Placeholder 2"/>
          <p:cNvSpPr>
            <a:spLocks noGrp="1"/>
          </p:cNvSpPr>
          <p:nvPr>
            <p:ph idx="1"/>
          </p:nvPr>
        </p:nvSpPr>
        <p:spPr/>
        <p:txBody>
          <a:bodyPr>
            <a:normAutofit/>
          </a:bodyPr>
          <a:lstStyle/>
          <a:p>
            <a:pPr lvl="0"/>
            <a:r>
              <a:rPr lang="sr-Latn-CS" dirty="0">
                <a:solidFill>
                  <a:srgbClr val="002060"/>
                </a:solidFill>
              </a:rPr>
              <a:t>Učitelj</a:t>
            </a:r>
            <a:r>
              <a:rPr lang="sr-Latn-CS" dirty="0"/>
              <a:t> </a:t>
            </a:r>
            <a:r>
              <a:rPr lang="sr-Latn-CS" dirty="0" smtClean="0"/>
              <a:t>– Dodaje, </a:t>
            </a:r>
            <a:r>
              <a:rPr lang="sr-Latn-CS" dirty="0"/>
              <a:t>briše pitanja iz baze pitanja koje je on napravio. On jedini ima mogućnost da potvrdi korisnika Đak, tako što će pri registraciji učenici imati polje gde će uneti školu koju pohađaju i i njihovog učitelja, gde će tom učitelju na sajtu stići obaveštenje da odobri registraciju tom đaku. Ima uvid ako želi u re</a:t>
            </a:r>
            <a:r>
              <a:rPr lang="sr-Latn-RS" dirty="0"/>
              <a:t>zultate testova đaka.</a:t>
            </a:r>
            <a:endParaRPr lang="en-US" dirty="0"/>
          </a:p>
          <a:p>
            <a:pPr lvl="0"/>
            <a:r>
              <a:rPr lang="sr-Latn-RS" dirty="0">
                <a:solidFill>
                  <a:srgbClr val="002060"/>
                </a:solidFill>
              </a:rPr>
              <a:t>Đak</a:t>
            </a:r>
            <a:r>
              <a:rPr lang="sr-Latn-RS" dirty="0"/>
              <a:t> – poseduje mogućnost rešavanja testova i provere svog znanja, bez registracije mu je to onemogućeno. Da bi bila odobrena registracija potrebno je da đak bude učenik nižeg rareda osnovne škole. Njegova registraciju odobrava učitelj.</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63" y="5879592"/>
            <a:ext cx="804674" cy="804674"/>
          </a:xfrm>
          <a:prstGeom prst="rect">
            <a:avLst/>
          </a:prstGeom>
        </p:spPr>
      </p:pic>
    </p:spTree>
    <p:extLst>
      <p:ext uri="{BB962C8B-B14F-4D97-AF65-F5344CB8AC3E}">
        <p14:creationId xmlns:p14="http://schemas.microsoft.com/office/powerpoint/2010/main" val="3315780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tim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1463" y="5879592"/>
            <a:ext cx="804674" cy="80467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732"/>
          <a:stretch/>
        </p:blipFill>
        <p:spPr>
          <a:xfrm rot="20909499">
            <a:off x="2002971" y="1851741"/>
            <a:ext cx="2740588" cy="40904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Rectangle 6"/>
          <p:cNvSpPr/>
          <p:nvPr/>
        </p:nvSpPr>
        <p:spPr>
          <a:xfrm rot="21206683">
            <a:off x="4735219" y="1327510"/>
            <a:ext cx="4441438" cy="923330"/>
          </a:xfrm>
          <a:prstGeom prst="rect">
            <a:avLst/>
          </a:prstGeom>
          <a:noFill/>
        </p:spPr>
        <p:txBody>
          <a:bodyPr wrap="square" lIns="91440" tIns="45720" rIns="91440" bIns="45720">
            <a:spAutoFit/>
          </a:bodyPr>
          <a:lstStyle/>
          <a:p>
            <a:pPr algn="ctr"/>
            <a:r>
              <a:rPr lang="sr-Latn-RS" sz="5400" b="1" cap="none" spc="0" dirty="0" smtClean="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DOUBLE E</a:t>
            </a:r>
            <a:endParaRPr lang="en-US" sz="54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15785">
            <a:off x="5091562" y="2289298"/>
            <a:ext cx="5561693" cy="2405056"/>
          </a:xfrm>
          <a:prstGeom prst="rect">
            <a:avLst/>
          </a:prstGeom>
        </p:spPr>
      </p:pic>
    </p:spTree>
    <p:extLst>
      <p:ext uri="{BB962C8B-B14F-4D97-AF65-F5344CB8AC3E}">
        <p14:creationId xmlns:p14="http://schemas.microsoft.com/office/powerpoint/2010/main" val="4212272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smtClean="0"/>
              <a:t>Hvala na pažnji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399" y="2015163"/>
            <a:ext cx="3874879" cy="3874879"/>
          </a:xfrm>
          <a:prstGeom prst="rect">
            <a:avLst/>
          </a:prstGeom>
        </p:spPr>
      </p:pic>
    </p:spTree>
    <p:extLst>
      <p:ext uri="{BB962C8B-B14F-4D97-AF65-F5344CB8AC3E}">
        <p14:creationId xmlns:p14="http://schemas.microsoft.com/office/powerpoint/2010/main" val="4190952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Custom 12">
      <a:dk1>
        <a:sysClr val="windowText" lastClr="000000"/>
      </a:dk1>
      <a:lt1>
        <a:sysClr val="window" lastClr="FFFFFF"/>
      </a:lt1>
      <a:dk2>
        <a:srgbClr val="92D050"/>
      </a:dk2>
      <a:lt2>
        <a:srgbClr val="F8F8F8"/>
      </a:lt2>
      <a:accent1>
        <a:srgbClr val="DDDDDD"/>
      </a:accent1>
      <a:accent2>
        <a:srgbClr val="C00000"/>
      </a:accent2>
      <a:accent3>
        <a:srgbClr val="969696"/>
      </a:accent3>
      <a:accent4>
        <a:srgbClr val="808080"/>
      </a:accent4>
      <a:accent5>
        <a:srgbClr val="5F5F5F"/>
      </a:accent5>
      <a:accent6>
        <a:srgbClr val="4D4D4D"/>
      </a:accent6>
      <a:hlink>
        <a:srgbClr val="5F5F5F"/>
      </a:hlink>
      <a:folHlink>
        <a:srgbClr val="919191"/>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Badge</Template>
  <TotalTime>56</TotalTime>
  <Words>376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PowerPoint Presentation</vt:lpstr>
      <vt:lpstr>Šta je pačija Škola?</vt:lpstr>
      <vt:lpstr>Ko može koristi aplikaciju?</vt:lpstr>
      <vt:lpstr>Učitelji</vt:lpstr>
      <vt:lpstr>Đaci</vt:lpstr>
      <vt:lpstr>Privilegije korisnika</vt:lpstr>
      <vt:lpstr>tim</vt:lpstr>
      <vt:lpstr>Hvala na pažnji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dcterms:created xsi:type="dcterms:W3CDTF">2016-07-04T16:14:43Z</dcterms:created>
  <dcterms:modified xsi:type="dcterms:W3CDTF">2016-07-04T17:11:17Z</dcterms:modified>
</cp:coreProperties>
</file>