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8" r:id="rId6"/>
    <p:sldId id="264" r:id="rId7"/>
    <p:sldId id="263" r:id="rId8"/>
    <p:sldId id="265" r:id="rId9"/>
    <p:sldId id="266" r:id="rId10"/>
    <p:sldId id="267" r:id="rId11"/>
    <p:sldId id="259" r:id="rId12"/>
    <p:sldId id="269" r:id="rId13"/>
    <p:sldId id="260" r:id="rId14"/>
    <p:sldId id="284" r:id="rId15"/>
    <p:sldId id="271" r:id="rId16"/>
    <p:sldId id="288" r:id="rId17"/>
    <p:sldId id="270" r:id="rId18"/>
    <p:sldId id="289" r:id="rId19"/>
    <p:sldId id="285" r:id="rId20"/>
    <p:sldId id="286" r:id="rId21"/>
    <p:sldId id="287" r:id="rId22"/>
    <p:sldId id="261" r:id="rId23"/>
    <p:sldId id="272" r:id="rId24"/>
    <p:sldId id="278" r:id="rId25"/>
    <p:sldId id="275" r:id="rId26"/>
    <p:sldId id="290" r:id="rId27"/>
    <p:sldId id="279" r:id="rId28"/>
    <p:sldId id="280" r:id="rId29"/>
    <p:sldId id="281" r:id="rId30"/>
    <p:sldId id="282" r:id="rId31"/>
    <p:sldId id="283" r:id="rId32"/>
    <p:sldId id="27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EE1D12-B0DC-4F11-B5F1-5E7346B0954A}"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634918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EE1D12-B0DC-4F11-B5F1-5E7346B0954A}"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2212065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EE1D12-B0DC-4F11-B5F1-5E7346B0954A}"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407135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EE1D12-B0DC-4F11-B5F1-5E7346B0954A}"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3902365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EE1D12-B0DC-4F11-B5F1-5E7346B0954A}"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803776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EE1D12-B0DC-4F11-B5F1-5E7346B0954A}"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2247285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EE1D12-B0DC-4F11-B5F1-5E7346B0954A}" type="datetimeFigureOut">
              <a:rPr lang="en-US" smtClean="0"/>
              <a:t>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3374224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EE1D12-B0DC-4F11-B5F1-5E7346B0954A}" type="datetimeFigureOut">
              <a:rPr lang="en-US" smtClean="0"/>
              <a:t>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95709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EE1D12-B0DC-4F11-B5F1-5E7346B0954A}" type="datetimeFigureOut">
              <a:rPr lang="en-US" smtClean="0"/>
              <a:t>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1602435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E1D12-B0DC-4F11-B5F1-5E7346B0954A}"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163223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E1D12-B0DC-4F11-B5F1-5E7346B0954A}"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798D1-7F73-4460-8AA4-31FF799D9657}" type="slidenum">
              <a:rPr lang="en-US" smtClean="0"/>
              <a:t>‹#›</a:t>
            </a:fld>
            <a:endParaRPr lang="en-US"/>
          </a:p>
        </p:txBody>
      </p:sp>
    </p:spTree>
    <p:extLst>
      <p:ext uri="{BB962C8B-B14F-4D97-AF65-F5344CB8AC3E}">
        <p14:creationId xmlns:p14="http://schemas.microsoft.com/office/powerpoint/2010/main" val="146487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E1D12-B0DC-4F11-B5F1-5E7346B0954A}" type="datetimeFigureOut">
              <a:rPr lang="en-US" smtClean="0"/>
              <a:t>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798D1-7F73-4460-8AA4-31FF799D9657}" type="slidenum">
              <a:rPr lang="en-US" smtClean="0"/>
              <a:t>‹#›</a:t>
            </a:fld>
            <a:endParaRPr lang="en-US"/>
          </a:p>
        </p:txBody>
      </p:sp>
    </p:spTree>
    <p:extLst>
      <p:ext uri="{BB962C8B-B14F-4D97-AF65-F5344CB8AC3E}">
        <p14:creationId xmlns:p14="http://schemas.microsoft.com/office/powerpoint/2010/main" val="3342666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Current Solutions</a:t>
            </a:r>
            <a:endParaRPr lang="en-US" dirty="0"/>
          </a:p>
        </p:txBody>
      </p:sp>
      <p:sp>
        <p:nvSpPr>
          <p:cNvPr id="3" name="Subtitle 2"/>
          <p:cNvSpPr>
            <a:spLocks noGrp="1"/>
          </p:cNvSpPr>
          <p:nvPr>
            <p:ph type="subTitle" idx="1"/>
          </p:nvPr>
        </p:nvSpPr>
        <p:spPr/>
        <p:txBody>
          <a:bodyPr/>
          <a:lstStyle/>
          <a:p>
            <a:r>
              <a:rPr lang="en-US" dirty="0" smtClean="0"/>
              <a:t>XML,JSON</a:t>
            </a:r>
            <a:endParaRPr lang="en-US" dirty="0"/>
          </a:p>
        </p:txBody>
      </p:sp>
    </p:spTree>
    <p:extLst>
      <p:ext uri="{BB962C8B-B14F-4D97-AF65-F5344CB8AC3E}">
        <p14:creationId xmlns:p14="http://schemas.microsoft.com/office/powerpoint/2010/main" val="1815226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3. Eliminate the need for static data binding (generation of stubs based on a schema):</a:t>
            </a:r>
            <a:br>
              <a:rPr lang="en-US" sz="2000" dirty="0" smtClean="0"/>
            </a:br>
            <a:r>
              <a:rPr lang="en-US" sz="2000" dirty="0"/>
              <a:t/>
            </a:r>
            <a:br>
              <a:rPr lang="en-US" sz="2000" dirty="0"/>
            </a:br>
            <a:r>
              <a:rPr lang="en-US" sz="2000" dirty="0" smtClean="0"/>
              <a:t/>
            </a:r>
            <a:br>
              <a:rPr lang="en-US" sz="2000" dirty="0" smtClean="0"/>
            </a:br>
            <a:r>
              <a:rPr lang="en-US" sz="2000" dirty="0" smtClean="0"/>
              <a:t/>
            </a:r>
            <a:br>
              <a:rPr lang="en-US" sz="2000" dirty="0" smtClean="0"/>
            </a:br>
            <a:r>
              <a:rPr lang="en-US" sz="2000" dirty="0" smtClean="0"/>
              <a:t>The receiver has always a default value for the message, and only the message components that comply with what the receiver expects are assigned to the matching receiver argument’s components.</a:t>
            </a:r>
            <a:br>
              <a:rPr lang="en-US" sz="2000" dirty="0" smtClean="0"/>
            </a:br>
            <a:r>
              <a:rPr lang="en-US" sz="2000" dirty="0"/>
              <a:t/>
            </a:r>
            <a:br>
              <a:rPr lang="en-US" sz="2000" dirty="0"/>
            </a:br>
            <a:r>
              <a:rPr lang="en-US" sz="2000" dirty="0" smtClean="0"/>
              <a:t/>
            </a:r>
            <a:br>
              <a:rPr lang="en-US" sz="2000" dirty="0" smtClean="0"/>
            </a:br>
            <a:r>
              <a:rPr lang="en-US" sz="2000" dirty="0"/>
              <a:t>T</a:t>
            </a:r>
            <a:r>
              <a:rPr lang="en-US" sz="2000" dirty="0" smtClean="0"/>
              <a:t>he argument (just one) is either primitive (</a:t>
            </a:r>
            <a:r>
              <a:rPr lang="en-US" sz="2000" dirty="0" err="1" smtClean="0"/>
              <a:t>int</a:t>
            </a:r>
            <a:r>
              <a:rPr lang="en-US" sz="2000" dirty="0" smtClean="0"/>
              <a:t>, bool, string) or structured, with named components. Matching is either the same type (primitive types) or name by name (if the argument is a structured type).</a:t>
            </a:r>
            <a:endParaRPr lang="en-US" sz="2000" dirty="0"/>
          </a:p>
        </p:txBody>
      </p:sp>
    </p:spTree>
    <p:extLst>
      <p:ext uri="{BB962C8B-B14F-4D97-AF65-F5344CB8AC3E}">
        <p14:creationId xmlns:p14="http://schemas.microsoft.com/office/powerpoint/2010/main" val="327143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Advantages</a:t>
            </a:r>
            <a:endParaRPr lang="en-US" dirty="0"/>
          </a:p>
        </p:txBody>
      </p:sp>
    </p:spTree>
    <p:extLst>
      <p:ext uri="{BB962C8B-B14F-4D97-AF65-F5344CB8AC3E}">
        <p14:creationId xmlns:p14="http://schemas.microsoft.com/office/powerpoint/2010/main" val="22625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 </a:t>
            </a:r>
            <a:r>
              <a:rPr lang="en-US" sz="2800" dirty="0" smtClean="0"/>
              <a:t>Solution for Interoperability</a:t>
            </a:r>
            <a:br>
              <a:rPr lang="en-US" sz="2800" dirty="0" smtClean="0"/>
            </a:br>
            <a:r>
              <a:rPr lang="en-US" sz="2800" dirty="0" smtClean="0"/>
              <a:t>- No schema sharing</a:t>
            </a:r>
            <a:br>
              <a:rPr lang="en-US" sz="2800" dirty="0" smtClean="0"/>
            </a:br>
            <a:r>
              <a:rPr lang="en-US" sz="2800" dirty="0" smtClean="0"/>
              <a:t>- Using binary , instead of text (faster to write, communicate and read)</a:t>
            </a: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a:p>
        </p:txBody>
      </p:sp>
    </p:spTree>
    <p:extLst>
      <p:ext uri="{BB962C8B-B14F-4D97-AF65-F5344CB8AC3E}">
        <p14:creationId xmlns:p14="http://schemas.microsoft.com/office/powerpoint/2010/main" val="3982537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How</a:t>
            </a:r>
            <a:endParaRPr lang="en-US" dirty="0"/>
          </a:p>
        </p:txBody>
      </p:sp>
    </p:spTree>
    <p:extLst>
      <p:ext uri="{BB962C8B-B14F-4D97-AF65-F5344CB8AC3E}">
        <p14:creationId xmlns:p14="http://schemas.microsoft.com/office/powerpoint/2010/main" val="2444985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7100" y="908735"/>
            <a:ext cx="6096000" cy="523220"/>
          </a:xfrm>
          <a:prstGeom prst="rect">
            <a:avLst/>
          </a:prstGeom>
        </p:spPr>
        <p:txBody>
          <a:bodyPr>
            <a:spAutoFit/>
          </a:bodyPr>
          <a:lstStyle/>
          <a:p>
            <a:pPr algn="ctr"/>
            <a:r>
              <a:rPr lang="en-US" sz="2800" dirty="0" smtClean="0"/>
              <a:t>Binary Level Serialization</a:t>
            </a:r>
            <a:endParaRPr lang="en-US" sz="2800" dirty="0"/>
          </a:p>
        </p:txBody>
      </p:sp>
      <p:sp>
        <p:nvSpPr>
          <p:cNvPr id="3" name="Rectangle 2"/>
          <p:cNvSpPr/>
          <p:nvPr/>
        </p:nvSpPr>
        <p:spPr>
          <a:xfrm>
            <a:off x="673100" y="2915335"/>
            <a:ext cx="11023600" cy="2585323"/>
          </a:xfrm>
          <a:prstGeom prst="rect">
            <a:avLst/>
          </a:prstGeom>
        </p:spPr>
        <p:txBody>
          <a:bodyPr wrap="square">
            <a:spAutoFit/>
          </a:bodyPr>
          <a:lstStyle/>
          <a:p>
            <a:r>
              <a:rPr lang="en-US" dirty="0"/>
              <a:t>P</a:t>
            </a:r>
            <a:r>
              <a:rPr lang="en-US" dirty="0" smtClean="0"/>
              <a:t>erform the serialization in one language and the deserialization in another.</a:t>
            </a:r>
          </a:p>
          <a:p>
            <a:endParaRPr lang="en-US" dirty="0"/>
          </a:p>
          <a:p>
            <a:r>
              <a:rPr lang="en-US" dirty="0" smtClean="0"/>
              <a:t>The binary format is always the result of serializing data in each language, with a tag, the number of bytes that follow and the serialized content</a:t>
            </a:r>
          </a:p>
          <a:p>
            <a:endParaRPr lang="en-US" dirty="0"/>
          </a:p>
          <a:p>
            <a:r>
              <a:rPr lang="en-US" dirty="0" smtClean="0"/>
              <a:t>Recovering the serialized data is simply testing the tag to find the data type and then using the number of bytes and the serialized content</a:t>
            </a:r>
          </a:p>
          <a:p>
            <a:endParaRPr lang="en-US" dirty="0"/>
          </a:p>
          <a:p>
            <a:endParaRPr lang="en-US" dirty="0" smtClean="0"/>
          </a:p>
        </p:txBody>
      </p:sp>
    </p:spTree>
    <p:extLst>
      <p:ext uri="{BB962C8B-B14F-4D97-AF65-F5344CB8AC3E}">
        <p14:creationId xmlns:p14="http://schemas.microsoft.com/office/powerpoint/2010/main" val="4153714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A message to be sent should be an object (in Java or C#) that should provide a serialization method, which basically builds a serialized message (an array of bytes) by successively adding each of its components, serialized</a:t>
            </a:r>
            <a:br>
              <a:rPr lang="en-US" sz="2000" dirty="0" smtClean="0"/>
            </a:br>
            <a:r>
              <a:rPr lang="en-US" sz="2000" dirty="0"/>
              <a:t/>
            </a:r>
            <a:br>
              <a:rPr lang="en-US" sz="2000" dirty="0"/>
            </a:br>
            <a:r>
              <a:rPr lang="en-US" sz="2000" dirty="0" smtClean="0"/>
              <a:t>The sender produces a message in binary. Each class knows how to serialize itself, just like Java and C# have serialization methods. The difference here is that we use a universal (used by all interacting parties) format, which can be produced in one language and recovered in another. Serialization is done by serializing primitive types and by using the structure (in the format) to serialize compound objects</a:t>
            </a:r>
            <a:br>
              <a:rPr lang="en-US" sz="2000" dirty="0" smtClean="0"/>
            </a:br>
            <a:r>
              <a:rPr lang="en-US" sz="2000" dirty="0"/>
              <a:t/>
            </a:r>
            <a:br>
              <a:rPr lang="en-US" sz="2000" dirty="0"/>
            </a:br>
            <a:r>
              <a:rPr lang="en-US" sz="2000" dirty="0" smtClean="0"/>
              <a:t>The system uses prototype of this mechanism while doing serialization. include names in the serialization format of the components of structures. </a:t>
            </a:r>
            <a:r>
              <a:rPr lang="en-US" sz="2000" dirty="0"/>
              <a:t>S</a:t>
            </a:r>
            <a:r>
              <a:rPr lang="en-US" sz="2000" dirty="0" smtClean="0"/>
              <a:t>tructure is a set of pairs (name, component), in which component is the tag, length, value format.</a:t>
            </a:r>
            <a:br>
              <a:rPr lang="en-US" sz="2000" dirty="0" smtClean="0"/>
            </a:br>
            <a:endParaRPr lang="en-US" sz="2000" dirty="0"/>
          </a:p>
        </p:txBody>
      </p:sp>
      <p:sp>
        <p:nvSpPr>
          <p:cNvPr id="3" name="Rectangle 2"/>
          <p:cNvSpPr/>
          <p:nvPr/>
        </p:nvSpPr>
        <p:spPr>
          <a:xfrm>
            <a:off x="3467100" y="908735"/>
            <a:ext cx="6096000" cy="523220"/>
          </a:xfrm>
          <a:prstGeom prst="rect">
            <a:avLst/>
          </a:prstGeom>
        </p:spPr>
        <p:txBody>
          <a:bodyPr>
            <a:spAutoFit/>
          </a:bodyPr>
          <a:lstStyle/>
          <a:p>
            <a:pPr algn="ctr"/>
            <a:r>
              <a:rPr lang="en-US" sz="2800" dirty="0" smtClean="0"/>
              <a:t>Sender</a:t>
            </a:r>
            <a:endParaRPr lang="en-US" sz="2800" dirty="0"/>
          </a:p>
        </p:txBody>
      </p:sp>
    </p:spTree>
    <p:extLst>
      <p:ext uri="{BB962C8B-B14F-4D97-AF65-F5344CB8AC3E}">
        <p14:creationId xmlns:p14="http://schemas.microsoft.com/office/powerpoint/2010/main" val="688218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a:t>C</a:t>
            </a:r>
            <a:r>
              <a:rPr lang="en-US" sz="2000" dirty="0" smtClean="0"/>
              <a:t>entralizing the “object of primitive type to a sequence of bytes” and vice-versa methods in a single class is to avoid the need for every class to have these methods. Since they are static (they receive an object and return bytes, or vice versa), they can simply be concentrated in a static class (no instances) and invoked from anywhere</a:t>
            </a:r>
            <a:endParaRPr lang="en-US" sz="2000" dirty="0"/>
          </a:p>
        </p:txBody>
      </p:sp>
      <p:sp>
        <p:nvSpPr>
          <p:cNvPr id="3" name="Rectangle 2"/>
          <p:cNvSpPr/>
          <p:nvPr/>
        </p:nvSpPr>
        <p:spPr>
          <a:xfrm>
            <a:off x="3467100" y="908735"/>
            <a:ext cx="6096000" cy="523220"/>
          </a:xfrm>
          <a:prstGeom prst="rect">
            <a:avLst/>
          </a:prstGeom>
        </p:spPr>
        <p:txBody>
          <a:bodyPr>
            <a:spAutoFit/>
          </a:bodyPr>
          <a:lstStyle/>
          <a:p>
            <a:pPr algn="ctr"/>
            <a:r>
              <a:rPr lang="en-US" sz="2800" dirty="0" smtClean="0"/>
              <a:t>Central </a:t>
            </a:r>
            <a:r>
              <a:rPr lang="en-US" sz="2800" dirty="0" err="1" smtClean="0"/>
              <a:t>Serializer</a:t>
            </a:r>
            <a:endParaRPr lang="en-US" sz="2800" dirty="0"/>
          </a:p>
        </p:txBody>
      </p:sp>
    </p:spTree>
    <p:extLst>
      <p:ext uri="{BB962C8B-B14F-4D97-AF65-F5344CB8AC3E}">
        <p14:creationId xmlns:p14="http://schemas.microsoft.com/office/powerpoint/2010/main" val="2561537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Encode and decode the binary array with BASE64 and then use typical HTTP-based solutions (Web Services or REST).</a:t>
            </a:r>
            <a:br>
              <a:rPr lang="en-US" sz="2000" dirty="0" smtClean="0"/>
            </a:br>
            <a:r>
              <a:rPr lang="en-US" sz="2000" dirty="0" smtClean="0"/>
              <a:t/>
            </a:r>
            <a:br>
              <a:rPr lang="en-US" sz="2000" dirty="0" smtClean="0"/>
            </a:br>
            <a:r>
              <a:rPr lang="en-US" sz="2000" dirty="0"/>
              <a:t/>
            </a:r>
            <a:br>
              <a:rPr lang="en-US" sz="2000" dirty="0"/>
            </a:br>
            <a:endParaRPr lang="en-US" sz="2000" dirty="0"/>
          </a:p>
        </p:txBody>
      </p:sp>
      <p:sp>
        <p:nvSpPr>
          <p:cNvPr id="3" name="Rectangle 2"/>
          <p:cNvSpPr/>
          <p:nvPr/>
        </p:nvSpPr>
        <p:spPr>
          <a:xfrm>
            <a:off x="3467100" y="908735"/>
            <a:ext cx="6096000" cy="523220"/>
          </a:xfrm>
          <a:prstGeom prst="rect">
            <a:avLst/>
          </a:prstGeom>
        </p:spPr>
        <p:txBody>
          <a:bodyPr>
            <a:spAutoFit/>
          </a:bodyPr>
          <a:lstStyle/>
          <a:p>
            <a:pPr algn="ctr"/>
            <a:r>
              <a:rPr lang="en-US" sz="2800" dirty="0" smtClean="0"/>
              <a:t>Sending/Receiving Message</a:t>
            </a:r>
            <a:endParaRPr lang="en-US" sz="2800" dirty="0"/>
          </a:p>
        </p:txBody>
      </p:sp>
    </p:spTree>
    <p:extLst>
      <p:ext uri="{BB962C8B-B14F-4D97-AF65-F5344CB8AC3E}">
        <p14:creationId xmlns:p14="http://schemas.microsoft.com/office/powerpoint/2010/main" val="1732153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Receiver has the operations that has formal argument. These operations can have annotations that allow us to know if the component of message is mandatory or not</a:t>
            </a:r>
            <a:br>
              <a:rPr lang="en-US" sz="2000" dirty="0" smtClean="0"/>
            </a:br>
            <a:r>
              <a:rPr lang="en-US" sz="2000" dirty="0"/>
              <a:t/>
            </a:r>
            <a:br>
              <a:rPr lang="en-US" sz="2000" dirty="0"/>
            </a:br>
            <a:r>
              <a:rPr lang="en-US" sz="2000" dirty="0" smtClean="0"/>
              <a:t>Each operation has only one argument, but this can be a structure. Compliance is done between a message and an argument.</a:t>
            </a:r>
            <a:br>
              <a:rPr lang="en-US" sz="2000" dirty="0" smtClean="0"/>
            </a:br>
            <a:endParaRPr lang="en-US" sz="2000" dirty="0"/>
          </a:p>
        </p:txBody>
      </p:sp>
      <p:sp>
        <p:nvSpPr>
          <p:cNvPr id="3" name="Rectangle 2"/>
          <p:cNvSpPr/>
          <p:nvPr/>
        </p:nvSpPr>
        <p:spPr>
          <a:xfrm>
            <a:off x="3467100" y="908735"/>
            <a:ext cx="6096000" cy="523220"/>
          </a:xfrm>
          <a:prstGeom prst="rect">
            <a:avLst/>
          </a:prstGeom>
        </p:spPr>
        <p:txBody>
          <a:bodyPr>
            <a:spAutoFit/>
          </a:bodyPr>
          <a:lstStyle/>
          <a:p>
            <a:pPr algn="ctr"/>
            <a:r>
              <a:rPr lang="en-US" sz="2800" dirty="0" smtClean="0"/>
              <a:t>Receiver</a:t>
            </a:r>
            <a:endParaRPr lang="en-US" sz="2800" dirty="0"/>
          </a:p>
        </p:txBody>
      </p:sp>
    </p:spTree>
    <p:extLst>
      <p:ext uri="{BB962C8B-B14F-4D97-AF65-F5344CB8AC3E}">
        <p14:creationId xmlns:p14="http://schemas.microsoft.com/office/powerpoint/2010/main" val="2138823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compliance is done at the binary level, with primitive components</a:t>
            </a:r>
            <a:br>
              <a:rPr lang="en-US" sz="2000" dirty="0" smtClean="0"/>
            </a:br>
            <a:r>
              <a:rPr lang="en-US" sz="2000" dirty="0" smtClean="0"/>
              <a:t>Only the components that match are assigned to the formal argument of the operation.</a:t>
            </a:r>
            <a:br>
              <a:rPr lang="en-US" sz="2000" dirty="0" smtClean="0"/>
            </a:br>
            <a:endParaRPr lang="en-US" sz="2000" dirty="0"/>
          </a:p>
        </p:txBody>
      </p:sp>
      <p:sp>
        <p:nvSpPr>
          <p:cNvPr id="3" name="Rectangle 2"/>
          <p:cNvSpPr/>
          <p:nvPr/>
        </p:nvSpPr>
        <p:spPr>
          <a:xfrm>
            <a:off x="3467100" y="908735"/>
            <a:ext cx="6096000" cy="523220"/>
          </a:xfrm>
          <a:prstGeom prst="rect">
            <a:avLst/>
          </a:prstGeom>
        </p:spPr>
        <p:txBody>
          <a:bodyPr>
            <a:spAutoFit/>
          </a:bodyPr>
          <a:lstStyle/>
          <a:p>
            <a:pPr algn="ctr"/>
            <a:r>
              <a:rPr lang="en-US" sz="2800" dirty="0" smtClean="0"/>
              <a:t>Compliance</a:t>
            </a:r>
            <a:endParaRPr lang="en-US" sz="2800" dirty="0"/>
          </a:p>
        </p:txBody>
      </p:sp>
    </p:spTree>
    <p:extLst>
      <p:ext uri="{BB962C8B-B14F-4D97-AF65-F5344CB8AC3E}">
        <p14:creationId xmlns:p14="http://schemas.microsoft.com/office/powerpoint/2010/main" val="415069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800" dirty="0" smtClean="0"/>
              <a:t>All these technologies (XML, JSON) originated from the same problem: interoperability (how to interconnect different programs written in different languages, running in different platforms.) </a:t>
            </a:r>
            <a:br>
              <a:rPr lang="en-US" sz="2800" dirty="0" smtClean="0"/>
            </a:br>
            <a:r>
              <a:rPr lang="en-US" sz="2800" dirty="0" smtClean="0"/>
              <a:t> </a:t>
            </a:r>
            <a:endParaRPr lang="en-US" sz="2000" dirty="0"/>
          </a:p>
        </p:txBody>
      </p:sp>
    </p:spTree>
    <p:extLst>
      <p:ext uri="{BB962C8B-B14F-4D97-AF65-F5344CB8AC3E}">
        <p14:creationId xmlns:p14="http://schemas.microsoft.com/office/powerpoint/2010/main" val="723550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The deserialization methods of the static class do the opposite of the serialization ones, but are not invoked directly by the user’s code.</a:t>
            </a:r>
            <a:br>
              <a:rPr lang="en-US" sz="2000" dirty="0" smtClean="0"/>
            </a:br>
            <a:r>
              <a:rPr lang="en-US" sz="2000" dirty="0"/>
              <a:t/>
            </a:r>
            <a:br>
              <a:rPr lang="en-US" sz="2000" dirty="0"/>
            </a:br>
            <a:r>
              <a:rPr lang="en-US" sz="2000" dirty="0" smtClean="0"/>
              <a:t/>
            </a:r>
            <a:br>
              <a:rPr lang="en-US" sz="2000" dirty="0" smtClean="0"/>
            </a:br>
            <a:r>
              <a:rPr lang="en-US" sz="2000" dirty="0" smtClean="0"/>
              <a:t>When a service receives a message, it checks (in binary format) each argument in turn for compliance. If one matches, it invokes the corresponding operation by generating an object (in the language of the receiver) from the message (and eventually optional components of the argument that have not been assigned)..</a:t>
            </a:r>
            <a:br>
              <a:rPr lang="en-US" sz="2000" dirty="0" smtClean="0"/>
            </a:br>
            <a:endParaRPr lang="en-US" sz="2000" dirty="0"/>
          </a:p>
        </p:txBody>
      </p:sp>
    </p:spTree>
    <p:extLst>
      <p:ext uri="{BB962C8B-B14F-4D97-AF65-F5344CB8AC3E}">
        <p14:creationId xmlns:p14="http://schemas.microsoft.com/office/powerpoint/2010/main" val="2504274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400" dirty="0" smtClean="0"/>
              <a:t>Compliance between a message and an argument is done in the following way</a:t>
            </a:r>
            <a:r>
              <a:rPr lang="en-US" sz="2000" dirty="0" smtClean="0"/>
              <a:t>:</a:t>
            </a:r>
            <a:br>
              <a:rPr lang="en-US" sz="2000" dirty="0" smtClean="0"/>
            </a:br>
            <a:r>
              <a:rPr lang="en-US" sz="2000" dirty="0" smtClean="0"/>
              <a:t/>
            </a:r>
            <a:br>
              <a:rPr lang="en-US" sz="2000" dirty="0" smtClean="0"/>
            </a:br>
            <a:r>
              <a:rPr lang="en-US" sz="2000" dirty="0" smtClean="0"/>
              <a:t>-If one of them is primitive, compliance has primitive rules (typically, there is compliance only if they have the same type)</a:t>
            </a:r>
            <a:br>
              <a:rPr lang="en-US" sz="2000" dirty="0" smtClean="0"/>
            </a:br>
            <a:r>
              <a:rPr lang="en-US" sz="2000" dirty="0" smtClean="0"/>
              <a:t/>
            </a:r>
            <a:br>
              <a:rPr lang="en-US" sz="2000" dirty="0" smtClean="0"/>
            </a:br>
            <a:r>
              <a:rPr lang="en-US" sz="2000" dirty="0" smtClean="0"/>
              <a:t>- If they are both structured, then components with the same name should be compliant (recursive rule).</a:t>
            </a:r>
            <a:br>
              <a:rPr lang="en-US" sz="2000" dirty="0" smtClean="0"/>
            </a:br>
            <a:r>
              <a:rPr lang="en-US" sz="2000" dirty="0"/>
              <a:t/>
            </a:r>
            <a:br>
              <a:rPr lang="en-US" sz="2000" dirty="0"/>
            </a:br>
            <a:r>
              <a:rPr lang="en-US" sz="2000" dirty="0" smtClean="0"/>
              <a:t/>
            </a:r>
            <a:br>
              <a:rPr lang="en-US" sz="2000" dirty="0" smtClean="0"/>
            </a:br>
            <a:r>
              <a:rPr lang="en-US" sz="2000" dirty="0" smtClean="0"/>
              <a:t>An optional component in an argument will use the argument’s value for that component, unless there is a matching component (with the same name) in the message, in which case its value is assigned to the argument’s component</a:t>
            </a:r>
            <a:br>
              <a:rPr lang="en-US" sz="2000" dirty="0" smtClean="0"/>
            </a:br>
            <a:r>
              <a:rPr lang="en-US" sz="2000" dirty="0" smtClean="0"/>
              <a:t/>
            </a:r>
            <a:br>
              <a:rPr lang="en-US" sz="2000" dirty="0" smtClean="0"/>
            </a:br>
            <a:endParaRPr lang="en-US" sz="2000" dirty="0"/>
          </a:p>
        </p:txBody>
      </p:sp>
    </p:spTree>
    <p:extLst>
      <p:ext uri="{BB962C8B-B14F-4D97-AF65-F5344CB8AC3E}">
        <p14:creationId xmlns:p14="http://schemas.microsoft.com/office/powerpoint/2010/main" val="897645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Demonstration</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90938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C# Client sends Primitive Message - #</a:t>
            </a:r>
            <a:r>
              <a:rPr lang="en-US" sz="2000" dirty="0" smtClean="0"/>
              <a:t>1</a:t>
            </a:r>
            <a:br>
              <a:rPr lang="en-US" sz="2000" dirty="0" smtClean="0"/>
            </a:br>
            <a:r>
              <a:rPr lang="en-US" sz="2000" dirty="0" smtClean="0"/>
              <a:t/>
            </a:r>
            <a:br>
              <a:rPr lang="en-US" sz="2000" dirty="0" smtClean="0"/>
            </a:br>
            <a:r>
              <a:rPr lang="en-US" sz="2000" dirty="0" smtClean="0"/>
              <a:t>(Primitive Type is not defined in Receiver )</a:t>
            </a:r>
            <a:endParaRPr lang="en-US" sz="2000" dirty="0"/>
          </a:p>
        </p:txBody>
      </p:sp>
    </p:spTree>
    <p:extLst>
      <p:ext uri="{BB962C8B-B14F-4D97-AF65-F5344CB8AC3E}">
        <p14:creationId xmlns:p14="http://schemas.microsoft.com/office/powerpoint/2010/main" val="742800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C# Client sends Primitive Message - #2</a:t>
            </a:r>
            <a:br>
              <a:rPr lang="en-US" sz="2000" dirty="0" smtClean="0"/>
            </a:br>
            <a:r>
              <a:rPr lang="en-US" sz="2000" dirty="0" smtClean="0"/>
              <a:t>(Primitive Type is defined in Receiver )</a:t>
            </a:r>
            <a:endParaRPr lang="en-US" sz="2000" dirty="0"/>
          </a:p>
        </p:txBody>
      </p:sp>
    </p:spTree>
    <p:extLst>
      <p:ext uri="{BB962C8B-B14F-4D97-AF65-F5344CB8AC3E}">
        <p14:creationId xmlns:p14="http://schemas.microsoft.com/office/powerpoint/2010/main" val="2226349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C# Client sends Structured Message - #1</a:t>
            </a:r>
            <a:br>
              <a:rPr lang="en-US" sz="2000" dirty="0" smtClean="0"/>
            </a:br>
            <a:r>
              <a:rPr lang="en-US" sz="2000" dirty="0" smtClean="0"/>
              <a:t>(Structured Class is not defined in Receiver )</a:t>
            </a:r>
            <a:endParaRPr lang="en-US" sz="2000" dirty="0"/>
          </a:p>
        </p:txBody>
      </p:sp>
    </p:spTree>
    <p:extLst>
      <p:ext uri="{BB962C8B-B14F-4D97-AF65-F5344CB8AC3E}">
        <p14:creationId xmlns:p14="http://schemas.microsoft.com/office/powerpoint/2010/main" val="1056816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xx</a:t>
            </a:r>
            <a:endParaRPr lang="en-US" sz="2000" dirty="0"/>
          </a:p>
        </p:txBody>
      </p:sp>
    </p:spTree>
    <p:extLst>
      <p:ext uri="{BB962C8B-B14F-4D97-AF65-F5344CB8AC3E}">
        <p14:creationId xmlns:p14="http://schemas.microsoft.com/office/powerpoint/2010/main" val="1348716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C# Client sends Structured Message - #1</a:t>
            </a:r>
            <a:br>
              <a:rPr lang="en-US" sz="2000" dirty="0" smtClean="0"/>
            </a:br>
            <a:r>
              <a:rPr lang="en-US" sz="2000" dirty="0" smtClean="0"/>
              <a:t>(Structured Class is defined in Receiver )</a:t>
            </a:r>
            <a:endParaRPr lang="en-US" sz="2000" dirty="0"/>
          </a:p>
        </p:txBody>
      </p:sp>
    </p:spTree>
    <p:extLst>
      <p:ext uri="{BB962C8B-B14F-4D97-AF65-F5344CB8AC3E}">
        <p14:creationId xmlns:p14="http://schemas.microsoft.com/office/powerpoint/2010/main" val="331770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Java Client sends Primitive Message - #1</a:t>
            </a:r>
            <a:br>
              <a:rPr lang="en-US" sz="2000" dirty="0" smtClean="0"/>
            </a:br>
            <a:r>
              <a:rPr lang="en-US" sz="2000" dirty="0" smtClean="0"/>
              <a:t>(Primitive Type is not defined in Receiver )</a:t>
            </a:r>
            <a:endParaRPr lang="en-US" sz="2000" dirty="0"/>
          </a:p>
        </p:txBody>
      </p:sp>
    </p:spTree>
    <p:extLst>
      <p:ext uri="{BB962C8B-B14F-4D97-AF65-F5344CB8AC3E}">
        <p14:creationId xmlns:p14="http://schemas.microsoft.com/office/powerpoint/2010/main" val="2675341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Java Client sends Primitive Message - #2</a:t>
            </a:r>
            <a:br>
              <a:rPr lang="en-US" sz="2000" dirty="0" smtClean="0"/>
            </a:br>
            <a:r>
              <a:rPr lang="en-US" sz="2000" dirty="0" smtClean="0"/>
              <a:t>(Primitive Type is defined in Receiver )</a:t>
            </a:r>
            <a:endParaRPr lang="en-US" sz="2000" dirty="0"/>
          </a:p>
        </p:txBody>
      </p:sp>
    </p:spTree>
    <p:extLst>
      <p:ext uri="{BB962C8B-B14F-4D97-AF65-F5344CB8AC3E}">
        <p14:creationId xmlns:p14="http://schemas.microsoft.com/office/powerpoint/2010/main" val="307959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800" dirty="0" smtClean="0"/>
              <a:t/>
            </a:r>
            <a:br>
              <a:rPr lang="en-US" sz="2800" dirty="0" smtClean="0"/>
            </a:br>
            <a:r>
              <a:rPr lang="en-US" sz="2800" dirty="0" smtClean="0"/>
              <a:t>XML and JSON are symmetrical. In the sense that both sender and receiver should use the same schema, and none other. XML has a mechanism to describe schemas (XML Schema) and interacting partners should use the same schema file. JSON is simpler and usually relies on pre-agreed data types, although there is a proposal for schemas in JSON.</a:t>
            </a:r>
            <a:r>
              <a:rPr lang="en-US" sz="2000" dirty="0" smtClean="0"/>
              <a:t/>
            </a:r>
            <a:br>
              <a:rPr lang="en-US" sz="2000" dirty="0" smtClean="0"/>
            </a:br>
            <a:endParaRPr lang="en-US" sz="2000" dirty="0"/>
          </a:p>
        </p:txBody>
      </p:sp>
    </p:spTree>
    <p:extLst>
      <p:ext uri="{BB962C8B-B14F-4D97-AF65-F5344CB8AC3E}">
        <p14:creationId xmlns:p14="http://schemas.microsoft.com/office/powerpoint/2010/main" val="3305627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Java Client sends Structured Message - #1</a:t>
            </a:r>
            <a:br>
              <a:rPr lang="en-US" sz="2000" dirty="0" smtClean="0"/>
            </a:br>
            <a:r>
              <a:rPr lang="en-US" sz="2000" dirty="0" smtClean="0"/>
              <a:t>(Structured Class is not defined in Receiver )</a:t>
            </a:r>
            <a:endParaRPr lang="en-US" sz="2000" dirty="0"/>
          </a:p>
        </p:txBody>
      </p:sp>
    </p:spTree>
    <p:extLst>
      <p:ext uri="{BB962C8B-B14F-4D97-AF65-F5344CB8AC3E}">
        <p14:creationId xmlns:p14="http://schemas.microsoft.com/office/powerpoint/2010/main" val="3739315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Java Client sends Structured Message - #1</a:t>
            </a:r>
            <a:br>
              <a:rPr lang="en-US" sz="2000" dirty="0" smtClean="0"/>
            </a:br>
            <a:r>
              <a:rPr lang="en-US" sz="2000" dirty="0" smtClean="0"/>
              <a:t>(Structured Class is defined in Receiver )</a:t>
            </a:r>
            <a:endParaRPr lang="en-US" sz="2000" dirty="0"/>
          </a:p>
        </p:txBody>
      </p:sp>
    </p:spTree>
    <p:extLst>
      <p:ext uri="{BB962C8B-B14F-4D97-AF65-F5344CB8AC3E}">
        <p14:creationId xmlns:p14="http://schemas.microsoft.com/office/powerpoint/2010/main" val="995529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736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Our Solution</a:t>
            </a:r>
            <a:endParaRPr lang="en-US" dirty="0"/>
          </a:p>
        </p:txBody>
      </p:sp>
      <p:sp>
        <p:nvSpPr>
          <p:cNvPr id="5" name="Subtitle 4"/>
          <p:cNvSpPr>
            <a:spLocks noGrp="1"/>
          </p:cNvSpPr>
          <p:nvPr>
            <p:ph type="subTitle" idx="1"/>
          </p:nvPr>
        </p:nvSpPr>
        <p:spPr/>
        <p:txBody>
          <a:bodyPr/>
          <a:lstStyle/>
          <a:p>
            <a:r>
              <a:rPr lang="en-US" dirty="0" smtClean="0"/>
              <a:t>Binary level compliance and conformance </a:t>
            </a:r>
            <a:endParaRPr lang="en-US" dirty="0"/>
          </a:p>
        </p:txBody>
      </p:sp>
    </p:spTree>
    <p:extLst>
      <p:ext uri="{BB962C8B-B14F-4D97-AF65-F5344CB8AC3E}">
        <p14:creationId xmlns:p14="http://schemas.microsoft.com/office/powerpoint/2010/main" val="2018985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Basically, this is an alternative to XML-based technologies, for document sharing or service invocation, between two completely different systems..</a:t>
            </a:r>
            <a:endParaRPr lang="en-US" sz="2000" dirty="0"/>
          </a:p>
        </p:txBody>
      </p:sp>
    </p:spTree>
    <p:extLst>
      <p:ext uri="{BB962C8B-B14F-4D97-AF65-F5344CB8AC3E}">
        <p14:creationId xmlns:p14="http://schemas.microsoft.com/office/powerpoint/2010/main" val="18136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The fundamental difference is the way in which the programming languages use the technology:</a:t>
            </a:r>
            <a:br>
              <a:rPr lang="en-US" sz="2000" dirty="0" smtClean="0"/>
            </a:br>
            <a:r>
              <a:rPr lang="en-US" sz="2000" dirty="0"/>
              <a:t/>
            </a:r>
            <a:br>
              <a:rPr lang="en-US" sz="2000" dirty="0"/>
            </a:br>
            <a:r>
              <a:rPr lang="en-US" sz="2000" dirty="0" smtClean="0"/>
              <a:t>With XML, you either generate a static stub for a given schema or, at the service, you generate a DOM of the message received and manually traverse and inspect it (since you don’t know the schema in compile time).</a:t>
            </a:r>
            <a:br>
              <a:rPr lang="en-US" sz="2000" dirty="0" smtClean="0"/>
            </a:br>
            <a:r>
              <a:rPr lang="en-US" sz="2000" dirty="0"/>
              <a:t/>
            </a:r>
            <a:br>
              <a:rPr lang="en-US" sz="2000" dirty="0"/>
            </a:br>
            <a:r>
              <a:rPr lang="en-US" sz="2000" dirty="0" smtClean="0"/>
              <a:t>With this solution, both sender and receiver know statically their interfaces, since they are independent. Therefore, there is no need to generate schema dependent stubs nor to perform dynamic inspections of a DOM. The secret is the compliance matching, done at the primitive data level (integers, </a:t>
            </a:r>
            <a:r>
              <a:rPr lang="en-US" sz="2000" dirty="0" err="1" smtClean="0"/>
              <a:t>booleans</a:t>
            </a:r>
            <a:r>
              <a:rPr lang="en-US" sz="2000" dirty="0" smtClean="0"/>
              <a:t>, and so on). The structuring mechanism is also universal.</a:t>
            </a:r>
            <a:endParaRPr lang="en-US" sz="2000" dirty="0"/>
          </a:p>
        </p:txBody>
      </p:sp>
    </p:spTree>
    <p:extLst>
      <p:ext uri="{BB962C8B-B14F-4D97-AF65-F5344CB8AC3E}">
        <p14:creationId xmlns:p14="http://schemas.microsoft.com/office/powerpoint/2010/main" val="2957975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800" dirty="0" smtClean="0"/>
              <a:t>The idea now is to simplify the technology in the following main ways:</a:t>
            </a:r>
            <a:br>
              <a:rPr lang="en-US" sz="2800" dirty="0" smtClean="0"/>
            </a:br>
            <a:r>
              <a:rPr lang="en-US" sz="2800" dirty="0" smtClean="0"/>
              <a:t> </a:t>
            </a:r>
            <a:endParaRPr lang="en-US" sz="2000" dirty="0"/>
          </a:p>
        </p:txBody>
      </p:sp>
    </p:spTree>
    <p:extLst>
      <p:ext uri="{BB962C8B-B14F-4D97-AF65-F5344CB8AC3E}">
        <p14:creationId xmlns:p14="http://schemas.microsoft.com/office/powerpoint/2010/main" val="947559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marL="457200" indent="-457200" algn="ctr">
              <a:buFont typeface="+mj-lt"/>
              <a:buAutoNum type="arabicPeriod"/>
            </a:pPr>
            <a:r>
              <a:rPr lang="en-US" sz="2000" dirty="0" smtClean="0"/>
              <a:t>Use binary directly, instead of text (faster to write, communicate and read, while maintaining all the information necessary to communicate in a standard and platform-independent way: the tag-based format)</a:t>
            </a:r>
            <a:endParaRPr lang="en-US" sz="2000" dirty="0"/>
          </a:p>
        </p:txBody>
      </p:sp>
    </p:spTree>
    <p:extLst>
      <p:ext uri="{BB962C8B-B14F-4D97-AF65-F5344CB8AC3E}">
        <p14:creationId xmlns:p14="http://schemas.microsoft.com/office/powerpoint/2010/main" val="2575501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94375"/>
          </a:xfrm>
        </p:spPr>
        <p:txBody>
          <a:bodyPr anchor="ctr">
            <a:normAutofit/>
          </a:bodyPr>
          <a:lstStyle/>
          <a:p>
            <a:pPr algn="ctr"/>
            <a:r>
              <a:rPr lang="en-US" sz="2000" dirty="0" smtClean="0"/>
              <a:t>2.  Use compliance and conformance instead of sharing the same schema:</a:t>
            </a:r>
            <a:br>
              <a:rPr lang="en-US" sz="2000" dirty="0" smtClean="0"/>
            </a:br>
            <a:r>
              <a:rPr lang="en-US" sz="2000" dirty="0"/>
              <a:t/>
            </a:r>
            <a:br>
              <a:rPr lang="en-US" sz="2000" dirty="0"/>
            </a:br>
            <a:r>
              <a:rPr lang="en-US" sz="2000" dirty="0"/>
              <a:t>T</a:t>
            </a:r>
            <a:r>
              <a:rPr lang="en-US" sz="2000" dirty="0" smtClean="0"/>
              <a:t>wo partners will be able to communicate as long as the sender complies with receiver (obeys what the receiver requires, just in the features actually used) and the receiver conforms to what the sender expects (supports all the features that the sender requires), again just in the features actually invoked by the sender</a:t>
            </a:r>
            <a:endParaRPr lang="en-US" sz="2000" dirty="0"/>
          </a:p>
        </p:txBody>
      </p:sp>
    </p:spTree>
    <p:extLst>
      <p:ext uri="{BB962C8B-B14F-4D97-AF65-F5344CB8AC3E}">
        <p14:creationId xmlns:p14="http://schemas.microsoft.com/office/powerpoint/2010/main" val="1182097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TotalTime>
  <Words>518</Words>
  <Application>Microsoft Office PowerPoint</Application>
  <PresentationFormat>Widescreen</PresentationFormat>
  <Paragraphs>43</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Current Solutions</vt:lpstr>
      <vt:lpstr>All these technologies (XML, JSON) originated from the same problem: interoperability (how to interconnect different programs written in different languages, running in different platforms.)   </vt:lpstr>
      <vt:lpstr> XML and JSON are symmetrical. In the sense that both sender and receiver should use the same schema, and none other. XML has a mechanism to describe schemas (XML Schema) and interacting partners should use the same schema file. JSON is simpler and usually relies on pre-agreed data types, although there is a proposal for schemas in JSON. </vt:lpstr>
      <vt:lpstr>Our Solution</vt:lpstr>
      <vt:lpstr>Basically, this is an alternative to XML-based technologies, for document sharing or service invocation, between two completely different systems..</vt:lpstr>
      <vt:lpstr>The fundamental difference is the way in which the programming languages use the technology:  With XML, you either generate a static stub for a given schema or, at the service, you generate a DOM of the message received and manually traverse and inspect it (since you don’t know the schema in compile time).  With this solution, both sender and receiver know statically their interfaces, since they are independent. Therefore, there is no need to generate schema dependent stubs nor to perform dynamic inspections of a DOM. The secret is the compliance matching, done at the primitive data level (integers, booleans, and so on). The structuring mechanism is also universal.</vt:lpstr>
      <vt:lpstr>The idea now is to simplify the technology in the following main ways:  </vt:lpstr>
      <vt:lpstr>Use binary directly, instead of text (faster to write, communicate and read, while maintaining all the information necessary to communicate in a standard and platform-independent way: the tag-based format)</vt:lpstr>
      <vt:lpstr>2.  Use compliance and conformance instead of sharing the same schema:  Two partners will be able to communicate as long as the sender complies with receiver (obeys what the receiver requires, just in the features actually used) and the receiver conforms to what the sender expects (supports all the features that the sender requires), again just in the features actually invoked by the sender</vt:lpstr>
      <vt:lpstr>3. Eliminate the need for static data binding (generation of stubs based on a schema):    The receiver has always a default value for the message, and only the message components that comply with what the receiver expects are assigned to the matching receiver argument’s components.   The argument (just one) is either primitive (int, bool, string) or structured, with named components. Matching is either the same type (primitive types) or name by name (if the argument is a structured type).</vt:lpstr>
      <vt:lpstr>Advantages</vt:lpstr>
      <vt:lpstr>- Solution for Interoperability - No schema sharing - Using binary , instead of text (faster to write, communicate and read)   </vt:lpstr>
      <vt:lpstr>How</vt:lpstr>
      <vt:lpstr>PowerPoint Presentation</vt:lpstr>
      <vt:lpstr>A message to be sent should be an object (in Java or C#) that should provide a serialization method, which basically builds a serialized message (an array of bytes) by successively adding each of its components, serialized  The sender produces a message in binary. Each class knows how to serialize itself, just like Java and C# have serialization methods. The difference here is that we use a universal (used by all interacting parties) format, which can be produced in one language and recovered in another. Serialization is done by serializing primitive types and by using the structure (in the format) to serialize compound objects  The system uses prototype of this mechanism while doing serialization. include names in the serialization format of the components of structures. Structure is a set of pairs (name, component), in which component is the tag, length, value format. </vt:lpstr>
      <vt:lpstr>Centralizing the “object of primitive type to a sequence of bytes” and vice-versa methods in a single class is to avoid the need for every class to have these methods. Since they are static (they receive an object and return bytes, or vice versa), they can simply be concentrated in a static class (no instances) and invoked from anywhere</vt:lpstr>
      <vt:lpstr>Encode and decode the binary array with BASE64 and then use typical HTTP-based solutions (Web Services or REST).   </vt:lpstr>
      <vt:lpstr>Receiver has the operations that has formal argument. These operations can have annotations that allow us to know if the component of message is mandatory or not  Each operation has only one argument, but this can be a structure. Compliance is done between a message and an argument. </vt:lpstr>
      <vt:lpstr>compliance is done at the binary level, with primitive components Only the components that match are assigned to the formal argument of the operation. </vt:lpstr>
      <vt:lpstr>The deserialization methods of the static class do the opposite of the serialization ones, but are not invoked directly by the user’s code.   When a service receives a message, it checks (in binary format) each argument in turn for compliance. If one matches, it invokes the corresponding operation by generating an object (in the language of the receiver) from the message (and eventually optional components of the argument that have not been assigned).. </vt:lpstr>
      <vt:lpstr>Compliance between a message and an argument is done in the following way:  -If one of them is primitive, compliance has primitive rules (typically, there is compliance only if they have the same type)  - If they are both structured, then components with the same name should be compliant (recursive rule).   An optional component in an argument will use the argument’s value for that component, unless there is a matching component (with the same name) in the message, in which case its value is assigned to the argument’s component  </vt:lpstr>
      <vt:lpstr>Demonstration</vt:lpstr>
      <vt:lpstr>C# Client sends Primitive Message - #1  (Primitive Type is not defined in Receiver )</vt:lpstr>
      <vt:lpstr>C# Client sends Primitive Message - #2 (Primitive Type is defined in Receiver )</vt:lpstr>
      <vt:lpstr>C# Client sends Structured Message - #1 (Structured Class is not defined in Receiver )</vt:lpstr>
      <vt:lpstr>xx</vt:lpstr>
      <vt:lpstr>C# Client sends Structured Message - #1 (Structured Class is defined in Receiver )</vt:lpstr>
      <vt:lpstr>Java Client sends Primitive Message - #1 (Primitive Type is not defined in Receiver )</vt:lpstr>
      <vt:lpstr>Java Client sends Primitive Message - #2 (Primitive Type is defined in Receiver )</vt:lpstr>
      <vt:lpstr>Java Client sends Structured Message - #1 (Structured Class is not defined in Receiver )</vt:lpstr>
      <vt:lpstr>Java Client sends Structured Message - #1 (Structured Class is defined in Receiver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Solutions</dc:title>
  <dc:creator>enes uysal</dc:creator>
  <cp:lastModifiedBy>enes uysal</cp:lastModifiedBy>
  <cp:revision>19</cp:revision>
  <dcterms:created xsi:type="dcterms:W3CDTF">2016-02-02T23:15:45Z</dcterms:created>
  <dcterms:modified xsi:type="dcterms:W3CDTF">2016-02-09T09:07:09Z</dcterms:modified>
</cp:coreProperties>
</file>