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4FDD67-2508-4987-B077-4EFF7C22B504}" type="datetimeFigureOut">
              <a:rPr lang="en-US" smtClean="0"/>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6F08C-DE20-44BD-AAF6-B1869DB10FCA}" type="slidenum">
              <a:rPr lang="en-US" smtClean="0"/>
              <a:t>‹#›</a:t>
            </a:fld>
            <a:endParaRPr lang="en-US"/>
          </a:p>
        </p:txBody>
      </p:sp>
    </p:spTree>
    <p:extLst>
      <p:ext uri="{BB962C8B-B14F-4D97-AF65-F5344CB8AC3E}">
        <p14:creationId xmlns:p14="http://schemas.microsoft.com/office/powerpoint/2010/main" val="1264264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4FDD67-2508-4987-B077-4EFF7C22B504}" type="datetimeFigureOut">
              <a:rPr lang="en-US" smtClean="0"/>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6F08C-DE20-44BD-AAF6-B1869DB10FCA}" type="slidenum">
              <a:rPr lang="en-US" smtClean="0"/>
              <a:t>‹#›</a:t>
            </a:fld>
            <a:endParaRPr lang="en-US"/>
          </a:p>
        </p:txBody>
      </p:sp>
    </p:spTree>
    <p:extLst>
      <p:ext uri="{BB962C8B-B14F-4D97-AF65-F5344CB8AC3E}">
        <p14:creationId xmlns:p14="http://schemas.microsoft.com/office/powerpoint/2010/main" val="4228541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4FDD67-2508-4987-B077-4EFF7C22B504}" type="datetimeFigureOut">
              <a:rPr lang="en-US" smtClean="0"/>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6F08C-DE20-44BD-AAF6-B1869DB10FCA}" type="slidenum">
              <a:rPr lang="en-US" smtClean="0"/>
              <a:t>‹#›</a:t>
            </a:fld>
            <a:endParaRPr lang="en-US"/>
          </a:p>
        </p:txBody>
      </p:sp>
    </p:spTree>
    <p:extLst>
      <p:ext uri="{BB962C8B-B14F-4D97-AF65-F5344CB8AC3E}">
        <p14:creationId xmlns:p14="http://schemas.microsoft.com/office/powerpoint/2010/main" val="2207941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4FDD67-2508-4987-B077-4EFF7C22B504}" type="datetimeFigureOut">
              <a:rPr lang="en-US" smtClean="0"/>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6F08C-DE20-44BD-AAF6-B1869DB10FCA}" type="slidenum">
              <a:rPr lang="en-US" smtClean="0"/>
              <a:t>‹#›</a:t>
            </a:fld>
            <a:endParaRPr lang="en-US"/>
          </a:p>
        </p:txBody>
      </p:sp>
    </p:spTree>
    <p:extLst>
      <p:ext uri="{BB962C8B-B14F-4D97-AF65-F5344CB8AC3E}">
        <p14:creationId xmlns:p14="http://schemas.microsoft.com/office/powerpoint/2010/main" val="30128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4FDD67-2508-4987-B077-4EFF7C22B504}" type="datetimeFigureOut">
              <a:rPr lang="en-US" smtClean="0"/>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6F08C-DE20-44BD-AAF6-B1869DB10FCA}" type="slidenum">
              <a:rPr lang="en-US" smtClean="0"/>
              <a:t>‹#›</a:t>
            </a:fld>
            <a:endParaRPr lang="en-US"/>
          </a:p>
        </p:txBody>
      </p:sp>
    </p:spTree>
    <p:extLst>
      <p:ext uri="{BB962C8B-B14F-4D97-AF65-F5344CB8AC3E}">
        <p14:creationId xmlns:p14="http://schemas.microsoft.com/office/powerpoint/2010/main" val="69898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4FDD67-2508-4987-B077-4EFF7C22B504}" type="datetimeFigureOut">
              <a:rPr lang="en-US" smtClean="0"/>
              <a:t>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6F08C-DE20-44BD-AAF6-B1869DB10FCA}" type="slidenum">
              <a:rPr lang="en-US" smtClean="0"/>
              <a:t>‹#›</a:t>
            </a:fld>
            <a:endParaRPr lang="en-US"/>
          </a:p>
        </p:txBody>
      </p:sp>
    </p:spTree>
    <p:extLst>
      <p:ext uri="{BB962C8B-B14F-4D97-AF65-F5344CB8AC3E}">
        <p14:creationId xmlns:p14="http://schemas.microsoft.com/office/powerpoint/2010/main" val="14269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4FDD67-2508-4987-B077-4EFF7C22B504}" type="datetimeFigureOut">
              <a:rPr lang="en-US" smtClean="0"/>
              <a:t>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B6F08C-DE20-44BD-AAF6-B1869DB10FCA}" type="slidenum">
              <a:rPr lang="en-US" smtClean="0"/>
              <a:t>‹#›</a:t>
            </a:fld>
            <a:endParaRPr lang="en-US"/>
          </a:p>
        </p:txBody>
      </p:sp>
    </p:spTree>
    <p:extLst>
      <p:ext uri="{BB962C8B-B14F-4D97-AF65-F5344CB8AC3E}">
        <p14:creationId xmlns:p14="http://schemas.microsoft.com/office/powerpoint/2010/main" val="78789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4FDD67-2508-4987-B077-4EFF7C22B504}" type="datetimeFigureOut">
              <a:rPr lang="en-US" smtClean="0"/>
              <a:t>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B6F08C-DE20-44BD-AAF6-B1869DB10FCA}" type="slidenum">
              <a:rPr lang="en-US" smtClean="0"/>
              <a:t>‹#›</a:t>
            </a:fld>
            <a:endParaRPr lang="en-US"/>
          </a:p>
        </p:txBody>
      </p:sp>
    </p:spTree>
    <p:extLst>
      <p:ext uri="{BB962C8B-B14F-4D97-AF65-F5344CB8AC3E}">
        <p14:creationId xmlns:p14="http://schemas.microsoft.com/office/powerpoint/2010/main" val="286731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FDD67-2508-4987-B077-4EFF7C22B504}" type="datetimeFigureOut">
              <a:rPr lang="en-US" smtClean="0"/>
              <a:t>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B6F08C-DE20-44BD-AAF6-B1869DB10FCA}" type="slidenum">
              <a:rPr lang="en-US" smtClean="0"/>
              <a:t>‹#›</a:t>
            </a:fld>
            <a:endParaRPr lang="en-US"/>
          </a:p>
        </p:txBody>
      </p:sp>
    </p:spTree>
    <p:extLst>
      <p:ext uri="{BB962C8B-B14F-4D97-AF65-F5344CB8AC3E}">
        <p14:creationId xmlns:p14="http://schemas.microsoft.com/office/powerpoint/2010/main" val="969866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4FDD67-2508-4987-B077-4EFF7C22B504}" type="datetimeFigureOut">
              <a:rPr lang="en-US" smtClean="0"/>
              <a:t>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6F08C-DE20-44BD-AAF6-B1869DB10FCA}" type="slidenum">
              <a:rPr lang="en-US" smtClean="0"/>
              <a:t>‹#›</a:t>
            </a:fld>
            <a:endParaRPr lang="en-US"/>
          </a:p>
        </p:txBody>
      </p:sp>
    </p:spTree>
    <p:extLst>
      <p:ext uri="{BB962C8B-B14F-4D97-AF65-F5344CB8AC3E}">
        <p14:creationId xmlns:p14="http://schemas.microsoft.com/office/powerpoint/2010/main" val="1552024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4FDD67-2508-4987-B077-4EFF7C22B504}" type="datetimeFigureOut">
              <a:rPr lang="en-US" smtClean="0"/>
              <a:t>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6F08C-DE20-44BD-AAF6-B1869DB10FCA}" type="slidenum">
              <a:rPr lang="en-US" smtClean="0"/>
              <a:t>‹#›</a:t>
            </a:fld>
            <a:endParaRPr lang="en-US"/>
          </a:p>
        </p:txBody>
      </p:sp>
    </p:spTree>
    <p:extLst>
      <p:ext uri="{BB962C8B-B14F-4D97-AF65-F5344CB8AC3E}">
        <p14:creationId xmlns:p14="http://schemas.microsoft.com/office/powerpoint/2010/main" val="3105376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FDD67-2508-4987-B077-4EFF7C22B504}" type="datetimeFigureOut">
              <a:rPr lang="en-US" smtClean="0"/>
              <a:t>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B6F08C-DE20-44BD-AAF6-B1869DB10FCA}" type="slidenum">
              <a:rPr lang="en-US" smtClean="0"/>
              <a:t>‹#›</a:t>
            </a:fld>
            <a:endParaRPr lang="en-US"/>
          </a:p>
        </p:txBody>
      </p:sp>
    </p:spTree>
    <p:extLst>
      <p:ext uri="{BB962C8B-B14F-4D97-AF65-F5344CB8AC3E}">
        <p14:creationId xmlns:p14="http://schemas.microsoft.com/office/powerpoint/2010/main" val="4143302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63600" y="2638425"/>
            <a:ext cx="10515600" cy="1325563"/>
          </a:xfrm>
        </p:spPr>
        <p:txBody>
          <a:bodyPr>
            <a:normAutofit fontScale="90000"/>
          </a:bodyPr>
          <a:lstStyle/>
          <a:p>
            <a:r>
              <a:rPr lang="en-US" dirty="0"/>
              <a:t>you can perform the serialization in one language and the deserialization in another</a:t>
            </a:r>
            <a:r>
              <a:rPr lang="en-US" dirty="0" smtClean="0"/>
              <a:t>.</a:t>
            </a:r>
            <a:br>
              <a:rPr lang="en-US" dirty="0" smtClean="0"/>
            </a:br>
            <a:r>
              <a:rPr lang="en-US" dirty="0"/>
              <a:t/>
            </a:r>
            <a:br>
              <a:rPr lang="en-US" dirty="0"/>
            </a:br>
            <a:r>
              <a:rPr lang="en-US" dirty="0" smtClean="0"/>
              <a:t/>
            </a:r>
            <a:br>
              <a:rPr lang="en-US" dirty="0" smtClean="0"/>
            </a:br>
            <a:r>
              <a:rPr lang="en-US" dirty="0"/>
              <a:t/>
            </a:r>
            <a:br>
              <a:rPr lang="en-US" dirty="0"/>
            </a:br>
            <a:r>
              <a:rPr lang="en-US" dirty="0"/>
              <a:t>you can be more classical by encoding and decoding the binary array with BASE64 and then use typical HTTP-based solutions (Web Services or REST). The classical solution is of course non-optimal compared to the other ones, but may be easier to implement given existent tools.</a:t>
            </a:r>
          </a:p>
        </p:txBody>
      </p:sp>
    </p:spTree>
    <p:extLst>
      <p:ext uri="{BB962C8B-B14F-4D97-AF65-F5344CB8AC3E}">
        <p14:creationId xmlns:p14="http://schemas.microsoft.com/office/powerpoint/2010/main" val="2657181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300" y="2054225"/>
            <a:ext cx="10515600" cy="1325563"/>
          </a:xfrm>
        </p:spPr>
        <p:txBody>
          <a:bodyPr>
            <a:normAutofit fontScale="90000"/>
          </a:bodyPr>
          <a:lstStyle/>
          <a:p>
            <a:r>
              <a:rPr lang="en-US" dirty="0"/>
              <a:t>There are fundamental differences, such as the schema. Both XML and JSON require a schema. XML has a mechanism to describe schemas (XML Schema) and interacting partners should use the same schema file. JSON is simpler and usually relies on pre-agreed data types, although there is a proposal for schemas in JSON (just search on Google).</a:t>
            </a:r>
          </a:p>
        </p:txBody>
      </p:sp>
    </p:spTree>
    <p:extLst>
      <p:ext uri="{BB962C8B-B14F-4D97-AF65-F5344CB8AC3E}">
        <p14:creationId xmlns:p14="http://schemas.microsoft.com/office/powerpoint/2010/main" val="3349124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2803525"/>
            <a:ext cx="10515600" cy="1325563"/>
          </a:xfrm>
        </p:spPr>
        <p:txBody>
          <a:bodyPr>
            <a:noAutofit/>
          </a:bodyPr>
          <a:lstStyle/>
          <a:p>
            <a:r>
              <a:rPr lang="en-US" sz="2800" dirty="0"/>
              <a:t>However, both XML and JSON are symmetrical, in the sense that both sender and receiver should use the same schema, and none other. SIL is asymmetrical, in the sense that the sender can use a schema to produce a message/document and the receiver can use a different one, and only when a message is received (or a document is read) the schemas are checked for compliance, thereby involving less coupling. Web Services and their interfaces are just a set of operations, each involving compliance between the incoming message and the schema of their formal arguments. A service with a given interface (set of operations) can be used by any client that is compliant with the service’s interface only in the operations it uses, not the entire interface. Therefore, coupling is lower and a client can invoke more services (or these can be changed without changing the client) or a service can be used by clients that were not developed specifically for that service. This is a fundamental difference, although qualitative.</a:t>
            </a:r>
          </a:p>
        </p:txBody>
      </p:sp>
    </p:spTree>
    <p:extLst>
      <p:ext uri="{BB962C8B-B14F-4D97-AF65-F5344CB8AC3E}">
        <p14:creationId xmlns:p14="http://schemas.microsoft.com/office/powerpoint/2010/main" val="2211947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83025"/>
            <a:ext cx="10515600" cy="1325563"/>
          </a:xfrm>
        </p:spPr>
        <p:txBody>
          <a:bodyPr>
            <a:normAutofit fontScale="90000"/>
          </a:bodyPr>
          <a:lstStyle/>
          <a:p>
            <a:r>
              <a:rPr lang="en-US" dirty="0"/>
              <a:t>Another fundamental difference is the way in which the programming languages use the technology. With XML, you either generate a static stub for a given schema or, at the service, you generate a DOM of the message received and manually traverse and inspect it (since you don’t know the schema in compile time). With SIL, both sender and receiver know statically their interfaces, since they are independent. Therefore, there is no need to generate schema dependent stubs nor to perform dynamic inspections of a DOM. The secret is the compliance matching, done at the primitive data level (integers, </a:t>
            </a:r>
            <a:r>
              <a:rPr lang="en-US" dirty="0" err="1"/>
              <a:t>booleans</a:t>
            </a:r>
            <a:r>
              <a:rPr lang="en-US" dirty="0"/>
              <a:t>, and so on). The structuring mechanism is also universal.</a:t>
            </a:r>
          </a:p>
        </p:txBody>
      </p:sp>
    </p:spTree>
    <p:extLst>
      <p:ext uri="{BB962C8B-B14F-4D97-AF65-F5344CB8AC3E}">
        <p14:creationId xmlns:p14="http://schemas.microsoft.com/office/powerpoint/2010/main" val="2252958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00" y="3349625"/>
            <a:ext cx="10515600" cy="1325563"/>
          </a:xfrm>
        </p:spPr>
        <p:txBody>
          <a:bodyPr>
            <a:noAutofit/>
          </a:bodyPr>
          <a:lstStyle/>
          <a:p>
            <a:r>
              <a:rPr lang="en-US" sz="2800" dirty="0"/>
              <a:t>The sender produces a message in binary. Each class knows how to serialize itself, just like Java and C# have serialization methods. The difference here is that we use a universal (used by all interacting parties) format, which can be produced in one language and recovered in another. Serialization is done by serializing primitive types and by using the structure (in the format) to serialize compound objects. </a:t>
            </a:r>
            <a:r>
              <a:rPr lang="en-US" sz="2800" strike="sngStrike" dirty="0"/>
              <a:t>At the receiver,</a:t>
            </a:r>
            <a:r>
              <a:rPr lang="en-US" sz="2800" dirty="0"/>
              <a:t> you should perform a compliance match between the message and the serialized version of the data type of the argument of each operation of a service. If there is a match, you assign the components of the message that match to the corresponding components of the argument and invoke the respective operation, which knows statically which components it has. The components of the message that do not match any in the argument are ignored. In SIL, components can be optional, which means that components in the argument of an operation that are optional and are not matched by any of the message’s components use their default value. In any case, the operation deals with the argument’s components always in the same way, independently of the message received (only the compliance mechanism can say whether the message matches the argument or not).</a:t>
            </a:r>
          </a:p>
        </p:txBody>
      </p:sp>
    </p:spTree>
    <p:extLst>
      <p:ext uri="{BB962C8B-B14F-4D97-AF65-F5344CB8AC3E}">
        <p14:creationId xmlns:p14="http://schemas.microsoft.com/office/powerpoint/2010/main" val="3837936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2181225"/>
            <a:ext cx="10515600" cy="1325563"/>
          </a:xfrm>
        </p:spPr>
        <p:txBody>
          <a:bodyPr>
            <a:normAutofit fontScale="90000"/>
          </a:bodyPr>
          <a:lstStyle/>
          <a:p>
            <a:r>
              <a:rPr lang="en-US" dirty="0"/>
              <a:t>In your thesis, you should implement a prototype of this mechanism. You should include names in the serialization format of the components of structures. This means that a structure is a set of pairs (name, component), in which component is the tag, length, value format that you already have.</a:t>
            </a:r>
          </a:p>
        </p:txBody>
      </p:sp>
    </p:spTree>
    <p:extLst>
      <p:ext uri="{BB962C8B-B14F-4D97-AF65-F5344CB8AC3E}">
        <p14:creationId xmlns:p14="http://schemas.microsoft.com/office/powerpoint/2010/main" val="307189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975225"/>
            <a:ext cx="10515600" cy="1325563"/>
          </a:xfrm>
        </p:spPr>
        <p:txBody>
          <a:bodyPr>
            <a:normAutofit fontScale="90000"/>
          </a:bodyPr>
          <a:lstStyle/>
          <a:p>
            <a:r>
              <a:rPr lang="en-US" dirty="0"/>
              <a:t>Each operation has only one argument, but this can be a structure. Compliance between a message and an argument is done in the following way:</a:t>
            </a:r>
            <a:r>
              <a:rPr lang="en-US" dirty="0" smtClean="0"/>
              <a:t/>
            </a:r>
            <a:br>
              <a:rPr lang="en-US" dirty="0" smtClean="0"/>
            </a:br>
            <a:r>
              <a:rPr lang="en-US" dirty="0"/>
              <a:t> </a:t>
            </a:r>
            <a:r>
              <a:rPr lang="en-US" dirty="0" smtClean="0"/>
              <a:t/>
            </a:r>
            <a:br>
              <a:rPr lang="en-US" dirty="0" smtClean="0"/>
            </a:br>
            <a:r>
              <a:rPr lang="en-US" dirty="0"/>
              <a:t>- If one of them is primitive, compliance has primitive rules (typically, there is compliance only if they have the same type)</a:t>
            </a:r>
            <a:r>
              <a:rPr lang="en-US" dirty="0" smtClean="0"/>
              <a:t/>
            </a:r>
            <a:br>
              <a:rPr lang="en-US" dirty="0" smtClean="0"/>
            </a:br>
            <a:r>
              <a:rPr lang="en-US" dirty="0"/>
              <a:t>- If they are both structured, then components with the same name should be compliant (recursive rule). This is more interesting if optional components are implemented. An optional component in an argument will use the argument’s value for that component, unless there is a matching component (with the same name) in the message, in which case its value is assigned to the argument’s component</a:t>
            </a:r>
            <a:r>
              <a:rPr lang="en-US" dirty="0" smtClean="0"/>
              <a:t/>
            </a:r>
            <a:br>
              <a:rPr lang="en-US" dirty="0" smtClean="0"/>
            </a:br>
            <a:endParaRPr lang="en-US" dirty="0"/>
          </a:p>
        </p:txBody>
      </p:sp>
    </p:spTree>
    <p:extLst>
      <p:ext uri="{BB962C8B-B14F-4D97-AF65-F5344CB8AC3E}">
        <p14:creationId xmlns:p14="http://schemas.microsoft.com/office/powerpoint/2010/main" val="1663369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4835525"/>
            <a:ext cx="10515600" cy="1325563"/>
          </a:xfrm>
        </p:spPr>
        <p:txBody>
          <a:bodyPr>
            <a:noAutofit/>
          </a:bodyPr>
          <a:lstStyle/>
          <a:p>
            <a:r>
              <a:rPr lang="en-US" sz="3200" dirty="0"/>
              <a:t>o generate a service’s interface, each service should serialize each operation’s argument (this would be the task of the SIL compiler, but you can use the serialization that you have already done). When a service receives a message, it checks (in binary format) each argument in turn for compliance. If one matches, it invokes the corresponding operation by generating an object (in the language of the receiver) from the message (and eventually optional components of the argument that have not been assigned). This uses the data recovery mechanism (from the tags and values) that you have already implemented.</a:t>
            </a:r>
            <a:r>
              <a:rPr lang="en-US" sz="3200" dirty="0" smtClean="0"/>
              <a:t/>
            </a:r>
            <a:br>
              <a:rPr lang="en-US" sz="3200" dirty="0" smtClean="0"/>
            </a:br>
            <a:r>
              <a:rPr lang="en-US" sz="3200" dirty="0"/>
              <a:t> </a:t>
            </a:r>
            <a:r>
              <a:rPr lang="en-US" sz="3200" dirty="0" smtClean="0"/>
              <a:t/>
            </a:r>
            <a:br>
              <a:rPr lang="en-US" sz="3200" dirty="0" smtClean="0"/>
            </a:br>
            <a:r>
              <a:rPr lang="en-US" sz="3200" dirty="0"/>
              <a:t>The overall idea would be to implement all this, between a client in Java and a service in C#, and/or vice-versa (well, the reply value will require the inverse to be read).</a:t>
            </a:r>
            <a:r>
              <a:rPr lang="en-US" sz="3200" dirty="0" smtClean="0"/>
              <a:t/>
            </a:r>
            <a:br>
              <a:rPr lang="en-US" sz="3200" dirty="0" smtClean="0"/>
            </a:br>
            <a:r>
              <a:rPr lang="en-US" sz="3200" dirty="0"/>
              <a:t> </a:t>
            </a:r>
            <a:r>
              <a:rPr lang="en-US" sz="3200" dirty="0" smtClean="0"/>
              <a:t/>
            </a:r>
            <a:br>
              <a:rPr lang="en-US" sz="3200" dirty="0" smtClean="0"/>
            </a:br>
            <a:r>
              <a:rPr lang="en-US" sz="3200" dirty="0"/>
              <a:t>With a working prototype, you can then implement a simple service and compare it, in terms of performance, ease of use and simplicity, </a:t>
            </a:r>
            <a:r>
              <a:rPr lang="en-US" sz="3200" dirty="0" err="1"/>
              <a:t>etc</a:t>
            </a:r>
            <a:r>
              <a:rPr lang="en-US" sz="3200" dirty="0"/>
              <a:t>, with XML, JSON, WS and REST.</a:t>
            </a:r>
            <a:r>
              <a:rPr lang="en-US" sz="3200" dirty="0" smtClean="0"/>
              <a:t/>
            </a:r>
            <a:br>
              <a:rPr lang="en-US" sz="3200" dirty="0" smtClean="0"/>
            </a:br>
            <a:r>
              <a:rPr lang="en-US" sz="3200" dirty="0"/>
              <a:t> </a:t>
            </a:r>
            <a:r>
              <a:rPr lang="en-US" sz="3200" dirty="0" smtClean="0"/>
              <a:t/>
            </a:r>
            <a:br>
              <a:rPr lang="en-US" sz="3200" dirty="0" smtClean="0"/>
            </a:br>
            <a:r>
              <a:rPr lang="en-US" sz="3200" dirty="0"/>
              <a:t>This way, you can have a proposal (architecture, format, mechanisms) and a practical implementation that will enable you to present results.</a:t>
            </a:r>
            <a:r>
              <a:rPr lang="en-US" sz="3200" dirty="0" smtClean="0"/>
              <a:t/>
            </a:r>
            <a:br>
              <a:rPr lang="en-US" sz="3200" dirty="0" smtClean="0"/>
            </a:br>
            <a:endParaRPr lang="en-US" sz="3200" dirty="0"/>
          </a:p>
        </p:txBody>
      </p:sp>
    </p:spTree>
    <p:extLst>
      <p:ext uri="{BB962C8B-B14F-4D97-AF65-F5344CB8AC3E}">
        <p14:creationId xmlns:p14="http://schemas.microsoft.com/office/powerpoint/2010/main" val="554682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752725"/>
            <a:ext cx="10515600" cy="1325563"/>
          </a:xfrm>
        </p:spPr>
        <p:txBody>
          <a:bodyPr>
            <a:normAutofit fontScale="90000"/>
          </a:bodyPr>
          <a:lstStyle/>
          <a:p>
            <a:r>
              <a:rPr lang="en-US" dirty="0"/>
              <a:t>Thinking in more detail, I think the best is to centralize the serialization into one static object/class. A message to be sent should be an object (in Java or C#) that should provide a serialization method, which basically builds a serialized message (an array of bytes) by </a:t>
            </a:r>
            <a:r>
              <a:rPr lang="en-US" dirty="0" err="1"/>
              <a:t>sucessively</a:t>
            </a:r>
            <a:r>
              <a:rPr lang="en-US" dirty="0"/>
              <a:t> adding each of its components, serialized. This is done by invoking the methods of the serialization class for primitive data (</a:t>
            </a:r>
            <a:r>
              <a:rPr lang="en-US" dirty="0" err="1"/>
              <a:t>ints</a:t>
            </a:r>
            <a:r>
              <a:rPr lang="en-US" dirty="0"/>
              <a:t>, bools, </a:t>
            </a:r>
            <a:r>
              <a:rPr lang="en-US" dirty="0" err="1"/>
              <a:t>etc</a:t>
            </a:r>
            <a:r>
              <a:rPr lang="en-US" dirty="0"/>
              <a:t>), or by recursively invoking the serialization method of structured objects that constitute the message.</a:t>
            </a:r>
          </a:p>
        </p:txBody>
      </p:sp>
    </p:spTree>
    <p:extLst>
      <p:ext uri="{BB962C8B-B14F-4D97-AF65-F5344CB8AC3E}">
        <p14:creationId xmlns:p14="http://schemas.microsoft.com/office/powerpoint/2010/main" val="3852489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5825"/>
            <a:ext cx="10515600" cy="1325563"/>
          </a:xfrm>
        </p:spPr>
        <p:txBody>
          <a:bodyPr>
            <a:normAutofit fontScale="90000"/>
          </a:bodyPr>
          <a:lstStyle/>
          <a:p>
            <a:r>
              <a:rPr lang="en-US" dirty="0"/>
              <a:t>The receiver does not reconstruct the message object serialized at the sender (contrary to what is done in DOM). Rather, compliance is done at the binary level, with primitive components, as I described in my last email. Only the components that match are assigned to the formal argument of the operation.</a:t>
            </a:r>
          </a:p>
        </p:txBody>
      </p:sp>
    </p:spTree>
    <p:extLst>
      <p:ext uri="{BB962C8B-B14F-4D97-AF65-F5344CB8AC3E}">
        <p14:creationId xmlns:p14="http://schemas.microsoft.com/office/powerpoint/2010/main" val="1669582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4098925"/>
            <a:ext cx="10515600" cy="1325563"/>
          </a:xfrm>
        </p:spPr>
        <p:txBody>
          <a:bodyPr>
            <a:normAutofit fontScale="90000"/>
          </a:bodyPr>
          <a:lstStyle/>
          <a:p>
            <a:r>
              <a:rPr lang="en-US" dirty="0"/>
              <a:t>To make compliance possible, you should also serialize the formal argument of each operation. These should also support optional components (that use the formal argument component if none in the message matches it). Therefore, the serialization methods in the static serialization class should include the name of the component, whether it is optional (a </a:t>
            </a:r>
            <a:r>
              <a:rPr lang="en-US" dirty="0" err="1"/>
              <a:t>boolean</a:t>
            </a:r>
            <a:r>
              <a:rPr lang="en-US" dirty="0"/>
              <a:t>), the type (encoded in the tag) and the value. I think that the best is for each (primitive) data type to have two tags, one for mandatory and another for optional. Messages sent use only mandatory values. Serialized formal arguments can use both mandatory and optional.</a:t>
            </a:r>
            <a:r>
              <a:rPr lang="en-US" dirty="0" smtClean="0"/>
              <a:t/>
            </a:r>
            <a:br>
              <a:rPr lang="en-US" dirty="0" smtClean="0"/>
            </a:br>
            <a:r>
              <a:rPr lang="en-US" dirty="0"/>
              <a:t> </a:t>
            </a:r>
            <a:r>
              <a:rPr lang="en-US" dirty="0" smtClean="0"/>
              <a:t/>
            </a:r>
            <a:br>
              <a:rPr lang="en-US" dirty="0" smtClean="0"/>
            </a:br>
            <a:endParaRPr lang="en-US" dirty="0"/>
          </a:p>
        </p:txBody>
      </p:sp>
    </p:spTree>
    <p:extLst>
      <p:ext uri="{BB962C8B-B14F-4D97-AF65-F5344CB8AC3E}">
        <p14:creationId xmlns:p14="http://schemas.microsoft.com/office/powerpoint/2010/main" val="1970392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2613025"/>
            <a:ext cx="10515600" cy="1325563"/>
          </a:xfrm>
        </p:spPr>
        <p:txBody>
          <a:bodyPr>
            <a:normAutofit fontScale="90000"/>
          </a:bodyPr>
          <a:lstStyle/>
          <a:p>
            <a:r>
              <a:rPr lang="en-US" dirty="0"/>
              <a:t>The binary format is always the result of serializing data in each language, with a tag, the number of bytes that follow and the serialized content. Recovering the serialized data is simply testing the tag to find the data type and then using the number of bytes and the serialized content,</a:t>
            </a:r>
          </a:p>
        </p:txBody>
      </p:sp>
    </p:spTree>
    <p:extLst>
      <p:ext uri="{BB962C8B-B14F-4D97-AF65-F5344CB8AC3E}">
        <p14:creationId xmlns:p14="http://schemas.microsoft.com/office/powerpoint/2010/main" val="3320951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3438525"/>
            <a:ext cx="10515600" cy="1325563"/>
          </a:xfrm>
        </p:spPr>
        <p:txBody>
          <a:bodyPr>
            <a:normAutofit fontScale="90000"/>
          </a:bodyPr>
          <a:lstStyle/>
          <a:p>
            <a:r>
              <a:rPr lang="en-US" dirty="0"/>
              <a:t>When a service is created, this is practice is an object (in Java or C#) that needs to registered in the HTTP (or whatever protocol) server, with a structure composed of the serialized formal arguments, one for each operation (this corresponds to the WSDL). The types of the results can also be included, but let’s start with just the arguments. This means that a class that is developed to work as service needs a method to generate the serialized version of each of the operations. This could be automated with </a:t>
            </a:r>
            <a:r>
              <a:rPr lang="en-US" dirty="0">
                <a:solidFill>
                  <a:srgbClr val="FF0000"/>
                </a:solidFill>
              </a:rPr>
              <a:t>annotations</a:t>
            </a:r>
            <a:r>
              <a:rPr lang="en-US" dirty="0"/>
              <a:t>, just as WS do, but let’s start manually.</a:t>
            </a:r>
          </a:p>
        </p:txBody>
      </p:sp>
    </p:spTree>
    <p:extLst>
      <p:ext uri="{BB962C8B-B14F-4D97-AF65-F5344CB8AC3E}">
        <p14:creationId xmlns:p14="http://schemas.microsoft.com/office/powerpoint/2010/main" val="2086937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2917825"/>
            <a:ext cx="10515600" cy="1325563"/>
          </a:xfrm>
        </p:spPr>
        <p:txBody>
          <a:bodyPr>
            <a:normAutofit fontScale="90000"/>
          </a:bodyPr>
          <a:lstStyle/>
          <a:p>
            <a:r>
              <a:rPr lang="en-US" dirty="0"/>
              <a:t>The idea of centralizing the “object of primitive type to a sequence of bytes” and vice-versa methods in a single class is to avoid the need for every class to have these methods. Since they are static (they receive an object and return bytes, or vice versa), they can simply be concentrated in a static class (no instances) and invoked from anywhere.</a:t>
            </a:r>
          </a:p>
        </p:txBody>
      </p:sp>
    </p:spTree>
    <p:extLst>
      <p:ext uri="{BB962C8B-B14F-4D97-AF65-F5344CB8AC3E}">
        <p14:creationId xmlns:p14="http://schemas.microsoft.com/office/powerpoint/2010/main" val="2650506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800" y="2917825"/>
            <a:ext cx="10515600" cy="1325563"/>
          </a:xfrm>
        </p:spPr>
        <p:txBody>
          <a:bodyPr>
            <a:normAutofit fontScale="90000"/>
          </a:bodyPr>
          <a:lstStyle/>
          <a:p>
            <a:r>
              <a:rPr lang="en-US" dirty="0"/>
              <a:t>The methods to serialize can receive a primitive object (integer, Boolean, </a:t>
            </a:r>
            <a:r>
              <a:rPr lang="en-US" dirty="0" err="1"/>
              <a:t>etc</a:t>
            </a:r>
            <a:r>
              <a:rPr lang="en-US" dirty="0"/>
              <a:t>) and an array of bytes, returning the array of bytes with the serialized object’s bytes appended. Therefore, each serialization method grows the byte array. When the user wants to send a message, that message needs to be an instance of a class that has a method that knows how to serialize it, by invoking the serialization methods of the static class for each of its variables. This needs to be programmed by the use and is similar to the programming language’s serialization methods.</a:t>
            </a:r>
          </a:p>
        </p:txBody>
      </p:sp>
    </p:spTree>
    <p:extLst>
      <p:ext uri="{BB962C8B-B14F-4D97-AF65-F5344CB8AC3E}">
        <p14:creationId xmlns:p14="http://schemas.microsoft.com/office/powerpoint/2010/main" val="2382608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5394325"/>
            <a:ext cx="10515600" cy="1325563"/>
          </a:xfrm>
        </p:spPr>
        <p:txBody>
          <a:bodyPr>
            <a:noAutofit/>
          </a:bodyPr>
          <a:lstStyle/>
          <a:p>
            <a:r>
              <a:rPr lang="en-US" sz="3200" dirty="0"/>
              <a:t>The deserialization methods of the static class do the opposite of the serialization ones, but are not invoked directly by the user’s code. Instead:</a:t>
            </a:r>
            <a:r>
              <a:rPr lang="en-US" sz="3200" dirty="0" smtClean="0"/>
              <a:t/>
            </a:r>
            <a:br>
              <a:rPr lang="en-US" sz="3200" dirty="0" smtClean="0"/>
            </a:br>
            <a:r>
              <a:rPr lang="en-US" sz="3200" dirty="0"/>
              <a:t> </a:t>
            </a:r>
            <a:r>
              <a:rPr lang="en-US" sz="3200" dirty="0" smtClean="0"/>
              <a:t/>
            </a:r>
            <a:br>
              <a:rPr lang="en-US" sz="3200" dirty="0" smtClean="0"/>
            </a:br>
            <a:r>
              <a:rPr lang="en-US" sz="3200" dirty="0"/>
              <a:t>-          </a:t>
            </a:r>
            <a:r>
              <a:rPr lang="en-US" sz="3200" strike="sngStrike" dirty="0"/>
              <a:t>the receiving platform (the code you should build) makes the compliance tests in binary (all it needs to know is the binary format to be able to traverse both the received message and each operation’s formal argument, previously serialized)</a:t>
            </a:r>
            <a:r>
              <a:rPr lang="en-US" sz="3200" strike="sngStrike" dirty="0" smtClean="0"/>
              <a:t/>
            </a:r>
            <a:br>
              <a:rPr lang="en-US" sz="3200" strike="sngStrike" dirty="0" smtClean="0"/>
            </a:br>
            <a:r>
              <a:rPr lang="en-US" sz="3200" dirty="0"/>
              <a:t>-          When it finds a suitable operation, it builds another array of bytes from both the message and the formal argument. Components that match, use the message ones. Components in the formal argument that are not matched by any in the message, use the ones already in the formal argument</a:t>
            </a:r>
            <a:r>
              <a:rPr lang="en-US" sz="3200" dirty="0" smtClean="0"/>
              <a:t/>
            </a:r>
            <a:br>
              <a:rPr lang="en-US" sz="3200" dirty="0" smtClean="0"/>
            </a:br>
            <a:r>
              <a:rPr lang="en-US" sz="3200" dirty="0"/>
              <a:t>-          Then, the platform invokes the operation after generating the argument’s object from array of bytes. This can be done either by reflection or by invoking a constructor defined by the user in the class of the formal argument, which knows how to build itself from an array of bytes that respects its components (the new array of bytes respects this because it was created by copying the original array of bytes of the serialized formal arguments, replacing only the components that matched).</a:t>
            </a:r>
            <a:r>
              <a:rPr lang="en-US" sz="3200" dirty="0" smtClean="0"/>
              <a:t/>
            </a:r>
            <a:br>
              <a:rPr lang="en-US" sz="3200" dirty="0" smtClean="0"/>
            </a:br>
            <a:endParaRPr lang="en-US" sz="3200" dirty="0"/>
          </a:p>
        </p:txBody>
      </p:sp>
    </p:spTree>
    <p:extLst>
      <p:ext uri="{BB962C8B-B14F-4D97-AF65-F5344CB8AC3E}">
        <p14:creationId xmlns:p14="http://schemas.microsoft.com/office/powerpoint/2010/main" val="1679132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21918"/>
            <a:ext cx="10515600" cy="1325563"/>
          </a:xfrm>
        </p:spPr>
        <p:txBody>
          <a:bodyPr>
            <a:noAutofit/>
          </a:bodyPr>
          <a:lstStyle/>
          <a:p>
            <a:r>
              <a:rPr lang="en-US" sz="2400" dirty="0"/>
              <a:t>To serialize the operation’s arguments, note that these are either primitive or have a specific class. To serialize them, you invoke a serialize method in that static class. This method is overloaded in the static class with all the relevant primitive types and also with a structured object type. Now you have two options:</a:t>
            </a:r>
            <a:r>
              <a:rPr lang="en-US" sz="2400" dirty="0" smtClean="0"/>
              <a:t/>
            </a:r>
            <a:br>
              <a:rPr lang="en-US" sz="2400" dirty="0" smtClean="0"/>
            </a:br>
            <a:r>
              <a:rPr lang="en-US" sz="2400" dirty="0"/>
              <a:t> </a:t>
            </a:r>
            <a:r>
              <a:rPr lang="en-US" sz="2400" dirty="0" smtClean="0"/>
              <a:t/>
            </a:r>
            <a:br>
              <a:rPr lang="en-US" sz="2400" dirty="0" smtClean="0"/>
            </a:br>
            <a:r>
              <a:rPr lang="en-US" sz="2400" dirty="0"/>
              <a:t>-          The structured object is Object (in Java, in C# I don’t know which is the root type) and the object is serialized by inspection</a:t>
            </a:r>
            <a:r>
              <a:rPr lang="en-US" sz="2400" dirty="0" smtClean="0"/>
              <a:t/>
            </a:r>
            <a:br>
              <a:rPr lang="en-US" sz="2400" dirty="0" smtClean="0"/>
            </a:br>
            <a:r>
              <a:rPr lang="en-US" sz="2400" dirty="0"/>
              <a:t>-          You guarantee that all structured argument’s classes implement a serialization interface, much in the line of what programming languages currently do, and each argument class needs to implement  serialization of its components.</a:t>
            </a:r>
            <a:r>
              <a:rPr lang="en-US" sz="2400" dirty="0" smtClean="0"/>
              <a:t/>
            </a:r>
            <a:br>
              <a:rPr lang="en-US" sz="2400" dirty="0" smtClean="0"/>
            </a:br>
            <a:r>
              <a:rPr lang="en-US" sz="2400" dirty="0"/>
              <a:t> </a:t>
            </a:r>
            <a:r>
              <a:rPr lang="en-US" sz="2400" dirty="0" smtClean="0"/>
              <a:t/>
            </a:r>
            <a:br>
              <a:rPr lang="en-US" sz="2400" dirty="0" smtClean="0"/>
            </a:br>
            <a:r>
              <a:rPr lang="en-US" sz="2400" dirty="0"/>
              <a:t>This is actually the same as serializing any message to be sent, so it is up to you how to do, inspection (easier to use) or serialization interface (more controllable and efficient).</a:t>
            </a:r>
            <a:r>
              <a:rPr lang="en-US" sz="2400" dirty="0" smtClean="0"/>
              <a:t/>
            </a:r>
            <a:br>
              <a:rPr lang="en-US" sz="2400" dirty="0" smtClean="0"/>
            </a:br>
            <a:r>
              <a:rPr lang="en-US" sz="2400" dirty="0"/>
              <a:t> </a:t>
            </a:r>
            <a:r>
              <a:rPr lang="en-US" sz="2400" dirty="0" smtClean="0"/>
              <a:t/>
            </a:r>
            <a:br>
              <a:rPr lang="en-US" sz="2400" dirty="0" smtClean="0"/>
            </a:br>
            <a:endParaRPr lang="en-US" sz="2400" dirty="0"/>
          </a:p>
        </p:txBody>
      </p:sp>
    </p:spTree>
    <p:extLst>
      <p:ext uri="{BB962C8B-B14F-4D97-AF65-F5344CB8AC3E}">
        <p14:creationId xmlns:p14="http://schemas.microsoft.com/office/powerpoint/2010/main" val="3609732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298825"/>
            <a:ext cx="10515600" cy="1325563"/>
          </a:xfrm>
        </p:spPr>
        <p:txBody>
          <a:bodyPr>
            <a:normAutofit fontScale="90000"/>
          </a:bodyPr>
          <a:lstStyle/>
          <a:p>
            <a:r>
              <a:rPr lang="en-US" dirty="0"/>
              <a:t>BASE64 has nothing to do with this. It is just a way to send an array of bytes over a protocol that does not support binary, such as HTTP. If you use HTTP 2, which supports binary, you do not need BASE64.</a:t>
            </a:r>
            <a:r>
              <a:rPr lang="en-US" dirty="0" smtClean="0"/>
              <a:t/>
            </a:r>
            <a:br>
              <a:rPr lang="en-US" dirty="0" smtClean="0"/>
            </a:br>
            <a:r>
              <a:rPr lang="en-US" dirty="0"/>
              <a:t> </a:t>
            </a:r>
            <a:r>
              <a:rPr lang="en-US" dirty="0" smtClean="0"/>
              <a:t/>
            </a:r>
            <a:br>
              <a:rPr lang="en-US" dirty="0" smtClean="0"/>
            </a:br>
            <a:r>
              <a:rPr lang="en-US" dirty="0" smtClean="0"/>
              <a:t>Also, HTTP (and the corresponding server) is just one possible implementation. We could also use any other type of network. The advantage of HTTP is that there are available many implementations and it makes the comparison with Web Services and REST easier. So, I recommend that you use HTTP and a Web server to start (with BASE64) and later, if time permits, HTTP 2 (without BASE64) to compare performance gains with respect to your HTTP implementation.</a:t>
            </a:r>
            <a:br>
              <a:rPr lang="en-US" dirty="0" smtClean="0"/>
            </a:br>
            <a:endParaRPr lang="en-US" dirty="0"/>
          </a:p>
        </p:txBody>
      </p:sp>
    </p:spTree>
    <p:extLst>
      <p:ext uri="{BB962C8B-B14F-4D97-AF65-F5344CB8AC3E}">
        <p14:creationId xmlns:p14="http://schemas.microsoft.com/office/powerpoint/2010/main" val="4242723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4314825"/>
            <a:ext cx="10515600" cy="1325563"/>
          </a:xfrm>
        </p:spPr>
        <p:txBody>
          <a:bodyPr>
            <a:normAutofit fontScale="90000"/>
          </a:bodyPr>
          <a:lstStyle/>
          <a:p>
            <a:r>
              <a:rPr lang="en-US" dirty="0">
                <a:solidFill>
                  <a:srgbClr val="FF0000"/>
                </a:solidFill>
              </a:rPr>
              <a:t>You cannot use standard Java or C# object serialization, since you’ll run into the problem you mention. You should serialize non-primitive objects by reflection, as I mention in my last mail, which I repeat as an annex.</a:t>
            </a:r>
            <a:r>
              <a:rPr lang="en-US" dirty="0" smtClean="0">
                <a:solidFill>
                  <a:srgbClr val="FF0000"/>
                </a:solidFill>
              </a:rPr>
              <a:t/>
            </a:r>
            <a:br>
              <a:rPr lang="en-US" dirty="0" smtClean="0">
                <a:solidFill>
                  <a:srgbClr val="FF0000"/>
                </a:solidFill>
              </a:rPr>
            </a:br>
            <a:r>
              <a:rPr lang="en-US" dirty="0">
                <a:solidFill>
                  <a:srgbClr val="FF0000"/>
                </a:solidFill>
              </a:rPr>
              <a:t> </a:t>
            </a:r>
            <a:r>
              <a:rPr lang="en-US" dirty="0" smtClean="0">
                <a:solidFill>
                  <a:srgbClr val="FF0000"/>
                </a:solidFill>
              </a:rPr>
              <a:t/>
            </a:r>
            <a:br>
              <a:rPr lang="en-US" dirty="0" smtClean="0">
                <a:solidFill>
                  <a:srgbClr val="FF0000"/>
                </a:solidFill>
              </a:rPr>
            </a:br>
            <a:endParaRPr lang="en-US" dirty="0">
              <a:solidFill>
                <a:srgbClr val="FF0000"/>
              </a:solidFill>
            </a:endParaRPr>
          </a:p>
        </p:txBody>
      </p:sp>
    </p:spTree>
    <p:extLst>
      <p:ext uri="{BB962C8B-B14F-4D97-AF65-F5344CB8AC3E}">
        <p14:creationId xmlns:p14="http://schemas.microsoft.com/office/powerpoint/2010/main" val="39068979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035425"/>
            <a:ext cx="10515600" cy="1325563"/>
          </a:xfrm>
        </p:spPr>
        <p:txBody>
          <a:bodyPr>
            <a:noAutofit/>
          </a:bodyPr>
          <a:lstStyle/>
          <a:p>
            <a:r>
              <a:rPr lang="en-US" dirty="0" smtClean="0"/>
              <a:t>Also, note that. Rather, compliance is done at the binary level, with primitive components, as I described in one of my last emails. Only the components that match are assigned to the formal argument of the operation.</a:t>
            </a:r>
            <a:br>
              <a:rPr lang="en-US" dirty="0" smtClean="0"/>
            </a:br>
            <a:r>
              <a:rPr lang="en-US" dirty="0" smtClean="0"/>
              <a:t> </a:t>
            </a:r>
            <a:br>
              <a:rPr lang="en-US" dirty="0" smtClean="0"/>
            </a:br>
            <a:r>
              <a:rPr lang="en-US" dirty="0" smtClean="0"/>
              <a:t>This means that you also need to serialize component names, so that matching is possible at the binary level.</a:t>
            </a:r>
            <a:br>
              <a:rPr lang="en-US" dirty="0" smtClean="0"/>
            </a:br>
            <a:r>
              <a:rPr lang="en-US" dirty="0" smtClean="0"/>
              <a:t> </a:t>
            </a:r>
            <a:br>
              <a:rPr lang="en-US" dirty="0" smtClean="0"/>
            </a:br>
            <a:endParaRPr lang="en-US" dirty="0"/>
          </a:p>
        </p:txBody>
      </p:sp>
    </p:spTree>
    <p:extLst>
      <p:ext uri="{BB962C8B-B14F-4D97-AF65-F5344CB8AC3E}">
        <p14:creationId xmlns:p14="http://schemas.microsoft.com/office/powerpoint/2010/main" val="2791272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78771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2486025"/>
            <a:ext cx="10515600" cy="1325563"/>
          </a:xfrm>
        </p:spPr>
        <p:txBody>
          <a:bodyPr>
            <a:normAutofit fontScale="90000"/>
          </a:bodyPr>
          <a:lstStyle/>
          <a:p>
            <a:r>
              <a:rPr lang="en-US" dirty="0"/>
              <a:t>To clarify the compliance, the idea is to serialize the argument (only one, but it can be structured) of each operation of a service (receiving object). This acts like a default value, against which the message received is matched. A service receiving a message matches it against the argument of each operation, until it finds one, assigns the message to that argument (partial assignment, see below) and runs the operation, returning eventually a result.</a:t>
            </a:r>
          </a:p>
        </p:txBody>
      </p:sp>
    </p:spTree>
    <p:extLst>
      <p:ext uri="{BB962C8B-B14F-4D97-AF65-F5344CB8AC3E}">
        <p14:creationId xmlns:p14="http://schemas.microsoft.com/office/powerpoint/2010/main" val="2013207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2270125"/>
            <a:ext cx="10515600" cy="1325563"/>
          </a:xfrm>
        </p:spPr>
        <p:txBody>
          <a:bodyPr>
            <a:normAutofit fontScale="90000"/>
          </a:bodyPr>
          <a:lstStyle/>
          <a:p>
            <a:r>
              <a:rPr lang="en-US" dirty="0"/>
              <a:t>All these technologies (XML, Web Services) originated from the same problem: interoperability (how to interconnect different programs written in different languages, running in different platforms. Given that HTML was basically text, the solutions were also based on text (XML), under the assumption that both sides use the same schema (XML Schema, WSDL).</a:t>
            </a:r>
          </a:p>
        </p:txBody>
      </p:sp>
    </p:spTree>
    <p:extLst>
      <p:ext uri="{BB962C8B-B14F-4D97-AF65-F5344CB8AC3E}">
        <p14:creationId xmlns:p14="http://schemas.microsoft.com/office/powerpoint/2010/main" val="3429553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2320925"/>
            <a:ext cx="10515600" cy="1325563"/>
          </a:xfrm>
        </p:spPr>
        <p:txBody>
          <a:bodyPr/>
          <a:lstStyle/>
          <a:p>
            <a:r>
              <a:rPr lang="en-US" dirty="0"/>
              <a:t>The idea now is to simplify the technology in the following main ways:</a:t>
            </a:r>
          </a:p>
        </p:txBody>
      </p:sp>
    </p:spTree>
    <p:extLst>
      <p:ext uri="{BB962C8B-B14F-4D97-AF65-F5344CB8AC3E}">
        <p14:creationId xmlns:p14="http://schemas.microsoft.com/office/powerpoint/2010/main" val="1059972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0" y="2422525"/>
            <a:ext cx="10515600" cy="1325563"/>
          </a:xfrm>
        </p:spPr>
        <p:txBody>
          <a:bodyPr>
            <a:normAutofit fontScale="90000"/>
          </a:bodyPr>
          <a:lstStyle/>
          <a:p>
            <a:r>
              <a:rPr lang="en-US" dirty="0"/>
              <a:t>Use binary directly, instead of text (faster to write, communicate and read, while maintaining all the information necessary to communicate in a standard and platform-independent way: the tag-based format). This is what you have been doing</a:t>
            </a:r>
          </a:p>
        </p:txBody>
      </p:sp>
    </p:spTree>
    <p:extLst>
      <p:ext uri="{BB962C8B-B14F-4D97-AF65-F5344CB8AC3E}">
        <p14:creationId xmlns:p14="http://schemas.microsoft.com/office/powerpoint/2010/main" val="1280400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700" y="2841625"/>
            <a:ext cx="10515600" cy="1325563"/>
          </a:xfrm>
        </p:spPr>
        <p:txBody>
          <a:bodyPr>
            <a:normAutofit fontScale="90000"/>
          </a:bodyPr>
          <a:lstStyle/>
          <a:p>
            <a:r>
              <a:rPr lang="en-US" dirty="0"/>
              <a:t>Use compliance and conformance instead of sharing the same schema. This means that two partners will be able to communicate as long as the sender complies with receiver (obeys what the receiver requires), just in the features actually used) and the receiver conforms to what the sender expects (supports all the features that the sender requires), again just in the features actually invoked by the sender</a:t>
            </a:r>
          </a:p>
        </p:txBody>
      </p:sp>
    </p:spTree>
    <p:extLst>
      <p:ext uri="{BB962C8B-B14F-4D97-AF65-F5344CB8AC3E}">
        <p14:creationId xmlns:p14="http://schemas.microsoft.com/office/powerpoint/2010/main" val="433430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2714625"/>
            <a:ext cx="10515600" cy="1325563"/>
          </a:xfrm>
        </p:spPr>
        <p:txBody>
          <a:bodyPr>
            <a:normAutofit fontScale="90000"/>
          </a:bodyPr>
          <a:lstStyle/>
          <a:p>
            <a:r>
              <a:rPr lang="en-US" dirty="0"/>
              <a:t>Eliminate the need for static data binding (generation of stubs based on a schema), because the receiver has always a default value for the message, and only the message components that comply with what the receiver expects are assigned to the matching receiver argument’s components. Matching in your case is done by name. This means that the argument (just one) is either primitive (</a:t>
            </a:r>
            <a:r>
              <a:rPr lang="en-US" dirty="0" err="1"/>
              <a:t>int</a:t>
            </a:r>
            <a:r>
              <a:rPr lang="en-US" dirty="0"/>
              <a:t>, bool, string) or structured, with named components. Matching is either the same type (primitive types) or name by name (if the argument is a structured type).</a:t>
            </a:r>
          </a:p>
        </p:txBody>
      </p:sp>
    </p:spTree>
    <p:extLst>
      <p:ext uri="{BB962C8B-B14F-4D97-AF65-F5344CB8AC3E}">
        <p14:creationId xmlns:p14="http://schemas.microsoft.com/office/powerpoint/2010/main" val="1221968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2816225"/>
            <a:ext cx="10515600" cy="1325563"/>
          </a:xfrm>
        </p:spPr>
        <p:txBody>
          <a:bodyPr>
            <a:normAutofit fontScale="90000"/>
          </a:bodyPr>
          <a:lstStyle/>
          <a:p>
            <a:r>
              <a:rPr lang="en-US" dirty="0"/>
              <a:t>Basically, this is an alternative to XML-based technologies, for document sharing or service invocation, between two completely different systems. You need to implement a demonstrator (a service programmed in C# invoked by a java program, for example).</a:t>
            </a:r>
          </a:p>
        </p:txBody>
      </p:sp>
    </p:spTree>
    <p:extLst>
      <p:ext uri="{BB962C8B-B14F-4D97-AF65-F5344CB8AC3E}">
        <p14:creationId xmlns:p14="http://schemas.microsoft.com/office/powerpoint/2010/main" val="3777725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TotalTime>
  <Words>2109</Words>
  <Application>Microsoft Office PowerPoint</Application>
  <PresentationFormat>Widescreen</PresentationFormat>
  <Paragraphs>27</Paragraphs>
  <Slides>28</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you can perform the serialization in one language and the deserialization in another.    you can be more classical by encoding and decoding the binary array with BASE64 and then use typical HTTP-based solutions (Web Services or REST). The classical solution is of course non-optimal compared to the other ones, but may be easier to implement given existent tools.</vt:lpstr>
      <vt:lpstr>The binary format is always the result of serializing data in each language, with a tag, the number of bytes that follow and the serialized content. Recovering the serialized data is simply testing the tag to find the data type and then using the number of bytes and the serialized content,</vt:lpstr>
      <vt:lpstr>To clarify the compliance, the idea is to serialize the argument (only one, but it can be structured) of each operation of a service (receiving object). This acts like a default value, against which the message received is matched. A service receiving a message matches it against the argument of each operation, until it finds one, assigns the message to that argument (partial assignment, see below) and runs the operation, returning eventually a result.</vt:lpstr>
      <vt:lpstr>All these technologies (XML, Web Services) originated from the same problem: interoperability (how to interconnect different programs written in different languages, running in different platforms. Given that HTML was basically text, the solutions were also based on text (XML), under the assumption that both sides use the same schema (XML Schema, WSDL).</vt:lpstr>
      <vt:lpstr>The idea now is to simplify the technology in the following main ways:</vt:lpstr>
      <vt:lpstr>Use binary directly, instead of text (faster to write, communicate and read, while maintaining all the information necessary to communicate in a standard and platform-independent way: the tag-based format). This is what you have been doing</vt:lpstr>
      <vt:lpstr>Use compliance and conformance instead of sharing the same schema. This means that two partners will be able to communicate as long as the sender complies with receiver (obeys what the receiver requires), just in the features actually used) and the receiver conforms to what the sender expects (supports all the features that the sender requires), again just in the features actually invoked by the sender</vt:lpstr>
      <vt:lpstr>Eliminate the need for static data binding (generation of stubs based on a schema), because the receiver has always a default value for the message, and only the message components that comply with what the receiver expects are assigned to the matching receiver argument’s components. Matching in your case is done by name. This means that the argument (just one) is either primitive (int, bool, string) or structured, with named components. Matching is either the same type (primitive types) or name by name (if the argument is a structured type).</vt:lpstr>
      <vt:lpstr>Basically, this is an alternative to XML-based technologies, for document sharing or service invocation, between two completely different systems. You need to implement a demonstrator (a service programmed in C# invoked by a java program, for example).</vt:lpstr>
      <vt:lpstr>There are fundamental differences, such as the schema. Both XML and JSON require a schema. XML has a mechanism to describe schemas (XML Schema) and interacting partners should use the same schema file. JSON is simpler and usually relies on pre-agreed data types, although there is a proposal for schemas in JSON (just search on Google).</vt:lpstr>
      <vt:lpstr>However, both XML and JSON are symmetrical, in the sense that both sender and receiver should use the same schema, and none other. SIL is asymmetrical, in the sense that the sender can use a schema to produce a message/document and the receiver can use a different one, and only when a message is received (or a document is read) the schemas are checked for compliance, thereby involving less coupling. Web Services and their interfaces are just a set of operations, each involving compliance between the incoming message and the schema of their formal arguments. A service with a given interface (set of operations) can be used by any client that is compliant with the service’s interface only in the operations it uses, not the entire interface. Therefore, coupling is lower and a client can invoke more services (or these can be changed without changing the client) or a service can be used by clients that were not developed specifically for that service. This is a fundamental difference, although qualitative.</vt:lpstr>
      <vt:lpstr>Another fundamental difference is the way in which the programming languages use the technology. With XML, you either generate a static stub for a given schema or, at the service, you generate a DOM of the message received and manually traverse and inspect it (since you don’t know the schema in compile time). With SIL, both sender and receiver know statically their interfaces, since they are independent. Therefore, there is no need to generate schema dependent stubs nor to perform dynamic inspections of a DOM. The secret is the compliance matching, done at the primitive data level (integers, booleans, and so on). The structuring mechanism is also universal.</vt:lpstr>
      <vt:lpstr>The sender produces a message in binary. Each class knows how to serialize itself, just like Java and C# have serialization methods. The difference here is that we use a universal (used by all interacting parties) format, which can be produced in one language and recovered in another. Serialization is done by serializing primitive types and by using the structure (in the format) to serialize compound objects. At the receiver, you should perform a compliance match between the message and the serialized version of the data type of the argument of each operation of a service. If there is a match, you assign the components of the message that match to the corresponding components of the argument and invoke the respective operation, which knows statically which components it has. The components of the message that do not match any in the argument are ignored. In SIL, components can be optional, which means that components in the argument of an operation that are optional and are not matched by any of the message’s components use their default value. In any case, the operation deals with the argument’s components always in the same way, independently of the message received (only the compliance mechanism can say whether the message matches the argument or not).</vt:lpstr>
      <vt:lpstr>In your thesis, you should implement a prototype of this mechanism. You should include names in the serialization format of the components of structures. This means that a structure is a set of pairs (name, component), in which component is the tag, length, value format that you already have.</vt:lpstr>
      <vt:lpstr>Each operation has only one argument, but this can be a structure. Compliance between a message and an argument is done in the following way:   - If one of them is primitive, compliance has primitive rules (typically, there is compliance only if they have the same type) - If they are both structured, then components with the same name should be compliant (recursive rule). This is more interesting if optional components are implemented. An optional component in an argument will use the argument’s value for that component, unless there is a matching component (with the same name) in the message, in which case its value is assigned to the argument’s component </vt:lpstr>
      <vt:lpstr>o generate a service’s interface, each service should serialize each operation’s argument (this would be the task of the SIL compiler, but you can use the serialization that you have already done). When a service receives a message, it checks (in binary format) each argument in turn for compliance. If one matches, it invokes the corresponding operation by generating an object (in the language of the receiver) from the message (and eventually optional components of the argument that have not been assigned). This uses the data recovery mechanism (from the tags and values) that you have already implemented.   The overall idea would be to implement all this, between a client in Java and a service in C#, and/or vice-versa (well, the reply value will require the inverse to be read).   With a working prototype, you can then implement a simple service and compare it, in terms of performance, ease of use and simplicity, etc, with XML, JSON, WS and REST.   This way, you can have a proposal (architecture, format, mechanisms) and a practical implementation that will enable you to present results. </vt:lpstr>
      <vt:lpstr>Thinking in more detail, I think the best is to centralize the serialization into one static object/class. A message to be sent should be an object (in Java or C#) that should provide a serialization method, which basically builds a serialized message (an array of bytes) by sucessively adding each of its components, serialized. This is done by invoking the methods of the serialization class for primitive data (ints, bools, etc), or by recursively invoking the serialization method of structured objects that constitute the message.</vt:lpstr>
      <vt:lpstr>The receiver does not reconstruct the message object serialized at the sender (contrary to what is done in DOM). Rather, compliance is done at the binary level, with primitive components, as I described in my last email. Only the components that match are assigned to the formal argument of the operation.</vt:lpstr>
      <vt:lpstr>To make compliance possible, you should also serialize the formal argument of each operation. These should also support optional components (that use the formal argument component if none in the message matches it). Therefore, the serialization methods in the static serialization class should include the name of the component, whether it is optional (a boolean), the type (encoded in the tag) and the value. I think that the best is for each (primitive) data type to have two tags, one for mandatory and another for optional. Messages sent use only mandatory values. Serialized formal arguments can use both mandatory and optional.   </vt:lpstr>
      <vt:lpstr>When a service is created, this is practice is an object (in Java or C#) that needs to registered in the HTTP (or whatever protocol) server, with a structure composed of the serialized formal arguments, one for each operation (this corresponds to the WSDL). The types of the results can also be included, but let’s start with just the arguments. This means that a class that is developed to work as service needs a method to generate the serialized version of each of the operations. This could be automated with annotations, just as WS do, but let’s start manually.</vt:lpstr>
      <vt:lpstr>The idea of centralizing the “object of primitive type to a sequence of bytes” and vice-versa methods in a single class is to avoid the need for every class to have these methods. Since they are static (they receive an object and return bytes, or vice versa), they can simply be concentrated in a static class (no instances) and invoked from anywhere.</vt:lpstr>
      <vt:lpstr>The methods to serialize can receive a primitive object (integer, Boolean, etc) and an array of bytes, returning the array of bytes with the serialized object’s bytes appended. Therefore, each serialization method grows the byte array. When the user wants to send a message, that message needs to be an instance of a class that has a method that knows how to serialize it, by invoking the serialization methods of the static class for each of its variables. This needs to be programmed by the use and is similar to the programming language’s serialization methods.</vt:lpstr>
      <vt:lpstr>The deserialization methods of the static class do the opposite of the serialization ones, but are not invoked directly by the user’s code. Instead:   -          the receiving platform (the code you should build) makes the compliance tests in binary (all it needs to know is the binary format to be able to traverse both the received message and each operation’s formal argument, previously serialized) -          When it finds a suitable operation, it builds another array of bytes from both the message and the formal argument. Components that match, use the message ones. Components in the formal argument that are not matched by any in the message, use the ones already in the formal argument -          Then, the platform invokes the operation after generating the argument’s object from array of bytes. This can be done either by reflection or by invoking a constructor defined by the user in the class of the formal argument, which knows how to build itself from an array of bytes that respects its components (the new array of bytes respects this because it was created by copying the original array of bytes of the serialized formal arguments, replacing only the components that matched). </vt:lpstr>
      <vt:lpstr>To serialize the operation’s arguments, note that these are either primitive or have a specific class. To serialize them, you invoke a serialize method in that static class. This method is overloaded in the static class with all the relevant primitive types and also with a structured object type. Now you have two options:   -          The structured object is Object (in Java, in C# I don’t know which is the root type) and the object is serialized by inspection -          You guarantee that all structured argument’s classes implement a serialization interface, much in the line of what programming languages currently do, and each argument class needs to implement  serialization of its components.   This is actually the same as serializing any message to be sent, so it is up to you how to do, inspection (easier to use) or serialization interface (more controllable and efficient).   </vt:lpstr>
      <vt:lpstr>BASE64 has nothing to do with this. It is just a way to send an array of bytes over a protocol that does not support binary, such as HTTP. If you use HTTP 2, which supports binary, you do not need BASE64.   Also, HTTP (and the corresponding server) is just one possible implementation. We could also use any other type of network. The advantage of HTTP is that there are available many implementations and it makes the comparison with Web Services and REST easier. So, I recommend that you use HTTP and a Web server to start (with BASE64) and later, if time permits, HTTP 2 (without BASE64) to compare performance gains with respect to your HTTP implementation. </vt:lpstr>
      <vt:lpstr>You cannot use standard Java or C# object serialization, since you’ll run into the problem you mention. You should serialize non-primitive objects by reflection, as I mention in my last mail, which I repeat as an annex.   </vt:lpstr>
      <vt:lpstr>Also, note that. Rather, compliance is done at the binary level, with primitive components, as I described in one of my last emails. Only the components that match are assigned to the formal argument of the operation.   This means that you also need to serialize component names, so that matching is possible at the binary level.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 can perform the serialization in one language and the deserialization in another.    you can be more classical by encoding and decoding the binary array with BASE64 and then use typical HTTP-based solutions (Web Services or REST). The classical solution is of course non-optimal compared to the other ones, but may be easier to implement given existent tools.</dc:title>
  <dc:creator>enes uysal</dc:creator>
  <cp:lastModifiedBy>enes uysal</cp:lastModifiedBy>
  <cp:revision>13</cp:revision>
  <dcterms:created xsi:type="dcterms:W3CDTF">2016-02-02T21:11:36Z</dcterms:created>
  <dcterms:modified xsi:type="dcterms:W3CDTF">2016-02-03T08:18:39Z</dcterms:modified>
</cp:coreProperties>
</file>