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6F97F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3BF9E2-D67F-4177-B519-D58046740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6590A2A-A96E-4F0C-834E-ED41EF323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27389-9A46-4D20-A554-655AA1F4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492-4509-4C27-BB70-748D6E981854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4AB1D5-2421-4E58-8A60-CAFC0AC5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847C1F-2936-45BA-9BF4-CE7B5E4F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3372-50F3-427D-AFBF-70054587A0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427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5FA15C-BCE6-43DA-B390-924817DE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E1E22A1-5B4E-4FC0-842D-48321BB18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7A4A93-DFC1-44C6-A676-56B3DD1F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492-4509-4C27-BB70-748D6E981854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D02769-7649-4167-8F90-A727069F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E55A99-FECF-448C-AEDF-1F674E6E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3372-50F3-427D-AFBF-70054587A0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241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914903E-4698-424D-870C-F1284A8A2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60E6578-4ABA-4D98-9CED-18E63D40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86A0BE-ED30-46FA-9921-90E4A118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492-4509-4C27-BB70-748D6E981854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B0DD80-21BE-4ADF-8E0A-C1FEB3C3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21CBA7-0577-4135-ABD4-0EB34227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3372-50F3-427D-AFBF-70054587A0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37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D68B82-9020-4D06-8149-3613C675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35CFAE-49D4-4635-A74F-BD9BC0BD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5E564C-4573-455C-8A65-7FB3BE1C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492-4509-4C27-BB70-748D6E981854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4BDB52-BF67-4005-98D2-4FDD9DFE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DCD6AD-7C44-4C21-B1F7-A68CD111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3372-50F3-427D-AFBF-70054587A0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81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616E76-038C-4C07-B317-1B350C14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8C3F5E4-7905-4429-9804-C8164F4B4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3E15E8-C7B8-4901-9207-711CEA35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492-4509-4C27-BB70-748D6E981854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6F202A-E045-4F8A-8EA6-0483EC4F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0A5F72-F1FB-4BC2-9884-DD417B1F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3372-50F3-427D-AFBF-70054587A0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908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0E4286-E259-40AD-AECF-03C9A2A8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018552-E86A-4C2B-BA36-1EEEA304C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5465D83-AB7D-4BBA-98DF-9728C4156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8A0032-C8F9-42A1-841B-68BAD1A3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492-4509-4C27-BB70-748D6E981854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877B71-B984-493B-9240-63463BF4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BF6858-FF4E-4FEC-8580-A9823CD1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3372-50F3-427D-AFBF-70054587A0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675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83C69F-72FB-435E-900F-369CE253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5A883E-0539-4CA7-966F-FA614A05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5FA1F3C-1A51-4098-97DC-3848EE636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D860E5E-689F-4976-9839-BD552753D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64D8AFE-3199-4DC0-98B4-54C4204D1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5054F31-6C68-49F6-B0A7-07E36330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492-4509-4C27-BB70-748D6E981854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8251089-3135-42A8-9806-EF22E5E9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04783-ECA2-4076-95EE-BE79C264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3372-50F3-427D-AFBF-70054587A0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95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BB1E48-DBCD-4C60-B892-B9B05020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1B6EC91-DB3A-4F18-992A-BF165171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492-4509-4C27-BB70-748D6E981854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A333B78-4F4A-4F74-B121-05AFC05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A852F65-DC5C-4944-8333-D495D762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3372-50F3-427D-AFBF-70054587A0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34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947C6F1-57A3-4A6A-B64A-44ECF1E6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492-4509-4C27-BB70-748D6E981854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787F7E4-CF77-4D8D-8973-6588B6B5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6BC148F-FF5F-4AAF-8CF8-58C2124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3372-50F3-427D-AFBF-70054587A0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98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92990E-D443-466E-AAB8-2F0FC5F9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2F9712-97EE-4BBA-9942-5D602604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ADC541F-1DDA-4A6E-A0C5-DC04C0F05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C433EE6-D6C5-4515-B202-B9FB02BB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492-4509-4C27-BB70-748D6E981854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78DEDB-18E7-442F-855C-CF8E5393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173A8B-6879-42A6-BD78-28E9BCA8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3372-50F3-427D-AFBF-70054587A0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1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05DB9D-A0A6-40FA-A504-2E52852C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98B4364-8596-43B3-AE47-8DEEF022E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30D1665-2B42-44F9-9F69-9A8C4DDB0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C305E94-F48E-4B3A-90BD-C4E9497D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492-4509-4C27-BB70-748D6E981854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171BF20-6EAC-455D-8DE8-1811BD9A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CBAA4E1-A68F-4BD0-95D7-7096A282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3372-50F3-427D-AFBF-70054587A0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3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30F84A0-5663-4064-92A0-6E47E4D9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872E10-6B3B-4CC8-8672-D3B20D971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4A20CE-4100-43E5-8619-83DE61490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3492-4509-4C27-BB70-748D6E981854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203C9C-7601-417E-879A-3EDE2B255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A6B44-A99F-4C75-80BC-DA909D26D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3372-50F3-427D-AFBF-70054587A0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96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harita içeren bir resim&#10;&#10;Açıklama otomatik olarak oluşturuldu">
            <a:extLst>
              <a:ext uri="{FF2B5EF4-FFF2-40B4-BE49-F238E27FC236}">
                <a16:creationId xmlns:a16="http://schemas.microsoft.com/office/drawing/2014/main" id="{F86F53C7-81DF-44B3-BC8C-49801F626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F6782F1-3E88-4FA1-B2F5-C7173C835030}"/>
              </a:ext>
            </a:extLst>
          </p:cNvPr>
          <p:cNvSpPr txBox="1"/>
          <p:nvPr/>
        </p:nvSpPr>
        <p:spPr>
          <a:xfrm>
            <a:off x="8520050" y="3125687"/>
            <a:ext cx="725550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900" b="1" dirty="0">
                <a:latin typeface="Comic Sans MS" panose="030F0702030302020204" pitchFamily="66" charset="0"/>
              </a:rPr>
              <a:t>Origin CS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D5AFDF5-AA99-45C0-9865-A3CD677EA0DA}"/>
              </a:ext>
            </a:extLst>
          </p:cNvPr>
          <p:cNvSpPr txBox="1"/>
          <p:nvPr/>
        </p:nvSpPr>
        <p:spPr>
          <a:xfrm>
            <a:off x="5026553" y="2245153"/>
            <a:ext cx="725550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900" b="1" dirty="0">
                <a:latin typeface="Comic Sans MS" panose="030F0702030302020204" pitchFamily="66" charset="0"/>
              </a:rPr>
              <a:t>Body CS</a:t>
            </a:r>
          </a:p>
        </p:txBody>
      </p:sp>
    </p:spTree>
    <p:extLst>
      <p:ext uri="{BB962C8B-B14F-4D97-AF65-F5344CB8AC3E}">
        <p14:creationId xmlns:p14="http://schemas.microsoft.com/office/powerpoint/2010/main" val="206860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A9563AD-397B-47F7-B29E-C7261FAFB38B}"/>
              </a:ext>
            </a:extLst>
          </p:cNvPr>
          <p:cNvSpPr txBox="1"/>
          <p:nvPr/>
        </p:nvSpPr>
        <p:spPr>
          <a:xfrm>
            <a:off x="250795" y="161969"/>
            <a:ext cx="6094520" cy="2933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Ters kinematik çözümü aşağıdaki gibi elde edilir. </a:t>
            </a:r>
            <a:endParaRPr lang="tr-TR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S_L =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px*cos(Q1)*cos(Q2) - pz*sin(Q2) - coxia*cos(Q2) + py*cos(Q2)*sin(Q1)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coxia*sin(Q2) - 1.0*pz*cos(Q2) - 1.0*px*cos(Q1)*sin(Q2) - 1.0*py*sin(Q1)*sin(Q2)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py*cos(Q1) - px*sin(Q1)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1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S_R =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tibiaX + femuarX*cos(Q3) - femuarH*sin(Q3)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tibiaH + femuarH*cos(Q3) + femuarX*sin(Q3)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0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1.0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7E7A457-7A25-47F4-99EA-C3265DACA822}"/>
              </a:ext>
            </a:extLst>
          </p:cNvPr>
          <p:cNvSpPr txBox="1"/>
          <p:nvPr/>
        </p:nvSpPr>
        <p:spPr>
          <a:xfrm>
            <a:off x="250795" y="3492575"/>
            <a:ext cx="8822184" cy="118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Denklemler aşağıdaki gibi elde edilir. </a:t>
            </a:r>
            <a:endParaRPr lang="tr-TR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px*cos(Q1)*cos(Q2) - pz*sin(Q2) - coxia*cos(Q2) + py*cos(Q2)*sin(Q1) = tibiaX + femuarX*cos(Q3) - femuarH*sin(Q3)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coxia*sin(Q2) - 1.0*pz*cos(Q2) - 1.0*px*cos(Q1)*sin(Q2) - 1.0*py*sin(Q1)*sin(Q2) = tibiaH + femuarH*cos(Q3) + femuarX*sin(Q3)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py*cos(Q1) - px*sin(Q1) = 0                             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30AFA5A-8EC9-4C98-926F-E32A2F7AE9CE}"/>
              </a:ext>
            </a:extLst>
          </p:cNvPr>
          <p:cNvSpPr txBox="1"/>
          <p:nvPr/>
        </p:nvSpPr>
        <p:spPr>
          <a:xfrm>
            <a:off x="250795" y="5071163"/>
            <a:ext cx="6094520" cy="560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3.denklem ile Q1 aşağıdaki gibi bulunur.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Q1 = atan(py/px)</a:t>
            </a:r>
            <a:endParaRPr lang="tr-TR" sz="9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1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71DEF498-071A-4958-9567-A3F9D2B93F37}"/>
              </a:ext>
            </a:extLst>
          </p:cNvPr>
          <p:cNvSpPr txBox="1"/>
          <p:nvPr/>
        </p:nvSpPr>
        <p:spPr>
          <a:xfrm>
            <a:off x="420764" y="253606"/>
            <a:ext cx="8367636" cy="4472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Birinci ve ikinci denklemler aşağıdaki gibi sadeleştirilir.</a:t>
            </a:r>
            <a:endParaRPr lang="tr-TR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cos(Q2)*(px*cos(Q1) - coxia + py*sin(Q1)) - pz*sin(Q2) - tibiaX = femuarX*cos(Q3) - femuarH*sin(Q3)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sin(Q2)*(coxia - px*cos(Q1) - py*sin(Q1)) - pz*cos(Q2) - tibiaH = femuarH*cos(Q3) + femuarX*sin(Q3)</a:t>
            </a: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K = px*cos(Q1) - coxia + py*sin(Q1)</a:t>
            </a: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cos(Q2)*K - pz*sin(Q2) - tibiaX = femuarX*cos(Q3) - femuarH*sin(Q3)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-sin(Q2)*K - pz*cos(Q2) - tibiaH = femuarH*cos(Q3) + femuarX*sin(Q3)</a:t>
            </a: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1. ve 2. Denklemler karesi alınır ve toplanır ise</a:t>
            </a: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sin(Q2)(2*K*tibiaH + 2*pz*tibiaX) + cos(Q2)*(-2*K*tibiaX + 2*pz*tibiaH) + K^2 + pz^2 + tibiaH^2 + tibiaX^2 = femuarH^2 + femuarX^2</a:t>
            </a:r>
            <a:endParaRPr lang="tr-T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sin(Q2)(2*K*tibiaH + 2*pz*tibiaX) + cos(Q2)*(-2*K*tibiaX + 2*pz*tibiaH) = femuarH^2 + femuarX^2 - K^2 - pz^2 - tibiaH^2 - tibiaX^2</a:t>
            </a: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= (2*K*tibiaH + 2*pz*tibiaX)  B = (-2*K*tibiaX + 2*pz*tibiaH)  C = femuarH^2 + femuarX^2 - K^2 - pz^2 - tibiaH^2 - tibiaX^2</a:t>
            </a: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sin(Q2)*A + cos(Q2)*B = C</a:t>
            </a: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highlight>
                  <a:srgbClr val="00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Q2 = atan2(A,B) + atan2(sqrt(A^2 + B^2 - C^2),C);</a:t>
            </a: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6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C9807E3-F6AC-4990-BBB8-9E35ED7AB3BD}"/>
              </a:ext>
            </a:extLst>
          </p:cNvPr>
          <p:cNvSpPr txBox="1"/>
          <p:nvPr/>
        </p:nvSpPr>
        <p:spPr>
          <a:xfrm>
            <a:off x="420763" y="253606"/>
            <a:ext cx="10623057" cy="2402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femuarH*cos(Q3) + femuarX*sin(Q3)</a:t>
            </a:r>
            <a:r>
              <a:rPr lang="tr-TR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=  </a:t>
            </a: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coxia*sin(Q2) - 1.0*pz*cos(Q2) - 1.0*px*cos(Q1)*sin(Q2) - 1.0*py*sin(Q1)*sin(Q2) - tibiaH   </a:t>
            </a: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= femuarX  B = femuarH  C </a:t>
            </a:r>
            <a:r>
              <a:rPr lang="tr-TR" sz="9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coxia*sin(Q2) - 1.0*pz*cos(Q2) - 1.0*px*cos(Q1)*sin(Q2) - 1.0*py*sin(Q1)*sin(Q2) - tibiaH</a:t>
            </a:r>
            <a:endParaRPr lang="tr-TR" sz="9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sin(Q2)*A + cos(Q2)*B = C</a:t>
            </a: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highlight>
                  <a:srgbClr val="00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Q3 = atan2(A,B) + atan2(sqrt(A^2 + B^2 - C^2),C);</a:t>
            </a: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endParaRPr lang="tr-T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5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6D3CA9-DCEB-4FB6-AC4A-22D0AA65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0" i="0" dirty="0">
                <a:effectLst/>
                <a:latin typeface="arial" panose="020B0604020202020204" pitchFamily="34" charset="0"/>
              </a:rPr>
              <a:t>to be continued 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12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25D6CB2-5568-4EA3-B1DF-25AC31A4A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" b="7091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145E878-EEEE-49D3-A544-A7CC0B1A1759}"/>
              </a:ext>
            </a:extLst>
          </p:cNvPr>
          <p:cNvSpPr txBox="1"/>
          <p:nvPr/>
        </p:nvSpPr>
        <p:spPr>
          <a:xfrm>
            <a:off x="6773333" y="2055939"/>
            <a:ext cx="1068918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Right Front CS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E5F1F9D-6C21-4EDB-8EB6-C2C6B21EF1F6}"/>
              </a:ext>
            </a:extLst>
          </p:cNvPr>
          <p:cNvSpPr txBox="1"/>
          <p:nvPr/>
        </p:nvSpPr>
        <p:spPr>
          <a:xfrm>
            <a:off x="7307792" y="2703639"/>
            <a:ext cx="1160993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Right Middle CS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6E006D6-D78F-46DA-882A-C69971449AAD}"/>
              </a:ext>
            </a:extLst>
          </p:cNvPr>
          <p:cNvSpPr txBox="1"/>
          <p:nvPr/>
        </p:nvSpPr>
        <p:spPr>
          <a:xfrm>
            <a:off x="8325907" y="3681416"/>
            <a:ext cx="1068919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Right Back CS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80C1F217-C664-461D-84EC-4209B3BD1BCC}"/>
              </a:ext>
            </a:extLst>
          </p:cNvPr>
          <p:cNvSpPr txBox="1"/>
          <p:nvPr/>
        </p:nvSpPr>
        <p:spPr>
          <a:xfrm>
            <a:off x="6427257" y="4191000"/>
            <a:ext cx="1068918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Left Back CS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AE611258-060F-4C11-AC59-A6F6E3903D5B}"/>
              </a:ext>
            </a:extLst>
          </p:cNvPr>
          <p:cNvSpPr txBox="1"/>
          <p:nvPr/>
        </p:nvSpPr>
        <p:spPr>
          <a:xfrm>
            <a:off x="5704414" y="3082111"/>
            <a:ext cx="1068919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Left Middle CS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1D8E7EC2-5FD6-46F9-91B2-0A4932CEA94F}"/>
              </a:ext>
            </a:extLst>
          </p:cNvPr>
          <p:cNvSpPr txBox="1"/>
          <p:nvPr/>
        </p:nvSpPr>
        <p:spPr>
          <a:xfrm>
            <a:off x="5074116" y="2306878"/>
            <a:ext cx="1021884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900" b="1" dirty="0">
                <a:latin typeface="Comic Sans MS" panose="030F0702030302020204" pitchFamily="66" charset="0"/>
              </a:rPr>
              <a:t>Left Front CS</a:t>
            </a:r>
          </a:p>
        </p:txBody>
      </p:sp>
    </p:spTree>
    <p:extLst>
      <p:ext uri="{BB962C8B-B14F-4D97-AF65-F5344CB8AC3E}">
        <p14:creationId xmlns:p14="http://schemas.microsoft.com/office/powerpoint/2010/main" val="76065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iç mekan, farklı içeren bir resim&#10;&#10;Açıklama otomatik olarak oluşturuldu">
            <a:extLst>
              <a:ext uri="{FF2B5EF4-FFF2-40B4-BE49-F238E27FC236}">
                <a16:creationId xmlns:a16="http://schemas.microsoft.com/office/drawing/2014/main" id="{7FCD0640-29B6-4758-B4DC-1ECBF87D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504825"/>
            <a:ext cx="5905500" cy="58483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9D229F1-7868-4D44-A6F6-8A310D75438D}"/>
              </a:ext>
            </a:extLst>
          </p:cNvPr>
          <p:cNvSpPr txBox="1"/>
          <p:nvPr/>
        </p:nvSpPr>
        <p:spPr>
          <a:xfrm>
            <a:off x="3972983" y="1940523"/>
            <a:ext cx="1068918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Right Front CS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2CAF0C2-5CB2-4BE8-BA79-D3E6DA987B82}"/>
              </a:ext>
            </a:extLst>
          </p:cNvPr>
          <p:cNvSpPr txBox="1"/>
          <p:nvPr/>
        </p:nvSpPr>
        <p:spPr>
          <a:xfrm>
            <a:off x="4305004" y="3082752"/>
            <a:ext cx="1160993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Right Middle CS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E0472D7-9F3B-42D7-AF17-84AB7989287D}"/>
              </a:ext>
            </a:extLst>
          </p:cNvPr>
          <p:cNvSpPr txBox="1"/>
          <p:nvPr/>
        </p:nvSpPr>
        <p:spPr>
          <a:xfrm>
            <a:off x="4351040" y="4429423"/>
            <a:ext cx="1068919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Right Back CS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CD42C1F-21B9-4A8D-976C-F937A3E27927}"/>
              </a:ext>
            </a:extLst>
          </p:cNvPr>
          <p:cNvSpPr txBox="1"/>
          <p:nvPr/>
        </p:nvSpPr>
        <p:spPr>
          <a:xfrm>
            <a:off x="2036232" y="4544839"/>
            <a:ext cx="1068918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Left Back CS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5BC39E2-D151-4DC5-9662-901BA4AC7883}"/>
              </a:ext>
            </a:extLst>
          </p:cNvPr>
          <p:cNvSpPr txBox="1"/>
          <p:nvPr/>
        </p:nvSpPr>
        <p:spPr>
          <a:xfrm>
            <a:off x="2158407" y="3198168"/>
            <a:ext cx="1068919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Left Middle CS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252B5C6-625B-46B0-91EE-8F67D3B09A58}"/>
              </a:ext>
            </a:extLst>
          </p:cNvPr>
          <p:cNvSpPr txBox="1"/>
          <p:nvPr/>
        </p:nvSpPr>
        <p:spPr>
          <a:xfrm>
            <a:off x="2168991" y="2171355"/>
            <a:ext cx="1021884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900" b="1" dirty="0">
                <a:latin typeface="Comic Sans MS" panose="030F0702030302020204" pitchFamily="66" charset="0"/>
              </a:rPr>
              <a:t>Left Front CS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9B20E01-B373-41DF-9DA2-334ECA5B99D0}"/>
              </a:ext>
            </a:extLst>
          </p:cNvPr>
          <p:cNvSpPr txBox="1"/>
          <p:nvPr/>
        </p:nvSpPr>
        <p:spPr>
          <a:xfrm>
            <a:off x="3321578" y="2967336"/>
            <a:ext cx="725550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900" b="1" dirty="0">
                <a:latin typeface="Comic Sans MS" panose="030F0702030302020204" pitchFamily="66" charset="0"/>
              </a:rPr>
              <a:t>Body CS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8998117-07F6-4F13-AD08-5A3ED3C09FEB}"/>
              </a:ext>
            </a:extLst>
          </p:cNvPr>
          <p:cNvSpPr txBox="1"/>
          <p:nvPr/>
        </p:nvSpPr>
        <p:spPr>
          <a:xfrm>
            <a:off x="6717240" y="936010"/>
            <a:ext cx="5019675" cy="2492990"/>
          </a:xfrm>
          <a:prstGeom prst="rect">
            <a:avLst/>
          </a:prstGeom>
          <a:solidFill>
            <a:srgbClr val="FFFF00">
              <a:alpha val="20000"/>
            </a:srgbClr>
          </a:solidFill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Vector3(</a:t>
            </a:r>
            <a:r>
              <a:rPr lang="tr-TR" sz="12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2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tr-TR" sz="12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Y</a:t>
            </a:r>
            <a:r>
              <a:rPr lang="en-US" sz="12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tr-TR" sz="12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Z)	</a:t>
            </a:r>
          </a:p>
          <a:p>
            <a:endParaRPr lang="tr-TR" sz="1200" b="1" i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lbEulerAngles = Vector3(0, 0, 135)</a:t>
            </a:r>
            <a:r>
              <a:rPr lang="tr-T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left back</a:t>
            </a:r>
            <a:endParaRPr lang="tr-TR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lmEulerAngles = Vector3(0, 0, 180)</a:t>
            </a:r>
            <a:r>
              <a:rPr lang="tr-T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left middle</a:t>
            </a:r>
            <a:endParaRPr lang="tr-TR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lfEulerAngles = Vector3(0, 0, -135)</a:t>
            </a:r>
            <a:r>
              <a:rPr lang="tr-T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left front</a:t>
            </a:r>
            <a:endParaRPr lang="tr-TR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rbEulerAngles = Vector3(0, 0, 45)</a:t>
            </a:r>
            <a:r>
              <a:rPr lang="tr-T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right back</a:t>
            </a:r>
            <a:endParaRPr lang="tr-TR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rmEulerAngles = Vector3(0, 0, 0)</a:t>
            </a:r>
            <a:r>
              <a:rPr lang="tr-T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right middle</a:t>
            </a:r>
            <a:endParaRPr lang="tr-TR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rfEulerAngles = Vector3(0, 0, -45)</a:t>
            </a:r>
            <a:r>
              <a:rPr lang="tr-T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right front</a:t>
            </a:r>
            <a:endParaRPr lang="tr-TR" sz="1200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2E6FCEB-4327-4830-898B-1C21A797EFBE}"/>
              </a:ext>
            </a:extLst>
          </p:cNvPr>
          <p:cNvSpPr txBox="1"/>
          <p:nvPr/>
        </p:nvSpPr>
        <p:spPr>
          <a:xfrm>
            <a:off x="7849634" y="504825"/>
            <a:ext cx="278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/>
              <a:t>leg euler angles for Body CS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75DEEA4-E90F-455A-B331-83F721C86C4F}"/>
              </a:ext>
            </a:extLst>
          </p:cNvPr>
          <p:cNvSpPr txBox="1"/>
          <p:nvPr/>
        </p:nvSpPr>
        <p:spPr>
          <a:xfrm>
            <a:off x="6610350" y="3667676"/>
            <a:ext cx="9886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l</a:t>
            </a:r>
            <a:r>
              <a:rPr lang="tr-TR" sz="1800" i="1" dirty="0">
                <a:solidFill>
                  <a:srgbClr val="008000"/>
                </a:solidFill>
                <a:latin typeface="Consolas" panose="020B0609020204030204" pitchFamily="49" charset="0"/>
              </a:rPr>
              <a:t>b = left back</a:t>
            </a:r>
          </a:p>
          <a:p>
            <a:r>
              <a:rPr lang="tr-TR" sz="1800" i="1" dirty="0">
                <a:solidFill>
                  <a:srgbClr val="008000"/>
                </a:solidFill>
                <a:latin typeface="Consolas" panose="020B0609020204030204" pitchFamily="49" charset="0"/>
              </a:rPr>
              <a:t>lm = left middle</a:t>
            </a:r>
          </a:p>
          <a:p>
            <a:r>
              <a:rPr lang="tr-TR" sz="1800" i="1" dirty="0">
                <a:solidFill>
                  <a:srgbClr val="008000"/>
                </a:solidFill>
                <a:latin typeface="Consolas" panose="020B0609020204030204" pitchFamily="49" charset="0"/>
              </a:rPr>
              <a:t>lf = left front</a:t>
            </a:r>
          </a:p>
          <a:p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tr-TR" sz="1800" i="1" dirty="0">
                <a:solidFill>
                  <a:srgbClr val="008000"/>
                </a:solidFill>
                <a:latin typeface="Consolas" panose="020B0609020204030204" pitchFamily="49" charset="0"/>
              </a:rPr>
              <a:t>b = right back</a:t>
            </a:r>
          </a:p>
          <a:p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tr-TR" sz="1800" i="1" dirty="0">
                <a:solidFill>
                  <a:srgbClr val="008000"/>
                </a:solidFill>
                <a:latin typeface="Consolas" panose="020B0609020204030204" pitchFamily="49" charset="0"/>
              </a:rPr>
              <a:t>m = right middle</a:t>
            </a:r>
          </a:p>
          <a:p>
            <a:r>
              <a:rPr lang="tr-TR" sz="1800" i="1" dirty="0">
                <a:solidFill>
                  <a:srgbClr val="008000"/>
                </a:solidFill>
                <a:latin typeface="Consolas" panose="020B0609020204030204" pitchFamily="49" charset="0"/>
              </a:rPr>
              <a:t>rf = right front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41685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iç mekan, farklı içeren bir resim&#10;&#10;Açıklama otomatik olarak oluşturuldu">
            <a:extLst>
              <a:ext uri="{FF2B5EF4-FFF2-40B4-BE49-F238E27FC236}">
                <a16:creationId xmlns:a16="http://schemas.microsoft.com/office/drawing/2014/main" id="{7FCD0640-29B6-4758-B4DC-1ECBF87D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504825"/>
            <a:ext cx="5905500" cy="58483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9D229F1-7868-4D44-A6F6-8A310D75438D}"/>
              </a:ext>
            </a:extLst>
          </p:cNvPr>
          <p:cNvSpPr txBox="1"/>
          <p:nvPr/>
        </p:nvSpPr>
        <p:spPr>
          <a:xfrm>
            <a:off x="3972983" y="1940523"/>
            <a:ext cx="1068918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Right Front CS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2CAF0C2-5CB2-4BE8-BA79-D3E6DA987B82}"/>
              </a:ext>
            </a:extLst>
          </p:cNvPr>
          <p:cNvSpPr txBox="1"/>
          <p:nvPr/>
        </p:nvSpPr>
        <p:spPr>
          <a:xfrm>
            <a:off x="4305004" y="3082752"/>
            <a:ext cx="1160993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Right Middle CS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E0472D7-9F3B-42D7-AF17-84AB7989287D}"/>
              </a:ext>
            </a:extLst>
          </p:cNvPr>
          <p:cNvSpPr txBox="1"/>
          <p:nvPr/>
        </p:nvSpPr>
        <p:spPr>
          <a:xfrm>
            <a:off x="4351040" y="4429423"/>
            <a:ext cx="1068919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Right Back CS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CD42C1F-21B9-4A8D-976C-F937A3E27927}"/>
              </a:ext>
            </a:extLst>
          </p:cNvPr>
          <p:cNvSpPr txBox="1"/>
          <p:nvPr/>
        </p:nvSpPr>
        <p:spPr>
          <a:xfrm>
            <a:off x="2036232" y="4544839"/>
            <a:ext cx="1068918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Left Back CS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5BC39E2-D151-4DC5-9662-901BA4AC7883}"/>
              </a:ext>
            </a:extLst>
          </p:cNvPr>
          <p:cNvSpPr txBox="1"/>
          <p:nvPr/>
        </p:nvSpPr>
        <p:spPr>
          <a:xfrm>
            <a:off x="2158407" y="3198168"/>
            <a:ext cx="1068919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900" b="1">
                <a:latin typeface="Comic Sans MS" panose="030F0702030302020204" pitchFamily="66" charset="0"/>
              </a:defRPr>
            </a:lvl1pPr>
          </a:lstStyle>
          <a:p>
            <a:r>
              <a:rPr lang="tr-TR" dirty="0"/>
              <a:t>Left Middle CS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252B5C6-625B-46B0-91EE-8F67D3B09A58}"/>
              </a:ext>
            </a:extLst>
          </p:cNvPr>
          <p:cNvSpPr txBox="1"/>
          <p:nvPr/>
        </p:nvSpPr>
        <p:spPr>
          <a:xfrm>
            <a:off x="2168991" y="2171355"/>
            <a:ext cx="1021884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900" b="1" dirty="0">
                <a:latin typeface="Comic Sans MS" panose="030F0702030302020204" pitchFamily="66" charset="0"/>
              </a:rPr>
              <a:t>Left Front CS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9B20E01-B373-41DF-9DA2-334ECA5B99D0}"/>
              </a:ext>
            </a:extLst>
          </p:cNvPr>
          <p:cNvSpPr txBox="1"/>
          <p:nvPr/>
        </p:nvSpPr>
        <p:spPr>
          <a:xfrm>
            <a:off x="3321578" y="2967336"/>
            <a:ext cx="725550" cy="230832"/>
          </a:xfrm>
          <a:prstGeom prst="rect">
            <a:avLst/>
          </a:prstGeom>
          <a:solidFill>
            <a:srgbClr val="F6F97F">
              <a:alpha val="61961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900" b="1" dirty="0">
                <a:latin typeface="Comic Sans MS" panose="030F0702030302020204" pitchFamily="66" charset="0"/>
              </a:rPr>
              <a:t>Body CS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8998117-07F6-4F13-AD08-5A3ED3C09FEB}"/>
              </a:ext>
            </a:extLst>
          </p:cNvPr>
          <p:cNvSpPr txBox="1"/>
          <p:nvPr/>
        </p:nvSpPr>
        <p:spPr>
          <a:xfrm>
            <a:off x="6717240" y="936010"/>
            <a:ext cx="5019675" cy="2677656"/>
          </a:xfrm>
          <a:prstGeom prst="rect">
            <a:avLst/>
          </a:prstGeom>
          <a:solidFill>
            <a:srgbClr val="FFFF00">
              <a:alpha val="20000"/>
            </a:srgbClr>
          </a:solidFill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Vector3(</a:t>
            </a:r>
            <a:r>
              <a:rPr lang="tr-TR" sz="12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12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tr-TR" sz="12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Y</a:t>
            </a:r>
            <a:r>
              <a:rPr lang="en-US" sz="12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tr-TR" sz="12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Z)	</a:t>
            </a:r>
          </a:p>
          <a:p>
            <a:endParaRPr lang="tr-TR" sz="1200" b="1" i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lb</a:t>
            </a:r>
            <a:r>
              <a:rPr lang="tr-T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ContCntrPnt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Vector3(-120, 175.5f, 0)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left back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lm</a:t>
            </a:r>
            <a:r>
              <a:rPr lang="tr-T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ContCntrPnt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Vector3(-120, 0, 0)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left middle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lf</a:t>
            </a:r>
            <a:r>
              <a:rPr lang="tr-T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ContCntrPnt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Vector3(-120, -175.5f, 0)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left front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rb</a:t>
            </a:r>
            <a:r>
              <a:rPr lang="tr-T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ContCntrPnt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Vector3(120, 175.5f, 0)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right back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tr-T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ContCntrPnt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Vector3(120, 0, 0)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right middle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tr-T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ContCntrPnt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Vector3(120, -175.5f, 0)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right front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2E6FCEB-4327-4830-898B-1C21A797EFBE}"/>
              </a:ext>
            </a:extLst>
          </p:cNvPr>
          <p:cNvSpPr txBox="1"/>
          <p:nvPr/>
        </p:nvSpPr>
        <p:spPr>
          <a:xfrm>
            <a:off x="7849634" y="504825"/>
            <a:ext cx="22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/>
              <a:t>leg CS pos for Body CS</a:t>
            </a:r>
          </a:p>
        </p:txBody>
      </p:sp>
    </p:spTree>
    <p:extLst>
      <p:ext uri="{BB962C8B-B14F-4D97-AF65-F5344CB8AC3E}">
        <p14:creationId xmlns:p14="http://schemas.microsoft.com/office/powerpoint/2010/main" val="277037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D75E4A2-96C1-4C83-BF45-30FFFBDA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76212"/>
            <a:ext cx="9458325" cy="65055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A0D54DC-0D42-4D38-AAEF-7448C17DB13A}"/>
              </a:ext>
            </a:extLst>
          </p:cNvPr>
          <p:cNvSpPr/>
          <p:nvPr/>
        </p:nvSpPr>
        <p:spPr>
          <a:xfrm>
            <a:off x="2438401" y="1032935"/>
            <a:ext cx="330200" cy="31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78B494-4F5A-41F4-8889-98A461B777B1}"/>
              </a:ext>
            </a:extLst>
          </p:cNvPr>
          <p:cNvSpPr/>
          <p:nvPr/>
        </p:nvSpPr>
        <p:spPr>
          <a:xfrm>
            <a:off x="4635501" y="1032935"/>
            <a:ext cx="330200" cy="31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0C0588-B8CD-4169-A313-B7E62F54626E}"/>
              </a:ext>
            </a:extLst>
          </p:cNvPr>
          <p:cNvSpPr/>
          <p:nvPr/>
        </p:nvSpPr>
        <p:spPr>
          <a:xfrm>
            <a:off x="4635502" y="2230969"/>
            <a:ext cx="330200" cy="31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112BA5-F7BB-494E-BF49-552D069FDD69}"/>
              </a:ext>
            </a:extLst>
          </p:cNvPr>
          <p:cNvSpPr/>
          <p:nvPr/>
        </p:nvSpPr>
        <p:spPr>
          <a:xfrm>
            <a:off x="7315202" y="2230968"/>
            <a:ext cx="330200" cy="31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C4F0A6-2160-4257-83F0-5F57F9B0F123}"/>
              </a:ext>
            </a:extLst>
          </p:cNvPr>
          <p:cNvSpPr/>
          <p:nvPr/>
        </p:nvSpPr>
        <p:spPr>
          <a:xfrm>
            <a:off x="9491136" y="2230967"/>
            <a:ext cx="330200" cy="31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E3F04-2D81-487F-99BE-A258F0AE93CF}"/>
              </a:ext>
            </a:extLst>
          </p:cNvPr>
          <p:cNvSpPr/>
          <p:nvPr/>
        </p:nvSpPr>
        <p:spPr>
          <a:xfrm>
            <a:off x="9491136" y="4469076"/>
            <a:ext cx="330200" cy="31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9565CDED-85C0-465B-AA4F-CB0AB08B518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42885" y="1177399"/>
            <a:ext cx="1892616" cy="1349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A316D52-9454-427B-BE77-05C37982E363}"/>
              </a:ext>
            </a:extLst>
          </p:cNvPr>
          <p:cNvCxnSpPr>
            <a:cxnSpLocks/>
          </p:cNvCxnSpPr>
          <p:nvPr/>
        </p:nvCxnSpPr>
        <p:spPr>
          <a:xfrm flipH="1" flipV="1">
            <a:off x="4787901" y="1343292"/>
            <a:ext cx="12700" cy="86228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809E8353-4390-4AB1-A38E-ABBB57BA4CD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953001" y="2357972"/>
            <a:ext cx="2362201" cy="3095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D3DE129-53B0-4330-9A2B-FD95ACF91633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645402" y="2388924"/>
            <a:ext cx="1845734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9170989C-D109-46A4-A645-42DA0D5A5BDA}"/>
              </a:ext>
            </a:extLst>
          </p:cNvPr>
          <p:cNvCxnSpPr>
            <a:cxnSpLocks/>
          </p:cNvCxnSpPr>
          <p:nvPr/>
        </p:nvCxnSpPr>
        <p:spPr>
          <a:xfrm flipH="1" flipV="1">
            <a:off x="9643536" y="2541324"/>
            <a:ext cx="12699" cy="196876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84EE4521-F7A4-4FEF-90B2-1FE5BB79C2D4}"/>
              </a:ext>
            </a:extLst>
          </p:cNvPr>
          <p:cNvSpPr txBox="1"/>
          <p:nvPr/>
        </p:nvSpPr>
        <p:spPr>
          <a:xfrm>
            <a:off x="3162303" y="1276089"/>
            <a:ext cx="821977" cy="33855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b="1" dirty="0">
                <a:latin typeface="Consolas" panose="020B0609020204030204" pitchFamily="49" charset="0"/>
              </a:rPr>
              <a:t>coxia</a:t>
            </a:r>
            <a:endParaRPr lang="tr-TR" sz="3200" b="1" dirty="0">
              <a:latin typeface="Consolas" panose="020B0609020204030204" pitchFamily="49" charset="0"/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DF2E1ECE-1657-4620-B1F7-49A6A4674FD6}"/>
              </a:ext>
            </a:extLst>
          </p:cNvPr>
          <p:cNvSpPr txBox="1"/>
          <p:nvPr/>
        </p:nvSpPr>
        <p:spPr>
          <a:xfrm>
            <a:off x="4921819" y="1514857"/>
            <a:ext cx="857927" cy="33855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600" b="1" dirty="0">
                <a:latin typeface="Consolas" panose="020B0609020204030204" pitchFamily="49" charset="0"/>
              </a:rPr>
              <a:t>tibiaH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04AFE44-363A-4A47-B7DC-D949323C1BEE}"/>
              </a:ext>
            </a:extLst>
          </p:cNvPr>
          <p:cNvSpPr txBox="1"/>
          <p:nvPr/>
        </p:nvSpPr>
        <p:spPr>
          <a:xfrm>
            <a:off x="5849641" y="2454657"/>
            <a:ext cx="857927" cy="33855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>
                <a:latin typeface="Consolas" panose="020B0609020204030204" pitchFamily="49" charset="0"/>
              </a:rPr>
              <a:t>tibiaX</a:t>
            </a:r>
            <a:endParaRPr lang="tr-TR" sz="1600" b="1" dirty="0">
              <a:latin typeface="Consolas" panose="020B0609020204030204" pitchFamily="49" charset="0"/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6A11CB84-F545-4618-854E-E8638E650708}"/>
              </a:ext>
            </a:extLst>
          </p:cNvPr>
          <p:cNvSpPr txBox="1"/>
          <p:nvPr/>
        </p:nvSpPr>
        <p:spPr>
          <a:xfrm>
            <a:off x="8092328" y="2541324"/>
            <a:ext cx="970137" cy="33855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>
                <a:latin typeface="Consolas" panose="020B0609020204030204" pitchFamily="49" charset="0"/>
              </a:rPr>
              <a:t>femuarX</a:t>
            </a:r>
            <a:endParaRPr lang="tr-TR" sz="1600" b="1" dirty="0">
              <a:latin typeface="Consolas" panose="020B0609020204030204" pitchFamily="49" charset="0"/>
            </a:endParaRP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2856C44-6BDB-4477-83BD-5935C7B41D03}"/>
              </a:ext>
            </a:extLst>
          </p:cNvPr>
          <p:cNvSpPr txBox="1"/>
          <p:nvPr/>
        </p:nvSpPr>
        <p:spPr>
          <a:xfrm>
            <a:off x="9786567" y="3428999"/>
            <a:ext cx="970137" cy="33855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>
                <a:latin typeface="Consolas" panose="020B0609020204030204" pitchFamily="49" charset="0"/>
              </a:rPr>
              <a:t>femuarH</a:t>
            </a:r>
            <a:endParaRPr lang="tr-TR" sz="1600" b="1" dirty="0">
              <a:latin typeface="Consolas" panose="020B0609020204030204" pitchFamily="49" charset="0"/>
            </a:endParaRPr>
          </a:p>
        </p:txBody>
      </p:sp>
      <p:sp>
        <p:nvSpPr>
          <p:cNvPr id="2" name="Ok: Sağ 1">
            <a:extLst>
              <a:ext uri="{FF2B5EF4-FFF2-40B4-BE49-F238E27FC236}">
                <a16:creationId xmlns:a16="http://schemas.microsoft.com/office/drawing/2014/main" id="{B17A6F6E-671A-4D19-8460-A73DA0C748FB}"/>
              </a:ext>
            </a:extLst>
          </p:cNvPr>
          <p:cNvSpPr/>
          <p:nvPr/>
        </p:nvSpPr>
        <p:spPr>
          <a:xfrm rot="20970917">
            <a:off x="8662650" y="4578770"/>
            <a:ext cx="784378" cy="321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E77C0148-42BF-490C-90C6-3674C48ADDEC}"/>
              </a:ext>
            </a:extLst>
          </p:cNvPr>
          <p:cNvSpPr txBox="1"/>
          <p:nvPr/>
        </p:nvSpPr>
        <p:spPr>
          <a:xfrm>
            <a:off x="7536194" y="4630596"/>
            <a:ext cx="1082348" cy="33855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>
                <a:latin typeface="Consolas" panose="020B0609020204030204" pitchFamily="49" charset="0"/>
              </a:rPr>
              <a:t>Leg Base</a:t>
            </a:r>
            <a:endParaRPr lang="tr-T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7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8442296D-D9BF-48E2-B526-8DF76C89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95300"/>
            <a:ext cx="11772900" cy="5867400"/>
          </a:xfrm>
          <a:prstGeom prst="rect">
            <a:avLst/>
          </a:prstGeom>
        </p:spPr>
      </p:pic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022784DA-34C8-4D71-B87B-6E4C9A844F8C}"/>
              </a:ext>
            </a:extLst>
          </p:cNvPr>
          <p:cNvCxnSpPr/>
          <p:nvPr/>
        </p:nvCxnSpPr>
        <p:spPr>
          <a:xfrm>
            <a:off x="2667000" y="1615440"/>
            <a:ext cx="1097280" cy="3429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62F2F91C-5700-4A71-AF8B-6843AA33B5F1}"/>
              </a:ext>
            </a:extLst>
          </p:cNvPr>
          <p:cNvSpPr txBox="1"/>
          <p:nvPr/>
        </p:nvSpPr>
        <p:spPr>
          <a:xfrm>
            <a:off x="4213860" y="17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AA037AE2-3429-4DD9-AC39-93B5131768F8}"/>
              </a:ext>
            </a:extLst>
          </p:cNvPr>
          <p:cNvCxnSpPr>
            <a:cxnSpLocks/>
          </p:cNvCxnSpPr>
          <p:nvPr/>
        </p:nvCxnSpPr>
        <p:spPr>
          <a:xfrm>
            <a:off x="3764280" y="1952506"/>
            <a:ext cx="0" cy="37921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CB42E730-4532-48D5-92F1-B759CA3C6C43}"/>
              </a:ext>
            </a:extLst>
          </p:cNvPr>
          <p:cNvCxnSpPr>
            <a:cxnSpLocks/>
          </p:cNvCxnSpPr>
          <p:nvPr/>
        </p:nvCxnSpPr>
        <p:spPr>
          <a:xfrm>
            <a:off x="3757585" y="2331720"/>
            <a:ext cx="1449415" cy="45593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36584E47-453E-421F-AA92-1BFFADEC4A0B}"/>
              </a:ext>
            </a:extLst>
          </p:cNvPr>
          <p:cNvCxnSpPr>
            <a:cxnSpLocks/>
          </p:cNvCxnSpPr>
          <p:nvPr/>
        </p:nvCxnSpPr>
        <p:spPr>
          <a:xfrm>
            <a:off x="5207000" y="2787650"/>
            <a:ext cx="1628140" cy="4965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48BD545-31D8-4789-98FF-5733824813DB}"/>
              </a:ext>
            </a:extLst>
          </p:cNvPr>
          <p:cNvCxnSpPr>
            <a:cxnSpLocks/>
          </p:cNvCxnSpPr>
          <p:nvPr/>
        </p:nvCxnSpPr>
        <p:spPr>
          <a:xfrm>
            <a:off x="6835140" y="3284220"/>
            <a:ext cx="0" cy="19202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FDA7D335-B010-48E4-AF2D-7995224466F3}"/>
              </a:ext>
            </a:extLst>
          </p:cNvPr>
          <p:cNvSpPr txBox="1"/>
          <p:nvPr/>
        </p:nvSpPr>
        <p:spPr>
          <a:xfrm rot="970699">
            <a:off x="2755596" y="169486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</a:rPr>
              <a:t>coxia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E5A6935F-F456-4D17-8C65-DAFCB37436B5}"/>
              </a:ext>
            </a:extLst>
          </p:cNvPr>
          <p:cNvSpPr txBox="1"/>
          <p:nvPr/>
        </p:nvSpPr>
        <p:spPr>
          <a:xfrm rot="215580">
            <a:off x="3138742" y="200653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</a:rPr>
              <a:t>tibiaH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A8372D36-DA9E-4355-8F2B-F5D7CE1FB09A}"/>
              </a:ext>
            </a:extLst>
          </p:cNvPr>
          <p:cNvSpPr txBox="1"/>
          <p:nvPr/>
        </p:nvSpPr>
        <p:spPr>
          <a:xfrm rot="1159095">
            <a:off x="4246471" y="232293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</a:rPr>
              <a:t>tibiaX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31A6C817-5DBB-432A-A8EB-7A0187DCC757}"/>
              </a:ext>
            </a:extLst>
          </p:cNvPr>
          <p:cNvSpPr txBox="1"/>
          <p:nvPr/>
        </p:nvSpPr>
        <p:spPr>
          <a:xfrm rot="1159095">
            <a:off x="5788951" y="280121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</a:rPr>
              <a:t>femuarX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9A28BFD-E538-4577-ABA3-EA864321BDA7}"/>
              </a:ext>
            </a:extLst>
          </p:cNvPr>
          <p:cNvSpPr txBox="1"/>
          <p:nvPr/>
        </p:nvSpPr>
        <p:spPr>
          <a:xfrm rot="272446">
            <a:off x="6779551" y="400517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</a:rPr>
              <a:t>femuarH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E9A1EAB-B003-4718-B0E2-B9FD02A2B854}"/>
              </a:ext>
            </a:extLst>
          </p:cNvPr>
          <p:cNvSpPr txBox="1"/>
          <p:nvPr/>
        </p:nvSpPr>
        <p:spPr>
          <a:xfrm>
            <a:off x="2667000" y="646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0264D72C-A662-4783-82FF-C6648915CF43}"/>
              </a:ext>
            </a:extLst>
          </p:cNvPr>
          <p:cNvSpPr txBox="1"/>
          <p:nvPr/>
        </p:nvSpPr>
        <p:spPr>
          <a:xfrm>
            <a:off x="3770689" y="990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B3FD3414-11FE-42EA-B222-649D21D5B28B}"/>
              </a:ext>
            </a:extLst>
          </p:cNvPr>
          <p:cNvSpPr txBox="1"/>
          <p:nvPr/>
        </p:nvSpPr>
        <p:spPr>
          <a:xfrm>
            <a:off x="3757585" y="2834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DF2E5FE0-4D67-4292-B443-DF08B9A104D5}"/>
              </a:ext>
            </a:extLst>
          </p:cNvPr>
          <p:cNvSpPr txBox="1"/>
          <p:nvPr/>
        </p:nvSpPr>
        <p:spPr>
          <a:xfrm>
            <a:off x="5195359" y="1833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7635667-DD0B-4EF5-9D50-3290B130F733}"/>
              </a:ext>
            </a:extLst>
          </p:cNvPr>
          <p:cNvSpPr txBox="1"/>
          <p:nvPr/>
        </p:nvSpPr>
        <p:spPr>
          <a:xfrm>
            <a:off x="7169241" y="2650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536525C-989B-4695-9145-44A3EA85BEAF}"/>
              </a:ext>
            </a:extLst>
          </p:cNvPr>
          <p:cNvSpPr txBox="1"/>
          <p:nvPr/>
        </p:nvSpPr>
        <p:spPr>
          <a:xfrm>
            <a:off x="6867555" y="5785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6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AC441E7-0C99-4BF7-9E55-8D278A3EF652}"/>
              </a:ext>
            </a:extLst>
          </p:cNvPr>
          <p:cNvSpPr txBox="1"/>
          <p:nvPr/>
        </p:nvSpPr>
        <p:spPr>
          <a:xfrm>
            <a:off x="7018398" y="603177"/>
            <a:ext cx="2986839" cy="1015663"/>
          </a:xfrm>
          <a:prstGeom prst="rect">
            <a:avLst/>
          </a:prstGeom>
          <a:solidFill>
            <a:srgbClr val="FFFF00">
              <a:alpha val="20000"/>
            </a:srgbClr>
          </a:solidFill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200" b="1" i="1">
                <a:solidFill>
                  <a:srgbClr val="00B0F0"/>
                </a:solidFill>
                <a:latin typeface="Consolas" panose="020B0609020204030204" pitchFamily="49" charset="0"/>
              </a:defRPr>
            </a:lvl1pPr>
          </a:lstStyle>
          <a:p>
            <a:r>
              <a:rPr lang="tr-TR" dirty="0">
                <a:solidFill>
                  <a:schemeClr val="tx1"/>
                </a:solidFill>
              </a:rPr>
              <a:t>coxia = 53</a:t>
            </a:r>
          </a:p>
          <a:p>
            <a:r>
              <a:rPr lang="tr-TR" dirty="0">
                <a:solidFill>
                  <a:schemeClr val="tx1"/>
                </a:solidFill>
              </a:rPr>
              <a:t>tibiaH = 16.6</a:t>
            </a:r>
          </a:p>
          <a:p>
            <a:r>
              <a:rPr lang="tr-TR" dirty="0">
                <a:solidFill>
                  <a:schemeClr val="tx1"/>
                </a:solidFill>
              </a:rPr>
              <a:t>tibiaX = 70.8</a:t>
            </a:r>
          </a:p>
          <a:p>
            <a:r>
              <a:rPr lang="tr-TR" dirty="0">
                <a:solidFill>
                  <a:schemeClr val="tx1"/>
                </a:solidFill>
              </a:rPr>
              <a:t>femuarX = 79.8</a:t>
            </a:r>
          </a:p>
          <a:p>
            <a:r>
              <a:rPr lang="tr-TR" dirty="0">
                <a:solidFill>
                  <a:schemeClr val="tx1"/>
                </a:solidFill>
              </a:rPr>
              <a:t>femuarH = 85.00038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9218510E-795D-45EF-8169-3596E810A4D2}"/>
              </a:ext>
            </a:extLst>
          </p:cNvPr>
          <p:cNvSpPr txBox="1"/>
          <p:nvPr/>
        </p:nvSpPr>
        <p:spPr>
          <a:xfrm>
            <a:off x="5554826" y="5035183"/>
            <a:ext cx="1082348" cy="33855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onsolas" panose="020B0609020204030204" pitchFamily="49" charset="0"/>
              </a:rPr>
              <a:t>Leg Base</a:t>
            </a:r>
            <a:endParaRPr lang="tr-T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336915E-E4A0-408A-88B6-2775C3F83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4" y="372361"/>
            <a:ext cx="6334125" cy="375285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8EA7ED1-6A0B-427B-8B44-88EE702798CA}"/>
              </a:ext>
            </a:extLst>
          </p:cNvPr>
          <p:cNvSpPr/>
          <p:nvPr/>
        </p:nvSpPr>
        <p:spPr>
          <a:xfrm>
            <a:off x="4157330" y="3848986"/>
            <a:ext cx="127590" cy="1275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587D38-6CF0-48BF-A17B-8713F3CAF9CC}"/>
              </a:ext>
            </a:extLst>
          </p:cNvPr>
          <p:cNvSpPr/>
          <p:nvPr/>
        </p:nvSpPr>
        <p:spPr>
          <a:xfrm>
            <a:off x="5075275" y="2608521"/>
            <a:ext cx="127590" cy="1275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AC39D8-FB77-4C64-B248-DDD9D46C0E19}"/>
              </a:ext>
            </a:extLst>
          </p:cNvPr>
          <p:cNvSpPr/>
          <p:nvPr/>
        </p:nvSpPr>
        <p:spPr>
          <a:xfrm>
            <a:off x="5011480" y="1803991"/>
            <a:ext cx="127590" cy="1275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B5BB6-C58B-4B83-BEAC-A073389917CC}"/>
              </a:ext>
            </a:extLst>
          </p:cNvPr>
          <p:cNvSpPr/>
          <p:nvPr/>
        </p:nvSpPr>
        <p:spPr>
          <a:xfrm>
            <a:off x="666308" y="2849526"/>
            <a:ext cx="127590" cy="1275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CC09EE-31AB-4832-93AC-FC5CD80CE497}"/>
              </a:ext>
            </a:extLst>
          </p:cNvPr>
          <p:cNvSpPr/>
          <p:nvPr/>
        </p:nvSpPr>
        <p:spPr>
          <a:xfrm>
            <a:off x="1654250" y="1803991"/>
            <a:ext cx="127590" cy="1275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CEC4CA-6491-4C31-9D18-452E2A3AA048}"/>
              </a:ext>
            </a:extLst>
          </p:cNvPr>
          <p:cNvSpPr/>
          <p:nvPr/>
        </p:nvSpPr>
        <p:spPr>
          <a:xfrm>
            <a:off x="2667710" y="1331551"/>
            <a:ext cx="127590" cy="1275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C12D800-39BB-4267-A20F-AEAFCD7B1FC7}"/>
              </a:ext>
            </a:extLst>
          </p:cNvPr>
          <p:cNvSpPr txBox="1"/>
          <p:nvPr/>
        </p:nvSpPr>
        <p:spPr>
          <a:xfrm>
            <a:off x="160652" y="5083526"/>
            <a:ext cx="2987196" cy="276999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200" b="1" i="1">
                <a:latin typeface="Consolas" panose="020B0609020204030204" pitchFamily="49" charset="0"/>
              </a:defRPr>
            </a:lvl1pPr>
          </a:lstStyle>
          <a:p>
            <a:r>
              <a:rPr lang="tr-TR" dirty="0"/>
              <a:t>X =&gt; lb, lm, lf, rb, rm, rf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43D61234-6693-4F7D-9BAE-42ACC755CBAC}"/>
              </a:ext>
            </a:extLst>
          </p:cNvPr>
          <p:cNvSpPr txBox="1"/>
          <p:nvPr/>
        </p:nvSpPr>
        <p:spPr>
          <a:xfrm>
            <a:off x="160652" y="5758305"/>
            <a:ext cx="10509250" cy="276999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200" b="1" i="1">
                <a:latin typeface="Consolas" panose="020B0609020204030204" pitchFamily="49" charset="0"/>
              </a:defRPr>
            </a:lvl1pPr>
          </a:lstStyle>
          <a:p>
            <a:r>
              <a:rPr lang="tr-TR" dirty="0"/>
              <a:t>XLegBaseFORG = XContCntrPnt + Vector3(Cos(PI * XEulerAngles.z / 180) * lenght, Sin(PI * XEulerAngles.z / 180) * lenght, 0)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56903842-5CBC-4E9C-B535-53360DF3195F}"/>
              </a:ext>
            </a:extLst>
          </p:cNvPr>
          <p:cNvSpPr txBox="1"/>
          <p:nvPr/>
        </p:nvSpPr>
        <p:spPr>
          <a:xfrm>
            <a:off x="175104" y="4408747"/>
            <a:ext cx="3289300" cy="276999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200" b="1" i="1">
                <a:solidFill>
                  <a:srgbClr val="00B0F0"/>
                </a:solidFill>
                <a:latin typeface="Consolas" panose="020B0609020204030204" pitchFamily="49" charset="0"/>
              </a:defRPr>
            </a:lvl1pPr>
          </a:lstStyle>
          <a:p>
            <a:r>
              <a:rPr lang="tr-TR" dirty="0">
                <a:solidFill>
                  <a:schemeClr val="tx1"/>
                </a:solidFill>
              </a:rPr>
              <a:t>lenght = coxia + tibiaX + femuarX</a:t>
            </a:r>
          </a:p>
        </p:txBody>
      </p:sp>
    </p:spTree>
    <p:extLst>
      <p:ext uri="{BB962C8B-B14F-4D97-AF65-F5344CB8AC3E}">
        <p14:creationId xmlns:p14="http://schemas.microsoft.com/office/powerpoint/2010/main" val="24766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8442296D-D9BF-48E2-B526-8DF76C89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95300"/>
            <a:ext cx="11772900" cy="5867400"/>
          </a:xfrm>
          <a:prstGeom prst="rect">
            <a:avLst/>
          </a:prstGeom>
        </p:spPr>
      </p:pic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022784DA-34C8-4D71-B87B-6E4C9A844F8C}"/>
              </a:ext>
            </a:extLst>
          </p:cNvPr>
          <p:cNvCxnSpPr/>
          <p:nvPr/>
        </p:nvCxnSpPr>
        <p:spPr>
          <a:xfrm>
            <a:off x="2667000" y="1615440"/>
            <a:ext cx="1097280" cy="3429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62F2F91C-5700-4A71-AF8B-6843AA33B5F1}"/>
              </a:ext>
            </a:extLst>
          </p:cNvPr>
          <p:cNvSpPr txBox="1"/>
          <p:nvPr/>
        </p:nvSpPr>
        <p:spPr>
          <a:xfrm>
            <a:off x="4213860" y="17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AA037AE2-3429-4DD9-AC39-93B5131768F8}"/>
              </a:ext>
            </a:extLst>
          </p:cNvPr>
          <p:cNvCxnSpPr>
            <a:cxnSpLocks/>
          </p:cNvCxnSpPr>
          <p:nvPr/>
        </p:nvCxnSpPr>
        <p:spPr>
          <a:xfrm>
            <a:off x="3764280" y="1952506"/>
            <a:ext cx="0" cy="37921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CB42E730-4532-48D5-92F1-B759CA3C6C43}"/>
              </a:ext>
            </a:extLst>
          </p:cNvPr>
          <p:cNvCxnSpPr>
            <a:cxnSpLocks/>
          </p:cNvCxnSpPr>
          <p:nvPr/>
        </p:nvCxnSpPr>
        <p:spPr>
          <a:xfrm>
            <a:off x="3757585" y="2331720"/>
            <a:ext cx="1449415" cy="45593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36584E47-453E-421F-AA92-1BFFADEC4A0B}"/>
              </a:ext>
            </a:extLst>
          </p:cNvPr>
          <p:cNvCxnSpPr>
            <a:cxnSpLocks/>
          </p:cNvCxnSpPr>
          <p:nvPr/>
        </p:nvCxnSpPr>
        <p:spPr>
          <a:xfrm>
            <a:off x="5207000" y="2787650"/>
            <a:ext cx="1628140" cy="4965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48BD545-31D8-4789-98FF-5733824813DB}"/>
              </a:ext>
            </a:extLst>
          </p:cNvPr>
          <p:cNvCxnSpPr>
            <a:cxnSpLocks/>
          </p:cNvCxnSpPr>
          <p:nvPr/>
        </p:nvCxnSpPr>
        <p:spPr>
          <a:xfrm>
            <a:off x="6835140" y="3284220"/>
            <a:ext cx="0" cy="19202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FDA7D335-B010-48E4-AF2D-7995224466F3}"/>
              </a:ext>
            </a:extLst>
          </p:cNvPr>
          <p:cNvSpPr txBox="1"/>
          <p:nvPr/>
        </p:nvSpPr>
        <p:spPr>
          <a:xfrm rot="970699">
            <a:off x="2755596" y="169486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</a:rPr>
              <a:t>coxia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E5A6935F-F456-4D17-8C65-DAFCB37436B5}"/>
              </a:ext>
            </a:extLst>
          </p:cNvPr>
          <p:cNvSpPr txBox="1"/>
          <p:nvPr/>
        </p:nvSpPr>
        <p:spPr>
          <a:xfrm rot="215580">
            <a:off x="3138742" y="200653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</a:rPr>
              <a:t>tibiaH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A8372D36-DA9E-4355-8F2B-F5D7CE1FB09A}"/>
              </a:ext>
            </a:extLst>
          </p:cNvPr>
          <p:cNvSpPr txBox="1"/>
          <p:nvPr/>
        </p:nvSpPr>
        <p:spPr>
          <a:xfrm rot="1159095">
            <a:off x="4246471" y="232293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</a:rPr>
              <a:t>tibiaX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31A6C817-5DBB-432A-A8EB-7A0187DCC757}"/>
              </a:ext>
            </a:extLst>
          </p:cNvPr>
          <p:cNvSpPr txBox="1"/>
          <p:nvPr/>
        </p:nvSpPr>
        <p:spPr>
          <a:xfrm rot="1159095">
            <a:off x="5788951" y="280121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</a:rPr>
              <a:t>femuarX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9A28BFD-E538-4577-ABA3-EA864321BDA7}"/>
              </a:ext>
            </a:extLst>
          </p:cNvPr>
          <p:cNvSpPr txBox="1"/>
          <p:nvPr/>
        </p:nvSpPr>
        <p:spPr>
          <a:xfrm rot="272446">
            <a:off x="6779551" y="400517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</a:rPr>
              <a:t>femuarH</a:t>
            </a:r>
            <a:endParaRPr lang="tr-TR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2559E71-8922-4BB4-8C26-0707CDB9EE5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5079" y="3482341"/>
              <a:ext cx="5700715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0143">
                      <a:extLst>
                        <a:ext uri="{9D8B030D-6E8A-4147-A177-3AD203B41FA5}">
                          <a16:colId xmlns:a16="http://schemas.microsoft.com/office/drawing/2014/main" val="3177248675"/>
                        </a:ext>
                      </a:extLst>
                    </a:gridCol>
                    <a:gridCol w="1140143">
                      <a:extLst>
                        <a:ext uri="{9D8B030D-6E8A-4147-A177-3AD203B41FA5}">
                          <a16:colId xmlns:a16="http://schemas.microsoft.com/office/drawing/2014/main" val="3412022689"/>
                        </a:ext>
                      </a:extLst>
                    </a:gridCol>
                    <a:gridCol w="1313670">
                      <a:extLst>
                        <a:ext uri="{9D8B030D-6E8A-4147-A177-3AD203B41FA5}">
                          <a16:colId xmlns:a16="http://schemas.microsoft.com/office/drawing/2014/main" val="1374873855"/>
                        </a:ext>
                      </a:extLst>
                    </a:gridCol>
                    <a:gridCol w="1067991">
                      <a:extLst>
                        <a:ext uri="{9D8B030D-6E8A-4147-A177-3AD203B41FA5}">
                          <a16:colId xmlns:a16="http://schemas.microsoft.com/office/drawing/2014/main" val="342856633"/>
                        </a:ext>
                      </a:extLst>
                    </a:gridCol>
                    <a:gridCol w="1038768">
                      <a:extLst>
                        <a:ext uri="{9D8B030D-6E8A-4147-A177-3AD203B41FA5}">
                          <a16:colId xmlns:a16="http://schemas.microsoft.com/office/drawing/2014/main" val="569621507"/>
                        </a:ext>
                      </a:extLst>
                    </a:gridCol>
                  </a:tblGrid>
                  <a:tr h="3542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1" i="1" dirty="0" smtClean="0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998096"/>
                      </a:ext>
                    </a:extLst>
                  </a:tr>
                  <a:tr h="354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392145"/>
                      </a:ext>
                    </a:extLst>
                  </a:tr>
                  <a:tr h="354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coxia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7242473"/>
                      </a:ext>
                    </a:extLst>
                  </a:tr>
                  <a:tr h="354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tibiaH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636778"/>
                      </a:ext>
                    </a:extLst>
                  </a:tr>
                  <a:tr h="354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-90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tibiaX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tr-TR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606"/>
                      </a:ext>
                    </a:extLst>
                  </a:tr>
                  <a:tr h="354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femuarX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085434"/>
                      </a:ext>
                    </a:extLst>
                  </a:tr>
                  <a:tr h="354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/>
                            <a:t>femuarH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27051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2559E71-8922-4BB4-8C26-0707CDB9EE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6082047"/>
                  </p:ext>
                </p:extLst>
              </p:nvPr>
            </p:nvGraphicFramePr>
            <p:xfrm>
              <a:off x="265079" y="3482341"/>
              <a:ext cx="5700715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0143">
                      <a:extLst>
                        <a:ext uri="{9D8B030D-6E8A-4147-A177-3AD203B41FA5}">
                          <a16:colId xmlns:a16="http://schemas.microsoft.com/office/drawing/2014/main" val="3177248675"/>
                        </a:ext>
                      </a:extLst>
                    </a:gridCol>
                    <a:gridCol w="1140143">
                      <a:extLst>
                        <a:ext uri="{9D8B030D-6E8A-4147-A177-3AD203B41FA5}">
                          <a16:colId xmlns:a16="http://schemas.microsoft.com/office/drawing/2014/main" val="3412022689"/>
                        </a:ext>
                      </a:extLst>
                    </a:gridCol>
                    <a:gridCol w="1313670">
                      <a:extLst>
                        <a:ext uri="{9D8B030D-6E8A-4147-A177-3AD203B41FA5}">
                          <a16:colId xmlns:a16="http://schemas.microsoft.com/office/drawing/2014/main" val="1374873855"/>
                        </a:ext>
                      </a:extLst>
                    </a:gridCol>
                    <a:gridCol w="1067991">
                      <a:extLst>
                        <a:ext uri="{9D8B030D-6E8A-4147-A177-3AD203B41FA5}">
                          <a16:colId xmlns:a16="http://schemas.microsoft.com/office/drawing/2014/main" val="342856633"/>
                        </a:ext>
                      </a:extLst>
                    </a:gridCol>
                    <a:gridCol w="1038768">
                      <a:extLst>
                        <a:ext uri="{9D8B030D-6E8A-4147-A177-3AD203B41FA5}">
                          <a16:colId xmlns:a16="http://schemas.microsoft.com/office/drawing/2014/main" val="5696215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667" r="-4026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0535" t="-1667" r="-3026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73611" t="-1667" r="-162037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337714" t="-1667" r="-1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447953" t="-1667" r="-2339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9980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447953" t="-101667" r="-2339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53921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coxia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447953" t="-201667" r="-2339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2424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tibiaH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6367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-90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tibiaX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447953" t="-403333" r="-2339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39876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femuarX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085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/>
                            <a:t>femuarH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27051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Metin kutusu 5">
            <a:extLst>
              <a:ext uri="{FF2B5EF4-FFF2-40B4-BE49-F238E27FC236}">
                <a16:creationId xmlns:a16="http://schemas.microsoft.com/office/drawing/2014/main" id="{CE9A1EAB-B003-4718-B0E2-B9FD02A2B854}"/>
              </a:ext>
            </a:extLst>
          </p:cNvPr>
          <p:cNvSpPr txBox="1"/>
          <p:nvPr/>
        </p:nvSpPr>
        <p:spPr>
          <a:xfrm>
            <a:off x="2667000" y="646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0264D72C-A662-4783-82FF-C6648915CF43}"/>
              </a:ext>
            </a:extLst>
          </p:cNvPr>
          <p:cNvSpPr txBox="1"/>
          <p:nvPr/>
        </p:nvSpPr>
        <p:spPr>
          <a:xfrm>
            <a:off x="3770689" y="990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B3FD3414-11FE-42EA-B222-649D21D5B28B}"/>
              </a:ext>
            </a:extLst>
          </p:cNvPr>
          <p:cNvSpPr txBox="1"/>
          <p:nvPr/>
        </p:nvSpPr>
        <p:spPr>
          <a:xfrm>
            <a:off x="3757585" y="2834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DF2E5FE0-4D67-4292-B443-DF08B9A104D5}"/>
              </a:ext>
            </a:extLst>
          </p:cNvPr>
          <p:cNvSpPr txBox="1"/>
          <p:nvPr/>
        </p:nvSpPr>
        <p:spPr>
          <a:xfrm>
            <a:off x="5195359" y="1833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7635667-DD0B-4EF5-9D50-3290B130F733}"/>
              </a:ext>
            </a:extLst>
          </p:cNvPr>
          <p:cNvSpPr txBox="1"/>
          <p:nvPr/>
        </p:nvSpPr>
        <p:spPr>
          <a:xfrm>
            <a:off x="7169241" y="2650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536525C-989B-4695-9145-44A3EA85BEAF}"/>
              </a:ext>
            </a:extLst>
          </p:cNvPr>
          <p:cNvSpPr txBox="1"/>
          <p:nvPr/>
        </p:nvSpPr>
        <p:spPr>
          <a:xfrm>
            <a:off x="6867555" y="5785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6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AC441E7-0C99-4BF7-9E55-8D278A3EF652}"/>
              </a:ext>
            </a:extLst>
          </p:cNvPr>
          <p:cNvSpPr txBox="1"/>
          <p:nvPr/>
        </p:nvSpPr>
        <p:spPr>
          <a:xfrm>
            <a:off x="7018398" y="603177"/>
            <a:ext cx="2791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Coxia = 53</a:t>
            </a:r>
          </a:p>
          <a:p>
            <a:r>
              <a:rPr lang="tr-TR" sz="1800" dirty="0">
                <a:latin typeface="Consolas" panose="020B0609020204030204" pitchFamily="49" charset="0"/>
              </a:rPr>
              <a:t>tibiaH = 16.6</a:t>
            </a:r>
            <a:endParaRPr lang="tr-TR" dirty="0"/>
          </a:p>
          <a:p>
            <a:r>
              <a:rPr lang="tr-TR" dirty="0">
                <a:latin typeface="Consolas" panose="020B0609020204030204" pitchFamily="49" charset="0"/>
              </a:rPr>
              <a:t>tibiaX = </a:t>
            </a:r>
            <a:r>
              <a:rPr lang="tr-TR" dirty="0"/>
              <a:t>70.8</a:t>
            </a:r>
          </a:p>
          <a:p>
            <a:r>
              <a:rPr lang="tr-TR" dirty="0"/>
              <a:t>femuarX = 79.8</a:t>
            </a:r>
          </a:p>
          <a:p>
            <a:r>
              <a:rPr lang="tr-TR" dirty="0"/>
              <a:t>femuarH = 85.00038</a:t>
            </a:r>
          </a:p>
        </p:txBody>
      </p:sp>
    </p:spTree>
    <p:extLst>
      <p:ext uri="{BB962C8B-B14F-4D97-AF65-F5344CB8AC3E}">
        <p14:creationId xmlns:p14="http://schemas.microsoft.com/office/powerpoint/2010/main" val="426975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210D991-0AF1-4D1E-ACE6-528B3D777A2B}"/>
              </a:ext>
            </a:extLst>
          </p:cNvPr>
          <p:cNvSpPr txBox="1"/>
          <p:nvPr/>
        </p:nvSpPr>
        <p:spPr>
          <a:xfrm>
            <a:off x="270067" y="332176"/>
            <a:ext cx="3449677" cy="3357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matrisleri aşağıdaki gibi elde edilir. </a:t>
            </a:r>
            <a:endParaRPr lang="tr-TR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T01 =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cos(Q1), -1.0*sin(Q1),   0,   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sin(Q1),      cos(Q1),   0,   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    0,            0, 1.0,   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    0,            0,   0, 1.0]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T12 =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   cos(Q2), -1.0*sin(Q2),   0, coxia]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         0,            0, 1.0,     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-1.0*sin(Q2), -1.0*cos(Q2),   0,     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         0,            0,   0,   1.0]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7EE27D2-80B5-4C43-B406-CDDE367C6EC0}"/>
              </a:ext>
            </a:extLst>
          </p:cNvPr>
          <p:cNvSpPr txBox="1"/>
          <p:nvPr/>
        </p:nvSpPr>
        <p:spPr>
          <a:xfrm>
            <a:off x="3838890" y="496936"/>
            <a:ext cx="6097554" cy="332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T23 =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[ 1.0,    0,   0,      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0,    0, 1.0, tibiaH]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0, -1.0,   0,      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0,    0,   0,    1.0]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T34 =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cos(Q3), -1.0*sin(Q3),    0, tibiaX]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    0,            0, -1.0,      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sin(Q3),      cos(Q3),    0,      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    0,            0,    0,    1.0]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6687120-0A51-458C-B0E3-C88B6BEC9AFE}"/>
              </a:ext>
            </a:extLst>
          </p:cNvPr>
          <p:cNvSpPr txBox="1"/>
          <p:nvPr/>
        </p:nvSpPr>
        <p:spPr>
          <a:xfrm>
            <a:off x="7141386" y="332176"/>
            <a:ext cx="2055881" cy="3198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T45 =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[ 1.0,    0,   0, femuarX]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0,    0, 1.0,       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0, -1.0,   0,       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0,    0,   0,     1.0]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T56 =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[ 1.0,   0,   0,       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0, 1.0,   0,       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0,   0, 1.0, femuarH]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0,   0,   0,     1.0]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0BB49CE-199A-4C1F-BD91-92DFD6560BF6}"/>
              </a:ext>
            </a:extLst>
          </p:cNvPr>
          <p:cNvSpPr txBox="1"/>
          <p:nvPr/>
        </p:nvSpPr>
        <p:spPr>
          <a:xfrm>
            <a:off x="270066" y="4019953"/>
            <a:ext cx="11199883" cy="1800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İleri kinematik çözümü aşağıdaki gibi elde edilir. </a:t>
            </a:r>
            <a:endParaRPr lang="tr-TR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T06 =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cos(Q2 + Q3)*cos(Q1),      sin(Q1), -sin(Q2 + Q3)*cos(Q1), cos(Q1)*(coxia + femuarX*cos(Q2 + Q3) - 1.0*femuarH*sin(Q2 + Q3) + tibiaX*cos(Q2) - 1.0*tibiaH*sin(Q2))]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cos(Q2 + Q3)*sin(Q1), -1.0*cos(Q1), -sin(Q2 + Q3)*sin(Q1), sin(Q1)*(coxia + femuarX*cos(Q2 + Q3) - 1.0*femuarH*sin(Q2 + Q3) + tibiaX*cos(Q2) - 1.0*tibiaH*sin(Q2))]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 -1.0*sin(Q2 + Q3),            0,     -1.0*cos(Q2 + Q3),                         - femuarH*cos(Q2 + Q3) - femuarX*sin(Q2 + Q3) - tibiaH*cos(Q2) - tibiaX*sin(Q2)]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                   0,            0,                     0,                                                                                                     1.0]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"/>
              </a:spcAft>
            </a:pPr>
            <a:r>
              <a:rPr lang="tr-TR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4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1803</Words>
  <Application>Microsoft Office PowerPoint</Application>
  <PresentationFormat>Geniş ekran</PresentationFormat>
  <Paragraphs>282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Cambria Math</vt:lpstr>
      <vt:lpstr>Comic Sans MS</vt:lpstr>
      <vt:lpstr>Consolas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Enes VARDAR</dc:creator>
  <cp:lastModifiedBy>Enes VARDAR</cp:lastModifiedBy>
  <cp:revision>5</cp:revision>
  <dcterms:created xsi:type="dcterms:W3CDTF">2021-11-28T13:17:47Z</dcterms:created>
  <dcterms:modified xsi:type="dcterms:W3CDTF">2022-01-09T13:57:33Z</dcterms:modified>
</cp:coreProperties>
</file>