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3.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316" r:id="rId2"/>
    <p:sldId id="259" r:id="rId3"/>
    <p:sldId id="260" r:id="rId4"/>
    <p:sldId id="262" r:id="rId5"/>
    <p:sldId id="263" r:id="rId6"/>
    <p:sldId id="265" r:id="rId7"/>
    <p:sldId id="267"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281" r:id="rId21"/>
    <p:sldId id="282" r:id="rId22"/>
    <p:sldId id="284" r:id="rId23"/>
    <p:sldId id="285" r:id="rId24"/>
    <p:sldId id="286" r:id="rId25"/>
    <p:sldId id="287" r:id="rId26"/>
    <p:sldId id="307" r:id="rId27"/>
    <p:sldId id="308" r:id="rId28"/>
    <p:sldId id="309" r:id="rId29"/>
    <p:sldId id="319" r:id="rId30"/>
    <p:sldId id="312" r:id="rId31"/>
    <p:sldId id="313" r:id="rId32"/>
    <p:sldId id="320" r:id="rId33"/>
    <p:sldId id="321" r:id="rId34"/>
    <p:sldId id="314" r:id="rId35"/>
    <p:sldId id="322" r:id="rId3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0" d="100"/>
          <a:sy n="130" d="100"/>
        </p:scale>
        <p:origin x="-67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4.wmf"/><Relationship Id="rId9" Type="http://schemas.openxmlformats.org/officeDocument/2006/relationships/image" Target="../media/image15.wmf"/><Relationship Id="rId10" Type="http://schemas.openxmlformats.org/officeDocument/2006/relationships/image" Target="../media/image16.wmf"/><Relationship Id="rId11" Type="http://schemas.openxmlformats.org/officeDocument/2006/relationships/image" Target="../media/image17.wmf"/><Relationship Id="rId1" Type="http://schemas.openxmlformats.org/officeDocument/2006/relationships/image" Target="../media/image7.wmf"/><Relationship Id="rId2"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wmf"/><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image" Target="../media/image25.wmf"/><Relationship Id="rId9" Type="http://schemas.openxmlformats.org/officeDocument/2006/relationships/image" Target="../media/image26.wmf"/><Relationship Id="rId10" Type="http://schemas.openxmlformats.org/officeDocument/2006/relationships/image" Target="../media/image27.wmf"/><Relationship Id="rId1" Type="http://schemas.openxmlformats.org/officeDocument/2006/relationships/image" Target="../media/image18.wmf"/><Relationship Id="rId2"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wmf"/><Relationship Id="rId1" Type="http://schemas.openxmlformats.org/officeDocument/2006/relationships/image" Target="../media/image57.wmf"/><Relationship Id="rId2"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AEBF7-25BC-834E-9B88-62FDEE9B1705}" type="datetimeFigureOut">
              <a:rPr kumimoji="1" lang="zh-CN" altLang="en-US" smtClean="0"/>
              <a:t>18/7/22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1D539-13F1-334D-ACB5-7802E1C70DB3}" type="slidenum">
              <a:rPr kumimoji="1" lang="zh-CN" altLang="en-US" smtClean="0"/>
              <a:t>‹#›</a:t>
            </a:fld>
            <a:endParaRPr kumimoji="1" lang="zh-CN" altLang="en-US"/>
          </a:p>
        </p:txBody>
      </p:sp>
    </p:spTree>
    <p:extLst>
      <p:ext uri="{BB962C8B-B14F-4D97-AF65-F5344CB8AC3E}">
        <p14:creationId xmlns:p14="http://schemas.microsoft.com/office/powerpoint/2010/main" val="4492176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p:sp>
      <p:sp>
        <p:nvSpPr>
          <p:cNvPr id="8194" name="文本占位符 2"/>
          <p:cNvSpPr>
            <a:spLocks noGrp="1" noChangeArrowheads="1"/>
          </p:cNvSpPr>
          <p:nvPr>
            <p:ph type="body" idx="4294967295"/>
          </p:nvPr>
        </p:nvSpPr>
        <p:spPr/>
        <p:txBody>
          <a:bodyPr/>
          <a:lstStyle/>
          <a:p>
            <a:r>
              <a:rPr lang="zh-CN" altLang="en-US">
                <a:latin typeface="Verdana" charset="0"/>
                <a:ea typeface="宋体" charset="0"/>
              </a:rPr>
              <a:t>http://www.cnblogs.com/Gabby/p/5344658.html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p:sp>
      <p:sp>
        <p:nvSpPr>
          <p:cNvPr id="10242" name="文本占位符 2"/>
          <p:cNvSpPr>
            <a:spLocks noGrp="1" noChangeArrowheads="1"/>
          </p:cNvSpPr>
          <p:nvPr>
            <p:ph type="body" idx="4294967295"/>
          </p:nvPr>
        </p:nvSpPr>
        <p:spPr/>
        <p:txBody>
          <a:bodyPr/>
          <a:lstStyle/>
          <a:p>
            <a:endParaRPr lang="zh-CN" altLang="en-US" dirty="0">
              <a:latin typeface="Verdana"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p:sp>
      <p:sp>
        <p:nvSpPr>
          <p:cNvPr id="28674" name="备注占位符 2"/>
          <p:cNvSpPr>
            <a:spLocks noGrp="1" noChangeArrowheads="1"/>
          </p:cNvSpPr>
          <p:nvPr>
            <p:ph type="body" idx="4294967295"/>
          </p:nvPr>
        </p:nvSpPr>
        <p:spPr/>
        <p:txBody>
          <a:bodyPr/>
          <a:lstStyle/>
          <a:p>
            <a:endParaRPr lang="zh-CN" altLang="en-US">
              <a:latin typeface="Verdana"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196666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151944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328126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6" y="609602"/>
            <a:ext cx="8540750" cy="54895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日期占位符 2"/>
          <p:cNvSpPr>
            <a:spLocks noGrp="1"/>
          </p:cNvSpPr>
          <p:nvPr>
            <p:ph type="dt" sz="half" idx="10"/>
          </p:nvPr>
        </p:nvSpPr>
        <p:spPr>
          <a:xfrm>
            <a:off x="301626" y="6245225"/>
            <a:ext cx="2289175" cy="476250"/>
          </a:xfrm>
          <a:prstGeom prst="rect">
            <a:avLst/>
          </a:prstGeom>
        </p:spPr>
        <p:txBody>
          <a:bodyPr/>
          <a:lstStyle>
            <a:lvl1pPr>
              <a:defRPr smtClean="0"/>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smtClean="0"/>
            </a:lvl1pPr>
          </a:lstStyle>
          <a:p>
            <a:pPr>
              <a:defRPr/>
            </a:pPr>
            <a:endParaRPr lang="en-US" altLang="zh-CN"/>
          </a:p>
        </p:txBody>
      </p:sp>
      <p:sp>
        <p:nvSpPr>
          <p:cNvPr id="5" name="幻灯片编号占位符 4"/>
          <p:cNvSpPr>
            <a:spLocks noGrp="1"/>
          </p:cNvSpPr>
          <p:nvPr>
            <p:ph type="sldNum" sz="quarter" idx="12"/>
          </p:nvPr>
        </p:nvSpPr>
        <p:spPr>
          <a:xfrm>
            <a:off x="6553201" y="6245225"/>
            <a:ext cx="2289175" cy="476250"/>
          </a:xfrm>
        </p:spPr>
        <p:txBody>
          <a:bodyPr/>
          <a:lstStyle>
            <a:lvl1pPr>
              <a:defRPr smtClean="0"/>
            </a:lvl1pPr>
          </a:lstStyle>
          <a:p>
            <a:pPr>
              <a:defRPr/>
            </a:pPr>
            <a:fld id="{DD3B57B7-98A5-B949-9598-0DD018B43CB5}" type="slidenum">
              <a:rPr lang="en-US" altLang="zh-CN"/>
              <a:pPr>
                <a:defRPr/>
              </a:pPr>
              <a:t>‹#›</a:t>
            </a:fld>
            <a:endParaRPr lang="en-US" altLang="zh-CN"/>
          </a:p>
        </p:txBody>
      </p:sp>
    </p:spTree>
    <p:extLst>
      <p:ext uri="{BB962C8B-B14F-4D97-AF65-F5344CB8AC3E}">
        <p14:creationId xmlns:p14="http://schemas.microsoft.com/office/powerpoint/2010/main" val="184152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268392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313011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50040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82538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73132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209990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35465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C83C684-B241-004B-B14C-994BD16152B4}" type="datetimeFigureOut">
              <a:rPr kumimoji="1" lang="zh-CN" altLang="en-US" smtClean="0"/>
              <a:t>18/7/22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340096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3C684-B241-004B-B14C-994BD16152B4}" type="datetimeFigureOut">
              <a:rPr kumimoji="1" lang="zh-CN" altLang="en-US" smtClean="0"/>
              <a:t>18/7/22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5A929-C2C8-B54C-A9A0-660B998A8F43}" type="slidenum">
              <a:rPr kumimoji="1" lang="zh-CN" altLang="en-US" smtClean="0"/>
              <a:t>‹#›</a:t>
            </a:fld>
            <a:endParaRPr kumimoji="1" lang="zh-CN" altLang="en-US"/>
          </a:p>
        </p:txBody>
      </p:sp>
    </p:spTree>
    <p:extLst>
      <p:ext uri="{BB962C8B-B14F-4D97-AF65-F5344CB8AC3E}">
        <p14:creationId xmlns:p14="http://schemas.microsoft.com/office/powerpoint/2010/main" val="192893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 Id="rId3" Type="http://schemas.openxmlformats.org/officeDocument/2006/relationships/image" Target="../media/image3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44.wmf"/><Relationship Id="rId5" Type="http://schemas.openxmlformats.org/officeDocument/2006/relationships/oleObject" Target="../embeddings/oleObject27.bin"/><Relationship Id="rId6" Type="http://schemas.openxmlformats.org/officeDocument/2006/relationships/image" Target="../media/image45.wmf"/><Relationship Id="rId7" Type="http://schemas.openxmlformats.org/officeDocument/2006/relationships/image" Target="../media/image43.png"/><Relationship Id="rId8" Type="http://schemas.openxmlformats.org/officeDocument/2006/relationships/image" Target="../media/image46.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oleObject" Target="../embeddings/oleObject28.bin"/><Relationship Id="rId7" Type="http://schemas.openxmlformats.org/officeDocument/2006/relationships/image" Target="../media/image47.wmf"/><Relationship Id="rId8" Type="http://schemas.openxmlformats.org/officeDocument/2006/relationships/oleObject" Target="../embeddings/oleObject29.bin"/><Relationship Id="rId9" Type="http://schemas.openxmlformats.org/officeDocument/2006/relationships/image" Target="../media/image48.png"/><Relationship Id="rId10" Type="http://schemas.openxmlformats.org/officeDocument/2006/relationships/image" Target="../media/image52.png"/><Relationship Id="rId11" Type="http://schemas.openxmlformats.org/officeDocument/2006/relationships/image" Target="../media/image53.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oleObject" Target="../embeddings/oleObject30.bin"/><Relationship Id="rId6" Type="http://schemas.openxmlformats.org/officeDocument/2006/relationships/image" Target="../media/image5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1.bin"/><Relationship Id="rId5" Type="http://schemas.openxmlformats.org/officeDocument/2006/relationships/image" Target="../media/image57.wmf"/><Relationship Id="rId6" Type="http://schemas.openxmlformats.org/officeDocument/2006/relationships/oleObject" Target="../embeddings/oleObject32.bin"/><Relationship Id="rId7" Type="http://schemas.openxmlformats.org/officeDocument/2006/relationships/image" Target="../media/image58.wmf"/><Relationship Id="rId8" Type="http://schemas.openxmlformats.org/officeDocument/2006/relationships/oleObject" Target="../embeddings/oleObject33.bin"/><Relationship Id="rId9" Type="http://schemas.openxmlformats.org/officeDocument/2006/relationships/image" Target="../media/image59.wmf"/><Relationship Id="rId10" Type="http://schemas.openxmlformats.org/officeDocument/2006/relationships/oleObject" Target="../embeddings/oleObject34.bin"/><Relationship Id="rId11" Type="http://schemas.openxmlformats.org/officeDocument/2006/relationships/image" Target="../media/image60.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7.bin"/><Relationship Id="rId20" Type="http://schemas.openxmlformats.org/officeDocument/2006/relationships/oleObject" Target="../embeddings/oleObject13.bin"/><Relationship Id="rId21" Type="http://schemas.openxmlformats.org/officeDocument/2006/relationships/image" Target="../media/image15.wmf"/><Relationship Id="rId22" Type="http://schemas.openxmlformats.org/officeDocument/2006/relationships/oleObject" Target="../embeddings/oleObject14.bin"/><Relationship Id="rId23" Type="http://schemas.openxmlformats.org/officeDocument/2006/relationships/image" Target="../media/image16.wmf"/><Relationship Id="rId24" Type="http://schemas.openxmlformats.org/officeDocument/2006/relationships/oleObject" Target="../embeddings/oleObject15.bin"/><Relationship Id="rId25" Type="http://schemas.openxmlformats.org/officeDocument/2006/relationships/image" Target="../media/image17.wmf"/><Relationship Id="rId10" Type="http://schemas.openxmlformats.org/officeDocument/2006/relationships/image" Target="../media/image10.wmf"/><Relationship Id="rId11" Type="http://schemas.openxmlformats.org/officeDocument/2006/relationships/oleObject" Target="../embeddings/oleObject8.bin"/><Relationship Id="rId12" Type="http://schemas.openxmlformats.org/officeDocument/2006/relationships/image" Target="../media/image11.wmf"/><Relationship Id="rId13" Type="http://schemas.openxmlformats.org/officeDocument/2006/relationships/oleObject" Target="../embeddings/oleObject9.bin"/><Relationship Id="rId14" Type="http://schemas.openxmlformats.org/officeDocument/2006/relationships/image" Target="../media/image12.wmf"/><Relationship Id="rId15" Type="http://schemas.openxmlformats.org/officeDocument/2006/relationships/oleObject" Target="../embeddings/oleObject10.bin"/><Relationship Id="rId16" Type="http://schemas.openxmlformats.org/officeDocument/2006/relationships/image" Target="../media/image13.wmf"/><Relationship Id="rId17" Type="http://schemas.openxmlformats.org/officeDocument/2006/relationships/oleObject" Target="../embeddings/oleObject11.bin"/><Relationship Id="rId18" Type="http://schemas.openxmlformats.org/officeDocument/2006/relationships/image" Target="../media/image14.wmf"/><Relationship Id="rId19" Type="http://schemas.openxmlformats.org/officeDocument/2006/relationships/oleObject" Target="../embeddings/oleObject12.bin"/><Relationship Id="rId1" Type="http://schemas.openxmlformats.org/officeDocument/2006/relationships/vmlDrawing" Target="../drawings/vmlDrawing3.vml"/><Relationship Id="rId2" Type="http://schemas.openxmlformats.org/officeDocument/2006/relationships/slideLayout" Target="../slideLayouts/slideLayout12.xml"/><Relationship Id="rId3" Type="http://schemas.openxmlformats.org/officeDocument/2006/relationships/oleObject" Target="../embeddings/oleObject4.bin"/><Relationship Id="rId4" Type="http://schemas.openxmlformats.org/officeDocument/2006/relationships/image" Target="../media/image7.wmf"/><Relationship Id="rId5" Type="http://schemas.openxmlformats.org/officeDocument/2006/relationships/oleObject" Target="../embeddings/oleObject5.bin"/><Relationship Id="rId6" Type="http://schemas.openxmlformats.org/officeDocument/2006/relationships/image" Target="../media/image8.wmf"/><Relationship Id="rId7" Type="http://schemas.openxmlformats.org/officeDocument/2006/relationships/oleObject" Target="../embeddings/oleObject6.bin"/><Relationship Id="rId8" Type="http://schemas.openxmlformats.org/officeDocument/2006/relationships/image" Target="../media/image9.wmf"/></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9.bin"/><Relationship Id="rId20" Type="http://schemas.openxmlformats.org/officeDocument/2006/relationships/image" Target="../media/image26.wmf"/><Relationship Id="rId21" Type="http://schemas.openxmlformats.org/officeDocument/2006/relationships/oleObject" Target="../embeddings/oleObject25.bin"/><Relationship Id="rId22" Type="http://schemas.openxmlformats.org/officeDocument/2006/relationships/image" Target="../media/image27.wmf"/><Relationship Id="rId10" Type="http://schemas.openxmlformats.org/officeDocument/2006/relationships/image" Target="../media/image21.wmf"/><Relationship Id="rId11" Type="http://schemas.openxmlformats.org/officeDocument/2006/relationships/oleObject" Target="../embeddings/oleObject20.bin"/><Relationship Id="rId12" Type="http://schemas.openxmlformats.org/officeDocument/2006/relationships/image" Target="../media/image22.wmf"/><Relationship Id="rId13" Type="http://schemas.openxmlformats.org/officeDocument/2006/relationships/oleObject" Target="../embeddings/oleObject21.bin"/><Relationship Id="rId14" Type="http://schemas.openxmlformats.org/officeDocument/2006/relationships/image" Target="../media/image23.wmf"/><Relationship Id="rId15" Type="http://schemas.openxmlformats.org/officeDocument/2006/relationships/oleObject" Target="../embeddings/oleObject22.bin"/><Relationship Id="rId16" Type="http://schemas.openxmlformats.org/officeDocument/2006/relationships/image" Target="../media/image24.wmf"/><Relationship Id="rId17" Type="http://schemas.openxmlformats.org/officeDocument/2006/relationships/oleObject" Target="../embeddings/oleObject23.bin"/><Relationship Id="rId18" Type="http://schemas.openxmlformats.org/officeDocument/2006/relationships/image" Target="../media/image25.wmf"/><Relationship Id="rId19" Type="http://schemas.openxmlformats.org/officeDocument/2006/relationships/oleObject" Target="../embeddings/oleObject24.bin"/><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oleObject" Target="../embeddings/oleObject16.bin"/><Relationship Id="rId4" Type="http://schemas.openxmlformats.org/officeDocument/2006/relationships/image" Target="../media/image18.wmf"/><Relationship Id="rId5" Type="http://schemas.openxmlformats.org/officeDocument/2006/relationships/oleObject" Target="../embeddings/oleObject17.bin"/><Relationship Id="rId6" Type="http://schemas.openxmlformats.org/officeDocument/2006/relationships/image" Target="../media/image19.wmf"/><Relationship Id="rId7" Type="http://schemas.openxmlformats.org/officeDocument/2006/relationships/oleObject" Target="../embeddings/oleObject18.bin"/><Relationship Id="rId8"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body" idx="1"/>
          </p:nvPr>
        </p:nvSpPr>
        <p:spPr>
          <a:xfrm>
            <a:off x="119481" y="134671"/>
            <a:ext cx="8540750" cy="4956175"/>
          </a:xfrm>
        </p:spPr>
        <p:txBody>
          <a:bodyPr>
            <a:normAutofit/>
          </a:bodyPr>
          <a:lstStyle/>
          <a:p>
            <a:pPr algn="just">
              <a:lnSpc>
                <a:spcPct val="110000"/>
              </a:lnSpc>
              <a:spcBef>
                <a:spcPct val="10000"/>
              </a:spcBef>
              <a:buClr>
                <a:schemeClr val="tx1"/>
              </a:buClr>
              <a:buSzPct val="60000"/>
              <a:buFont typeface="Wingdings" charset="0"/>
              <a:buNone/>
            </a:pPr>
            <a:r>
              <a:rPr lang="zh-CN" altLang="en-US" sz="2000" dirty="0" smtClean="0">
                <a:solidFill>
                  <a:srgbClr val="000000"/>
                </a:solidFill>
                <a:latin typeface="+mj-ea"/>
                <a:ea typeface="+mj-ea"/>
                <a:cs typeface="华文细黑"/>
              </a:rPr>
              <a:t>七月在线聚类算法</a:t>
            </a:r>
          </a:p>
          <a:p>
            <a:pPr algn="just">
              <a:lnSpc>
                <a:spcPct val="110000"/>
              </a:lnSpc>
              <a:spcBef>
                <a:spcPct val="10000"/>
              </a:spcBef>
              <a:buClr>
                <a:schemeClr val="tx1"/>
              </a:buClr>
              <a:buSzPct val="60000"/>
              <a:buFont typeface="Wingdings" charset="0"/>
              <a:buNone/>
            </a:pPr>
            <a:endParaRPr lang="en-US" altLang="zh-CN" sz="2000" dirty="0" smtClean="0">
              <a:latin typeface="华文细黑"/>
              <a:ea typeface="华文细黑"/>
              <a:cs typeface="华文细黑"/>
            </a:endParaRPr>
          </a:p>
          <a:p>
            <a:pPr algn="just">
              <a:lnSpc>
                <a:spcPct val="110000"/>
              </a:lnSpc>
              <a:spcBef>
                <a:spcPct val="10000"/>
              </a:spcBef>
              <a:buClr>
                <a:schemeClr val="tx1"/>
              </a:buClr>
              <a:buSzPct val="60000"/>
              <a:buFont typeface="Wingdings" charset="0"/>
              <a:buNone/>
            </a:pPr>
            <a:endParaRPr lang="en-US" altLang="zh-CN" sz="2000" dirty="0">
              <a:latin typeface="+mn-ea"/>
              <a:cs typeface="华文细黑"/>
            </a:endParaRPr>
          </a:p>
          <a:p>
            <a:pPr algn="just">
              <a:lnSpc>
                <a:spcPct val="110000"/>
              </a:lnSpc>
              <a:spcBef>
                <a:spcPct val="10000"/>
              </a:spcBef>
              <a:buClr>
                <a:schemeClr val="tx1"/>
              </a:buClr>
              <a:buSzPct val="60000"/>
              <a:buFont typeface="Wingdings" charset="0"/>
              <a:buNone/>
            </a:pPr>
            <a:r>
              <a:rPr lang="en-US" altLang="zh-CN" sz="2000" dirty="0" smtClean="0">
                <a:latin typeface="+mn-ea"/>
                <a:cs typeface="华文细黑"/>
              </a:rPr>
              <a:t>1.Kmeans</a:t>
            </a:r>
          </a:p>
          <a:p>
            <a:pPr algn="just">
              <a:lnSpc>
                <a:spcPct val="110000"/>
              </a:lnSpc>
              <a:spcBef>
                <a:spcPct val="10000"/>
              </a:spcBef>
              <a:buClr>
                <a:schemeClr val="tx1"/>
              </a:buClr>
              <a:buSzPct val="60000"/>
              <a:buNone/>
            </a:pPr>
            <a:r>
              <a:rPr lang="zh-CN" altLang="zh-CN" sz="2000" dirty="0" smtClean="0">
                <a:latin typeface="+mn-ea"/>
                <a:cs typeface="华文细黑"/>
              </a:rPr>
              <a:t>2</a:t>
            </a:r>
            <a:r>
              <a:rPr lang="en-US" altLang="zh-CN" sz="2000" dirty="0" smtClean="0">
                <a:latin typeface="+mn-ea"/>
                <a:cs typeface="华文细黑"/>
              </a:rPr>
              <a:t>.</a:t>
            </a:r>
            <a:r>
              <a:rPr lang="en-US" altLang="zh-CN" sz="2000" dirty="0" err="1" smtClean="0">
                <a:latin typeface="+mn-ea"/>
                <a:cs typeface="华文细黑"/>
              </a:rPr>
              <a:t>Kmeans</a:t>
            </a:r>
            <a:r>
              <a:rPr lang="zh-CN" altLang="en-US" sz="2000" dirty="0" smtClean="0">
                <a:latin typeface="+mn-ea"/>
                <a:cs typeface="华文细黑"/>
              </a:rPr>
              <a:t>代码实例</a:t>
            </a:r>
            <a:endParaRPr lang="en-US" altLang="zh-CN" sz="2000" dirty="0" smtClean="0">
              <a:latin typeface="+mn-ea"/>
              <a:cs typeface="华文细黑"/>
            </a:endParaRPr>
          </a:p>
          <a:p>
            <a:pPr algn="just">
              <a:lnSpc>
                <a:spcPct val="110000"/>
              </a:lnSpc>
              <a:spcBef>
                <a:spcPct val="10000"/>
              </a:spcBef>
              <a:buClr>
                <a:schemeClr val="tx1"/>
              </a:buClr>
              <a:buSzPct val="60000"/>
              <a:buFont typeface="Wingdings" charset="0"/>
              <a:buNone/>
            </a:pPr>
            <a:r>
              <a:rPr lang="zh-CN" altLang="zh-CN" sz="2000" dirty="0">
                <a:latin typeface="+mn-ea"/>
                <a:cs typeface="华文细黑"/>
              </a:rPr>
              <a:t>3</a:t>
            </a:r>
            <a:r>
              <a:rPr lang="en-US" altLang="zh-CN" sz="2000" dirty="0" smtClean="0">
                <a:latin typeface="+mn-ea"/>
                <a:cs typeface="华文细黑"/>
              </a:rPr>
              <a:t>.</a:t>
            </a:r>
            <a:r>
              <a:rPr lang="zh-CN" altLang="en-US" sz="2000" dirty="0" smtClean="0">
                <a:latin typeface="+mn-ea"/>
                <a:cs typeface="华文细黑"/>
              </a:rPr>
              <a:t>层次聚类</a:t>
            </a:r>
          </a:p>
          <a:p>
            <a:pPr algn="just">
              <a:lnSpc>
                <a:spcPct val="110000"/>
              </a:lnSpc>
              <a:spcBef>
                <a:spcPct val="10000"/>
              </a:spcBef>
              <a:buClr>
                <a:schemeClr val="tx1"/>
              </a:buClr>
              <a:buSzPct val="60000"/>
              <a:buFont typeface="Wingdings" charset="0"/>
              <a:buNone/>
            </a:pPr>
            <a:r>
              <a:rPr lang="zh-CN" altLang="en-US" sz="2000" dirty="0">
                <a:latin typeface="+mn-ea"/>
                <a:cs typeface="华文细黑"/>
              </a:rPr>
              <a:t>4</a:t>
            </a:r>
            <a:r>
              <a:rPr lang="en-US" altLang="zh-CN" sz="2000" dirty="0" smtClean="0">
                <a:latin typeface="+mn-ea"/>
                <a:cs typeface="华文细黑"/>
              </a:rPr>
              <a:t>.GMM </a:t>
            </a:r>
            <a:r>
              <a:rPr lang="zh-CN" altLang="en-US" sz="2000" dirty="0" smtClean="0">
                <a:latin typeface="+mn-ea"/>
                <a:cs typeface="华文细黑"/>
              </a:rPr>
              <a:t>高斯混合模型</a:t>
            </a:r>
          </a:p>
          <a:p>
            <a:pPr algn="just">
              <a:lnSpc>
                <a:spcPct val="110000"/>
              </a:lnSpc>
              <a:spcBef>
                <a:spcPct val="10000"/>
              </a:spcBef>
              <a:buClr>
                <a:schemeClr val="tx1"/>
              </a:buClr>
              <a:buSzPct val="60000"/>
              <a:buFont typeface="Wingdings" charset="0"/>
              <a:buNone/>
            </a:pPr>
            <a:r>
              <a:rPr lang="zh-CN" altLang="zh-CN" sz="2000" dirty="0">
                <a:latin typeface="+mn-ea"/>
                <a:cs typeface="华文细黑"/>
              </a:rPr>
              <a:t>5</a:t>
            </a:r>
            <a:r>
              <a:rPr lang="en-US" altLang="zh-CN" sz="2000" dirty="0" smtClean="0">
                <a:latin typeface="+mn-ea"/>
                <a:cs typeface="华文细黑"/>
              </a:rPr>
              <a:t>.GMM</a:t>
            </a:r>
            <a:r>
              <a:rPr lang="zh-CN" altLang="en-US" sz="2000" dirty="0" smtClean="0">
                <a:latin typeface="+mn-ea"/>
                <a:cs typeface="华文细黑"/>
              </a:rPr>
              <a:t>代码实例</a:t>
            </a:r>
            <a:endParaRPr lang="zh-CN" altLang="en-US" sz="2000" dirty="0">
              <a:latin typeface="+mn-ea"/>
              <a:cs typeface="华文细黑"/>
            </a:endParaRPr>
          </a:p>
        </p:txBody>
      </p:sp>
      <p:sp>
        <p:nvSpPr>
          <p:cNvPr id="3" name="Rectangle 2"/>
          <p:cNvSpPr txBox="1">
            <a:spLocks noRot="1" noChangeArrowheads="1"/>
          </p:cNvSpPr>
          <p:nvPr/>
        </p:nvSpPr>
        <p:spPr>
          <a:xfrm>
            <a:off x="4746187" y="5226539"/>
            <a:ext cx="8540750" cy="30614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10000"/>
              </a:lnSpc>
              <a:spcBef>
                <a:spcPct val="10000"/>
              </a:spcBef>
              <a:buClr>
                <a:schemeClr val="tx1"/>
              </a:buClr>
              <a:buSzPct val="60000"/>
              <a:buFont typeface="Wingdings" charset="0"/>
              <a:buNone/>
            </a:pPr>
            <a:r>
              <a:rPr lang="zh-CN" altLang="en-US" sz="2000" dirty="0" smtClean="0">
                <a:latin typeface="+mn-ea"/>
              </a:rPr>
              <a:t>李老师</a:t>
            </a:r>
            <a:r>
              <a:rPr lang="zh-CN" altLang="en-US" sz="2000" dirty="0">
                <a:latin typeface="+mn-ea"/>
              </a:rPr>
              <a:t>：</a:t>
            </a:r>
            <a:r>
              <a:rPr lang="zh-CN" altLang="en-US" sz="2000" dirty="0" smtClean="0">
                <a:latin typeface="+mn-ea"/>
              </a:rPr>
              <a:t>阿里，百度凤巢算法专家</a:t>
            </a:r>
            <a:endParaRPr lang="zh-CN" altLang="en-US" sz="2000" dirty="0">
              <a:latin typeface="+mn-ea"/>
            </a:endParaRPr>
          </a:p>
        </p:txBody>
      </p:sp>
    </p:spTree>
    <p:extLst>
      <p:ext uri="{BB962C8B-B14F-4D97-AF65-F5344CB8AC3E}">
        <p14:creationId xmlns:p14="http://schemas.microsoft.com/office/powerpoint/2010/main" val="14593517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228600" y="1295402"/>
            <a:ext cx="8610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CN" sz="2400" dirty="0" smtClean="0"/>
              <a:t>1.k</a:t>
            </a:r>
            <a:r>
              <a:rPr lang="en-US" altLang="zh-CN" sz="2400" dirty="0"/>
              <a:t>-modes </a:t>
            </a:r>
            <a:r>
              <a:rPr lang="zh-CN" altLang="en-US" sz="2400" dirty="0"/>
              <a:t>算法：实现对离散数据的快速聚类，保留了</a:t>
            </a:r>
            <a:r>
              <a:rPr lang="en-US" altLang="zh-CN" sz="2400" dirty="0"/>
              <a:t>k-means</a:t>
            </a:r>
            <a:r>
              <a:rPr lang="zh-CN" altLang="en-US" sz="2400" dirty="0"/>
              <a:t>算法的效率同时将</a:t>
            </a:r>
            <a:r>
              <a:rPr lang="en-US" altLang="zh-CN" sz="2400" dirty="0"/>
              <a:t>k-means</a:t>
            </a:r>
            <a:r>
              <a:rPr lang="zh-CN" altLang="en-US" sz="2400" dirty="0" smtClean="0"/>
              <a:t>的应用范围扩大到离散数据，例如</a:t>
            </a:r>
            <a:r>
              <a:rPr lang="zh-CN" altLang="en-US" sz="2400" dirty="0"/>
              <a:t>表示人的属性有：姓名、性别、年龄、家庭住址等属性</a:t>
            </a:r>
            <a:r>
              <a:rPr lang="zh-CN" altLang="en-US" sz="2400" dirty="0" smtClean="0"/>
              <a:t>。</a:t>
            </a:r>
            <a:endParaRPr lang="en-US" altLang="zh-CN" sz="2400" dirty="0"/>
          </a:p>
          <a:p>
            <a:pPr>
              <a:defRPr/>
            </a:pPr>
            <a:endParaRPr lang="en-US" altLang="zh-CN" sz="2400" dirty="0"/>
          </a:p>
          <a:p>
            <a:pPr>
              <a:defRPr/>
            </a:pPr>
            <a:r>
              <a:rPr lang="en-US" altLang="zh-CN" sz="2400" dirty="0" smtClean="0"/>
              <a:t>2.K</a:t>
            </a:r>
            <a:r>
              <a:rPr lang="en-US" altLang="zh-CN" sz="2400" dirty="0"/>
              <a:t>-modes</a:t>
            </a:r>
            <a:r>
              <a:rPr lang="zh-CN" altLang="en-US" sz="2400" dirty="0"/>
              <a:t>算法是按照</a:t>
            </a:r>
            <a:r>
              <a:rPr lang="en-US" altLang="zh-CN" sz="2400" dirty="0"/>
              <a:t>k-means</a:t>
            </a:r>
            <a:r>
              <a:rPr lang="zh-CN" altLang="en-US" sz="2400" dirty="0"/>
              <a:t>算法的核心内容进行修改，针对分类属性的度量和更新质</a:t>
            </a:r>
            <a:r>
              <a:rPr lang="zh-CN" altLang="en-US" sz="2400" dirty="0" smtClean="0"/>
              <a:t>心的问题进行改进</a:t>
            </a:r>
            <a:r>
              <a:rPr lang="zh-CN" altLang="en-US" sz="2400" dirty="0"/>
              <a:t>。</a:t>
            </a:r>
            <a:endParaRPr lang="en-US" altLang="zh-CN" sz="2400" dirty="0"/>
          </a:p>
          <a:p>
            <a:pPr>
              <a:buFont typeface="Wingdings" charset="0"/>
              <a:buNone/>
              <a:defRPr/>
            </a:pPr>
            <a:r>
              <a:rPr lang="zh-CN" altLang="en-US" sz="2400" dirty="0"/>
              <a:t>具体如下</a:t>
            </a:r>
            <a:r>
              <a:rPr lang="en-US" altLang="zh-CN" sz="2400" dirty="0"/>
              <a:t>:</a:t>
            </a:r>
          </a:p>
          <a:p>
            <a:pPr>
              <a:buFont typeface="Wingdings" charset="0"/>
              <a:buNone/>
              <a:defRPr/>
            </a:pPr>
            <a:endParaRPr lang="en-US" altLang="zh-CN" sz="2400" dirty="0"/>
          </a:p>
          <a:p>
            <a:pPr>
              <a:defRPr/>
            </a:pPr>
            <a:r>
              <a:rPr lang="en-US" altLang="zh-CN" sz="2400" dirty="0"/>
              <a:t>1.</a:t>
            </a:r>
            <a:r>
              <a:rPr lang="zh-CN" altLang="en-US" sz="2400" dirty="0" smtClean="0"/>
              <a:t>度量样本之间</a:t>
            </a:r>
            <a:r>
              <a:rPr lang="zh-CN" altLang="en-US" sz="2400" dirty="0"/>
              <a:t>的相关性</a:t>
            </a:r>
            <a:r>
              <a:rPr lang="en-US" altLang="zh-CN" sz="2400" dirty="0"/>
              <a:t>D</a:t>
            </a:r>
            <a:r>
              <a:rPr lang="zh-CN" altLang="en-US" sz="2400" dirty="0" smtClean="0"/>
              <a:t>的计算公式是比较两样本之间</a:t>
            </a:r>
            <a:r>
              <a:rPr lang="zh-CN" altLang="en-US" sz="2400" dirty="0"/>
              <a:t>，属性相同为</a:t>
            </a:r>
            <a:r>
              <a:rPr lang="en-US" altLang="zh-CN" sz="2400" dirty="0"/>
              <a:t>0</a:t>
            </a:r>
            <a:r>
              <a:rPr lang="zh-CN" altLang="en-US" sz="2400" dirty="0"/>
              <a:t>，不同为</a:t>
            </a:r>
            <a:r>
              <a:rPr lang="en-US" altLang="zh-CN" sz="2400" dirty="0" smtClean="0"/>
              <a:t>1</a:t>
            </a:r>
            <a:r>
              <a:rPr lang="zh-CN" altLang="en-US" sz="2400" dirty="0" smtClean="0"/>
              <a:t>，并进行相加</a:t>
            </a:r>
            <a:r>
              <a:rPr lang="zh-CN" altLang="en-US" sz="2400" dirty="0"/>
              <a:t>。因此</a:t>
            </a:r>
            <a:r>
              <a:rPr lang="en-US" altLang="zh-CN" sz="2400" dirty="0"/>
              <a:t>D</a:t>
            </a:r>
            <a:r>
              <a:rPr lang="zh-CN" altLang="en-US" sz="2400" dirty="0"/>
              <a:t>越大，</a:t>
            </a:r>
            <a:r>
              <a:rPr lang="zh-CN" altLang="en-US" sz="2400" dirty="0" smtClean="0"/>
              <a:t>即样本的不相关程度越强</a:t>
            </a:r>
            <a:r>
              <a:rPr lang="zh-CN" altLang="en-US" sz="2400" dirty="0"/>
              <a:t>（与欧式距离代表的意义是一样的）；</a:t>
            </a:r>
            <a:endParaRPr lang="en-US" altLang="zh-CN" sz="2400" dirty="0"/>
          </a:p>
          <a:p>
            <a:pPr>
              <a:defRPr/>
            </a:pPr>
            <a:r>
              <a:rPr lang="en-US" altLang="zh-CN" sz="2400" dirty="0"/>
              <a:t>2.</a:t>
            </a:r>
            <a:r>
              <a:rPr lang="zh-CN" altLang="en-US" sz="2400" dirty="0"/>
              <a:t>更新</a:t>
            </a:r>
            <a:r>
              <a:rPr lang="en-US" altLang="zh-CN" sz="2400" dirty="0"/>
              <a:t>modes</a:t>
            </a:r>
            <a:r>
              <a:rPr lang="zh-CN" altLang="en-US" sz="2400" dirty="0"/>
              <a:t>，使用一个簇的每个属性出现频率最大的那个属性值作为代表簇的属性值。</a:t>
            </a:r>
          </a:p>
        </p:txBody>
      </p:sp>
      <p:sp>
        <p:nvSpPr>
          <p:cNvPr id="47111" name="Rectangle 7"/>
          <p:cNvSpPr>
            <a:spLocks noChangeArrowheads="1"/>
          </p:cNvSpPr>
          <p:nvPr/>
        </p:nvSpPr>
        <p:spPr bwMode="auto">
          <a:xfrm>
            <a:off x="304800" y="304800"/>
            <a:ext cx="7696200" cy="55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tLang="zh-CN" sz="2800" dirty="0">
                <a:solidFill>
                  <a:srgbClr val="000000"/>
                </a:solidFill>
                <a:latin typeface="华文细黑"/>
                <a:ea typeface="华文细黑"/>
                <a:cs typeface="华文细黑"/>
              </a:rPr>
              <a:t>k-means</a:t>
            </a:r>
            <a:r>
              <a:rPr lang="zh-CN" altLang="en-US" sz="2800" dirty="0">
                <a:solidFill>
                  <a:srgbClr val="000000"/>
                </a:solidFill>
                <a:latin typeface="华文细黑"/>
                <a:ea typeface="华文细黑"/>
                <a:cs typeface="华文细黑"/>
              </a:rPr>
              <a:t>算法的改进方法</a:t>
            </a:r>
            <a:r>
              <a:rPr lang="en-US" altLang="zh-CN" sz="2800" dirty="0">
                <a:solidFill>
                  <a:srgbClr val="000000"/>
                </a:solidFill>
                <a:latin typeface="华文细黑"/>
                <a:ea typeface="华文细黑"/>
                <a:cs typeface="华文细黑"/>
              </a:rPr>
              <a:t>——k-</a:t>
            </a:r>
            <a:r>
              <a:rPr lang="en-US" altLang="zh-CN" sz="2800" dirty="0" smtClean="0">
                <a:solidFill>
                  <a:srgbClr val="000000"/>
                </a:solidFill>
                <a:latin typeface="华文细黑"/>
                <a:ea typeface="华文细黑"/>
                <a:cs typeface="华文细黑"/>
              </a:rPr>
              <a:t>modes </a:t>
            </a:r>
            <a:r>
              <a:rPr lang="zh-CN" altLang="en-US" sz="2800" dirty="0">
                <a:solidFill>
                  <a:srgbClr val="000000"/>
                </a:solidFill>
                <a:latin typeface="华文细黑"/>
                <a:ea typeface="华文细黑"/>
                <a:cs typeface="华文细黑"/>
              </a:rPr>
              <a:t>算法</a:t>
            </a:r>
          </a:p>
        </p:txBody>
      </p:sp>
    </p:spTree>
    <p:extLst>
      <p:ext uri="{BB962C8B-B14F-4D97-AF65-F5344CB8AC3E}">
        <p14:creationId xmlns:p14="http://schemas.microsoft.com/office/powerpoint/2010/main" val="10802746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304800" y="1371601"/>
            <a:ext cx="830580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CN" sz="2400" dirty="0" smtClean="0"/>
              <a:t>1.k</a:t>
            </a:r>
            <a:r>
              <a:rPr lang="en-US" altLang="zh-CN" sz="2400" dirty="0"/>
              <a:t>-Prototype</a:t>
            </a:r>
            <a:r>
              <a:rPr lang="zh-CN" altLang="en-US" sz="2400" dirty="0"/>
              <a:t>算法：可以对离散与数值属性两种混合的数据进行聚类，在</a:t>
            </a:r>
            <a:r>
              <a:rPr lang="en-US" altLang="zh-CN" sz="2400" dirty="0"/>
              <a:t>k-prototype</a:t>
            </a:r>
            <a:r>
              <a:rPr lang="zh-CN" altLang="en-US" sz="2400" dirty="0"/>
              <a:t>中定义了一个对数值与离散属性都计算的相异性度量标准。</a:t>
            </a:r>
            <a:endParaRPr lang="en-US" altLang="zh-CN" sz="2400" dirty="0"/>
          </a:p>
          <a:p>
            <a:pPr>
              <a:defRPr/>
            </a:pPr>
            <a:endParaRPr lang="en-US" altLang="zh-CN" sz="2400" dirty="0"/>
          </a:p>
          <a:p>
            <a:pPr>
              <a:defRPr/>
            </a:pPr>
            <a:r>
              <a:rPr lang="en-US" altLang="zh-CN" sz="2400" dirty="0" smtClean="0"/>
              <a:t>2.K</a:t>
            </a:r>
            <a:r>
              <a:rPr lang="en-US" altLang="zh-CN" sz="2400" dirty="0"/>
              <a:t>-Prototype</a:t>
            </a:r>
            <a:r>
              <a:rPr lang="zh-CN" altLang="en-US" sz="2400" dirty="0"/>
              <a:t>算法是结合</a:t>
            </a:r>
            <a:r>
              <a:rPr lang="en-US" altLang="zh-CN" sz="2400" dirty="0"/>
              <a:t>K-Means</a:t>
            </a:r>
            <a:r>
              <a:rPr lang="zh-CN" altLang="en-US" sz="2400" dirty="0"/>
              <a:t>与</a:t>
            </a:r>
            <a:r>
              <a:rPr lang="en-US" altLang="zh-CN" sz="2400" dirty="0"/>
              <a:t>K-modes</a:t>
            </a:r>
            <a:r>
              <a:rPr lang="zh-CN" altLang="en-US" sz="2400" dirty="0"/>
              <a:t>算法，针对混合属性的，解决</a:t>
            </a:r>
            <a:r>
              <a:rPr lang="en-US" altLang="zh-CN" sz="2400" dirty="0"/>
              <a:t>2</a:t>
            </a:r>
            <a:r>
              <a:rPr lang="zh-CN" altLang="en-US" sz="2400" dirty="0"/>
              <a:t>个核心问题如下：</a:t>
            </a:r>
            <a:endParaRPr lang="en-US" altLang="zh-CN" sz="2400" dirty="0"/>
          </a:p>
          <a:p>
            <a:pPr>
              <a:defRPr/>
            </a:pPr>
            <a:r>
              <a:rPr lang="en-US" altLang="zh-CN" sz="2400" dirty="0"/>
              <a:t>1.</a:t>
            </a:r>
            <a:r>
              <a:rPr lang="zh-CN" altLang="en-US" sz="2400" dirty="0"/>
              <a:t>度量具有混合属性的方法是，数值属性采用</a:t>
            </a:r>
            <a:r>
              <a:rPr lang="en-US" altLang="zh-CN" sz="2400" dirty="0"/>
              <a:t>K-means</a:t>
            </a:r>
            <a:r>
              <a:rPr lang="zh-CN" altLang="en-US" sz="2400" dirty="0"/>
              <a:t>方法得到</a:t>
            </a:r>
            <a:r>
              <a:rPr lang="en-US" altLang="zh-CN" sz="2400" dirty="0"/>
              <a:t>P1</a:t>
            </a:r>
            <a:r>
              <a:rPr lang="zh-CN" altLang="en-US" sz="2400" dirty="0"/>
              <a:t>，分类属性采用</a:t>
            </a:r>
            <a:r>
              <a:rPr lang="en-US" altLang="zh-CN" sz="2400" dirty="0"/>
              <a:t>K-modes</a:t>
            </a:r>
            <a:r>
              <a:rPr lang="zh-CN" altLang="en-US" sz="2400" dirty="0" smtClean="0"/>
              <a:t>方法得到</a:t>
            </a:r>
            <a:r>
              <a:rPr lang="en-US" altLang="zh-CN" sz="2400" dirty="0" smtClean="0"/>
              <a:t>P2</a:t>
            </a:r>
            <a:r>
              <a:rPr lang="zh-CN" altLang="en-US" sz="2400" dirty="0"/>
              <a:t>，那么</a:t>
            </a:r>
            <a:r>
              <a:rPr lang="en-US" altLang="zh-CN" sz="2400" dirty="0"/>
              <a:t>D=P1+a*P2</a:t>
            </a:r>
            <a:r>
              <a:rPr lang="zh-CN" altLang="en-US" sz="2400" dirty="0"/>
              <a:t>，</a:t>
            </a:r>
            <a:r>
              <a:rPr lang="en-US" altLang="zh-CN" sz="2400" dirty="0"/>
              <a:t>a</a:t>
            </a:r>
            <a:r>
              <a:rPr lang="zh-CN" altLang="en-US" sz="2400" dirty="0"/>
              <a:t>是权重，如果觉得分类属性重要，则增加</a:t>
            </a:r>
            <a:r>
              <a:rPr lang="en-US" altLang="zh-CN" sz="2400" dirty="0"/>
              <a:t>a</a:t>
            </a:r>
            <a:r>
              <a:rPr lang="zh-CN" altLang="en-US" sz="2400" dirty="0"/>
              <a:t>，否则减少</a:t>
            </a:r>
            <a:r>
              <a:rPr lang="en-US" altLang="zh-CN" sz="2400" dirty="0"/>
              <a:t>a</a:t>
            </a:r>
            <a:r>
              <a:rPr lang="zh-CN" altLang="en-US" sz="2400" dirty="0"/>
              <a:t>，</a:t>
            </a:r>
            <a:r>
              <a:rPr lang="en-US" altLang="zh-CN" sz="2400" dirty="0"/>
              <a:t>a=0</a:t>
            </a:r>
            <a:r>
              <a:rPr lang="zh-CN" altLang="en-US" sz="2400" dirty="0"/>
              <a:t>时即只有数值属性</a:t>
            </a:r>
            <a:endParaRPr lang="en-US" altLang="zh-CN" sz="2400" dirty="0"/>
          </a:p>
          <a:p>
            <a:pPr>
              <a:defRPr/>
            </a:pPr>
            <a:r>
              <a:rPr lang="en-US" altLang="zh-CN" sz="2400" dirty="0"/>
              <a:t>2.</a:t>
            </a:r>
            <a:r>
              <a:rPr lang="zh-CN" altLang="en-US" sz="2400" dirty="0"/>
              <a:t>更新一个簇</a:t>
            </a:r>
            <a:r>
              <a:rPr lang="zh-CN" altLang="en-US" sz="2400" dirty="0" smtClean="0"/>
              <a:t>的中心结合</a:t>
            </a:r>
            <a:r>
              <a:rPr lang="en-US" altLang="zh-CN" sz="2400" dirty="0" smtClean="0"/>
              <a:t>K</a:t>
            </a:r>
            <a:r>
              <a:rPr lang="en-US" altLang="zh-CN" sz="2400" dirty="0"/>
              <a:t>-Means</a:t>
            </a:r>
            <a:r>
              <a:rPr lang="zh-CN" altLang="en-US" sz="2400" dirty="0"/>
              <a:t>与</a:t>
            </a:r>
            <a:r>
              <a:rPr lang="en-US" altLang="zh-CN" sz="2400" dirty="0"/>
              <a:t>K-modes</a:t>
            </a:r>
            <a:r>
              <a:rPr lang="zh-CN" altLang="en-US" sz="2400" dirty="0"/>
              <a:t>的更新方法。</a:t>
            </a:r>
          </a:p>
        </p:txBody>
      </p:sp>
      <p:sp>
        <p:nvSpPr>
          <p:cNvPr id="49157" name="Rectangle 5"/>
          <p:cNvSpPr>
            <a:spLocks noChangeArrowheads="1"/>
          </p:cNvSpPr>
          <p:nvPr/>
        </p:nvSpPr>
        <p:spPr bwMode="auto">
          <a:xfrm>
            <a:off x="304800" y="304800"/>
            <a:ext cx="8534400" cy="55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tLang="zh-CN" sz="2800" dirty="0">
                <a:solidFill>
                  <a:srgbClr val="000000"/>
                </a:solidFill>
                <a:latin typeface="华文细黑"/>
                <a:ea typeface="华文细黑"/>
                <a:cs typeface="华文细黑"/>
              </a:rPr>
              <a:t>k-means</a:t>
            </a:r>
            <a:r>
              <a:rPr lang="zh-CN" altLang="en-US" sz="2800" dirty="0">
                <a:solidFill>
                  <a:srgbClr val="000000"/>
                </a:solidFill>
                <a:latin typeface="华文细黑"/>
                <a:ea typeface="华文细黑"/>
                <a:cs typeface="华文细黑"/>
              </a:rPr>
              <a:t>算法的改进方法</a:t>
            </a:r>
            <a:r>
              <a:rPr lang="en-US" altLang="zh-CN" sz="2800" dirty="0">
                <a:solidFill>
                  <a:srgbClr val="000000"/>
                </a:solidFill>
                <a:latin typeface="华文细黑"/>
                <a:ea typeface="华文细黑"/>
                <a:cs typeface="华文细黑"/>
              </a:rPr>
              <a:t>——k-prototype</a:t>
            </a:r>
            <a:r>
              <a:rPr lang="zh-CN" altLang="en-US" sz="2800" dirty="0">
                <a:solidFill>
                  <a:srgbClr val="000000"/>
                </a:solidFill>
                <a:latin typeface="华文细黑"/>
                <a:ea typeface="华文细黑"/>
                <a:cs typeface="华文细黑"/>
              </a:rPr>
              <a:t>算法</a:t>
            </a:r>
          </a:p>
        </p:txBody>
      </p:sp>
    </p:spTree>
    <p:extLst>
      <p:ext uri="{BB962C8B-B14F-4D97-AF65-F5344CB8AC3E}">
        <p14:creationId xmlns:p14="http://schemas.microsoft.com/office/powerpoint/2010/main" val="30902620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ChangeArrowheads="1"/>
          </p:cNvSpPr>
          <p:nvPr/>
        </p:nvSpPr>
        <p:spPr bwMode="auto">
          <a:xfrm>
            <a:off x="457200" y="2286000"/>
            <a:ext cx="7848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chemeClr val="tx1"/>
              </a:buClr>
              <a:buSzPct val="60000"/>
              <a:buFont typeface="Wingdings" charset="0"/>
              <a:buNone/>
              <a:defRPr/>
            </a:pPr>
            <a:r>
              <a:rPr lang="en-US" altLang="zh-CN" sz="2400" dirty="0"/>
              <a:t>k-</a:t>
            </a:r>
            <a:r>
              <a:rPr lang="zh-CN" altLang="en-US" sz="2400" dirty="0"/>
              <a:t>中心点算法：</a:t>
            </a:r>
            <a:r>
              <a:rPr lang="en-US" altLang="zh-CN" sz="2400" dirty="0"/>
              <a:t>k -means</a:t>
            </a:r>
            <a:r>
              <a:rPr lang="zh-CN" altLang="en-US" sz="2400" dirty="0"/>
              <a:t>算法对于孤立点是敏感的。为了解决这个问题，不采用簇中的平均值作为参照点，可以选用簇中位置最中心的对象，即中心点作为参照点。这样划分方法仍然是基于最小化所有对象与其参照点之间的相异度之和的原则来执行的。</a:t>
            </a:r>
            <a:r>
              <a:rPr lang="en-US" altLang="zh-CN" sz="2400" dirty="0"/>
              <a:t> </a:t>
            </a:r>
          </a:p>
        </p:txBody>
      </p:sp>
      <p:sp>
        <p:nvSpPr>
          <p:cNvPr id="50181" name="Rectangle 5"/>
          <p:cNvSpPr>
            <a:spLocks noChangeArrowheads="1"/>
          </p:cNvSpPr>
          <p:nvPr/>
        </p:nvSpPr>
        <p:spPr bwMode="auto">
          <a:xfrm>
            <a:off x="457200" y="685800"/>
            <a:ext cx="7848600" cy="55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tLang="zh-CN" sz="2800" dirty="0">
                <a:solidFill>
                  <a:srgbClr val="000000"/>
                </a:solidFill>
                <a:latin typeface="华文细黑"/>
                <a:ea typeface="华文细黑"/>
                <a:cs typeface="华文细黑"/>
              </a:rPr>
              <a:t>k-means</a:t>
            </a:r>
            <a:r>
              <a:rPr lang="zh-CN" altLang="en-US" sz="2800" dirty="0">
                <a:solidFill>
                  <a:srgbClr val="000000"/>
                </a:solidFill>
                <a:latin typeface="华文细黑"/>
                <a:ea typeface="华文细黑"/>
                <a:cs typeface="华文细黑"/>
              </a:rPr>
              <a:t>算法的改进方法</a:t>
            </a:r>
            <a:r>
              <a:rPr lang="en-US" altLang="zh-CN" sz="2800" dirty="0">
                <a:solidFill>
                  <a:srgbClr val="000000"/>
                </a:solidFill>
                <a:latin typeface="华文细黑"/>
                <a:ea typeface="华文细黑"/>
                <a:cs typeface="华文细黑"/>
              </a:rPr>
              <a:t>——k-</a:t>
            </a:r>
            <a:r>
              <a:rPr lang="zh-CN" altLang="en-US" sz="2800" dirty="0">
                <a:solidFill>
                  <a:srgbClr val="000000"/>
                </a:solidFill>
                <a:latin typeface="华文细黑"/>
                <a:ea typeface="华文细黑"/>
                <a:cs typeface="华文细黑"/>
              </a:rPr>
              <a:t>中心点算法</a:t>
            </a:r>
          </a:p>
        </p:txBody>
      </p:sp>
    </p:spTree>
    <p:extLst>
      <p:ext uri="{BB962C8B-B14F-4D97-AF65-F5344CB8AC3E}">
        <p14:creationId xmlns:p14="http://schemas.microsoft.com/office/powerpoint/2010/main" val="31312272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zh-CN" altLang="en-US" dirty="0" smtClean="0">
                <a:latin typeface="+mn-ea"/>
                <a:ea typeface="+mn-ea"/>
                <a:cs typeface="华文细黑"/>
              </a:rPr>
              <a:t>层次聚类</a:t>
            </a:r>
            <a:endParaRPr lang="zh-CN" altLang="en-US" dirty="0">
              <a:latin typeface="+mn-ea"/>
              <a:ea typeface="+mn-ea"/>
              <a:cs typeface="华文细黑"/>
            </a:endParaRPr>
          </a:p>
        </p:txBody>
      </p:sp>
      <p:sp>
        <p:nvSpPr>
          <p:cNvPr id="43011" name="Rectangle 3"/>
          <p:cNvSpPr>
            <a:spLocks noGrp="1" noChangeArrowheads="1"/>
          </p:cNvSpPr>
          <p:nvPr>
            <p:ph type="body" idx="1"/>
          </p:nvPr>
        </p:nvSpPr>
        <p:spPr/>
        <p:txBody>
          <a:bodyPr/>
          <a:lstStyle/>
          <a:p>
            <a:pPr eaLnBrk="1" hangingPunct="1"/>
            <a:r>
              <a:rPr lang="zh-CN" altLang="en-US" sz="2400" b="0" dirty="0">
                <a:solidFill>
                  <a:srgbClr val="000000"/>
                </a:solidFill>
                <a:latin typeface="+mn-ea"/>
                <a:cs typeface="华文细黑"/>
              </a:rPr>
              <a:t>层次聚类方法将数据对象组成一棵</a:t>
            </a:r>
            <a:r>
              <a:rPr lang="zh-CN" altLang="en-US" sz="2400" dirty="0">
                <a:solidFill>
                  <a:srgbClr val="000000"/>
                </a:solidFill>
                <a:latin typeface="+mn-ea"/>
                <a:cs typeface="华文细黑"/>
                <a:sym typeface="Arial" charset="0"/>
              </a:rPr>
              <a:t>聚类树</a:t>
            </a:r>
            <a:r>
              <a:rPr lang="zh-CN" altLang="en-US" sz="2400" b="0" dirty="0">
                <a:solidFill>
                  <a:srgbClr val="000000"/>
                </a:solidFill>
                <a:latin typeface="+mn-ea"/>
                <a:cs typeface="华文细黑"/>
              </a:rPr>
              <a:t>。</a:t>
            </a:r>
          </a:p>
          <a:p>
            <a:pPr eaLnBrk="1" hangingPunct="1"/>
            <a:r>
              <a:rPr lang="zh-CN" altLang="en-US" sz="2400" b="0" dirty="0">
                <a:solidFill>
                  <a:srgbClr val="000000"/>
                </a:solidFill>
                <a:latin typeface="+mn-ea"/>
                <a:cs typeface="华文细黑"/>
              </a:rPr>
              <a:t>根据</a:t>
            </a:r>
            <a:r>
              <a:rPr lang="zh-CN" altLang="en-US" sz="2400" dirty="0">
                <a:solidFill>
                  <a:srgbClr val="000000"/>
                </a:solidFill>
                <a:latin typeface="+mn-ea"/>
                <a:cs typeface="华文细黑"/>
                <a:sym typeface="Arial" charset="0"/>
              </a:rPr>
              <a:t>层次分解</a:t>
            </a:r>
            <a:r>
              <a:rPr lang="zh-CN" altLang="en-US" sz="2400" b="0" dirty="0">
                <a:solidFill>
                  <a:srgbClr val="000000"/>
                </a:solidFill>
                <a:latin typeface="+mn-ea"/>
                <a:cs typeface="华文细黑"/>
              </a:rPr>
              <a:t>是以自底向上（合并）还是自顶向下（分裂）方式，层次聚类方法可以进一步分为凝聚的和分裂的。</a:t>
            </a:r>
          </a:p>
          <a:p>
            <a:pPr eaLnBrk="1" hangingPunct="1"/>
            <a:r>
              <a:rPr lang="zh-CN" altLang="en-US" sz="2400" b="0" dirty="0">
                <a:solidFill>
                  <a:srgbClr val="000000"/>
                </a:solidFill>
                <a:latin typeface="+mn-ea"/>
                <a:cs typeface="华文细黑"/>
              </a:rPr>
              <a:t>一种纯粹的层次聚类方法的质量</a:t>
            </a:r>
            <a:r>
              <a:rPr lang="zh-CN" altLang="en-US" sz="2400" dirty="0">
                <a:solidFill>
                  <a:srgbClr val="000000"/>
                </a:solidFill>
                <a:latin typeface="+mn-ea"/>
                <a:cs typeface="华文细黑"/>
              </a:rPr>
              <a:t>受限</a:t>
            </a:r>
            <a:r>
              <a:rPr lang="zh-CN" altLang="en-US" sz="2400" b="0" dirty="0">
                <a:solidFill>
                  <a:srgbClr val="000000"/>
                </a:solidFill>
                <a:latin typeface="+mn-ea"/>
                <a:cs typeface="华文细黑"/>
              </a:rPr>
              <a:t>于：一旦合并或分裂执行，就不能修正。也就是说，如果某个合并或分裂决策在后来证明是不好的选择，该方法无法退回并更正。</a:t>
            </a:r>
          </a:p>
        </p:txBody>
      </p:sp>
    </p:spTree>
    <p:extLst>
      <p:ext uri="{BB962C8B-B14F-4D97-AF65-F5344CB8AC3E}">
        <p14:creationId xmlns:p14="http://schemas.microsoft.com/office/powerpoint/2010/main" val="26235490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eaLnBrk="1" hangingPunct="1"/>
            <a:r>
              <a:rPr lang="zh-CN" altLang="en-US" dirty="0">
                <a:latin typeface="+mj-ea"/>
              </a:rPr>
              <a:t>层次聚类方法</a:t>
            </a:r>
          </a:p>
        </p:txBody>
      </p:sp>
      <p:sp>
        <p:nvSpPr>
          <p:cNvPr id="44035" name="Rectangle 3"/>
          <p:cNvSpPr>
            <a:spLocks noGrp="1" noChangeArrowheads="1"/>
          </p:cNvSpPr>
          <p:nvPr>
            <p:ph type="body" idx="1"/>
          </p:nvPr>
        </p:nvSpPr>
        <p:spPr>
          <a:xfrm>
            <a:off x="468314" y="1339850"/>
            <a:ext cx="8207375" cy="5518150"/>
          </a:xfrm>
        </p:spPr>
        <p:txBody>
          <a:bodyPr/>
          <a:lstStyle/>
          <a:p>
            <a:pPr eaLnBrk="1" hangingPunct="1"/>
            <a:r>
              <a:rPr lang="zh-CN" altLang="en-US" sz="2400" b="0" dirty="0">
                <a:solidFill>
                  <a:srgbClr val="000000"/>
                </a:solidFill>
                <a:latin typeface="+mn-ea"/>
                <a:cs typeface="华文细黑"/>
              </a:rPr>
              <a:t>一般来说，有两种类型的</a:t>
            </a:r>
            <a:r>
              <a:rPr lang="zh-CN" altLang="en-US" sz="2400" dirty="0">
                <a:solidFill>
                  <a:srgbClr val="000000"/>
                </a:solidFill>
                <a:latin typeface="+mn-ea"/>
                <a:cs typeface="华文细黑"/>
              </a:rPr>
              <a:t>层次聚类方法</a:t>
            </a:r>
            <a:r>
              <a:rPr lang="zh-CN" altLang="en-US" sz="2400" b="0" dirty="0">
                <a:solidFill>
                  <a:srgbClr val="000000"/>
                </a:solidFill>
                <a:latin typeface="+mn-ea"/>
                <a:cs typeface="华文细黑"/>
              </a:rPr>
              <a:t>：</a:t>
            </a:r>
          </a:p>
          <a:p>
            <a:pPr lvl="1" eaLnBrk="1" hangingPunct="1">
              <a:buFont typeface="Arial" charset="0"/>
              <a:buChar char="•"/>
            </a:pPr>
            <a:r>
              <a:rPr lang="zh-CN" altLang="en-US" sz="2100" dirty="0">
                <a:solidFill>
                  <a:srgbClr val="000000"/>
                </a:solidFill>
                <a:latin typeface="+mn-ea"/>
                <a:cs typeface="华文细黑"/>
              </a:rPr>
              <a:t>凝聚</a:t>
            </a:r>
            <a:r>
              <a:rPr lang="zh-CN" altLang="en-US" sz="2100" b="0" dirty="0">
                <a:solidFill>
                  <a:srgbClr val="000000"/>
                </a:solidFill>
                <a:latin typeface="+mn-ea"/>
                <a:cs typeface="华文细黑"/>
              </a:rPr>
              <a:t>层次聚类：</a:t>
            </a:r>
            <a:r>
              <a:rPr lang="zh-CN" altLang="en-US" sz="2100" b="0" dirty="0">
                <a:solidFill>
                  <a:srgbClr val="000000"/>
                </a:solidFill>
                <a:latin typeface="+mn-ea"/>
                <a:cs typeface="华文细黑"/>
                <a:sym typeface="Arial" charset="0"/>
              </a:rPr>
              <a:t>采用自底向上策略，首先将每个对象作为单独的一个原子簇，然后合并这些原子簇形成越来越大的簇，直到所有的对象都在一个簇中（层次的最上层），或者达到一个终止条件。绝大多数层次聚类方法属于这一类。</a:t>
            </a:r>
            <a:endParaRPr lang="en-US" altLang="zh-CN" sz="2100" b="0" dirty="0">
              <a:solidFill>
                <a:srgbClr val="000000"/>
              </a:solidFill>
              <a:latin typeface="+mn-ea"/>
              <a:cs typeface="华文细黑"/>
              <a:sym typeface="Arial" charset="0"/>
            </a:endParaRPr>
          </a:p>
          <a:p>
            <a:r>
              <a:rPr lang="zh-CN" altLang="en-US" sz="1800" dirty="0">
                <a:solidFill>
                  <a:srgbClr val="000000"/>
                </a:solidFill>
                <a:latin typeface="+mn-ea"/>
                <a:cs typeface="华文细黑"/>
              </a:rPr>
              <a:t>输入：</a:t>
            </a:r>
            <a:r>
              <a:rPr lang="en-US" altLang="zh-CN" sz="1800" dirty="0">
                <a:solidFill>
                  <a:srgbClr val="000000"/>
                </a:solidFill>
                <a:latin typeface="+mn-ea"/>
                <a:cs typeface="华文细黑"/>
              </a:rPr>
              <a:t>n</a:t>
            </a:r>
            <a:r>
              <a:rPr lang="zh-CN" altLang="en-US" sz="1800" dirty="0">
                <a:solidFill>
                  <a:srgbClr val="000000"/>
                </a:solidFill>
                <a:latin typeface="+mn-ea"/>
                <a:cs typeface="华文细黑"/>
              </a:rPr>
              <a:t>个对象，终止条件簇的数目</a:t>
            </a:r>
            <a:r>
              <a:rPr lang="en-US" altLang="zh-CN" sz="1800" dirty="0">
                <a:solidFill>
                  <a:srgbClr val="000000"/>
                </a:solidFill>
                <a:latin typeface="+mn-ea"/>
                <a:cs typeface="华文细黑"/>
              </a:rPr>
              <a:t>k</a:t>
            </a:r>
            <a:r>
              <a:rPr lang="zh-CN" altLang="en-US" sz="1800" dirty="0">
                <a:solidFill>
                  <a:srgbClr val="000000"/>
                </a:solidFill>
                <a:latin typeface="+mn-ea"/>
                <a:cs typeface="华文细黑"/>
              </a:rPr>
              <a:t>。</a:t>
            </a:r>
          </a:p>
          <a:p>
            <a:r>
              <a:rPr lang="zh-CN" altLang="en-US" sz="1800" dirty="0">
                <a:solidFill>
                  <a:srgbClr val="000000"/>
                </a:solidFill>
                <a:latin typeface="+mn-ea"/>
                <a:cs typeface="华文细黑"/>
              </a:rPr>
              <a:t>输出：</a:t>
            </a:r>
            <a:r>
              <a:rPr lang="en-US" altLang="zh-CN" sz="1800" dirty="0">
                <a:solidFill>
                  <a:srgbClr val="000000"/>
                </a:solidFill>
                <a:latin typeface="+mn-ea"/>
                <a:cs typeface="华文细黑"/>
              </a:rPr>
              <a:t>k</a:t>
            </a:r>
            <a:r>
              <a:rPr lang="zh-CN" altLang="en-US" sz="1800" dirty="0">
                <a:solidFill>
                  <a:srgbClr val="000000"/>
                </a:solidFill>
                <a:latin typeface="+mn-ea"/>
                <a:cs typeface="华文细黑"/>
              </a:rPr>
              <a:t>个簇，达到终止条件规定簇数目。</a:t>
            </a:r>
          </a:p>
          <a:p>
            <a:r>
              <a:rPr lang="en-US" altLang="zh-CN" sz="1800" dirty="0">
                <a:solidFill>
                  <a:srgbClr val="000000"/>
                </a:solidFill>
                <a:latin typeface="+mn-ea"/>
                <a:cs typeface="华文细黑"/>
              </a:rPr>
              <a:t>(1)</a:t>
            </a:r>
            <a:r>
              <a:rPr lang="zh-CN" altLang="en-US" sz="1800" dirty="0">
                <a:solidFill>
                  <a:srgbClr val="000000"/>
                </a:solidFill>
                <a:latin typeface="+mn-ea"/>
                <a:cs typeface="华文细黑"/>
              </a:rPr>
              <a:t>将每个对象当成一个初始簇；</a:t>
            </a:r>
          </a:p>
          <a:p>
            <a:r>
              <a:rPr lang="en-US" altLang="zh-CN" sz="1800" dirty="0">
                <a:solidFill>
                  <a:srgbClr val="000000"/>
                </a:solidFill>
                <a:latin typeface="+mn-ea"/>
                <a:cs typeface="华文细黑"/>
              </a:rPr>
              <a:t>(2)REPEAT</a:t>
            </a:r>
          </a:p>
          <a:p>
            <a:r>
              <a:rPr lang="en-US" altLang="zh-CN" sz="1800" dirty="0">
                <a:solidFill>
                  <a:srgbClr val="000000"/>
                </a:solidFill>
                <a:latin typeface="+mn-ea"/>
                <a:cs typeface="华文细黑"/>
              </a:rPr>
              <a:t>(3)</a:t>
            </a:r>
            <a:r>
              <a:rPr lang="zh-CN" altLang="en-US" sz="1800" dirty="0">
                <a:solidFill>
                  <a:srgbClr val="000000"/>
                </a:solidFill>
                <a:latin typeface="+mn-ea"/>
                <a:cs typeface="华文细黑"/>
              </a:rPr>
              <a:t>根据两个簇中最近的数据点找到最近的两个簇；</a:t>
            </a:r>
          </a:p>
          <a:p>
            <a:r>
              <a:rPr lang="en-US" altLang="zh-CN" sz="1800" dirty="0">
                <a:solidFill>
                  <a:srgbClr val="000000"/>
                </a:solidFill>
                <a:latin typeface="+mn-ea"/>
                <a:cs typeface="华文细黑"/>
              </a:rPr>
              <a:t>(4)</a:t>
            </a:r>
            <a:r>
              <a:rPr lang="zh-CN" altLang="en-US" sz="1800" dirty="0">
                <a:solidFill>
                  <a:srgbClr val="000000"/>
                </a:solidFill>
                <a:latin typeface="+mn-ea"/>
                <a:cs typeface="华文细黑"/>
              </a:rPr>
              <a:t>合并两个簇，生成新的簇的集合；</a:t>
            </a:r>
          </a:p>
          <a:p>
            <a:r>
              <a:rPr lang="en-US" altLang="zh-CN" sz="1800" dirty="0">
                <a:solidFill>
                  <a:srgbClr val="000000"/>
                </a:solidFill>
                <a:latin typeface="+mn-ea"/>
                <a:cs typeface="华文细黑"/>
              </a:rPr>
              <a:t>(5)UNTIL</a:t>
            </a:r>
            <a:r>
              <a:rPr lang="zh-CN" altLang="en-US" sz="1800" dirty="0">
                <a:solidFill>
                  <a:srgbClr val="000000"/>
                </a:solidFill>
                <a:latin typeface="+mn-ea"/>
                <a:cs typeface="华文细黑"/>
              </a:rPr>
              <a:t>达到定义的簇的数目；</a:t>
            </a:r>
          </a:p>
          <a:p>
            <a:pPr lvl="1" eaLnBrk="1" hangingPunct="1">
              <a:buFont typeface="Arial" charset="0"/>
              <a:buChar char="•"/>
            </a:pPr>
            <a:endParaRPr lang="zh-CN" altLang="en-US" sz="2100" b="0" dirty="0">
              <a:solidFill>
                <a:srgbClr val="000000"/>
              </a:solidFill>
              <a:latin typeface="+mn-ea"/>
              <a:cs typeface="华文细黑"/>
              <a:sym typeface="Arial" charset="0"/>
            </a:endParaRPr>
          </a:p>
          <a:p>
            <a:pPr marL="457200" lvl="1" indent="0" eaLnBrk="1" hangingPunct="1">
              <a:buNone/>
            </a:pPr>
            <a:r>
              <a:rPr lang="zh-CN" altLang="en-US" sz="2100" b="0" dirty="0" smtClean="0">
                <a:solidFill>
                  <a:srgbClr val="000000"/>
                </a:solidFill>
                <a:latin typeface="+mn-ea"/>
                <a:cs typeface="华文细黑"/>
              </a:rPr>
              <a:t/>
            </a:r>
            <a:br>
              <a:rPr lang="zh-CN" altLang="en-US" sz="2100" b="0" dirty="0" smtClean="0">
                <a:solidFill>
                  <a:srgbClr val="000000"/>
                </a:solidFill>
                <a:latin typeface="+mn-ea"/>
                <a:cs typeface="华文细黑"/>
              </a:rPr>
            </a:br>
            <a:endParaRPr lang="zh-CN" altLang="en-US" sz="2100" b="0" dirty="0">
              <a:solidFill>
                <a:srgbClr val="000000"/>
              </a:solidFill>
              <a:latin typeface="+mn-ea"/>
              <a:cs typeface="华文细黑"/>
            </a:endParaRPr>
          </a:p>
        </p:txBody>
      </p:sp>
    </p:spTree>
    <p:extLst>
      <p:ext uri="{BB962C8B-B14F-4D97-AF65-F5344CB8AC3E}">
        <p14:creationId xmlns:p14="http://schemas.microsoft.com/office/powerpoint/2010/main" val="35957599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zh-CN" altLang="en-US" dirty="0" smtClean="0">
                <a:latin typeface="+mj-ea"/>
              </a:rPr>
              <a:t>层次聚类过程</a:t>
            </a:r>
            <a:endParaRPr lang="zh-CN" altLang="en-US" dirty="0">
              <a:latin typeface="+mj-ea"/>
            </a:endParaRPr>
          </a:p>
        </p:txBody>
      </p:sp>
      <p:sp>
        <p:nvSpPr>
          <p:cNvPr id="46083" name="Rectangle 3"/>
          <p:cNvSpPr>
            <a:spLocks noGrp="1" noChangeArrowheads="1"/>
          </p:cNvSpPr>
          <p:nvPr>
            <p:ph type="body" idx="1"/>
          </p:nvPr>
        </p:nvSpPr>
        <p:spPr>
          <a:xfrm>
            <a:off x="468314" y="1339852"/>
            <a:ext cx="8207375" cy="5426075"/>
          </a:xfrm>
        </p:spPr>
        <p:txBody>
          <a:bodyPr/>
          <a:lstStyle/>
          <a:p>
            <a:pPr eaLnBrk="1" hangingPunct="1"/>
            <a:r>
              <a:rPr lang="zh-CN" altLang="en-US" sz="2400" b="0" dirty="0">
                <a:latin typeface="+mn-ea"/>
                <a:cs typeface="华文细黑"/>
              </a:rPr>
              <a:t>下图描述了一种凝聚层次聚类算法和一种分裂层次聚类算法对一个包含五个对象的数据集合{a,b,c,d,e}的处理过程。</a:t>
            </a:r>
          </a:p>
        </p:txBody>
      </p:sp>
      <p:grpSp>
        <p:nvGrpSpPr>
          <p:cNvPr id="46084" name="Group 4"/>
          <p:cNvGrpSpPr>
            <a:grpSpLocks/>
          </p:cNvGrpSpPr>
          <p:nvPr/>
        </p:nvGrpSpPr>
        <p:grpSpPr bwMode="auto">
          <a:xfrm>
            <a:off x="1189039" y="2781302"/>
            <a:ext cx="6735763" cy="3498409"/>
            <a:chOff x="0" y="0"/>
            <a:chExt cx="4243" cy="2274"/>
          </a:xfrm>
        </p:grpSpPr>
        <p:sp>
          <p:nvSpPr>
            <p:cNvPr id="9223" name="Line 5"/>
            <p:cNvSpPr>
              <a:spLocks noChangeShapeType="1"/>
            </p:cNvSpPr>
            <p:nvPr/>
          </p:nvSpPr>
          <p:spPr bwMode="auto">
            <a:xfrm>
              <a:off x="0" y="336"/>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grpSp>
          <p:nvGrpSpPr>
            <p:cNvPr id="46087" name="Group 6"/>
            <p:cNvGrpSpPr>
              <a:grpSpLocks/>
            </p:cNvGrpSpPr>
            <p:nvPr/>
          </p:nvGrpSpPr>
          <p:grpSpPr bwMode="auto">
            <a:xfrm>
              <a:off x="240" y="9"/>
              <a:ext cx="480" cy="327"/>
              <a:chOff x="0" y="0"/>
              <a:chExt cx="480" cy="327"/>
            </a:xfrm>
          </p:grpSpPr>
          <p:sp>
            <p:nvSpPr>
              <p:cNvPr id="9276" name="Line 7"/>
              <p:cNvSpPr>
                <a:spLocks noChangeShapeType="1"/>
              </p:cNvSpPr>
              <p:nvPr/>
            </p:nvSpPr>
            <p:spPr bwMode="auto">
              <a:xfrm flipH="1">
                <a:off x="96" y="23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77" name="Text Box 8"/>
              <p:cNvSpPr txBox="1">
                <a:spLocks noChangeArrowheads="1"/>
              </p:cNvSpPr>
              <p:nvPr/>
            </p:nvSpPr>
            <p:spPr bwMode="auto">
              <a:xfrm>
                <a:off x="0" y="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0</a:t>
                </a:r>
              </a:p>
            </p:txBody>
          </p:sp>
        </p:grpSp>
        <p:grpSp>
          <p:nvGrpSpPr>
            <p:cNvPr id="46088" name="Group 9"/>
            <p:cNvGrpSpPr>
              <a:grpSpLocks/>
            </p:cNvGrpSpPr>
            <p:nvPr/>
          </p:nvGrpSpPr>
          <p:grpSpPr bwMode="auto">
            <a:xfrm>
              <a:off x="768" y="0"/>
              <a:ext cx="480" cy="327"/>
              <a:chOff x="0" y="0"/>
              <a:chExt cx="480" cy="327"/>
            </a:xfrm>
          </p:grpSpPr>
          <p:sp>
            <p:nvSpPr>
              <p:cNvPr id="9274" name="Line 10"/>
              <p:cNvSpPr>
                <a:spLocks noChangeShapeType="1"/>
              </p:cNvSpPr>
              <p:nvPr/>
            </p:nvSpPr>
            <p:spPr bwMode="auto">
              <a:xfrm flipH="1">
                <a:off x="96" y="23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75" name="Text Box 11"/>
              <p:cNvSpPr txBox="1">
                <a:spLocks noChangeArrowheads="1"/>
              </p:cNvSpPr>
              <p:nvPr/>
            </p:nvSpPr>
            <p:spPr bwMode="auto">
              <a:xfrm>
                <a:off x="0" y="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1</a:t>
                </a:r>
              </a:p>
            </p:txBody>
          </p:sp>
        </p:grpSp>
        <p:grpSp>
          <p:nvGrpSpPr>
            <p:cNvPr id="46089" name="Group 12"/>
            <p:cNvGrpSpPr>
              <a:grpSpLocks/>
            </p:cNvGrpSpPr>
            <p:nvPr/>
          </p:nvGrpSpPr>
          <p:grpSpPr bwMode="auto">
            <a:xfrm>
              <a:off x="1296" y="0"/>
              <a:ext cx="480" cy="327"/>
              <a:chOff x="0" y="0"/>
              <a:chExt cx="480" cy="327"/>
            </a:xfrm>
          </p:grpSpPr>
          <p:sp>
            <p:nvSpPr>
              <p:cNvPr id="9272" name="Line 13"/>
              <p:cNvSpPr>
                <a:spLocks noChangeShapeType="1"/>
              </p:cNvSpPr>
              <p:nvPr/>
            </p:nvSpPr>
            <p:spPr bwMode="auto">
              <a:xfrm flipH="1">
                <a:off x="96" y="23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73" name="Text Box 14"/>
              <p:cNvSpPr txBox="1">
                <a:spLocks noChangeArrowheads="1"/>
              </p:cNvSpPr>
              <p:nvPr/>
            </p:nvSpPr>
            <p:spPr bwMode="auto">
              <a:xfrm>
                <a:off x="0" y="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2</a:t>
                </a:r>
              </a:p>
            </p:txBody>
          </p:sp>
        </p:grpSp>
        <p:grpSp>
          <p:nvGrpSpPr>
            <p:cNvPr id="46090" name="Group 15"/>
            <p:cNvGrpSpPr>
              <a:grpSpLocks/>
            </p:cNvGrpSpPr>
            <p:nvPr/>
          </p:nvGrpSpPr>
          <p:grpSpPr bwMode="auto">
            <a:xfrm>
              <a:off x="1776" y="0"/>
              <a:ext cx="480" cy="327"/>
              <a:chOff x="0" y="0"/>
              <a:chExt cx="480" cy="327"/>
            </a:xfrm>
          </p:grpSpPr>
          <p:sp>
            <p:nvSpPr>
              <p:cNvPr id="9270" name="Line 16"/>
              <p:cNvSpPr>
                <a:spLocks noChangeShapeType="1"/>
              </p:cNvSpPr>
              <p:nvPr/>
            </p:nvSpPr>
            <p:spPr bwMode="auto">
              <a:xfrm flipH="1">
                <a:off x="96" y="23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71" name="Text Box 17"/>
              <p:cNvSpPr txBox="1">
                <a:spLocks noChangeArrowheads="1"/>
              </p:cNvSpPr>
              <p:nvPr/>
            </p:nvSpPr>
            <p:spPr bwMode="auto">
              <a:xfrm>
                <a:off x="0" y="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3</a:t>
                </a:r>
              </a:p>
            </p:txBody>
          </p:sp>
        </p:grpSp>
        <p:grpSp>
          <p:nvGrpSpPr>
            <p:cNvPr id="46091" name="Group 18"/>
            <p:cNvGrpSpPr>
              <a:grpSpLocks/>
            </p:cNvGrpSpPr>
            <p:nvPr/>
          </p:nvGrpSpPr>
          <p:grpSpPr bwMode="auto">
            <a:xfrm>
              <a:off x="2256" y="0"/>
              <a:ext cx="480" cy="327"/>
              <a:chOff x="0" y="0"/>
              <a:chExt cx="480" cy="327"/>
            </a:xfrm>
          </p:grpSpPr>
          <p:sp>
            <p:nvSpPr>
              <p:cNvPr id="9268" name="Line 19"/>
              <p:cNvSpPr>
                <a:spLocks noChangeShapeType="1"/>
              </p:cNvSpPr>
              <p:nvPr/>
            </p:nvSpPr>
            <p:spPr bwMode="auto">
              <a:xfrm flipH="1">
                <a:off x="96" y="23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9" name="Text Box 20"/>
              <p:cNvSpPr txBox="1">
                <a:spLocks noChangeArrowheads="1"/>
              </p:cNvSpPr>
              <p:nvPr/>
            </p:nvSpPr>
            <p:spPr bwMode="auto">
              <a:xfrm>
                <a:off x="0" y="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4</a:t>
                </a:r>
              </a:p>
            </p:txBody>
          </p:sp>
        </p:grpSp>
        <p:sp>
          <p:nvSpPr>
            <p:cNvPr id="9229" name="Text Box 21"/>
            <p:cNvSpPr txBox="1">
              <a:spLocks noChangeArrowheads="1"/>
            </p:cNvSpPr>
            <p:nvPr/>
          </p:nvSpPr>
          <p:spPr bwMode="auto">
            <a:xfrm>
              <a:off x="251" y="732"/>
              <a:ext cx="18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b</a:t>
              </a:r>
            </a:p>
          </p:txBody>
        </p:sp>
        <p:sp>
          <p:nvSpPr>
            <p:cNvPr id="9230" name="Text Box 22"/>
            <p:cNvSpPr txBox="1">
              <a:spLocks noChangeArrowheads="1"/>
            </p:cNvSpPr>
            <p:nvPr/>
          </p:nvSpPr>
          <p:spPr bwMode="auto">
            <a:xfrm>
              <a:off x="251" y="1332"/>
              <a:ext cx="18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d</a:t>
              </a:r>
            </a:p>
          </p:txBody>
        </p:sp>
        <p:sp>
          <p:nvSpPr>
            <p:cNvPr id="9231" name="Text Box 23"/>
            <p:cNvSpPr txBox="1">
              <a:spLocks noChangeArrowheads="1"/>
            </p:cNvSpPr>
            <p:nvPr/>
          </p:nvSpPr>
          <p:spPr bwMode="auto">
            <a:xfrm>
              <a:off x="251" y="1032"/>
              <a:ext cx="18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c</a:t>
              </a:r>
            </a:p>
          </p:txBody>
        </p:sp>
        <p:sp>
          <p:nvSpPr>
            <p:cNvPr id="9232" name="Text Box 24"/>
            <p:cNvSpPr txBox="1">
              <a:spLocks noChangeArrowheads="1"/>
            </p:cNvSpPr>
            <p:nvPr/>
          </p:nvSpPr>
          <p:spPr bwMode="auto">
            <a:xfrm>
              <a:off x="251" y="1632"/>
              <a:ext cx="18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e</a:t>
              </a:r>
            </a:p>
          </p:txBody>
        </p:sp>
        <p:sp>
          <p:nvSpPr>
            <p:cNvPr id="9233" name="Text Box 25"/>
            <p:cNvSpPr txBox="1">
              <a:spLocks noChangeArrowheads="1"/>
            </p:cNvSpPr>
            <p:nvPr/>
          </p:nvSpPr>
          <p:spPr bwMode="auto">
            <a:xfrm>
              <a:off x="251" y="432"/>
              <a:ext cx="18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a</a:t>
              </a:r>
            </a:p>
          </p:txBody>
        </p:sp>
        <p:sp>
          <p:nvSpPr>
            <p:cNvPr id="9234" name="Oval 26"/>
            <p:cNvSpPr>
              <a:spLocks noChangeArrowheads="1"/>
            </p:cNvSpPr>
            <p:nvPr/>
          </p:nvSpPr>
          <p:spPr bwMode="auto">
            <a:xfrm>
              <a:off x="192" y="48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35" name="Oval 27"/>
            <p:cNvSpPr>
              <a:spLocks noChangeArrowheads="1"/>
            </p:cNvSpPr>
            <p:nvPr/>
          </p:nvSpPr>
          <p:spPr bwMode="auto">
            <a:xfrm>
              <a:off x="192" y="76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36" name="Oval 28"/>
            <p:cNvSpPr>
              <a:spLocks noChangeArrowheads="1"/>
            </p:cNvSpPr>
            <p:nvPr/>
          </p:nvSpPr>
          <p:spPr bwMode="auto">
            <a:xfrm>
              <a:off x="192" y="105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37" name="Oval 29"/>
            <p:cNvSpPr>
              <a:spLocks noChangeArrowheads="1"/>
            </p:cNvSpPr>
            <p:nvPr/>
          </p:nvSpPr>
          <p:spPr bwMode="auto">
            <a:xfrm>
              <a:off x="192" y="134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38" name="Oval 30"/>
            <p:cNvSpPr>
              <a:spLocks noChangeArrowheads="1"/>
            </p:cNvSpPr>
            <p:nvPr/>
          </p:nvSpPr>
          <p:spPr bwMode="auto">
            <a:xfrm>
              <a:off x="192" y="1632"/>
              <a:ext cx="288" cy="23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39" name="Text Box 31"/>
            <p:cNvSpPr txBox="1">
              <a:spLocks noChangeArrowheads="1"/>
            </p:cNvSpPr>
            <p:nvPr/>
          </p:nvSpPr>
          <p:spPr bwMode="auto">
            <a:xfrm>
              <a:off x="796" y="528"/>
              <a:ext cx="2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a b</a:t>
              </a:r>
            </a:p>
          </p:txBody>
        </p:sp>
        <p:sp>
          <p:nvSpPr>
            <p:cNvPr id="9240" name="Oval 32"/>
            <p:cNvSpPr>
              <a:spLocks noChangeArrowheads="1"/>
            </p:cNvSpPr>
            <p:nvPr/>
          </p:nvSpPr>
          <p:spPr bwMode="auto">
            <a:xfrm>
              <a:off x="672" y="576"/>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41" name="Text Box 33"/>
            <p:cNvSpPr txBox="1">
              <a:spLocks noChangeArrowheads="1"/>
            </p:cNvSpPr>
            <p:nvPr/>
          </p:nvSpPr>
          <p:spPr bwMode="auto">
            <a:xfrm>
              <a:off x="1321" y="1439"/>
              <a:ext cx="2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d e</a:t>
              </a:r>
            </a:p>
          </p:txBody>
        </p:sp>
        <p:sp>
          <p:nvSpPr>
            <p:cNvPr id="9242" name="Oval 34"/>
            <p:cNvSpPr>
              <a:spLocks noChangeArrowheads="1"/>
            </p:cNvSpPr>
            <p:nvPr/>
          </p:nvSpPr>
          <p:spPr bwMode="auto">
            <a:xfrm>
              <a:off x="1200" y="1488"/>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43" name="Text Box 35"/>
            <p:cNvSpPr txBox="1">
              <a:spLocks noChangeArrowheads="1"/>
            </p:cNvSpPr>
            <p:nvPr/>
          </p:nvSpPr>
          <p:spPr bwMode="auto">
            <a:xfrm>
              <a:off x="1723" y="1152"/>
              <a:ext cx="39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c d e</a:t>
              </a:r>
            </a:p>
          </p:txBody>
        </p:sp>
        <p:sp>
          <p:nvSpPr>
            <p:cNvPr id="9244" name="Oval 36"/>
            <p:cNvSpPr>
              <a:spLocks noChangeArrowheads="1"/>
            </p:cNvSpPr>
            <p:nvPr/>
          </p:nvSpPr>
          <p:spPr bwMode="auto">
            <a:xfrm>
              <a:off x="1584" y="1152"/>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45" name="Text Box 37"/>
            <p:cNvSpPr txBox="1">
              <a:spLocks noChangeArrowheads="1"/>
            </p:cNvSpPr>
            <p:nvPr/>
          </p:nvSpPr>
          <p:spPr bwMode="auto">
            <a:xfrm>
              <a:off x="2093" y="816"/>
              <a:ext cx="60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b="0" smtClean="0">
                  <a:latin typeface="Times New Roman" charset="0"/>
                  <a:ea typeface="宋体" charset="0"/>
                  <a:cs typeface="宋体" charset="0"/>
                </a:rPr>
                <a:t>a b c d e</a:t>
              </a:r>
            </a:p>
          </p:txBody>
        </p:sp>
        <p:sp>
          <p:nvSpPr>
            <p:cNvPr id="9246" name="Oval 38"/>
            <p:cNvSpPr>
              <a:spLocks noChangeArrowheads="1"/>
            </p:cNvSpPr>
            <p:nvPr/>
          </p:nvSpPr>
          <p:spPr bwMode="auto">
            <a:xfrm>
              <a:off x="1920" y="816"/>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Arial" charset="0"/>
                <a:buNone/>
                <a:defRPr/>
              </a:pPr>
              <a:endParaRPr lang="zh-CN" b="0"/>
            </a:p>
          </p:txBody>
        </p:sp>
        <p:sp>
          <p:nvSpPr>
            <p:cNvPr id="9247" name="Line 39"/>
            <p:cNvSpPr>
              <a:spLocks noChangeShapeType="1"/>
            </p:cNvSpPr>
            <p:nvPr/>
          </p:nvSpPr>
          <p:spPr bwMode="auto">
            <a:xfrm>
              <a:off x="0" y="1977"/>
              <a:ext cx="3216"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48" name="Line 40"/>
            <p:cNvSpPr>
              <a:spLocks noChangeShapeType="1"/>
            </p:cNvSpPr>
            <p:nvPr/>
          </p:nvSpPr>
          <p:spPr bwMode="auto">
            <a:xfrm flipH="1">
              <a:off x="336" y="1977"/>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49" name="Text Box 41"/>
            <p:cNvSpPr txBox="1">
              <a:spLocks noChangeArrowheads="1"/>
            </p:cNvSpPr>
            <p:nvPr/>
          </p:nvSpPr>
          <p:spPr bwMode="auto">
            <a:xfrm>
              <a:off x="240" y="2034"/>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4</a:t>
              </a:r>
            </a:p>
          </p:txBody>
        </p:sp>
        <p:sp>
          <p:nvSpPr>
            <p:cNvPr id="9250" name="Line 42"/>
            <p:cNvSpPr>
              <a:spLocks noChangeShapeType="1"/>
            </p:cNvSpPr>
            <p:nvPr/>
          </p:nvSpPr>
          <p:spPr bwMode="auto">
            <a:xfrm flipH="1">
              <a:off x="864" y="19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51" name="Text Box 43"/>
            <p:cNvSpPr txBox="1">
              <a:spLocks noChangeArrowheads="1"/>
            </p:cNvSpPr>
            <p:nvPr/>
          </p:nvSpPr>
          <p:spPr bwMode="auto">
            <a:xfrm>
              <a:off x="768" y="2025"/>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3</a:t>
              </a:r>
            </a:p>
          </p:txBody>
        </p:sp>
        <p:sp>
          <p:nvSpPr>
            <p:cNvPr id="9252" name="Line 44"/>
            <p:cNvSpPr>
              <a:spLocks noChangeShapeType="1"/>
            </p:cNvSpPr>
            <p:nvPr/>
          </p:nvSpPr>
          <p:spPr bwMode="auto">
            <a:xfrm flipH="1">
              <a:off x="1392" y="19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53" name="Text Box 45"/>
            <p:cNvSpPr txBox="1">
              <a:spLocks noChangeArrowheads="1"/>
            </p:cNvSpPr>
            <p:nvPr/>
          </p:nvSpPr>
          <p:spPr bwMode="auto">
            <a:xfrm>
              <a:off x="1296" y="2025"/>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2</a:t>
              </a:r>
            </a:p>
          </p:txBody>
        </p:sp>
        <p:sp>
          <p:nvSpPr>
            <p:cNvPr id="9254" name="Line 46"/>
            <p:cNvSpPr>
              <a:spLocks noChangeShapeType="1"/>
            </p:cNvSpPr>
            <p:nvPr/>
          </p:nvSpPr>
          <p:spPr bwMode="auto">
            <a:xfrm flipH="1">
              <a:off x="1872" y="19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55" name="Text Box 47"/>
            <p:cNvSpPr txBox="1">
              <a:spLocks noChangeArrowheads="1"/>
            </p:cNvSpPr>
            <p:nvPr/>
          </p:nvSpPr>
          <p:spPr bwMode="auto">
            <a:xfrm>
              <a:off x="1776" y="2025"/>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1</a:t>
              </a:r>
            </a:p>
          </p:txBody>
        </p:sp>
        <p:sp>
          <p:nvSpPr>
            <p:cNvPr id="9256" name="Line 48"/>
            <p:cNvSpPr>
              <a:spLocks noChangeShapeType="1"/>
            </p:cNvSpPr>
            <p:nvPr/>
          </p:nvSpPr>
          <p:spPr bwMode="auto">
            <a:xfrm flipH="1">
              <a:off x="2352" y="19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57" name="Text Box 49"/>
            <p:cNvSpPr txBox="1">
              <a:spLocks noChangeArrowheads="1"/>
            </p:cNvSpPr>
            <p:nvPr/>
          </p:nvSpPr>
          <p:spPr bwMode="auto">
            <a:xfrm>
              <a:off x="2256" y="2025"/>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spcBef>
                  <a:spcPct val="50000"/>
                </a:spcBef>
                <a:buFont typeface="Arial" charset="0"/>
                <a:buNone/>
                <a:defRPr/>
              </a:pPr>
              <a:r>
                <a:rPr lang="en-US" altLang="zh-CN" sz="1800" b="0" smtClean="0">
                  <a:latin typeface="Times New Roman" charset="0"/>
                  <a:ea typeface="宋体" charset="0"/>
                  <a:cs typeface="宋体" charset="0"/>
                </a:rPr>
                <a:t>Step 0</a:t>
              </a:r>
            </a:p>
          </p:txBody>
        </p:sp>
        <p:sp>
          <p:nvSpPr>
            <p:cNvPr id="9258" name="Line 50"/>
            <p:cNvSpPr>
              <a:spLocks noChangeShapeType="1"/>
            </p:cNvSpPr>
            <p:nvPr/>
          </p:nvSpPr>
          <p:spPr bwMode="auto">
            <a:xfrm>
              <a:off x="480" y="576"/>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59" name="Line 51"/>
            <p:cNvSpPr>
              <a:spLocks noChangeShapeType="1"/>
            </p:cNvSpPr>
            <p:nvPr/>
          </p:nvSpPr>
          <p:spPr bwMode="auto">
            <a:xfrm flipV="1">
              <a:off x="480" y="672"/>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0" name="Line 52"/>
            <p:cNvSpPr>
              <a:spLocks noChangeShapeType="1"/>
            </p:cNvSpPr>
            <p:nvPr/>
          </p:nvSpPr>
          <p:spPr bwMode="auto">
            <a:xfrm>
              <a:off x="480" y="1439"/>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1" name="Line 53"/>
            <p:cNvSpPr>
              <a:spLocks noChangeShapeType="1"/>
            </p:cNvSpPr>
            <p:nvPr/>
          </p:nvSpPr>
          <p:spPr bwMode="auto">
            <a:xfrm flipV="1">
              <a:off x="480" y="1584"/>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2" name="Line 54"/>
            <p:cNvSpPr>
              <a:spLocks noChangeShapeType="1"/>
            </p:cNvSpPr>
            <p:nvPr/>
          </p:nvSpPr>
          <p:spPr bwMode="auto">
            <a:xfrm>
              <a:off x="480" y="1200"/>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3" name="Line 55"/>
            <p:cNvSpPr>
              <a:spLocks noChangeShapeType="1"/>
            </p:cNvSpPr>
            <p:nvPr/>
          </p:nvSpPr>
          <p:spPr bwMode="auto">
            <a:xfrm flipV="1">
              <a:off x="1488" y="1296"/>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4" name="Line 56"/>
            <p:cNvSpPr>
              <a:spLocks noChangeShapeType="1"/>
            </p:cNvSpPr>
            <p:nvPr/>
          </p:nvSpPr>
          <p:spPr bwMode="auto">
            <a:xfrm>
              <a:off x="1200" y="720"/>
              <a:ext cx="72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5" name="Line 57"/>
            <p:cNvSpPr>
              <a:spLocks noChangeShapeType="1"/>
            </p:cNvSpPr>
            <p:nvPr/>
          </p:nvSpPr>
          <p:spPr bwMode="auto">
            <a:xfrm flipV="1">
              <a:off x="1872" y="96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zh-CN" altLang="en-US"/>
            </a:p>
          </p:txBody>
        </p:sp>
        <p:sp>
          <p:nvSpPr>
            <p:cNvPr id="9266" name="Text Box 58"/>
            <p:cNvSpPr txBox="1">
              <a:spLocks noChangeArrowheads="1"/>
            </p:cNvSpPr>
            <p:nvPr/>
          </p:nvSpPr>
          <p:spPr bwMode="auto">
            <a:xfrm>
              <a:off x="3246" y="48"/>
              <a:ext cx="99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smtClean="0">
                  <a:latin typeface="Times New Roman" charset="0"/>
                  <a:ea typeface="宋体" charset="0"/>
                  <a:cs typeface="宋体" charset="0"/>
                </a:rPr>
                <a:t>agglomerative</a:t>
              </a:r>
            </a:p>
          </p:txBody>
        </p:sp>
        <p:sp>
          <p:nvSpPr>
            <p:cNvPr id="9267" name="Text Box 59"/>
            <p:cNvSpPr txBox="1">
              <a:spLocks noChangeArrowheads="1"/>
            </p:cNvSpPr>
            <p:nvPr/>
          </p:nvSpPr>
          <p:spPr bwMode="auto">
            <a:xfrm>
              <a:off x="3346" y="1776"/>
              <a:ext cx="58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a:buFont typeface="Arial" charset="0"/>
                <a:buNone/>
                <a:defRPr/>
              </a:pPr>
              <a:r>
                <a:rPr lang="en-US" altLang="zh-CN" sz="1800" smtClean="0">
                  <a:latin typeface="Times New Roman" charset="0"/>
                  <a:ea typeface="宋体" charset="0"/>
                  <a:cs typeface="宋体" charset="0"/>
                </a:rPr>
                <a:t>divisive</a:t>
              </a:r>
            </a:p>
          </p:txBody>
        </p:sp>
      </p:grpSp>
      <p:sp>
        <p:nvSpPr>
          <p:cNvPr id="46085" name="Text Box 60"/>
          <p:cNvSpPr txBox="1">
            <a:spLocks noChangeArrowheads="1"/>
          </p:cNvSpPr>
          <p:nvPr/>
        </p:nvSpPr>
        <p:spPr bwMode="auto">
          <a:xfrm>
            <a:off x="1692276" y="6369052"/>
            <a:ext cx="60449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i="1">
                <a:solidFill>
                  <a:schemeClr val="tx1"/>
                </a:solidFill>
                <a:latin typeface="Arial" charset="0"/>
                <a:ea typeface="华文细黑" charset="0"/>
                <a:cs typeface="华文细黑" charset="0"/>
              </a:defRPr>
            </a:lvl1pPr>
            <a:lvl2pPr marL="742950" indent="-285750">
              <a:defRPr sz="2400" b="1" i="1">
                <a:solidFill>
                  <a:schemeClr val="tx1"/>
                </a:solidFill>
                <a:latin typeface="Arial" charset="0"/>
                <a:ea typeface="华文细黑" charset="0"/>
                <a:cs typeface="华文细黑" charset="0"/>
              </a:defRPr>
            </a:lvl2pPr>
            <a:lvl3pPr marL="1143000" indent="-228600">
              <a:defRPr sz="2400" b="1" i="1">
                <a:solidFill>
                  <a:schemeClr val="tx1"/>
                </a:solidFill>
                <a:latin typeface="Arial" charset="0"/>
                <a:ea typeface="华文细黑" charset="0"/>
                <a:cs typeface="华文细黑" charset="0"/>
              </a:defRPr>
            </a:lvl3pPr>
            <a:lvl4pPr marL="1600200" indent="-228600">
              <a:defRPr sz="2400" b="1" i="1">
                <a:solidFill>
                  <a:schemeClr val="tx1"/>
                </a:solidFill>
                <a:latin typeface="Arial" charset="0"/>
                <a:ea typeface="华文细黑" charset="0"/>
                <a:cs typeface="华文细黑" charset="0"/>
              </a:defRPr>
            </a:lvl4pPr>
            <a:lvl5pPr marL="2057400" indent="-228600">
              <a:defRPr sz="2400" b="1" i="1">
                <a:solidFill>
                  <a:schemeClr val="tx1"/>
                </a:solidFill>
                <a:latin typeface="Arial" charset="0"/>
                <a:ea typeface="华文细黑" charset="0"/>
                <a:cs typeface="华文细黑" charset="0"/>
              </a:defRPr>
            </a:lvl5pPr>
            <a:lvl6pPr marL="25146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6pPr>
            <a:lvl7pPr marL="29718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7pPr>
            <a:lvl8pPr marL="34290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8pPr>
            <a:lvl9pPr marL="38862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9pPr>
          </a:lstStyle>
          <a:p>
            <a:pPr eaLnBrk="1" hangingPunct="1">
              <a:buFont typeface="Arial" charset="0"/>
              <a:buNone/>
            </a:pPr>
            <a:r>
              <a:rPr lang="zh-CN" altLang="en-US" sz="2000" dirty="0">
                <a:solidFill>
                  <a:srgbClr val="000000"/>
                </a:solidFill>
                <a:latin typeface="+mn-ea"/>
                <a:ea typeface="+mn-ea"/>
                <a:cs typeface="华文楷体" charset="0"/>
              </a:rPr>
              <a:t>图1 对数据对象{a,b,c,d,e}的凝聚和分裂层次聚类</a:t>
            </a:r>
          </a:p>
        </p:txBody>
      </p:sp>
    </p:spTree>
    <p:extLst>
      <p:ext uri="{BB962C8B-B14F-4D97-AF65-F5344CB8AC3E}">
        <p14:creationId xmlns:p14="http://schemas.microsoft.com/office/powerpoint/2010/main" val="35559950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zh-CN" altLang="en-US" dirty="0">
                <a:latin typeface="+mj-ea"/>
              </a:rPr>
              <a:t>层次聚类步骤</a:t>
            </a:r>
          </a:p>
        </p:txBody>
      </p:sp>
      <p:sp>
        <p:nvSpPr>
          <p:cNvPr id="47107" name="Rectangle 3"/>
          <p:cNvSpPr>
            <a:spLocks noGrp="1" noChangeArrowheads="1"/>
          </p:cNvSpPr>
          <p:nvPr>
            <p:ph type="body" idx="1"/>
          </p:nvPr>
        </p:nvSpPr>
        <p:spPr/>
        <p:txBody>
          <a:bodyPr>
            <a:normAutofit/>
          </a:bodyPr>
          <a:lstStyle/>
          <a:p>
            <a:pPr marL="0" indent="0" eaLnBrk="1" hangingPunct="1">
              <a:buNone/>
            </a:pPr>
            <a:r>
              <a:rPr lang="en-US" altLang="zh-CN" sz="2400" b="0" dirty="0" smtClean="0">
                <a:solidFill>
                  <a:srgbClr val="000000"/>
                </a:solidFill>
                <a:latin typeface="+mn-ea"/>
                <a:cs typeface="华文细黑"/>
              </a:rPr>
              <a:t>1.</a:t>
            </a:r>
            <a:r>
              <a:rPr lang="zh-CN" altLang="en-US" sz="2400" b="0" dirty="0" smtClean="0">
                <a:solidFill>
                  <a:srgbClr val="000000"/>
                </a:solidFill>
                <a:latin typeface="+mn-ea"/>
                <a:cs typeface="华文细黑"/>
              </a:rPr>
              <a:t>初始</a:t>
            </a:r>
            <a:r>
              <a:rPr lang="zh-CN" altLang="en-US" sz="2400" b="0" dirty="0">
                <a:solidFill>
                  <a:srgbClr val="000000"/>
                </a:solidFill>
                <a:latin typeface="+mn-ea"/>
                <a:cs typeface="华文细黑"/>
              </a:rPr>
              <a:t>，凝聚层次聚类算法将每个对象自为一簇，然后这些簇根据某种准则逐步合并，直到所有的对象最终合并形成一个簇</a:t>
            </a:r>
            <a:r>
              <a:rPr lang="zh-CN" altLang="en-US" sz="2400" b="0" dirty="0" smtClean="0">
                <a:solidFill>
                  <a:srgbClr val="000000"/>
                </a:solidFill>
                <a:latin typeface="+mn-ea"/>
                <a:cs typeface="华文细黑"/>
              </a:rPr>
              <a:t>。例如</a:t>
            </a:r>
            <a:r>
              <a:rPr lang="zh-CN" altLang="en-US" sz="2400" b="0" dirty="0">
                <a:solidFill>
                  <a:srgbClr val="000000"/>
                </a:solidFill>
                <a:latin typeface="+mn-ea"/>
                <a:cs typeface="华文细黑"/>
              </a:rPr>
              <a:t>，如果簇C1中的一个对象和簇C2中的一个对象之间的距离是所有属于不同簇的对象间欧氏距离中最小的，则C1和C2合并。</a:t>
            </a:r>
          </a:p>
          <a:p>
            <a:pPr marL="0" indent="0" eaLnBrk="1" hangingPunct="1">
              <a:buNone/>
            </a:pPr>
            <a:r>
              <a:rPr lang="en-US" altLang="zh-CN" sz="2400" b="0" dirty="0" smtClean="0">
                <a:solidFill>
                  <a:srgbClr val="000000"/>
                </a:solidFill>
                <a:latin typeface="+mn-ea"/>
                <a:cs typeface="华文细黑"/>
              </a:rPr>
              <a:t>2.</a:t>
            </a:r>
            <a:r>
              <a:rPr lang="zh-CN" altLang="en-US" sz="2400" b="0" dirty="0" smtClean="0">
                <a:solidFill>
                  <a:srgbClr val="000000"/>
                </a:solidFill>
                <a:latin typeface="+mn-ea"/>
                <a:cs typeface="华文细黑"/>
              </a:rPr>
              <a:t>在分裂层次聚类</a:t>
            </a:r>
            <a:r>
              <a:rPr lang="zh-CN" altLang="en-US" sz="2400" b="0" dirty="0">
                <a:solidFill>
                  <a:srgbClr val="000000"/>
                </a:solidFill>
                <a:latin typeface="+mn-ea"/>
                <a:cs typeface="华文细黑"/>
              </a:rPr>
              <a:t>算法中，所有的对象用于形成一个初始簇。根据某种原则（如，簇中最近的相邻对象的最大距离），将该簇分裂。簇的分裂过程反复进行，直到最终每个新簇只包含一个对象。</a:t>
            </a:r>
          </a:p>
          <a:p>
            <a:pPr marL="0" indent="0" eaLnBrk="1" hangingPunct="1">
              <a:buNone/>
            </a:pPr>
            <a:r>
              <a:rPr lang="en-US" altLang="zh-CN" sz="2400" b="0" dirty="0" smtClean="0">
                <a:solidFill>
                  <a:srgbClr val="000000"/>
                </a:solidFill>
                <a:latin typeface="+mn-ea"/>
                <a:cs typeface="华文细黑"/>
              </a:rPr>
              <a:t>3.</a:t>
            </a:r>
            <a:r>
              <a:rPr lang="zh-CN" altLang="en-US" sz="2400" b="0" dirty="0" smtClean="0">
                <a:solidFill>
                  <a:srgbClr val="000000"/>
                </a:solidFill>
                <a:latin typeface="+mn-ea"/>
                <a:cs typeface="华文细黑"/>
              </a:rPr>
              <a:t>在凝聚</a:t>
            </a:r>
            <a:r>
              <a:rPr lang="zh-CN" altLang="en-US" sz="2400" b="0" dirty="0">
                <a:solidFill>
                  <a:srgbClr val="000000"/>
                </a:solidFill>
                <a:latin typeface="+mn-ea"/>
                <a:cs typeface="华文细黑"/>
              </a:rPr>
              <a:t>或者分裂层次聚类方法中，用户可以</a:t>
            </a:r>
            <a:r>
              <a:rPr lang="zh-CN" altLang="en-US" sz="2400" dirty="0">
                <a:solidFill>
                  <a:srgbClr val="000000"/>
                </a:solidFill>
                <a:latin typeface="+mn-ea"/>
                <a:cs typeface="华文细黑"/>
              </a:rPr>
              <a:t>定义</a:t>
            </a:r>
            <a:r>
              <a:rPr lang="zh-CN" altLang="en-US" sz="2400" b="0" dirty="0">
                <a:solidFill>
                  <a:srgbClr val="000000"/>
                </a:solidFill>
                <a:latin typeface="+mn-ea"/>
                <a:cs typeface="华文细黑"/>
              </a:rPr>
              <a:t>希望得到的簇数目作为一个</a:t>
            </a:r>
            <a:r>
              <a:rPr lang="zh-CN" altLang="en-US" sz="2400" dirty="0">
                <a:solidFill>
                  <a:srgbClr val="000000"/>
                </a:solidFill>
                <a:latin typeface="+mn-ea"/>
                <a:cs typeface="华文细黑"/>
                <a:sym typeface="Arial" charset="0"/>
              </a:rPr>
              <a:t>终止条件</a:t>
            </a:r>
            <a:r>
              <a:rPr lang="zh-CN" altLang="en-US" sz="2400" b="0" dirty="0">
                <a:solidFill>
                  <a:srgbClr val="000000"/>
                </a:solidFill>
                <a:latin typeface="+mn-ea"/>
                <a:cs typeface="华文细黑"/>
              </a:rPr>
              <a:t>。</a:t>
            </a:r>
          </a:p>
        </p:txBody>
      </p:sp>
    </p:spTree>
    <p:extLst>
      <p:ext uri="{BB962C8B-B14F-4D97-AF65-F5344CB8AC3E}">
        <p14:creationId xmlns:p14="http://schemas.microsoft.com/office/powerpoint/2010/main" val="27694483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eaLnBrk="1" hangingPunct="1"/>
            <a:r>
              <a:rPr lang="zh-CN" altLang="en-US" dirty="0">
                <a:latin typeface="+mj-ea"/>
              </a:rPr>
              <a:t>树状图</a:t>
            </a:r>
          </a:p>
        </p:txBody>
      </p:sp>
      <p:sp>
        <p:nvSpPr>
          <p:cNvPr id="48131" name="Rectangle 3"/>
          <p:cNvSpPr>
            <a:spLocks noGrp="1" noChangeArrowheads="1"/>
          </p:cNvSpPr>
          <p:nvPr>
            <p:ph type="body" idx="1"/>
          </p:nvPr>
        </p:nvSpPr>
        <p:spPr/>
        <p:txBody>
          <a:bodyPr/>
          <a:lstStyle/>
          <a:p>
            <a:pPr marL="0" indent="0" eaLnBrk="1" hangingPunct="1">
              <a:buNone/>
            </a:pPr>
            <a:r>
              <a:rPr lang="zh-CN" altLang="en-US" sz="2400" b="0" dirty="0">
                <a:solidFill>
                  <a:srgbClr val="000000"/>
                </a:solidFill>
                <a:latin typeface="+mn-ea"/>
                <a:cs typeface="华文细黑"/>
              </a:rPr>
              <a:t>通常，使用一种称作</a:t>
            </a:r>
            <a:r>
              <a:rPr lang="zh-CN" altLang="en-US" sz="2400" dirty="0">
                <a:solidFill>
                  <a:srgbClr val="000000"/>
                </a:solidFill>
                <a:latin typeface="+mn-ea"/>
                <a:cs typeface="华文细黑"/>
              </a:rPr>
              <a:t>树状图</a:t>
            </a:r>
            <a:r>
              <a:rPr lang="zh-CN" altLang="en-US" sz="2400" b="0" dirty="0">
                <a:solidFill>
                  <a:srgbClr val="000000"/>
                </a:solidFill>
                <a:latin typeface="+mn-ea"/>
                <a:cs typeface="华文细黑"/>
              </a:rPr>
              <a:t>的树形结构表示层次聚类的过程。它展示出对象是如何一步步分组的。图2显示图1的五个对象的树状图。</a:t>
            </a:r>
          </a:p>
        </p:txBody>
      </p:sp>
      <p:pic>
        <p:nvPicPr>
          <p:cNvPr id="48132" name="Picture 4" descr="QQ截图20140518194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81302"/>
            <a:ext cx="57912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5"/>
          <p:cNvSpPr txBox="1">
            <a:spLocks noChangeArrowheads="1"/>
          </p:cNvSpPr>
          <p:nvPr/>
        </p:nvSpPr>
        <p:spPr bwMode="auto">
          <a:xfrm>
            <a:off x="1763714" y="5949952"/>
            <a:ext cx="5646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i="1">
                <a:solidFill>
                  <a:schemeClr val="tx1"/>
                </a:solidFill>
                <a:latin typeface="Arial" charset="0"/>
                <a:ea typeface="华文细黑" charset="0"/>
                <a:cs typeface="华文细黑" charset="0"/>
              </a:defRPr>
            </a:lvl1pPr>
            <a:lvl2pPr marL="742950" indent="-285750">
              <a:defRPr sz="2400" b="1" i="1">
                <a:solidFill>
                  <a:schemeClr val="tx1"/>
                </a:solidFill>
                <a:latin typeface="Arial" charset="0"/>
                <a:ea typeface="华文细黑" charset="0"/>
                <a:cs typeface="华文细黑" charset="0"/>
              </a:defRPr>
            </a:lvl2pPr>
            <a:lvl3pPr marL="1143000" indent="-228600">
              <a:defRPr sz="2400" b="1" i="1">
                <a:solidFill>
                  <a:schemeClr val="tx1"/>
                </a:solidFill>
                <a:latin typeface="Arial" charset="0"/>
                <a:ea typeface="华文细黑" charset="0"/>
                <a:cs typeface="华文细黑" charset="0"/>
              </a:defRPr>
            </a:lvl3pPr>
            <a:lvl4pPr marL="1600200" indent="-228600">
              <a:defRPr sz="2400" b="1" i="1">
                <a:solidFill>
                  <a:schemeClr val="tx1"/>
                </a:solidFill>
                <a:latin typeface="Arial" charset="0"/>
                <a:ea typeface="华文细黑" charset="0"/>
                <a:cs typeface="华文细黑" charset="0"/>
              </a:defRPr>
            </a:lvl4pPr>
            <a:lvl5pPr marL="2057400" indent="-228600">
              <a:defRPr sz="2400" b="1" i="1">
                <a:solidFill>
                  <a:schemeClr val="tx1"/>
                </a:solidFill>
                <a:latin typeface="Arial" charset="0"/>
                <a:ea typeface="华文细黑" charset="0"/>
                <a:cs typeface="华文细黑" charset="0"/>
              </a:defRPr>
            </a:lvl5pPr>
            <a:lvl6pPr marL="25146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6pPr>
            <a:lvl7pPr marL="29718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7pPr>
            <a:lvl8pPr marL="34290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8pPr>
            <a:lvl9pPr marL="38862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9pPr>
          </a:lstStyle>
          <a:p>
            <a:pPr eaLnBrk="1" hangingPunct="1">
              <a:buFont typeface="Arial" charset="0"/>
              <a:buNone/>
            </a:pPr>
            <a:r>
              <a:rPr lang="zh-CN" altLang="en-US" sz="2000" dirty="0">
                <a:solidFill>
                  <a:srgbClr val="000000"/>
                </a:solidFill>
                <a:latin typeface="华文细黑"/>
                <a:ea typeface="华文细黑"/>
                <a:cs typeface="华文细黑"/>
              </a:rPr>
              <a:t>图2 数据对象{a,b,c,d,e}层次聚类的树状图表示</a:t>
            </a:r>
          </a:p>
        </p:txBody>
      </p:sp>
    </p:spTree>
    <p:extLst>
      <p:ext uri="{BB962C8B-B14F-4D97-AF65-F5344CB8AC3E}">
        <p14:creationId xmlns:p14="http://schemas.microsoft.com/office/powerpoint/2010/main" val="16330163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zh-CN" altLang="en-US" dirty="0">
                <a:latin typeface="+mj-ea"/>
              </a:rPr>
              <a:t>簇间距离</a:t>
            </a:r>
          </a:p>
        </p:txBody>
      </p:sp>
      <p:sp>
        <p:nvSpPr>
          <p:cNvPr id="49155" name="Rectangle 3"/>
          <p:cNvSpPr>
            <a:spLocks noGrp="1" noChangeArrowheads="1"/>
          </p:cNvSpPr>
          <p:nvPr>
            <p:ph type="body" idx="1"/>
          </p:nvPr>
        </p:nvSpPr>
        <p:spPr/>
        <p:txBody>
          <a:bodyPr/>
          <a:lstStyle/>
          <a:p>
            <a:pPr marL="0" indent="0" eaLnBrk="1" hangingPunct="1">
              <a:buNone/>
            </a:pPr>
            <a:r>
              <a:rPr lang="zh-CN" altLang="en-US" sz="2400" b="0" dirty="0">
                <a:solidFill>
                  <a:srgbClr val="000000"/>
                </a:solidFill>
                <a:latin typeface="+mn-ea"/>
                <a:cs typeface="华文细黑"/>
              </a:rPr>
              <a:t>四个广泛采用的</a:t>
            </a:r>
            <a:r>
              <a:rPr lang="zh-CN" altLang="en-US" sz="2400" dirty="0">
                <a:solidFill>
                  <a:srgbClr val="000000"/>
                </a:solidFill>
                <a:latin typeface="+mn-ea"/>
                <a:cs typeface="华文细黑"/>
              </a:rPr>
              <a:t>簇间距离</a:t>
            </a:r>
            <a:r>
              <a:rPr lang="zh-CN" altLang="en-US" sz="2400" b="0" dirty="0">
                <a:solidFill>
                  <a:srgbClr val="000000"/>
                </a:solidFill>
                <a:latin typeface="+mn-ea"/>
                <a:cs typeface="华文细黑"/>
              </a:rPr>
              <a:t>度量方法如下，其中|p-p'|是两个对象或点p和p'之间的距离，m</a:t>
            </a:r>
            <a:r>
              <a:rPr lang="zh-CN" altLang="en-US" sz="2400" b="0" baseline="-25000" dirty="0">
                <a:solidFill>
                  <a:srgbClr val="000000"/>
                </a:solidFill>
                <a:latin typeface="+mn-ea"/>
                <a:cs typeface="华文细黑"/>
              </a:rPr>
              <a:t>i</a:t>
            </a:r>
            <a:r>
              <a:rPr lang="zh-CN" altLang="en-US" sz="2400" b="0" dirty="0">
                <a:solidFill>
                  <a:srgbClr val="000000"/>
                </a:solidFill>
                <a:latin typeface="+mn-ea"/>
                <a:cs typeface="华文细黑"/>
              </a:rPr>
              <a:t>是簇C</a:t>
            </a:r>
            <a:r>
              <a:rPr lang="zh-CN" altLang="en-US" sz="2400" b="0" baseline="-25000" dirty="0">
                <a:solidFill>
                  <a:srgbClr val="000000"/>
                </a:solidFill>
                <a:latin typeface="+mn-ea"/>
                <a:cs typeface="华文细黑"/>
              </a:rPr>
              <a:t>i</a:t>
            </a:r>
            <a:r>
              <a:rPr lang="zh-CN" altLang="en-US" sz="2400" b="0" dirty="0">
                <a:solidFill>
                  <a:srgbClr val="000000"/>
                </a:solidFill>
                <a:latin typeface="+mn-ea"/>
                <a:cs typeface="华文细黑"/>
              </a:rPr>
              <a:t>的均值，而n</a:t>
            </a:r>
            <a:r>
              <a:rPr lang="zh-CN" altLang="en-US" sz="2400" b="0" baseline="-25000" dirty="0">
                <a:solidFill>
                  <a:srgbClr val="000000"/>
                </a:solidFill>
                <a:latin typeface="+mn-ea"/>
                <a:cs typeface="华文细黑"/>
              </a:rPr>
              <a:t>i</a:t>
            </a:r>
            <a:r>
              <a:rPr lang="zh-CN" altLang="en-US" sz="2400" b="0" dirty="0">
                <a:solidFill>
                  <a:srgbClr val="000000"/>
                </a:solidFill>
                <a:latin typeface="+mn-ea"/>
                <a:cs typeface="华文细黑"/>
              </a:rPr>
              <a:t>是簇C</a:t>
            </a:r>
            <a:r>
              <a:rPr lang="zh-CN" altLang="en-US" sz="2400" b="0" baseline="-25000" dirty="0">
                <a:solidFill>
                  <a:srgbClr val="000000"/>
                </a:solidFill>
                <a:latin typeface="+mn-ea"/>
                <a:cs typeface="华文细黑"/>
              </a:rPr>
              <a:t>i</a:t>
            </a:r>
            <a:r>
              <a:rPr lang="zh-CN" altLang="en-US" sz="2400" b="0" dirty="0">
                <a:solidFill>
                  <a:srgbClr val="000000"/>
                </a:solidFill>
                <a:latin typeface="+mn-ea"/>
                <a:cs typeface="华文细黑"/>
              </a:rPr>
              <a:t>中对象的数目。</a:t>
            </a:r>
          </a:p>
          <a:p>
            <a:pPr lvl="1" eaLnBrk="1" hangingPunct="1">
              <a:buFont typeface="Arial" charset="0"/>
              <a:buChar char="•"/>
            </a:pPr>
            <a:r>
              <a:rPr lang="zh-CN" altLang="en-US" sz="2100" b="0" dirty="0">
                <a:solidFill>
                  <a:srgbClr val="000000"/>
                </a:solidFill>
                <a:latin typeface="+mn-ea"/>
                <a:cs typeface="华文细黑"/>
              </a:rPr>
              <a:t>最小距离：</a:t>
            </a:r>
          </a:p>
          <a:p>
            <a:pPr lvl="1" eaLnBrk="1" hangingPunct="1">
              <a:buFont typeface="Arial" charset="0"/>
              <a:buChar char="•"/>
            </a:pPr>
            <a:r>
              <a:rPr lang="zh-CN" altLang="en-US" sz="2100" b="0" dirty="0">
                <a:solidFill>
                  <a:srgbClr val="000000"/>
                </a:solidFill>
                <a:latin typeface="+mn-ea"/>
                <a:cs typeface="华文细黑"/>
              </a:rPr>
              <a:t>最大距离：</a:t>
            </a:r>
          </a:p>
          <a:p>
            <a:pPr lvl="1" eaLnBrk="1" hangingPunct="1">
              <a:buFont typeface="Arial" charset="0"/>
              <a:buChar char="•"/>
            </a:pPr>
            <a:r>
              <a:rPr lang="zh-CN" altLang="en-US" sz="2100" b="0" dirty="0">
                <a:solidFill>
                  <a:srgbClr val="000000"/>
                </a:solidFill>
                <a:latin typeface="+mn-ea"/>
                <a:cs typeface="华文细黑"/>
              </a:rPr>
              <a:t>均值距离：</a:t>
            </a:r>
          </a:p>
          <a:p>
            <a:pPr lvl="1" eaLnBrk="1" hangingPunct="1">
              <a:buFont typeface="Arial" charset="0"/>
              <a:buChar char="•"/>
            </a:pPr>
            <a:r>
              <a:rPr lang="zh-CN" altLang="en-US" sz="2100" b="0" dirty="0">
                <a:solidFill>
                  <a:srgbClr val="000000"/>
                </a:solidFill>
                <a:latin typeface="+mn-ea"/>
                <a:cs typeface="华文细黑"/>
              </a:rPr>
              <a:t>平均距离：</a:t>
            </a:r>
            <a:endParaRPr lang="zh-CN" altLang="en-US" sz="1900" b="0" dirty="0">
              <a:solidFill>
                <a:srgbClr val="000000"/>
              </a:solidFill>
              <a:latin typeface="+mn-ea"/>
              <a:cs typeface="华文细黑"/>
            </a:endParaRPr>
          </a:p>
          <a:p>
            <a:pPr eaLnBrk="1" hangingPunct="1">
              <a:buFont typeface="Wingdings" charset="0"/>
              <a:buNone/>
            </a:pPr>
            <a:r>
              <a:rPr lang="zh-CN" altLang="en-US" sz="2400" b="0" dirty="0">
                <a:solidFill>
                  <a:srgbClr val="000000"/>
                </a:solidFill>
                <a:latin typeface="+mn-ea"/>
                <a:cs typeface="华文细黑"/>
              </a:rPr>
              <a:t>      </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854327"/>
            <a:ext cx="26289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2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213100"/>
            <a:ext cx="2781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29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3644900"/>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29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4076700"/>
            <a:ext cx="25527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491166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zh-CN" altLang="en-US" dirty="0">
                <a:solidFill>
                  <a:srgbClr val="000000"/>
                </a:solidFill>
                <a:latin typeface="+mj-ea"/>
                <a:cs typeface="华文细黑"/>
              </a:rPr>
              <a:t>簇间距离</a:t>
            </a:r>
          </a:p>
        </p:txBody>
      </p:sp>
      <p:pic>
        <p:nvPicPr>
          <p:cNvPr id="14339" name="Picture 3" descr="QQ截图201405182018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01802"/>
            <a:ext cx="32575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QQ截图201405182019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701800"/>
            <a:ext cx="32385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QQ截图201405182019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4457700"/>
            <a:ext cx="3276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QQ截图201405182022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437063"/>
            <a:ext cx="3352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7"/>
          <p:cNvSpPr txBox="1">
            <a:spLocks noChangeArrowheads="1"/>
          </p:cNvSpPr>
          <p:nvPr/>
        </p:nvSpPr>
        <p:spPr bwMode="auto">
          <a:xfrm>
            <a:off x="611189" y="29257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Arial" charset="0"/>
                <a:ea typeface="华文细黑" charset="0"/>
                <a:cs typeface="华文细黑" charset="0"/>
              </a:defRPr>
            </a:lvl1pPr>
            <a:lvl2pPr marL="742950" indent="-285750">
              <a:defRPr sz="2400" b="1" i="1">
                <a:solidFill>
                  <a:schemeClr val="tx1"/>
                </a:solidFill>
                <a:latin typeface="Arial" charset="0"/>
                <a:ea typeface="华文细黑" charset="0"/>
                <a:cs typeface="华文细黑" charset="0"/>
              </a:defRPr>
            </a:lvl2pPr>
            <a:lvl3pPr marL="1143000" indent="-228600">
              <a:defRPr sz="2400" b="1" i="1">
                <a:solidFill>
                  <a:schemeClr val="tx1"/>
                </a:solidFill>
                <a:latin typeface="Arial" charset="0"/>
                <a:ea typeface="华文细黑" charset="0"/>
                <a:cs typeface="华文细黑" charset="0"/>
              </a:defRPr>
            </a:lvl3pPr>
            <a:lvl4pPr marL="1600200" indent="-228600">
              <a:defRPr sz="2400" b="1" i="1">
                <a:solidFill>
                  <a:schemeClr val="tx1"/>
                </a:solidFill>
                <a:latin typeface="Arial" charset="0"/>
                <a:ea typeface="华文细黑" charset="0"/>
                <a:cs typeface="华文细黑" charset="0"/>
              </a:defRPr>
            </a:lvl4pPr>
            <a:lvl5pPr marL="2057400" indent="-228600">
              <a:defRPr sz="2400" b="1" i="1">
                <a:solidFill>
                  <a:schemeClr val="tx1"/>
                </a:solidFill>
                <a:latin typeface="Arial" charset="0"/>
                <a:ea typeface="华文细黑" charset="0"/>
                <a:cs typeface="华文细黑" charset="0"/>
              </a:defRPr>
            </a:lvl5pPr>
            <a:lvl6pPr marL="25146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6pPr>
            <a:lvl7pPr marL="29718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7pPr>
            <a:lvl8pPr marL="34290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8pPr>
            <a:lvl9pPr marL="38862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9pPr>
          </a:lstStyle>
          <a:p>
            <a:pPr algn="ctr" eaLnBrk="1" hangingPunct="1">
              <a:buFont typeface="Arial" charset="0"/>
              <a:buNone/>
            </a:pPr>
            <a:r>
              <a:rPr lang="zh-CN" altLang="en-US" dirty="0">
                <a:solidFill>
                  <a:srgbClr val="000000"/>
                </a:solidFill>
                <a:latin typeface="华文细黑"/>
                <a:ea typeface="华文细黑"/>
                <a:cs typeface="华文细黑"/>
              </a:rPr>
              <a:t>最小距离</a:t>
            </a:r>
          </a:p>
        </p:txBody>
      </p:sp>
      <p:sp>
        <p:nvSpPr>
          <p:cNvPr id="14344" name="Text Box 8"/>
          <p:cNvSpPr txBox="1">
            <a:spLocks noChangeArrowheads="1"/>
          </p:cNvSpPr>
          <p:nvPr/>
        </p:nvSpPr>
        <p:spPr bwMode="auto">
          <a:xfrm>
            <a:off x="6445251" y="2997200"/>
            <a:ext cx="175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i="1">
                <a:solidFill>
                  <a:schemeClr val="tx1"/>
                </a:solidFill>
                <a:latin typeface="Arial" charset="0"/>
                <a:ea typeface="华文细黑" charset="0"/>
                <a:cs typeface="华文细黑" charset="0"/>
              </a:defRPr>
            </a:lvl1pPr>
            <a:lvl2pPr marL="742950" indent="-285750">
              <a:defRPr sz="2400" b="1" i="1">
                <a:solidFill>
                  <a:schemeClr val="tx1"/>
                </a:solidFill>
                <a:latin typeface="Arial" charset="0"/>
                <a:ea typeface="华文细黑" charset="0"/>
                <a:cs typeface="华文细黑" charset="0"/>
              </a:defRPr>
            </a:lvl2pPr>
            <a:lvl3pPr marL="1143000" indent="-228600">
              <a:defRPr sz="2400" b="1" i="1">
                <a:solidFill>
                  <a:schemeClr val="tx1"/>
                </a:solidFill>
                <a:latin typeface="Arial" charset="0"/>
                <a:ea typeface="华文细黑" charset="0"/>
                <a:cs typeface="华文细黑" charset="0"/>
              </a:defRPr>
            </a:lvl3pPr>
            <a:lvl4pPr marL="1600200" indent="-228600">
              <a:defRPr sz="2400" b="1" i="1">
                <a:solidFill>
                  <a:schemeClr val="tx1"/>
                </a:solidFill>
                <a:latin typeface="Arial" charset="0"/>
                <a:ea typeface="华文细黑" charset="0"/>
                <a:cs typeface="华文细黑" charset="0"/>
              </a:defRPr>
            </a:lvl4pPr>
            <a:lvl5pPr marL="2057400" indent="-228600">
              <a:defRPr sz="2400" b="1" i="1">
                <a:solidFill>
                  <a:schemeClr val="tx1"/>
                </a:solidFill>
                <a:latin typeface="Arial" charset="0"/>
                <a:ea typeface="华文细黑" charset="0"/>
                <a:cs typeface="华文细黑" charset="0"/>
              </a:defRPr>
            </a:lvl5pPr>
            <a:lvl6pPr marL="25146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6pPr>
            <a:lvl7pPr marL="29718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7pPr>
            <a:lvl8pPr marL="34290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8pPr>
            <a:lvl9pPr marL="3886200" indent="-228600" eaLnBrk="0" fontAlgn="base" hangingPunct="0">
              <a:spcBef>
                <a:spcPct val="0"/>
              </a:spcBef>
              <a:spcAft>
                <a:spcPct val="0"/>
              </a:spcAft>
              <a:defRPr sz="2400" b="1" i="1">
                <a:solidFill>
                  <a:schemeClr val="tx1"/>
                </a:solidFill>
                <a:latin typeface="Arial" charset="0"/>
                <a:ea typeface="华文细黑" charset="0"/>
                <a:cs typeface="华文细黑" charset="0"/>
              </a:defRPr>
            </a:lvl9pPr>
          </a:lstStyle>
          <a:p>
            <a:pPr algn="ctr" eaLnBrk="1" hangingPunct="1">
              <a:buFont typeface="Arial" charset="0"/>
              <a:buNone/>
            </a:pPr>
            <a:r>
              <a:rPr lang="zh-CN" altLang="en-US">
                <a:solidFill>
                  <a:srgbClr val="000000"/>
                </a:solidFill>
                <a:latin typeface="华文细黑"/>
                <a:ea typeface="华文细黑"/>
                <a:cs typeface="华文细黑"/>
              </a:rPr>
              <a:t>最大距离</a:t>
            </a:r>
          </a:p>
        </p:txBody>
      </p:sp>
      <p:sp>
        <p:nvSpPr>
          <p:cNvPr id="14345" name="Text Box 9"/>
          <p:cNvSpPr txBox="1">
            <a:spLocks noChangeArrowheads="1"/>
          </p:cNvSpPr>
          <p:nvPr/>
        </p:nvSpPr>
        <p:spPr bwMode="auto">
          <a:xfrm>
            <a:off x="900114" y="5661025"/>
            <a:ext cx="175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eaLnBrk="1" hangingPunct="1">
              <a:buFont typeface="Arial" charset="0"/>
              <a:buNone/>
              <a:defRPr/>
            </a:pPr>
            <a:r>
              <a:rPr lang="zh-CN" altLang="en-US" sz="2400" smtClean="0">
                <a:solidFill>
                  <a:srgbClr val="000000"/>
                </a:solidFill>
                <a:latin typeface="华文细黑"/>
                <a:ea typeface="华文细黑"/>
                <a:cs typeface="华文细黑"/>
              </a:rPr>
              <a:t>均值距离</a:t>
            </a:r>
          </a:p>
        </p:txBody>
      </p:sp>
      <p:sp>
        <p:nvSpPr>
          <p:cNvPr id="14346" name="Text Box 10"/>
          <p:cNvSpPr txBox="1">
            <a:spLocks noChangeArrowheads="1"/>
          </p:cNvSpPr>
          <p:nvPr/>
        </p:nvSpPr>
        <p:spPr bwMode="auto">
          <a:xfrm>
            <a:off x="6445251" y="5734050"/>
            <a:ext cx="175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sz="2000" b="1">
                <a:solidFill>
                  <a:schemeClr val="tx1"/>
                </a:solidFill>
                <a:latin typeface="Arial" charset="0"/>
                <a:ea typeface="华文细黑" charset="0"/>
                <a:cs typeface="华文细黑" charset="0"/>
              </a:defRPr>
            </a:lvl1pPr>
            <a:lvl2pPr>
              <a:defRPr b="1">
                <a:solidFill>
                  <a:schemeClr val="tx1"/>
                </a:solidFill>
                <a:latin typeface="Arial" charset="0"/>
                <a:ea typeface="华文细黑" charset="0"/>
                <a:cs typeface="华文细黑" charset="0"/>
              </a:defRPr>
            </a:lvl2pPr>
            <a:lvl3pPr>
              <a:defRPr sz="1600" b="1">
                <a:solidFill>
                  <a:schemeClr val="tx1"/>
                </a:solidFill>
                <a:latin typeface="Arial" charset="0"/>
                <a:ea typeface="华文细黑" charset="0"/>
                <a:cs typeface="华文细黑" charset="0"/>
              </a:defRPr>
            </a:lvl3pPr>
            <a:lvl4pPr>
              <a:defRPr sz="1400" b="1">
                <a:solidFill>
                  <a:schemeClr val="tx1"/>
                </a:solidFill>
                <a:latin typeface="Arial" charset="0"/>
                <a:ea typeface="华文细黑" charset="0"/>
                <a:cs typeface="华文细黑" charset="0"/>
              </a:defRPr>
            </a:lvl4pPr>
            <a:lvl5pPr>
              <a:defRPr>
                <a:solidFill>
                  <a:schemeClr val="tx1"/>
                </a:solidFill>
                <a:latin typeface="Arial" charset="0"/>
                <a:ea typeface="华文细黑" charset="0"/>
                <a:cs typeface="华文细黑" charset="0"/>
              </a:defRPr>
            </a:lvl5pPr>
            <a:lvl6pPr eaLnBrk="0" hangingPunct="0">
              <a:buFont typeface="Wingdings" charset="0"/>
              <a:defRPr>
                <a:solidFill>
                  <a:schemeClr val="tx1"/>
                </a:solidFill>
                <a:latin typeface="Arial" charset="0"/>
                <a:ea typeface="华文细黑" charset="0"/>
                <a:cs typeface="华文细黑" charset="0"/>
              </a:defRPr>
            </a:lvl6pPr>
            <a:lvl7pPr eaLnBrk="0" hangingPunct="0">
              <a:buFont typeface="Wingdings" charset="0"/>
              <a:defRPr>
                <a:solidFill>
                  <a:schemeClr val="tx1"/>
                </a:solidFill>
                <a:latin typeface="Arial" charset="0"/>
                <a:ea typeface="华文细黑" charset="0"/>
                <a:cs typeface="华文细黑" charset="0"/>
              </a:defRPr>
            </a:lvl7pPr>
            <a:lvl8pPr eaLnBrk="0" hangingPunct="0">
              <a:buFont typeface="Wingdings" charset="0"/>
              <a:defRPr>
                <a:solidFill>
                  <a:schemeClr val="tx1"/>
                </a:solidFill>
                <a:latin typeface="Arial" charset="0"/>
                <a:ea typeface="华文细黑" charset="0"/>
                <a:cs typeface="华文细黑" charset="0"/>
              </a:defRPr>
            </a:lvl8pPr>
            <a:lvl9pPr eaLnBrk="0" hangingPunct="0">
              <a:buFont typeface="Wingdings" charset="0"/>
              <a:defRPr>
                <a:solidFill>
                  <a:schemeClr val="tx1"/>
                </a:solidFill>
                <a:latin typeface="Arial" charset="0"/>
                <a:ea typeface="华文细黑" charset="0"/>
                <a:cs typeface="华文细黑" charset="0"/>
              </a:defRPr>
            </a:lvl9pPr>
          </a:lstStyle>
          <a:p>
            <a:pPr algn="ctr" eaLnBrk="1" hangingPunct="1">
              <a:buFont typeface="Arial" charset="0"/>
              <a:buNone/>
              <a:defRPr/>
            </a:pPr>
            <a:r>
              <a:rPr lang="zh-CN" altLang="en-US" sz="2400" smtClean="0">
                <a:solidFill>
                  <a:srgbClr val="000000"/>
                </a:solidFill>
                <a:latin typeface="华文细黑"/>
                <a:ea typeface="华文细黑"/>
                <a:cs typeface="华文细黑"/>
              </a:rPr>
              <a:t>平均距离</a:t>
            </a:r>
          </a:p>
        </p:txBody>
      </p:sp>
      <p:pic>
        <p:nvPicPr>
          <p:cNvPr id="50187" name="Picture 11" descr="QQ截图201405182058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070225"/>
            <a:ext cx="33051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685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 calcmode="lin" valueType="num">
                                      <p:cBhvr additive="base">
                                        <p:cTn id="7" dur="500" fill="hold"/>
                                        <p:tgtEl>
                                          <p:spTgt spid="14343"/>
                                        </p:tgtEl>
                                        <p:attrNameLst>
                                          <p:attrName>ppt_x</p:attrName>
                                        </p:attrNameLst>
                                      </p:cBhvr>
                                      <p:tavLst>
                                        <p:tav tm="0">
                                          <p:val>
                                            <p:strVal val="#ppt_x"/>
                                          </p:val>
                                        </p:tav>
                                        <p:tav tm="100000">
                                          <p:val>
                                            <p:strVal val="#ppt_x"/>
                                          </p:val>
                                        </p:tav>
                                      </p:tavLst>
                                    </p:anim>
                                    <p:anim calcmode="lin" valueType="num">
                                      <p:cBhvr additive="base">
                                        <p:cTn id="8"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gtEl>
                                        <p:attrNameLst>
                                          <p:attrName>style.visibility</p:attrName>
                                        </p:attrNameLst>
                                      </p:cBhvr>
                                      <p:to>
                                        <p:strVal val="visible"/>
                                      </p:to>
                                    </p:set>
                                    <p:anim calcmode="lin" valueType="num">
                                      <p:cBhvr additive="base">
                                        <p:cTn id="13" dur="500" fill="hold"/>
                                        <p:tgtEl>
                                          <p:spTgt spid="14339"/>
                                        </p:tgtEl>
                                        <p:attrNameLst>
                                          <p:attrName>ppt_x</p:attrName>
                                        </p:attrNameLst>
                                      </p:cBhvr>
                                      <p:tavLst>
                                        <p:tav tm="0">
                                          <p:val>
                                            <p:strVal val="#ppt_x"/>
                                          </p:val>
                                        </p:tav>
                                        <p:tav tm="100000">
                                          <p:val>
                                            <p:strVal val="#ppt_x"/>
                                          </p:val>
                                        </p:tav>
                                      </p:tavLst>
                                    </p:anim>
                                    <p:anim calcmode="lin" valueType="num">
                                      <p:cBhvr additive="base">
                                        <p:cTn id="14"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44"/>
                                        </p:tgtEl>
                                        <p:attrNameLst>
                                          <p:attrName>style.visibility</p:attrName>
                                        </p:attrNameLst>
                                      </p:cBhvr>
                                      <p:to>
                                        <p:strVal val="visible"/>
                                      </p:to>
                                    </p:set>
                                    <p:anim calcmode="lin" valueType="num">
                                      <p:cBhvr additive="base">
                                        <p:cTn id="19" dur="500" fill="hold"/>
                                        <p:tgtEl>
                                          <p:spTgt spid="14344"/>
                                        </p:tgtEl>
                                        <p:attrNameLst>
                                          <p:attrName>ppt_x</p:attrName>
                                        </p:attrNameLst>
                                      </p:cBhvr>
                                      <p:tavLst>
                                        <p:tav tm="0">
                                          <p:val>
                                            <p:strVal val="#ppt_x"/>
                                          </p:val>
                                        </p:tav>
                                        <p:tav tm="100000">
                                          <p:val>
                                            <p:strVal val="#ppt_x"/>
                                          </p:val>
                                        </p:tav>
                                      </p:tavLst>
                                    </p:anim>
                                    <p:anim calcmode="lin" valueType="num">
                                      <p:cBhvr additive="base">
                                        <p:cTn id="20"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40"/>
                                        </p:tgtEl>
                                        <p:attrNameLst>
                                          <p:attrName>style.visibility</p:attrName>
                                        </p:attrNameLst>
                                      </p:cBhvr>
                                      <p:to>
                                        <p:strVal val="visible"/>
                                      </p:to>
                                    </p:set>
                                    <p:anim calcmode="lin" valueType="num">
                                      <p:cBhvr additive="base">
                                        <p:cTn id="25" dur="500" fill="hold"/>
                                        <p:tgtEl>
                                          <p:spTgt spid="14340"/>
                                        </p:tgtEl>
                                        <p:attrNameLst>
                                          <p:attrName>ppt_x</p:attrName>
                                        </p:attrNameLst>
                                      </p:cBhvr>
                                      <p:tavLst>
                                        <p:tav tm="0">
                                          <p:val>
                                            <p:strVal val="#ppt_x"/>
                                          </p:val>
                                        </p:tav>
                                        <p:tav tm="100000">
                                          <p:val>
                                            <p:strVal val="#ppt_x"/>
                                          </p:val>
                                        </p:tav>
                                      </p:tavLst>
                                    </p:anim>
                                    <p:anim calcmode="lin" valueType="num">
                                      <p:cBhvr additive="base">
                                        <p:cTn id="26"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5"/>
                                        </p:tgtEl>
                                        <p:attrNameLst>
                                          <p:attrName>style.visibility</p:attrName>
                                        </p:attrNameLst>
                                      </p:cBhvr>
                                      <p:to>
                                        <p:strVal val="visible"/>
                                      </p:to>
                                    </p:set>
                                    <p:anim calcmode="lin" valueType="num">
                                      <p:cBhvr additive="base">
                                        <p:cTn id="31" dur="500" fill="hold"/>
                                        <p:tgtEl>
                                          <p:spTgt spid="14345"/>
                                        </p:tgtEl>
                                        <p:attrNameLst>
                                          <p:attrName>ppt_x</p:attrName>
                                        </p:attrNameLst>
                                      </p:cBhvr>
                                      <p:tavLst>
                                        <p:tav tm="0">
                                          <p:val>
                                            <p:strVal val="#ppt_x"/>
                                          </p:val>
                                        </p:tav>
                                        <p:tav tm="100000">
                                          <p:val>
                                            <p:strVal val="#ppt_x"/>
                                          </p:val>
                                        </p:tav>
                                      </p:tavLst>
                                    </p:anim>
                                    <p:anim calcmode="lin" valueType="num">
                                      <p:cBhvr additive="base">
                                        <p:cTn id="32"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342"/>
                                        </p:tgtEl>
                                        <p:attrNameLst>
                                          <p:attrName>style.visibility</p:attrName>
                                        </p:attrNameLst>
                                      </p:cBhvr>
                                      <p:to>
                                        <p:strVal val="visible"/>
                                      </p:to>
                                    </p:set>
                                    <p:anim calcmode="lin" valueType="num">
                                      <p:cBhvr additive="base">
                                        <p:cTn id="37" dur="500" fill="hold"/>
                                        <p:tgtEl>
                                          <p:spTgt spid="14342"/>
                                        </p:tgtEl>
                                        <p:attrNameLst>
                                          <p:attrName>ppt_x</p:attrName>
                                        </p:attrNameLst>
                                      </p:cBhvr>
                                      <p:tavLst>
                                        <p:tav tm="0">
                                          <p:val>
                                            <p:strVal val="#ppt_x"/>
                                          </p:val>
                                        </p:tav>
                                        <p:tav tm="100000">
                                          <p:val>
                                            <p:strVal val="#ppt_x"/>
                                          </p:val>
                                        </p:tav>
                                      </p:tavLst>
                                    </p:anim>
                                    <p:anim calcmode="lin" valueType="num">
                                      <p:cBhvr additive="base">
                                        <p:cTn id="3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346"/>
                                        </p:tgtEl>
                                        <p:attrNameLst>
                                          <p:attrName>style.visibility</p:attrName>
                                        </p:attrNameLst>
                                      </p:cBhvr>
                                      <p:to>
                                        <p:strVal val="visible"/>
                                      </p:to>
                                    </p:set>
                                    <p:anim calcmode="lin" valueType="num">
                                      <p:cBhvr additive="base">
                                        <p:cTn id="43" dur="500" fill="hold"/>
                                        <p:tgtEl>
                                          <p:spTgt spid="14346"/>
                                        </p:tgtEl>
                                        <p:attrNameLst>
                                          <p:attrName>ppt_x</p:attrName>
                                        </p:attrNameLst>
                                      </p:cBhvr>
                                      <p:tavLst>
                                        <p:tav tm="0">
                                          <p:val>
                                            <p:strVal val="#ppt_x"/>
                                          </p:val>
                                        </p:tav>
                                        <p:tav tm="100000">
                                          <p:val>
                                            <p:strVal val="#ppt_x"/>
                                          </p:val>
                                        </p:tav>
                                      </p:tavLst>
                                    </p:anim>
                                    <p:anim calcmode="lin" valueType="num">
                                      <p:cBhvr additive="base">
                                        <p:cTn id="44"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341"/>
                                        </p:tgtEl>
                                        <p:attrNameLst>
                                          <p:attrName>style.visibility</p:attrName>
                                        </p:attrNameLst>
                                      </p:cBhvr>
                                      <p:to>
                                        <p:strVal val="visible"/>
                                      </p:to>
                                    </p:set>
                                    <p:anim calcmode="lin" valueType="num">
                                      <p:cBhvr additive="base">
                                        <p:cTn id="49" dur="500" fill="hold"/>
                                        <p:tgtEl>
                                          <p:spTgt spid="14341"/>
                                        </p:tgtEl>
                                        <p:attrNameLst>
                                          <p:attrName>ppt_x</p:attrName>
                                        </p:attrNameLst>
                                      </p:cBhvr>
                                      <p:tavLst>
                                        <p:tav tm="0">
                                          <p:val>
                                            <p:strVal val="#ppt_x"/>
                                          </p:val>
                                        </p:tav>
                                        <p:tav tm="100000">
                                          <p:val>
                                            <p:strVal val="#ppt_x"/>
                                          </p:val>
                                        </p:tav>
                                      </p:tavLst>
                                    </p:anim>
                                    <p:anim calcmode="lin" valueType="num">
                                      <p:cBhvr additive="base">
                                        <p:cTn id="50"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bldLvl="0" autoUpdateAnimBg="0"/>
      <p:bldP spid="14344" grpId="0" bldLvl="0" autoUpdateAnimBg="0"/>
      <p:bldP spid="14345" grpId="0" bldLvl="0" autoUpdateAnimBg="0"/>
      <p:bldP spid="14346"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body" idx="1"/>
          </p:nvPr>
        </p:nvSpPr>
        <p:spPr>
          <a:xfrm>
            <a:off x="119481" y="134671"/>
            <a:ext cx="8540750" cy="4956175"/>
          </a:xfrm>
        </p:spPr>
        <p:txBody>
          <a:bodyPr/>
          <a:lstStyle/>
          <a:p>
            <a:pPr algn="just">
              <a:lnSpc>
                <a:spcPct val="110000"/>
              </a:lnSpc>
              <a:spcBef>
                <a:spcPct val="10000"/>
              </a:spcBef>
              <a:buClr>
                <a:schemeClr val="tx1"/>
              </a:buClr>
              <a:buSzPct val="60000"/>
              <a:buFont typeface="Wingdings" charset="0"/>
              <a:buNone/>
            </a:pPr>
            <a:r>
              <a:rPr lang="en-US" altLang="zh-CN" dirty="0">
                <a:latin typeface="+mn-ea"/>
              </a:rPr>
              <a:t>   </a:t>
            </a:r>
            <a:r>
              <a:rPr lang="en-US" altLang="zh-CN" sz="2000" dirty="0" err="1" smtClean="0">
                <a:latin typeface="+mn-ea"/>
              </a:rPr>
              <a:t>kmeans</a:t>
            </a:r>
            <a:r>
              <a:rPr lang="zh-CN" altLang="en-US" sz="2000" dirty="0">
                <a:latin typeface="+mn-ea"/>
              </a:rPr>
              <a:t>算法，也被称为</a:t>
            </a:r>
            <a:r>
              <a:rPr lang="en-US" altLang="zh-CN" sz="2000" i="1" dirty="0">
                <a:latin typeface="+mn-ea"/>
              </a:rPr>
              <a:t>k</a:t>
            </a:r>
            <a:r>
              <a:rPr lang="en-US" altLang="zh-CN" sz="2000" dirty="0">
                <a:latin typeface="+mn-ea"/>
              </a:rPr>
              <a:t>-</a:t>
            </a:r>
            <a:r>
              <a:rPr lang="zh-CN" altLang="en-US" sz="2000" dirty="0">
                <a:latin typeface="+mn-ea"/>
              </a:rPr>
              <a:t>平均或</a:t>
            </a:r>
            <a:r>
              <a:rPr lang="en-US" altLang="zh-CN" sz="2000" i="1" dirty="0">
                <a:latin typeface="+mn-ea"/>
              </a:rPr>
              <a:t>k</a:t>
            </a:r>
            <a:r>
              <a:rPr lang="en-US" altLang="zh-CN" sz="2000" dirty="0">
                <a:latin typeface="+mn-ea"/>
              </a:rPr>
              <a:t>-</a:t>
            </a:r>
            <a:r>
              <a:rPr lang="zh-CN" altLang="en-US" sz="2000" dirty="0">
                <a:latin typeface="+mn-ea"/>
              </a:rPr>
              <a:t>均值，是一种得到最广泛使用的聚类算法</a:t>
            </a:r>
            <a:r>
              <a:rPr lang="zh-CN" altLang="en-US" sz="2000" dirty="0" smtClean="0">
                <a:latin typeface="+mn-ea"/>
              </a:rPr>
              <a:t>。它是将各个聚类子集</a:t>
            </a:r>
            <a:r>
              <a:rPr lang="zh-CN" altLang="en-US" sz="2000" dirty="0">
                <a:latin typeface="+mn-ea"/>
              </a:rPr>
              <a:t>内的所有数据样本的均值作为该聚类的代表点，算法的主要思想是通过迭代过程把数据集划分为不同的类别，使得评价聚类性能的准则函数达到最优，从而使</a:t>
            </a:r>
            <a:r>
              <a:rPr lang="zh-CN" altLang="en-US" sz="2000" dirty="0" smtClean="0">
                <a:latin typeface="+mn-ea"/>
              </a:rPr>
              <a:t>生成的每个类</a:t>
            </a:r>
            <a:r>
              <a:rPr lang="zh-CN" altLang="en-US" sz="2000" dirty="0" smtClean="0">
                <a:latin typeface="+mn-ea"/>
              </a:rPr>
              <a:t>的类</a:t>
            </a:r>
            <a:r>
              <a:rPr lang="zh-CN" altLang="en-US" sz="2000" dirty="0" smtClean="0">
                <a:latin typeface="+mn-ea"/>
              </a:rPr>
              <a:t>内紧凑</a:t>
            </a:r>
            <a:r>
              <a:rPr lang="zh-CN" altLang="en-US" sz="2000" dirty="0">
                <a:latin typeface="+mn-ea"/>
              </a:rPr>
              <a:t>，类间独立</a:t>
            </a:r>
            <a:r>
              <a:rPr lang="zh-CN" altLang="en-US" sz="2000" dirty="0" smtClean="0">
                <a:latin typeface="+mn-ea"/>
              </a:rPr>
              <a:t>。</a:t>
            </a:r>
            <a:endParaRPr lang="zh-CN" altLang="en-US" dirty="0">
              <a:latin typeface="+mn-ea"/>
            </a:endParaRPr>
          </a:p>
        </p:txBody>
      </p:sp>
      <p:pic>
        <p:nvPicPr>
          <p:cNvPr id="2" name="图片 1" descr="clustering_5.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0" y="2086066"/>
            <a:ext cx="3565769" cy="2868756"/>
          </a:xfrm>
          <a:prstGeom prst="rect">
            <a:avLst/>
          </a:prstGeom>
        </p:spPr>
      </p:pic>
      <p:pic>
        <p:nvPicPr>
          <p:cNvPr id="3" name="图片 2" descr="kmeans_4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765" y="2112119"/>
            <a:ext cx="3562466" cy="2842703"/>
          </a:xfrm>
          <a:prstGeom prst="rect">
            <a:avLst/>
          </a:prstGeom>
        </p:spPr>
      </p:pic>
    </p:spTree>
    <p:extLst>
      <p:ext uri="{BB962C8B-B14F-4D97-AF65-F5344CB8AC3E}">
        <p14:creationId xmlns:p14="http://schemas.microsoft.com/office/powerpoint/2010/main" val="38762866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en-US">
              <a:latin typeface="Arial" charset="0"/>
              <a:ea typeface="黑体" charset="0"/>
            </a:endParaRPr>
          </a:p>
        </p:txBody>
      </p:sp>
      <p:sp>
        <p:nvSpPr>
          <p:cNvPr id="51203" name="Rectangle 3"/>
          <p:cNvSpPr>
            <a:spLocks noGrp="1" noChangeArrowheads="1"/>
          </p:cNvSpPr>
          <p:nvPr>
            <p:ph type="body" idx="1"/>
          </p:nvPr>
        </p:nvSpPr>
        <p:spPr/>
        <p:txBody>
          <a:bodyPr/>
          <a:lstStyle/>
          <a:p>
            <a:pPr marL="0" indent="0" eaLnBrk="1" hangingPunct="1">
              <a:buNone/>
            </a:pPr>
            <a:r>
              <a:rPr lang="en-US" altLang="zh-CN" sz="2400" b="0" dirty="0" smtClean="0">
                <a:solidFill>
                  <a:srgbClr val="000000"/>
                </a:solidFill>
                <a:latin typeface="+mn-ea"/>
                <a:cs typeface="华文细黑"/>
              </a:rPr>
              <a:t>1.</a:t>
            </a:r>
            <a:r>
              <a:rPr lang="zh-CN" altLang="en-US" sz="2400" b="0" dirty="0" smtClean="0">
                <a:solidFill>
                  <a:srgbClr val="000000"/>
                </a:solidFill>
                <a:latin typeface="+mn-ea"/>
                <a:cs typeface="华文细黑"/>
              </a:rPr>
              <a:t>当算法</a:t>
            </a:r>
            <a:r>
              <a:rPr lang="zh-CN" altLang="en-US" sz="2400" b="0" dirty="0">
                <a:solidFill>
                  <a:srgbClr val="000000"/>
                </a:solidFill>
                <a:latin typeface="+mn-ea"/>
                <a:cs typeface="华文细黑"/>
              </a:rPr>
              <a:t>使用最小距离       </a:t>
            </a:r>
            <a:r>
              <a:rPr lang="zh-CN" altLang="en-US" sz="2400" b="0" dirty="0" smtClean="0">
                <a:solidFill>
                  <a:srgbClr val="000000"/>
                </a:solidFill>
                <a:latin typeface="+mn-ea"/>
                <a:cs typeface="华文细黑"/>
              </a:rPr>
              <a:t>衡量簇间距离时</a:t>
            </a:r>
            <a:r>
              <a:rPr lang="zh-CN" altLang="en-US" sz="2400" b="0" dirty="0">
                <a:solidFill>
                  <a:srgbClr val="000000"/>
                </a:solidFill>
                <a:latin typeface="+mn-ea"/>
                <a:cs typeface="华文细黑"/>
              </a:rPr>
              <a:t>，有时称它为</a:t>
            </a:r>
            <a:r>
              <a:rPr lang="zh-CN" altLang="en-US" sz="2400" dirty="0">
                <a:solidFill>
                  <a:srgbClr val="000000"/>
                </a:solidFill>
                <a:latin typeface="+mn-ea"/>
                <a:cs typeface="华文细黑"/>
              </a:rPr>
              <a:t>最近邻聚类算法</a:t>
            </a:r>
            <a:r>
              <a:rPr lang="zh-CN" altLang="en-US" sz="2400" b="0" dirty="0">
                <a:solidFill>
                  <a:srgbClr val="000000"/>
                </a:solidFill>
                <a:latin typeface="+mn-ea"/>
                <a:cs typeface="华文细黑"/>
              </a:rPr>
              <a:t>。此外，如果当最近的簇之间的距离超过某个任意的阈值时聚类过程就会终止，则称其为</a:t>
            </a:r>
            <a:r>
              <a:rPr lang="zh-CN" altLang="en-US" sz="2400" dirty="0">
                <a:solidFill>
                  <a:srgbClr val="000000"/>
                </a:solidFill>
                <a:latin typeface="+mn-ea"/>
                <a:cs typeface="华文细黑"/>
              </a:rPr>
              <a:t>单连接算法</a:t>
            </a:r>
            <a:r>
              <a:rPr lang="zh-CN" altLang="en-US" sz="2400" b="0" dirty="0">
                <a:solidFill>
                  <a:srgbClr val="000000"/>
                </a:solidFill>
                <a:latin typeface="+mn-ea"/>
                <a:cs typeface="华文细黑"/>
              </a:rPr>
              <a:t>。</a:t>
            </a:r>
          </a:p>
          <a:p>
            <a:pPr marL="0" indent="0" eaLnBrk="1" hangingPunct="1">
              <a:buNone/>
            </a:pPr>
            <a:endParaRPr lang="zh-CN" altLang="en-US" sz="2400" b="0" dirty="0" smtClean="0">
              <a:solidFill>
                <a:srgbClr val="000000"/>
              </a:solidFill>
              <a:latin typeface="+mn-ea"/>
              <a:cs typeface="华文细黑"/>
            </a:endParaRPr>
          </a:p>
          <a:p>
            <a:pPr marL="0" indent="0" eaLnBrk="1" hangingPunct="1">
              <a:buNone/>
            </a:pPr>
            <a:r>
              <a:rPr lang="en-US" altLang="zh-CN" sz="2400" b="0" dirty="0" smtClean="0">
                <a:solidFill>
                  <a:srgbClr val="000000"/>
                </a:solidFill>
                <a:latin typeface="+mn-ea"/>
                <a:cs typeface="华文细黑"/>
              </a:rPr>
              <a:t>2.</a:t>
            </a:r>
            <a:r>
              <a:rPr lang="zh-CN" altLang="en-US" sz="2400" b="0" dirty="0" smtClean="0">
                <a:solidFill>
                  <a:srgbClr val="000000"/>
                </a:solidFill>
                <a:latin typeface="+mn-ea"/>
                <a:cs typeface="华文细黑"/>
              </a:rPr>
              <a:t>当一个</a:t>
            </a:r>
            <a:r>
              <a:rPr lang="zh-CN" altLang="en-US" sz="2400" b="0" dirty="0">
                <a:solidFill>
                  <a:srgbClr val="000000"/>
                </a:solidFill>
                <a:latin typeface="+mn-ea"/>
                <a:cs typeface="华文细黑"/>
              </a:rPr>
              <a:t>算法使用最大距离      </a:t>
            </a:r>
            <a:r>
              <a:rPr lang="zh-CN" altLang="en-US" sz="2400" b="0" dirty="0" smtClean="0">
                <a:solidFill>
                  <a:srgbClr val="000000"/>
                </a:solidFill>
                <a:latin typeface="+mn-ea"/>
                <a:cs typeface="华文细黑"/>
              </a:rPr>
              <a:t>度量簇间距离时</a:t>
            </a:r>
            <a:r>
              <a:rPr lang="zh-CN" altLang="en-US" sz="2400" b="0" dirty="0">
                <a:solidFill>
                  <a:srgbClr val="000000"/>
                </a:solidFill>
                <a:latin typeface="+mn-ea"/>
                <a:cs typeface="华文细黑"/>
              </a:rPr>
              <a:t>，有时称为</a:t>
            </a:r>
            <a:r>
              <a:rPr lang="zh-CN" altLang="en-US" sz="2400" dirty="0">
                <a:solidFill>
                  <a:srgbClr val="000000"/>
                </a:solidFill>
                <a:latin typeface="+mn-ea"/>
                <a:cs typeface="华文细黑"/>
              </a:rPr>
              <a:t>最远邻聚类算法</a:t>
            </a:r>
            <a:r>
              <a:rPr lang="zh-CN" altLang="en-US" sz="2400" b="0" dirty="0">
                <a:solidFill>
                  <a:srgbClr val="000000"/>
                </a:solidFill>
                <a:latin typeface="+mn-ea"/>
                <a:cs typeface="华文细黑"/>
              </a:rPr>
              <a:t>。如果当最近簇之间的最大距离超过某个任意阈值时聚类过程便终止，则称其为</a:t>
            </a:r>
            <a:r>
              <a:rPr lang="zh-CN" altLang="en-US" sz="2400" dirty="0">
                <a:solidFill>
                  <a:srgbClr val="000000"/>
                </a:solidFill>
                <a:latin typeface="+mn-ea"/>
                <a:cs typeface="华文细黑"/>
                <a:sym typeface="Arial" charset="0"/>
              </a:rPr>
              <a:t>全连接算法</a:t>
            </a:r>
            <a:r>
              <a:rPr lang="zh-CN" altLang="en-US" sz="2400" b="0" dirty="0">
                <a:solidFill>
                  <a:srgbClr val="000000"/>
                </a:solidFill>
                <a:latin typeface="+mn-ea"/>
                <a:cs typeface="华文细黑"/>
              </a:rPr>
              <a:t>。</a:t>
            </a:r>
          </a:p>
        </p:txBody>
      </p:sp>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263" y="1723293"/>
            <a:ext cx="914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43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34" y="3298948"/>
            <a:ext cx="9144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5509735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zh-CN" altLang="en-US" dirty="0">
                <a:latin typeface="+mj-ea"/>
              </a:rPr>
              <a:t>单连接算法例子</a:t>
            </a:r>
          </a:p>
        </p:txBody>
      </p:sp>
      <p:sp>
        <p:nvSpPr>
          <p:cNvPr id="52227" name="Rectangle 3"/>
          <p:cNvSpPr>
            <a:spLocks noGrp="1" noChangeArrowheads="1"/>
          </p:cNvSpPr>
          <p:nvPr>
            <p:ph type="body" idx="1"/>
          </p:nvPr>
        </p:nvSpPr>
        <p:spPr/>
        <p:txBody>
          <a:bodyPr/>
          <a:lstStyle/>
          <a:p>
            <a:pPr algn="just" eaLnBrk="1" hangingPunct="1"/>
            <a:r>
              <a:rPr lang="zh-CN" altLang="en-US" sz="2400" b="0" dirty="0">
                <a:solidFill>
                  <a:srgbClr val="000000"/>
                </a:solidFill>
                <a:latin typeface="华文细黑"/>
                <a:ea typeface="华文细黑"/>
                <a:cs typeface="华文细黑"/>
              </a:rPr>
              <a:t>先将五个样本都分别看成是一个簇，最靠近的两个簇是3和4，因为他们具有最小的簇间距离D（3，4）=5.0。</a:t>
            </a:r>
          </a:p>
          <a:p>
            <a:pPr algn="just" eaLnBrk="1" hangingPunct="1"/>
            <a:r>
              <a:rPr lang="zh-CN" altLang="en-US" sz="2400" dirty="0">
                <a:solidFill>
                  <a:srgbClr val="000000"/>
                </a:solidFill>
                <a:latin typeface="华文细黑"/>
                <a:ea typeface="华文细黑"/>
                <a:cs typeface="华文细黑"/>
              </a:rPr>
              <a:t>第一步</a:t>
            </a:r>
            <a:r>
              <a:rPr lang="zh-CN" altLang="en-US" sz="2400" b="0" dirty="0">
                <a:solidFill>
                  <a:srgbClr val="000000"/>
                </a:solidFill>
                <a:latin typeface="华文细黑"/>
                <a:ea typeface="华文细黑"/>
                <a:cs typeface="华文细黑"/>
              </a:rPr>
              <a:t>：合并簇3和4，得到新簇集合1，2，（34），5 </a:t>
            </a:r>
          </a:p>
          <a:p>
            <a:pPr eaLnBrk="1" hangingPunct="1"/>
            <a:endParaRPr lang="zh-CN" altLang="en-US" sz="2400" b="0" dirty="0">
              <a:solidFill>
                <a:srgbClr val="000000"/>
              </a:solidFill>
              <a:latin typeface="华文细黑"/>
              <a:ea typeface="华文细黑"/>
              <a:cs typeface="华文细黑"/>
            </a:endParaRP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l="10001" b="62617"/>
          <a:stretch>
            <a:fillRect/>
          </a:stretch>
        </p:blipFill>
        <p:spPr bwMode="auto">
          <a:xfrm>
            <a:off x="827088" y="2997202"/>
            <a:ext cx="7994650" cy="345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732242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eaLnBrk="1" hangingPunct="1"/>
            <a:r>
              <a:rPr lang="zh-CN" altLang="en-US" dirty="0">
                <a:latin typeface="+mj-ea"/>
              </a:rPr>
              <a:t>单连接算法例子</a:t>
            </a:r>
          </a:p>
        </p:txBody>
      </p:sp>
      <p:sp>
        <p:nvSpPr>
          <p:cNvPr id="54275" name="Rectangle 3"/>
          <p:cNvSpPr>
            <a:spLocks noGrp="1" noChangeArrowheads="1"/>
          </p:cNvSpPr>
          <p:nvPr>
            <p:ph type="body" idx="1"/>
          </p:nvPr>
        </p:nvSpPr>
        <p:spPr/>
        <p:txBody>
          <a:bodyPr/>
          <a:lstStyle/>
          <a:p>
            <a:pPr eaLnBrk="1" hangingPunct="1"/>
            <a:endParaRPr lang="zh-CN" altLang="en-US">
              <a:latin typeface="Arial" charset="0"/>
              <a:ea typeface="华文细黑" charset="0"/>
            </a:endParaRP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t="37428"/>
          <a:stretch>
            <a:fillRect/>
          </a:stretch>
        </p:blipFill>
        <p:spPr bwMode="auto">
          <a:xfrm>
            <a:off x="396875" y="1341438"/>
            <a:ext cx="8686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767601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zh-CN" altLang="en-US" dirty="0">
                <a:latin typeface="+mj-ea"/>
              </a:rPr>
              <a:t>单连接算法例子</a:t>
            </a:r>
          </a:p>
        </p:txBody>
      </p:sp>
      <p:sp>
        <p:nvSpPr>
          <p:cNvPr id="55299" name="Rectangle 3"/>
          <p:cNvSpPr>
            <a:spLocks noGrp="1" noChangeArrowheads="1"/>
          </p:cNvSpPr>
          <p:nvPr>
            <p:ph type="body" idx="1"/>
          </p:nvPr>
        </p:nvSpPr>
        <p:spPr/>
        <p:txBody>
          <a:bodyPr/>
          <a:lstStyle/>
          <a:p>
            <a:pPr eaLnBrk="1" hangingPunct="1"/>
            <a:endParaRPr lang="zh-CN" altLang="en-US">
              <a:latin typeface="Arial" charset="0"/>
              <a:ea typeface="华文细黑" charset="0"/>
            </a:endParaRP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l="17024" r="9428"/>
          <a:stretch>
            <a:fillRect/>
          </a:stretch>
        </p:blipFill>
        <p:spPr bwMode="auto">
          <a:xfrm>
            <a:off x="611188" y="1341438"/>
            <a:ext cx="81534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42334522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zh-CN" altLang="en-US" dirty="0">
                <a:latin typeface="+mj-ea"/>
              </a:rPr>
              <a:t>单连接算法例子</a:t>
            </a:r>
          </a:p>
        </p:txBody>
      </p:sp>
      <p:sp>
        <p:nvSpPr>
          <p:cNvPr id="56323" name="Rectangle 3"/>
          <p:cNvSpPr>
            <a:spLocks noGrp="1" noChangeArrowheads="1"/>
          </p:cNvSpPr>
          <p:nvPr>
            <p:ph type="body" idx="1"/>
          </p:nvPr>
        </p:nvSpPr>
        <p:spPr/>
        <p:txBody>
          <a:bodyPr/>
          <a:lstStyle/>
          <a:p>
            <a:pPr eaLnBrk="1" hangingPunct="1"/>
            <a:r>
              <a:rPr lang="zh-CN" altLang="en-US" sz="2400" dirty="0">
                <a:solidFill>
                  <a:srgbClr val="000000"/>
                </a:solidFill>
                <a:latin typeface="Arial" charset="0"/>
                <a:ea typeface="华文楷体" charset="0"/>
                <a:cs typeface="华文楷体" charset="0"/>
              </a:rPr>
              <a:t>最小</a:t>
            </a:r>
            <a:r>
              <a:rPr lang="zh-CN" altLang="en-US" sz="2400" b="0" dirty="0">
                <a:solidFill>
                  <a:srgbClr val="000000"/>
                </a:solidFill>
                <a:latin typeface="Arial" charset="0"/>
                <a:ea typeface="华文楷体" charset="0"/>
                <a:cs typeface="华文楷体" charset="0"/>
              </a:rPr>
              <a:t>和</a:t>
            </a:r>
            <a:r>
              <a:rPr lang="zh-CN" altLang="en-US" sz="2400" dirty="0">
                <a:solidFill>
                  <a:srgbClr val="000000"/>
                </a:solidFill>
                <a:latin typeface="Arial" charset="0"/>
                <a:ea typeface="华文楷体" charset="0"/>
                <a:cs typeface="华文楷体" charset="0"/>
                <a:sym typeface="Arial" charset="0"/>
              </a:rPr>
              <a:t>最大</a:t>
            </a:r>
            <a:r>
              <a:rPr lang="zh-CN" altLang="en-US" sz="2400" b="0" dirty="0">
                <a:solidFill>
                  <a:srgbClr val="000000"/>
                </a:solidFill>
                <a:latin typeface="Arial" charset="0"/>
                <a:ea typeface="华文楷体" charset="0"/>
                <a:cs typeface="华文楷体" charset="0"/>
              </a:rPr>
              <a:t>度量代表了簇间距离度量的两个极端。它们趋向对</a:t>
            </a:r>
            <a:r>
              <a:rPr lang="zh-CN" altLang="en-US" sz="2400" dirty="0">
                <a:solidFill>
                  <a:srgbClr val="000000"/>
                </a:solidFill>
                <a:latin typeface="Arial" charset="0"/>
                <a:ea typeface="华文楷体" charset="0"/>
                <a:cs typeface="华文楷体" charset="0"/>
              </a:rPr>
              <a:t>离群点</a:t>
            </a:r>
            <a:r>
              <a:rPr lang="zh-CN" altLang="en-US" sz="2400" b="0" dirty="0">
                <a:solidFill>
                  <a:srgbClr val="000000"/>
                </a:solidFill>
                <a:latin typeface="Arial" charset="0"/>
                <a:ea typeface="华文楷体" charset="0"/>
                <a:cs typeface="华文楷体" charset="0"/>
              </a:rPr>
              <a:t>或</a:t>
            </a:r>
            <a:r>
              <a:rPr lang="zh-CN" altLang="en-US" sz="2400" dirty="0">
                <a:solidFill>
                  <a:srgbClr val="000000"/>
                </a:solidFill>
                <a:latin typeface="Arial" charset="0"/>
                <a:ea typeface="华文楷体" charset="0"/>
                <a:cs typeface="华文楷体" charset="0"/>
                <a:sym typeface="Arial" charset="0"/>
              </a:rPr>
              <a:t>噪声数据</a:t>
            </a:r>
            <a:r>
              <a:rPr lang="zh-CN" altLang="en-US" sz="2400" b="0" dirty="0">
                <a:solidFill>
                  <a:srgbClr val="000000"/>
                </a:solidFill>
                <a:latin typeface="Arial" charset="0"/>
                <a:ea typeface="华文楷体" charset="0"/>
                <a:cs typeface="华文楷体" charset="0"/>
              </a:rPr>
              <a:t>过分敏感。</a:t>
            </a:r>
          </a:p>
          <a:p>
            <a:pPr eaLnBrk="1" hangingPunct="1"/>
            <a:r>
              <a:rPr lang="zh-CN" altLang="en-US" sz="2400" b="0" dirty="0">
                <a:solidFill>
                  <a:srgbClr val="000000"/>
                </a:solidFill>
                <a:latin typeface="Arial" charset="0"/>
                <a:ea typeface="华文楷体" charset="0"/>
                <a:cs typeface="华文楷体" charset="0"/>
              </a:rPr>
              <a:t>使用</a:t>
            </a:r>
            <a:r>
              <a:rPr lang="zh-CN" altLang="en-US" sz="2400" dirty="0">
                <a:solidFill>
                  <a:srgbClr val="000000"/>
                </a:solidFill>
                <a:latin typeface="Arial" charset="0"/>
                <a:ea typeface="华文楷体" charset="0"/>
                <a:cs typeface="华文楷体" charset="0"/>
                <a:sym typeface="Arial" charset="0"/>
              </a:rPr>
              <a:t>均值</a:t>
            </a:r>
            <a:r>
              <a:rPr lang="zh-CN" altLang="en-US" sz="2400" b="0" dirty="0">
                <a:solidFill>
                  <a:srgbClr val="000000"/>
                </a:solidFill>
                <a:latin typeface="Arial" charset="0"/>
                <a:ea typeface="华文楷体" charset="0"/>
                <a:cs typeface="华文楷体" charset="0"/>
              </a:rPr>
              <a:t>距离和</a:t>
            </a:r>
            <a:r>
              <a:rPr lang="zh-CN" altLang="en-US" sz="2400" dirty="0">
                <a:solidFill>
                  <a:srgbClr val="000000"/>
                </a:solidFill>
                <a:latin typeface="Arial" charset="0"/>
                <a:ea typeface="华文楷体" charset="0"/>
                <a:cs typeface="华文楷体" charset="0"/>
                <a:sym typeface="Arial" charset="0"/>
              </a:rPr>
              <a:t>平均</a:t>
            </a:r>
            <a:r>
              <a:rPr lang="zh-CN" altLang="en-US" sz="2400" b="0" dirty="0">
                <a:solidFill>
                  <a:srgbClr val="000000"/>
                </a:solidFill>
                <a:latin typeface="Arial" charset="0"/>
                <a:ea typeface="华文楷体" charset="0"/>
                <a:cs typeface="华文楷体" charset="0"/>
              </a:rPr>
              <a:t>距离是对最小和最大距离之间的一种折中方法，而且可以克服离群点敏感性问题。</a:t>
            </a:r>
          </a:p>
          <a:p>
            <a:pPr eaLnBrk="1" hangingPunct="1"/>
            <a:r>
              <a:rPr lang="zh-CN" altLang="en-US" sz="2400" b="0" dirty="0">
                <a:solidFill>
                  <a:srgbClr val="000000"/>
                </a:solidFill>
                <a:latin typeface="Arial" charset="0"/>
                <a:ea typeface="华文楷体" charset="0"/>
                <a:cs typeface="华文楷体" charset="0"/>
              </a:rPr>
              <a:t>尽管均值距离计算简单，但是平均距离也有它的优势，因为它既能处理数值数据又能处理分类数据。</a:t>
            </a:r>
          </a:p>
        </p:txBody>
      </p:sp>
    </p:spTree>
    <p:extLst>
      <p:ext uri="{BB962C8B-B14F-4D97-AF65-F5344CB8AC3E}">
        <p14:creationId xmlns:p14="http://schemas.microsoft.com/office/powerpoint/2010/main" val="14355836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latin typeface="Arial" charset="0"/>
                <a:ea typeface="黑体" charset="0"/>
              </a:rPr>
              <a:t>层次聚类方法的困难之处</a:t>
            </a:r>
          </a:p>
        </p:txBody>
      </p:sp>
      <p:sp>
        <p:nvSpPr>
          <p:cNvPr id="57347" name="Rectangle 3"/>
          <p:cNvSpPr>
            <a:spLocks noGrp="1" noChangeArrowheads="1"/>
          </p:cNvSpPr>
          <p:nvPr>
            <p:ph type="body" idx="1"/>
          </p:nvPr>
        </p:nvSpPr>
        <p:spPr/>
        <p:txBody>
          <a:bodyPr/>
          <a:lstStyle/>
          <a:p>
            <a:pPr eaLnBrk="1" hangingPunct="1">
              <a:buFont typeface="Wingdings" charset="0"/>
              <a:buAutoNum type="circleNumDbPlain"/>
            </a:pPr>
            <a:r>
              <a:rPr lang="zh-CN" altLang="en-US" sz="2400" b="0">
                <a:latin typeface="Arial" charset="0"/>
                <a:ea typeface="华文楷体" charset="0"/>
                <a:cs typeface="华文楷体" charset="0"/>
              </a:rPr>
              <a:t>层次聚类方法尽管简单，但经常会遇到合并或分裂点选择的困难。这样的决定是非常关键的，因为一旦一组对象合并或者分裂，下一步的处理将对新生成的簇进行。</a:t>
            </a:r>
          </a:p>
          <a:p>
            <a:pPr eaLnBrk="1" hangingPunct="1">
              <a:buFont typeface="Wingdings" charset="0"/>
              <a:buAutoNum type="circleNumDbPlain"/>
            </a:pPr>
            <a:r>
              <a:rPr lang="zh-CN" altLang="en-US" sz="2400" b="0">
                <a:latin typeface="Arial" charset="0"/>
                <a:ea typeface="华文楷体" charset="0"/>
                <a:cs typeface="华文楷体" charset="0"/>
              </a:rPr>
              <a:t>不具有很好的可伸缩性，因为合并或分裂的决定需要检查和估算大量的对象或簇。</a:t>
            </a:r>
          </a:p>
        </p:txBody>
      </p:sp>
    </p:spTree>
    <p:extLst>
      <p:ext uri="{BB962C8B-B14F-4D97-AF65-F5344CB8AC3E}">
        <p14:creationId xmlns:p14="http://schemas.microsoft.com/office/powerpoint/2010/main" val="297977394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pPr algn="l"/>
            <a:r>
              <a:rPr lang="en-US" altLang="zh-CN" dirty="0">
                <a:latin typeface="Times New Roman" charset="0"/>
                <a:ea typeface="宋体" charset="0"/>
              </a:rPr>
              <a:t>GMM</a:t>
            </a:r>
            <a:endParaRPr lang="zh-CN" altLang="en-US" dirty="0">
              <a:latin typeface="Times New Roman" charset="0"/>
              <a:ea typeface="宋体" charset="0"/>
            </a:endParaRPr>
          </a:p>
        </p:txBody>
      </p:sp>
      <p:sp>
        <p:nvSpPr>
          <p:cNvPr id="7170" name="内容占位符 2"/>
          <p:cNvSpPr>
            <a:spLocks noGrp="1" noChangeArrowheads="1"/>
          </p:cNvSpPr>
          <p:nvPr>
            <p:ph idx="1"/>
          </p:nvPr>
        </p:nvSpPr>
        <p:spPr/>
        <p:txBody>
          <a:bodyPr>
            <a:normAutofit/>
          </a:bodyPr>
          <a:lstStyle/>
          <a:p>
            <a:r>
              <a:rPr lang="zh-CN" altLang="en-US" sz="2400" dirty="0">
                <a:solidFill>
                  <a:srgbClr val="000000"/>
                </a:solidFill>
                <a:latin typeface="+mn-ea"/>
                <a:cs typeface="华文细黑"/>
              </a:rPr>
              <a:t>高斯混合模型（Gaussian Mixed Model</a:t>
            </a:r>
            <a:r>
              <a:rPr lang="en-US" altLang="zh-CN" sz="2400" dirty="0">
                <a:solidFill>
                  <a:srgbClr val="000000"/>
                </a:solidFill>
                <a:latin typeface="+mn-ea"/>
                <a:cs typeface="华文细黑"/>
              </a:rPr>
              <a:t>, GMM</a:t>
            </a:r>
            <a:r>
              <a:rPr lang="zh-CN" altLang="en-US" sz="2400" dirty="0">
                <a:solidFill>
                  <a:srgbClr val="000000"/>
                </a:solidFill>
                <a:latin typeface="+mn-ea"/>
                <a:cs typeface="华文细黑"/>
              </a:rPr>
              <a:t>）指的是多个高斯分布函数的线性组合，理论上GMM可以拟合出任意类型的分布，通常用于解决同一集合下的数据包含多个不同的分布的情况（或者是同一类分布但参数不一样，或者是不同类型的分布，比如正态分布和伯努利分布）。</a:t>
            </a:r>
          </a:p>
          <a:p>
            <a:endParaRPr lang="zh-CN" altLang="en-US" sz="2400" dirty="0">
              <a:solidFill>
                <a:srgbClr val="000000"/>
              </a:solidFill>
              <a:latin typeface="+mn-ea"/>
              <a:cs typeface="华文细黑"/>
            </a:endParaRPr>
          </a:p>
          <a:p>
            <a:r>
              <a:rPr lang="zh-CN" altLang="en-US" sz="2400" dirty="0">
                <a:solidFill>
                  <a:srgbClr val="000000"/>
                </a:solidFill>
                <a:latin typeface="+mn-ea"/>
                <a:cs typeface="华文细黑"/>
              </a:rPr>
              <a:t>目的</a:t>
            </a:r>
          </a:p>
          <a:p>
            <a:pPr lvl="1"/>
            <a:r>
              <a:rPr lang="zh-CN" altLang="en-US" sz="2400" dirty="0">
                <a:solidFill>
                  <a:srgbClr val="000000"/>
                </a:solidFill>
                <a:latin typeface="+mn-ea"/>
                <a:cs typeface="华文细黑"/>
              </a:rPr>
              <a:t>（1）求出每一个样本属于哪个分布 </a:t>
            </a:r>
          </a:p>
          <a:p>
            <a:pPr lvl="1"/>
            <a:r>
              <a:rPr lang="zh-CN" altLang="en-US" sz="2400" dirty="0">
                <a:solidFill>
                  <a:srgbClr val="000000"/>
                </a:solidFill>
                <a:latin typeface="+mn-ea"/>
                <a:cs typeface="华文细黑"/>
              </a:rPr>
              <a:t>（2）求出每一个分布对应的参数</a:t>
            </a:r>
          </a:p>
          <a:p>
            <a:endParaRPr lang="zh-CN" altLang="en-US" sz="2400" dirty="0">
              <a:solidFill>
                <a:srgbClr val="000000"/>
              </a:solidFill>
              <a:latin typeface="+mn-ea"/>
              <a:cs typeface="华文细黑"/>
            </a:endParaRPr>
          </a:p>
          <a:p>
            <a:endParaRPr lang="en-US" altLang="zh-CN" sz="2400" dirty="0">
              <a:solidFill>
                <a:srgbClr val="000000"/>
              </a:solidFill>
              <a:latin typeface="+mn-ea"/>
              <a:cs typeface="华文细黑"/>
            </a:endParaRPr>
          </a:p>
        </p:txBody>
      </p:sp>
    </p:spTree>
    <p:extLst>
      <p:ext uri="{BB962C8B-B14F-4D97-AF65-F5344CB8AC3E}">
        <p14:creationId xmlns:p14="http://schemas.microsoft.com/office/powerpoint/2010/main" val="1628773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pPr algn="l"/>
            <a:r>
              <a:rPr lang="en-US" altLang="zh-CN" dirty="0">
                <a:latin typeface="Times New Roman" charset="0"/>
                <a:ea typeface="宋体" charset="0"/>
              </a:rPr>
              <a:t>GMM</a:t>
            </a:r>
          </a:p>
        </p:txBody>
      </p:sp>
      <p:sp>
        <p:nvSpPr>
          <p:cNvPr id="9218" name="内容占位符 2"/>
          <p:cNvSpPr>
            <a:spLocks noGrp="1" noChangeArrowheads="1"/>
          </p:cNvSpPr>
          <p:nvPr>
            <p:ph idx="1"/>
          </p:nvPr>
        </p:nvSpPr>
        <p:spPr/>
        <p:txBody>
          <a:bodyPr/>
          <a:lstStyle/>
          <a:p>
            <a:r>
              <a:rPr lang="zh-CN" altLang="en-US" dirty="0">
                <a:latin typeface="华文细黑"/>
                <a:ea typeface="华文细黑"/>
                <a:cs typeface="华文细黑"/>
              </a:rPr>
              <a:t>使用一个高斯模型拟合分布</a:t>
            </a:r>
          </a:p>
        </p:txBody>
      </p:sp>
      <p:pic>
        <p:nvPicPr>
          <p:cNvPr id="9219"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539" y="2366556"/>
            <a:ext cx="5890480" cy="315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8089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pPr algn="l"/>
            <a:r>
              <a:rPr lang="en-US" altLang="zh-CN" dirty="0">
                <a:latin typeface="Times New Roman" charset="0"/>
                <a:ea typeface="宋体" charset="0"/>
              </a:rPr>
              <a:t>GMM</a:t>
            </a:r>
          </a:p>
        </p:txBody>
      </p:sp>
      <p:sp>
        <p:nvSpPr>
          <p:cNvPr id="11266" name="内容占位符 2"/>
          <p:cNvSpPr>
            <a:spLocks noGrp="1" noChangeArrowheads="1"/>
          </p:cNvSpPr>
          <p:nvPr>
            <p:ph idx="1"/>
          </p:nvPr>
        </p:nvSpPr>
        <p:spPr/>
        <p:txBody>
          <a:bodyPr/>
          <a:lstStyle/>
          <a:p>
            <a:r>
              <a:rPr lang="zh-CN" altLang="en-US" dirty="0">
                <a:latin typeface="华文细黑"/>
                <a:ea typeface="华文细黑"/>
                <a:cs typeface="华文细黑"/>
              </a:rPr>
              <a:t>使用两个高斯模型拟合分布</a:t>
            </a:r>
          </a:p>
        </p:txBody>
      </p:sp>
      <p:pic>
        <p:nvPicPr>
          <p:cNvPr id="1126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62" y="2407262"/>
            <a:ext cx="7158282" cy="383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357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r>
              <a:rPr lang="en-US" altLang="zh-CN">
                <a:latin typeface="Times New Roman" charset="0"/>
                <a:ea typeface="宋体" charset="0"/>
              </a:rPr>
              <a:t>GMM</a:t>
            </a:r>
          </a:p>
        </p:txBody>
      </p:sp>
      <p:sp>
        <p:nvSpPr>
          <p:cNvPr id="3" name="内容占位符 2"/>
          <p:cNvSpPr>
            <a:spLocks noGrp="1"/>
          </p:cNvSpPr>
          <p:nvPr>
            <p:ph idx="1"/>
          </p:nvPr>
        </p:nvSpPr>
        <p:spPr/>
        <p:txBody>
          <a:bodyPr/>
          <a:lstStyle/>
          <a:p>
            <a:r>
              <a:rPr lang="zh-CN" altLang="en-US" dirty="0">
                <a:latin typeface="Times New Roman" charset="0"/>
                <a:ea typeface="宋体" charset="0"/>
              </a:rPr>
              <a:t>原始形式</a:t>
            </a:r>
          </a:p>
          <a:p>
            <a:endParaRPr lang="zh-CN" altLang="en-US" dirty="0">
              <a:latin typeface="Times New Roman" charset="0"/>
              <a:ea typeface="宋体" charset="0"/>
            </a:endParaRPr>
          </a:p>
          <a:p>
            <a:pPr>
              <a:buFont typeface="Wingdings" charset="0"/>
              <a:buNone/>
            </a:pPr>
            <a:r>
              <a:rPr lang="zh-CN" altLang="en-US" dirty="0" smtClean="0">
                <a:latin typeface="Times New Roman" charset="0"/>
                <a:ea typeface="宋体" charset="0"/>
              </a:rPr>
              <a:t>权</a:t>
            </a:r>
            <a:r>
              <a:rPr lang="zh-CN" altLang="en-US" dirty="0">
                <a:latin typeface="Times New Roman" charset="0"/>
                <a:ea typeface="宋体" charset="0"/>
              </a:rPr>
              <a:t>重     可以看成使第</a:t>
            </a:r>
            <a:r>
              <a:rPr lang="en-US" altLang="zh-CN" dirty="0">
                <a:latin typeface="Times New Roman" charset="0"/>
                <a:ea typeface="宋体" charset="0"/>
              </a:rPr>
              <a:t>k</a:t>
            </a:r>
            <a:r>
              <a:rPr lang="zh-CN" altLang="en-US" dirty="0">
                <a:latin typeface="Times New Roman" charset="0"/>
                <a:ea typeface="宋体" charset="0"/>
              </a:rPr>
              <a:t>类被选中的概率。</a:t>
            </a:r>
          </a:p>
          <a:p>
            <a:endParaRPr lang="zh-CN" altLang="en-US" dirty="0">
              <a:latin typeface="Times New Roman" charset="0"/>
              <a:ea typeface="宋体" charset="0"/>
            </a:endParaRPr>
          </a:p>
          <a:p>
            <a:endParaRPr lang="zh-CN" altLang="en-US" dirty="0">
              <a:latin typeface="Times New Roman" charset="0"/>
              <a:ea typeface="宋体" charset="0"/>
            </a:endParaRPr>
          </a:p>
        </p:txBody>
      </p:sp>
      <p:graphicFrame>
        <p:nvGraphicFramePr>
          <p:cNvPr id="13315" name="对象 3">
            <a:hlinkClick r:id="" action="ppaction://ole?verb=1"/>
          </p:cNvPr>
          <p:cNvGraphicFramePr>
            <a:graphicFrameLocks noChangeAspect="1"/>
          </p:cNvGraphicFramePr>
          <p:nvPr>
            <p:extLst>
              <p:ext uri="{D42A27DB-BD31-4B8C-83A1-F6EECF244321}">
                <p14:modId xmlns:p14="http://schemas.microsoft.com/office/powerpoint/2010/main" val="1780520591"/>
              </p:ext>
            </p:extLst>
          </p:nvPr>
        </p:nvGraphicFramePr>
        <p:xfrm>
          <a:off x="2856034" y="1417638"/>
          <a:ext cx="4073525" cy="1082675"/>
        </p:xfrm>
        <a:graphic>
          <a:graphicData uri="http://schemas.openxmlformats.org/presentationml/2006/ole">
            <mc:AlternateContent xmlns:mc="http://schemas.openxmlformats.org/markup-compatibility/2006">
              <mc:Choice xmlns:v="urn:schemas-microsoft-com:vml" Requires="v">
                <p:oleObj spid="_x0000_s55404" name="公式" r:id="rId3" imgW="1625400" imgH="431640" progId="Equation.3">
                  <p:embed/>
                </p:oleObj>
              </mc:Choice>
              <mc:Fallback>
                <p:oleObj name="公式" r:id="rId3" imgW="1625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034" y="1417638"/>
                        <a:ext cx="40735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6" name="对象 4"/>
          <p:cNvGraphicFramePr>
            <a:graphicFrameLocks/>
          </p:cNvGraphicFramePr>
          <p:nvPr>
            <p:extLst>
              <p:ext uri="{D42A27DB-BD31-4B8C-83A1-F6EECF244321}">
                <p14:modId xmlns:p14="http://schemas.microsoft.com/office/powerpoint/2010/main" val="719296056"/>
              </p:ext>
            </p:extLst>
          </p:nvPr>
        </p:nvGraphicFramePr>
        <p:xfrm>
          <a:off x="1582127" y="2855790"/>
          <a:ext cx="565150" cy="554038"/>
        </p:xfrm>
        <a:graphic>
          <a:graphicData uri="http://schemas.openxmlformats.org/presentationml/2006/ole">
            <mc:AlternateContent xmlns:mc="http://schemas.openxmlformats.org/markup-compatibility/2006">
              <mc:Choice xmlns:v="urn:schemas-microsoft-com:vml" Requires="v">
                <p:oleObj spid="_x0000_s55405" name="公式" r:id="rId5" imgW="327600" imgH="355680" progId="Equation.3">
                  <p:embed/>
                </p:oleObj>
              </mc:Choice>
              <mc:Fallback>
                <p:oleObj name="公式" r:id="rId5" imgW="327600" imgH="35568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127" y="2855790"/>
                        <a:ext cx="565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3317" name="图片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3802" y="3557221"/>
            <a:ext cx="408305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624" y="3808657"/>
            <a:ext cx="15049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73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Rot="1" noChangeArrowheads="1"/>
          </p:cNvSpPr>
          <p:nvPr>
            <p:ph type="body" idx="1"/>
          </p:nvPr>
        </p:nvSpPr>
        <p:spPr>
          <a:xfrm>
            <a:off x="301626" y="685802"/>
            <a:ext cx="8540750" cy="5413375"/>
          </a:xfrm>
        </p:spPr>
        <p:txBody>
          <a:bodyPr>
            <a:normAutofit/>
          </a:bodyPr>
          <a:lstStyle/>
          <a:p>
            <a:pPr>
              <a:buFont typeface="Wingdings" charset="0"/>
              <a:buNone/>
            </a:pPr>
            <a:r>
              <a:rPr lang="zh-CN" altLang="en-US" sz="1600" dirty="0" smtClean="0">
                <a:solidFill>
                  <a:srgbClr val="000000"/>
                </a:solidFill>
                <a:latin typeface="+mn-ea"/>
                <a:cs typeface="华文细黑"/>
              </a:rPr>
              <a:t>划分聚类方法对数据集进行聚类时包括如下三个</a:t>
            </a:r>
            <a:r>
              <a:rPr lang="zh-CN" altLang="en-US" sz="1600" dirty="0">
                <a:solidFill>
                  <a:srgbClr val="000000"/>
                </a:solidFill>
                <a:latin typeface="+mn-ea"/>
                <a:cs typeface="华文细黑"/>
              </a:rPr>
              <a:t>要点：</a:t>
            </a:r>
            <a:endParaRPr lang="en-US" altLang="zh-CN" sz="1600" dirty="0">
              <a:solidFill>
                <a:srgbClr val="000000"/>
              </a:solidFill>
              <a:latin typeface="+mn-ea"/>
              <a:cs typeface="华文细黑"/>
            </a:endParaRPr>
          </a:p>
          <a:p>
            <a:pPr marL="0" indent="0">
              <a:buNone/>
            </a:pPr>
            <a:r>
              <a:rPr lang="zh-CN" altLang="en-US" sz="1600" dirty="0" smtClean="0">
                <a:solidFill>
                  <a:srgbClr val="000000"/>
                </a:solidFill>
                <a:latin typeface="+mn-ea"/>
                <a:cs typeface="华文细黑"/>
              </a:rPr>
              <a:t>（</a:t>
            </a:r>
            <a:r>
              <a:rPr lang="en-US" altLang="zh-CN" sz="1600" dirty="0">
                <a:solidFill>
                  <a:srgbClr val="000000"/>
                </a:solidFill>
                <a:latin typeface="+mn-ea"/>
                <a:cs typeface="华文细黑"/>
              </a:rPr>
              <a:t>1</a:t>
            </a:r>
            <a:r>
              <a:rPr lang="zh-CN" altLang="en-US" sz="1600" dirty="0">
                <a:solidFill>
                  <a:srgbClr val="000000"/>
                </a:solidFill>
                <a:latin typeface="+mn-ea"/>
                <a:cs typeface="华文细黑"/>
              </a:rPr>
              <a:t>）选定某种距离作为数据样本间的相似性度量</a:t>
            </a:r>
            <a:r>
              <a:rPr lang="en-US" altLang="zh-CN" sz="1600" dirty="0">
                <a:solidFill>
                  <a:srgbClr val="000000"/>
                </a:solidFill>
                <a:latin typeface="+mn-ea"/>
                <a:cs typeface="华文细黑"/>
              </a:rPr>
              <a:t>              </a:t>
            </a:r>
          </a:p>
          <a:p>
            <a:pPr>
              <a:buFont typeface="Wingdings" charset="0"/>
              <a:buNone/>
            </a:pPr>
            <a:r>
              <a:rPr lang="en-US" altLang="zh-CN" sz="1600" dirty="0" smtClean="0">
                <a:solidFill>
                  <a:srgbClr val="000000"/>
                </a:solidFill>
                <a:latin typeface="+mn-ea"/>
                <a:cs typeface="华文细黑"/>
              </a:rPr>
              <a:t>   </a:t>
            </a:r>
            <a:r>
              <a:rPr lang="en-US" altLang="zh-CN" sz="1600" dirty="0">
                <a:solidFill>
                  <a:srgbClr val="000000"/>
                </a:solidFill>
                <a:latin typeface="+mn-ea"/>
                <a:cs typeface="华文细黑"/>
              </a:rPr>
              <a:t> </a:t>
            </a:r>
            <a:r>
              <a:rPr lang="en-US" altLang="zh-CN" sz="1600" dirty="0" smtClean="0">
                <a:solidFill>
                  <a:srgbClr val="000000"/>
                </a:solidFill>
                <a:latin typeface="+mn-ea"/>
                <a:cs typeface="华文细黑"/>
              </a:rPr>
              <a:t> </a:t>
            </a:r>
            <a:r>
              <a:rPr lang="zh-CN" altLang="en-US" sz="1600" dirty="0" smtClean="0">
                <a:solidFill>
                  <a:srgbClr val="000000"/>
                </a:solidFill>
                <a:latin typeface="+mn-ea"/>
                <a:cs typeface="华文细黑"/>
              </a:rPr>
              <a:t>在计算数据样本之间的距离时</a:t>
            </a:r>
            <a:r>
              <a:rPr lang="zh-CN" altLang="en-US" sz="1600" dirty="0">
                <a:latin typeface="+mn-ea"/>
                <a:cs typeface="华文细黑"/>
              </a:rPr>
              <a:t>，可以根据实际需要选择欧式距离、曼哈顿距离或</a:t>
            </a:r>
            <a:r>
              <a:rPr lang="zh-CN" altLang="en-US" sz="1600" dirty="0" smtClean="0">
                <a:latin typeface="+mn-ea"/>
                <a:cs typeface="华文细黑"/>
              </a:rPr>
              <a:t>者明考斯距离</a:t>
            </a:r>
            <a:r>
              <a:rPr lang="zh-CN" altLang="en-US" sz="1600" dirty="0">
                <a:latin typeface="+mn-ea"/>
                <a:cs typeface="华文细黑"/>
              </a:rPr>
              <a:t>中的一种来作为算法的相似性度量，其中最常用的是欧式距离</a:t>
            </a:r>
            <a:r>
              <a:rPr lang="zh-CN" altLang="en-US" sz="1600" dirty="0" smtClean="0">
                <a:latin typeface="+mn-ea"/>
                <a:cs typeface="华文细黑"/>
              </a:rPr>
              <a:t>。</a:t>
            </a:r>
            <a:endParaRPr lang="en-US" altLang="zh-CN" sz="1600" dirty="0">
              <a:latin typeface="+mn-ea"/>
              <a:cs typeface="华文细黑"/>
            </a:endParaRPr>
          </a:p>
          <a:p>
            <a:pPr>
              <a:buFont typeface="Wingdings" charset="0"/>
              <a:buNone/>
            </a:pPr>
            <a:r>
              <a:rPr lang="en-US" altLang="zh-CN" sz="1600" dirty="0" smtClean="0">
                <a:latin typeface="+mn-ea"/>
              </a:rPr>
              <a:t> </a:t>
            </a:r>
          </a:p>
          <a:p>
            <a:pPr>
              <a:buFont typeface="Wingdings" charset="0"/>
              <a:buNone/>
            </a:pPr>
            <a:endParaRPr lang="en-US" altLang="zh-CN" sz="1600" dirty="0">
              <a:latin typeface="+mn-ea"/>
            </a:endParaRPr>
          </a:p>
          <a:p>
            <a:pPr>
              <a:buFont typeface="Wingdings" charset="0"/>
              <a:buNone/>
            </a:pPr>
            <a:r>
              <a:rPr lang="en-US" altLang="zh-CN" sz="1600" dirty="0" smtClean="0">
                <a:latin typeface="+mn-ea"/>
              </a:rPr>
              <a:t>   </a:t>
            </a:r>
            <a:r>
              <a:rPr lang="zh-CN" altLang="en-US" sz="1600" dirty="0" smtClean="0">
                <a:latin typeface="+mn-ea"/>
              </a:rPr>
              <a:t>假设给</a:t>
            </a:r>
            <a:r>
              <a:rPr lang="zh-CN" altLang="en-US" sz="1600" dirty="0">
                <a:latin typeface="+mn-ea"/>
              </a:rPr>
              <a:t>定的数据集</a:t>
            </a:r>
            <a:r>
              <a:rPr lang="en-US" altLang="zh-CN" sz="1600" dirty="0">
                <a:latin typeface="+mn-ea"/>
              </a:rPr>
              <a:t>                           </a:t>
            </a:r>
            <a:r>
              <a:rPr lang="zh-CN" altLang="en-US" sz="1600" dirty="0" smtClean="0">
                <a:latin typeface="+mn-ea"/>
              </a:rPr>
              <a:t>，</a:t>
            </a:r>
            <a:r>
              <a:rPr lang="en-US" altLang="zh-CN" sz="1600" dirty="0">
                <a:latin typeface="+mn-ea"/>
              </a:rPr>
              <a:t>X</a:t>
            </a:r>
            <a:r>
              <a:rPr lang="zh-CN" altLang="en-US" sz="1600" dirty="0">
                <a:latin typeface="+mn-ea"/>
              </a:rPr>
              <a:t>中的样本用</a:t>
            </a:r>
            <a:r>
              <a:rPr lang="en-US" altLang="zh-CN" sz="1600" dirty="0">
                <a:latin typeface="+mn-ea"/>
              </a:rPr>
              <a:t>d</a:t>
            </a:r>
            <a:r>
              <a:rPr lang="zh-CN" altLang="en-US" sz="1600" dirty="0">
                <a:latin typeface="+mn-ea"/>
              </a:rPr>
              <a:t>个描述属性</a:t>
            </a:r>
            <a:r>
              <a:rPr lang="en-US" altLang="zh-CN" sz="1600" dirty="0">
                <a:latin typeface="+mn-ea"/>
              </a:rPr>
              <a:t>A</a:t>
            </a:r>
            <a:r>
              <a:rPr lang="en-US" altLang="zh-CN" sz="1600" baseline="-25000" dirty="0">
                <a:latin typeface="+mn-ea"/>
              </a:rPr>
              <a:t>1</a:t>
            </a:r>
            <a:r>
              <a:rPr lang="en-US" altLang="zh-CN" sz="1600" dirty="0">
                <a:latin typeface="+mn-ea"/>
              </a:rPr>
              <a:t>,A</a:t>
            </a:r>
            <a:r>
              <a:rPr lang="en-US" altLang="zh-CN" sz="1600" baseline="-25000" dirty="0">
                <a:latin typeface="+mn-ea"/>
              </a:rPr>
              <a:t>2</a:t>
            </a:r>
            <a:r>
              <a:rPr lang="en-US" altLang="zh-CN" sz="1600" dirty="0">
                <a:latin typeface="+mn-ea"/>
              </a:rPr>
              <a:t>…A</a:t>
            </a:r>
            <a:r>
              <a:rPr lang="en-US" altLang="zh-CN" sz="1600" baseline="-25000" dirty="0">
                <a:latin typeface="+mn-ea"/>
              </a:rPr>
              <a:t>d</a:t>
            </a:r>
            <a:r>
              <a:rPr lang="zh-CN" altLang="en-US" sz="1600" dirty="0" smtClean="0">
                <a:latin typeface="+mn-ea"/>
              </a:rPr>
              <a:t>来表示，并</a:t>
            </a:r>
            <a:r>
              <a:rPr lang="zh-CN" altLang="en-US" sz="1600" dirty="0">
                <a:latin typeface="+mn-ea"/>
              </a:rPr>
              <a:t>且</a:t>
            </a:r>
            <a:r>
              <a:rPr lang="en-US" altLang="zh-CN" sz="1600" dirty="0">
                <a:latin typeface="+mn-ea"/>
              </a:rPr>
              <a:t>d</a:t>
            </a:r>
            <a:r>
              <a:rPr lang="zh-CN" altLang="en-US" sz="1600" dirty="0">
                <a:latin typeface="+mn-ea"/>
              </a:rPr>
              <a:t>个描述属性都是连续型属性。数据样本</a:t>
            </a:r>
            <a:r>
              <a:rPr lang="en-US" altLang="zh-CN" sz="1600" dirty="0">
                <a:latin typeface="+mn-ea"/>
              </a:rPr>
              <a:t>x</a:t>
            </a:r>
            <a:r>
              <a:rPr lang="en-US" altLang="zh-CN" sz="1600" baseline="-25000" dirty="0">
                <a:latin typeface="+mn-ea"/>
              </a:rPr>
              <a:t>i</a:t>
            </a:r>
            <a:r>
              <a:rPr lang="en-US" altLang="zh-CN" sz="1600" dirty="0">
                <a:latin typeface="+mn-ea"/>
              </a:rPr>
              <a:t>=(x</a:t>
            </a:r>
            <a:r>
              <a:rPr lang="en-US" altLang="zh-CN" sz="1600" baseline="-25000" dirty="0">
                <a:latin typeface="+mn-ea"/>
              </a:rPr>
              <a:t>i1</a:t>
            </a:r>
            <a:r>
              <a:rPr lang="en-US" altLang="zh-CN" sz="1600" dirty="0">
                <a:latin typeface="+mn-ea"/>
              </a:rPr>
              <a:t>,x</a:t>
            </a:r>
            <a:r>
              <a:rPr lang="en-US" altLang="zh-CN" sz="1600" baseline="-25000" dirty="0">
                <a:latin typeface="+mn-ea"/>
              </a:rPr>
              <a:t>i2</a:t>
            </a:r>
            <a:r>
              <a:rPr lang="en-US" altLang="zh-CN" sz="1600" dirty="0">
                <a:latin typeface="+mn-ea"/>
              </a:rPr>
              <a:t>,…</a:t>
            </a:r>
            <a:r>
              <a:rPr lang="en-US" altLang="zh-CN" sz="1600" dirty="0" err="1">
                <a:latin typeface="+mn-ea"/>
              </a:rPr>
              <a:t>x</a:t>
            </a:r>
            <a:r>
              <a:rPr lang="en-US" altLang="zh-CN" sz="1600" baseline="-25000" dirty="0" err="1">
                <a:latin typeface="+mn-ea"/>
              </a:rPr>
              <a:t>id</a:t>
            </a:r>
            <a:r>
              <a:rPr lang="en-US" altLang="zh-CN" sz="1600" dirty="0">
                <a:latin typeface="+mn-ea"/>
              </a:rPr>
              <a:t>), </a:t>
            </a:r>
            <a:r>
              <a:rPr lang="en-US" altLang="zh-CN" sz="1600" dirty="0" err="1">
                <a:latin typeface="+mn-ea"/>
              </a:rPr>
              <a:t>x</a:t>
            </a:r>
            <a:r>
              <a:rPr lang="en-US" altLang="zh-CN" sz="1600" baseline="-25000" dirty="0" err="1">
                <a:latin typeface="+mn-ea"/>
              </a:rPr>
              <a:t>j</a:t>
            </a:r>
            <a:r>
              <a:rPr lang="en-US" altLang="zh-CN" sz="1600" dirty="0">
                <a:latin typeface="+mn-ea"/>
              </a:rPr>
              <a:t>=(x</a:t>
            </a:r>
            <a:r>
              <a:rPr lang="en-US" altLang="zh-CN" sz="1600" baseline="-25000" dirty="0">
                <a:latin typeface="+mn-ea"/>
              </a:rPr>
              <a:t>j1</a:t>
            </a:r>
            <a:r>
              <a:rPr lang="en-US" altLang="zh-CN" sz="1600" dirty="0">
                <a:latin typeface="+mn-ea"/>
              </a:rPr>
              <a:t>,x</a:t>
            </a:r>
            <a:r>
              <a:rPr lang="en-US" altLang="zh-CN" sz="1600" baseline="-25000" dirty="0">
                <a:latin typeface="+mn-ea"/>
              </a:rPr>
              <a:t>j2</a:t>
            </a:r>
            <a:r>
              <a:rPr lang="en-US" altLang="zh-CN" sz="1600" dirty="0">
                <a:latin typeface="+mn-ea"/>
              </a:rPr>
              <a:t>,…</a:t>
            </a:r>
            <a:r>
              <a:rPr lang="en-US" altLang="zh-CN" sz="1600" dirty="0" err="1">
                <a:latin typeface="+mn-ea"/>
              </a:rPr>
              <a:t>x</a:t>
            </a:r>
            <a:r>
              <a:rPr lang="en-US" altLang="zh-CN" sz="1600" baseline="-25000" dirty="0" err="1">
                <a:latin typeface="+mn-ea"/>
              </a:rPr>
              <a:t>jd</a:t>
            </a:r>
            <a:r>
              <a:rPr lang="en-US" altLang="zh-CN" sz="1600" dirty="0">
                <a:latin typeface="+mn-ea"/>
              </a:rPr>
              <a:t>)</a:t>
            </a:r>
            <a:r>
              <a:rPr lang="zh-CN" altLang="en-US" sz="1600" dirty="0">
                <a:latin typeface="+mn-ea"/>
              </a:rPr>
              <a:t>其中，</a:t>
            </a:r>
            <a:r>
              <a:rPr lang="en-US" altLang="zh-CN" sz="1600" dirty="0">
                <a:latin typeface="+mn-ea"/>
              </a:rPr>
              <a:t> x</a:t>
            </a:r>
            <a:r>
              <a:rPr lang="en-US" altLang="zh-CN" sz="1600" baseline="-25000" dirty="0">
                <a:latin typeface="+mn-ea"/>
              </a:rPr>
              <a:t>i1</a:t>
            </a:r>
            <a:r>
              <a:rPr lang="en-US" altLang="zh-CN" sz="1600" dirty="0">
                <a:latin typeface="+mn-ea"/>
              </a:rPr>
              <a:t>,x</a:t>
            </a:r>
            <a:r>
              <a:rPr lang="en-US" altLang="zh-CN" sz="1600" baseline="-25000" dirty="0">
                <a:latin typeface="+mn-ea"/>
              </a:rPr>
              <a:t>i2</a:t>
            </a:r>
            <a:r>
              <a:rPr lang="en-US" altLang="zh-CN" sz="1600" dirty="0">
                <a:latin typeface="+mn-ea"/>
              </a:rPr>
              <a:t>,…</a:t>
            </a:r>
            <a:r>
              <a:rPr lang="en-US" altLang="zh-CN" sz="1600" dirty="0" err="1">
                <a:latin typeface="+mn-ea"/>
              </a:rPr>
              <a:t>x</a:t>
            </a:r>
            <a:r>
              <a:rPr lang="en-US" altLang="zh-CN" sz="1600" baseline="-25000" dirty="0" err="1">
                <a:latin typeface="+mn-ea"/>
              </a:rPr>
              <a:t>id</a:t>
            </a:r>
            <a:r>
              <a:rPr lang="zh-CN" altLang="en-US" sz="1600" dirty="0">
                <a:latin typeface="+mn-ea"/>
              </a:rPr>
              <a:t>和</a:t>
            </a:r>
            <a:r>
              <a:rPr lang="en-US" altLang="zh-CN" sz="1600" dirty="0">
                <a:latin typeface="+mn-ea"/>
              </a:rPr>
              <a:t>x</a:t>
            </a:r>
            <a:r>
              <a:rPr lang="en-US" altLang="zh-CN" sz="1600" baseline="-25000" dirty="0">
                <a:latin typeface="+mn-ea"/>
              </a:rPr>
              <a:t>j1</a:t>
            </a:r>
            <a:r>
              <a:rPr lang="en-US" altLang="zh-CN" sz="1600" dirty="0">
                <a:latin typeface="+mn-ea"/>
              </a:rPr>
              <a:t>,x</a:t>
            </a:r>
            <a:r>
              <a:rPr lang="en-US" altLang="zh-CN" sz="1600" baseline="-25000" dirty="0">
                <a:latin typeface="+mn-ea"/>
              </a:rPr>
              <a:t>j2</a:t>
            </a:r>
            <a:r>
              <a:rPr lang="en-US" altLang="zh-CN" sz="1600" dirty="0">
                <a:latin typeface="+mn-ea"/>
              </a:rPr>
              <a:t>,…</a:t>
            </a:r>
            <a:r>
              <a:rPr lang="en-US" altLang="zh-CN" sz="1600" dirty="0" err="1">
                <a:latin typeface="+mn-ea"/>
              </a:rPr>
              <a:t>x</a:t>
            </a:r>
            <a:r>
              <a:rPr lang="en-US" altLang="zh-CN" sz="1600" baseline="-25000" dirty="0" err="1">
                <a:latin typeface="+mn-ea"/>
              </a:rPr>
              <a:t>jd</a:t>
            </a:r>
            <a:r>
              <a:rPr lang="zh-CN" altLang="en-US" sz="1600" dirty="0">
                <a:latin typeface="+mn-ea"/>
              </a:rPr>
              <a:t>分别是样本</a:t>
            </a:r>
            <a:r>
              <a:rPr lang="en-US" altLang="zh-CN" sz="1600" dirty="0">
                <a:latin typeface="+mn-ea"/>
              </a:rPr>
              <a:t>x</a:t>
            </a:r>
            <a:r>
              <a:rPr lang="en-US" altLang="zh-CN" sz="1600" baseline="-25000" dirty="0">
                <a:latin typeface="+mn-ea"/>
              </a:rPr>
              <a:t>i</a:t>
            </a:r>
            <a:r>
              <a:rPr lang="zh-CN" altLang="en-US" sz="1600" dirty="0">
                <a:latin typeface="+mn-ea"/>
              </a:rPr>
              <a:t>和</a:t>
            </a:r>
            <a:r>
              <a:rPr lang="en-US" altLang="zh-CN" sz="1600" dirty="0" err="1">
                <a:latin typeface="+mn-ea"/>
              </a:rPr>
              <a:t>x</a:t>
            </a:r>
            <a:r>
              <a:rPr lang="en-US" altLang="zh-CN" sz="1600" baseline="-25000" dirty="0" err="1">
                <a:latin typeface="+mn-ea"/>
              </a:rPr>
              <a:t>j</a:t>
            </a:r>
            <a:r>
              <a:rPr lang="zh-CN" altLang="en-US" sz="1600" dirty="0">
                <a:latin typeface="+mn-ea"/>
              </a:rPr>
              <a:t>对应</a:t>
            </a:r>
            <a:r>
              <a:rPr lang="en-US" altLang="zh-CN" sz="1600" dirty="0">
                <a:latin typeface="+mn-ea"/>
              </a:rPr>
              <a:t>d</a:t>
            </a:r>
            <a:r>
              <a:rPr lang="zh-CN" altLang="en-US" sz="1600" dirty="0">
                <a:latin typeface="+mn-ea"/>
              </a:rPr>
              <a:t>个描述属性</a:t>
            </a:r>
            <a:r>
              <a:rPr lang="en-US" altLang="zh-CN" sz="1600" dirty="0">
                <a:latin typeface="+mn-ea"/>
              </a:rPr>
              <a:t>A</a:t>
            </a:r>
            <a:r>
              <a:rPr lang="en-US" altLang="zh-CN" sz="1600" baseline="-25000" dirty="0">
                <a:latin typeface="+mn-ea"/>
              </a:rPr>
              <a:t>1</a:t>
            </a:r>
            <a:r>
              <a:rPr lang="en-US" altLang="zh-CN" sz="1600" dirty="0">
                <a:latin typeface="+mn-ea"/>
              </a:rPr>
              <a:t>,A</a:t>
            </a:r>
            <a:r>
              <a:rPr lang="en-US" altLang="zh-CN" sz="1600" baseline="-25000" dirty="0">
                <a:latin typeface="+mn-ea"/>
              </a:rPr>
              <a:t>2</a:t>
            </a:r>
            <a:r>
              <a:rPr lang="en-US" altLang="zh-CN" sz="1600" dirty="0">
                <a:latin typeface="+mn-ea"/>
              </a:rPr>
              <a:t>,…A</a:t>
            </a:r>
            <a:r>
              <a:rPr lang="en-US" altLang="zh-CN" sz="1600" baseline="-25000" dirty="0">
                <a:latin typeface="+mn-ea"/>
              </a:rPr>
              <a:t>d</a:t>
            </a:r>
            <a:r>
              <a:rPr lang="zh-CN" altLang="en-US" sz="1600" dirty="0">
                <a:latin typeface="+mn-ea"/>
              </a:rPr>
              <a:t>的具体取值。样本</a:t>
            </a:r>
            <a:r>
              <a:rPr lang="en-US" altLang="zh-CN" sz="1600" dirty="0">
                <a:latin typeface="+mn-ea"/>
              </a:rPr>
              <a:t>xi</a:t>
            </a:r>
            <a:r>
              <a:rPr lang="zh-CN" altLang="en-US" sz="1600" dirty="0">
                <a:latin typeface="+mn-ea"/>
              </a:rPr>
              <a:t>和</a:t>
            </a:r>
            <a:r>
              <a:rPr lang="en-US" altLang="zh-CN" sz="1600" dirty="0" err="1">
                <a:latin typeface="+mn-ea"/>
              </a:rPr>
              <a:t>xj</a:t>
            </a:r>
            <a:r>
              <a:rPr lang="zh-CN" altLang="en-US" sz="1600" dirty="0">
                <a:latin typeface="+mn-ea"/>
              </a:rPr>
              <a:t>之间的相似度通常用它们之间的距离</a:t>
            </a:r>
            <a:r>
              <a:rPr lang="en-US" altLang="zh-CN" sz="1600" dirty="0">
                <a:latin typeface="+mn-ea"/>
              </a:rPr>
              <a:t>d(</a:t>
            </a:r>
            <a:r>
              <a:rPr lang="en-US" altLang="zh-CN" sz="1600" dirty="0" err="1">
                <a:latin typeface="+mn-ea"/>
              </a:rPr>
              <a:t>x</a:t>
            </a:r>
            <a:r>
              <a:rPr lang="en-US" altLang="zh-CN" sz="1600" baseline="-25000" dirty="0" err="1">
                <a:latin typeface="+mn-ea"/>
              </a:rPr>
              <a:t>i</a:t>
            </a:r>
            <a:r>
              <a:rPr lang="en-US" altLang="zh-CN" sz="1600" dirty="0" err="1">
                <a:latin typeface="+mn-ea"/>
              </a:rPr>
              <a:t>,x</a:t>
            </a:r>
            <a:r>
              <a:rPr lang="en-US" altLang="zh-CN" sz="1600" baseline="-25000" dirty="0" err="1">
                <a:latin typeface="+mn-ea"/>
              </a:rPr>
              <a:t>j</a:t>
            </a:r>
            <a:r>
              <a:rPr lang="en-US" altLang="zh-CN" sz="1600" dirty="0">
                <a:latin typeface="+mn-ea"/>
              </a:rPr>
              <a:t>)</a:t>
            </a:r>
            <a:r>
              <a:rPr lang="zh-CN" altLang="en-US" sz="1600" dirty="0">
                <a:latin typeface="+mn-ea"/>
              </a:rPr>
              <a:t>来表示，距离越小，样本</a:t>
            </a:r>
            <a:r>
              <a:rPr lang="en-US" altLang="zh-CN" sz="1600" dirty="0">
                <a:latin typeface="+mn-ea"/>
              </a:rPr>
              <a:t>x</a:t>
            </a:r>
            <a:r>
              <a:rPr lang="en-US" altLang="zh-CN" sz="1600" baseline="-25000" dirty="0">
                <a:latin typeface="+mn-ea"/>
              </a:rPr>
              <a:t>i</a:t>
            </a:r>
            <a:r>
              <a:rPr lang="zh-CN" altLang="en-US" sz="1600" dirty="0">
                <a:latin typeface="+mn-ea"/>
              </a:rPr>
              <a:t>和</a:t>
            </a:r>
            <a:r>
              <a:rPr lang="en-US" altLang="zh-CN" sz="1600" dirty="0" err="1">
                <a:latin typeface="+mn-ea"/>
              </a:rPr>
              <a:t>x</a:t>
            </a:r>
            <a:r>
              <a:rPr lang="en-US" altLang="zh-CN" sz="1600" baseline="-25000" dirty="0" err="1">
                <a:latin typeface="+mn-ea"/>
              </a:rPr>
              <a:t>j</a:t>
            </a:r>
            <a:r>
              <a:rPr lang="zh-CN" altLang="en-US" sz="1600" dirty="0">
                <a:latin typeface="+mn-ea"/>
              </a:rPr>
              <a:t>越相似，差异度越小；距离越大，样本</a:t>
            </a:r>
            <a:r>
              <a:rPr lang="en-US" altLang="zh-CN" sz="1600" dirty="0">
                <a:latin typeface="+mn-ea"/>
              </a:rPr>
              <a:t>x</a:t>
            </a:r>
            <a:r>
              <a:rPr lang="en-US" altLang="zh-CN" sz="1600" baseline="-25000" dirty="0">
                <a:latin typeface="+mn-ea"/>
              </a:rPr>
              <a:t>i</a:t>
            </a:r>
            <a:r>
              <a:rPr lang="zh-CN" altLang="en-US" sz="1600" dirty="0">
                <a:latin typeface="+mn-ea"/>
              </a:rPr>
              <a:t>和</a:t>
            </a:r>
            <a:r>
              <a:rPr lang="en-US" altLang="zh-CN" sz="1600" dirty="0" err="1">
                <a:latin typeface="+mn-ea"/>
              </a:rPr>
              <a:t>x</a:t>
            </a:r>
            <a:r>
              <a:rPr lang="en-US" altLang="zh-CN" sz="1600" baseline="-25000" dirty="0" err="1">
                <a:latin typeface="+mn-ea"/>
              </a:rPr>
              <a:t>j</a:t>
            </a:r>
            <a:r>
              <a:rPr lang="zh-CN" altLang="en-US" sz="1600" dirty="0">
                <a:latin typeface="+mn-ea"/>
              </a:rPr>
              <a:t>越不相似，差异度越大。</a:t>
            </a:r>
            <a:endParaRPr lang="en-US" altLang="zh-CN" sz="1600" dirty="0">
              <a:latin typeface="+mn-ea"/>
            </a:endParaRPr>
          </a:p>
          <a:p>
            <a:pPr>
              <a:buFont typeface="Wingdings" charset="0"/>
              <a:buNone/>
            </a:pPr>
            <a:r>
              <a:rPr lang="en-US" altLang="zh-CN" sz="1600" dirty="0">
                <a:latin typeface="+mn-ea"/>
              </a:rPr>
              <a:t>   </a:t>
            </a:r>
            <a:r>
              <a:rPr lang="en-US" altLang="zh-CN" sz="1600" dirty="0" smtClean="0">
                <a:latin typeface="+mn-ea"/>
              </a:rPr>
              <a:t> </a:t>
            </a:r>
            <a:r>
              <a:rPr lang="zh-CN" altLang="en-US" sz="1600" dirty="0" smtClean="0">
                <a:latin typeface="+mn-ea"/>
              </a:rPr>
              <a:t>欧式距离公式如下</a:t>
            </a:r>
            <a:r>
              <a:rPr lang="zh-CN" altLang="en-US" sz="1600" dirty="0">
                <a:latin typeface="+mn-ea"/>
              </a:rPr>
              <a:t>：</a:t>
            </a:r>
          </a:p>
        </p:txBody>
      </p:sp>
      <p:graphicFrame>
        <p:nvGraphicFramePr>
          <p:cNvPr id="3" name="Object 6"/>
          <p:cNvGraphicFramePr>
            <a:graphicFrameLocks noChangeAspect="1"/>
          </p:cNvGraphicFramePr>
          <p:nvPr>
            <p:extLst>
              <p:ext uri="{D42A27DB-BD31-4B8C-83A1-F6EECF244321}">
                <p14:modId xmlns:p14="http://schemas.microsoft.com/office/powerpoint/2010/main" val="1459231735"/>
              </p:ext>
            </p:extLst>
          </p:nvPr>
        </p:nvGraphicFramePr>
        <p:xfrm>
          <a:off x="2375663" y="2322050"/>
          <a:ext cx="2631730" cy="394760"/>
        </p:xfrm>
        <a:graphic>
          <a:graphicData uri="http://schemas.openxmlformats.org/presentationml/2006/ole">
            <mc:AlternateContent xmlns:mc="http://schemas.openxmlformats.org/markup-compatibility/2006">
              <mc:Choice xmlns:v="urn:schemas-microsoft-com:vml" Requires="v">
                <p:oleObj spid="_x0000_s1579" name="公式" r:id="rId3" imgW="1625600" imgH="228600" progId="Equation.3">
                  <p:embed/>
                </p:oleObj>
              </mc:Choice>
              <mc:Fallback>
                <p:oleObj name="公式" r:id="rId3" imgW="162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663" y="2322050"/>
                        <a:ext cx="2631730" cy="394760"/>
                      </a:xfrm>
                      <a:prstGeom prst="rect">
                        <a:avLst/>
                      </a:prstGeom>
                      <a:noFill/>
                      <a:ln>
                        <a:noFill/>
                      </a:ln>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2102784652"/>
              </p:ext>
            </p:extLst>
          </p:nvPr>
        </p:nvGraphicFramePr>
        <p:xfrm>
          <a:off x="2551509" y="3869158"/>
          <a:ext cx="3810000" cy="1219200"/>
        </p:xfrm>
        <a:graphic>
          <a:graphicData uri="http://schemas.openxmlformats.org/presentationml/2006/ole">
            <mc:AlternateContent xmlns:mc="http://schemas.openxmlformats.org/markup-compatibility/2006">
              <mc:Choice xmlns:v="urn:schemas-microsoft-com:vml" Requires="v">
                <p:oleObj spid="_x0000_s1580" name="公式" r:id="rId5" imgW="1676400" imgH="482600" progId="Equation.3">
                  <p:embed/>
                </p:oleObj>
              </mc:Choice>
              <mc:Fallback>
                <p:oleObj name="公式" r:id="rId5" imgW="16764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509" y="3869158"/>
                        <a:ext cx="381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98309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a:r>
              <a:rPr lang="en-US" altLang="zh-CN" dirty="0"/>
              <a:t>GMM</a:t>
            </a:r>
            <a:r>
              <a:rPr lang="zh-CN" altLang="en-US" dirty="0"/>
              <a:t>的例子</a:t>
            </a:r>
          </a:p>
        </p:txBody>
      </p:sp>
      <p:sp>
        <p:nvSpPr>
          <p:cNvPr id="32771" name="Rectangle 3"/>
          <p:cNvSpPr>
            <a:spLocks noGrp="1" noChangeArrowheads="1"/>
          </p:cNvSpPr>
          <p:nvPr>
            <p:ph type="body" idx="1"/>
          </p:nvPr>
        </p:nvSpPr>
        <p:spPr/>
        <p:txBody>
          <a:bodyPr/>
          <a:lstStyle/>
          <a:p>
            <a:r>
              <a:rPr lang="zh-CN" altLang="en-US" sz="2400" dirty="0">
                <a:latin typeface="华文细黑"/>
                <a:ea typeface="华文细黑"/>
                <a:cs typeface="华文细黑"/>
              </a:rPr>
              <a:t>例1：一个班级每个学生的身高为</a:t>
            </a:r>
          </a:p>
          <a:p>
            <a:pPr lvl="1">
              <a:buFontTx/>
              <a:buNone/>
            </a:pPr>
            <a:r>
              <a:rPr lang="zh-CN" altLang="en-US" sz="2000" dirty="0">
                <a:latin typeface="华文细黑"/>
                <a:ea typeface="华文细黑"/>
                <a:cs typeface="华文细黑"/>
              </a:rPr>
              <a:t>假设男生和女生的身高分别服从高斯分布</a:t>
            </a:r>
          </a:p>
          <a:p>
            <a:pPr lvl="1">
              <a:buFontTx/>
              <a:buNone/>
            </a:pPr>
            <a:r>
              <a:rPr lang="zh-CN" altLang="en-US" sz="2000" dirty="0">
                <a:latin typeface="华文细黑"/>
                <a:ea typeface="华文细黑"/>
                <a:cs typeface="华文细黑"/>
              </a:rPr>
              <a:t>则</a:t>
            </a:r>
          </a:p>
          <a:p>
            <a:pPr lvl="1">
              <a:buFontTx/>
              <a:buNone/>
            </a:pPr>
            <a:r>
              <a:rPr lang="zh-CN" altLang="en-US" sz="2000" dirty="0">
                <a:latin typeface="华文细黑"/>
                <a:ea typeface="华文细黑"/>
                <a:cs typeface="华文细黑"/>
              </a:rPr>
              <a:t>其中    </a:t>
            </a:r>
            <a:r>
              <a:rPr lang="en-US" altLang="zh-CN" sz="2000" dirty="0" smtClean="0">
                <a:latin typeface="华文细黑"/>
                <a:ea typeface="华文细黑"/>
                <a:cs typeface="华文细黑"/>
              </a:rPr>
              <a:t> </a:t>
            </a:r>
            <a:r>
              <a:rPr lang="zh-CN" altLang="en-US" sz="2000" dirty="0" smtClean="0">
                <a:latin typeface="华文细黑"/>
                <a:ea typeface="华文细黑"/>
                <a:cs typeface="华文细黑"/>
              </a:rPr>
              <a:t>为男生的</a:t>
            </a:r>
            <a:r>
              <a:rPr lang="zh-CN" altLang="en-US" sz="2000" dirty="0">
                <a:latin typeface="华文细黑"/>
                <a:ea typeface="华文细黑"/>
                <a:cs typeface="华文细黑"/>
              </a:rPr>
              <a:t>比例，</a:t>
            </a:r>
          </a:p>
          <a:p>
            <a:pPr lvl="1">
              <a:buFontTx/>
              <a:buNone/>
            </a:pPr>
            <a:endParaRPr lang="zh-CN" altLang="en-US" sz="2000" dirty="0">
              <a:latin typeface="华文细黑"/>
              <a:ea typeface="华文细黑"/>
              <a:cs typeface="华文细黑"/>
            </a:endParaRPr>
          </a:p>
          <a:p>
            <a:r>
              <a:rPr lang="zh-CN" altLang="en-US" sz="2400" dirty="0">
                <a:latin typeface="华文细黑"/>
                <a:ea typeface="华文细黑"/>
                <a:cs typeface="华文细黑"/>
              </a:rPr>
              <a:t>问题：给定独立同分布(</a:t>
            </a:r>
            <a:r>
              <a:rPr lang="en-US" altLang="zh-CN" sz="2400" dirty="0">
                <a:latin typeface="华文细黑"/>
                <a:ea typeface="华文细黑"/>
                <a:cs typeface="华文细黑"/>
              </a:rPr>
              <a:t>independent and identically distributed----IID</a:t>
            </a:r>
            <a:r>
              <a:rPr lang="zh-CN" altLang="en-US" sz="2400" dirty="0">
                <a:latin typeface="华文细黑"/>
                <a:ea typeface="华文细黑"/>
                <a:cs typeface="华文细黑"/>
              </a:rPr>
              <a:t>)的数据          ，求参数</a:t>
            </a:r>
          </a:p>
          <a:p>
            <a:pPr>
              <a:buFont typeface="Wingdings" charset="0"/>
              <a:buNone/>
            </a:pPr>
            <a:endParaRPr lang="zh-CN" altLang="en-US" sz="2400" dirty="0">
              <a:latin typeface="华文细黑"/>
              <a:ea typeface="华文细黑"/>
              <a:cs typeface="华文细黑"/>
            </a:endParaRPr>
          </a:p>
          <a:p>
            <a:r>
              <a:rPr lang="zh-CN" altLang="en-US" sz="2400" dirty="0">
                <a:latin typeface="华文细黑"/>
                <a:ea typeface="华文细黑"/>
                <a:cs typeface="华文细黑"/>
              </a:rPr>
              <a:t>混合模型的参数估计是</a:t>
            </a:r>
            <a:r>
              <a:rPr lang="en-US" altLang="zh-CN" sz="2400" dirty="0">
                <a:latin typeface="华文细黑"/>
                <a:ea typeface="华文细黑"/>
                <a:cs typeface="华文细黑"/>
              </a:rPr>
              <a:t>EM(Expectation Maximization)</a:t>
            </a:r>
            <a:r>
              <a:rPr lang="zh-CN" altLang="en-US" sz="2400" dirty="0">
                <a:latin typeface="华文细黑"/>
                <a:ea typeface="华文细黑"/>
                <a:cs typeface="华文细黑"/>
              </a:rPr>
              <a:t>算法最典型的应用</a:t>
            </a:r>
          </a:p>
        </p:txBody>
      </p:sp>
      <p:pic>
        <p:nvPicPr>
          <p:cNvPr id="327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838" y="1733550"/>
            <a:ext cx="2381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425" y="2038350"/>
            <a:ext cx="1952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278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369" y="3952386"/>
            <a:ext cx="8858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32785" name="Object 17"/>
          <p:cNvGraphicFramePr>
            <a:graphicFrameLocks noChangeAspect="1"/>
          </p:cNvGraphicFramePr>
          <p:nvPr>
            <p:extLst>
              <p:ext uri="{D42A27DB-BD31-4B8C-83A1-F6EECF244321}">
                <p14:modId xmlns:p14="http://schemas.microsoft.com/office/powerpoint/2010/main" val="514129199"/>
              </p:ext>
            </p:extLst>
          </p:nvPr>
        </p:nvGraphicFramePr>
        <p:xfrm>
          <a:off x="1064846" y="4322763"/>
          <a:ext cx="1928813" cy="325437"/>
        </p:xfrm>
        <a:graphic>
          <a:graphicData uri="http://schemas.openxmlformats.org/presentationml/2006/ole">
            <mc:AlternateContent xmlns:mc="http://schemas.openxmlformats.org/markup-compatibility/2006">
              <mc:Choice xmlns:v="urn:schemas-microsoft-com:vml" Requires="v">
                <p:oleObj spid="_x0000_s46483" name="Equation" r:id="rId6" imgW="1130040" imgH="190440" progId="Equation.3">
                  <p:embed/>
                </p:oleObj>
              </mc:Choice>
              <mc:Fallback>
                <p:oleObj name="Equation" r:id="rId6" imgW="113004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4846" y="4322763"/>
                        <a:ext cx="1928813"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786" name="Object 18"/>
          <p:cNvGraphicFramePr>
            <a:graphicFrameLocks noChangeAspect="1"/>
          </p:cNvGraphicFramePr>
          <p:nvPr>
            <p:extLst>
              <p:ext uri="{D42A27DB-BD31-4B8C-83A1-F6EECF244321}">
                <p14:modId xmlns:p14="http://schemas.microsoft.com/office/powerpoint/2010/main" val="2046487706"/>
              </p:ext>
            </p:extLst>
          </p:nvPr>
        </p:nvGraphicFramePr>
        <p:xfrm>
          <a:off x="1514963" y="2438400"/>
          <a:ext cx="4191000" cy="419100"/>
        </p:xfrm>
        <a:graphic>
          <a:graphicData uri="http://schemas.openxmlformats.org/presentationml/2006/ole">
            <mc:AlternateContent xmlns:mc="http://schemas.openxmlformats.org/markup-compatibility/2006">
              <mc:Choice xmlns:v="urn:schemas-microsoft-com:vml" Requires="v">
                <p:oleObj spid="_x0000_s46484" name="位图图像" r:id="rId8" imgW="4191585" imgH="419048" progId="Paint.Picture">
                  <p:embed/>
                </p:oleObj>
              </mc:Choice>
              <mc:Fallback>
                <p:oleObj name="位图图像" r:id="rId8" imgW="4191585" imgH="419048"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4963" y="2438400"/>
                        <a:ext cx="4191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2788"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4963" y="2823308"/>
            <a:ext cx="3333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2789"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9462" y="3152775"/>
            <a:ext cx="38100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0252949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r>
              <a:rPr lang="zh-CN" altLang="en-US" sz="2400" dirty="0">
                <a:latin typeface="华文细黑"/>
                <a:ea typeface="华文细黑"/>
                <a:cs typeface="华文细黑"/>
              </a:rPr>
              <a:t>例2：                                       </a:t>
            </a:r>
            <a:r>
              <a:rPr lang="en-US" altLang="zh-CN" sz="2400" dirty="0" smtClean="0">
                <a:latin typeface="华文细黑"/>
                <a:ea typeface="华文细黑"/>
                <a:cs typeface="华文细黑"/>
              </a:rPr>
              <a:t>   </a:t>
            </a:r>
            <a:r>
              <a:rPr lang="zh-CN" altLang="en-US" sz="2400" dirty="0" smtClean="0">
                <a:latin typeface="华文细黑"/>
                <a:ea typeface="华文细黑"/>
                <a:cs typeface="华文细黑"/>
              </a:rPr>
              <a:t>分布的随</a:t>
            </a:r>
            <a:r>
              <a:rPr lang="zh-CN" altLang="en-US" sz="2400" dirty="0">
                <a:latin typeface="华文细黑"/>
                <a:ea typeface="华文细黑"/>
                <a:cs typeface="华文细黑"/>
              </a:rPr>
              <a:t>机数的直方图</a:t>
            </a:r>
          </a:p>
        </p:txBody>
      </p:sp>
      <p:sp>
        <p:nvSpPr>
          <p:cNvPr id="15372" name="Rectangle 12"/>
          <p:cNvSpPr>
            <a:spLocks noGrp="1" noChangeArrowheads="1"/>
          </p:cNvSpPr>
          <p:nvPr>
            <p:ph type="title"/>
          </p:nvPr>
        </p:nvSpPr>
        <p:spPr>
          <a:xfrm>
            <a:off x="1187450" y="476250"/>
            <a:ext cx="7772400" cy="1143000"/>
          </a:xfrm>
        </p:spPr>
        <p:txBody>
          <a:bodyPr/>
          <a:lstStyle/>
          <a:p>
            <a:pPr algn="l"/>
            <a:r>
              <a:rPr lang="en-US" altLang="zh-CN" dirty="0"/>
              <a:t>GMM</a:t>
            </a:r>
            <a:r>
              <a:rPr lang="zh-CN" altLang="en-US" dirty="0"/>
              <a:t>的例子</a:t>
            </a:r>
          </a:p>
        </p:txBody>
      </p:sp>
      <p:pic>
        <p:nvPicPr>
          <p:cNvPr id="1537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539" y="1714500"/>
            <a:ext cx="3295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5375" name="Text Box 15"/>
          <p:cNvSpPr txBox="1">
            <a:spLocks noChangeArrowheads="1"/>
          </p:cNvSpPr>
          <p:nvPr/>
        </p:nvSpPr>
        <p:spPr bwMode="auto">
          <a:xfrm>
            <a:off x="971550" y="2492375"/>
            <a:ext cx="36576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400" b="1"/>
              <a:t>n = 10000;</a:t>
            </a:r>
          </a:p>
          <a:p>
            <a:pPr>
              <a:spcBef>
                <a:spcPct val="50000"/>
              </a:spcBef>
            </a:pPr>
            <a:r>
              <a:rPr lang="en-US" altLang="zh-CN" sz="1400" b="1"/>
              <a:t>z = zeros(1,n);</a:t>
            </a:r>
          </a:p>
          <a:p>
            <a:pPr>
              <a:spcBef>
                <a:spcPct val="50000"/>
              </a:spcBef>
            </a:pPr>
            <a:r>
              <a:rPr lang="en-US" altLang="zh-CN" sz="1400" b="1"/>
              <a:t>pw1 = 0.6;</a:t>
            </a:r>
          </a:p>
          <a:p>
            <a:pPr>
              <a:spcBef>
                <a:spcPct val="50000"/>
              </a:spcBef>
            </a:pPr>
            <a:r>
              <a:rPr lang="en-US" altLang="zh-CN" sz="1400" b="1"/>
              <a:t>u1 = -2;</a:t>
            </a:r>
          </a:p>
          <a:p>
            <a:pPr>
              <a:spcBef>
                <a:spcPct val="50000"/>
              </a:spcBef>
            </a:pPr>
            <a:r>
              <a:rPr lang="en-US" altLang="zh-CN" sz="1400" b="1"/>
              <a:t>std1 = 2;</a:t>
            </a:r>
          </a:p>
          <a:p>
            <a:pPr>
              <a:spcBef>
                <a:spcPct val="50000"/>
              </a:spcBef>
            </a:pPr>
            <a:r>
              <a:rPr lang="en-US" altLang="zh-CN" sz="1400" b="1"/>
              <a:t>pw2 = 0.4;</a:t>
            </a:r>
          </a:p>
          <a:p>
            <a:pPr>
              <a:spcBef>
                <a:spcPct val="50000"/>
              </a:spcBef>
            </a:pPr>
            <a:r>
              <a:rPr lang="en-US" altLang="zh-CN" sz="1400" b="1"/>
              <a:t>u2 = 3;</a:t>
            </a:r>
          </a:p>
          <a:p>
            <a:pPr>
              <a:spcBef>
                <a:spcPct val="50000"/>
              </a:spcBef>
            </a:pPr>
            <a:r>
              <a:rPr lang="en-US" altLang="zh-CN" sz="1400" b="1"/>
              <a:t>std2 = 1;</a:t>
            </a:r>
          </a:p>
          <a:p>
            <a:pPr>
              <a:spcBef>
                <a:spcPct val="50000"/>
              </a:spcBef>
            </a:pPr>
            <a:r>
              <a:rPr lang="en-US" altLang="zh-CN" sz="1400" b="1"/>
              <a:t>y1 = randn(1,floor(n*pw1))*std1 + u1;</a:t>
            </a:r>
          </a:p>
          <a:p>
            <a:pPr>
              <a:spcBef>
                <a:spcPct val="50000"/>
              </a:spcBef>
            </a:pPr>
            <a:r>
              <a:rPr lang="en-US" altLang="zh-CN" sz="1400" b="1"/>
              <a:t>y2 = randn(1,floor(n*pw2))*std2 + u2;</a:t>
            </a:r>
          </a:p>
          <a:p>
            <a:pPr>
              <a:spcBef>
                <a:spcPct val="50000"/>
              </a:spcBef>
            </a:pPr>
            <a:r>
              <a:rPr lang="en-US" altLang="zh-CN" sz="1400" b="1"/>
              <a:t>z(1,1:floor(n*pw1)) =y1;</a:t>
            </a:r>
          </a:p>
          <a:p>
            <a:pPr>
              <a:spcBef>
                <a:spcPct val="50000"/>
              </a:spcBef>
            </a:pPr>
            <a:r>
              <a:rPr lang="en-US" altLang="zh-CN" sz="1400" b="1"/>
              <a:t>z(1,(floor(n*pw1)+1):n) = y2;</a:t>
            </a:r>
            <a:endParaRPr lang="zh-CN" altLang="en-US" sz="1400" b="1"/>
          </a:p>
        </p:txBody>
      </p:sp>
      <p:pic>
        <p:nvPicPr>
          <p:cNvPr id="15376" name="Picture 16" descr="gmm_data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2791558"/>
            <a:ext cx="5124450" cy="384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377" name="Object 17"/>
          <p:cNvGraphicFramePr>
            <a:graphicFrameLocks noChangeAspect="1"/>
          </p:cNvGraphicFramePr>
          <p:nvPr>
            <p:extLst>
              <p:ext uri="{D42A27DB-BD31-4B8C-83A1-F6EECF244321}">
                <p14:modId xmlns:p14="http://schemas.microsoft.com/office/powerpoint/2010/main" val="1638054340"/>
              </p:ext>
            </p:extLst>
          </p:nvPr>
        </p:nvGraphicFramePr>
        <p:xfrm>
          <a:off x="4629150" y="2329656"/>
          <a:ext cx="3595688" cy="325438"/>
        </p:xfrm>
        <a:graphic>
          <a:graphicData uri="http://schemas.openxmlformats.org/presentationml/2006/ole">
            <mc:AlternateContent xmlns:mc="http://schemas.openxmlformats.org/markup-compatibility/2006">
              <mc:Choice xmlns:v="urn:schemas-microsoft-com:vml" Requires="v">
                <p:oleObj spid="_x0000_s47309" name="公式" r:id="rId5" imgW="2108160" imgH="190440" progId="Equation.3">
                  <p:embed/>
                </p:oleObj>
              </mc:Choice>
              <mc:Fallback>
                <p:oleObj name="公式" r:id="rId5" imgW="210816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9150" y="2329656"/>
                        <a:ext cx="3595688"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731488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500" fill="hold"/>
                                        <p:tgtEl>
                                          <p:spTgt spid="15376"/>
                                        </p:tgtEl>
                                        <p:attrNameLst>
                                          <p:attrName>ppt_x</p:attrName>
                                        </p:attrNameLst>
                                      </p:cBhvr>
                                      <p:tavLst>
                                        <p:tav tm="0">
                                          <p:val>
                                            <p:strVal val="0-#ppt_w/2"/>
                                          </p:val>
                                        </p:tav>
                                        <p:tav tm="100000">
                                          <p:val>
                                            <p:strVal val="#ppt_x"/>
                                          </p:val>
                                        </p:tav>
                                      </p:tavLst>
                                    </p:anim>
                                    <p:anim calcmode="lin" valueType="num">
                                      <p:cBhvr additive="base">
                                        <p:cTn id="8"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idx="4294967295"/>
          </p:nvPr>
        </p:nvSpPr>
        <p:spPr/>
        <p:txBody>
          <a:bodyPr anchor="ctr">
            <a:normAutofit/>
          </a:bodyPr>
          <a:lstStyle/>
          <a:p>
            <a:pPr algn="l"/>
            <a:r>
              <a:rPr lang="zh-CN" altLang="en-US" sz="3200" dirty="0">
                <a:latin typeface="Times New Roman" charset="0"/>
                <a:ea typeface="宋体" charset="0"/>
              </a:rPr>
              <a:t>ＥＭ算法</a:t>
            </a:r>
          </a:p>
        </p:txBody>
      </p:sp>
      <p:sp>
        <p:nvSpPr>
          <p:cNvPr id="27650" name="内容占位符 2"/>
          <p:cNvSpPr>
            <a:spLocks noGrp="1" noChangeArrowheads="1"/>
          </p:cNvSpPr>
          <p:nvPr>
            <p:ph idx="4294967295"/>
          </p:nvPr>
        </p:nvSpPr>
        <p:spPr>
          <a:xfrm>
            <a:off x="320431" y="1170354"/>
            <a:ext cx="8229600" cy="4525963"/>
          </a:xfrm>
        </p:spPr>
        <p:txBody>
          <a:bodyPr>
            <a:normAutofit/>
          </a:bodyPr>
          <a:lstStyle/>
          <a:p>
            <a:pPr>
              <a:buFont typeface="Wingdings" charset="0"/>
              <a:buNone/>
            </a:pPr>
            <a:r>
              <a:rPr lang="zh-CN" altLang="en-US" dirty="0" smtClean="0">
                <a:latin typeface="+mj-ea"/>
                <a:ea typeface="+mj-ea"/>
              </a:rPr>
              <a:t>对于给</a:t>
            </a:r>
            <a:r>
              <a:rPr lang="zh-CN" altLang="en-US" dirty="0">
                <a:latin typeface="+mj-ea"/>
                <a:ea typeface="+mj-ea"/>
              </a:rPr>
              <a:t>出的ＧＭＭ</a:t>
            </a:r>
          </a:p>
          <a:p>
            <a:pPr>
              <a:buFont typeface="Wingdings" charset="0"/>
              <a:buNone/>
            </a:pPr>
            <a:r>
              <a:rPr lang="zh-CN" altLang="en-US" dirty="0">
                <a:latin typeface="+mj-ea"/>
                <a:ea typeface="+mj-ea"/>
              </a:rPr>
              <a:t>１</a:t>
            </a:r>
            <a:r>
              <a:rPr lang="en-US" altLang="zh-CN" dirty="0">
                <a:latin typeface="+mj-ea"/>
                <a:ea typeface="+mj-ea"/>
              </a:rPr>
              <a:t>.</a:t>
            </a:r>
            <a:r>
              <a:rPr lang="zh-CN" altLang="en-US" dirty="0">
                <a:latin typeface="+mj-ea"/>
                <a:ea typeface="+mj-ea"/>
              </a:rPr>
              <a:t>初始化参数：均值</a:t>
            </a:r>
            <a:r>
              <a:rPr lang="en-US" altLang="zh-CN" dirty="0">
                <a:latin typeface="+mj-ea"/>
                <a:ea typeface="+mj-ea"/>
              </a:rPr>
              <a:t>μ</a:t>
            </a:r>
            <a:r>
              <a:rPr lang="zh-CN" altLang="en-US" baseline="-25000" dirty="0">
                <a:latin typeface="+mj-ea"/>
                <a:ea typeface="+mj-ea"/>
              </a:rPr>
              <a:t>ｋ</a:t>
            </a:r>
            <a:r>
              <a:rPr lang="zh-CN" altLang="en-US" dirty="0">
                <a:latin typeface="+mj-ea"/>
                <a:ea typeface="+mj-ea"/>
              </a:rPr>
              <a:t>，协方差矩阵∑</a:t>
            </a:r>
            <a:r>
              <a:rPr lang="zh-CN" altLang="en-US" baseline="-25000" dirty="0">
                <a:latin typeface="+mj-ea"/>
                <a:ea typeface="+mj-ea"/>
              </a:rPr>
              <a:t>ｋ，</a:t>
            </a:r>
            <a:r>
              <a:rPr lang="zh-CN" altLang="en-US" dirty="0">
                <a:latin typeface="+mj-ea"/>
                <a:ea typeface="+mj-ea"/>
              </a:rPr>
              <a:t>混合系数</a:t>
            </a:r>
            <a:r>
              <a:rPr lang="en-US" altLang="zh-CN" dirty="0">
                <a:latin typeface="+mj-ea"/>
                <a:ea typeface="+mj-ea"/>
              </a:rPr>
              <a:t>π</a:t>
            </a:r>
            <a:r>
              <a:rPr lang="zh-CN" altLang="en-US" baseline="-25000" dirty="0">
                <a:latin typeface="+mj-ea"/>
                <a:ea typeface="+mj-ea"/>
              </a:rPr>
              <a:t>ｋ</a:t>
            </a:r>
          </a:p>
          <a:p>
            <a:pPr>
              <a:buFont typeface="Wingdings" charset="0"/>
              <a:buNone/>
            </a:pPr>
            <a:r>
              <a:rPr lang="zh-CN" altLang="en-US" dirty="0">
                <a:latin typeface="+mj-ea"/>
                <a:ea typeface="+mj-ea"/>
              </a:rPr>
              <a:t>２Ｅ步骤：</a:t>
            </a:r>
          </a:p>
          <a:p>
            <a:pPr>
              <a:buFont typeface="Wingdings" charset="0"/>
              <a:buNone/>
            </a:pPr>
            <a:endParaRPr lang="zh-CN" altLang="en-US" dirty="0">
              <a:latin typeface="+mj-ea"/>
              <a:ea typeface="+mj-ea"/>
            </a:endParaRPr>
          </a:p>
          <a:p>
            <a:pPr>
              <a:buFont typeface="Wingdings" charset="0"/>
              <a:buNone/>
            </a:pPr>
            <a:r>
              <a:rPr lang="zh-CN" altLang="en-US" dirty="0" smtClean="0">
                <a:latin typeface="+mj-ea"/>
                <a:ea typeface="+mj-ea"/>
              </a:rPr>
              <a:t>３</a:t>
            </a:r>
            <a:r>
              <a:rPr lang="en-US" altLang="zh-CN" dirty="0">
                <a:latin typeface="+mj-ea"/>
                <a:ea typeface="+mj-ea"/>
              </a:rPr>
              <a:t>.</a:t>
            </a:r>
            <a:r>
              <a:rPr lang="zh-CN" altLang="en-US" dirty="0">
                <a:latin typeface="+mj-ea"/>
                <a:ea typeface="+mj-ea"/>
              </a:rPr>
              <a:t>Ｍ步骤：通过下列重估共识修正参数</a:t>
            </a:r>
            <a:endParaRPr lang="zh-CN" altLang="en-US" baseline="-25000" dirty="0">
              <a:latin typeface="+mj-ea"/>
              <a:ea typeface="+mj-ea"/>
            </a:endParaRPr>
          </a:p>
          <a:p>
            <a:pPr>
              <a:buFont typeface="Wingdings" charset="0"/>
              <a:buNone/>
            </a:pPr>
            <a:endParaRPr lang="zh-CN" altLang="en-US" dirty="0">
              <a:latin typeface="+mj-ea"/>
              <a:ea typeface="+mj-ea"/>
            </a:endParaRPr>
          </a:p>
        </p:txBody>
      </p:sp>
      <p:graphicFrame>
        <p:nvGraphicFramePr>
          <p:cNvPr id="27651" name="Object 4"/>
          <p:cNvGraphicFramePr>
            <a:graphicFrameLocks/>
          </p:cNvGraphicFramePr>
          <p:nvPr>
            <p:extLst>
              <p:ext uri="{D42A27DB-BD31-4B8C-83A1-F6EECF244321}">
                <p14:modId xmlns:p14="http://schemas.microsoft.com/office/powerpoint/2010/main" val="284553629"/>
              </p:ext>
            </p:extLst>
          </p:nvPr>
        </p:nvGraphicFramePr>
        <p:xfrm>
          <a:off x="3664865" y="2807860"/>
          <a:ext cx="4025900" cy="1128712"/>
        </p:xfrm>
        <a:graphic>
          <a:graphicData uri="http://schemas.openxmlformats.org/presentationml/2006/ole">
            <mc:AlternateContent xmlns:mc="http://schemas.openxmlformats.org/markup-compatibility/2006">
              <mc:Choice xmlns:v="urn:schemas-microsoft-com:vml" Requires="v">
                <p:oleObj spid="_x0000_s56508" name="公式" r:id="rId4" imgW="1739145" imgH="634725" progId="Equation.3">
                  <p:embed/>
                </p:oleObj>
              </mc:Choice>
              <mc:Fallback>
                <p:oleObj name="公式" r:id="rId4" imgW="1739145" imgH="63472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865" y="2807860"/>
                        <a:ext cx="40259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2" name="Object 5"/>
          <p:cNvGraphicFramePr>
            <a:graphicFrameLocks/>
          </p:cNvGraphicFramePr>
          <p:nvPr>
            <p:extLst>
              <p:ext uri="{D42A27DB-BD31-4B8C-83A1-F6EECF244321}">
                <p14:modId xmlns:p14="http://schemas.microsoft.com/office/powerpoint/2010/main" val="1726438752"/>
              </p:ext>
            </p:extLst>
          </p:nvPr>
        </p:nvGraphicFramePr>
        <p:xfrm>
          <a:off x="1210042" y="4745404"/>
          <a:ext cx="2967037" cy="950913"/>
        </p:xfrm>
        <a:graphic>
          <a:graphicData uri="http://schemas.openxmlformats.org/presentationml/2006/ole">
            <mc:AlternateContent xmlns:mc="http://schemas.openxmlformats.org/markup-compatibility/2006">
              <mc:Choice xmlns:v="urn:schemas-microsoft-com:vml" Requires="v">
                <p:oleObj spid="_x0000_s56509" r:id="rId6" imgW="1384200" imgH="444240" progId="Equation.DSMT4">
                  <p:embed/>
                </p:oleObj>
              </mc:Choice>
              <mc:Fallback>
                <p:oleObj r:id="rId6" imgW="1384200" imgH="44424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042" y="4745404"/>
                        <a:ext cx="2967037"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3" name="Object 6"/>
          <p:cNvGraphicFramePr>
            <a:graphicFrameLocks/>
          </p:cNvGraphicFramePr>
          <p:nvPr>
            <p:extLst>
              <p:ext uri="{D42A27DB-BD31-4B8C-83A1-F6EECF244321}">
                <p14:modId xmlns:p14="http://schemas.microsoft.com/office/powerpoint/2010/main" val="1526033501"/>
              </p:ext>
            </p:extLst>
          </p:nvPr>
        </p:nvGraphicFramePr>
        <p:xfrm>
          <a:off x="1213217" y="5529202"/>
          <a:ext cx="6027737" cy="990600"/>
        </p:xfrm>
        <a:graphic>
          <a:graphicData uri="http://schemas.openxmlformats.org/presentationml/2006/ole">
            <mc:AlternateContent xmlns:mc="http://schemas.openxmlformats.org/markup-compatibility/2006">
              <mc:Choice xmlns:v="urn:schemas-microsoft-com:vml" Requires="v">
                <p:oleObj spid="_x0000_s56510" r:id="rId8" imgW="2703926" imgH="444307" progId="Equation.DSMT4">
                  <p:embed/>
                </p:oleObj>
              </mc:Choice>
              <mc:Fallback>
                <p:oleObj r:id="rId8" imgW="2703926" imgH="444307"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3217" y="5529202"/>
                        <a:ext cx="602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4" name="Object 7"/>
          <p:cNvGraphicFramePr>
            <a:graphicFrameLocks/>
          </p:cNvGraphicFramePr>
          <p:nvPr>
            <p:extLst>
              <p:ext uri="{D42A27DB-BD31-4B8C-83A1-F6EECF244321}">
                <p14:modId xmlns:p14="http://schemas.microsoft.com/office/powerpoint/2010/main" val="381058745"/>
              </p:ext>
            </p:extLst>
          </p:nvPr>
        </p:nvGraphicFramePr>
        <p:xfrm>
          <a:off x="4704618" y="4748580"/>
          <a:ext cx="1681163" cy="947737"/>
        </p:xfrm>
        <a:graphic>
          <a:graphicData uri="http://schemas.openxmlformats.org/presentationml/2006/ole">
            <mc:AlternateContent xmlns:mc="http://schemas.openxmlformats.org/markup-compatibility/2006">
              <mc:Choice xmlns:v="urn:schemas-microsoft-com:vml" Requires="v">
                <p:oleObj spid="_x0000_s56511" name="公式" r:id="rId10" imgW="698197" imgH="393529" progId="Equation.3">
                  <p:embed/>
                </p:oleObj>
              </mc:Choice>
              <mc:Fallback>
                <p:oleObj name="公式" r:id="rId10" imgW="698197" imgH="393529"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4618" y="4748580"/>
                        <a:ext cx="1681163"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53" name="流程图: 过程 6152"/>
          <p:cNvSpPr>
            <a:spLocks noChangeArrowheads="1"/>
          </p:cNvSpPr>
          <p:nvPr/>
        </p:nvSpPr>
        <p:spPr bwMode="auto">
          <a:xfrm>
            <a:off x="3490668" y="2676586"/>
            <a:ext cx="4354513" cy="1406525"/>
          </a:xfrm>
          <a:prstGeom prst="flowChartProcess">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4" name="矩形 6153"/>
          <p:cNvSpPr>
            <a:spLocks noChangeArrowheads="1"/>
          </p:cNvSpPr>
          <p:nvPr/>
        </p:nvSpPr>
        <p:spPr bwMode="auto">
          <a:xfrm>
            <a:off x="1113204" y="4657908"/>
            <a:ext cx="6127750" cy="19383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221125435"/>
      </p:ext>
    </p:extLst>
  </p:cSld>
  <p:clrMapOvr>
    <a:masterClrMapping/>
  </p:clrMapOvr>
  <p:transition xmlns:p14="http://schemas.microsoft.com/office/powerpoint/2010/main">
    <p:blinds/>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blinds(horizontal)">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4"/>
                                        </p:tgtEl>
                                        <p:attrNameLst>
                                          <p:attrName>style.visibility</p:attrName>
                                        </p:attrNameLst>
                                      </p:cBhvr>
                                      <p:to>
                                        <p:strVal val="visible"/>
                                      </p:to>
                                    </p:set>
                                    <p:animEffect transition="in" filter="blinds(horizontal)">
                                      <p:cBhvr>
                                        <p:cTn id="12"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idx="4294967295"/>
          </p:nvPr>
        </p:nvSpPr>
        <p:spPr>
          <a:xfrm>
            <a:off x="658813" y="336550"/>
            <a:ext cx="7848600" cy="609600"/>
          </a:xfrm>
        </p:spPr>
        <p:txBody>
          <a:bodyPr anchor="ctr">
            <a:normAutofit fontScale="90000"/>
          </a:bodyPr>
          <a:lstStyle/>
          <a:p>
            <a:r>
              <a:rPr lang="zh-CN" altLang="en-US">
                <a:latin typeface="Times New Roman" charset="0"/>
                <a:ea typeface="宋体" charset="0"/>
              </a:rPr>
              <a:t>ＥＭ算法</a:t>
            </a:r>
          </a:p>
        </p:txBody>
      </p:sp>
      <p:sp>
        <p:nvSpPr>
          <p:cNvPr id="29698" name="内容占位符 2"/>
          <p:cNvSpPr>
            <a:spLocks noGrp="1" noChangeArrowheads="1"/>
          </p:cNvSpPr>
          <p:nvPr>
            <p:ph idx="4294967295"/>
          </p:nvPr>
        </p:nvSpPr>
        <p:spPr/>
        <p:txBody>
          <a:bodyPr/>
          <a:lstStyle/>
          <a:p>
            <a:pPr>
              <a:buFont typeface="Wingdings" charset="0"/>
              <a:buNone/>
            </a:pPr>
            <a:r>
              <a:rPr lang="zh-CN" altLang="en-US">
                <a:latin typeface="Times New Roman" charset="0"/>
                <a:ea typeface="宋体" charset="0"/>
              </a:rPr>
              <a:t>４</a:t>
            </a:r>
            <a:r>
              <a:rPr lang="en-US" altLang="zh-CN">
                <a:latin typeface="Times New Roman" charset="0"/>
                <a:ea typeface="宋体" charset="0"/>
              </a:rPr>
              <a:t>.</a:t>
            </a:r>
            <a:r>
              <a:rPr lang="zh-CN" altLang="en-US">
                <a:latin typeface="Times New Roman" charset="0"/>
                <a:ea typeface="宋体" charset="0"/>
              </a:rPr>
              <a:t>检验是否收敛</a:t>
            </a:r>
          </a:p>
          <a:p>
            <a:endParaRPr lang="zh-CN" altLang="en-US">
              <a:latin typeface="Times New Roman" charset="0"/>
              <a:ea typeface="宋体" charset="0"/>
            </a:endParaRPr>
          </a:p>
        </p:txBody>
      </p:sp>
      <p:pic>
        <p:nvPicPr>
          <p:cNvPr id="296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484" y="2482605"/>
            <a:ext cx="618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75060"/>
      </p:ext>
    </p:extLst>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TW" b="1" dirty="0">
                <a:latin typeface="华文细黑"/>
                <a:ea typeface="华文细黑"/>
                <a:cs typeface="华文细黑"/>
              </a:rPr>
              <a:t>GMM</a:t>
            </a:r>
            <a:r>
              <a:rPr lang="zh-TW" altLang="en-US" b="1" dirty="0">
                <a:latin typeface="华文细黑"/>
                <a:ea typeface="华文细黑"/>
                <a:cs typeface="华文细黑"/>
              </a:rPr>
              <a:t>和</a:t>
            </a:r>
            <a:r>
              <a:rPr lang="en-US" altLang="zh-TW" b="1" dirty="0">
                <a:latin typeface="华文细黑"/>
                <a:ea typeface="华文细黑"/>
                <a:cs typeface="华文细黑"/>
              </a:rPr>
              <a:t>K-means</a:t>
            </a:r>
            <a:r>
              <a:rPr lang="zh-TW" altLang="en-US" b="1" dirty="0">
                <a:latin typeface="华文细黑"/>
                <a:ea typeface="华文细黑"/>
                <a:cs typeface="华文细黑"/>
              </a:rPr>
              <a:t>直观对比</a:t>
            </a:r>
            <a:br>
              <a:rPr lang="zh-TW" altLang="en-US" b="1" dirty="0">
                <a:latin typeface="华文细黑"/>
                <a:ea typeface="华文细黑"/>
                <a:cs typeface="华文细黑"/>
              </a:rPr>
            </a:br>
            <a:endParaRPr kumimoji="1" lang="zh-CN" altLang="en-US" dirty="0">
              <a:latin typeface="华文细黑"/>
              <a:ea typeface="华文细黑"/>
              <a:cs typeface="华文细黑"/>
            </a:endParaRPr>
          </a:p>
        </p:txBody>
      </p:sp>
      <p:sp>
        <p:nvSpPr>
          <p:cNvPr id="3" name="内容占位符 2"/>
          <p:cNvSpPr>
            <a:spLocks noGrp="1"/>
          </p:cNvSpPr>
          <p:nvPr>
            <p:ph idx="1"/>
          </p:nvPr>
        </p:nvSpPr>
        <p:spPr/>
        <p:txBody>
          <a:bodyPr>
            <a:normAutofit fontScale="62500" lnSpcReduction="20000"/>
          </a:bodyPr>
          <a:lstStyle/>
          <a:p>
            <a:pPr marL="0" indent="0">
              <a:buNone/>
            </a:pPr>
            <a:r>
              <a:rPr lang="zh-TW" altLang="en-US" dirty="0" smtClean="0">
                <a:solidFill>
                  <a:srgbClr val="000000"/>
                </a:solidFill>
                <a:latin typeface="+mn-ea"/>
                <a:cs typeface="华文细黑"/>
              </a:rPr>
              <a:t>比较</a:t>
            </a:r>
            <a:r>
              <a:rPr lang="en-US" altLang="zh-TW" dirty="0">
                <a:solidFill>
                  <a:srgbClr val="000000"/>
                </a:solidFill>
                <a:latin typeface="+mn-ea"/>
                <a:cs typeface="华文细黑"/>
              </a:rPr>
              <a:t>GMM</a:t>
            </a:r>
            <a:r>
              <a:rPr lang="zh-TW" altLang="en-US" dirty="0">
                <a:solidFill>
                  <a:srgbClr val="000000"/>
                </a:solidFill>
                <a:latin typeface="+mn-ea"/>
                <a:cs typeface="华文细黑"/>
              </a:rPr>
              <a:t>和</a:t>
            </a:r>
            <a:r>
              <a:rPr lang="en-US" altLang="zh-TW" dirty="0">
                <a:solidFill>
                  <a:srgbClr val="000000"/>
                </a:solidFill>
                <a:latin typeface="+mn-ea"/>
                <a:cs typeface="华文细黑"/>
              </a:rPr>
              <a:t>K-means</a:t>
            </a:r>
            <a:r>
              <a:rPr lang="zh-TW" altLang="en-US" dirty="0">
                <a:solidFill>
                  <a:srgbClr val="000000"/>
                </a:solidFill>
                <a:latin typeface="+mn-ea"/>
                <a:cs typeface="华文细黑"/>
              </a:rPr>
              <a:t>两个算</a:t>
            </a:r>
            <a:r>
              <a:rPr lang="zh-TW" altLang="en-US" dirty="0" smtClean="0">
                <a:solidFill>
                  <a:srgbClr val="000000"/>
                </a:solidFill>
                <a:latin typeface="+mn-ea"/>
                <a:cs typeface="华文细黑"/>
              </a:rPr>
              <a:t>法的步骤</a:t>
            </a:r>
            <a:r>
              <a:rPr lang="en-US" altLang="zh-TW" dirty="0" smtClean="0">
                <a:solidFill>
                  <a:srgbClr val="000000"/>
                </a:solidFill>
                <a:latin typeface="+mn-ea"/>
                <a:cs typeface="华文细黑"/>
              </a:rPr>
              <a:t>:</a:t>
            </a:r>
            <a:endParaRPr lang="zh-TW" altLang="en-US" dirty="0">
              <a:solidFill>
                <a:srgbClr val="000000"/>
              </a:solidFill>
              <a:latin typeface="+mn-ea"/>
              <a:cs typeface="华文细黑"/>
            </a:endParaRPr>
          </a:p>
          <a:p>
            <a:pPr marL="0" indent="0">
              <a:buNone/>
            </a:pPr>
            <a:r>
              <a:rPr lang="en-US" altLang="zh-CN" b="1" dirty="0">
                <a:solidFill>
                  <a:srgbClr val="000000"/>
                </a:solidFill>
                <a:latin typeface="+mn-ea"/>
                <a:cs typeface="华文细黑"/>
              </a:rPr>
              <a:t>GMM</a:t>
            </a:r>
            <a:r>
              <a:rPr lang="zh-CN" altLang="en-US" b="1" dirty="0">
                <a:solidFill>
                  <a:srgbClr val="000000"/>
                </a:solidFill>
                <a:latin typeface="+mn-ea"/>
                <a:cs typeface="华文细黑"/>
              </a:rPr>
              <a:t>：</a:t>
            </a:r>
            <a:endParaRPr lang="en-US" altLang="zh-CN" dirty="0">
              <a:solidFill>
                <a:srgbClr val="000000"/>
              </a:solidFill>
              <a:latin typeface="+mn-ea"/>
              <a:cs typeface="华文细黑"/>
            </a:endParaRPr>
          </a:p>
          <a:p>
            <a:pPr marL="0" indent="0">
              <a:buNone/>
            </a:pPr>
            <a:r>
              <a:rPr lang="zh-CN" altLang="en-US" dirty="0">
                <a:solidFill>
                  <a:srgbClr val="000000"/>
                </a:solidFill>
                <a:latin typeface="+mn-ea"/>
                <a:cs typeface="华文细黑"/>
              </a:rPr>
              <a:t>先计算所有数据对每个分模型的响应度</a:t>
            </a:r>
          </a:p>
          <a:p>
            <a:pPr marL="0" indent="0">
              <a:buNone/>
            </a:pPr>
            <a:r>
              <a:rPr lang="zh-CN" altLang="en-US" dirty="0">
                <a:solidFill>
                  <a:srgbClr val="000000"/>
                </a:solidFill>
                <a:latin typeface="+mn-ea"/>
                <a:cs typeface="华文细黑"/>
              </a:rPr>
              <a:t>根据响应度计算每个分</a:t>
            </a:r>
            <a:r>
              <a:rPr lang="zh-CN" altLang="en-US" dirty="0" smtClean="0">
                <a:solidFill>
                  <a:srgbClr val="000000"/>
                </a:solidFill>
                <a:latin typeface="+mn-ea"/>
                <a:cs typeface="华文细黑"/>
              </a:rPr>
              <a:t>模型的参数迭代</a:t>
            </a:r>
            <a:endParaRPr lang="zh-CN" altLang="en-US" dirty="0">
              <a:solidFill>
                <a:srgbClr val="000000"/>
              </a:solidFill>
              <a:latin typeface="+mn-ea"/>
              <a:cs typeface="华文细黑"/>
            </a:endParaRPr>
          </a:p>
          <a:p>
            <a:pPr marL="0" indent="0">
              <a:buNone/>
            </a:pPr>
            <a:endParaRPr lang="en-US" altLang="zh-CN" b="1" dirty="0">
              <a:solidFill>
                <a:srgbClr val="000000"/>
              </a:solidFill>
              <a:latin typeface="+mn-ea"/>
              <a:cs typeface="华文细黑"/>
            </a:endParaRPr>
          </a:p>
          <a:p>
            <a:pPr marL="0" indent="0">
              <a:buNone/>
            </a:pPr>
            <a:r>
              <a:rPr lang="en-US" altLang="zh-CN" b="1" dirty="0" smtClean="0">
                <a:solidFill>
                  <a:srgbClr val="000000"/>
                </a:solidFill>
                <a:latin typeface="+mn-ea"/>
                <a:cs typeface="华文细黑"/>
              </a:rPr>
              <a:t>K</a:t>
            </a:r>
            <a:r>
              <a:rPr lang="en-US" altLang="zh-CN" b="1" dirty="0">
                <a:solidFill>
                  <a:srgbClr val="000000"/>
                </a:solidFill>
                <a:latin typeface="+mn-ea"/>
                <a:cs typeface="华文细黑"/>
              </a:rPr>
              <a:t>-means</a:t>
            </a:r>
            <a:r>
              <a:rPr lang="zh-CN" altLang="en-US" b="1" dirty="0">
                <a:solidFill>
                  <a:srgbClr val="000000"/>
                </a:solidFill>
                <a:latin typeface="+mn-ea"/>
                <a:cs typeface="华文细黑"/>
              </a:rPr>
              <a:t>：</a:t>
            </a:r>
            <a:endParaRPr lang="en-US" altLang="zh-CN" dirty="0">
              <a:solidFill>
                <a:srgbClr val="000000"/>
              </a:solidFill>
              <a:latin typeface="+mn-ea"/>
              <a:cs typeface="华文细黑"/>
            </a:endParaRPr>
          </a:p>
          <a:p>
            <a:pPr marL="0" indent="0">
              <a:buNone/>
            </a:pPr>
            <a:r>
              <a:rPr lang="zh-CN" altLang="en-US" dirty="0">
                <a:solidFill>
                  <a:srgbClr val="000000"/>
                </a:solidFill>
                <a:latin typeface="+mn-ea"/>
                <a:cs typeface="华文细黑"/>
              </a:rPr>
              <a:t>先计算所有数据对于</a:t>
            </a:r>
            <a:r>
              <a:rPr lang="en-US" altLang="zh-CN" dirty="0">
                <a:solidFill>
                  <a:srgbClr val="000000"/>
                </a:solidFill>
                <a:latin typeface="+mn-ea"/>
                <a:cs typeface="华文细黑"/>
              </a:rPr>
              <a:t>K</a:t>
            </a:r>
            <a:r>
              <a:rPr lang="zh-CN" altLang="en-US" dirty="0">
                <a:solidFill>
                  <a:srgbClr val="000000"/>
                </a:solidFill>
                <a:latin typeface="+mn-ea"/>
                <a:cs typeface="华文细黑"/>
              </a:rPr>
              <a:t>个点的距离，取距离最近的点作为自己所属于的类</a:t>
            </a:r>
          </a:p>
          <a:p>
            <a:pPr marL="0" indent="0">
              <a:buNone/>
            </a:pPr>
            <a:r>
              <a:rPr lang="zh-CN" altLang="en-US" dirty="0">
                <a:solidFill>
                  <a:srgbClr val="000000"/>
                </a:solidFill>
                <a:latin typeface="+mn-ea"/>
                <a:cs typeface="华文细黑"/>
              </a:rPr>
              <a:t>根据上一步的类别划分更新点的位置（点的位置就可以看做是模型参数）</a:t>
            </a:r>
          </a:p>
          <a:p>
            <a:pPr marL="0" indent="0">
              <a:buNone/>
            </a:pPr>
            <a:r>
              <a:rPr lang="zh-CN" altLang="en-US" dirty="0">
                <a:solidFill>
                  <a:srgbClr val="000000"/>
                </a:solidFill>
                <a:latin typeface="+mn-ea"/>
                <a:cs typeface="华文细黑"/>
              </a:rPr>
              <a:t>迭代</a:t>
            </a:r>
          </a:p>
          <a:p>
            <a:pPr marL="0" indent="0">
              <a:buNone/>
            </a:pPr>
            <a:r>
              <a:rPr lang="zh-CN" altLang="en-US" dirty="0">
                <a:solidFill>
                  <a:srgbClr val="000000"/>
                </a:solidFill>
                <a:latin typeface="+mn-ea"/>
                <a:cs typeface="华文细黑"/>
              </a:rPr>
              <a:t>可以看出</a:t>
            </a:r>
            <a:r>
              <a:rPr lang="en-US" altLang="zh-CN" dirty="0">
                <a:solidFill>
                  <a:srgbClr val="000000"/>
                </a:solidFill>
                <a:latin typeface="+mn-ea"/>
                <a:cs typeface="华文细黑"/>
              </a:rPr>
              <a:t>GMM</a:t>
            </a:r>
            <a:r>
              <a:rPr lang="zh-CN" altLang="en-US" dirty="0">
                <a:solidFill>
                  <a:srgbClr val="000000"/>
                </a:solidFill>
                <a:latin typeface="+mn-ea"/>
                <a:cs typeface="华文细黑"/>
              </a:rPr>
              <a:t>和</a:t>
            </a:r>
            <a:r>
              <a:rPr lang="en-US" altLang="zh-CN" dirty="0">
                <a:solidFill>
                  <a:srgbClr val="000000"/>
                </a:solidFill>
                <a:latin typeface="+mn-ea"/>
                <a:cs typeface="华文细黑"/>
              </a:rPr>
              <a:t>K-means</a:t>
            </a:r>
            <a:r>
              <a:rPr lang="zh-CN" altLang="en-US" dirty="0">
                <a:solidFill>
                  <a:srgbClr val="000000"/>
                </a:solidFill>
                <a:latin typeface="+mn-ea"/>
                <a:cs typeface="华文细黑"/>
              </a:rPr>
              <a:t>还是有很大的相同点的。</a:t>
            </a:r>
            <a:r>
              <a:rPr lang="en-US" altLang="zh-CN" dirty="0">
                <a:solidFill>
                  <a:srgbClr val="000000"/>
                </a:solidFill>
                <a:latin typeface="+mn-ea"/>
                <a:cs typeface="华文细黑"/>
              </a:rPr>
              <a:t>GMM</a:t>
            </a:r>
            <a:r>
              <a:rPr lang="zh-CN" altLang="en-US" dirty="0">
                <a:solidFill>
                  <a:srgbClr val="000000"/>
                </a:solidFill>
                <a:latin typeface="+mn-ea"/>
                <a:cs typeface="华文细黑"/>
              </a:rPr>
              <a:t>中数据对高斯分量的响应度就相当于</a:t>
            </a:r>
            <a:r>
              <a:rPr lang="en-US" altLang="zh-CN" dirty="0">
                <a:solidFill>
                  <a:srgbClr val="000000"/>
                </a:solidFill>
                <a:latin typeface="+mn-ea"/>
                <a:cs typeface="华文细黑"/>
              </a:rPr>
              <a:t>K-means</a:t>
            </a:r>
            <a:r>
              <a:rPr lang="zh-CN" altLang="en-US" dirty="0">
                <a:solidFill>
                  <a:srgbClr val="000000"/>
                </a:solidFill>
                <a:latin typeface="+mn-ea"/>
                <a:cs typeface="华文细黑"/>
              </a:rPr>
              <a:t>中的距离计算，</a:t>
            </a:r>
            <a:r>
              <a:rPr lang="en-US" altLang="zh-CN" dirty="0">
                <a:solidFill>
                  <a:srgbClr val="000000"/>
                </a:solidFill>
                <a:latin typeface="+mn-ea"/>
                <a:cs typeface="华文细黑"/>
              </a:rPr>
              <a:t>GMM</a:t>
            </a:r>
            <a:r>
              <a:rPr lang="zh-CN" altLang="en-US" dirty="0">
                <a:solidFill>
                  <a:srgbClr val="000000"/>
                </a:solidFill>
                <a:latin typeface="+mn-ea"/>
                <a:cs typeface="华文细黑"/>
              </a:rPr>
              <a:t>中的根据响应度计算高斯分量参数就相当于</a:t>
            </a:r>
            <a:r>
              <a:rPr lang="en-US" altLang="zh-CN" dirty="0">
                <a:solidFill>
                  <a:srgbClr val="000000"/>
                </a:solidFill>
                <a:latin typeface="+mn-ea"/>
                <a:cs typeface="华文细黑"/>
              </a:rPr>
              <a:t>K-means</a:t>
            </a:r>
            <a:r>
              <a:rPr lang="zh-CN" altLang="en-US" dirty="0">
                <a:solidFill>
                  <a:srgbClr val="000000"/>
                </a:solidFill>
                <a:latin typeface="+mn-ea"/>
                <a:cs typeface="华文细黑"/>
              </a:rPr>
              <a:t>中计算分类点的位置。然后它们都通过不断迭代达到最优。不同的是：</a:t>
            </a:r>
            <a:r>
              <a:rPr lang="en-US" altLang="zh-CN" dirty="0">
                <a:solidFill>
                  <a:srgbClr val="000000"/>
                </a:solidFill>
                <a:latin typeface="+mn-ea"/>
                <a:cs typeface="华文细黑"/>
              </a:rPr>
              <a:t>GMM</a:t>
            </a:r>
            <a:r>
              <a:rPr lang="zh-CN" altLang="en-US" dirty="0">
                <a:solidFill>
                  <a:srgbClr val="000000"/>
                </a:solidFill>
                <a:latin typeface="+mn-ea"/>
                <a:cs typeface="华文细黑"/>
              </a:rPr>
              <a:t>模型给出的是每一个观测点由哪个高斯分量生成的概率，而</a:t>
            </a:r>
            <a:r>
              <a:rPr lang="en-US" altLang="zh-CN" dirty="0">
                <a:solidFill>
                  <a:srgbClr val="000000"/>
                </a:solidFill>
                <a:latin typeface="+mn-ea"/>
                <a:cs typeface="华文细黑"/>
              </a:rPr>
              <a:t>K-means</a:t>
            </a:r>
            <a:r>
              <a:rPr lang="zh-CN" altLang="en-US" dirty="0">
                <a:solidFill>
                  <a:srgbClr val="000000"/>
                </a:solidFill>
                <a:latin typeface="+mn-ea"/>
                <a:cs typeface="华文细黑"/>
              </a:rPr>
              <a:t>直接给出一个观测点属于哪一类。</a:t>
            </a:r>
            <a:endParaRPr kumimoji="1" lang="zh-CN" altLang="en-US" dirty="0">
              <a:solidFill>
                <a:srgbClr val="000000"/>
              </a:solidFill>
              <a:latin typeface="+mn-ea"/>
              <a:cs typeface="华文细黑"/>
            </a:endParaRPr>
          </a:p>
        </p:txBody>
      </p:sp>
    </p:spTree>
    <p:extLst>
      <p:ext uri="{BB962C8B-B14F-4D97-AF65-F5344CB8AC3E}">
        <p14:creationId xmlns:p14="http://schemas.microsoft.com/office/powerpoint/2010/main" val="36951435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3808047" y="2332037"/>
            <a:ext cx="8229600" cy="4525963"/>
          </a:xfrm>
        </p:spPr>
        <p:txBody>
          <a:bodyPr/>
          <a:lstStyle/>
          <a:p>
            <a:pPr marL="0" indent="0">
              <a:buNone/>
            </a:pPr>
            <a:r>
              <a:rPr kumimoji="1" lang="zh-CN" altLang="en-US" dirty="0" smtClean="0"/>
              <a:t>谢谢</a:t>
            </a:r>
            <a:endParaRPr kumimoji="1" lang="zh-CN" altLang="en-US" dirty="0"/>
          </a:p>
        </p:txBody>
      </p:sp>
    </p:spTree>
    <p:extLst>
      <p:ext uri="{BB962C8B-B14F-4D97-AF65-F5344CB8AC3E}">
        <p14:creationId xmlns:p14="http://schemas.microsoft.com/office/powerpoint/2010/main" val="6924335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Rot="1" noChangeArrowheads="1"/>
          </p:cNvSpPr>
          <p:nvPr>
            <p:ph type="body" idx="1"/>
          </p:nvPr>
        </p:nvSpPr>
        <p:spPr>
          <a:xfrm>
            <a:off x="304801" y="762002"/>
            <a:ext cx="8540750" cy="5489575"/>
          </a:xfrm>
        </p:spPr>
        <p:txBody>
          <a:bodyPr/>
          <a:lstStyle/>
          <a:p>
            <a:pPr marL="0" indent="0">
              <a:buNone/>
            </a:pPr>
            <a:r>
              <a:rPr lang="zh-CN" altLang="en-US" sz="2000" dirty="0">
                <a:latin typeface="+mn-ea"/>
              </a:rPr>
              <a:t>（</a:t>
            </a:r>
            <a:r>
              <a:rPr lang="en-US" altLang="zh-CN" sz="2000" dirty="0">
                <a:latin typeface="+mn-ea"/>
              </a:rPr>
              <a:t>2</a:t>
            </a:r>
            <a:r>
              <a:rPr lang="zh-CN" altLang="en-US" sz="2000" dirty="0">
                <a:latin typeface="+mn-ea"/>
              </a:rPr>
              <a:t>）选择评价聚类性能的准则函数</a:t>
            </a:r>
            <a:endParaRPr lang="en-US" altLang="zh-CN" sz="2000" dirty="0">
              <a:latin typeface="+mn-ea"/>
            </a:endParaRPr>
          </a:p>
          <a:p>
            <a:pPr>
              <a:buFont typeface="Wingdings" charset="0"/>
              <a:buNone/>
            </a:pPr>
            <a:r>
              <a:rPr lang="en-US" altLang="zh-CN" sz="2000" dirty="0">
                <a:latin typeface="+mn-ea"/>
              </a:rPr>
              <a:t>       k-means</a:t>
            </a:r>
            <a:r>
              <a:rPr lang="zh-CN" altLang="en-US" sz="2000" dirty="0">
                <a:latin typeface="+mn-ea"/>
              </a:rPr>
              <a:t>聚类算法使用误差平方和准则</a:t>
            </a:r>
            <a:r>
              <a:rPr lang="zh-CN" altLang="en-US" sz="2000" dirty="0" smtClean="0">
                <a:latin typeface="+mn-ea"/>
              </a:rPr>
              <a:t>函数来评价聚类</a:t>
            </a:r>
            <a:r>
              <a:rPr lang="zh-CN" altLang="en-US" sz="2000" dirty="0">
                <a:latin typeface="+mn-ea"/>
              </a:rPr>
              <a:t>性能。给定数据集</a:t>
            </a:r>
            <a:r>
              <a:rPr lang="en-US" altLang="zh-CN" sz="2000" dirty="0">
                <a:latin typeface="+mn-ea"/>
              </a:rPr>
              <a:t>X</a:t>
            </a:r>
            <a:r>
              <a:rPr lang="zh-CN" altLang="en-US" sz="2000" dirty="0">
                <a:latin typeface="+mn-ea"/>
              </a:rPr>
              <a:t>，其中只包含描述</a:t>
            </a:r>
            <a:r>
              <a:rPr lang="zh-CN" altLang="en-US" sz="2000" dirty="0" smtClean="0">
                <a:latin typeface="+mn-ea"/>
              </a:rPr>
              <a:t>属性。</a:t>
            </a:r>
            <a:r>
              <a:rPr lang="zh-CN" altLang="en-US" sz="2000" dirty="0">
                <a:latin typeface="+mn-ea"/>
              </a:rPr>
              <a:t>假设</a:t>
            </a:r>
            <a:r>
              <a:rPr lang="en-US" altLang="zh-CN" sz="2000" dirty="0">
                <a:latin typeface="+mn-ea"/>
              </a:rPr>
              <a:t>X</a:t>
            </a:r>
            <a:r>
              <a:rPr lang="zh-CN" altLang="en-US" sz="2000" dirty="0">
                <a:latin typeface="+mn-ea"/>
              </a:rPr>
              <a:t>包含</a:t>
            </a:r>
            <a:r>
              <a:rPr lang="en-US" altLang="zh-CN" sz="2000" dirty="0">
                <a:latin typeface="+mn-ea"/>
              </a:rPr>
              <a:t>k</a:t>
            </a:r>
            <a:r>
              <a:rPr lang="zh-CN" altLang="en-US" sz="2000" dirty="0">
                <a:latin typeface="+mn-ea"/>
              </a:rPr>
              <a:t>个聚类子集</a:t>
            </a:r>
            <a:r>
              <a:rPr lang="en-US" altLang="zh-CN" sz="2000" dirty="0">
                <a:latin typeface="+mn-ea"/>
              </a:rPr>
              <a:t>X</a:t>
            </a:r>
            <a:r>
              <a:rPr lang="en-US" altLang="zh-CN" sz="2000" baseline="-25000" dirty="0">
                <a:latin typeface="+mn-ea"/>
              </a:rPr>
              <a:t>1</a:t>
            </a:r>
            <a:r>
              <a:rPr lang="en-US" altLang="zh-CN" sz="2000" dirty="0">
                <a:latin typeface="+mn-ea"/>
              </a:rPr>
              <a:t>,X</a:t>
            </a:r>
            <a:r>
              <a:rPr lang="en-US" altLang="zh-CN" sz="2000" baseline="-25000" dirty="0">
                <a:latin typeface="+mn-ea"/>
              </a:rPr>
              <a:t>2</a:t>
            </a:r>
            <a:r>
              <a:rPr lang="en-US" altLang="zh-CN" sz="2000" dirty="0">
                <a:latin typeface="+mn-ea"/>
              </a:rPr>
              <a:t>,…X</a:t>
            </a:r>
            <a:r>
              <a:rPr lang="en-US" altLang="zh-CN" sz="2000" baseline="-25000" dirty="0">
                <a:latin typeface="+mn-ea"/>
              </a:rPr>
              <a:t>K</a:t>
            </a:r>
            <a:r>
              <a:rPr lang="zh-CN" altLang="en-US" sz="2000" dirty="0">
                <a:latin typeface="+mn-ea"/>
              </a:rPr>
              <a:t>；各个聚类子集中的样本数量分别为</a:t>
            </a:r>
            <a:r>
              <a:rPr lang="en-US" altLang="zh-CN" sz="2000" dirty="0">
                <a:latin typeface="+mn-ea"/>
              </a:rPr>
              <a:t>n</a:t>
            </a:r>
            <a:r>
              <a:rPr lang="en-US" altLang="zh-CN" sz="2000" baseline="-25000" dirty="0">
                <a:latin typeface="+mn-ea"/>
              </a:rPr>
              <a:t>1</a:t>
            </a:r>
            <a:r>
              <a:rPr lang="zh-CN" altLang="en-US" sz="2000" dirty="0">
                <a:latin typeface="+mn-ea"/>
              </a:rPr>
              <a:t>，</a:t>
            </a:r>
            <a:r>
              <a:rPr lang="en-US" altLang="zh-CN" sz="2000" dirty="0">
                <a:latin typeface="+mn-ea"/>
              </a:rPr>
              <a:t>n</a:t>
            </a:r>
            <a:r>
              <a:rPr lang="en-US" altLang="zh-CN" sz="2000" baseline="-25000" dirty="0">
                <a:latin typeface="+mn-ea"/>
              </a:rPr>
              <a:t>2</a:t>
            </a:r>
            <a:r>
              <a:rPr lang="en-US" altLang="zh-CN" sz="2000" dirty="0">
                <a:latin typeface="+mn-ea"/>
              </a:rPr>
              <a:t>,…,</a:t>
            </a:r>
            <a:r>
              <a:rPr lang="en-US" altLang="zh-CN" sz="2000" dirty="0" err="1">
                <a:latin typeface="+mn-ea"/>
              </a:rPr>
              <a:t>n</a:t>
            </a:r>
            <a:r>
              <a:rPr lang="en-US" altLang="zh-CN" sz="2000" baseline="-25000" dirty="0" err="1">
                <a:latin typeface="+mn-ea"/>
              </a:rPr>
              <a:t>k</a:t>
            </a:r>
            <a:r>
              <a:rPr lang="en-US" altLang="zh-CN" sz="2000" dirty="0">
                <a:latin typeface="+mn-ea"/>
              </a:rPr>
              <a:t>;</a:t>
            </a:r>
            <a:r>
              <a:rPr lang="zh-CN" altLang="en-US" sz="2000" dirty="0">
                <a:latin typeface="+mn-ea"/>
              </a:rPr>
              <a:t>各个聚类子集的均值代表点（也称聚类中心）分别为</a:t>
            </a:r>
            <a:r>
              <a:rPr lang="en-US" altLang="zh-CN" sz="2000" dirty="0">
                <a:latin typeface="+mn-ea"/>
              </a:rPr>
              <a:t>m</a:t>
            </a:r>
            <a:r>
              <a:rPr lang="en-US" altLang="zh-CN" sz="2000" baseline="-25000" dirty="0">
                <a:latin typeface="+mn-ea"/>
              </a:rPr>
              <a:t>1</a:t>
            </a:r>
            <a:r>
              <a:rPr lang="zh-CN" altLang="en-US" sz="2000" dirty="0">
                <a:latin typeface="+mn-ea"/>
              </a:rPr>
              <a:t>，</a:t>
            </a:r>
            <a:r>
              <a:rPr lang="en-US" altLang="zh-CN" sz="2000" dirty="0">
                <a:latin typeface="+mn-ea"/>
              </a:rPr>
              <a:t>m</a:t>
            </a:r>
            <a:r>
              <a:rPr lang="en-US" altLang="zh-CN" sz="2000" baseline="-25000" dirty="0">
                <a:latin typeface="+mn-ea"/>
              </a:rPr>
              <a:t>2</a:t>
            </a:r>
            <a:r>
              <a:rPr lang="en-US" altLang="zh-CN" sz="2000" dirty="0">
                <a:latin typeface="+mn-ea"/>
              </a:rPr>
              <a:t>,…,</a:t>
            </a:r>
            <a:r>
              <a:rPr lang="en-US" altLang="zh-CN" sz="2000" dirty="0" err="1">
                <a:latin typeface="+mn-ea"/>
              </a:rPr>
              <a:t>m</a:t>
            </a:r>
            <a:r>
              <a:rPr lang="en-US" altLang="zh-CN" sz="2000" baseline="-25000" dirty="0" err="1">
                <a:latin typeface="+mn-ea"/>
              </a:rPr>
              <a:t>k</a:t>
            </a:r>
            <a:r>
              <a:rPr lang="zh-CN" altLang="en-US" sz="2000" dirty="0">
                <a:latin typeface="+mn-ea"/>
              </a:rPr>
              <a:t>。则误差平方和准则函数公式为：</a:t>
            </a:r>
            <a:endParaRPr lang="en-US" altLang="zh-CN" sz="2000" dirty="0">
              <a:latin typeface="+mn-ea"/>
            </a:endParaRPr>
          </a:p>
          <a:p>
            <a:pPr>
              <a:buFont typeface="Wingdings" charset="0"/>
              <a:buNone/>
            </a:pPr>
            <a:endParaRPr lang="en-US" altLang="zh-CN" sz="2800" dirty="0">
              <a:latin typeface="+mn-ea"/>
            </a:endParaRPr>
          </a:p>
          <a:p>
            <a:pPr>
              <a:buFont typeface="Wingdings" charset="0"/>
              <a:buNone/>
            </a:pPr>
            <a:endParaRPr lang="zh-CN" altLang="en-US" sz="2800" dirty="0">
              <a:latin typeface="+mn-ea"/>
            </a:endParaRPr>
          </a:p>
        </p:txBody>
      </p:sp>
      <p:sp>
        <p:nvSpPr>
          <p:cNvPr id="61443" name="Rectangle 3"/>
          <p:cNvSpPr>
            <a:spLocks noChangeArrowheads="1"/>
          </p:cNvSpPr>
          <p:nvPr/>
        </p:nvSpPr>
        <p:spPr bwMode="auto">
          <a:xfrm>
            <a:off x="0" y="2825234"/>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0723" name="Object 4"/>
          <p:cNvGraphicFramePr>
            <a:graphicFrameLocks noChangeAspect="1"/>
          </p:cNvGraphicFramePr>
          <p:nvPr>
            <p:extLst>
              <p:ext uri="{D42A27DB-BD31-4B8C-83A1-F6EECF244321}">
                <p14:modId xmlns:p14="http://schemas.microsoft.com/office/powerpoint/2010/main" val="2711777406"/>
              </p:ext>
            </p:extLst>
          </p:nvPr>
        </p:nvGraphicFramePr>
        <p:xfrm>
          <a:off x="3055815" y="3020497"/>
          <a:ext cx="2819400" cy="1112838"/>
        </p:xfrm>
        <a:graphic>
          <a:graphicData uri="http://schemas.openxmlformats.org/presentationml/2006/ole">
            <mc:AlternateContent xmlns:mc="http://schemas.openxmlformats.org/markup-compatibility/2006">
              <mc:Choice xmlns:v="urn:schemas-microsoft-com:vml" Requires="v">
                <p:oleObj spid="_x0000_s4382" name="公式" r:id="rId3" imgW="1231366" imgH="482391" progId="Equation.3">
                  <p:embed/>
                </p:oleObj>
              </mc:Choice>
              <mc:Fallback>
                <p:oleObj name="公式" r:id="rId3" imgW="1231366"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815" y="3020497"/>
                        <a:ext cx="28194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Rectangle 5"/>
          <p:cNvSpPr>
            <a:spLocks noChangeArrowheads="1"/>
          </p:cNvSpPr>
          <p:nvPr/>
        </p:nvSpPr>
        <p:spPr bwMode="auto">
          <a:xfrm>
            <a:off x="0" y="30204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Tree>
    <p:extLst>
      <p:ext uri="{BB962C8B-B14F-4D97-AF65-F5344CB8AC3E}">
        <p14:creationId xmlns:p14="http://schemas.microsoft.com/office/powerpoint/2010/main" val="11730686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Rot="1" noChangeArrowheads="1"/>
          </p:cNvSpPr>
          <p:nvPr>
            <p:ph type="body" idx="1"/>
          </p:nvPr>
        </p:nvSpPr>
        <p:spPr>
          <a:xfrm>
            <a:off x="152401" y="838200"/>
            <a:ext cx="8540750" cy="5867400"/>
          </a:xfrm>
        </p:spPr>
        <p:txBody>
          <a:bodyPr>
            <a:normAutofit/>
          </a:bodyPr>
          <a:lstStyle/>
          <a:p>
            <a:pPr marL="0" indent="0">
              <a:buNone/>
            </a:pPr>
            <a:r>
              <a:rPr lang="zh-CN" altLang="en-US" sz="1800" dirty="0" smtClean="0">
                <a:latin typeface="+mn-ea"/>
              </a:rPr>
              <a:t>（</a:t>
            </a:r>
            <a:r>
              <a:rPr lang="en-US" altLang="zh-CN" sz="1800" dirty="0">
                <a:latin typeface="+mn-ea"/>
              </a:rPr>
              <a:t>3</a:t>
            </a:r>
            <a:r>
              <a:rPr lang="zh-CN" altLang="en-US" sz="1800" dirty="0">
                <a:latin typeface="+mn-ea"/>
              </a:rPr>
              <a:t>）相似度的计算根据一个簇中对</a:t>
            </a:r>
            <a:r>
              <a:rPr lang="zh-CN" altLang="en-US" sz="1800" dirty="0" smtClean="0">
                <a:latin typeface="+mn-ea"/>
              </a:rPr>
              <a:t>象的平均值来进</a:t>
            </a:r>
            <a:r>
              <a:rPr lang="zh-CN" altLang="en-US" sz="1800" dirty="0">
                <a:latin typeface="+mn-ea"/>
              </a:rPr>
              <a:t>行。</a:t>
            </a:r>
            <a:endParaRPr lang="en-US" altLang="zh-CN" sz="1800" dirty="0">
              <a:latin typeface="+mn-ea"/>
            </a:endParaRPr>
          </a:p>
          <a:p>
            <a:pPr marL="0" indent="0">
              <a:buNone/>
            </a:pPr>
            <a:r>
              <a:rPr kumimoji="1" lang="en-US" altLang="zh-CN" sz="1800" dirty="0">
                <a:latin typeface="+mn-ea"/>
              </a:rPr>
              <a:t> </a:t>
            </a:r>
            <a:r>
              <a:rPr kumimoji="1" lang="en-US" altLang="zh-CN" sz="1800" dirty="0" smtClean="0">
                <a:latin typeface="+mn-ea"/>
              </a:rPr>
              <a:t> 1</a:t>
            </a:r>
            <a:r>
              <a:rPr kumimoji="1" lang="en-US" altLang="zh-CN" sz="1800" dirty="0">
                <a:latin typeface="+mn-ea"/>
              </a:rPr>
              <a:t>.</a:t>
            </a:r>
            <a:r>
              <a:rPr kumimoji="1" lang="zh-CN" altLang="en-US" sz="1800" dirty="0" smtClean="0">
                <a:latin typeface="+mn-ea"/>
              </a:rPr>
              <a:t>将</a:t>
            </a:r>
            <a:r>
              <a:rPr kumimoji="1" lang="zh-CN" altLang="en-US" sz="1800" dirty="0">
                <a:latin typeface="+mn-ea"/>
              </a:rPr>
              <a:t>所有对象随机分配到</a:t>
            </a:r>
            <a:r>
              <a:rPr kumimoji="1" lang="en-US" altLang="zh-CN" sz="1800" dirty="0">
                <a:latin typeface="+mn-ea"/>
              </a:rPr>
              <a:t>k</a:t>
            </a:r>
            <a:r>
              <a:rPr kumimoji="1" lang="zh-CN" altLang="en-US" sz="1800" dirty="0" smtClean="0">
                <a:latin typeface="+mn-ea"/>
              </a:rPr>
              <a:t>个簇中</a:t>
            </a:r>
            <a:r>
              <a:rPr kumimoji="1" lang="zh-CN" altLang="en-US" sz="1800" dirty="0">
                <a:latin typeface="+mn-ea"/>
              </a:rPr>
              <a:t>。</a:t>
            </a:r>
            <a:endParaRPr kumimoji="1" lang="en-US" altLang="zh-CN" sz="1800" dirty="0">
              <a:latin typeface="+mn-ea"/>
            </a:endParaRPr>
          </a:p>
          <a:p>
            <a:pPr marL="0" indent="0">
              <a:buNone/>
            </a:pPr>
            <a:r>
              <a:rPr kumimoji="1" lang="en-US" altLang="zh-CN" sz="1800" dirty="0">
                <a:latin typeface="+mn-ea"/>
              </a:rPr>
              <a:t> </a:t>
            </a:r>
            <a:r>
              <a:rPr kumimoji="1" lang="en-US" altLang="zh-CN" sz="1800" dirty="0" smtClean="0">
                <a:latin typeface="+mn-ea"/>
              </a:rPr>
              <a:t> 2</a:t>
            </a:r>
            <a:r>
              <a:rPr kumimoji="1" lang="en-US" altLang="zh-CN" sz="1800" dirty="0">
                <a:latin typeface="+mn-ea"/>
              </a:rPr>
              <a:t>.</a:t>
            </a:r>
            <a:r>
              <a:rPr kumimoji="1" lang="zh-CN" altLang="en-US" sz="1800" dirty="0" smtClean="0">
                <a:latin typeface="+mn-ea"/>
              </a:rPr>
              <a:t>计算每个簇</a:t>
            </a:r>
            <a:r>
              <a:rPr kumimoji="1" lang="zh-CN" altLang="en-US" sz="1800" dirty="0">
                <a:latin typeface="+mn-ea"/>
              </a:rPr>
              <a:t>的平均值，并用该平均值代表相应的簇。</a:t>
            </a:r>
            <a:endParaRPr kumimoji="1" lang="en-US" altLang="zh-CN" sz="1800" dirty="0">
              <a:latin typeface="+mn-ea"/>
            </a:endParaRPr>
          </a:p>
          <a:p>
            <a:pPr marL="0" indent="0">
              <a:buNone/>
            </a:pPr>
            <a:r>
              <a:rPr kumimoji="1" lang="en-US" altLang="zh-CN" sz="1800" dirty="0">
                <a:latin typeface="+mn-ea"/>
              </a:rPr>
              <a:t> </a:t>
            </a:r>
            <a:r>
              <a:rPr kumimoji="1" lang="en-US" altLang="zh-CN" sz="1800" dirty="0" smtClean="0">
                <a:latin typeface="+mn-ea"/>
              </a:rPr>
              <a:t> 3</a:t>
            </a:r>
            <a:r>
              <a:rPr kumimoji="1" lang="en-US" altLang="zh-CN" sz="1800" dirty="0">
                <a:latin typeface="+mn-ea"/>
              </a:rPr>
              <a:t>.</a:t>
            </a:r>
            <a:r>
              <a:rPr kumimoji="1" lang="zh-CN" altLang="en-US" sz="1800" dirty="0" smtClean="0">
                <a:latin typeface="+mn-ea"/>
              </a:rPr>
              <a:t>根据每个对象与各个簇</a:t>
            </a:r>
            <a:r>
              <a:rPr kumimoji="1" lang="zh-CN" altLang="en-US" sz="1800" dirty="0">
                <a:latin typeface="+mn-ea"/>
              </a:rPr>
              <a:t>中心的距离，分配给最近的簇。</a:t>
            </a:r>
            <a:endParaRPr kumimoji="1" lang="en-US" altLang="zh-CN" sz="1800" dirty="0">
              <a:latin typeface="+mn-ea"/>
            </a:endParaRPr>
          </a:p>
          <a:p>
            <a:pPr marL="0" indent="0">
              <a:buNone/>
            </a:pPr>
            <a:r>
              <a:rPr kumimoji="1" lang="en-US" altLang="zh-CN" sz="1800" dirty="0">
                <a:latin typeface="+mn-ea"/>
              </a:rPr>
              <a:t> </a:t>
            </a:r>
            <a:r>
              <a:rPr kumimoji="1" lang="en-US" altLang="zh-CN" sz="1800" dirty="0" smtClean="0">
                <a:latin typeface="+mn-ea"/>
              </a:rPr>
              <a:t> 4</a:t>
            </a:r>
            <a:r>
              <a:rPr kumimoji="1" lang="en-US" altLang="zh-CN" sz="1800" dirty="0">
                <a:latin typeface="+mn-ea"/>
              </a:rPr>
              <a:t>.</a:t>
            </a:r>
            <a:r>
              <a:rPr kumimoji="1" lang="zh-CN" altLang="en-US" sz="1800" dirty="0" smtClean="0">
                <a:latin typeface="+mn-ea"/>
              </a:rPr>
              <a:t>然后转</a:t>
            </a:r>
            <a:r>
              <a:rPr kumimoji="1" lang="en-US" altLang="zh-CN" sz="1800" dirty="0" smtClean="0">
                <a:latin typeface="+mn-ea"/>
              </a:rPr>
              <a:t>2</a:t>
            </a:r>
            <a:r>
              <a:rPr kumimoji="1" lang="zh-CN" altLang="en-US" sz="1800" dirty="0" smtClean="0">
                <a:latin typeface="+mn-ea"/>
              </a:rPr>
              <a:t>，</a:t>
            </a:r>
            <a:r>
              <a:rPr kumimoji="1" lang="zh-CN" altLang="en-US" sz="1800" dirty="0">
                <a:latin typeface="+mn-ea"/>
              </a:rPr>
              <a:t>重新计算每个簇的平均值。这个过程</a:t>
            </a:r>
            <a:r>
              <a:rPr kumimoji="1" lang="zh-CN" altLang="en-US" sz="1800" dirty="0" smtClean="0">
                <a:latin typeface="+mn-ea"/>
              </a:rPr>
              <a:t>不断重复直到满足某个准则函数</a:t>
            </a:r>
            <a:r>
              <a:rPr kumimoji="1" lang="zh-CN" altLang="en-US" sz="1800" dirty="0" smtClean="0">
                <a:latin typeface="+mn-ea"/>
              </a:rPr>
              <a:t>阈值</a:t>
            </a:r>
            <a:r>
              <a:rPr kumimoji="1" lang="zh-CN" altLang="en-US" sz="1800" dirty="0" smtClean="0">
                <a:latin typeface="+mn-ea"/>
              </a:rPr>
              <a:t>才</a:t>
            </a:r>
            <a:r>
              <a:rPr kumimoji="1" lang="zh-CN" altLang="en-US" sz="1800" dirty="0">
                <a:latin typeface="+mn-ea"/>
              </a:rPr>
              <a:t>停止。</a:t>
            </a:r>
          </a:p>
        </p:txBody>
      </p:sp>
      <p:pic>
        <p:nvPicPr>
          <p:cNvPr id="3" name="Picture 3" descr="K-mea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462" y="2648163"/>
            <a:ext cx="3779106" cy="293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4235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ChangeArrowheads="1"/>
          </p:cNvSpPr>
          <p:nvPr/>
        </p:nvSpPr>
        <p:spPr bwMode="auto">
          <a:xfrm>
            <a:off x="457200" y="2209800"/>
            <a:ext cx="7848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2000" dirty="0">
                <a:latin typeface="+mn-ea"/>
                <a:cs typeface="华文细黑"/>
              </a:rPr>
              <a:t>输入</a:t>
            </a:r>
            <a:r>
              <a:rPr lang="en-US" altLang="zh-CN" sz="2000" dirty="0">
                <a:latin typeface="+mn-ea"/>
                <a:cs typeface="华文细黑"/>
              </a:rPr>
              <a:t>: </a:t>
            </a:r>
            <a:r>
              <a:rPr lang="zh-CN" altLang="en-US" sz="2000" dirty="0">
                <a:latin typeface="+mn-ea"/>
                <a:cs typeface="华文细黑"/>
              </a:rPr>
              <a:t>簇的数目</a:t>
            </a:r>
            <a:r>
              <a:rPr lang="en-US" altLang="zh-CN" sz="2000" dirty="0" smtClean="0">
                <a:latin typeface="+mn-ea"/>
                <a:cs typeface="华文细黑"/>
              </a:rPr>
              <a:t>k</a:t>
            </a:r>
            <a:r>
              <a:rPr lang="zh-CN" altLang="en-US" sz="2000" dirty="0" smtClean="0">
                <a:latin typeface="+mn-ea"/>
                <a:cs typeface="华文细黑"/>
              </a:rPr>
              <a:t>和</a:t>
            </a:r>
            <a:r>
              <a:rPr lang="en-US" altLang="zh-CN" sz="2000" dirty="0" smtClean="0">
                <a:latin typeface="+mn-ea"/>
                <a:cs typeface="华文细黑"/>
              </a:rPr>
              <a:t>n</a:t>
            </a:r>
            <a:r>
              <a:rPr lang="zh-CN" altLang="en-US" sz="2000" dirty="0" smtClean="0">
                <a:latin typeface="+mn-ea"/>
                <a:cs typeface="华文细黑"/>
              </a:rPr>
              <a:t>个样本。</a:t>
            </a:r>
            <a:endParaRPr lang="en-US" altLang="zh-CN" sz="2000" dirty="0">
              <a:latin typeface="+mn-ea"/>
              <a:cs typeface="华文细黑"/>
            </a:endParaRPr>
          </a:p>
          <a:p>
            <a:pPr>
              <a:defRPr/>
            </a:pPr>
            <a:r>
              <a:rPr lang="zh-CN" altLang="en-US" sz="2000" dirty="0">
                <a:latin typeface="+mn-ea"/>
                <a:cs typeface="华文细黑"/>
              </a:rPr>
              <a:t>输出</a:t>
            </a:r>
            <a:r>
              <a:rPr lang="en-US" altLang="zh-CN" sz="2000">
                <a:latin typeface="+mn-ea"/>
                <a:cs typeface="华文细黑"/>
              </a:rPr>
              <a:t>: </a:t>
            </a:r>
            <a:r>
              <a:rPr lang="zh-CN" altLang="en-US" sz="2000" smtClean="0">
                <a:latin typeface="+mn-ea"/>
                <a:cs typeface="华文细黑"/>
              </a:rPr>
              <a:t>使平方误差准则</a:t>
            </a:r>
            <a:r>
              <a:rPr lang="zh-CN" altLang="en-US" sz="2000" dirty="0" smtClean="0">
                <a:latin typeface="+mn-ea"/>
                <a:cs typeface="华文细黑"/>
              </a:rPr>
              <a:t>最小</a:t>
            </a:r>
            <a:r>
              <a:rPr lang="zh-CN" altLang="en-US" sz="2000" dirty="0" smtClean="0">
                <a:latin typeface="+mn-ea"/>
                <a:cs typeface="华文细黑"/>
              </a:rPr>
              <a:t>的</a:t>
            </a:r>
            <a:r>
              <a:rPr lang="en-US" altLang="zh-CN" sz="2000" dirty="0" smtClean="0">
                <a:latin typeface="+mn-ea"/>
                <a:cs typeface="华文细黑"/>
              </a:rPr>
              <a:t>k</a:t>
            </a:r>
            <a:r>
              <a:rPr lang="zh-CN" altLang="en-US" sz="2000" dirty="0" smtClean="0">
                <a:latin typeface="+mn-ea"/>
                <a:cs typeface="华文细黑"/>
              </a:rPr>
              <a:t>个簇</a:t>
            </a:r>
            <a:r>
              <a:rPr lang="zh-CN" altLang="en-US" sz="2000" dirty="0" smtClean="0">
                <a:latin typeface="+mn-ea"/>
                <a:cs typeface="华文细黑"/>
              </a:rPr>
              <a:t>。</a:t>
            </a:r>
            <a:endParaRPr lang="en-US" altLang="zh-CN" sz="2000" dirty="0">
              <a:latin typeface="+mn-ea"/>
              <a:cs typeface="华文细黑"/>
            </a:endParaRPr>
          </a:p>
          <a:p>
            <a:pPr>
              <a:defRPr/>
            </a:pPr>
            <a:r>
              <a:rPr lang="zh-CN" altLang="en-US" sz="2000" dirty="0">
                <a:latin typeface="+mn-ea"/>
                <a:cs typeface="华文细黑"/>
              </a:rPr>
              <a:t>方法：</a:t>
            </a:r>
            <a:r>
              <a:rPr lang="zh-CN" altLang="en-US" sz="2000" dirty="0" smtClean="0">
                <a:latin typeface="+mn-ea"/>
                <a:cs typeface="华文细黑"/>
              </a:rPr>
              <a:t>基于簇中样本的平均值</a:t>
            </a:r>
            <a:r>
              <a:rPr lang="zh-CN" altLang="en-US" sz="2000" dirty="0">
                <a:latin typeface="+mn-ea"/>
                <a:cs typeface="华文细黑"/>
              </a:rPr>
              <a:t>。</a:t>
            </a:r>
            <a:endParaRPr lang="en-US" altLang="zh-CN" sz="2000" dirty="0">
              <a:latin typeface="+mn-ea"/>
              <a:cs typeface="华文细黑"/>
            </a:endParaRPr>
          </a:p>
          <a:p>
            <a:pPr>
              <a:defRPr/>
            </a:pPr>
            <a:r>
              <a:rPr lang="en-US" altLang="zh-CN" sz="2000" dirty="0" smtClean="0">
                <a:latin typeface="+mn-ea"/>
                <a:cs typeface="华文细黑"/>
              </a:rPr>
              <a:t>(1) </a:t>
            </a:r>
            <a:r>
              <a:rPr lang="zh-CN" altLang="en-US" sz="2000" dirty="0">
                <a:latin typeface="+mn-ea"/>
                <a:cs typeface="华文细黑"/>
              </a:rPr>
              <a:t>任意选择</a:t>
            </a:r>
            <a:r>
              <a:rPr lang="en-US" altLang="zh-CN" sz="2000" dirty="0" smtClean="0">
                <a:latin typeface="+mn-ea"/>
                <a:cs typeface="华文细黑"/>
              </a:rPr>
              <a:t>k</a:t>
            </a:r>
            <a:r>
              <a:rPr lang="zh-CN" altLang="en-US" sz="2000" dirty="0" smtClean="0">
                <a:latin typeface="+mn-ea"/>
                <a:cs typeface="华文细黑"/>
              </a:rPr>
              <a:t>个样本作为</a:t>
            </a:r>
            <a:r>
              <a:rPr lang="zh-CN" altLang="en-US" sz="2000" dirty="0">
                <a:latin typeface="+mn-ea"/>
                <a:cs typeface="华文细黑"/>
              </a:rPr>
              <a:t>初始的簇中心</a:t>
            </a:r>
            <a:r>
              <a:rPr lang="en-US" altLang="zh-CN" sz="2000" dirty="0">
                <a:latin typeface="+mn-ea"/>
                <a:cs typeface="华文细黑"/>
              </a:rPr>
              <a:t>;</a:t>
            </a:r>
          </a:p>
          <a:p>
            <a:pPr>
              <a:defRPr/>
            </a:pPr>
            <a:r>
              <a:rPr lang="en-US" altLang="zh-CN" sz="2000" dirty="0">
                <a:latin typeface="+mn-ea"/>
                <a:cs typeface="华文细黑"/>
              </a:rPr>
              <a:t>(</a:t>
            </a:r>
            <a:r>
              <a:rPr lang="en-US" altLang="zh-CN" sz="2000" dirty="0" smtClean="0">
                <a:latin typeface="+mn-ea"/>
                <a:cs typeface="华文细黑"/>
              </a:rPr>
              <a:t>2) repeat,</a:t>
            </a:r>
            <a:endParaRPr lang="en-US" altLang="zh-CN" sz="2000" dirty="0">
              <a:latin typeface="+mn-ea"/>
              <a:cs typeface="华文细黑"/>
            </a:endParaRPr>
          </a:p>
          <a:p>
            <a:pPr>
              <a:defRPr/>
            </a:pPr>
            <a:r>
              <a:rPr lang="en-US" altLang="zh-CN" sz="2000" dirty="0">
                <a:latin typeface="+mn-ea"/>
                <a:cs typeface="华文细黑"/>
              </a:rPr>
              <a:t>(</a:t>
            </a:r>
            <a:r>
              <a:rPr lang="en-US" altLang="zh-CN" sz="2000" dirty="0" smtClean="0">
                <a:latin typeface="+mn-ea"/>
                <a:cs typeface="华文细黑"/>
              </a:rPr>
              <a:t>3) </a:t>
            </a:r>
            <a:r>
              <a:rPr lang="zh-CN" altLang="en-US" sz="2000" dirty="0" smtClean="0">
                <a:latin typeface="+mn-ea"/>
                <a:cs typeface="华文细黑"/>
              </a:rPr>
              <a:t>根据簇中样本的平均值</a:t>
            </a:r>
            <a:r>
              <a:rPr lang="en-US" altLang="zh-CN" sz="2000" dirty="0">
                <a:latin typeface="+mn-ea"/>
                <a:cs typeface="华文细黑"/>
              </a:rPr>
              <a:t>, </a:t>
            </a:r>
            <a:r>
              <a:rPr lang="zh-CN" altLang="en-US" sz="2000" dirty="0" smtClean="0">
                <a:latin typeface="+mn-ea"/>
                <a:cs typeface="华文细黑"/>
              </a:rPr>
              <a:t>将每个样本</a:t>
            </a:r>
            <a:r>
              <a:rPr lang="en-US" altLang="zh-CN" sz="2000" dirty="0" smtClean="0">
                <a:latin typeface="+mn-ea"/>
                <a:cs typeface="华文细黑"/>
              </a:rPr>
              <a:t>(</a:t>
            </a:r>
            <a:r>
              <a:rPr lang="zh-CN" altLang="en-US" sz="2000" dirty="0">
                <a:latin typeface="+mn-ea"/>
                <a:cs typeface="华文细黑"/>
              </a:rPr>
              <a:t>重新</a:t>
            </a:r>
            <a:r>
              <a:rPr lang="en-US" altLang="zh-CN" sz="2000" dirty="0">
                <a:latin typeface="+mn-ea"/>
                <a:cs typeface="华文细黑"/>
              </a:rPr>
              <a:t>) </a:t>
            </a:r>
            <a:r>
              <a:rPr lang="zh-CN" altLang="en-US" sz="2000" dirty="0" smtClean="0">
                <a:latin typeface="+mn-ea"/>
                <a:cs typeface="华文细黑"/>
              </a:rPr>
              <a:t>赋给最类</a:t>
            </a:r>
            <a:r>
              <a:rPr lang="zh-CN" altLang="en-US" sz="2000" dirty="0">
                <a:latin typeface="+mn-ea"/>
                <a:cs typeface="华文细黑"/>
              </a:rPr>
              <a:t>似的簇</a:t>
            </a:r>
            <a:r>
              <a:rPr lang="en-US" altLang="zh-CN" sz="2000" dirty="0">
                <a:latin typeface="+mn-ea"/>
                <a:cs typeface="华文细黑"/>
              </a:rPr>
              <a:t>:</a:t>
            </a:r>
          </a:p>
          <a:p>
            <a:pPr>
              <a:defRPr/>
            </a:pPr>
            <a:r>
              <a:rPr lang="en-US" altLang="zh-CN" sz="2000" dirty="0">
                <a:latin typeface="+mn-ea"/>
                <a:cs typeface="华文细黑"/>
              </a:rPr>
              <a:t>(</a:t>
            </a:r>
            <a:r>
              <a:rPr lang="en-US" altLang="zh-CN" sz="2000" dirty="0" smtClean="0">
                <a:latin typeface="+mn-ea"/>
                <a:cs typeface="华文细黑"/>
              </a:rPr>
              <a:t>4) </a:t>
            </a:r>
            <a:r>
              <a:rPr lang="zh-CN" altLang="en-US" sz="2000" dirty="0">
                <a:latin typeface="+mn-ea"/>
                <a:cs typeface="华文细黑"/>
              </a:rPr>
              <a:t>更新簇的平均值</a:t>
            </a:r>
            <a:r>
              <a:rPr lang="en-US" altLang="zh-CN" sz="2000" dirty="0">
                <a:latin typeface="+mn-ea"/>
                <a:cs typeface="华文细黑"/>
              </a:rPr>
              <a:t>, </a:t>
            </a:r>
            <a:r>
              <a:rPr lang="zh-CN" altLang="en-US" sz="2000" dirty="0" smtClean="0">
                <a:latin typeface="+mn-ea"/>
                <a:cs typeface="华文细黑"/>
              </a:rPr>
              <a:t>即计算每个簇中样本的平均值</a:t>
            </a:r>
            <a:r>
              <a:rPr lang="en-US" altLang="zh-CN" sz="2000" dirty="0">
                <a:latin typeface="+mn-ea"/>
                <a:cs typeface="华文细黑"/>
              </a:rPr>
              <a:t>;</a:t>
            </a:r>
          </a:p>
          <a:p>
            <a:pPr>
              <a:defRPr/>
            </a:pPr>
            <a:r>
              <a:rPr lang="en-US" altLang="zh-CN" sz="2000" dirty="0">
                <a:latin typeface="+mn-ea"/>
                <a:cs typeface="华文细黑"/>
              </a:rPr>
              <a:t>(5) </a:t>
            </a:r>
            <a:r>
              <a:rPr lang="en-US" altLang="zh-CN" sz="2000" dirty="0" smtClean="0">
                <a:latin typeface="+mn-ea"/>
                <a:cs typeface="华文细黑"/>
              </a:rPr>
              <a:t>until</a:t>
            </a:r>
            <a:r>
              <a:rPr lang="zh-CN" altLang="en-US" sz="2000" dirty="0" smtClean="0">
                <a:latin typeface="+mn-ea"/>
                <a:cs typeface="华文细黑"/>
              </a:rPr>
              <a:t>不再发生变化</a:t>
            </a:r>
            <a:r>
              <a:rPr lang="zh-CN" altLang="en-US" sz="2000" dirty="0">
                <a:latin typeface="+mn-ea"/>
                <a:cs typeface="华文细黑"/>
              </a:rPr>
              <a:t>。</a:t>
            </a:r>
          </a:p>
        </p:txBody>
      </p:sp>
      <p:sp>
        <p:nvSpPr>
          <p:cNvPr id="51206" name="Rectangle 6"/>
          <p:cNvSpPr>
            <a:spLocks noChangeArrowheads="1"/>
          </p:cNvSpPr>
          <p:nvPr/>
        </p:nvSpPr>
        <p:spPr bwMode="auto">
          <a:xfrm>
            <a:off x="457200" y="762000"/>
            <a:ext cx="8153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CN" sz="2000" dirty="0">
                <a:solidFill>
                  <a:srgbClr val="000000"/>
                </a:solidFill>
                <a:latin typeface="+mn-ea"/>
                <a:cs typeface="华文细黑"/>
              </a:rPr>
              <a:t>K-means</a:t>
            </a:r>
            <a:r>
              <a:rPr lang="zh-CN" altLang="en-US" sz="2000" dirty="0">
                <a:solidFill>
                  <a:srgbClr val="000000"/>
                </a:solidFill>
                <a:latin typeface="+mn-ea"/>
                <a:cs typeface="华文细黑"/>
              </a:rPr>
              <a:t>算法</a:t>
            </a:r>
            <a:r>
              <a:rPr lang="en-US" altLang="zh-CN" sz="2000" dirty="0">
                <a:solidFill>
                  <a:srgbClr val="000000"/>
                </a:solidFill>
                <a:latin typeface="+mn-ea"/>
                <a:cs typeface="华文细黑"/>
              </a:rPr>
              <a:t>2</a:t>
            </a:r>
            <a:r>
              <a:rPr lang="zh-CN" altLang="en-US" sz="2000" dirty="0">
                <a:solidFill>
                  <a:srgbClr val="000000"/>
                </a:solidFill>
                <a:latin typeface="+mn-ea"/>
                <a:cs typeface="华文细黑"/>
              </a:rPr>
              <a:t>个核心问题：</a:t>
            </a:r>
            <a:endParaRPr lang="en-US" altLang="zh-CN" sz="2000" dirty="0">
              <a:solidFill>
                <a:srgbClr val="000000"/>
              </a:solidFill>
              <a:latin typeface="+mn-ea"/>
              <a:cs typeface="华文细黑"/>
            </a:endParaRPr>
          </a:p>
          <a:p>
            <a:pPr>
              <a:defRPr/>
            </a:pPr>
            <a:r>
              <a:rPr lang="en-US" altLang="zh-CN" sz="2000" dirty="0">
                <a:solidFill>
                  <a:srgbClr val="000000"/>
                </a:solidFill>
                <a:latin typeface="+mn-ea"/>
                <a:cs typeface="华文细黑"/>
              </a:rPr>
              <a:t>1.</a:t>
            </a:r>
            <a:r>
              <a:rPr lang="zh-CN" altLang="en-US" sz="2000" dirty="0" smtClean="0">
                <a:solidFill>
                  <a:srgbClr val="000000"/>
                </a:solidFill>
                <a:latin typeface="+mn-ea"/>
                <a:cs typeface="华文细黑"/>
              </a:rPr>
              <a:t>度量样本之间</a:t>
            </a:r>
            <a:r>
              <a:rPr lang="zh-CN" altLang="en-US" sz="2000" dirty="0">
                <a:solidFill>
                  <a:srgbClr val="000000"/>
                </a:solidFill>
                <a:latin typeface="+mn-ea"/>
                <a:cs typeface="华文细黑"/>
              </a:rPr>
              <a:t>的相关</a:t>
            </a:r>
            <a:r>
              <a:rPr lang="zh-CN" altLang="en-US" sz="2000" dirty="0" smtClean="0">
                <a:solidFill>
                  <a:srgbClr val="000000"/>
                </a:solidFill>
                <a:latin typeface="+mn-ea"/>
                <a:cs typeface="华文细黑"/>
              </a:rPr>
              <a:t>性计算</a:t>
            </a:r>
            <a:r>
              <a:rPr lang="zh-CN" altLang="en-US" sz="2000" dirty="0">
                <a:solidFill>
                  <a:srgbClr val="000000"/>
                </a:solidFill>
                <a:latin typeface="+mn-ea"/>
                <a:cs typeface="华文细黑"/>
              </a:rPr>
              <a:t>公式，此处采用欧式距离。</a:t>
            </a:r>
            <a:endParaRPr lang="en-US" altLang="zh-CN" sz="2000" dirty="0">
              <a:solidFill>
                <a:srgbClr val="000000"/>
              </a:solidFill>
              <a:latin typeface="+mn-ea"/>
              <a:cs typeface="华文细黑"/>
            </a:endParaRPr>
          </a:p>
          <a:p>
            <a:pPr>
              <a:defRPr/>
            </a:pPr>
            <a:r>
              <a:rPr lang="en-US" altLang="zh-CN" sz="2000" dirty="0">
                <a:solidFill>
                  <a:srgbClr val="000000"/>
                </a:solidFill>
                <a:latin typeface="+mn-ea"/>
                <a:cs typeface="华文细黑"/>
              </a:rPr>
              <a:t>2.</a:t>
            </a:r>
            <a:r>
              <a:rPr lang="zh-CN" altLang="en-US" sz="2000" dirty="0">
                <a:solidFill>
                  <a:srgbClr val="000000"/>
                </a:solidFill>
                <a:latin typeface="+mn-ea"/>
                <a:cs typeface="华文细黑"/>
              </a:rPr>
              <a:t>更新簇内质心的方法，此处采用平均值法，即</a:t>
            </a:r>
            <a:r>
              <a:rPr lang="en-US" altLang="zh-CN" sz="2000" dirty="0">
                <a:solidFill>
                  <a:srgbClr val="000000"/>
                </a:solidFill>
                <a:latin typeface="+mn-ea"/>
                <a:cs typeface="华文细黑"/>
              </a:rPr>
              <a:t>means</a:t>
            </a:r>
            <a:r>
              <a:rPr lang="zh-CN" altLang="en-US" sz="2000" dirty="0">
                <a:solidFill>
                  <a:srgbClr val="000000"/>
                </a:solidFill>
                <a:latin typeface="+mn-ea"/>
                <a:cs typeface="华文细黑"/>
              </a:rPr>
              <a:t>。</a:t>
            </a:r>
          </a:p>
        </p:txBody>
      </p:sp>
    </p:spTree>
    <p:extLst>
      <p:ext uri="{BB962C8B-B14F-4D97-AF65-F5344CB8AC3E}">
        <p14:creationId xmlns:p14="http://schemas.microsoft.com/office/powerpoint/2010/main" val="41902914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04" name="Group 192"/>
          <p:cNvGraphicFramePr>
            <a:graphicFrameLocks noGrp="1"/>
          </p:cNvGraphicFramePr>
          <p:nvPr>
            <p:ph/>
          </p:nvPr>
        </p:nvGraphicFramePr>
        <p:xfrm>
          <a:off x="381000" y="762000"/>
          <a:ext cx="2057400" cy="3414714"/>
        </p:xfrm>
        <a:graphic>
          <a:graphicData uri="http://schemas.openxmlformats.org/drawingml/2006/table">
            <a:tbl>
              <a:tblPr/>
              <a:tblGrid>
                <a:gridCol w="685800"/>
                <a:gridCol w="685800"/>
                <a:gridCol w="685800"/>
              </a:tblGrid>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O</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x</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y</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1</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0</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2</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84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2</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0</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0</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96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3</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1.5</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0</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4</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5</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0</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5</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5</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404"/>
                          </a:solidFill>
                          <a:effectLst/>
                          <a:latin typeface="Times New Roman" charset="0"/>
                          <a:ea typeface="宋体" charset="0"/>
                          <a:cs typeface="Times New Roman" charset="0"/>
                        </a:rPr>
                        <a:t>2</a:t>
                      </a:r>
                      <a:endParaRPr kumimoji="0" lang="en-US" altLang="zh-CN" sz="2000" b="0" i="0" u="none" strike="noStrike" cap="none" normalizeH="0" baseline="0">
                        <a:ln>
                          <a:noFill/>
                        </a:ln>
                        <a:solidFill>
                          <a:srgbClr val="000404"/>
                        </a:solidFill>
                        <a:effectLst/>
                        <a:latin typeface="Arial"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r>
            </a:tbl>
          </a:graphicData>
        </a:graphic>
      </p:graphicFrame>
      <p:sp>
        <p:nvSpPr>
          <p:cNvPr id="39074" name="Rectangle 162"/>
          <p:cNvSpPr>
            <a:spLocks noRot="1" noChangeArrowheads="1"/>
          </p:cNvSpPr>
          <p:nvPr/>
        </p:nvSpPr>
        <p:spPr bwMode="auto">
          <a:xfrm>
            <a:off x="2362200" y="457200"/>
            <a:ext cx="6781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lnSpc>
                <a:spcPct val="80000"/>
              </a:lnSpc>
              <a:spcBef>
                <a:spcPct val="20000"/>
              </a:spcBef>
              <a:buClr>
                <a:schemeClr val="hlink"/>
              </a:buClr>
              <a:buSzPct val="75000"/>
              <a:buFont typeface="Wingdings" charset="0"/>
              <a:buNone/>
              <a:defRPr/>
            </a:pPr>
            <a:r>
              <a:rPr lang="zh-CN" altLang="en-US" sz="2400" dirty="0"/>
              <a:t>数据对象集合</a:t>
            </a:r>
            <a:r>
              <a:rPr lang="en-US" altLang="zh-CN" sz="2400" dirty="0"/>
              <a:t>S</a:t>
            </a:r>
            <a:r>
              <a:rPr lang="zh-CN" altLang="en-US" sz="2400" dirty="0"/>
              <a:t>见表</a:t>
            </a:r>
            <a:r>
              <a:rPr lang="en-US" altLang="zh-CN" sz="2400" dirty="0"/>
              <a:t>1</a:t>
            </a:r>
            <a:r>
              <a:rPr lang="zh-CN" altLang="en-US" sz="2400" dirty="0"/>
              <a:t>，作为一个聚类分析的二维样本，要求的簇的数量</a:t>
            </a:r>
            <a:r>
              <a:rPr lang="en-US" altLang="zh-CN" sz="2400" dirty="0"/>
              <a:t>k=2</a:t>
            </a:r>
            <a:r>
              <a:rPr lang="zh-CN" altLang="en-US" sz="2400" dirty="0"/>
              <a:t>。</a:t>
            </a:r>
            <a:endParaRPr lang="en-US" altLang="zh-CN" sz="2400" dirty="0"/>
          </a:p>
          <a:p>
            <a:pPr marL="609600" indent="-609600">
              <a:lnSpc>
                <a:spcPct val="80000"/>
              </a:lnSpc>
              <a:spcBef>
                <a:spcPct val="20000"/>
              </a:spcBef>
              <a:buClr>
                <a:schemeClr val="hlink"/>
              </a:buClr>
              <a:buSzPct val="75000"/>
              <a:buFont typeface="Wingdings" charset="0"/>
              <a:buNone/>
              <a:defRPr/>
            </a:pPr>
            <a:r>
              <a:rPr lang="en-US" altLang="zh-CN" sz="2400" dirty="0"/>
              <a:t>(1)</a:t>
            </a:r>
            <a:r>
              <a:rPr lang="zh-CN" altLang="en-US" sz="2400" dirty="0"/>
              <a:t>选择</a:t>
            </a:r>
            <a:r>
              <a:rPr lang="en-US" altLang="zh-CN" sz="2400" dirty="0"/>
              <a:t>          </a:t>
            </a:r>
            <a:r>
              <a:rPr lang="zh-CN" altLang="en-US" sz="2400" dirty="0"/>
              <a:t>，</a:t>
            </a:r>
            <a:r>
              <a:rPr lang="en-US" altLang="zh-CN" sz="2400" dirty="0"/>
              <a:t> </a:t>
            </a:r>
            <a:r>
              <a:rPr lang="zh-CN" altLang="en-US" sz="2400" dirty="0" smtClean="0"/>
              <a:t>为</a:t>
            </a:r>
            <a:r>
              <a:rPr lang="zh-CN" altLang="en-US" sz="2400" dirty="0"/>
              <a:t>初始的簇中心，</a:t>
            </a:r>
            <a:r>
              <a:rPr lang="zh-CN" altLang="en-US" sz="2400" dirty="0" smtClean="0"/>
              <a:t>即</a:t>
            </a:r>
          </a:p>
          <a:p>
            <a:pPr marL="609600" indent="-609600">
              <a:lnSpc>
                <a:spcPct val="80000"/>
              </a:lnSpc>
              <a:spcBef>
                <a:spcPct val="20000"/>
              </a:spcBef>
              <a:buClr>
                <a:schemeClr val="hlink"/>
              </a:buClr>
              <a:buSzPct val="75000"/>
              <a:buFont typeface="Wingdings" charset="0"/>
              <a:buNone/>
              <a:defRPr/>
            </a:pPr>
            <a:r>
              <a:rPr lang="en-US" altLang="zh-CN" sz="2400" dirty="0" smtClean="0"/>
              <a:t>                                        </a:t>
            </a:r>
            <a:endParaRPr lang="en-US" altLang="zh-CN" sz="2400" dirty="0"/>
          </a:p>
          <a:p>
            <a:pPr marL="609600" indent="-609600">
              <a:lnSpc>
                <a:spcPct val="80000"/>
              </a:lnSpc>
              <a:spcBef>
                <a:spcPct val="20000"/>
              </a:spcBef>
              <a:buClr>
                <a:schemeClr val="hlink"/>
              </a:buClr>
              <a:buSzPct val="75000"/>
              <a:buFont typeface="Wingdings" charset="0"/>
              <a:buNone/>
              <a:defRPr/>
            </a:pPr>
            <a:r>
              <a:rPr lang="en-US" altLang="zh-CN" sz="2400" dirty="0"/>
              <a:t>(2)</a:t>
            </a:r>
            <a:r>
              <a:rPr lang="zh-CN" altLang="en-US" sz="2400" dirty="0"/>
              <a:t>对剩余的每个对象，根据其与各个簇</a:t>
            </a:r>
            <a:r>
              <a:rPr lang="zh-CN" altLang="en-US" sz="2400" dirty="0" smtClean="0"/>
              <a:t>中心的距离</a:t>
            </a:r>
            <a:r>
              <a:rPr lang="zh-CN" altLang="en-US" sz="2400" dirty="0"/>
              <a:t>，将它赋给最近的簇。</a:t>
            </a:r>
            <a:endParaRPr lang="en-US" altLang="zh-CN" sz="2400" dirty="0"/>
          </a:p>
          <a:p>
            <a:pPr marL="609600" indent="-609600">
              <a:lnSpc>
                <a:spcPct val="80000"/>
              </a:lnSpc>
              <a:spcBef>
                <a:spcPct val="20000"/>
              </a:spcBef>
              <a:buClr>
                <a:schemeClr val="hlink"/>
              </a:buClr>
              <a:buSzPct val="75000"/>
              <a:buFont typeface="Wingdings" charset="0"/>
              <a:buNone/>
              <a:defRPr/>
            </a:pPr>
            <a:r>
              <a:rPr lang="en-US" altLang="zh-CN" sz="2400" dirty="0"/>
              <a:t>     </a:t>
            </a:r>
            <a:r>
              <a:rPr lang="zh-CN" altLang="en-US" sz="2400" dirty="0"/>
              <a:t>对</a:t>
            </a:r>
            <a:r>
              <a:rPr lang="en-US" altLang="zh-CN" sz="2400" dirty="0"/>
              <a:t>   </a:t>
            </a:r>
            <a:r>
              <a:rPr lang="zh-CN" altLang="en-US" sz="2400" dirty="0" smtClean="0"/>
              <a:t>：</a:t>
            </a:r>
            <a:endParaRPr lang="en-US" altLang="zh-CN" sz="2400" dirty="0"/>
          </a:p>
          <a:p>
            <a:pPr marL="609600" indent="-609600">
              <a:lnSpc>
                <a:spcPct val="80000"/>
              </a:lnSpc>
              <a:spcBef>
                <a:spcPct val="20000"/>
              </a:spcBef>
              <a:buClr>
                <a:schemeClr val="hlink"/>
              </a:buClr>
              <a:buSzPct val="75000"/>
              <a:buFont typeface="Wingdings" charset="0"/>
              <a:buNone/>
              <a:defRPr/>
            </a:pPr>
            <a:endParaRPr lang="en-US" altLang="zh-CN" sz="2400" dirty="0"/>
          </a:p>
          <a:p>
            <a:pPr marL="609600" indent="-609600">
              <a:lnSpc>
                <a:spcPct val="80000"/>
              </a:lnSpc>
              <a:spcBef>
                <a:spcPct val="20000"/>
              </a:spcBef>
              <a:buClr>
                <a:schemeClr val="hlink"/>
              </a:buClr>
              <a:buSzPct val="75000"/>
              <a:buFont typeface="Wingdings" charset="0"/>
              <a:buNone/>
              <a:defRPr/>
            </a:pPr>
            <a:r>
              <a:rPr lang="en-US" altLang="zh-CN" sz="2400" dirty="0">
                <a:solidFill>
                  <a:srgbClr val="000404"/>
                </a:solidFill>
              </a:rPr>
              <a:t>           </a:t>
            </a:r>
          </a:p>
          <a:p>
            <a:pPr marL="609600" indent="-609600">
              <a:lnSpc>
                <a:spcPct val="80000"/>
              </a:lnSpc>
              <a:spcBef>
                <a:spcPct val="20000"/>
              </a:spcBef>
              <a:buClr>
                <a:schemeClr val="hlink"/>
              </a:buClr>
              <a:buSzPct val="75000"/>
              <a:buFont typeface="Wingdings" charset="0"/>
              <a:buChar char="v"/>
              <a:defRPr/>
            </a:pPr>
            <a:endParaRPr lang="zh-CN" altLang="en-US" sz="2400" dirty="0">
              <a:solidFill>
                <a:srgbClr val="000404"/>
              </a:solidFill>
            </a:endParaRPr>
          </a:p>
        </p:txBody>
      </p:sp>
      <p:sp>
        <p:nvSpPr>
          <p:cNvPr id="39075" name="Text Box 163"/>
          <p:cNvSpPr txBox="1">
            <a:spLocks noChangeArrowheads="1"/>
          </p:cNvSpPr>
          <p:nvPr/>
        </p:nvSpPr>
        <p:spPr bwMode="auto">
          <a:xfrm>
            <a:off x="457200" y="4392613"/>
            <a:ext cx="86868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zh-CN" altLang="en-US" sz="2400" dirty="0"/>
              <a:t>显然</a:t>
            </a:r>
            <a:r>
              <a:rPr lang="en-US" altLang="zh-CN" sz="2400" dirty="0"/>
              <a:t>                    </a:t>
            </a:r>
            <a:r>
              <a:rPr lang="en-US" altLang="zh-CN" sz="2400" dirty="0" smtClean="0"/>
              <a:t> </a:t>
            </a:r>
            <a:r>
              <a:rPr lang="zh-CN" altLang="en-US" sz="2400" dirty="0"/>
              <a:t>，故将</a:t>
            </a:r>
            <a:r>
              <a:rPr lang="en-US" altLang="zh-CN" sz="2400" dirty="0"/>
              <a:t>   </a:t>
            </a:r>
            <a:r>
              <a:rPr lang="zh-CN" altLang="en-US" sz="2400" dirty="0"/>
              <a:t>分配给</a:t>
            </a:r>
            <a:r>
              <a:rPr lang="en-US" altLang="zh-CN" sz="2400" dirty="0"/>
              <a:t>   </a:t>
            </a:r>
            <a:r>
              <a:rPr lang="zh-CN" altLang="en-US" sz="2400" dirty="0" smtClean="0"/>
              <a:t>；更新得到新簇；</a:t>
            </a:r>
            <a:r>
              <a:rPr lang="en-US" altLang="zh-CN" sz="2400" dirty="0" smtClean="0"/>
              <a:t>           </a:t>
            </a:r>
          </a:p>
          <a:p>
            <a:pPr>
              <a:defRPr/>
            </a:pPr>
            <a:r>
              <a:rPr lang="zh-CN" altLang="en-US" sz="2400" dirty="0" smtClean="0"/>
              <a:t>计算平方误差准则</a:t>
            </a:r>
            <a:r>
              <a:rPr lang="zh-CN" altLang="en-US" sz="2400" dirty="0"/>
              <a:t>，单个方差为</a:t>
            </a:r>
            <a:endParaRPr lang="en-US" altLang="zh-CN" sz="2400" dirty="0"/>
          </a:p>
          <a:p>
            <a:pPr>
              <a:defRPr/>
            </a:pPr>
            <a:endParaRPr lang="en-US" altLang="zh-CN" sz="2400" dirty="0"/>
          </a:p>
          <a:p>
            <a:pPr>
              <a:defRPr/>
            </a:pPr>
            <a:endParaRPr lang="en-US" altLang="zh-CN" sz="2400" dirty="0"/>
          </a:p>
          <a:p>
            <a:pPr>
              <a:spcBef>
                <a:spcPct val="50000"/>
              </a:spcBef>
              <a:defRPr/>
            </a:pPr>
            <a:endParaRPr lang="zh-CN" altLang="en-US" sz="2400" dirty="0"/>
          </a:p>
        </p:txBody>
      </p:sp>
      <p:graphicFrame>
        <p:nvGraphicFramePr>
          <p:cNvPr id="35873" name="Object 168"/>
          <p:cNvGraphicFramePr>
            <a:graphicFrameLocks noChangeAspect="1"/>
          </p:cNvGraphicFramePr>
          <p:nvPr>
            <p:extLst>
              <p:ext uri="{D42A27DB-BD31-4B8C-83A1-F6EECF244321}">
                <p14:modId xmlns:p14="http://schemas.microsoft.com/office/powerpoint/2010/main" val="55303750"/>
              </p:ext>
            </p:extLst>
          </p:nvPr>
        </p:nvGraphicFramePr>
        <p:xfrm>
          <a:off x="3505200" y="1087439"/>
          <a:ext cx="685800" cy="350838"/>
        </p:xfrm>
        <a:graphic>
          <a:graphicData uri="http://schemas.openxmlformats.org/presentationml/2006/ole">
            <mc:AlternateContent xmlns:mc="http://schemas.openxmlformats.org/markup-compatibility/2006">
              <mc:Choice xmlns:v="urn:schemas-microsoft-com:vml" Requires="v">
                <p:oleObj spid="_x0000_s59790" name="公式" r:id="rId3" imgW="482181" imgH="215713" progId="Equation.3">
                  <p:embed/>
                </p:oleObj>
              </mc:Choice>
              <mc:Fallback>
                <p:oleObj name="公式" r:id="rId3" imgW="482181"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087439"/>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4" name="Object 169"/>
          <p:cNvGraphicFramePr>
            <a:graphicFrameLocks noChangeAspect="1"/>
          </p:cNvGraphicFramePr>
          <p:nvPr>
            <p:extLst>
              <p:ext uri="{D42A27DB-BD31-4B8C-83A1-F6EECF244321}">
                <p14:modId xmlns:p14="http://schemas.microsoft.com/office/powerpoint/2010/main" val="2067856407"/>
              </p:ext>
            </p:extLst>
          </p:nvPr>
        </p:nvGraphicFramePr>
        <p:xfrm>
          <a:off x="4419600" y="1087439"/>
          <a:ext cx="838200" cy="371475"/>
        </p:xfrm>
        <a:graphic>
          <a:graphicData uri="http://schemas.openxmlformats.org/presentationml/2006/ole">
            <mc:AlternateContent xmlns:mc="http://schemas.openxmlformats.org/markup-compatibility/2006">
              <mc:Choice xmlns:v="urn:schemas-microsoft-com:vml" Requires="v">
                <p:oleObj spid="_x0000_s59791" name="公式" r:id="rId5" imgW="494870" imgH="215713" progId="Equation.3">
                  <p:embed/>
                </p:oleObj>
              </mc:Choice>
              <mc:Fallback>
                <p:oleObj name="公式" r:id="rId5" imgW="494870"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087439"/>
                        <a:ext cx="838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5" name="Object 170"/>
          <p:cNvGraphicFramePr>
            <a:graphicFrameLocks noChangeAspect="1"/>
          </p:cNvGraphicFramePr>
          <p:nvPr>
            <p:extLst>
              <p:ext uri="{D42A27DB-BD31-4B8C-83A1-F6EECF244321}">
                <p14:modId xmlns:p14="http://schemas.microsoft.com/office/powerpoint/2010/main" val="1833240125"/>
              </p:ext>
            </p:extLst>
          </p:nvPr>
        </p:nvGraphicFramePr>
        <p:xfrm>
          <a:off x="3237523" y="1417638"/>
          <a:ext cx="1524000" cy="379413"/>
        </p:xfrm>
        <a:graphic>
          <a:graphicData uri="http://schemas.openxmlformats.org/presentationml/2006/ole">
            <mc:AlternateContent xmlns:mc="http://schemas.openxmlformats.org/markup-compatibility/2006">
              <mc:Choice xmlns:v="urn:schemas-microsoft-com:vml" Requires="v">
                <p:oleObj spid="_x0000_s59792" name="公式" r:id="rId7" imgW="1002865" imgH="215806" progId="Equation.3">
                  <p:embed/>
                </p:oleObj>
              </mc:Choice>
              <mc:Fallback>
                <p:oleObj name="公式" r:id="rId7" imgW="1002865"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7523" y="1417638"/>
                        <a:ext cx="1524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6" name="Object 171"/>
          <p:cNvGraphicFramePr>
            <a:graphicFrameLocks noChangeAspect="1"/>
          </p:cNvGraphicFramePr>
          <p:nvPr>
            <p:extLst>
              <p:ext uri="{D42A27DB-BD31-4B8C-83A1-F6EECF244321}">
                <p14:modId xmlns:p14="http://schemas.microsoft.com/office/powerpoint/2010/main" val="1640476262"/>
              </p:ext>
            </p:extLst>
          </p:nvPr>
        </p:nvGraphicFramePr>
        <p:xfrm>
          <a:off x="5164015" y="1438277"/>
          <a:ext cx="1600200" cy="382588"/>
        </p:xfrm>
        <a:graphic>
          <a:graphicData uri="http://schemas.openxmlformats.org/presentationml/2006/ole">
            <mc:AlternateContent xmlns:mc="http://schemas.openxmlformats.org/markup-compatibility/2006">
              <mc:Choice xmlns:v="urn:schemas-microsoft-com:vml" Requires="v">
                <p:oleObj spid="_x0000_s59793" name="公式" r:id="rId9" imgW="1040948" imgH="215806" progId="Equation.3">
                  <p:embed/>
                </p:oleObj>
              </mc:Choice>
              <mc:Fallback>
                <p:oleObj name="公式" r:id="rId9" imgW="1040948"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4015" y="1438277"/>
                        <a:ext cx="1600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7" name="Object 172"/>
          <p:cNvGraphicFramePr>
            <a:graphicFrameLocks noChangeAspect="1"/>
          </p:cNvGraphicFramePr>
          <p:nvPr/>
        </p:nvGraphicFramePr>
        <p:xfrm>
          <a:off x="3810000" y="2819402"/>
          <a:ext cx="3581400" cy="492125"/>
        </p:xfrm>
        <a:graphic>
          <a:graphicData uri="http://schemas.openxmlformats.org/presentationml/2006/ole">
            <mc:AlternateContent xmlns:mc="http://schemas.openxmlformats.org/markup-compatibility/2006">
              <mc:Choice xmlns:v="urn:schemas-microsoft-com:vml" Requires="v">
                <p:oleObj spid="_x0000_s59794" name="公式" r:id="rId11" imgW="2438400" imgH="292100" progId="Equation.3">
                  <p:embed/>
                </p:oleObj>
              </mc:Choice>
              <mc:Fallback>
                <p:oleObj name="公式" r:id="rId11" imgW="2438400" imgH="292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2819402"/>
                        <a:ext cx="3581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8" name="Object 173"/>
          <p:cNvGraphicFramePr>
            <a:graphicFrameLocks noChangeAspect="1"/>
          </p:cNvGraphicFramePr>
          <p:nvPr/>
        </p:nvGraphicFramePr>
        <p:xfrm>
          <a:off x="3733800" y="3352800"/>
          <a:ext cx="3581400" cy="490538"/>
        </p:xfrm>
        <a:graphic>
          <a:graphicData uri="http://schemas.openxmlformats.org/presentationml/2006/ole">
            <mc:AlternateContent xmlns:mc="http://schemas.openxmlformats.org/markup-compatibility/2006">
              <mc:Choice xmlns:v="urn:schemas-microsoft-com:vml" Requires="v">
                <p:oleObj spid="_x0000_s59795" name="公式" r:id="rId13" imgW="2438400" imgH="292100" progId="Equation.3">
                  <p:embed/>
                </p:oleObj>
              </mc:Choice>
              <mc:Fallback>
                <p:oleObj name="公式" r:id="rId13" imgW="2438400" imgH="2921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3352800"/>
                        <a:ext cx="35814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9" name="Object 174"/>
          <p:cNvGraphicFramePr>
            <a:graphicFrameLocks noChangeAspect="1"/>
          </p:cNvGraphicFramePr>
          <p:nvPr>
            <p:extLst>
              <p:ext uri="{D42A27DB-BD31-4B8C-83A1-F6EECF244321}">
                <p14:modId xmlns:p14="http://schemas.microsoft.com/office/powerpoint/2010/main" val="519118642"/>
              </p:ext>
            </p:extLst>
          </p:nvPr>
        </p:nvGraphicFramePr>
        <p:xfrm>
          <a:off x="1562100" y="4392613"/>
          <a:ext cx="2514600" cy="452438"/>
        </p:xfrm>
        <a:graphic>
          <a:graphicData uri="http://schemas.openxmlformats.org/presentationml/2006/ole">
            <mc:AlternateContent xmlns:mc="http://schemas.openxmlformats.org/markup-compatibility/2006">
              <mc:Choice xmlns:v="urn:schemas-microsoft-com:vml" Requires="v">
                <p:oleObj spid="_x0000_s59796" name="公式" r:id="rId15" imgW="1447800" imgH="228600" progId="Equation.3">
                  <p:embed/>
                </p:oleObj>
              </mc:Choice>
              <mc:Fallback>
                <p:oleObj name="公式" r:id="rId15" imgW="14478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62100" y="4392613"/>
                        <a:ext cx="25146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80" name="Object 178"/>
          <p:cNvGraphicFramePr>
            <a:graphicFrameLocks noChangeAspect="1"/>
          </p:cNvGraphicFramePr>
          <p:nvPr>
            <p:extLst>
              <p:ext uri="{D42A27DB-BD31-4B8C-83A1-F6EECF244321}">
                <p14:modId xmlns:p14="http://schemas.microsoft.com/office/powerpoint/2010/main" val="2893228131"/>
              </p:ext>
            </p:extLst>
          </p:nvPr>
        </p:nvGraphicFramePr>
        <p:xfrm>
          <a:off x="3200400" y="2526323"/>
          <a:ext cx="317500" cy="381000"/>
        </p:xfrm>
        <a:graphic>
          <a:graphicData uri="http://schemas.openxmlformats.org/presentationml/2006/ole">
            <mc:AlternateContent xmlns:mc="http://schemas.openxmlformats.org/markup-compatibility/2006">
              <mc:Choice xmlns:v="urn:schemas-microsoft-com:vml" Requires="v">
                <p:oleObj spid="_x0000_s59797" name="公式" r:id="rId17" imgW="190500" imgH="228600" progId="Equation.3">
                  <p:embed/>
                </p:oleObj>
              </mc:Choice>
              <mc:Fallback>
                <p:oleObj name="公式" r:id="rId17" imgW="1905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0400" y="2526323"/>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95" name="Rectangle 183"/>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5882" name="Object 182"/>
          <p:cNvGraphicFramePr>
            <a:graphicFrameLocks noChangeAspect="1"/>
          </p:cNvGraphicFramePr>
          <p:nvPr>
            <p:extLst>
              <p:ext uri="{D42A27DB-BD31-4B8C-83A1-F6EECF244321}">
                <p14:modId xmlns:p14="http://schemas.microsoft.com/office/powerpoint/2010/main" val="2223646623"/>
              </p:ext>
            </p:extLst>
          </p:nvPr>
        </p:nvGraphicFramePr>
        <p:xfrm>
          <a:off x="5257800" y="4464051"/>
          <a:ext cx="317500" cy="381000"/>
        </p:xfrm>
        <a:graphic>
          <a:graphicData uri="http://schemas.openxmlformats.org/presentationml/2006/ole">
            <mc:AlternateContent xmlns:mc="http://schemas.openxmlformats.org/markup-compatibility/2006">
              <mc:Choice xmlns:v="urn:schemas-microsoft-com:vml" Requires="v">
                <p:oleObj spid="_x0000_s59798" name="公式" r:id="rId19" imgW="190500" imgH="228600" progId="Equation.3">
                  <p:embed/>
                </p:oleObj>
              </mc:Choice>
              <mc:Fallback>
                <p:oleObj name="公式" r:id="rId19" imgW="1905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4464051"/>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97" name="Rectangle 185"/>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5884" name="Object 184"/>
          <p:cNvGraphicFramePr>
            <a:graphicFrameLocks noChangeAspect="1"/>
          </p:cNvGraphicFramePr>
          <p:nvPr>
            <p:extLst>
              <p:ext uri="{D42A27DB-BD31-4B8C-83A1-F6EECF244321}">
                <p14:modId xmlns:p14="http://schemas.microsoft.com/office/powerpoint/2010/main" val="1018435757"/>
              </p:ext>
            </p:extLst>
          </p:nvPr>
        </p:nvGraphicFramePr>
        <p:xfrm>
          <a:off x="6590383" y="4448422"/>
          <a:ext cx="347663" cy="381000"/>
        </p:xfrm>
        <a:graphic>
          <a:graphicData uri="http://schemas.openxmlformats.org/presentationml/2006/ole">
            <mc:AlternateContent xmlns:mc="http://schemas.openxmlformats.org/markup-compatibility/2006">
              <mc:Choice xmlns:v="urn:schemas-microsoft-com:vml" Requires="v">
                <p:oleObj spid="_x0000_s59799" name="公式" r:id="rId20" imgW="203024" imgH="215713" progId="Equation.3">
                  <p:embed/>
                </p:oleObj>
              </mc:Choice>
              <mc:Fallback>
                <p:oleObj name="公式" r:id="rId20" imgW="203024" imgH="215713"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90383" y="4448422"/>
                        <a:ext cx="347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99" name="Rectangle 187"/>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39101" name="Rectangle 189"/>
          <p:cNvSpPr>
            <a:spLocks noChangeArrowheads="1"/>
          </p:cNvSpPr>
          <p:nvPr/>
        </p:nvSpPr>
        <p:spPr bwMode="auto">
          <a:xfrm>
            <a:off x="4479667"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endParaRPr lang="zh-CN" altLang="en-US"/>
          </a:p>
        </p:txBody>
      </p:sp>
      <p:sp>
        <p:nvSpPr>
          <p:cNvPr id="39103" name="Rectangle 191"/>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39106" name="Rectangle 194"/>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39108" name="Rectangle 196"/>
          <p:cNvSpPr>
            <a:spLocks noChangeArrowheads="1"/>
          </p:cNvSpPr>
          <p:nvPr/>
        </p:nvSpPr>
        <p:spPr bwMode="auto">
          <a:xfrm>
            <a:off x="0" y="3130034"/>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39110" name="Rectangle 198"/>
          <p:cNvSpPr>
            <a:spLocks noChangeArrowheads="1"/>
          </p:cNvSpPr>
          <p:nvPr/>
        </p:nvSpPr>
        <p:spPr bwMode="auto">
          <a:xfrm>
            <a:off x="0" y="3130034"/>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39112" name="Rectangle 200"/>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5898" name="Object 199"/>
          <p:cNvGraphicFramePr>
            <a:graphicFrameLocks noChangeAspect="1"/>
          </p:cNvGraphicFramePr>
          <p:nvPr/>
        </p:nvGraphicFramePr>
        <p:xfrm>
          <a:off x="762000" y="5943602"/>
          <a:ext cx="5638800" cy="441325"/>
        </p:xfrm>
        <a:graphic>
          <a:graphicData uri="http://schemas.openxmlformats.org/presentationml/2006/ole">
            <mc:AlternateContent xmlns:mc="http://schemas.openxmlformats.org/markup-compatibility/2006">
              <mc:Choice xmlns:v="urn:schemas-microsoft-com:vml" Requires="v">
                <p:oleObj spid="_x0000_s59800" name="公式" r:id="rId22" imgW="3048000" imgH="241300" progId="Equation.3">
                  <p:embed/>
                </p:oleObj>
              </mc:Choice>
              <mc:Fallback>
                <p:oleObj name="公式" r:id="rId22" imgW="3048000" imgH="2413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000" y="5943602"/>
                        <a:ext cx="5638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14" name="Rectangle 202"/>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5900" name="Object 201"/>
          <p:cNvGraphicFramePr>
            <a:graphicFrameLocks noChangeAspect="1"/>
          </p:cNvGraphicFramePr>
          <p:nvPr/>
        </p:nvGraphicFramePr>
        <p:xfrm>
          <a:off x="7010400" y="5943600"/>
          <a:ext cx="1371600" cy="414338"/>
        </p:xfrm>
        <a:graphic>
          <a:graphicData uri="http://schemas.openxmlformats.org/presentationml/2006/ole">
            <mc:AlternateContent xmlns:mc="http://schemas.openxmlformats.org/markup-compatibility/2006">
              <mc:Choice xmlns:v="urn:schemas-microsoft-com:vml" Requires="v">
                <p:oleObj spid="_x0000_s59801" name="公式" r:id="rId24" imgW="723586" imgH="215806" progId="Equation.3">
                  <p:embed/>
                </p:oleObj>
              </mc:Choice>
              <mc:Fallback>
                <p:oleObj name="公式" r:id="rId24" imgW="723586" imgH="215806"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10400" y="5943600"/>
                        <a:ext cx="13716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15" name="Text Box 203"/>
          <p:cNvSpPr txBox="1">
            <a:spLocks noChangeArrowheads="1"/>
          </p:cNvSpPr>
          <p:nvPr/>
        </p:nvSpPr>
        <p:spPr bwMode="auto">
          <a:xfrm>
            <a:off x="609600" y="304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400" dirty="0">
                <a:solidFill>
                  <a:srgbClr val="000000"/>
                </a:solidFill>
              </a:rPr>
              <a:t>例子</a:t>
            </a:r>
          </a:p>
        </p:txBody>
      </p:sp>
    </p:spTree>
    <p:extLst>
      <p:ext uri="{BB962C8B-B14F-4D97-AF65-F5344CB8AC3E}">
        <p14:creationId xmlns:p14="http://schemas.microsoft.com/office/powerpoint/2010/main" val="18227177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67" name="Rectangle 7"/>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70" name="Rectangle 10"/>
          <p:cNvSpPr>
            <a:spLocks noChangeArrowheads="1"/>
          </p:cNvSpPr>
          <p:nvPr/>
        </p:nvSpPr>
        <p:spPr bwMode="auto">
          <a:xfrm>
            <a:off x="4800600" y="3092728"/>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71" name="Rectangle 11"/>
          <p:cNvSpPr>
            <a:spLocks noChangeArrowheads="1"/>
          </p:cNvSpPr>
          <p:nvPr/>
        </p:nvSpPr>
        <p:spPr bwMode="auto">
          <a:xfrm>
            <a:off x="457200" y="3183654"/>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zh-CN" altLang="en-US" sz="1000">
                <a:latin typeface="Times New Roman" charset="0"/>
                <a:cs typeface="Times New Roman" charset="0"/>
              </a:rPr>
              <a:t>，</a:t>
            </a:r>
            <a:endParaRPr lang="zh-CN" altLang="en-US"/>
          </a:p>
        </p:txBody>
      </p:sp>
      <p:sp>
        <p:nvSpPr>
          <p:cNvPr id="40972" name="Rectangle 12"/>
          <p:cNvSpPr>
            <a:spLocks noChangeArrowheads="1"/>
          </p:cNvSpPr>
          <p:nvPr/>
        </p:nvSpPr>
        <p:spPr bwMode="auto">
          <a:xfrm>
            <a:off x="457200" y="3647202"/>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tabLst>
                <a:tab pos="457200" algn="l"/>
              </a:tabLst>
              <a:defRPr/>
            </a:pPr>
            <a:r>
              <a:rPr lang="zh-CN" altLang="en-US" sz="1000">
                <a:latin typeface="Times New Roman" charset="0"/>
                <a:cs typeface="Times New Roman" charset="0"/>
              </a:rPr>
              <a:t>。</a:t>
            </a:r>
            <a:endParaRPr lang="zh-CN" altLang="en-US"/>
          </a:p>
        </p:txBody>
      </p:sp>
      <p:sp>
        <p:nvSpPr>
          <p:cNvPr id="40974" name="Rectangle 14"/>
          <p:cNvSpPr>
            <a:spLocks noChangeArrowheads="1"/>
          </p:cNvSpPr>
          <p:nvPr/>
        </p:nvSpPr>
        <p:spPr bwMode="auto">
          <a:xfrm>
            <a:off x="0" y="3130034"/>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76" name="Rectangle 16"/>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79" name="Rectangle 19"/>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81" name="Rectangle 21"/>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83" name="Text Box 23"/>
          <p:cNvSpPr txBox="1">
            <a:spLocks noChangeArrowheads="1"/>
          </p:cNvSpPr>
          <p:nvPr/>
        </p:nvSpPr>
        <p:spPr bwMode="auto">
          <a:xfrm>
            <a:off x="304800" y="609601"/>
            <a:ext cx="6781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宋体" charset="0"/>
                <a:cs typeface="宋体" charset="0"/>
              </a:defRPr>
            </a:lvl1pPr>
            <a:lvl2pPr marL="800100" indent="-342900">
              <a:defRPr>
                <a:solidFill>
                  <a:schemeClr val="tx1"/>
                </a:solidFill>
                <a:latin typeface="Arial" charset="0"/>
                <a:ea typeface="宋体" charset="0"/>
              </a:defRPr>
            </a:lvl2pPr>
            <a:lvl3pPr marL="1257300" indent="-342900">
              <a:defRPr>
                <a:solidFill>
                  <a:schemeClr val="tx1"/>
                </a:solidFill>
                <a:latin typeface="Arial" charset="0"/>
                <a:ea typeface="宋体" charset="0"/>
              </a:defRPr>
            </a:lvl3pPr>
            <a:lvl4pPr marL="1714500" indent="-342900">
              <a:defRPr>
                <a:solidFill>
                  <a:schemeClr val="tx1"/>
                </a:solidFill>
                <a:latin typeface="Arial" charset="0"/>
                <a:ea typeface="宋体" charset="0"/>
              </a:defRPr>
            </a:lvl4pPr>
            <a:lvl5pPr marL="2171700" indent="-342900">
              <a:defRPr>
                <a:solidFill>
                  <a:schemeClr val="tx1"/>
                </a:solidFill>
                <a:latin typeface="Arial" charset="0"/>
                <a:ea typeface="宋体" charset="0"/>
              </a:defRPr>
            </a:lvl5pPr>
            <a:lvl6pPr marL="2628900" indent="-342900" fontAlgn="base">
              <a:spcBef>
                <a:spcPct val="0"/>
              </a:spcBef>
              <a:spcAft>
                <a:spcPct val="0"/>
              </a:spcAft>
              <a:defRPr>
                <a:solidFill>
                  <a:schemeClr val="tx1"/>
                </a:solidFill>
                <a:latin typeface="Arial" charset="0"/>
                <a:ea typeface="宋体" charset="0"/>
              </a:defRPr>
            </a:lvl6pPr>
            <a:lvl7pPr marL="3086100" indent="-342900" fontAlgn="base">
              <a:spcBef>
                <a:spcPct val="0"/>
              </a:spcBef>
              <a:spcAft>
                <a:spcPct val="0"/>
              </a:spcAft>
              <a:defRPr>
                <a:solidFill>
                  <a:schemeClr val="tx1"/>
                </a:solidFill>
                <a:latin typeface="Arial" charset="0"/>
                <a:ea typeface="宋体" charset="0"/>
              </a:defRPr>
            </a:lvl7pPr>
            <a:lvl8pPr marL="3543300" indent="-342900" fontAlgn="base">
              <a:spcBef>
                <a:spcPct val="0"/>
              </a:spcBef>
              <a:spcAft>
                <a:spcPct val="0"/>
              </a:spcAft>
              <a:defRPr>
                <a:solidFill>
                  <a:schemeClr val="tx1"/>
                </a:solidFill>
                <a:latin typeface="Arial" charset="0"/>
                <a:ea typeface="宋体" charset="0"/>
              </a:defRPr>
            </a:lvl8pPr>
            <a:lvl9pPr marL="4000500" indent="-342900" fontAlgn="base">
              <a:spcBef>
                <a:spcPct val="0"/>
              </a:spcBef>
              <a:spcAft>
                <a:spcPct val="0"/>
              </a:spcAft>
              <a:defRPr>
                <a:solidFill>
                  <a:schemeClr val="tx1"/>
                </a:solidFill>
                <a:latin typeface="Arial" charset="0"/>
                <a:ea typeface="宋体" charset="0"/>
              </a:defRPr>
            </a:lvl9pPr>
          </a:lstStyle>
          <a:p>
            <a:pPr>
              <a:spcBef>
                <a:spcPct val="50000"/>
              </a:spcBef>
              <a:defRPr/>
            </a:pPr>
            <a:r>
              <a:rPr lang="zh-CN" altLang="en-US" sz="2400" smtClean="0"/>
              <a:t>总体平均方差是：</a:t>
            </a:r>
            <a:endParaRPr lang="en-US" altLang="zh-CN" sz="2400" smtClean="0"/>
          </a:p>
          <a:p>
            <a:pPr>
              <a:spcBef>
                <a:spcPct val="50000"/>
              </a:spcBef>
              <a:defRPr/>
            </a:pPr>
            <a:r>
              <a:rPr lang="zh-CN" altLang="en-US" sz="2400" smtClean="0"/>
              <a:t>（</a:t>
            </a:r>
            <a:r>
              <a:rPr lang="en-US" altLang="zh-CN" sz="2400" smtClean="0"/>
              <a:t>3</a:t>
            </a:r>
            <a:r>
              <a:rPr lang="zh-CN" altLang="en-US" sz="2400" smtClean="0"/>
              <a:t>）计算新的簇的中心。</a:t>
            </a:r>
            <a:r>
              <a:rPr lang="en-US" altLang="zh-CN" sz="2400" smtClean="0"/>
              <a:t> </a:t>
            </a:r>
          </a:p>
          <a:p>
            <a:pPr>
              <a:spcBef>
                <a:spcPct val="50000"/>
              </a:spcBef>
              <a:defRPr/>
            </a:pPr>
            <a:endParaRPr lang="zh-CN" altLang="en-US" sz="2400" smtClean="0"/>
          </a:p>
        </p:txBody>
      </p:sp>
      <p:sp>
        <p:nvSpPr>
          <p:cNvPr id="40985" name="Rectangle 25"/>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6876" name="Object 24"/>
          <p:cNvGraphicFramePr>
            <a:graphicFrameLocks noChangeAspect="1"/>
          </p:cNvGraphicFramePr>
          <p:nvPr/>
        </p:nvGraphicFramePr>
        <p:xfrm>
          <a:off x="2819400" y="533402"/>
          <a:ext cx="4572000" cy="481013"/>
        </p:xfrm>
        <a:graphic>
          <a:graphicData uri="http://schemas.openxmlformats.org/presentationml/2006/ole">
            <mc:AlternateContent xmlns:mc="http://schemas.openxmlformats.org/markup-compatibility/2006">
              <mc:Choice xmlns:v="urn:schemas-microsoft-com:vml" Requires="v">
                <p:oleObj spid="_x0000_s55012" name="公式" r:id="rId3" imgW="2082800" imgH="215900" progId="Equation.3">
                  <p:embed/>
                </p:oleObj>
              </mc:Choice>
              <mc:Fallback>
                <p:oleObj name="公式" r:id="rId3" imgW="20828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33402"/>
                        <a:ext cx="45720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7" name="Rectangle 27"/>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6878" name="Object 26"/>
          <p:cNvGraphicFramePr>
            <a:graphicFrameLocks noChangeAspect="1"/>
          </p:cNvGraphicFramePr>
          <p:nvPr/>
        </p:nvGraphicFramePr>
        <p:xfrm>
          <a:off x="1981201" y="1676402"/>
          <a:ext cx="3719513" cy="385763"/>
        </p:xfrm>
        <a:graphic>
          <a:graphicData uri="http://schemas.openxmlformats.org/presentationml/2006/ole">
            <mc:AlternateContent xmlns:mc="http://schemas.openxmlformats.org/markup-compatibility/2006">
              <mc:Choice xmlns:v="urn:schemas-microsoft-com:vml" Requires="v">
                <p:oleObj spid="_x0000_s55013" name="公式" r:id="rId5" imgW="2108200" imgH="215900" progId="Equation.3">
                  <p:embed/>
                </p:oleObj>
              </mc:Choice>
              <mc:Fallback>
                <p:oleObj name="公式" r:id="rId5" imgW="21082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1" y="1676402"/>
                        <a:ext cx="37195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9" name="Rectangle 29"/>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6880" name="Object 28"/>
          <p:cNvGraphicFramePr>
            <a:graphicFrameLocks noChangeAspect="1"/>
          </p:cNvGraphicFramePr>
          <p:nvPr/>
        </p:nvGraphicFramePr>
        <p:xfrm>
          <a:off x="1981200" y="2133602"/>
          <a:ext cx="4724400" cy="373063"/>
        </p:xfrm>
        <a:graphic>
          <a:graphicData uri="http://schemas.openxmlformats.org/presentationml/2006/ole">
            <mc:AlternateContent xmlns:mc="http://schemas.openxmlformats.org/markup-compatibility/2006">
              <mc:Choice xmlns:v="urn:schemas-microsoft-com:vml" Requires="v">
                <p:oleObj spid="_x0000_s55014" name="公式" r:id="rId7" imgW="2768600" imgH="215900" progId="Equation.3">
                  <p:embed/>
                </p:oleObj>
              </mc:Choice>
              <mc:Fallback>
                <p:oleObj name="公式" r:id="rId7" imgW="2768600" imgH="215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133602"/>
                        <a:ext cx="47244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90" name="Text Box 30"/>
          <p:cNvSpPr txBox="1">
            <a:spLocks noChangeArrowheads="1"/>
          </p:cNvSpPr>
          <p:nvPr/>
        </p:nvSpPr>
        <p:spPr bwMode="auto">
          <a:xfrm>
            <a:off x="184666" y="2590801"/>
            <a:ext cx="8610600" cy="175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zh-CN" altLang="en-US" sz="2400" dirty="0"/>
              <a:t>重复（</a:t>
            </a:r>
            <a:r>
              <a:rPr lang="en-US" altLang="zh-CN" sz="2400" dirty="0"/>
              <a:t>2</a:t>
            </a:r>
            <a:r>
              <a:rPr lang="zh-CN" altLang="en-US" sz="2400" dirty="0"/>
              <a:t>）和（</a:t>
            </a:r>
            <a:r>
              <a:rPr lang="en-US" altLang="zh-CN" sz="2400" dirty="0"/>
              <a:t>3</a:t>
            </a:r>
            <a:r>
              <a:rPr lang="zh-CN" altLang="en-US" sz="2400" dirty="0"/>
              <a:t>），得到</a:t>
            </a:r>
            <a:r>
              <a:rPr lang="en-US" altLang="zh-CN" sz="2400" dirty="0"/>
              <a:t>O</a:t>
            </a:r>
            <a:r>
              <a:rPr lang="en-US" altLang="zh-CN" sz="2400" baseline="-25000" dirty="0"/>
              <a:t>1</a:t>
            </a:r>
            <a:r>
              <a:rPr lang="zh-CN" altLang="en-US" sz="2400" dirty="0"/>
              <a:t>分配给</a:t>
            </a:r>
            <a:r>
              <a:rPr lang="en-US" altLang="zh-CN" sz="2400" dirty="0"/>
              <a:t>C</a:t>
            </a:r>
            <a:r>
              <a:rPr lang="en-US" altLang="zh-CN" sz="2400" baseline="-25000" dirty="0"/>
              <a:t>1</a:t>
            </a:r>
            <a:r>
              <a:rPr lang="zh-CN" altLang="en-US" sz="2400" dirty="0"/>
              <a:t>；</a:t>
            </a:r>
            <a:r>
              <a:rPr lang="en-US" altLang="zh-CN" sz="2400" dirty="0"/>
              <a:t>O</a:t>
            </a:r>
            <a:r>
              <a:rPr lang="en-US" altLang="zh-CN" sz="2400" baseline="-25000" dirty="0"/>
              <a:t>2</a:t>
            </a:r>
            <a:r>
              <a:rPr lang="zh-CN" altLang="en-US" sz="2400" dirty="0"/>
              <a:t>分配给</a:t>
            </a:r>
            <a:r>
              <a:rPr lang="en-US" altLang="zh-CN" sz="2400" dirty="0"/>
              <a:t>C</a:t>
            </a:r>
            <a:r>
              <a:rPr lang="en-US" altLang="zh-CN" sz="2400" baseline="-25000" dirty="0"/>
              <a:t>2</a:t>
            </a:r>
            <a:r>
              <a:rPr lang="zh-CN" altLang="en-US" sz="2400" dirty="0"/>
              <a:t>，</a:t>
            </a:r>
            <a:r>
              <a:rPr lang="en-US" altLang="zh-CN" sz="2400" dirty="0"/>
              <a:t>O</a:t>
            </a:r>
            <a:r>
              <a:rPr lang="en-US" altLang="zh-CN" sz="2400" baseline="-25000" dirty="0"/>
              <a:t>3</a:t>
            </a:r>
            <a:r>
              <a:rPr lang="zh-CN" altLang="en-US" sz="2400" dirty="0"/>
              <a:t>分配给</a:t>
            </a:r>
            <a:r>
              <a:rPr lang="en-US" altLang="zh-CN" sz="2400" dirty="0"/>
              <a:t>C</a:t>
            </a:r>
            <a:r>
              <a:rPr lang="en-US" altLang="zh-CN" sz="2400" baseline="-25000" dirty="0"/>
              <a:t>2</a:t>
            </a:r>
            <a:r>
              <a:rPr lang="en-US" altLang="zh-CN" sz="2400" dirty="0"/>
              <a:t> </a:t>
            </a:r>
            <a:r>
              <a:rPr lang="zh-CN" altLang="en-US" sz="2400" dirty="0"/>
              <a:t>，</a:t>
            </a:r>
            <a:r>
              <a:rPr lang="en-US" altLang="zh-CN" sz="2400" dirty="0"/>
              <a:t>O</a:t>
            </a:r>
            <a:r>
              <a:rPr lang="en-US" altLang="zh-CN" sz="2400" baseline="-25000" dirty="0"/>
              <a:t>4</a:t>
            </a:r>
            <a:r>
              <a:rPr lang="zh-CN" altLang="en-US" sz="2400" dirty="0"/>
              <a:t>分配给</a:t>
            </a:r>
            <a:r>
              <a:rPr lang="en-US" altLang="zh-CN" sz="2400" dirty="0"/>
              <a:t>C</a:t>
            </a:r>
            <a:r>
              <a:rPr lang="en-US" altLang="zh-CN" sz="2400" baseline="-25000" dirty="0"/>
              <a:t>2</a:t>
            </a:r>
            <a:r>
              <a:rPr lang="zh-CN" altLang="en-US" sz="2400" dirty="0"/>
              <a:t>，</a:t>
            </a:r>
            <a:r>
              <a:rPr lang="en-US" altLang="zh-CN" sz="2400" dirty="0"/>
              <a:t>O</a:t>
            </a:r>
            <a:r>
              <a:rPr lang="en-US" altLang="zh-CN" sz="2400" baseline="-25000" dirty="0"/>
              <a:t>5</a:t>
            </a:r>
            <a:r>
              <a:rPr lang="zh-CN" altLang="en-US" sz="2400" dirty="0"/>
              <a:t>分配给</a:t>
            </a:r>
            <a:r>
              <a:rPr lang="en-US" altLang="zh-CN" sz="2400" dirty="0"/>
              <a:t>C</a:t>
            </a:r>
            <a:r>
              <a:rPr lang="en-US" altLang="zh-CN" sz="2400" baseline="-25000" dirty="0"/>
              <a:t>1</a:t>
            </a:r>
            <a:r>
              <a:rPr lang="zh-CN" altLang="en-US" sz="2400" dirty="0"/>
              <a:t>。</a:t>
            </a:r>
            <a:r>
              <a:rPr lang="zh-CN" altLang="en-US" sz="2400" dirty="0" smtClean="0"/>
              <a:t>更新得</a:t>
            </a:r>
            <a:r>
              <a:rPr lang="zh-CN" altLang="en-US" sz="2400" dirty="0"/>
              <a:t>到新簇</a:t>
            </a:r>
            <a:endParaRPr lang="en-US" altLang="zh-CN" sz="2400" dirty="0"/>
          </a:p>
          <a:p>
            <a:pPr>
              <a:spcBef>
                <a:spcPct val="50000"/>
              </a:spcBef>
              <a:defRPr/>
            </a:pPr>
            <a:r>
              <a:rPr lang="zh-CN" altLang="en-US" sz="2400" dirty="0"/>
              <a:t>和</a:t>
            </a:r>
            <a:r>
              <a:rPr lang="en-US" altLang="zh-CN" sz="2400" dirty="0"/>
              <a:t> </a:t>
            </a:r>
            <a:r>
              <a:rPr lang="en-US" altLang="zh-CN" sz="2400" dirty="0" smtClean="0"/>
              <a:t>                                 </a:t>
            </a:r>
            <a:r>
              <a:rPr lang="zh-CN" altLang="en-US" sz="2400" dirty="0" smtClean="0"/>
              <a:t>中心</a:t>
            </a:r>
            <a:r>
              <a:rPr lang="en-US" altLang="zh-CN" sz="2400" dirty="0" smtClean="0"/>
              <a:t>            </a:t>
            </a:r>
            <a:r>
              <a:rPr lang="zh-CN" altLang="en-US" sz="2400" dirty="0" smtClean="0"/>
              <a:t>，</a:t>
            </a:r>
            <a:r>
              <a:rPr lang="en-US" altLang="zh-CN" sz="2400" dirty="0" smtClean="0"/>
              <a:t>                      </a:t>
            </a:r>
            <a:r>
              <a:rPr lang="zh-CN" altLang="en-US" sz="2400" dirty="0" smtClean="0"/>
              <a:t>单个方差分别为</a:t>
            </a:r>
            <a:endParaRPr lang="zh-CN" altLang="en-US" sz="2400" dirty="0"/>
          </a:p>
        </p:txBody>
      </p:sp>
      <p:sp>
        <p:nvSpPr>
          <p:cNvPr id="40992" name="Rectangle 32"/>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94" name="Rectangle 34"/>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96" name="Rectangle 36"/>
          <p:cNvSpPr>
            <a:spLocks noChangeArrowheads="1"/>
          </p:cNvSpPr>
          <p:nvPr/>
        </p:nvSpPr>
        <p:spPr bwMode="auto">
          <a:xfrm>
            <a:off x="0" y="3134797"/>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sp>
        <p:nvSpPr>
          <p:cNvPr id="40998" name="Rectangle 38"/>
          <p:cNvSpPr>
            <a:spLocks noChangeArrowheads="1"/>
          </p:cNvSpPr>
          <p:nvPr/>
        </p:nvSpPr>
        <p:spPr bwMode="auto">
          <a:xfrm>
            <a:off x="0" y="3130034"/>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6886" name="Object 37"/>
          <p:cNvGraphicFramePr>
            <a:graphicFrameLocks noChangeAspect="1"/>
          </p:cNvGraphicFramePr>
          <p:nvPr>
            <p:extLst>
              <p:ext uri="{D42A27DB-BD31-4B8C-83A1-F6EECF244321}">
                <p14:modId xmlns:p14="http://schemas.microsoft.com/office/powerpoint/2010/main" val="3417182772"/>
              </p:ext>
            </p:extLst>
          </p:nvPr>
        </p:nvGraphicFramePr>
        <p:xfrm>
          <a:off x="6140939" y="3034587"/>
          <a:ext cx="1447800" cy="395288"/>
        </p:xfrm>
        <a:graphic>
          <a:graphicData uri="http://schemas.openxmlformats.org/presentationml/2006/ole">
            <mc:AlternateContent xmlns:mc="http://schemas.openxmlformats.org/markup-compatibility/2006">
              <mc:Choice xmlns:v="urn:schemas-microsoft-com:vml" Requires="v">
                <p:oleObj spid="_x0000_s55015" name="公式" r:id="rId9" imgW="838200" imgH="228600" progId="Equation.3">
                  <p:embed/>
                </p:oleObj>
              </mc:Choice>
              <mc:Fallback>
                <p:oleObj name="公式" r:id="rId9" imgW="838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0939" y="3034587"/>
                        <a:ext cx="14478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7" name="Object 39"/>
          <p:cNvGraphicFramePr>
            <a:graphicFrameLocks noChangeAspect="1"/>
          </p:cNvGraphicFramePr>
          <p:nvPr/>
        </p:nvGraphicFramePr>
        <p:xfrm>
          <a:off x="1066800" y="3505202"/>
          <a:ext cx="1905000" cy="396875"/>
        </p:xfrm>
        <a:graphic>
          <a:graphicData uri="http://schemas.openxmlformats.org/presentationml/2006/ole">
            <mc:AlternateContent xmlns:mc="http://schemas.openxmlformats.org/markup-compatibility/2006">
              <mc:Choice xmlns:v="urn:schemas-microsoft-com:vml" Requires="v">
                <p:oleObj spid="_x0000_s55016" name="公式" r:id="rId11" imgW="1091726" imgH="228501" progId="Equation.3">
                  <p:embed/>
                </p:oleObj>
              </mc:Choice>
              <mc:Fallback>
                <p:oleObj name="公式" r:id="rId11" imgW="1091726"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3505202"/>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2" name="Rectangle 42"/>
          <p:cNvSpPr>
            <a:spLocks noChangeArrowheads="1"/>
          </p:cNvSpPr>
          <p:nvPr/>
        </p:nvSpPr>
        <p:spPr bwMode="auto">
          <a:xfrm>
            <a:off x="0" y="-184666"/>
            <a:ext cx="1846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p>
        </p:txBody>
      </p:sp>
      <p:graphicFrame>
        <p:nvGraphicFramePr>
          <p:cNvPr id="36889" name="Object 41"/>
          <p:cNvGraphicFramePr>
            <a:graphicFrameLocks noChangeAspect="1"/>
          </p:cNvGraphicFramePr>
          <p:nvPr>
            <p:extLst>
              <p:ext uri="{D42A27DB-BD31-4B8C-83A1-F6EECF244321}">
                <p14:modId xmlns:p14="http://schemas.microsoft.com/office/powerpoint/2010/main" val="3425504486"/>
              </p:ext>
            </p:extLst>
          </p:nvPr>
        </p:nvGraphicFramePr>
        <p:xfrm>
          <a:off x="3772294" y="3505202"/>
          <a:ext cx="1500188" cy="417513"/>
        </p:xfrm>
        <a:graphic>
          <a:graphicData uri="http://schemas.openxmlformats.org/presentationml/2006/ole">
            <mc:AlternateContent xmlns:mc="http://schemas.openxmlformats.org/markup-compatibility/2006">
              <mc:Choice xmlns:v="urn:schemas-microsoft-com:vml" Requires="v">
                <p:oleObj spid="_x0000_s55017" name="公式" r:id="rId13" imgW="787058" imgH="215806" progId="Equation.3">
                  <p:embed/>
                </p:oleObj>
              </mc:Choice>
              <mc:Fallback>
                <p:oleObj name="公式" r:id="rId13" imgW="787058"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2294" y="3505202"/>
                        <a:ext cx="15001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0" name="Object 43"/>
          <p:cNvGraphicFramePr>
            <a:graphicFrameLocks noChangeAspect="1"/>
          </p:cNvGraphicFramePr>
          <p:nvPr>
            <p:extLst>
              <p:ext uri="{D42A27DB-BD31-4B8C-83A1-F6EECF244321}">
                <p14:modId xmlns:p14="http://schemas.microsoft.com/office/powerpoint/2010/main" val="2242926216"/>
              </p:ext>
            </p:extLst>
          </p:nvPr>
        </p:nvGraphicFramePr>
        <p:xfrm>
          <a:off x="5700714" y="3488610"/>
          <a:ext cx="1676400" cy="404813"/>
        </p:xfrm>
        <a:graphic>
          <a:graphicData uri="http://schemas.openxmlformats.org/presentationml/2006/ole">
            <mc:AlternateContent xmlns:mc="http://schemas.openxmlformats.org/markup-compatibility/2006">
              <mc:Choice xmlns:v="urn:schemas-microsoft-com:vml" Requires="v">
                <p:oleObj spid="_x0000_s55018" name="公式" r:id="rId15" imgW="901309" imgH="215806" progId="Equation.3">
                  <p:embed/>
                </p:oleObj>
              </mc:Choice>
              <mc:Fallback>
                <p:oleObj name="公式" r:id="rId15" imgW="901309"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0714" y="3488610"/>
                        <a:ext cx="1676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1" name="Object 45"/>
          <p:cNvGraphicFramePr>
            <a:graphicFrameLocks noChangeAspect="1"/>
          </p:cNvGraphicFramePr>
          <p:nvPr/>
        </p:nvGraphicFramePr>
        <p:xfrm>
          <a:off x="304800" y="4343400"/>
          <a:ext cx="6629400" cy="469900"/>
        </p:xfrm>
        <a:graphic>
          <a:graphicData uri="http://schemas.openxmlformats.org/presentationml/2006/ole">
            <mc:AlternateContent xmlns:mc="http://schemas.openxmlformats.org/markup-compatibility/2006">
              <mc:Choice xmlns:v="urn:schemas-microsoft-com:vml" Requires="v">
                <p:oleObj spid="_x0000_s55019" name="公式" r:id="rId17" imgW="3365500" imgH="241300" progId="Equation.3">
                  <p:embed/>
                </p:oleObj>
              </mc:Choice>
              <mc:Fallback>
                <p:oleObj name="公式" r:id="rId17" imgW="3365500" imgH="2413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4343400"/>
                        <a:ext cx="6629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2" name="Object 47"/>
          <p:cNvGraphicFramePr>
            <a:graphicFrameLocks noChangeAspect="1"/>
          </p:cNvGraphicFramePr>
          <p:nvPr/>
        </p:nvGraphicFramePr>
        <p:xfrm>
          <a:off x="7239000" y="4343400"/>
          <a:ext cx="1447800" cy="457200"/>
        </p:xfrm>
        <a:graphic>
          <a:graphicData uri="http://schemas.openxmlformats.org/presentationml/2006/ole">
            <mc:AlternateContent xmlns:mc="http://schemas.openxmlformats.org/markup-compatibility/2006">
              <mc:Choice xmlns:v="urn:schemas-microsoft-com:vml" Requires="v">
                <p:oleObj spid="_x0000_s55020" name="公式" r:id="rId19" imgW="698197" imgH="215806" progId="Equation.3">
                  <p:embed/>
                </p:oleObj>
              </mc:Choice>
              <mc:Fallback>
                <p:oleObj name="公式" r:id="rId19" imgW="698197" imgH="21580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9000" y="4343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9" name="Rectangle 49"/>
          <p:cNvSpPr>
            <a:spLocks noChangeArrowheads="1"/>
          </p:cNvSpPr>
          <p:nvPr/>
        </p:nvSpPr>
        <p:spPr bwMode="auto">
          <a:xfrm>
            <a:off x="457200" y="4949976"/>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zh-CN" altLang="en-US" sz="2400"/>
              <a:t>总体平均误差是：</a:t>
            </a:r>
            <a:r>
              <a:rPr lang="en-US" altLang="zh-CN"/>
              <a:t> </a:t>
            </a:r>
          </a:p>
        </p:txBody>
      </p:sp>
      <p:graphicFrame>
        <p:nvGraphicFramePr>
          <p:cNvPr id="36894" name="Object 50"/>
          <p:cNvGraphicFramePr>
            <a:graphicFrameLocks noChangeAspect="1"/>
          </p:cNvGraphicFramePr>
          <p:nvPr/>
        </p:nvGraphicFramePr>
        <p:xfrm>
          <a:off x="3276600" y="4876800"/>
          <a:ext cx="4419600" cy="446088"/>
        </p:xfrm>
        <a:graphic>
          <a:graphicData uri="http://schemas.openxmlformats.org/presentationml/2006/ole">
            <mc:AlternateContent xmlns:mc="http://schemas.openxmlformats.org/markup-compatibility/2006">
              <mc:Choice xmlns:v="urn:schemas-microsoft-com:vml" Requires="v">
                <p:oleObj spid="_x0000_s55021" name="公式" r:id="rId21" imgW="2171700" imgH="215900" progId="Equation.3">
                  <p:embed/>
                </p:oleObj>
              </mc:Choice>
              <mc:Fallback>
                <p:oleObj name="公式" r:id="rId21" imgW="2171700" imgH="2159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6600" y="4876800"/>
                        <a:ext cx="4419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2" name="Rectangle 52"/>
          <p:cNvSpPr>
            <a:spLocks noChangeArrowheads="1"/>
          </p:cNvSpPr>
          <p:nvPr/>
        </p:nvSpPr>
        <p:spPr bwMode="auto">
          <a:xfrm>
            <a:off x="304800" y="5327562"/>
            <a:ext cx="8839200"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zh-CN" altLang="en-US" sz="2400"/>
              <a:t>由上可以看出，第一次迭代后，总体平均误差值</a:t>
            </a:r>
            <a:r>
              <a:rPr lang="en-US" altLang="zh-CN" sz="2400"/>
              <a:t>52.25~25.65</a:t>
            </a:r>
            <a:r>
              <a:rPr lang="zh-CN" altLang="en-US" sz="2400"/>
              <a:t>，显著减小。由于在两次迭代中，簇中心不变，所以停止迭代过程，算法停止。</a:t>
            </a:r>
            <a:r>
              <a:rPr lang="en-US" altLang="zh-CN"/>
              <a:t> </a:t>
            </a:r>
          </a:p>
        </p:txBody>
      </p:sp>
    </p:spTree>
    <p:extLst>
      <p:ext uri="{BB962C8B-B14F-4D97-AF65-F5344CB8AC3E}">
        <p14:creationId xmlns:p14="http://schemas.microsoft.com/office/powerpoint/2010/main" val="2838832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0" y="685802"/>
            <a:ext cx="4171427" cy="55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110000"/>
              </a:lnSpc>
              <a:defRPr/>
            </a:pPr>
            <a:r>
              <a:rPr lang="en-US" altLang="zh-CN" sz="2800" dirty="0">
                <a:latin typeface="华文细黑"/>
                <a:ea typeface="华文细黑"/>
                <a:cs typeface="华文细黑"/>
              </a:rPr>
              <a:t>k-means</a:t>
            </a:r>
            <a:r>
              <a:rPr lang="zh-CN" altLang="en-US" sz="2800" dirty="0">
                <a:latin typeface="华文细黑"/>
                <a:ea typeface="华文细黑"/>
                <a:cs typeface="华文细黑"/>
              </a:rPr>
              <a:t>算法的性能分析</a:t>
            </a:r>
          </a:p>
        </p:txBody>
      </p:sp>
      <p:sp>
        <p:nvSpPr>
          <p:cNvPr id="8195" name="Rectangle 3"/>
          <p:cNvSpPr>
            <a:spLocks noChangeArrowheads="1"/>
          </p:cNvSpPr>
          <p:nvPr/>
        </p:nvSpPr>
        <p:spPr bwMode="auto">
          <a:xfrm>
            <a:off x="533400" y="1447801"/>
            <a:ext cx="8305800" cy="48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tx1"/>
              </a:buClr>
              <a:buSzPct val="60000"/>
              <a:defRPr/>
            </a:pPr>
            <a:r>
              <a:rPr lang="zh-CN" altLang="en-US" sz="2800" dirty="0">
                <a:latin typeface="+mn-ea"/>
                <a:cs typeface="华文细黑"/>
              </a:rPr>
              <a:t>主要优点：</a:t>
            </a:r>
            <a:endParaRPr lang="en-US" altLang="zh-CN" sz="2800" dirty="0">
              <a:latin typeface="+mn-ea"/>
              <a:cs typeface="华文细黑"/>
            </a:endParaRPr>
          </a:p>
          <a:p>
            <a:pPr>
              <a:spcBef>
                <a:spcPct val="20000"/>
              </a:spcBef>
              <a:buClr>
                <a:schemeClr val="tx2"/>
              </a:buClr>
              <a:defRPr/>
            </a:pPr>
            <a:r>
              <a:rPr lang="zh-CN" altLang="en-US" sz="2000" dirty="0" smtClean="0">
                <a:latin typeface="+mn-ea"/>
                <a:cs typeface="华文细黑"/>
              </a:rPr>
              <a:t>1</a:t>
            </a:r>
            <a:r>
              <a:rPr lang="en-US" altLang="zh-CN" sz="2000" dirty="0" smtClean="0">
                <a:latin typeface="+mn-ea"/>
                <a:cs typeface="华文细黑"/>
              </a:rPr>
              <a:t>.</a:t>
            </a:r>
            <a:r>
              <a:rPr lang="zh-CN" altLang="en-US" sz="2000" dirty="0" smtClean="0">
                <a:latin typeface="+mn-ea"/>
                <a:cs typeface="华文细黑"/>
              </a:rPr>
              <a:t>解决聚类问题</a:t>
            </a:r>
            <a:r>
              <a:rPr lang="zh-CN" altLang="en-US" sz="2000" dirty="0">
                <a:latin typeface="+mn-ea"/>
                <a:cs typeface="华文细黑"/>
              </a:rPr>
              <a:t>的一种经典算法，简单、快速。</a:t>
            </a:r>
            <a:endParaRPr lang="en-US" altLang="zh-CN" sz="2000" dirty="0">
              <a:latin typeface="+mn-ea"/>
              <a:cs typeface="华文细黑"/>
            </a:endParaRPr>
          </a:p>
          <a:p>
            <a:pPr>
              <a:spcBef>
                <a:spcPct val="20000"/>
              </a:spcBef>
              <a:buClr>
                <a:schemeClr val="tx2"/>
              </a:buClr>
              <a:defRPr/>
            </a:pPr>
            <a:r>
              <a:rPr lang="en-US" altLang="zh-CN" sz="2000" dirty="0" smtClean="0">
                <a:latin typeface="+mn-ea"/>
                <a:cs typeface="华文细黑"/>
              </a:rPr>
              <a:t>2.</a:t>
            </a:r>
            <a:r>
              <a:rPr lang="zh-CN" altLang="en-US" sz="2000" dirty="0" smtClean="0">
                <a:latin typeface="+mn-ea"/>
                <a:cs typeface="华文细黑"/>
              </a:rPr>
              <a:t>对处</a:t>
            </a:r>
            <a:r>
              <a:rPr lang="zh-CN" altLang="en-US" sz="2000" dirty="0">
                <a:latin typeface="+mn-ea"/>
                <a:cs typeface="华文细黑"/>
              </a:rPr>
              <a:t>理大数据集，该算法是相对可伸缩和高效率的。因为它的复杂度是</a:t>
            </a:r>
            <a:r>
              <a:rPr lang="en-US" altLang="zh-CN" sz="2000" dirty="0">
                <a:latin typeface="+mn-ea"/>
                <a:cs typeface="华文细黑"/>
              </a:rPr>
              <a:t>0 (n k t ) , </a:t>
            </a:r>
            <a:r>
              <a:rPr lang="zh-CN" altLang="en-US" sz="2000" dirty="0">
                <a:latin typeface="+mn-ea"/>
                <a:cs typeface="华文细黑"/>
              </a:rPr>
              <a:t>其中</a:t>
            </a:r>
            <a:r>
              <a:rPr lang="en-US" altLang="zh-CN" sz="2000" dirty="0">
                <a:latin typeface="+mn-ea"/>
                <a:cs typeface="华文细黑"/>
              </a:rPr>
              <a:t>, n </a:t>
            </a:r>
            <a:r>
              <a:rPr lang="zh-CN" altLang="en-US" sz="2000" dirty="0">
                <a:latin typeface="+mn-ea"/>
                <a:cs typeface="华文细黑"/>
              </a:rPr>
              <a:t>是所有对象的数目</a:t>
            </a:r>
            <a:r>
              <a:rPr lang="en-US" altLang="zh-CN" sz="2000" dirty="0">
                <a:latin typeface="+mn-ea"/>
                <a:cs typeface="华文细黑"/>
              </a:rPr>
              <a:t>, k </a:t>
            </a:r>
            <a:r>
              <a:rPr lang="zh-CN" altLang="en-US" sz="2000" dirty="0">
                <a:latin typeface="+mn-ea"/>
                <a:cs typeface="华文细黑"/>
              </a:rPr>
              <a:t>是簇的数目</a:t>
            </a:r>
            <a:r>
              <a:rPr lang="en-US" altLang="zh-CN" sz="2000" dirty="0">
                <a:latin typeface="+mn-ea"/>
                <a:cs typeface="华文细黑"/>
              </a:rPr>
              <a:t>, t </a:t>
            </a:r>
            <a:r>
              <a:rPr lang="zh-CN" altLang="en-US" sz="2000" dirty="0">
                <a:latin typeface="+mn-ea"/>
                <a:cs typeface="华文细黑"/>
              </a:rPr>
              <a:t>是迭代的次数。通常</a:t>
            </a:r>
            <a:r>
              <a:rPr lang="en-US" altLang="zh-CN" sz="2000" dirty="0">
                <a:latin typeface="+mn-ea"/>
                <a:cs typeface="华文细黑"/>
              </a:rPr>
              <a:t>k &lt; &lt;n </a:t>
            </a:r>
            <a:r>
              <a:rPr lang="zh-CN" altLang="en-US" sz="2000" dirty="0">
                <a:latin typeface="+mn-ea"/>
                <a:cs typeface="华文细黑"/>
              </a:rPr>
              <a:t>且</a:t>
            </a:r>
            <a:r>
              <a:rPr lang="en-US" altLang="zh-CN" sz="2000" dirty="0">
                <a:latin typeface="+mn-ea"/>
                <a:cs typeface="华文细黑"/>
              </a:rPr>
              <a:t>t &lt; &lt;n </a:t>
            </a:r>
            <a:r>
              <a:rPr lang="zh-CN" altLang="en-US" sz="2000" dirty="0">
                <a:latin typeface="+mn-ea"/>
                <a:cs typeface="华文细黑"/>
              </a:rPr>
              <a:t>。</a:t>
            </a:r>
            <a:endParaRPr lang="en-US" altLang="zh-CN" sz="2000" dirty="0">
              <a:latin typeface="+mn-ea"/>
              <a:cs typeface="华文细黑"/>
            </a:endParaRPr>
          </a:p>
          <a:p>
            <a:pPr>
              <a:spcBef>
                <a:spcPct val="20000"/>
              </a:spcBef>
              <a:buClr>
                <a:schemeClr val="tx2"/>
              </a:buClr>
              <a:defRPr/>
            </a:pPr>
            <a:r>
              <a:rPr lang="en-US" altLang="zh-CN" sz="2000" dirty="0" smtClean="0">
                <a:latin typeface="+mn-ea"/>
                <a:cs typeface="华文细黑"/>
              </a:rPr>
              <a:t>3.</a:t>
            </a:r>
            <a:r>
              <a:rPr lang="zh-CN" altLang="en-US" sz="2000" dirty="0" smtClean="0">
                <a:latin typeface="+mn-ea"/>
                <a:cs typeface="华文细黑"/>
              </a:rPr>
              <a:t>当结果簇</a:t>
            </a:r>
            <a:r>
              <a:rPr lang="zh-CN" altLang="en-US" sz="2000" dirty="0">
                <a:latin typeface="+mn-ea"/>
                <a:cs typeface="华文细黑"/>
              </a:rPr>
              <a:t>是密集的，而簇与簇之间区别明显时</a:t>
            </a:r>
            <a:r>
              <a:rPr lang="en-US" altLang="zh-CN" sz="2000" dirty="0">
                <a:latin typeface="+mn-ea"/>
                <a:cs typeface="华文细黑"/>
              </a:rPr>
              <a:t>, </a:t>
            </a:r>
            <a:r>
              <a:rPr lang="zh-CN" altLang="en-US" sz="2000" dirty="0">
                <a:latin typeface="+mn-ea"/>
                <a:cs typeface="华文细黑"/>
              </a:rPr>
              <a:t>它的效果较好。</a:t>
            </a:r>
            <a:endParaRPr lang="en-US" altLang="zh-CN" sz="2000" dirty="0">
              <a:latin typeface="+mn-ea"/>
              <a:cs typeface="华文细黑"/>
            </a:endParaRPr>
          </a:p>
          <a:p>
            <a:pPr>
              <a:spcBef>
                <a:spcPct val="20000"/>
              </a:spcBef>
              <a:buClr>
                <a:schemeClr val="tx1"/>
              </a:buClr>
              <a:buSzPct val="60000"/>
              <a:defRPr/>
            </a:pPr>
            <a:r>
              <a:rPr lang="zh-CN" altLang="en-US" sz="3200" dirty="0">
                <a:latin typeface="+mn-ea"/>
                <a:cs typeface="华文细黑"/>
              </a:rPr>
              <a:t>主要缺点</a:t>
            </a:r>
            <a:endParaRPr lang="en-US" altLang="zh-CN" sz="3200" dirty="0">
              <a:latin typeface="+mn-ea"/>
              <a:cs typeface="华文细黑"/>
            </a:endParaRPr>
          </a:p>
          <a:p>
            <a:pPr>
              <a:spcBef>
                <a:spcPct val="20000"/>
              </a:spcBef>
              <a:buClr>
                <a:schemeClr val="tx2"/>
              </a:buClr>
              <a:defRPr/>
            </a:pPr>
            <a:r>
              <a:rPr lang="en-US" altLang="zh-CN" sz="2000" dirty="0" smtClean="0">
                <a:latin typeface="+mn-ea"/>
                <a:cs typeface="华文细黑"/>
              </a:rPr>
              <a:t>1.</a:t>
            </a:r>
            <a:r>
              <a:rPr lang="zh-CN" altLang="en-US" sz="2000" dirty="0" smtClean="0">
                <a:latin typeface="+mn-ea"/>
                <a:cs typeface="华文细黑"/>
              </a:rPr>
              <a:t>在簇</a:t>
            </a:r>
            <a:r>
              <a:rPr lang="zh-CN" altLang="en-US" sz="2000" dirty="0">
                <a:latin typeface="+mn-ea"/>
                <a:cs typeface="华文细黑"/>
              </a:rPr>
              <a:t>的平均值被定义的情况下才能使用，这对于处理符号属性的数据不适用。</a:t>
            </a:r>
            <a:endParaRPr lang="en-US" altLang="zh-CN" sz="2000" dirty="0">
              <a:latin typeface="+mn-ea"/>
              <a:cs typeface="华文细黑"/>
            </a:endParaRPr>
          </a:p>
          <a:p>
            <a:pPr>
              <a:spcBef>
                <a:spcPct val="20000"/>
              </a:spcBef>
              <a:buClr>
                <a:schemeClr val="tx2"/>
              </a:buClr>
              <a:defRPr/>
            </a:pPr>
            <a:r>
              <a:rPr lang="en-US" altLang="zh-CN" sz="2000" dirty="0" smtClean="0">
                <a:latin typeface="+mn-ea"/>
                <a:cs typeface="华文细黑"/>
              </a:rPr>
              <a:t>2.</a:t>
            </a:r>
            <a:r>
              <a:rPr lang="zh-CN" altLang="en-US" sz="2000" dirty="0" smtClean="0">
                <a:latin typeface="+mn-ea"/>
                <a:cs typeface="华文细黑"/>
              </a:rPr>
              <a:t>必须</a:t>
            </a:r>
            <a:r>
              <a:rPr lang="zh-CN" altLang="en-US" sz="2000" dirty="0">
                <a:latin typeface="+mn-ea"/>
                <a:cs typeface="华文细黑"/>
              </a:rPr>
              <a:t>事先给出</a:t>
            </a:r>
            <a:r>
              <a:rPr lang="en-US" altLang="zh-CN" sz="2000" dirty="0">
                <a:latin typeface="+mn-ea"/>
                <a:cs typeface="华文细黑"/>
              </a:rPr>
              <a:t>k</a:t>
            </a:r>
            <a:r>
              <a:rPr lang="zh-CN" altLang="en-US" sz="2000" dirty="0">
                <a:latin typeface="+mn-ea"/>
                <a:cs typeface="华文细黑"/>
              </a:rPr>
              <a:t>（要生成的簇的数目），而且对初值敏感，对于不同的初始值，可能会导致不同结果。</a:t>
            </a:r>
            <a:endParaRPr lang="en-US" altLang="zh-CN" sz="2000" dirty="0">
              <a:latin typeface="+mn-ea"/>
              <a:cs typeface="华文细黑"/>
            </a:endParaRPr>
          </a:p>
          <a:p>
            <a:pPr>
              <a:spcBef>
                <a:spcPct val="20000"/>
              </a:spcBef>
              <a:buClr>
                <a:schemeClr val="tx2"/>
              </a:buClr>
              <a:defRPr/>
            </a:pPr>
            <a:r>
              <a:rPr lang="en-US" altLang="zh-CN" sz="2000" dirty="0" smtClean="0">
                <a:latin typeface="+mn-ea"/>
                <a:cs typeface="华文细黑"/>
              </a:rPr>
              <a:t>3.</a:t>
            </a:r>
            <a:r>
              <a:rPr lang="zh-CN" altLang="en-US" sz="2000" dirty="0" smtClean="0">
                <a:latin typeface="+mn-ea"/>
                <a:cs typeface="华文细黑"/>
              </a:rPr>
              <a:t>它对于</a:t>
            </a:r>
            <a:r>
              <a:rPr lang="zh-CN" altLang="en-US" sz="2000" dirty="0">
                <a:latin typeface="+mn-ea"/>
                <a:cs typeface="华文细黑"/>
              </a:rPr>
              <a:t>“躁声”和孤立点数据是敏感的，少量的该类数据能够对平均值产生极大的影响。</a:t>
            </a:r>
          </a:p>
        </p:txBody>
      </p:sp>
    </p:spTree>
    <p:extLst>
      <p:ext uri="{BB962C8B-B14F-4D97-AF65-F5344CB8AC3E}">
        <p14:creationId xmlns:p14="http://schemas.microsoft.com/office/powerpoint/2010/main" val="6847654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2758</TotalTime>
  <Words>1902</Words>
  <Application>Microsoft Macintosh PowerPoint</Application>
  <PresentationFormat>全屏显示(4:3)</PresentationFormat>
  <Paragraphs>229</Paragraphs>
  <Slides>35</Slides>
  <Notes>3</Notes>
  <HiddenSlides>0</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35</vt:i4>
      </vt:variant>
    </vt:vector>
  </HeadingPairs>
  <TitlesOfParts>
    <vt:vector size="40" baseType="lpstr">
      <vt:lpstr>Office 主题</vt:lpstr>
      <vt:lpstr>公式</vt:lpstr>
      <vt:lpstr>Equation</vt:lpstr>
      <vt:lpstr>位图图像</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层次聚类</vt:lpstr>
      <vt:lpstr>层次聚类方法</vt:lpstr>
      <vt:lpstr>层次聚类过程</vt:lpstr>
      <vt:lpstr>层次聚类步骤</vt:lpstr>
      <vt:lpstr>树状图</vt:lpstr>
      <vt:lpstr>簇间距离</vt:lpstr>
      <vt:lpstr>簇间距离</vt:lpstr>
      <vt:lpstr>PowerPoint 演示文稿</vt:lpstr>
      <vt:lpstr>单连接算法例子</vt:lpstr>
      <vt:lpstr>单连接算法例子</vt:lpstr>
      <vt:lpstr>单连接算法例子</vt:lpstr>
      <vt:lpstr>单连接算法例子</vt:lpstr>
      <vt:lpstr>层次聚类方法的困难之处</vt:lpstr>
      <vt:lpstr>GMM</vt:lpstr>
      <vt:lpstr>GMM</vt:lpstr>
      <vt:lpstr>GMM</vt:lpstr>
      <vt:lpstr>GMM</vt:lpstr>
      <vt:lpstr>GMM的例子</vt:lpstr>
      <vt:lpstr>GMM的例子</vt:lpstr>
      <vt:lpstr>ＥＭ算法</vt:lpstr>
      <vt:lpstr>ＥＭ算法</vt:lpstr>
      <vt:lpstr>GMM和K-means直观对比 </vt:lpstr>
      <vt:lpstr>PowerPoint 演示文稿</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嘉伟 李</dc:creator>
  <cp:lastModifiedBy>嘉伟 李</cp:lastModifiedBy>
  <cp:revision>224</cp:revision>
  <dcterms:created xsi:type="dcterms:W3CDTF">2018-07-19T09:48:24Z</dcterms:created>
  <dcterms:modified xsi:type="dcterms:W3CDTF">2018-07-22T11:37:47Z</dcterms:modified>
</cp:coreProperties>
</file>