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5"/>
  </p:notesMasterIdLst>
  <p:handoutMasterIdLst>
    <p:handoutMasterId r:id="rId66"/>
  </p:handoutMasterIdLst>
  <p:sldIdLst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7" r:id="rId13"/>
    <p:sldId id="308" r:id="rId14"/>
    <p:sldId id="309" r:id="rId15"/>
    <p:sldId id="350" r:id="rId16"/>
    <p:sldId id="311" r:id="rId17"/>
    <p:sldId id="310" r:id="rId18"/>
    <p:sldId id="313" r:id="rId19"/>
    <p:sldId id="314" r:id="rId20"/>
    <p:sldId id="315" r:id="rId21"/>
    <p:sldId id="312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51" r:id="rId30"/>
    <p:sldId id="323" r:id="rId31"/>
    <p:sldId id="324" r:id="rId32"/>
    <p:sldId id="325" r:id="rId33"/>
    <p:sldId id="326" r:id="rId34"/>
    <p:sldId id="327" r:id="rId35"/>
    <p:sldId id="328" r:id="rId36"/>
    <p:sldId id="330" r:id="rId37"/>
    <p:sldId id="329" r:id="rId38"/>
    <p:sldId id="331" r:id="rId39"/>
    <p:sldId id="332" r:id="rId40"/>
    <p:sldId id="333" r:id="rId41"/>
    <p:sldId id="334" r:id="rId42"/>
    <p:sldId id="335" r:id="rId43"/>
    <p:sldId id="353" r:id="rId44"/>
    <p:sldId id="354" r:id="rId45"/>
    <p:sldId id="336" r:id="rId46"/>
    <p:sldId id="352" r:id="rId47"/>
    <p:sldId id="337" r:id="rId48"/>
    <p:sldId id="338" r:id="rId49"/>
    <p:sldId id="339" r:id="rId50"/>
    <p:sldId id="340" r:id="rId51"/>
    <p:sldId id="355" r:id="rId52"/>
    <p:sldId id="356" r:id="rId53"/>
    <p:sldId id="357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294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6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C8C9D-237B-41F5-B977-DCCF7525A586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812DF-0D8E-4A77-8761-DF2049A8E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6F813-D51C-4B4F-BE3C-5CBD9E025EB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0DEF-9A73-4B16-B6A0-21B058694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fld id="{7286831C-667E-4D1C-88B7-86EBB765C701}" type="slidenum"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目标函数分为两部分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00DEF-9A73-4B16-B6A0-21B0586945F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buFontTx/>
              <a:buNone/>
              <a:defRPr sz="1200" u="none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 dirty="0" smtClean="0"/>
              <a:t>深度学习集训营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00500" y="6248400"/>
            <a:ext cx="1905000" cy="457200"/>
          </a:xfrm>
        </p:spPr>
        <p:txBody>
          <a:bodyPr>
            <a:prstTxWarp prst="textNoShape">
              <a:avLst/>
            </a:prstTxWarp>
          </a:bodyPr>
          <a:lstStyle>
            <a:lvl1pPr algn="ctr">
              <a:buFont typeface="Arial" charset="0"/>
              <a:buNone/>
              <a:defRPr smtClean="0">
                <a:latin typeface="Verdana" pitchFamily="34" charset="0"/>
                <a:ea typeface="宋体" pitchFamily="2" charset="-122"/>
              </a:defRPr>
            </a:lvl1pPr>
          </a:lstStyle>
          <a:p>
            <a:fld id="{34B57BEE-FD06-4BD7-90FF-35973E356042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16631452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5149037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226714971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buFontTx/>
              <a:buNone/>
              <a:defRPr sz="1200" u="none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00500" y="6248400"/>
            <a:ext cx="1905000" cy="457200"/>
          </a:xfrm>
        </p:spPr>
        <p:txBody>
          <a:bodyPr>
            <a:prstTxWarp prst="textNoShape">
              <a:avLst/>
            </a:prstTxWarp>
          </a:bodyPr>
          <a:lstStyle>
            <a:lvl1pPr algn="ctr">
              <a:buFont typeface="Arial" charset="0"/>
              <a:buNone/>
              <a:defRPr smtClean="0">
                <a:latin typeface="Verdana" pitchFamily="34" charset="0"/>
                <a:ea typeface="宋体" pitchFamily="2" charset="-122"/>
              </a:defRPr>
            </a:lvl1pPr>
          </a:lstStyle>
          <a:p>
            <a:fld id="{34B57BEE-FD06-4BD7-90FF-35973E356042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15997400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3505200" y="63309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A59ADA1A-D63A-4074-9220-09A8F70EC06C}" type="slidenum">
              <a:rPr lang="en-US" altLang="zh-CN" sz="120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r>
              <a:rPr lang="en-US" altLang="zh-CN" sz="12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/62</a:t>
            </a:r>
            <a:endParaRPr lang="en-US" altLang="zh-CN" sz="12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7" name="TextBox 6"/>
          <p:cNvSpPr txBox="1"/>
          <p:nvPr userDrawn="1"/>
        </p:nvSpPr>
        <p:spPr>
          <a:xfrm>
            <a:off x="848037" y="619021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CN" altLang="en-US" dirty="0" smtClean="0">
                <a:solidFill>
                  <a:srgbClr val="000000"/>
                </a:solidFill>
              </a:rPr>
              <a:t>机器学习第</a:t>
            </a:r>
            <a:r>
              <a:rPr lang="en-US" altLang="zh-CN" dirty="0" smtClean="0">
                <a:solidFill>
                  <a:srgbClr val="000000"/>
                </a:solidFill>
              </a:rPr>
              <a:t>9</a:t>
            </a:r>
            <a:r>
              <a:rPr lang="zh-CN" altLang="en-US" dirty="0" smtClean="0">
                <a:solidFill>
                  <a:srgbClr val="000000"/>
                </a:solidFill>
              </a:rPr>
              <a:t>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00730" y="619988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julyedu.com</a:t>
            </a:r>
            <a:endParaRPr lang="zh-CN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01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292399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72772042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897301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16629810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11656732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13760575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3505200" y="63309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A59ADA1A-D63A-4074-9220-09A8F70EC06C}" type="slidenum">
              <a:rPr lang="en-US" altLang="zh-CN" sz="120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r>
              <a:rPr lang="en-US" altLang="zh-CN" sz="120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/51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58838" y="6237288"/>
            <a:ext cx="1981200" cy="476250"/>
          </a:xfrm>
        </p:spPr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深度学习集训营</a:t>
            </a:r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73838" y="6237288"/>
            <a:ext cx="19812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369997520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2659319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19105104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15173299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38939544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8353282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14120996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23353703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27602644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4818008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31805456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0888" y="625157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 u="sng">
                <a:solidFill>
                  <a:srgbClr val="000000"/>
                </a:solidFill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/>
              <a:t>深度学习集训营</a:t>
            </a:r>
            <a:endParaRPr lang="zh-CN" altLang="en-US" dirty="0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pic>
        <p:nvPicPr>
          <p:cNvPr id="1032" name="Picture 9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37288"/>
            <a:ext cx="2778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130529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0888" y="625157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 u="sng">
                <a:solidFill>
                  <a:srgbClr val="000000"/>
                </a:solidFill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4 </a:t>
            </a:r>
            <a:r>
              <a:rPr lang="zh-CN" altLang="en-US"/>
              <a:t>月机器学习算法班</a:t>
            </a:r>
            <a:endParaRPr lang="zh-CN" altLang="en-US" dirty="0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&lt;#&gt; /75</a:t>
            </a:r>
            <a:endParaRPr lang="en-US" altLang="zh-CN" dirty="0"/>
          </a:p>
        </p:txBody>
      </p:sp>
      <p:pic>
        <p:nvPicPr>
          <p:cNvPr id="1032" name="Picture 9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37288"/>
            <a:ext cx="2778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julyedu.com</a:t>
            </a:r>
          </a:p>
        </p:txBody>
      </p:sp>
    </p:spTree>
    <p:extLst>
      <p:ext uri="{BB962C8B-B14F-4D97-AF65-F5344CB8AC3E}">
        <p14:creationId xmlns:p14="http://schemas.microsoft.com/office/powerpoint/2010/main" val="42670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990656" cy="1371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44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SVM--Support Vector Machine</a:t>
            </a:r>
            <a:endParaRPr lang="en-US" altLang="zh-CN" sz="44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3733800"/>
            <a:ext cx="7772400" cy="1600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七月</a:t>
            </a:r>
            <a:r>
              <a:rPr kumimoji="0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在线</a:t>
            </a:r>
            <a:r>
              <a:rPr kumimoji="0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 </a:t>
            </a:r>
            <a:r>
              <a:rPr kumimoji="0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张雨石</a:t>
            </a:r>
          </a:p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          </a:t>
            </a:r>
            <a:r>
              <a:rPr kumimoji="0"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2018</a:t>
            </a:r>
            <a:r>
              <a:rPr kumimoji="0"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年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6</a:t>
            </a:r>
            <a:r>
              <a:rPr kumimoji="0"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月</a:t>
            </a:r>
            <a:r>
              <a:rPr kumimoji="0"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30</a:t>
            </a:r>
            <a:r>
              <a:rPr kumimoji="0"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日</a:t>
            </a:r>
            <a:endParaRPr kumimoji="0"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http://blog.csdn.net/stdcoutzyx</a:t>
            </a:r>
            <a:endParaRPr kumimoji="0" lang="zh-CN" alt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387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函数间隔与几何间隔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93445" y="2022475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+</a:t>
            </a:r>
            <a:r>
              <a:rPr lang="en-US" altLang="zh-CN" sz="2000" dirty="0" smtClean="0">
                <a:latin typeface="Tahoma" pitchFamily="34" charset="0"/>
              </a:rPr>
              <a:t>1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-</a:t>
            </a:r>
            <a:r>
              <a:rPr lang="en-US" altLang="zh-CN" sz="2000" dirty="0" smtClean="0">
                <a:latin typeface="Tahoma" pitchFamily="34" charset="0"/>
              </a:rPr>
              <a:t>1 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</p:txBody>
      </p:sp>
      <p:sp>
        <p:nvSpPr>
          <p:cNvPr id="5" name="Oval 13"/>
          <p:cNvSpPr>
            <a:spLocks noChangeAspect="1" noChangeArrowheads="1"/>
          </p:cNvSpPr>
          <p:nvPr/>
        </p:nvSpPr>
        <p:spPr bwMode="auto">
          <a:xfrm rot="4777107">
            <a:off x="894239" y="217408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14"/>
          <p:cNvSpPr>
            <a:spLocks noChangeAspect="1" noChangeArrowheads="1"/>
          </p:cNvSpPr>
          <p:nvPr/>
        </p:nvSpPr>
        <p:spPr bwMode="auto">
          <a:xfrm rot="5895381">
            <a:off x="895033" y="2630487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103245" y="240347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2950845" y="575627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17"/>
          <p:cNvSpPr>
            <a:spLocks noChangeAspect="1" noChangeArrowheads="1"/>
          </p:cNvSpPr>
          <p:nvPr/>
        </p:nvSpPr>
        <p:spPr bwMode="auto">
          <a:xfrm>
            <a:off x="4230370" y="5226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8"/>
          <p:cNvSpPr>
            <a:spLocks noChangeAspect="1" noChangeArrowheads="1"/>
          </p:cNvSpPr>
          <p:nvPr/>
        </p:nvSpPr>
        <p:spPr bwMode="auto">
          <a:xfrm>
            <a:off x="2998470" y="40973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9"/>
          <p:cNvSpPr>
            <a:spLocks noChangeAspect="1" noChangeArrowheads="1"/>
          </p:cNvSpPr>
          <p:nvPr/>
        </p:nvSpPr>
        <p:spPr bwMode="auto">
          <a:xfrm>
            <a:off x="4852670" y="30083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0"/>
          <p:cNvSpPr>
            <a:spLocks noChangeAspect="1" noChangeArrowheads="1"/>
          </p:cNvSpPr>
          <p:nvPr/>
        </p:nvSpPr>
        <p:spPr bwMode="auto">
          <a:xfrm>
            <a:off x="4916170" y="3829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21"/>
          <p:cNvSpPr>
            <a:spLocks noChangeAspect="1" noChangeArrowheads="1"/>
          </p:cNvSpPr>
          <p:nvPr/>
        </p:nvSpPr>
        <p:spPr bwMode="auto">
          <a:xfrm>
            <a:off x="3922395" y="28575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2"/>
          <p:cNvSpPr>
            <a:spLocks noChangeAspect="1" noChangeArrowheads="1"/>
          </p:cNvSpPr>
          <p:nvPr/>
        </p:nvSpPr>
        <p:spPr bwMode="auto">
          <a:xfrm>
            <a:off x="4398645" y="3927475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3"/>
          <p:cNvSpPr>
            <a:spLocks noChangeAspect="1" noChangeArrowheads="1"/>
          </p:cNvSpPr>
          <p:nvPr/>
        </p:nvSpPr>
        <p:spPr bwMode="auto">
          <a:xfrm>
            <a:off x="3560445" y="331787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4"/>
          <p:cNvSpPr>
            <a:spLocks noChangeAspect="1" noChangeArrowheads="1"/>
          </p:cNvSpPr>
          <p:nvPr/>
        </p:nvSpPr>
        <p:spPr bwMode="auto">
          <a:xfrm>
            <a:off x="5617845" y="43084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5"/>
          <p:cNvSpPr>
            <a:spLocks noChangeAspect="1" noChangeArrowheads="1"/>
          </p:cNvSpPr>
          <p:nvPr/>
        </p:nvSpPr>
        <p:spPr bwMode="auto">
          <a:xfrm rot="20481726">
            <a:off x="4400233" y="4637088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 rot="20481726">
            <a:off x="6516370" y="34226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7"/>
          <p:cNvSpPr>
            <a:spLocks noChangeAspect="1" noChangeArrowheads="1"/>
          </p:cNvSpPr>
          <p:nvPr/>
        </p:nvSpPr>
        <p:spPr bwMode="auto">
          <a:xfrm rot="20481726">
            <a:off x="5808345" y="473868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8"/>
          <p:cNvSpPr>
            <a:spLocks noChangeAspect="1" noChangeArrowheads="1"/>
          </p:cNvSpPr>
          <p:nvPr/>
        </p:nvSpPr>
        <p:spPr bwMode="auto">
          <a:xfrm rot="20481726">
            <a:off x="3636645" y="286067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9"/>
          <p:cNvSpPr>
            <a:spLocks noChangeAspect="1" noChangeArrowheads="1"/>
          </p:cNvSpPr>
          <p:nvPr/>
        </p:nvSpPr>
        <p:spPr bwMode="auto">
          <a:xfrm rot="20481726">
            <a:off x="5224145" y="37782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0"/>
          <p:cNvSpPr>
            <a:spLocks noChangeAspect="1" noChangeArrowheads="1"/>
          </p:cNvSpPr>
          <p:nvPr/>
        </p:nvSpPr>
        <p:spPr bwMode="auto">
          <a:xfrm rot="20481726">
            <a:off x="6379845" y="46894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1"/>
          <p:cNvSpPr>
            <a:spLocks noChangeAspect="1" noChangeArrowheads="1"/>
          </p:cNvSpPr>
          <p:nvPr/>
        </p:nvSpPr>
        <p:spPr bwMode="auto">
          <a:xfrm rot="20481726">
            <a:off x="3627120" y="38338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2"/>
          <p:cNvSpPr>
            <a:spLocks noChangeAspect="1" noChangeArrowheads="1"/>
          </p:cNvSpPr>
          <p:nvPr/>
        </p:nvSpPr>
        <p:spPr bwMode="auto">
          <a:xfrm rot="5895381">
            <a:off x="4379595" y="325120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3"/>
          <p:cNvSpPr>
            <a:spLocks noChangeAspect="1" noChangeArrowheads="1"/>
          </p:cNvSpPr>
          <p:nvPr/>
        </p:nvSpPr>
        <p:spPr bwMode="auto">
          <a:xfrm rot="5895381">
            <a:off x="4648676" y="543639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4"/>
          <p:cNvSpPr>
            <a:spLocks noChangeAspect="1" noChangeArrowheads="1"/>
          </p:cNvSpPr>
          <p:nvPr/>
        </p:nvSpPr>
        <p:spPr bwMode="auto">
          <a:xfrm rot="5895381">
            <a:off x="3627120" y="42926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spect="1" noChangeArrowheads="1"/>
          </p:cNvSpPr>
          <p:nvPr/>
        </p:nvSpPr>
        <p:spPr bwMode="auto">
          <a:xfrm rot="5895381">
            <a:off x="4855845" y="25876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36"/>
          <p:cNvSpPr>
            <a:spLocks noChangeAspect="1" noChangeArrowheads="1"/>
          </p:cNvSpPr>
          <p:nvPr/>
        </p:nvSpPr>
        <p:spPr bwMode="auto">
          <a:xfrm rot="5895381">
            <a:off x="5817077" y="4337844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7"/>
          <p:cNvSpPr>
            <a:spLocks noChangeAspect="1" noChangeArrowheads="1"/>
          </p:cNvSpPr>
          <p:nvPr/>
        </p:nvSpPr>
        <p:spPr bwMode="auto">
          <a:xfrm rot="5895381">
            <a:off x="4882833" y="427355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8"/>
          <p:cNvSpPr>
            <a:spLocks noChangeAspect="1" noChangeArrowheads="1"/>
          </p:cNvSpPr>
          <p:nvPr/>
        </p:nvSpPr>
        <p:spPr bwMode="auto">
          <a:xfrm rot="5895381">
            <a:off x="6132195" y="35591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9"/>
          <p:cNvSpPr>
            <a:spLocks noChangeAspect="1" noChangeArrowheads="1"/>
          </p:cNvSpPr>
          <p:nvPr/>
        </p:nvSpPr>
        <p:spPr bwMode="auto">
          <a:xfrm rot="5895381">
            <a:off x="3600133" y="25400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0"/>
          <p:cNvSpPr>
            <a:spLocks noChangeAspect="1" noChangeArrowheads="1"/>
          </p:cNvSpPr>
          <p:nvPr/>
        </p:nvSpPr>
        <p:spPr bwMode="auto">
          <a:xfrm rot="5895381">
            <a:off x="5773420" y="34671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1"/>
          <p:cNvSpPr>
            <a:spLocks noChangeAspect="1" noChangeArrowheads="1"/>
          </p:cNvSpPr>
          <p:nvPr/>
        </p:nvSpPr>
        <p:spPr bwMode="auto">
          <a:xfrm rot="5895381">
            <a:off x="5629752" y="4912519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2"/>
          <p:cNvSpPr>
            <a:spLocks noChangeAspect="1" noChangeArrowheads="1"/>
          </p:cNvSpPr>
          <p:nvPr/>
        </p:nvSpPr>
        <p:spPr bwMode="auto">
          <a:xfrm rot="4777107">
            <a:off x="4010502" y="3728244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43"/>
          <p:cNvSpPr>
            <a:spLocks noChangeAspect="1" noChangeArrowheads="1"/>
          </p:cNvSpPr>
          <p:nvPr/>
        </p:nvSpPr>
        <p:spPr bwMode="auto">
          <a:xfrm rot="4777107">
            <a:off x="5163820" y="5448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44"/>
          <p:cNvSpPr>
            <a:spLocks noChangeAspect="1" noChangeArrowheads="1"/>
          </p:cNvSpPr>
          <p:nvPr/>
        </p:nvSpPr>
        <p:spPr bwMode="auto">
          <a:xfrm rot="4777107">
            <a:off x="4859020" y="5067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5"/>
          <p:cNvSpPr>
            <a:spLocks noChangeAspect="1" noChangeArrowheads="1"/>
          </p:cNvSpPr>
          <p:nvPr/>
        </p:nvSpPr>
        <p:spPr bwMode="auto">
          <a:xfrm rot="4777107">
            <a:off x="3329464" y="3929856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6"/>
          <p:cNvSpPr>
            <a:spLocks noChangeAspect="1" noChangeArrowheads="1"/>
          </p:cNvSpPr>
          <p:nvPr/>
        </p:nvSpPr>
        <p:spPr bwMode="auto">
          <a:xfrm rot="4777107">
            <a:off x="4225608" y="2970212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7"/>
          <p:cNvSpPr>
            <a:spLocks noChangeAspect="1" noChangeArrowheads="1"/>
          </p:cNvSpPr>
          <p:nvPr/>
        </p:nvSpPr>
        <p:spPr bwMode="auto">
          <a:xfrm rot="4777107">
            <a:off x="4868546" y="455771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8"/>
          <p:cNvSpPr>
            <a:spLocks noChangeAspect="1" noChangeArrowheads="1"/>
          </p:cNvSpPr>
          <p:nvPr/>
        </p:nvSpPr>
        <p:spPr bwMode="auto">
          <a:xfrm rot="4777107">
            <a:off x="3016727" y="32758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9"/>
          <p:cNvSpPr>
            <a:spLocks noChangeAspect="1" noChangeArrowheads="1"/>
          </p:cNvSpPr>
          <p:nvPr/>
        </p:nvSpPr>
        <p:spPr bwMode="auto">
          <a:xfrm rot="4777107">
            <a:off x="4450239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50"/>
          <p:cNvSpPr>
            <a:spLocks noChangeAspect="1" noChangeArrowheads="1"/>
          </p:cNvSpPr>
          <p:nvPr/>
        </p:nvSpPr>
        <p:spPr bwMode="auto">
          <a:xfrm rot="4777107">
            <a:off x="5816283" y="4949825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 flipV="1">
            <a:off x="3501147" y="2098674"/>
            <a:ext cx="2150973" cy="32069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 rot="18866664">
            <a:off x="5444176" y="1064385"/>
            <a:ext cx="2416756" cy="32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b=0</a:t>
            </a:r>
          </a:p>
        </p:txBody>
      </p:sp>
      <p:sp>
        <p:nvSpPr>
          <p:cNvPr id="45" name="Rectangle 57"/>
          <p:cNvSpPr>
            <a:spLocks noChangeArrowheads="1"/>
          </p:cNvSpPr>
          <p:nvPr/>
        </p:nvSpPr>
        <p:spPr bwMode="auto">
          <a:xfrm>
            <a:off x="3103245" y="2098675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b&gt;0</a:t>
            </a: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4865737" y="5153244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b&lt;0</a:t>
            </a:r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V="1">
            <a:off x="3922395" y="2169918"/>
            <a:ext cx="2162542" cy="326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52"/>
          <p:cNvSpPr>
            <a:spLocks noChangeShapeType="1"/>
          </p:cNvSpPr>
          <p:nvPr/>
        </p:nvSpPr>
        <p:spPr bwMode="auto">
          <a:xfrm flipV="1">
            <a:off x="3717971" y="2098675"/>
            <a:ext cx="2162542" cy="326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9" name="Rectangle 55"/>
          <p:cNvSpPr>
            <a:spLocks noChangeArrowheads="1"/>
          </p:cNvSpPr>
          <p:nvPr/>
        </p:nvSpPr>
        <p:spPr bwMode="auto">
          <a:xfrm rot="18866664">
            <a:off x="5444175" y="1712509"/>
            <a:ext cx="2416756" cy="32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b</a:t>
            </a:r>
            <a:r>
              <a:rPr lang="en-US" altLang="zh-CN" sz="2000" b="1" i="1" dirty="0" smtClean="0"/>
              <a:t>=-1</a:t>
            </a:r>
            <a:endParaRPr lang="en-US" altLang="zh-CN" sz="2000" b="1" i="1" dirty="0"/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 rot="18866664">
            <a:off x="4876558" y="1225271"/>
            <a:ext cx="2416756" cy="32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</a:t>
            </a:r>
            <a:r>
              <a:rPr lang="en-US" altLang="zh-CN" sz="2000" b="1" i="1" dirty="0" smtClean="0"/>
              <a:t>b=1</a:t>
            </a:r>
            <a:endParaRPr lang="en-US" altLang="zh-CN" sz="2000" b="1" i="1" dirty="0"/>
          </a:p>
        </p:txBody>
      </p:sp>
    </p:spTree>
    <p:extLst>
      <p:ext uri="{BB962C8B-B14F-4D97-AF65-F5344CB8AC3E}">
        <p14:creationId xmlns:p14="http://schemas.microsoft.com/office/powerpoint/2010/main" val="114953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/>
      <p:bldP spid="47" grpId="0" animBg="1"/>
      <p:bldP spid="48" grpId="0" animBg="1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初始函数表达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非凸性约束，容易达到局部最优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77" y="2636912"/>
            <a:ext cx="717966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29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6" y="2697773"/>
            <a:ext cx="7992888" cy="20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845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smtClean="0"/>
              <a:t>-2</a:t>
            </a:r>
          </a:p>
          <a:p>
            <a:pPr lvl="1"/>
            <a:r>
              <a:rPr lang="zh-CN" altLang="en-US" dirty="0" smtClean="0"/>
              <a:t>调整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，可以方便的将</a:t>
            </a:r>
            <a:r>
              <a:rPr lang="en-US" altLang="zh-CN" dirty="0" smtClean="0"/>
              <a:t>r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，所以索性直接变为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8" y="3140968"/>
            <a:ext cx="7313062" cy="23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90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线性约束下优化二次函数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有数学方法可以解决这个问题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引入对偶函数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4" y="2492896"/>
            <a:ext cx="7400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96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拉格朗日函数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回顾高数课程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构造拉格朗日函数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59" y="1859773"/>
            <a:ext cx="5424566" cy="921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59" y="3610407"/>
            <a:ext cx="4332033" cy="119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6" y="5085184"/>
            <a:ext cx="263851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62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广义拉格朗日函数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有不等式约束的时候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构建拉格朗日方程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167217" cy="13681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653136"/>
            <a:ext cx="611234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5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8" y="1988840"/>
            <a:ext cx="7450564" cy="13446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广义拉格朗日函数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极小极大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29000"/>
            <a:ext cx="4811084" cy="11521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8" y="4869160"/>
            <a:ext cx="601857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41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广义拉格朗日函数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极小极大</a:t>
            </a:r>
            <a:r>
              <a:rPr lang="zh-CN" altLang="en-US" dirty="0" smtClean="0"/>
              <a:t>的最优解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49" y="2492896"/>
            <a:ext cx="3094523" cy="6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31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广义拉格朗日函数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对偶问题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极大极小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19172"/>
            <a:ext cx="4571605" cy="909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5024"/>
            <a:ext cx="7072786" cy="936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9" y="4953154"/>
            <a:ext cx="4605462" cy="6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18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线性可分分类器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线性不可分分类器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SMO</a:t>
            </a:r>
            <a:r>
              <a:rPr lang="zh-CN" altLang="en-US" dirty="0" smtClean="0"/>
              <a:t>求解</a:t>
            </a:r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实战文本分类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450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广义拉格朗日函数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对偶问题与原始问题的等价性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约束不等式</a:t>
            </a:r>
            <a:r>
              <a:rPr lang="en-US" altLang="zh-CN" dirty="0" smtClean="0"/>
              <a:t>g</a:t>
            </a:r>
            <a:r>
              <a:rPr lang="zh-CN" altLang="en-US" dirty="0" smtClean="0"/>
              <a:t>都是凸函数</a:t>
            </a:r>
            <a:endParaRPr lang="en-US" altLang="zh-CN" dirty="0" smtClean="0"/>
          </a:p>
          <a:p>
            <a:pPr lvl="2"/>
            <a:r>
              <a:rPr lang="zh-CN" altLang="en-US" dirty="0"/>
              <a:t>线性</a:t>
            </a:r>
            <a:r>
              <a:rPr lang="zh-CN" altLang="en-US" dirty="0" smtClean="0"/>
              <a:t>函数都是凸函数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约束等式</a:t>
            </a:r>
            <a:r>
              <a:rPr lang="en-US" altLang="zh-CN" dirty="0" smtClean="0"/>
              <a:t>h</a:t>
            </a:r>
            <a:r>
              <a:rPr lang="zh-CN" altLang="en-US" dirty="0" smtClean="0"/>
              <a:t>都是仿射函数</a:t>
            </a:r>
            <a:endParaRPr lang="en-US" altLang="zh-CN" dirty="0" smtClean="0"/>
          </a:p>
          <a:p>
            <a:pPr lvl="2"/>
            <a:r>
              <a:rPr lang="zh-CN" altLang="en-US" dirty="0"/>
              <a:t>仿</a:t>
            </a:r>
            <a:r>
              <a:rPr lang="zh-CN" altLang="en-US" dirty="0" smtClean="0"/>
              <a:t>射和线性等价，除了允许截距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不等式严格执行</a:t>
            </a:r>
            <a:endParaRPr lang="en-US" altLang="zh-CN" dirty="0" smtClean="0"/>
          </a:p>
          <a:p>
            <a:pPr lvl="2"/>
            <a:r>
              <a:rPr lang="zh-CN" altLang="en-US" dirty="0"/>
              <a:t>必</a:t>
            </a:r>
            <a:r>
              <a:rPr lang="zh-CN" altLang="en-US" dirty="0" smtClean="0"/>
              <a:t>有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不等式是小于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28900"/>
            <a:ext cx="1524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81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广义拉格朗日函数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对偶问题与原始问题等价性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在上述假设下，只要满足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条件，最优解相等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即存在</a:t>
            </a:r>
            <a:r>
              <a:rPr lang="en-US" altLang="zh-CN" dirty="0" smtClean="0"/>
              <a:t>W* a* b*</a:t>
            </a:r>
          </a:p>
          <a:p>
            <a:pPr lvl="2"/>
            <a:r>
              <a:rPr lang="en-US" altLang="zh-CN" dirty="0" smtClean="0"/>
              <a:t>W*</a:t>
            </a:r>
            <a:r>
              <a:rPr lang="zh-CN" altLang="en-US" dirty="0" smtClean="0"/>
              <a:t>是原始问题的解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A* b*</a:t>
            </a:r>
            <a:r>
              <a:rPr lang="zh-CN" altLang="en-US" dirty="0" smtClean="0"/>
              <a:t>是对偶问题的解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580636"/>
            <a:ext cx="425135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51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广义拉格朗日函数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95" y="2780928"/>
            <a:ext cx="4857750" cy="3286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628800"/>
            <a:ext cx="534829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01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最优间隔分类器求解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使用拉格朗日方程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492896"/>
            <a:ext cx="9029700" cy="127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53136"/>
            <a:ext cx="6848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13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解决对偶问题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6" y="2564904"/>
            <a:ext cx="707278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586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先固定</a:t>
            </a:r>
            <a:r>
              <a:rPr lang="en-US" altLang="zh-CN" dirty="0"/>
              <a:t>alpha</a:t>
            </a:r>
            <a:r>
              <a:rPr lang="zh-CN" altLang="en-US" dirty="0"/>
              <a:t>、</a:t>
            </a:r>
            <a:r>
              <a:rPr lang="en-US" altLang="zh-CN" dirty="0"/>
              <a:t>beta</a:t>
            </a:r>
            <a:r>
              <a:rPr lang="zh-CN" altLang="en-US" dirty="0"/>
              <a:t>，对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求导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420888"/>
            <a:ext cx="79438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715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最优间隔分类器求解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793"/>
            <a:ext cx="7992888" cy="6686623"/>
          </a:xfrm>
        </p:spPr>
      </p:pic>
    </p:spTree>
    <p:extLst>
      <p:ext uri="{BB962C8B-B14F-4D97-AF65-F5344CB8AC3E}">
        <p14:creationId xmlns:p14="http://schemas.microsoft.com/office/powerpoint/2010/main" val="34532175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问题变换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28" y="2492896"/>
            <a:ext cx="586740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91983"/>
            <a:ext cx="150495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05064"/>
            <a:ext cx="69246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92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最优间隔分类器求解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预示着这是一个支持向量</a:t>
            </a:r>
            <a:endParaRPr lang="en-US" altLang="zh-CN" dirty="0" smtClean="0"/>
          </a:p>
          <a:p>
            <a:r>
              <a:rPr lang="zh-CN" altLang="en-US" dirty="0" smtClean="0"/>
              <a:t>分类模型为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数据的分类需要和所有支持向量做内积</a:t>
            </a:r>
            <a:endParaRPr lang="en-US" altLang="zh-CN" dirty="0" smtClean="0"/>
          </a:p>
          <a:p>
            <a:r>
              <a:rPr lang="zh-CN" altLang="en-US" dirty="0" smtClean="0"/>
              <a:t>解决这个问题需要训练集内所有的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计算内积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2995612"/>
            <a:ext cx="54673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332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坐标上升法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26087"/>
            <a:ext cx="3238500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2" y="3473354"/>
            <a:ext cx="7658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0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/>
            <a:r>
              <a:rPr lang="zh-CN" altLang="en-US" sz="2600" dirty="0" smtClean="0"/>
              <a:t>函数间隔与几何间隔</a:t>
            </a:r>
            <a:endParaRPr lang="en-US" altLang="zh-CN" sz="2600" dirty="0" smtClean="0"/>
          </a:p>
          <a:p>
            <a:pPr marL="324000"/>
            <a:r>
              <a:rPr lang="zh-CN" altLang="en-US" sz="2600" dirty="0"/>
              <a:t>最</a:t>
            </a:r>
            <a:r>
              <a:rPr lang="zh-CN" altLang="en-US" sz="2600" dirty="0" smtClean="0"/>
              <a:t>优间隔分类器</a:t>
            </a:r>
            <a:endParaRPr lang="en-US" altLang="zh-CN" sz="2600" dirty="0" smtClean="0"/>
          </a:p>
          <a:p>
            <a:pPr marL="324000"/>
            <a:r>
              <a:rPr lang="zh-CN" altLang="en-US" sz="2600" dirty="0"/>
              <a:t>拉格朗日</a:t>
            </a:r>
            <a:r>
              <a:rPr lang="zh-CN" altLang="en-US" sz="2600" dirty="0" smtClean="0"/>
              <a:t>求解</a:t>
            </a:r>
            <a:endParaRPr lang="en-US" altLang="zh-CN" sz="2600" dirty="0" smtClean="0"/>
          </a:p>
          <a:p>
            <a:pPr marL="324000"/>
            <a:r>
              <a:rPr lang="zh-CN" altLang="en-US" sz="2600" dirty="0" smtClean="0"/>
              <a:t>最优间隔分类器求解</a:t>
            </a:r>
            <a:endParaRPr lang="en-US" altLang="zh-CN" sz="2600" dirty="0" smtClean="0"/>
          </a:p>
          <a:p>
            <a:pPr marL="324000"/>
            <a:r>
              <a:rPr lang="en-US" altLang="zh-CN" sz="2600" dirty="0" smtClean="0"/>
              <a:t>SMO</a:t>
            </a:r>
            <a:r>
              <a:rPr lang="zh-CN" altLang="en-US" sz="2600" dirty="0" smtClean="0"/>
              <a:t>算法</a:t>
            </a:r>
            <a:endParaRPr lang="en-US" altLang="zh-CN" sz="2600" dirty="0" smtClean="0"/>
          </a:p>
          <a:p>
            <a:pPr marL="324000"/>
            <a:r>
              <a:rPr lang="zh-CN" altLang="en-US" sz="2600" dirty="0" smtClean="0"/>
              <a:t>核技法</a:t>
            </a:r>
            <a:endParaRPr lang="en-US" altLang="zh-CN" sz="2600" dirty="0" smtClean="0"/>
          </a:p>
          <a:p>
            <a:pPr marL="324000"/>
            <a:r>
              <a:rPr lang="zh-CN" altLang="en-US" sz="2600" dirty="0"/>
              <a:t>软</a:t>
            </a:r>
            <a:r>
              <a:rPr lang="zh-CN" altLang="en-US" sz="2600" dirty="0" smtClean="0"/>
              <a:t>间隔分类器</a:t>
            </a:r>
            <a:endParaRPr lang="en-US" altLang="zh-CN" sz="2600" dirty="0" smtClean="0"/>
          </a:p>
          <a:p>
            <a:pPr marL="324000"/>
            <a:r>
              <a:rPr lang="zh-CN" altLang="en-US" sz="2600" dirty="0"/>
              <a:t>合页</a:t>
            </a:r>
            <a:r>
              <a:rPr lang="zh-CN" altLang="en-US" sz="2600" dirty="0" smtClean="0"/>
              <a:t>损失函数</a:t>
            </a:r>
            <a:endParaRPr lang="en-US" altLang="zh-CN" sz="2600" dirty="0" smtClean="0"/>
          </a:p>
          <a:p>
            <a:pPr marL="324000"/>
            <a:r>
              <a:rPr lang="zh-CN" altLang="en-US" sz="2600" dirty="0"/>
              <a:t>多分类</a:t>
            </a:r>
            <a:endParaRPr lang="en-US" altLang="zh-CN" sz="2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1497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二维坐标上升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60848"/>
            <a:ext cx="5184576" cy="40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967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SMO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Sequential Minimal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求解的问题有一个约束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每次选择两个变量来进行优化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73016"/>
            <a:ext cx="6408712" cy="24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501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两个变量其实等价一个变量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算法流程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20889"/>
            <a:ext cx="3729911" cy="1080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8252"/>
            <a:ext cx="9144000" cy="26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5421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回想原始问题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线性可分</a:t>
            </a:r>
            <a:endParaRPr lang="zh-CN" altLang="en-US" dirty="0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4676457" y="258127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V="1">
            <a:off x="4524057" y="593407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Oval 17"/>
          <p:cNvSpPr>
            <a:spLocks noChangeAspect="1" noChangeArrowheads="1"/>
          </p:cNvSpPr>
          <p:nvPr/>
        </p:nvSpPr>
        <p:spPr bwMode="auto">
          <a:xfrm>
            <a:off x="5803582" y="54038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18"/>
          <p:cNvSpPr>
            <a:spLocks noChangeAspect="1" noChangeArrowheads="1"/>
          </p:cNvSpPr>
          <p:nvPr/>
        </p:nvSpPr>
        <p:spPr bwMode="auto">
          <a:xfrm>
            <a:off x="4571682" y="4275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9"/>
          <p:cNvSpPr>
            <a:spLocks noChangeAspect="1" noChangeArrowheads="1"/>
          </p:cNvSpPr>
          <p:nvPr/>
        </p:nvSpPr>
        <p:spPr bwMode="auto">
          <a:xfrm>
            <a:off x="6425882" y="31861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20"/>
          <p:cNvSpPr>
            <a:spLocks noChangeAspect="1" noChangeArrowheads="1"/>
          </p:cNvSpPr>
          <p:nvPr/>
        </p:nvSpPr>
        <p:spPr bwMode="auto">
          <a:xfrm>
            <a:off x="6489382" y="40068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/>
          <p:cNvSpPr>
            <a:spLocks noChangeAspect="1" noChangeArrowheads="1"/>
          </p:cNvSpPr>
          <p:nvPr/>
        </p:nvSpPr>
        <p:spPr bwMode="auto">
          <a:xfrm>
            <a:off x="5495607" y="30353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2"/>
          <p:cNvSpPr>
            <a:spLocks noChangeAspect="1" noChangeArrowheads="1"/>
          </p:cNvSpPr>
          <p:nvPr/>
        </p:nvSpPr>
        <p:spPr bwMode="auto">
          <a:xfrm>
            <a:off x="5971857" y="4105275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5133657" y="349567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4"/>
          <p:cNvSpPr>
            <a:spLocks noChangeAspect="1" noChangeArrowheads="1"/>
          </p:cNvSpPr>
          <p:nvPr/>
        </p:nvSpPr>
        <p:spPr bwMode="auto">
          <a:xfrm>
            <a:off x="7191057" y="44862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5"/>
          <p:cNvSpPr>
            <a:spLocks noChangeAspect="1" noChangeArrowheads="1"/>
          </p:cNvSpPr>
          <p:nvPr/>
        </p:nvSpPr>
        <p:spPr bwMode="auto">
          <a:xfrm rot="20481726">
            <a:off x="5973445" y="4814888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6"/>
          <p:cNvSpPr>
            <a:spLocks noChangeAspect="1" noChangeArrowheads="1"/>
          </p:cNvSpPr>
          <p:nvPr/>
        </p:nvSpPr>
        <p:spPr bwMode="auto">
          <a:xfrm rot="20481726">
            <a:off x="8089582" y="36004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7"/>
          <p:cNvSpPr>
            <a:spLocks noChangeAspect="1" noChangeArrowheads="1"/>
          </p:cNvSpPr>
          <p:nvPr/>
        </p:nvSpPr>
        <p:spPr bwMode="auto">
          <a:xfrm rot="20481726">
            <a:off x="7381557" y="491648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8"/>
          <p:cNvSpPr>
            <a:spLocks noChangeAspect="1" noChangeArrowheads="1"/>
          </p:cNvSpPr>
          <p:nvPr/>
        </p:nvSpPr>
        <p:spPr bwMode="auto">
          <a:xfrm rot="20481726">
            <a:off x="5209857" y="303847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9"/>
          <p:cNvSpPr>
            <a:spLocks noChangeAspect="1" noChangeArrowheads="1"/>
          </p:cNvSpPr>
          <p:nvPr/>
        </p:nvSpPr>
        <p:spPr bwMode="auto">
          <a:xfrm rot="20481726">
            <a:off x="6797357" y="39560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30"/>
          <p:cNvSpPr>
            <a:spLocks noChangeAspect="1" noChangeArrowheads="1"/>
          </p:cNvSpPr>
          <p:nvPr/>
        </p:nvSpPr>
        <p:spPr bwMode="auto">
          <a:xfrm rot="20481726">
            <a:off x="7953057" y="48672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31"/>
          <p:cNvSpPr>
            <a:spLocks noChangeAspect="1" noChangeArrowheads="1"/>
          </p:cNvSpPr>
          <p:nvPr/>
        </p:nvSpPr>
        <p:spPr bwMode="auto">
          <a:xfrm rot="20481726">
            <a:off x="5200332" y="40116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2"/>
          <p:cNvSpPr>
            <a:spLocks noChangeAspect="1" noChangeArrowheads="1"/>
          </p:cNvSpPr>
          <p:nvPr/>
        </p:nvSpPr>
        <p:spPr bwMode="auto">
          <a:xfrm rot="5895381">
            <a:off x="5952807" y="342900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3"/>
          <p:cNvSpPr>
            <a:spLocks noChangeAspect="1" noChangeArrowheads="1"/>
          </p:cNvSpPr>
          <p:nvPr/>
        </p:nvSpPr>
        <p:spPr bwMode="auto">
          <a:xfrm rot="5895381">
            <a:off x="6221888" y="561419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4"/>
          <p:cNvSpPr>
            <a:spLocks noChangeAspect="1" noChangeArrowheads="1"/>
          </p:cNvSpPr>
          <p:nvPr/>
        </p:nvSpPr>
        <p:spPr bwMode="auto">
          <a:xfrm rot="5895381">
            <a:off x="5200332" y="44704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5"/>
          <p:cNvSpPr>
            <a:spLocks noChangeAspect="1" noChangeArrowheads="1"/>
          </p:cNvSpPr>
          <p:nvPr/>
        </p:nvSpPr>
        <p:spPr bwMode="auto">
          <a:xfrm rot="5895381">
            <a:off x="6429057" y="27654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6"/>
          <p:cNvSpPr>
            <a:spLocks noChangeAspect="1" noChangeArrowheads="1"/>
          </p:cNvSpPr>
          <p:nvPr/>
        </p:nvSpPr>
        <p:spPr bwMode="auto">
          <a:xfrm rot="5895381">
            <a:off x="7390289" y="4515644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7"/>
          <p:cNvSpPr>
            <a:spLocks noChangeAspect="1" noChangeArrowheads="1"/>
          </p:cNvSpPr>
          <p:nvPr/>
        </p:nvSpPr>
        <p:spPr bwMode="auto">
          <a:xfrm rot="5895381">
            <a:off x="6456045" y="445135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38"/>
          <p:cNvSpPr>
            <a:spLocks noChangeAspect="1" noChangeArrowheads="1"/>
          </p:cNvSpPr>
          <p:nvPr/>
        </p:nvSpPr>
        <p:spPr bwMode="auto">
          <a:xfrm rot="5895381">
            <a:off x="7705407" y="37369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9"/>
          <p:cNvSpPr>
            <a:spLocks noChangeAspect="1" noChangeArrowheads="1"/>
          </p:cNvSpPr>
          <p:nvPr/>
        </p:nvSpPr>
        <p:spPr bwMode="auto">
          <a:xfrm rot="5895381">
            <a:off x="5173345" y="27178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40"/>
          <p:cNvSpPr>
            <a:spLocks noChangeAspect="1" noChangeArrowheads="1"/>
          </p:cNvSpPr>
          <p:nvPr/>
        </p:nvSpPr>
        <p:spPr bwMode="auto">
          <a:xfrm rot="5895381">
            <a:off x="7346632" y="3644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1"/>
          <p:cNvSpPr>
            <a:spLocks noChangeAspect="1" noChangeArrowheads="1"/>
          </p:cNvSpPr>
          <p:nvPr/>
        </p:nvSpPr>
        <p:spPr bwMode="auto">
          <a:xfrm rot="5895381">
            <a:off x="7202964" y="5090319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2"/>
          <p:cNvSpPr>
            <a:spLocks noChangeAspect="1" noChangeArrowheads="1"/>
          </p:cNvSpPr>
          <p:nvPr/>
        </p:nvSpPr>
        <p:spPr bwMode="auto">
          <a:xfrm rot="4777107">
            <a:off x="5583714" y="3906044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3"/>
          <p:cNvSpPr>
            <a:spLocks noChangeAspect="1" noChangeArrowheads="1"/>
          </p:cNvSpPr>
          <p:nvPr/>
        </p:nvSpPr>
        <p:spPr bwMode="auto">
          <a:xfrm rot="4777107">
            <a:off x="6737032" y="56261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4"/>
          <p:cNvSpPr>
            <a:spLocks noChangeAspect="1" noChangeArrowheads="1"/>
          </p:cNvSpPr>
          <p:nvPr/>
        </p:nvSpPr>
        <p:spPr bwMode="auto">
          <a:xfrm rot="4777107">
            <a:off x="6432232" y="52451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45"/>
          <p:cNvSpPr>
            <a:spLocks noChangeAspect="1" noChangeArrowheads="1"/>
          </p:cNvSpPr>
          <p:nvPr/>
        </p:nvSpPr>
        <p:spPr bwMode="auto">
          <a:xfrm rot="4777107">
            <a:off x="4902676" y="4107656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46"/>
          <p:cNvSpPr>
            <a:spLocks noChangeAspect="1" noChangeArrowheads="1"/>
          </p:cNvSpPr>
          <p:nvPr/>
        </p:nvSpPr>
        <p:spPr bwMode="auto">
          <a:xfrm rot="4777107">
            <a:off x="5798820" y="3148012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7"/>
          <p:cNvSpPr>
            <a:spLocks noChangeAspect="1" noChangeArrowheads="1"/>
          </p:cNvSpPr>
          <p:nvPr/>
        </p:nvSpPr>
        <p:spPr bwMode="auto">
          <a:xfrm rot="4777107">
            <a:off x="6441758" y="473551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8"/>
          <p:cNvSpPr>
            <a:spLocks noChangeAspect="1" noChangeArrowheads="1"/>
          </p:cNvSpPr>
          <p:nvPr/>
        </p:nvSpPr>
        <p:spPr bwMode="auto">
          <a:xfrm rot="4777107">
            <a:off x="4589939" y="3453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9"/>
          <p:cNvSpPr>
            <a:spLocks noChangeAspect="1" noChangeArrowheads="1"/>
          </p:cNvSpPr>
          <p:nvPr/>
        </p:nvSpPr>
        <p:spPr bwMode="auto">
          <a:xfrm rot="4777107">
            <a:off x="6023451" y="54205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50"/>
          <p:cNvSpPr>
            <a:spLocks noChangeAspect="1" noChangeArrowheads="1"/>
          </p:cNvSpPr>
          <p:nvPr/>
        </p:nvSpPr>
        <p:spPr bwMode="auto">
          <a:xfrm rot="4777107">
            <a:off x="7389495" y="5127625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 flipV="1">
            <a:off x="4676456" y="2864286"/>
            <a:ext cx="3270571" cy="243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35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线性不可分问题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2478088" y="24765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857250" y="408781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508250" y="33083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933575" y="366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085975" y="4211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619375" y="468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2200275" y="3354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704975" y="3983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124075" y="4725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619375" y="3754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521075" y="3741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3381375" y="4954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1133475" y="3868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644775" y="5322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609975" y="4478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67322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1362075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419225" y="3011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2914650" y="4146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2533650" y="4279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2819400" y="30416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1524000" y="312737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1571625" y="316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3495675" y="314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0719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线性不可分问题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空间变换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2478088" y="24765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857250" y="408781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508250" y="33083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933575" y="366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085975" y="4211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619375" y="468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2200275" y="3354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704975" y="3983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124075" y="4725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619375" y="3754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521075" y="3741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3381375" y="4954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1133475" y="3868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644775" y="5322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609975" y="4478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67322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1362075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419225" y="3011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2914650" y="4146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2533650" y="4279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2819400" y="30416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1524000" y="312737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1571625" y="316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3495675" y="314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 flipV="1">
            <a:off x="6111875" y="2408238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6081712" y="4495801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6380162" y="3859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5805487" y="42164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6186487" y="47720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5"/>
          <p:cNvSpPr>
            <a:spLocks noChangeArrowheads="1"/>
          </p:cNvSpPr>
          <p:nvPr/>
        </p:nvSpPr>
        <p:spPr bwMode="auto">
          <a:xfrm>
            <a:off x="7005637" y="47720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36"/>
          <p:cNvSpPr>
            <a:spLocks noChangeArrowheads="1"/>
          </p:cNvSpPr>
          <p:nvPr/>
        </p:nvSpPr>
        <p:spPr bwMode="auto">
          <a:xfrm>
            <a:off x="6072187" y="39052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6281737" y="41814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6510337" y="48101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39"/>
          <p:cNvSpPr>
            <a:spLocks noChangeArrowheads="1"/>
          </p:cNvSpPr>
          <p:nvPr/>
        </p:nvSpPr>
        <p:spPr bwMode="auto">
          <a:xfrm>
            <a:off x="6491287" y="43053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8097837" y="39401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auto">
          <a:xfrm>
            <a:off x="7958137" y="51530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7481887" y="29051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43"/>
          <p:cNvSpPr>
            <a:spLocks noChangeArrowheads="1"/>
          </p:cNvSpPr>
          <p:nvPr/>
        </p:nvSpPr>
        <p:spPr bwMode="auto">
          <a:xfrm>
            <a:off x="7488237" y="41687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>
            <a:off x="8186737" y="46767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auto">
          <a:xfrm>
            <a:off x="7011987" y="36163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auto">
          <a:xfrm>
            <a:off x="7615237" y="4848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47"/>
          <p:cNvSpPr>
            <a:spLocks noChangeArrowheads="1"/>
          </p:cNvSpPr>
          <p:nvPr/>
        </p:nvSpPr>
        <p:spPr bwMode="auto">
          <a:xfrm>
            <a:off x="7405687" y="31146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48"/>
          <p:cNvSpPr>
            <a:spLocks noChangeArrowheads="1"/>
          </p:cNvSpPr>
          <p:nvPr/>
        </p:nvSpPr>
        <p:spPr bwMode="auto">
          <a:xfrm>
            <a:off x="6015037" y="4621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49"/>
          <p:cNvSpPr>
            <a:spLocks noChangeArrowheads="1"/>
          </p:cNvSpPr>
          <p:nvPr/>
        </p:nvSpPr>
        <p:spPr bwMode="auto">
          <a:xfrm>
            <a:off x="5634037" y="4754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50"/>
          <p:cNvSpPr>
            <a:spLocks noChangeArrowheads="1"/>
          </p:cNvSpPr>
          <p:nvPr/>
        </p:nvSpPr>
        <p:spPr bwMode="auto">
          <a:xfrm>
            <a:off x="7396162" y="324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51"/>
          <p:cNvSpPr>
            <a:spLocks noChangeArrowheads="1"/>
          </p:cNvSpPr>
          <p:nvPr/>
        </p:nvSpPr>
        <p:spPr bwMode="auto">
          <a:xfrm>
            <a:off x="6948487" y="27717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52"/>
          <p:cNvSpPr>
            <a:spLocks noChangeArrowheads="1"/>
          </p:cNvSpPr>
          <p:nvPr/>
        </p:nvSpPr>
        <p:spPr bwMode="auto">
          <a:xfrm>
            <a:off x="8072437" y="33432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 flipH="1">
            <a:off x="4864100" y="4497388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6100762" y="3144838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 flipV="1">
            <a:off x="6329362" y="4516438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6339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空间变换公式化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7" y="2420888"/>
            <a:ext cx="5956514" cy="22941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229200"/>
            <a:ext cx="3508241" cy="5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7254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核函数对应一种映射函数</a:t>
            </a:r>
            <a:endParaRPr lang="en-US" altLang="zh-CN" dirty="0" smtClean="0"/>
          </a:p>
          <a:p>
            <a:r>
              <a:rPr lang="zh-CN" altLang="en-US" dirty="0" smtClean="0"/>
              <a:t>为什么使用核函数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经过映射后的向量维度可能过高，导致向量内积计算量过大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50691"/>
            <a:ext cx="35115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77890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核函数例子</a:t>
            </a:r>
            <a:r>
              <a:rPr lang="en-US" altLang="zh-CN" dirty="0" smtClean="0"/>
              <a:t>-1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对应映射函数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64904"/>
            <a:ext cx="8382000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15163"/>
            <a:ext cx="5972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68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核函数例子</a:t>
            </a:r>
            <a:r>
              <a:rPr lang="en-US" altLang="zh-CN" dirty="0" smtClean="0"/>
              <a:t>-2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对应的映射函数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8572500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4963871"/>
            <a:ext cx="70008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513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函数间隔与几何间隔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93445" y="2022475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+</a:t>
            </a:r>
            <a:r>
              <a:rPr lang="en-US" altLang="zh-CN" sz="2000" dirty="0" smtClean="0">
                <a:latin typeface="Tahoma" pitchFamily="34" charset="0"/>
              </a:rPr>
              <a:t>1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-</a:t>
            </a:r>
            <a:r>
              <a:rPr lang="en-US" altLang="zh-CN" sz="2000" dirty="0" smtClean="0">
                <a:latin typeface="Tahoma" pitchFamily="34" charset="0"/>
              </a:rPr>
              <a:t>1 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</p:txBody>
      </p:sp>
      <p:sp>
        <p:nvSpPr>
          <p:cNvPr id="5" name="Oval 13"/>
          <p:cNvSpPr>
            <a:spLocks noChangeAspect="1" noChangeArrowheads="1"/>
          </p:cNvSpPr>
          <p:nvPr/>
        </p:nvSpPr>
        <p:spPr bwMode="auto">
          <a:xfrm rot="4777107">
            <a:off x="894239" y="217408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14"/>
          <p:cNvSpPr>
            <a:spLocks noChangeAspect="1" noChangeArrowheads="1"/>
          </p:cNvSpPr>
          <p:nvPr/>
        </p:nvSpPr>
        <p:spPr bwMode="auto">
          <a:xfrm rot="5895381">
            <a:off x="895033" y="2630487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103245" y="240347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2950845" y="575627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17"/>
          <p:cNvSpPr>
            <a:spLocks noChangeAspect="1" noChangeArrowheads="1"/>
          </p:cNvSpPr>
          <p:nvPr/>
        </p:nvSpPr>
        <p:spPr bwMode="auto">
          <a:xfrm>
            <a:off x="4230370" y="5226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8"/>
          <p:cNvSpPr>
            <a:spLocks noChangeAspect="1" noChangeArrowheads="1"/>
          </p:cNvSpPr>
          <p:nvPr/>
        </p:nvSpPr>
        <p:spPr bwMode="auto">
          <a:xfrm>
            <a:off x="2998470" y="40973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9"/>
          <p:cNvSpPr>
            <a:spLocks noChangeAspect="1" noChangeArrowheads="1"/>
          </p:cNvSpPr>
          <p:nvPr/>
        </p:nvSpPr>
        <p:spPr bwMode="auto">
          <a:xfrm>
            <a:off x="4852670" y="30083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0"/>
          <p:cNvSpPr>
            <a:spLocks noChangeAspect="1" noChangeArrowheads="1"/>
          </p:cNvSpPr>
          <p:nvPr/>
        </p:nvSpPr>
        <p:spPr bwMode="auto">
          <a:xfrm>
            <a:off x="4916170" y="3829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21"/>
          <p:cNvSpPr>
            <a:spLocks noChangeAspect="1" noChangeArrowheads="1"/>
          </p:cNvSpPr>
          <p:nvPr/>
        </p:nvSpPr>
        <p:spPr bwMode="auto">
          <a:xfrm>
            <a:off x="3922395" y="28575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2"/>
          <p:cNvSpPr>
            <a:spLocks noChangeAspect="1" noChangeArrowheads="1"/>
          </p:cNvSpPr>
          <p:nvPr/>
        </p:nvSpPr>
        <p:spPr bwMode="auto">
          <a:xfrm>
            <a:off x="4398645" y="3927475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3"/>
          <p:cNvSpPr>
            <a:spLocks noChangeAspect="1" noChangeArrowheads="1"/>
          </p:cNvSpPr>
          <p:nvPr/>
        </p:nvSpPr>
        <p:spPr bwMode="auto">
          <a:xfrm>
            <a:off x="3560445" y="331787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4"/>
          <p:cNvSpPr>
            <a:spLocks noChangeAspect="1" noChangeArrowheads="1"/>
          </p:cNvSpPr>
          <p:nvPr/>
        </p:nvSpPr>
        <p:spPr bwMode="auto">
          <a:xfrm>
            <a:off x="5617845" y="43084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5"/>
          <p:cNvSpPr>
            <a:spLocks noChangeAspect="1" noChangeArrowheads="1"/>
          </p:cNvSpPr>
          <p:nvPr/>
        </p:nvSpPr>
        <p:spPr bwMode="auto">
          <a:xfrm rot="20481726">
            <a:off x="4400233" y="4637088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 rot="20481726">
            <a:off x="6516370" y="34226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7"/>
          <p:cNvSpPr>
            <a:spLocks noChangeAspect="1" noChangeArrowheads="1"/>
          </p:cNvSpPr>
          <p:nvPr/>
        </p:nvSpPr>
        <p:spPr bwMode="auto">
          <a:xfrm rot="20481726">
            <a:off x="5808345" y="473868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8"/>
          <p:cNvSpPr>
            <a:spLocks noChangeAspect="1" noChangeArrowheads="1"/>
          </p:cNvSpPr>
          <p:nvPr/>
        </p:nvSpPr>
        <p:spPr bwMode="auto">
          <a:xfrm rot="20481726">
            <a:off x="3636645" y="286067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9"/>
          <p:cNvSpPr>
            <a:spLocks noChangeAspect="1" noChangeArrowheads="1"/>
          </p:cNvSpPr>
          <p:nvPr/>
        </p:nvSpPr>
        <p:spPr bwMode="auto">
          <a:xfrm rot="20481726">
            <a:off x="5224145" y="37782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0"/>
          <p:cNvSpPr>
            <a:spLocks noChangeAspect="1" noChangeArrowheads="1"/>
          </p:cNvSpPr>
          <p:nvPr/>
        </p:nvSpPr>
        <p:spPr bwMode="auto">
          <a:xfrm rot="20481726">
            <a:off x="6379845" y="46894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1"/>
          <p:cNvSpPr>
            <a:spLocks noChangeAspect="1" noChangeArrowheads="1"/>
          </p:cNvSpPr>
          <p:nvPr/>
        </p:nvSpPr>
        <p:spPr bwMode="auto">
          <a:xfrm rot="20481726">
            <a:off x="3627120" y="38338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2"/>
          <p:cNvSpPr>
            <a:spLocks noChangeAspect="1" noChangeArrowheads="1"/>
          </p:cNvSpPr>
          <p:nvPr/>
        </p:nvSpPr>
        <p:spPr bwMode="auto">
          <a:xfrm rot="5895381">
            <a:off x="4379595" y="325120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3"/>
          <p:cNvSpPr>
            <a:spLocks noChangeAspect="1" noChangeArrowheads="1"/>
          </p:cNvSpPr>
          <p:nvPr/>
        </p:nvSpPr>
        <p:spPr bwMode="auto">
          <a:xfrm rot="5895381">
            <a:off x="4648676" y="543639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4"/>
          <p:cNvSpPr>
            <a:spLocks noChangeAspect="1" noChangeArrowheads="1"/>
          </p:cNvSpPr>
          <p:nvPr/>
        </p:nvSpPr>
        <p:spPr bwMode="auto">
          <a:xfrm rot="5895381">
            <a:off x="3627120" y="42926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spect="1" noChangeArrowheads="1"/>
          </p:cNvSpPr>
          <p:nvPr/>
        </p:nvSpPr>
        <p:spPr bwMode="auto">
          <a:xfrm rot="5895381">
            <a:off x="4855845" y="25876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36"/>
          <p:cNvSpPr>
            <a:spLocks noChangeAspect="1" noChangeArrowheads="1"/>
          </p:cNvSpPr>
          <p:nvPr/>
        </p:nvSpPr>
        <p:spPr bwMode="auto">
          <a:xfrm rot="5895381">
            <a:off x="5817077" y="4337844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7"/>
          <p:cNvSpPr>
            <a:spLocks noChangeAspect="1" noChangeArrowheads="1"/>
          </p:cNvSpPr>
          <p:nvPr/>
        </p:nvSpPr>
        <p:spPr bwMode="auto">
          <a:xfrm rot="5895381">
            <a:off x="4882833" y="427355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8"/>
          <p:cNvSpPr>
            <a:spLocks noChangeAspect="1" noChangeArrowheads="1"/>
          </p:cNvSpPr>
          <p:nvPr/>
        </p:nvSpPr>
        <p:spPr bwMode="auto">
          <a:xfrm rot="5895381">
            <a:off x="6132195" y="35591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9"/>
          <p:cNvSpPr>
            <a:spLocks noChangeAspect="1" noChangeArrowheads="1"/>
          </p:cNvSpPr>
          <p:nvPr/>
        </p:nvSpPr>
        <p:spPr bwMode="auto">
          <a:xfrm rot="5895381">
            <a:off x="3600133" y="25400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0"/>
          <p:cNvSpPr>
            <a:spLocks noChangeAspect="1" noChangeArrowheads="1"/>
          </p:cNvSpPr>
          <p:nvPr/>
        </p:nvSpPr>
        <p:spPr bwMode="auto">
          <a:xfrm rot="5895381">
            <a:off x="5773420" y="34671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1"/>
          <p:cNvSpPr>
            <a:spLocks noChangeAspect="1" noChangeArrowheads="1"/>
          </p:cNvSpPr>
          <p:nvPr/>
        </p:nvSpPr>
        <p:spPr bwMode="auto">
          <a:xfrm rot="5895381">
            <a:off x="5629752" y="4912519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2"/>
          <p:cNvSpPr>
            <a:spLocks noChangeAspect="1" noChangeArrowheads="1"/>
          </p:cNvSpPr>
          <p:nvPr/>
        </p:nvSpPr>
        <p:spPr bwMode="auto">
          <a:xfrm rot="4777107">
            <a:off x="4010502" y="3728244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43"/>
          <p:cNvSpPr>
            <a:spLocks noChangeAspect="1" noChangeArrowheads="1"/>
          </p:cNvSpPr>
          <p:nvPr/>
        </p:nvSpPr>
        <p:spPr bwMode="auto">
          <a:xfrm rot="4777107">
            <a:off x="5163820" y="5448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44"/>
          <p:cNvSpPr>
            <a:spLocks noChangeAspect="1" noChangeArrowheads="1"/>
          </p:cNvSpPr>
          <p:nvPr/>
        </p:nvSpPr>
        <p:spPr bwMode="auto">
          <a:xfrm rot="4777107">
            <a:off x="4859020" y="5067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5"/>
          <p:cNvSpPr>
            <a:spLocks noChangeAspect="1" noChangeArrowheads="1"/>
          </p:cNvSpPr>
          <p:nvPr/>
        </p:nvSpPr>
        <p:spPr bwMode="auto">
          <a:xfrm rot="4777107">
            <a:off x="3329464" y="3929856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6"/>
          <p:cNvSpPr>
            <a:spLocks noChangeAspect="1" noChangeArrowheads="1"/>
          </p:cNvSpPr>
          <p:nvPr/>
        </p:nvSpPr>
        <p:spPr bwMode="auto">
          <a:xfrm rot="4777107">
            <a:off x="4225608" y="2970212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7"/>
          <p:cNvSpPr>
            <a:spLocks noChangeAspect="1" noChangeArrowheads="1"/>
          </p:cNvSpPr>
          <p:nvPr/>
        </p:nvSpPr>
        <p:spPr bwMode="auto">
          <a:xfrm rot="4777107">
            <a:off x="4868546" y="455771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8"/>
          <p:cNvSpPr>
            <a:spLocks noChangeAspect="1" noChangeArrowheads="1"/>
          </p:cNvSpPr>
          <p:nvPr/>
        </p:nvSpPr>
        <p:spPr bwMode="auto">
          <a:xfrm rot="4777107">
            <a:off x="3016727" y="32758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9"/>
          <p:cNvSpPr>
            <a:spLocks noChangeAspect="1" noChangeArrowheads="1"/>
          </p:cNvSpPr>
          <p:nvPr/>
        </p:nvSpPr>
        <p:spPr bwMode="auto">
          <a:xfrm rot="4777107">
            <a:off x="4450239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50"/>
          <p:cNvSpPr>
            <a:spLocks noChangeAspect="1" noChangeArrowheads="1"/>
          </p:cNvSpPr>
          <p:nvPr/>
        </p:nvSpPr>
        <p:spPr bwMode="auto">
          <a:xfrm rot="4777107">
            <a:off x="5816283" y="4949825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 flipV="1">
            <a:off x="3103245" y="2403475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 rot="18866664">
            <a:off x="4612940" y="2814952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b=0</a:t>
            </a:r>
          </a:p>
        </p:txBody>
      </p:sp>
      <p:sp>
        <p:nvSpPr>
          <p:cNvPr id="45" name="Rectangle 57"/>
          <p:cNvSpPr>
            <a:spLocks noChangeArrowheads="1"/>
          </p:cNvSpPr>
          <p:nvPr/>
        </p:nvSpPr>
        <p:spPr bwMode="auto">
          <a:xfrm>
            <a:off x="3103245" y="2098675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b&gt;0</a:t>
            </a: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4865737" y="5153244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i="1" dirty="0"/>
              <a:t>w x + b&lt;0</a:t>
            </a:r>
          </a:p>
        </p:txBody>
      </p:sp>
    </p:spTree>
    <p:extLst>
      <p:ext uri="{BB962C8B-B14F-4D97-AF65-F5344CB8AC3E}">
        <p14:creationId xmlns:p14="http://schemas.microsoft.com/office/powerpoint/2010/main" val="1358116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核函数作用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都体现出了核函数降低计算量</a:t>
            </a:r>
            <a:endParaRPr lang="en-US" altLang="zh-CN" dirty="0" smtClean="0"/>
          </a:p>
          <a:p>
            <a:pPr lvl="1"/>
            <a:r>
              <a:rPr lang="zh-CN" altLang="en-US" dirty="0"/>
              <a:t>另一</a:t>
            </a:r>
            <a:r>
              <a:rPr lang="zh-CN" altLang="en-US" dirty="0" smtClean="0"/>
              <a:t>个层面，如果</a:t>
            </a:r>
            <a:r>
              <a:rPr lang="en-US" altLang="zh-CN" dirty="0" smtClean="0"/>
              <a:t>x1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x2</a:t>
            </a:r>
            <a:r>
              <a:rPr lang="zh-CN" altLang="en-US" dirty="0" smtClean="0"/>
              <a:t>在对应维度空间位置接近，那么内积很大。所以核函数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是接近程度的度量函数</a:t>
            </a:r>
            <a:endParaRPr lang="en-US" altLang="zh-CN" dirty="0" smtClean="0"/>
          </a:p>
          <a:p>
            <a:pPr lvl="2"/>
            <a:r>
              <a:rPr lang="zh-CN" altLang="en-US" dirty="0"/>
              <a:t>高斯</a:t>
            </a:r>
            <a:r>
              <a:rPr lang="zh-CN" altLang="en-US" dirty="0" smtClean="0"/>
              <a:t>核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对应无限维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797152"/>
            <a:ext cx="3743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6911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什么样的核是合法的？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定义一个核矩阵</a:t>
            </a:r>
            <a:r>
              <a:rPr lang="en-US" altLang="zh-CN" dirty="0" smtClean="0"/>
              <a:t>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Mercer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K</a:t>
            </a:r>
            <a:r>
              <a:rPr lang="zh-CN" altLang="en-US" dirty="0" smtClean="0"/>
              <a:t>是合法的核的充分必要条件是对于一个有限的数据集，对应的核矩阵都是对称半正定矩阵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53" y="2333218"/>
            <a:ext cx="2495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665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常用核函数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</a:t>
            </a:r>
            <a:endParaRPr lang="en-US" altLang="zh-CN" dirty="0" smtClean="0"/>
          </a:p>
          <a:p>
            <a:pPr marL="471487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高斯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sigmoid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4505325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4" y="3816114"/>
            <a:ext cx="5372100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81" y="5301208"/>
            <a:ext cx="54102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84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核技法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确定一个超平面来进行分类</a:t>
            </a:r>
            <a:endParaRPr lang="en-US" altLang="zh-CN" dirty="0" smtClean="0"/>
          </a:p>
          <a:p>
            <a:r>
              <a:rPr lang="zh-CN" altLang="en-US" dirty="0" smtClean="0"/>
              <a:t>如果当前空间不是线性可分，映射到高维空间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SVM</a:t>
            </a:r>
            <a:r>
              <a:rPr lang="zh-CN" altLang="en-US" dirty="0" smtClean="0"/>
              <a:t>不直接进行映射，而是利用核函数</a:t>
            </a:r>
            <a:endParaRPr lang="en-US" altLang="zh-CN" dirty="0" smtClean="0"/>
          </a:p>
          <a:p>
            <a:r>
              <a:rPr lang="zh-CN" altLang="en-US" dirty="0" smtClean="0"/>
              <a:t>核函数应用在向量内积上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9358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软间隔分类器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当数据线性不可分时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映射到高维空间</a:t>
            </a:r>
            <a:endParaRPr lang="en-US" altLang="zh-CN" dirty="0"/>
          </a:p>
          <a:p>
            <a:pPr lvl="1"/>
            <a:r>
              <a:rPr lang="zh-CN" altLang="en-US" dirty="0" smtClean="0"/>
              <a:t>高维映射并不能保证数据线性可分，只能说有更大概率线性可分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888423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软间隔分类器</a:t>
            </a:r>
            <a:endParaRPr lang="zh-CN" altLang="en-US" dirty="0"/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高维空间仍然线性不可分时？</a:t>
            </a:r>
          </a:p>
          <a:p>
            <a:endParaRPr lang="zh-CN" altLang="en-US" dirty="0"/>
          </a:p>
        </p:txBody>
      </p:sp>
      <p:grpSp>
        <p:nvGrpSpPr>
          <p:cNvPr id="37" name="Group 34"/>
          <p:cNvGrpSpPr>
            <a:grpSpLocks/>
          </p:cNvGrpSpPr>
          <p:nvPr/>
        </p:nvGrpSpPr>
        <p:grpSpPr bwMode="auto">
          <a:xfrm>
            <a:off x="2005179" y="2686523"/>
            <a:ext cx="4772694" cy="2846610"/>
            <a:chOff x="107" y="516"/>
            <a:chExt cx="2562" cy="1545"/>
          </a:xfrm>
        </p:grpSpPr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folHlink"/>
                  </a:solidFill>
                  <a:latin typeface="Tahoma" pitchFamily="34" charset="0"/>
                </a:rPr>
                <a:t>wx+b=-1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hlink"/>
                  </a:solidFill>
                  <a:latin typeface="Tahoma" pitchFamily="34" charset="0"/>
                </a:rPr>
                <a:t>7</a:t>
              </a:r>
              <a:r>
                <a:rPr lang="en-US" altLang="zh-CN" sz="2400" i="1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1652" y="51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11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56283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间隔分类器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允许有数据点拥有小于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的几何间隔</a:t>
            </a:r>
            <a:endParaRPr lang="en-US" altLang="zh-CN" dirty="0" smtClean="0"/>
          </a:p>
          <a:p>
            <a:r>
              <a:rPr lang="zh-CN" altLang="en-US" dirty="0" smtClean="0"/>
              <a:t>但要受到惩罚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9" y="3140968"/>
            <a:ext cx="76390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700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软间隔分类器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拉格朗日方程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420888"/>
            <a:ext cx="9048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286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软间隔分类器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新的对偶问题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和原来相比，只对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做了更多约束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7" y="3068960"/>
            <a:ext cx="7858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8478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软间隔分类器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新约束下</a:t>
            </a:r>
            <a:r>
              <a:rPr lang="en-US" altLang="zh-CN" dirty="0" smtClean="0"/>
              <a:t>SMO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25833"/>
            <a:ext cx="5040560" cy="37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69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函数间隔与几何间隔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93445" y="2022475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+</a:t>
            </a:r>
            <a:r>
              <a:rPr lang="en-US" altLang="zh-CN" sz="2000" dirty="0" smtClean="0">
                <a:latin typeface="Tahoma" pitchFamily="34" charset="0"/>
              </a:rPr>
              <a:t>1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-</a:t>
            </a:r>
            <a:r>
              <a:rPr lang="en-US" altLang="zh-CN" sz="2000" dirty="0" smtClean="0">
                <a:latin typeface="Tahoma" pitchFamily="34" charset="0"/>
              </a:rPr>
              <a:t>1 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</p:txBody>
      </p:sp>
      <p:sp>
        <p:nvSpPr>
          <p:cNvPr id="5" name="Oval 13"/>
          <p:cNvSpPr>
            <a:spLocks noChangeAspect="1" noChangeArrowheads="1"/>
          </p:cNvSpPr>
          <p:nvPr/>
        </p:nvSpPr>
        <p:spPr bwMode="auto">
          <a:xfrm rot="4777107">
            <a:off x="894239" y="217408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14"/>
          <p:cNvSpPr>
            <a:spLocks noChangeAspect="1" noChangeArrowheads="1"/>
          </p:cNvSpPr>
          <p:nvPr/>
        </p:nvSpPr>
        <p:spPr bwMode="auto">
          <a:xfrm rot="5895381">
            <a:off x="895033" y="2630487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103245" y="240347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2950845" y="575627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17"/>
          <p:cNvSpPr>
            <a:spLocks noChangeAspect="1" noChangeArrowheads="1"/>
          </p:cNvSpPr>
          <p:nvPr/>
        </p:nvSpPr>
        <p:spPr bwMode="auto">
          <a:xfrm>
            <a:off x="4230370" y="5226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8"/>
          <p:cNvSpPr>
            <a:spLocks noChangeAspect="1" noChangeArrowheads="1"/>
          </p:cNvSpPr>
          <p:nvPr/>
        </p:nvSpPr>
        <p:spPr bwMode="auto">
          <a:xfrm>
            <a:off x="2998470" y="40973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9"/>
          <p:cNvSpPr>
            <a:spLocks noChangeAspect="1" noChangeArrowheads="1"/>
          </p:cNvSpPr>
          <p:nvPr/>
        </p:nvSpPr>
        <p:spPr bwMode="auto">
          <a:xfrm>
            <a:off x="4852670" y="30083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0"/>
          <p:cNvSpPr>
            <a:spLocks noChangeAspect="1" noChangeArrowheads="1"/>
          </p:cNvSpPr>
          <p:nvPr/>
        </p:nvSpPr>
        <p:spPr bwMode="auto">
          <a:xfrm>
            <a:off x="4916170" y="3829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21"/>
          <p:cNvSpPr>
            <a:spLocks noChangeAspect="1" noChangeArrowheads="1"/>
          </p:cNvSpPr>
          <p:nvPr/>
        </p:nvSpPr>
        <p:spPr bwMode="auto">
          <a:xfrm>
            <a:off x="3922395" y="28575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2"/>
          <p:cNvSpPr>
            <a:spLocks noChangeAspect="1" noChangeArrowheads="1"/>
          </p:cNvSpPr>
          <p:nvPr/>
        </p:nvSpPr>
        <p:spPr bwMode="auto">
          <a:xfrm>
            <a:off x="4398645" y="3927475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3"/>
          <p:cNvSpPr>
            <a:spLocks noChangeAspect="1" noChangeArrowheads="1"/>
          </p:cNvSpPr>
          <p:nvPr/>
        </p:nvSpPr>
        <p:spPr bwMode="auto">
          <a:xfrm>
            <a:off x="3560445" y="331787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4"/>
          <p:cNvSpPr>
            <a:spLocks noChangeAspect="1" noChangeArrowheads="1"/>
          </p:cNvSpPr>
          <p:nvPr/>
        </p:nvSpPr>
        <p:spPr bwMode="auto">
          <a:xfrm>
            <a:off x="5617845" y="43084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5"/>
          <p:cNvSpPr>
            <a:spLocks noChangeAspect="1" noChangeArrowheads="1"/>
          </p:cNvSpPr>
          <p:nvPr/>
        </p:nvSpPr>
        <p:spPr bwMode="auto">
          <a:xfrm rot="20481726">
            <a:off x="4400233" y="4637088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 rot="20481726">
            <a:off x="6516370" y="34226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7"/>
          <p:cNvSpPr>
            <a:spLocks noChangeAspect="1" noChangeArrowheads="1"/>
          </p:cNvSpPr>
          <p:nvPr/>
        </p:nvSpPr>
        <p:spPr bwMode="auto">
          <a:xfrm rot="20481726">
            <a:off x="5808345" y="473868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8"/>
          <p:cNvSpPr>
            <a:spLocks noChangeAspect="1" noChangeArrowheads="1"/>
          </p:cNvSpPr>
          <p:nvPr/>
        </p:nvSpPr>
        <p:spPr bwMode="auto">
          <a:xfrm rot="20481726">
            <a:off x="3636645" y="286067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9"/>
          <p:cNvSpPr>
            <a:spLocks noChangeAspect="1" noChangeArrowheads="1"/>
          </p:cNvSpPr>
          <p:nvPr/>
        </p:nvSpPr>
        <p:spPr bwMode="auto">
          <a:xfrm rot="20481726">
            <a:off x="5224145" y="37782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0"/>
          <p:cNvSpPr>
            <a:spLocks noChangeAspect="1" noChangeArrowheads="1"/>
          </p:cNvSpPr>
          <p:nvPr/>
        </p:nvSpPr>
        <p:spPr bwMode="auto">
          <a:xfrm rot="20481726">
            <a:off x="6379845" y="46894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1"/>
          <p:cNvSpPr>
            <a:spLocks noChangeAspect="1" noChangeArrowheads="1"/>
          </p:cNvSpPr>
          <p:nvPr/>
        </p:nvSpPr>
        <p:spPr bwMode="auto">
          <a:xfrm rot="20481726">
            <a:off x="3627120" y="38338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2"/>
          <p:cNvSpPr>
            <a:spLocks noChangeAspect="1" noChangeArrowheads="1"/>
          </p:cNvSpPr>
          <p:nvPr/>
        </p:nvSpPr>
        <p:spPr bwMode="auto">
          <a:xfrm rot="5895381">
            <a:off x="4379595" y="325120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3"/>
          <p:cNvSpPr>
            <a:spLocks noChangeAspect="1" noChangeArrowheads="1"/>
          </p:cNvSpPr>
          <p:nvPr/>
        </p:nvSpPr>
        <p:spPr bwMode="auto">
          <a:xfrm rot="5895381">
            <a:off x="4648676" y="543639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4"/>
          <p:cNvSpPr>
            <a:spLocks noChangeAspect="1" noChangeArrowheads="1"/>
          </p:cNvSpPr>
          <p:nvPr/>
        </p:nvSpPr>
        <p:spPr bwMode="auto">
          <a:xfrm rot="5895381">
            <a:off x="3627120" y="42926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spect="1" noChangeArrowheads="1"/>
          </p:cNvSpPr>
          <p:nvPr/>
        </p:nvSpPr>
        <p:spPr bwMode="auto">
          <a:xfrm rot="5895381">
            <a:off x="4855845" y="25876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36"/>
          <p:cNvSpPr>
            <a:spLocks noChangeAspect="1" noChangeArrowheads="1"/>
          </p:cNvSpPr>
          <p:nvPr/>
        </p:nvSpPr>
        <p:spPr bwMode="auto">
          <a:xfrm rot="5895381">
            <a:off x="5817077" y="4337844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7"/>
          <p:cNvSpPr>
            <a:spLocks noChangeAspect="1" noChangeArrowheads="1"/>
          </p:cNvSpPr>
          <p:nvPr/>
        </p:nvSpPr>
        <p:spPr bwMode="auto">
          <a:xfrm rot="5895381">
            <a:off x="4882833" y="427355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8"/>
          <p:cNvSpPr>
            <a:spLocks noChangeAspect="1" noChangeArrowheads="1"/>
          </p:cNvSpPr>
          <p:nvPr/>
        </p:nvSpPr>
        <p:spPr bwMode="auto">
          <a:xfrm rot="5895381">
            <a:off x="6132195" y="35591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9"/>
          <p:cNvSpPr>
            <a:spLocks noChangeAspect="1" noChangeArrowheads="1"/>
          </p:cNvSpPr>
          <p:nvPr/>
        </p:nvSpPr>
        <p:spPr bwMode="auto">
          <a:xfrm rot="5895381">
            <a:off x="3600133" y="25400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0"/>
          <p:cNvSpPr>
            <a:spLocks noChangeAspect="1" noChangeArrowheads="1"/>
          </p:cNvSpPr>
          <p:nvPr/>
        </p:nvSpPr>
        <p:spPr bwMode="auto">
          <a:xfrm rot="5895381">
            <a:off x="5773420" y="34671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1"/>
          <p:cNvSpPr>
            <a:spLocks noChangeAspect="1" noChangeArrowheads="1"/>
          </p:cNvSpPr>
          <p:nvPr/>
        </p:nvSpPr>
        <p:spPr bwMode="auto">
          <a:xfrm rot="5895381">
            <a:off x="5629752" y="4912519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2"/>
          <p:cNvSpPr>
            <a:spLocks noChangeAspect="1" noChangeArrowheads="1"/>
          </p:cNvSpPr>
          <p:nvPr/>
        </p:nvSpPr>
        <p:spPr bwMode="auto">
          <a:xfrm rot="4777107">
            <a:off x="4010502" y="3728244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43"/>
          <p:cNvSpPr>
            <a:spLocks noChangeAspect="1" noChangeArrowheads="1"/>
          </p:cNvSpPr>
          <p:nvPr/>
        </p:nvSpPr>
        <p:spPr bwMode="auto">
          <a:xfrm rot="4777107">
            <a:off x="5163820" y="5448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44"/>
          <p:cNvSpPr>
            <a:spLocks noChangeAspect="1" noChangeArrowheads="1"/>
          </p:cNvSpPr>
          <p:nvPr/>
        </p:nvSpPr>
        <p:spPr bwMode="auto">
          <a:xfrm rot="4777107">
            <a:off x="4859020" y="5067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5"/>
          <p:cNvSpPr>
            <a:spLocks noChangeAspect="1" noChangeArrowheads="1"/>
          </p:cNvSpPr>
          <p:nvPr/>
        </p:nvSpPr>
        <p:spPr bwMode="auto">
          <a:xfrm rot="4777107">
            <a:off x="3329464" y="3929856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6"/>
          <p:cNvSpPr>
            <a:spLocks noChangeAspect="1" noChangeArrowheads="1"/>
          </p:cNvSpPr>
          <p:nvPr/>
        </p:nvSpPr>
        <p:spPr bwMode="auto">
          <a:xfrm rot="4777107">
            <a:off x="4225608" y="2970212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7"/>
          <p:cNvSpPr>
            <a:spLocks noChangeAspect="1" noChangeArrowheads="1"/>
          </p:cNvSpPr>
          <p:nvPr/>
        </p:nvSpPr>
        <p:spPr bwMode="auto">
          <a:xfrm rot="4777107">
            <a:off x="4868546" y="455771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8"/>
          <p:cNvSpPr>
            <a:spLocks noChangeAspect="1" noChangeArrowheads="1"/>
          </p:cNvSpPr>
          <p:nvPr/>
        </p:nvSpPr>
        <p:spPr bwMode="auto">
          <a:xfrm rot="4777107">
            <a:off x="3016727" y="32758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9"/>
          <p:cNvSpPr>
            <a:spLocks noChangeAspect="1" noChangeArrowheads="1"/>
          </p:cNvSpPr>
          <p:nvPr/>
        </p:nvSpPr>
        <p:spPr bwMode="auto">
          <a:xfrm rot="4777107">
            <a:off x="4450239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50"/>
          <p:cNvSpPr>
            <a:spLocks noChangeAspect="1" noChangeArrowheads="1"/>
          </p:cNvSpPr>
          <p:nvPr/>
        </p:nvSpPr>
        <p:spPr bwMode="auto">
          <a:xfrm rot="4777107">
            <a:off x="5816283" y="4949825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 flipV="1">
            <a:off x="3103244" y="2686486"/>
            <a:ext cx="3270571" cy="243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4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数学特性</a:t>
            </a:r>
            <a:endParaRPr lang="en-US" altLang="zh-CN" dirty="0" smtClean="0"/>
          </a:p>
          <a:p>
            <a:pPr lvl="1"/>
            <a:r>
              <a:rPr lang="zh-CN" altLang="en-US" dirty="0"/>
              <a:t>凸</a:t>
            </a:r>
            <a:r>
              <a:rPr lang="zh-CN" altLang="en-US" dirty="0" smtClean="0"/>
              <a:t>优化问题，保证会有全局最优解</a:t>
            </a:r>
            <a:endParaRPr lang="en-US" altLang="zh-CN" dirty="0" smtClean="0"/>
          </a:p>
          <a:p>
            <a:r>
              <a:rPr lang="zh-CN" altLang="en-US" dirty="0" smtClean="0"/>
              <a:t>模型特性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可以处理高维数据</a:t>
            </a:r>
            <a:endParaRPr lang="en-US" altLang="zh-CN" dirty="0" smtClean="0"/>
          </a:p>
          <a:p>
            <a:pPr lvl="1"/>
            <a:r>
              <a:rPr lang="zh-CN" altLang="en-US" dirty="0"/>
              <a:t>软</a:t>
            </a:r>
            <a:r>
              <a:rPr lang="zh-CN" altLang="en-US" dirty="0" smtClean="0"/>
              <a:t>间隔降低过拟合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求解完成后只有少数数据起作用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灵活的选择核函数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97485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合页损失函数（</a:t>
            </a:r>
            <a:r>
              <a:rPr lang="en-US" altLang="zh-CN" dirty="0" smtClean="0"/>
              <a:t>hinge loss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Svm</a:t>
            </a:r>
            <a:r>
              <a:rPr lang="zh-CN" altLang="en-US" dirty="0" smtClean="0"/>
              <a:t>的另一种理解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43" y="2636912"/>
            <a:ext cx="6400800" cy="119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61181"/>
            <a:ext cx="2647950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9" y="3835754"/>
            <a:ext cx="5438048" cy="26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4414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现有的</a:t>
            </a:r>
            <a:r>
              <a:rPr lang="en-US" altLang="zh-CN" dirty="0"/>
              <a:t>SVM</a:t>
            </a:r>
            <a:r>
              <a:rPr lang="zh-CN" altLang="en-US" dirty="0" smtClean="0"/>
              <a:t>仅支持二类分类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分类解决</a:t>
            </a:r>
            <a:endParaRPr lang="en-US" altLang="zh-CN" dirty="0" smtClean="0"/>
          </a:p>
          <a:p>
            <a:pPr lvl="1"/>
            <a:r>
              <a:rPr lang="zh-CN" altLang="en-US" dirty="0"/>
              <a:t>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</a:t>
            </a:r>
            <a:r>
              <a:rPr lang="zh-CN" altLang="en-US" dirty="0" smtClean="0"/>
              <a:t>个分类器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N(N-1)/2</a:t>
            </a:r>
            <a:r>
              <a:rPr lang="zh-CN" altLang="en-US" dirty="0" smtClean="0"/>
              <a:t>个分类器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层次支持向量机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LogN</a:t>
            </a:r>
            <a:r>
              <a:rPr lang="zh-CN" altLang="en-US" dirty="0" smtClean="0"/>
              <a:t>个分类器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7300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 smtClean="0"/>
              <a:t>深度学习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端到端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15962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- </a:t>
            </a:r>
            <a:r>
              <a:rPr lang="zh-CN" altLang="en-US" dirty="0"/>
              <a:t>百度关键词分类比赛（</a:t>
            </a:r>
            <a:r>
              <a:rPr lang="en-US" altLang="zh-CN" dirty="0"/>
              <a:t>2013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问题：百度搜索串分类，算法基于</a:t>
            </a:r>
            <a:r>
              <a:rPr lang="en-US" altLang="zh-CN" dirty="0" err="1"/>
              <a:t>hadoop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数据量：</a:t>
            </a:r>
            <a:endParaRPr lang="en-US" altLang="zh-CN" dirty="0"/>
          </a:p>
          <a:p>
            <a:pPr lvl="2"/>
            <a:r>
              <a:rPr lang="zh-CN" altLang="en-US" dirty="0"/>
              <a:t>训练数据：</a:t>
            </a:r>
            <a:r>
              <a:rPr lang="en-US" altLang="zh-CN" dirty="0"/>
              <a:t>1000w</a:t>
            </a:r>
            <a:r>
              <a:rPr lang="zh-CN" altLang="en-US" dirty="0"/>
              <a:t>条， </a:t>
            </a:r>
            <a:r>
              <a:rPr lang="en-US" altLang="zh-CN" dirty="0"/>
              <a:t>33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测试数据：</a:t>
            </a:r>
            <a:r>
              <a:rPr lang="en-US" altLang="zh-CN" dirty="0"/>
              <a:t>100w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zh-CN" altLang="en-US" dirty="0"/>
              <a:t>结果：</a:t>
            </a:r>
            <a:endParaRPr lang="en-US" altLang="zh-CN" dirty="0"/>
          </a:p>
          <a:p>
            <a:pPr lvl="2"/>
            <a:r>
              <a:rPr lang="en-US" altLang="zh-CN" dirty="0"/>
              <a:t>97.65%</a:t>
            </a:r>
            <a:r>
              <a:rPr lang="zh-CN" altLang="en-US" dirty="0"/>
              <a:t>（三等奖），一等奖</a:t>
            </a:r>
            <a:r>
              <a:rPr lang="en-US" altLang="zh-CN" dirty="0"/>
              <a:t>98.65</a:t>
            </a:r>
            <a:r>
              <a:rPr lang="en-US" altLang="zh-CN" dirty="0" smtClean="0"/>
              <a:t>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040488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问题处理流程</a:t>
            </a:r>
            <a:endParaRPr lang="en-US" altLang="zh-CN" dirty="0"/>
          </a:p>
          <a:p>
            <a:pPr lvl="1"/>
            <a:r>
              <a:rPr lang="zh-CN" altLang="en-US" dirty="0"/>
              <a:t>文本分词</a:t>
            </a:r>
            <a:endParaRPr lang="en-US" altLang="zh-CN" dirty="0"/>
          </a:p>
          <a:p>
            <a:pPr lvl="1"/>
            <a:r>
              <a:rPr lang="zh-CN" altLang="en-US" dirty="0"/>
              <a:t>特征筛选</a:t>
            </a:r>
            <a:endParaRPr lang="en-US" altLang="zh-CN" dirty="0"/>
          </a:p>
          <a:p>
            <a:pPr lvl="2"/>
            <a:r>
              <a:rPr lang="zh-CN" altLang="en-US" dirty="0"/>
              <a:t>去除停用词</a:t>
            </a:r>
            <a:endParaRPr lang="en-US" altLang="zh-CN" dirty="0"/>
          </a:p>
          <a:p>
            <a:pPr lvl="2"/>
            <a:r>
              <a:rPr lang="zh-CN" altLang="en-US" dirty="0"/>
              <a:t>特征重要程度计算</a:t>
            </a:r>
            <a:endParaRPr lang="en-US" altLang="zh-CN" dirty="0"/>
          </a:p>
          <a:p>
            <a:pPr lvl="1"/>
            <a:r>
              <a:rPr lang="zh-CN" altLang="en-US" dirty="0"/>
              <a:t>分词结果向量化</a:t>
            </a:r>
            <a:endParaRPr lang="en-US" altLang="zh-CN" dirty="0"/>
          </a:p>
          <a:p>
            <a:pPr lvl="1"/>
            <a:r>
              <a:rPr lang="en-US" altLang="zh-CN" dirty="0" err="1"/>
              <a:t>LibSVM</a:t>
            </a:r>
            <a:r>
              <a:rPr lang="zh-CN" altLang="en-US" dirty="0"/>
              <a:t>训练模型</a:t>
            </a:r>
            <a:endParaRPr lang="en-US" altLang="zh-CN" dirty="0"/>
          </a:p>
          <a:p>
            <a:pPr lvl="1"/>
            <a:r>
              <a:rPr lang="zh-CN" altLang="en-US" dirty="0" smtClean="0"/>
              <a:t>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22332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特征选择</a:t>
            </a:r>
            <a:endParaRPr lang="en-US" altLang="zh-CN" dirty="0"/>
          </a:p>
          <a:p>
            <a:pPr lvl="1"/>
            <a:r>
              <a:rPr lang="en-US" altLang="zh-CN" dirty="0"/>
              <a:t>TF-IDF</a:t>
            </a:r>
          </a:p>
          <a:p>
            <a:pPr lvl="1"/>
            <a:r>
              <a:rPr lang="zh-CN" altLang="en-US" dirty="0"/>
              <a:t>词频</a:t>
            </a:r>
            <a:endParaRPr lang="en-US" altLang="zh-CN" dirty="0"/>
          </a:p>
          <a:p>
            <a:pPr lvl="1"/>
            <a:r>
              <a:rPr lang="zh-CN" altLang="en-US" dirty="0"/>
              <a:t>文档频率</a:t>
            </a:r>
            <a:endParaRPr lang="en-US" altLang="zh-CN" dirty="0"/>
          </a:p>
          <a:p>
            <a:pPr lvl="1"/>
            <a:r>
              <a:rPr lang="zh-CN" altLang="en-US" dirty="0"/>
              <a:t>互信息</a:t>
            </a:r>
            <a:endParaRPr lang="en-US" altLang="zh-CN" dirty="0"/>
          </a:p>
          <a:p>
            <a:pPr lvl="1"/>
            <a:r>
              <a:rPr lang="zh-CN" altLang="en-US" dirty="0"/>
              <a:t>信息增益</a:t>
            </a:r>
            <a:endParaRPr lang="en-US" altLang="zh-CN" dirty="0"/>
          </a:p>
          <a:p>
            <a:pPr lvl="1"/>
            <a:r>
              <a:rPr lang="zh-CN" altLang="en-US" dirty="0"/>
              <a:t>卡方分布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48114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分组数目与分类性能的权衡（</a:t>
            </a:r>
            <a:r>
              <a:rPr lang="en-US" altLang="zh-CN" sz="2400" dirty="0"/>
              <a:t>0.05%-0.15%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细粒度分词（</a:t>
            </a:r>
            <a:r>
              <a:rPr lang="en-US" altLang="zh-CN" sz="2400" dirty="0"/>
              <a:t>0.8%</a:t>
            </a:r>
            <a:r>
              <a:rPr lang="zh-CN" altLang="en-US" sz="2400" dirty="0"/>
              <a:t>左右）</a:t>
            </a:r>
            <a:endParaRPr lang="en-US" altLang="zh-CN" sz="2400" dirty="0"/>
          </a:p>
          <a:p>
            <a:pPr lvl="1"/>
            <a:r>
              <a:rPr lang="zh-CN" altLang="en-US" sz="2400" dirty="0"/>
              <a:t>张三</a:t>
            </a:r>
            <a:r>
              <a:rPr lang="en-US" altLang="zh-CN" sz="2400" dirty="0"/>
              <a:t>/</a:t>
            </a:r>
            <a:r>
              <a:rPr lang="zh-CN" altLang="en-US" sz="2400" dirty="0"/>
              <a:t>说的</a:t>
            </a:r>
            <a:r>
              <a:rPr lang="en-US" altLang="zh-CN" sz="2400" dirty="0"/>
              <a:t>/</a:t>
            </a:r>
            <a:r>
              <a:rPr lang="zh-CN" altLang="en-US" sz="2400" dirty="0"/>
              <a:t>确实</a:t>
            </a:r>
            <a:r>
              <a:rPr lang="en-US" altLang="zh-CN" sz="2400" dirty="0"/>
              <a:t>/</a:t>
            </a:r>
            <a:r>
              <a:rPr lang="zh-CN" altLang="en-US" sz="2400" dirty="0"/>
              <a:t>在理</a:t>
            </a:r>
            <a:endParaRPr lang="en-US" altLang="zh-CN" sz="2400" dirty="0"/>
          </a:p>
          <a:p>
            <a:pPr lvl="1"/>
            <a:r>
              <a:rPr lang="zh-CN" altLang="en-US" sz="2400" dirty="0"/>
              <a:t>张三</a:t>
            </a:r>
            <a:r>
              <a:rPr lang="en-US" altLang="zh-CN" sz="2400" dirty="0"/>
              <a:t>/</a:t>
            </a:r>
            <a:r>
              <a:rPr lang="zh-CN" altLang="en-US" sz="2400" dirty="0"/>
              <a:t>三</a:t>
            </a:r>
            <a:r>
              <a:rPr lang="en-US" altLang="zh-CN" sz="2400" dirty="0"/>
              <a:t>/</a:t>
            </a:r>
            <a:r>
              <a:rPr lang="zh-CN" altLang="en-US" sz="2400" dirty="0"/>
              <a:t>说的</a:t>
            </a:r>
            <a:r>
              <a:rPr lang="en-US" altLang="zh-CN" sz="2400" dirty="0"/>
              <a:t>/</a:t>
            </a:r>
            <a:r>
              <a:rPr lang="zh-CN" altLang="en-US" sz="2400" dirty="0"/>
              <a:t>的确</a:t>
            </a:r>
            <a:r>
              <a:rPr lang="en-US" altLang="zh-CN" sz="2400" dirty="0"/>
              <a:t>/</a:t>
            </a:r>
            <a:r>
              <a:rPr lang="zh-CN" altLang="en-US" sz="2400" dirty="0"/>
              <a:t>确实</a:t>
            </a:r>
            <a:r>
              <a:rPr lang="en-US" altLang="zh-CN" sz="2400" dirty="0"/>
              <a:t>/</a:t>
            </a:r>
            <a:r>
              <a:rPr lang="zh-CN" altLang="en-US" sz="2400" dirty="0"/>
              <a:t>实在</a:t>
            </a:r>
            <a:r>
              <a:rPr lang="en-US" altLang="zh-CN" sz="2400" dirty="0"/>
              <a:t>/</a:t>
            </a:r>
            <a:r>
              <a:rPr lang="zh-CN" altLang="en-US" sz="2400" dirty="0"/>
              <a:t>在理</a:t>
            </a:r>
            <a:endParaRPr lang="en-US" altLang="zh-CN" sz="2400" dirty="0"/>
          </a:p>
          <a:p>
            <a:r>
              <a:rPr lang="zh-CN" altLang="en-US" sz="2400" dirty="0"/>
              <a:t>向量化权重（</a:t>
            </a:r>
            <a:r>
              <a:rPr lang="en-US" altLang="zh-CN" sz="2400" dirty="0"/>
              <a:t>0.02%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 err="1"/>
              <a:t>svm</a:t>
            </a:r>
            <a:r>
              <a:rPr lang="zh-CN" altLang="en-US" sz="2400" dirty="0"/>
              <a:t>参数（</a:t>
            </a:r>
            <a:r>
              <a:rPr lang="en-US" altLang="zh-CN" sz="2400" dirty="0"/>
              <a:t>0.2%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-s 4 </a:t>
            </a:r>
            <a:r>
              <a:rPr lang="zh-CN" altLang="en-US" sz="2400" dirty="0"/>
              <a:t>（</a:t>
            </a:r>
            <a:r>
              <a:rPr lang="en-US" altLang="zh-CN" sz="2400" dirty="0"/>
              <a:t>MCSVM_CS</a:t>
            </a:r>
            <a:r>
              <a:rPr lang="zh-CN" altLang="en-US" sz="2400" dirty="0"/>
              <a:t>，</a:t>
            </a:r>
            <a:r>
              <a:rPr lang="en-US" altLang="zh-CN" sz="2400" dirty="0"/>
              <a:t>Multi-class SVM by Crammer and Singer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16000"/>
            <a:r>
              <a:rPr lang="zh-CN" altLang="en-US" sz="2400" dirty="0"/>
              <a:t>停用词（</a:t>
            </a:r>
            <a:r>
              <a:rPr lang="en-US" altLang="zh-CN" sz="2400" dirty="0"/>
              <a:t>0.04%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335283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Top1-</a:t>
            </a:r>
            <a:r>
              <a:rPr lang="zh-CN" altLang="en-US" dirty="0" smtClean="0"/>
              <a:t>解决方案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特征工程</a:t>
            </a:r>
            <a:endParaRPr lang="en-US" altLang="zh-CN" dirty="0" smtClean="0"/>
          </a:p>
          <a:p>
            <a:pPr lvl="1"/>
            <a:r>
              <a:rPr lang="en-US" altLang="zh-CN" dirty="0"/>
              <a:t>4-gram</a:t>
            </a:r>
            <a:r>
              <a:rPr lang="zh-CN" altLang="en-US" dirty="0"/>
              <a:t>字符组合（</a:t>
            </a:r>
            <a:r>
              <a:rPr lang="en-US" altLang="zh-CN" dirty="0"/>
              <a:t>180w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比如对于“生日蛋糕”这样的词语，提取“生日蛋糕”，“生日蛋”，“日蛋糕”，“生日”，“日蛋”，“蛋糕”，以及“生”，“日”，“蛋”，“糕”这些词语。</a:t>
            </a:r>
            <a:endParaRPr lang="en-US" altLang="zh-CN" dirty="0"/>
          </a:p>
          <a:p>
            <a:pPr lvl="1"/>
            <a:r>
              <a:rPr lang="en-US" altLang="zh-CN" dirty="0"/>
              <a:t>N-gram</a:t>
            </a:r>
            <a:r>
              <a:rPr lang="zh-CN" altLang="en-US" dirty="0"/>
              <a:t>词语组合（</a:t>
            </a:r>
            <a:r>
              <a:rPr lang="en-US" altLang="zh-CN" dirty="0"/>
              <a:t>570w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比如对于词语“天津 新开河街 房价”这样的短语我们会提取“天津新开河街”，“天津房价”，“新开河街房价”，“天津”，“新开河街”，“房价”这样的组合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04584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分词</a:t>
            </a:r>
            <a:r>
              <a:rPr lang="en-US" altLang="zh-CN" dirty="0"/>
              <a:t>-</a:t>
            </a:r>
            <a:r>
              <a:rPr lang="en-US" altLang="zh-CN" dirty="0" err="1"/>
              <a:t>IKAnalyzer</a:t>
            </a:r>
            <a:endParaRPr lang="en-US" altLang="zh-CN" dirty="0"/>
          </a:p>
          <a:p>
            <a:r>
              <a:rPr lang="en-US" altLang="zh-CN" dirty="0"/>
              <a:t>SVM</a:t>
            </a:r>
          </a:p>
          <a:p>
            <a:pPr lvl="1"/>
            <a:r>
              <a:rPr lang="en-US" altLang="zh-CN" dirty="0" err="1"/>
              <a:t>LibLinear</a:t>
            </a:r>
            <a:endParaRPr lang="en-US" altLang="zh-CN" dirty="0"/>
          </a:p>
          <a:p>
            <a:pPr lvl="1"/>
            <a:r>
              <a:rPr lang="en-US" altLang="zh-CN" dirty="0" err="1"/>
              <a:t>Hdfs</a:t>
            </a:r>
            <a:r>
              <a:rPr lang="zh-CN" altLang="en-US" dirty="0"/>
              <a:t>文件读取</a:t>
            </a:r>
            <a:endParaRPr lang="en-US" altLang="zh-CN" dirty="0"/>
          </a:p>
          <a:p>
            <a:pPr lvl="1"/>
            <a:r>
              <a:rPr lang="zh-CN" altLang="en-US" dirty="0"/>
              <a:t>一对一训练</a:t>
            </a:r>
            <a:r>
              <a:rPr lang="en-US" altLang="zh-CN" dirty="0"/>
              <a:t>or</a:t>
            </a:r>
            <a:r>
              <a:rPr lang="zh-CN" altLang="en-US" dirty="0"/>
              <a:t>分组训练</a:t>
            </a:r>
            <a:endParaRPr lang="en-US" altLang="zh-CN" dirty="0"/>
          </a:p>
          <a:p>
            <a:pPr lvl="1"/>
            <a:r>
              <a:rPr lang="zh-CN" altLang="en-US" dirty="0"/>
              <a:t>训练</a:t>
            </a:r>
            <a:r>
              <a:rPr lang="en-US" altLang="zh-CN" dirty="0"/>
              <a:t>map-reduce</a:t>
            </a:r>
            <a:r>
              <a:rPr lang="zh-CN" altLang="en-US" dirty="0"/>
              <a:t>伪代码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869160"/>
            <a:ext cx="6405981" cy="13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0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函数间隔与几何间隔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93445" y="2022475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+</a:t>
            </a:r>
            <a:r>
              <a:rPr lang="en-US" altLang="zh-CN" sz="2000" dirty="0" smtClean="0">
                <a:latin typeface="Tahoma" pitchFamily="34" charset="0"/>
              </a:rPr>
              <a:t>1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-</a:t>
            </a:r>
            <a:r>
              <a:rPr lang="en-US" altLang="zh-CN" sz="2000" dirty="0" smtClean="0">
                <a:latin typeface="Tahoma" pitchFamily="34" charset="0"/>
              </a:rPr>
              <a:t>1 </a:t>
            </a:r>
            <a:r>
              <a:rPr lang="zh-CN" altLang="en-US" sz="2000" dirty="0" smtClean="0">
                <a:latin typeface="Tahoma" pitchFamily="34" charset="0"/>
              </a:rPr>
              <a:t>类</a:t>
            </a:r>
            <a:endParaRPr lang="en-US" altLang="zh-CN" sz="2000" dirty="0">
              <a:latin typeface="Tahoma" pitchFamily="34" charset="0"/>
            </a:endParaRPr>
          </a:p>
        </p:txBody>
      </p:sp>
      <p:sp>
        <p:nvSpPr>
          <p:cNvPr id="5" name="Oval 13"/>
          <p:cNvSpPr>
            <a:spLocks noChangeAspect="1" noChangeArrowheads="1"/>
          </p:cNvSpPr>
          <p:nvPr/>
        </p:nvSpPr>
        <p:spPr bwMode="auto">
          <a:xfrm rot="4777107">
            <a:off x="894239" y="217408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14"/>
          <p:cNvSpPr>
            <a:spLocks noChangeAspect="1" noChangeArrowheads="1"/>
          </p:cNvSpPr>
          <p:nvPr/>
        </p:nvSpPr>
        <p:spPr bwMode="auto">
          <a:xfrm rot="5895381">
            <a:off x="895033" y="2630487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103245" y="240347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2950845" y="575627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17"/>
          <p:cNvSpPr>
            <a:spLocks noChangeAspect="1" noChangeArrowheads="1"/>
          </p:cNvSpPr>
          <p:nvPr/>
        </p:nvSpPr>
        <p:spPr bwMode="auto">
          <a:xfrm>
            <a:off x="4230370" y="5226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8"/>
          <p:cNvSpPr>
            <a:spLocks noChangeAspect="1" noChangeArrowheads="1"/>
          </p:cNvSpPr>
          <p:nvPr/>
        </p:nvSpPr>
        <p:spPr bwMode="auto">
          <a:xfrm>
            <a:off x="2998470" y="40973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9"/>
          <p:cNvSpPr>
            <a:spLocks noChangeAspect="1" noChangeArrowheads="1"/>
          </p:cNvSpPr>
          <p:nvPr/>
        </p:nvSpPr>
        <p:spPr bwMode="auto">
          <a:xfrm>
            <a:off x="4852670" y="30083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0"/>
          <p:cNvSpPr>
            <a:spLocks noChangeAspect="1" noChangeArrowheads="1"/>
          </p:cNvSpPr>
          <p:nvPr/>
        </p:nvSpPr>
        <p:spPr bwMode="auto">
          <a:xfrm>
            <a:off x="4916170" y="382905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21"/>
          <p:cNvSpPr>
            <a:spLocks noChangeAspect="1" noChangeArrowheads="1"/>
          </p:cNvSpPr>
          <p:nvPr/>
        </p:nvSpPr>
        <p:spPr bwMode="auto">
          <a:xfrm>
            <a:off x="3922395" y="28575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2"/>
          <p:cNvSpPr>
            <a:spLocks noChangeAspect="1" noChangeArrowheads="1"/>
          </p:cNvSpPr>
          <p:nvPr/>
        </p:nvSpPr>
        <p:spPr bwMode="auto">
          <a:xfrm>
            <a:off x="4398645" y="3927475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3"/>
          <p:cNvSpPr>
            <a:spLocks noChangeAspect="1" noChangeArrowheads="1"/>
          </p:cNvSpPr>
          <p:nvPr/>
        </p:nvSpPr>
        <p:spPr bwMode="auto">
          <a:xfrm>
            <a:off x="3560445" y="331787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4"/>
          <p:cNvSpPr>
            <a:spLocks noChangeAspect="1" noChangeArrowheads="1"/>
          </p:cNvSpPr>
          <p:nvPr/>
        </p:nvSpPr>
        <p:spPr bwMode="auto">
          <a:xfrm>
            <a:off x="5617845" y="43084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5"/>
          <p:cNvSpPr>
            <a:spLocks noChangeAspect="1" noChangeArrowheads="1"/>
          </p:cNvSpPr>
          <p:nvPr/>
        </p:nvSpPr>
        <p:spPr bwMode="auto">
          <a:xfrm rot="20481726">
            <a:off x="4400233" y="4637088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 rot="20481726">
            <a:off x="6516370" y="34226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7"/>
          <p:cNvSpPr>
            <a:spLocks noChangeAspect="1" noChangeArrowheads="1"/>
          </p:cNvSpPr>
          <p:nvPr/>
        </p:nvSpPr>
        <p:spPr bwMode="auto">
          <a:xfrm rot="20481726">
            <a:off x="5808345" y="473868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8"/>
          <p:cNvSpPr>
            <a:spLocks noChangeAspect="1" noChangeArrowheads="1"/>
          </p:cNvSpPr>
          <p:nvPr/>
        </p:nvSpPr>
        <p:spPr bwMode="auto">
          <a:xfrm rot="20481726">
            <a:off x="3636645" y="286067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9"/>
          <p:cNvSpPr>
            <a:spLocks noChangeAspect="1" noChangeArrowheads="1"/>
          </p:cNvSpPr>
          <p:nvPr/>
        </p:nvSpPr>
        <p:spPr bwMode="auto">
          <a:xfrm rot="20481726">
            <a:off x="5224145" y="377825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0"/>
          <p:cNvSpPr>
            <a:spLocks noChangeAspect="1" noChangeArrowheads="1"/>
          </p:cNvSpPr>
          <p:nvPr/>
        </p:nvSpPr>
        <p:spPr bwMode="auto">
          <a:xfrm rot="20481726">
            <a:off x="6379845" y="46894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1"/>
          <p:cNvSpPr>
            <a:spLocks noChangeAspect="1" noChangeArrowheads="1"/>
          </p:cNvSpPr>
          <p:nvPr/>
        </p:nvSpPr>
        <p:spPr bwMode="auto">
          <a:xfrm rot="20481726">
            <a:off x="3627120" y="383381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2"/>
          <p:cNvSpPr>
            <a:spLocks noChangeAspect="1" noChangeArrowheads="1"/>
          </p:cNvSpPr>
          <p:nvPr/>
        </p:nvSpPr>
        <p:spPr bwMode="auto">
          <a:xfrm rot="5895381">
            <a:off x="4379595" y="325120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3"/>
          <p:cNvSpPr>
            <a:spLocks noChangeAspect="1" noChangeArrowheads="1"/>
          </p:cNvSpPr>
          <p:nvPr/>
        </p:nvSpPr>
        <p:spPr bwMode="auto">
          <a:xfrm rot="5895381">
            <a:off x="4648676" y="543639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4"/>
          <p:cNvSpPr>
            <a:spLocks noChangeAspect="1" noChangeArrowheads="1"/>
          </p:cNvSpPr>
          <p:nvPr/>
        </p:nvSpPr>
        <p:spPr bwMode="auto">
          <a:xfrm rot="5895381">
            <a:off x="3627120" y="42926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spect="1" noChangeArrowheads="1"/>
          </p:cNvSpPr>
          <p:nvPr/>
        </p:nvSpPr>
        <p:spPr bwMode="auto">
          <a:xfrm rot="5895381">
            <a:off x="4855845" y="25876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36"/>
          <p:cNvSpPr>
            <a:spLocks noChangeAspect="1" noChangeArrowheads="1"/>
          </p:cNvSpPr>
          <p:nvPr/>
        </p:nvSpPr>
        <p:spPr bwMode="auto">
          <a:xfrm rot="5895381">
            <a:off x="5817077" y="4337844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7"/>
          <p:cNvSpPr>
            <a:spLocks noChangeAspect="1" noChangeArrowheads="1"/>
          </p:cNvSpPr>
          <p:nvPr/>
        </p:nvSpPr>
        <p:spPr bwMode="auto">
          <a:xfrm rot="5895381">
            <a:off x="4882833" y="427355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8"/>
          <p:cNvSpPr>
            <a:spLocks noChangeAspect="1" noChangeArrowheads="1"/>
          </p:cNvSpPr>
          <p:nvPr/>
        </p:nvSpPr>
        <p:spPr bwMode="auto">
          <a:xfrm rot="5895381">
            <a:off x="6132195" y="35591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9"/>
          <p:cNvSpPr>
            <a:spLocks noChangeAspect="1" noChangeArrowheads="1"/>
          </p:cNvSpPr>
          <p:nvPr/>
        </p:nvSpPr>
        <p:spPr bwMode="auto">
          <a:xfrm rot="5895381">
            <a:off x="3600133" y="2540000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0"/>
          <p:cNvSpPr>
            <a:spLocks noChangeAspect="1" noChangeArrowheads="1"/>
          </p:cNvSpPr>
          <p:nvPr/>
        </p:nvSpPr>
        <p:spPr bwMode="auto">
          <a:xfrm rot="5895381">
            <a:off x="5773420" y="34671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1"/>
          <p:cNvSpPr>
            <a:spLocks noChangeAspect="1" noChangeArrowheads="1"/>
          </p:cNvSpPr>
          <p:nvPr/>
        </p:nvSpPr>
        <p:spPr bwMode="auto">
          <a:xfrm rot="5895381">
            <a:off x="5629752" y="4912519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2"/>
          <p:cNvSpPr>
            <a:spLocks noChangeAspect="1" noChangeArrowheads="1"/>
          </p:cNvSpPr>
          <p:nvPr/>
        </p:nvSpPr>
        <p:spPr bwMode="auto">
          <a:xfrm rot="4777107">
            <a:off x="4010502" y="3728244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43"/>
          <p:cNvSpPr>
            <a:spLocks noChangeAspect="1" noChangeArrowheads="1"/>
          </p:cNvSpPr>
          <p:nvPr/>
        </p:nvSpPr>
        <p:spPr bwMode="auto">
          <a:xfrm rot="4777107">
            <a:off x="5163820" y="5448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44"/>
          <p:cNvSpPr>
            <a:spLocks noChangeAspect="1" noChangeArrowheads="1"/>
          </p:cNvSpPr>
          <p:nvPr/>
        </p:nvSpPr>
        <p:spPr bwMode="auto">
          <a:xfrm rot="4777107">
            <a:off x="4859020" y="5067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5"/>
          <p:cNvSpPr>
            <a:spLocks noChangeAspect="1" noChangeArrowheads="1"/>
          </p:cNvSpPr>
          <p:nvPr/>
        </p:nvSpPr>
        <p:spPr bwMode="auto">
          <a:xfrm rot="4777107">
            <a:off x="3329464" y="3929856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6"/>
          <p:cNvSpPr>
            <a:spLocks noChangeAspect="1" noChangeArrowheads="1"/>
          </p:cNvSpPr>
          <p:nvPr/>
        </p:nvSpPr>
        <p:spPr bwMode="auto">
          <a:xfrm rot="4777107">
            <a:off x="4225608" y="2970212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7"/>
          <p:cNvSpPr>
            <a:spLocks noChangeAspect="1" noChangeArrowheads="1"/>
          </p:cNvSpPr>
          <p:nvPr/>
        </p:nvSpPr>
        <p:spPr bwMode="auto">
          <a:xfrm rot="4777107">
            <a:off x="4868546" y="455771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8"/>
          <p:cNvSpPr>
            <a:spLocks noChangeAspect="1" noChangeArrowheads="1"/>
          </p:cNvSpPr>
          <p:nvPr/>
        </p:nvSpPr>
        <p:spPr bwMode="auto">
          <a:xfrm rot="4777107">
            <a:off x="3016727" y="32758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9"/>
          <p:cNvSpPr>
            <a:spLocks noChangeAspect="1" noChangeArrowheads="1"/>
          </p:cNvSpPr>
          <p:nvPr/>
        </p:nvSpPr>
        <p:spPr bwMode="auto">
          <a:xfrm rot="4777107">
            <a:off x="4450239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50"/>
          <p:cNvSpPr>
            <a:spLocks noChangeAspect="1" noChangeArrowheads="1"/>
          </p:cNvSpPr>
          <p:nvPr/>
        </p:nvSpPr>
        <p:spPr bwMode="auto">
          <a:xfrm rot="4777107">
            <a:off x="5816283" y="4949825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 flipV="1">
            <a:off x="3922395" y="2169919"/>
            <a:ext cx="1513701" cy="33336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59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Notebook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4771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不平衡文本分类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数据层面</a:t>
            </a:r>
            <a:endParaRPr lang="en-US" altLang="zh-CN" dirty="0"/>
          </a:p>
          <a:p>
            <a:pPr lvl="1"/>
            <a:r>
              <a:rPr lang="zh-CN" altLang="en-US" dirty="0"/>
              <a:t>重采样</a:t>
            </a:r>
            <a:r>
              <a:rPr lang="en-US" altLang="zh-CN" dirty="0"/>
              <a:t>—</a:t>
            </a:r>
            <a:r>
              <a:rPr lang="zh-CN" altLang="en-US" dirty="0"/>
              <a:t>上采样、下采样、</a:t>
            </a:r>
            <a:r>
              <a:rPr lang="en-US" altLang="zh-CN" dirty="0"/>
              <a:t>SMOTE</a:t>
            </a:r>
          </a:p>
          <a:p>
            <a:pPr lvl="1"/>
            <a:r>
              <a:rPr lang="zh-CN" altLang="en-US" dirty="0"/>
              <a:t>训练集划分</a:t>
            </a:r>
            <a:r>
              <a:rPr lang="en-US" altLang="zh-CN" dirty="0"/>
              <a:t>——</a:t>
            </a:r>
            <a:r>
              <a:rPr lang="zh-CN" altLang="en-US" dirty="0"/>
              <a:t>大类划分子集</a:t>
            </a:r>
            <a:endParaRPr lang="en-US" altLang="zh-CN" dirty="0"/>
          </a:p>
          <a:p>
            <a:r>
              <a:rPr lang="zh-CN" altLang="en-US" dirty="0"/>
              <a:t>传统算法层面</a:t>
            </a:r>
            <a:endParaRPr lang="en-US" altLang="zh-CN" dirty="0"/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zh-CN" altLang="en-US" dirty="0"/>
              <a:t>少数类加权</a:t>
            </a:r>
            <a:endParaRPr lang="en-US" altLang="zh-CN" dirty="0"/>
          </a:p>
          <a:p>
            <a:pPr lvl="1"/>
            <a:r>
              <a:rPr lang="zh-CN" altLang="en-US" dirty="0"/>
              <a:t>多层分类</a:t>
            </a:r>
            <a:endParaRPr lang="en-US" altLang="zh-CN" dirty="0"/>
          </a:p>
          <a:p>
            <a:pPr lvl="1"/>
            <a:r>
              <a:rPr lang="zh-CN" altLang="en-US" dirty="0"/>
              <a:t>规则</a:t>
            </a:r>
            <a:r>
              <a:rPr lang="zh-CN" altLang="en-US" dirty="0" smtClean="0"/>
              <a:t>集成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981143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2780928"/>
            <a:ext cx="2376264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000" dirty="0" smtClean="0"/>
              <a:t>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91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函数间隔与几何间隔</a:t>
            </a:r>
            <a:endParaRPr lang="zh-CN" altLang="en-US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973227" y="2121093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itchFamily="34" charset="0"/>
              </a:rPr>
              <a:t> </a:t>
            </a: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+1</a:t>
            </a:r>
            <a:endParaRPr lang="en-US" altLang="zh-CN" sz="2000" dirty="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itchFamily="34" charset="0"/>
              </a:rPr>
              <a:t> </a:t>
            </a:r>
            <a:r>
              <a:rPr lang="zh-CN" altLang="en-US" sz="2000" dirty="0" smtClean="0">
                <a:latin typeface="Tahoma" pitchFamily="34" charset="0"/>
              </a:rPr>
              <a:t>表示</a:t>
            </a:r>
            <a:r>
              <a:rPr lang="en-US" altLang="zh-CN" sz="2000" dirty="0" smtClean="0">
                <a:latin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</a:rPr>
              <a:t>-1</a:t>
            </a:r>
          </a:p>
        </p:txBody>
      </p:sp>
      <p:sp>
        <p:nvSpPr>
          <p:cNvPr id="5" name="Oval 13"/>
          <p:cNvSpPr>
            <a:spLocks noChangeAspect="1" noChangeArrowheads="1"/>
          </p:cNvSpPr>
          <p:nvPr/>
        </p:nvSpPr>
        <p:spPr bwMode="auto">
          <a:xfrm rot="4777107">
            <a:off x="1050221" y="2272699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14"/>
          <p:cNvSpPr>
            <a:spLocks noChangeAspect="1" noChangeArrowheads="1"/>
          </p:cNvSpPr>
          <p:nvPr/>
        </p:nvSpPr>
        <p:spPr bwMode="auto">
          <a:xfrm rot="5895381">
            <a:off x="1051015" y="2729105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725827" y="2425893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2573427" y="5778693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17"/>
          <p:cNvSpPr>
            <a:spLocks noChangeAspect="1" noChangeArrowheads="1"/>
          </p:cNvSpPr>
          <p:nvPr/>
        </p:nvSpPr>
        <p:spPr bwMode="auto">
          <a:xfrm>
            <a:off x="3852952" y="5248468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8"/>
          <p:cNvSpPr>
            <a:spLocks noChangeAspect="1" noChangeArrowheads="1"/>
          </p:cNvSpPr>
          <p:nvPr/>
        </p:nvSpPr>
        <p:spPr bwMode="auto">
          <a:xfrm>
            <a:off x="2621052" y="4119756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9"/>
          <p:cNvSpPr>
            <a:spLocks noChangeAspect="1" noChangeArrowheads="1"/>
          </p:cNvSpPr>
          <p:nvPr/>
        </p:nvSpPr>
        <p:spPr bwMode="auto">
          <a:xfrm>
            <a:off x="4475252" y="3030731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0"/>
          <p:cNvSpPr>
            <a:spLocks noChangeAspect="1" noChangeArrowheads="1"/>
          </p:cNvSpPr>
          <p:nvPr/>
        </p:nvSpPr>
        <p:spPr bwMode="auto">
          <a:xfrm>
            <a:off x="4538752" y="3851468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21"/>
          <p:cNvSpPr>
            <a:spLocks noChangeAspect="1" noChangeArrowheads="1"/>
          </p:cNvSpPr>
          <p:nvPr/>
        </p:nvSpPr>
        <p:spPr bwMode="auto">
          <a:xfrm>
            <a:off x="3544977" y="2879918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2"/>
          <p:cNvSpPr>
            <a:spLocks noChangeAspect="1" noChangeArrowheads="1"/>
          </p:cNvSpPr>
          <p:nvPr/>
        </p:nvSpPr>
        <p:spPr bwMode="auto">
          <a:xfrm>
            <a:off x="4021227" y="3949893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3"/>
          <p:cNvSpPr>
            <a:spLocks noChangeAspect="1" noChangeArrowheads="1"/>
          </p:cNvSpPr>
          <p:nvPr/>
        </p:nvSpPr>
        <p:spPr bwMode="auto">
          <a:xfrm>
            <a:off x="3183027" y="3340293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4"/>
          <p:cNvSpPr>
            <a:spLocks noChangeAspect="1" noChangeArrowheads="1"/>
          </p:cNvSpPr>
          <p:nvPr/>
        </p:nvSpPr>
        <p:spPr bwMode="auto">
          <a:xfrm>
            <a:off x="5240427" y="433089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5"/>
          <p:cNvSpPr>
            <a:spLocks noChangeAspect="1" noChangeArrowheads="1"/>
          </p:cNvSpPr>
          <p:nvPr/>
        </p:nvSpPr>
        <p:spPr bwMode="auto">
          <a:xfrm rot="20481726">
            <a:off x="4022815" y="4659506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 rot="20481726">
            <a:off x="6138952" y="344506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7"/>
          <p:cNvSpPr>
            <a:spLocks noChangeAspect="1" noChangeArrowheads="1"/>
          </p:cNvSpPr>
          <p:nvPr/>
        </p:nvSpPr>
        <p:spPr bwMode="auto">
          <a:xfrm rot="20481726">
            <a:off x="5430927" y="4761106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8"/>
          <p:cNvSpPr>
            <a:spLocks noChangeAspect="1" noChangeArrowheads="1"/>
          </p:cNvSpPr>
          <p:nvPr/>
        </p:nvSpPr>
        <p:spPr bwMode="auto">
          <a:xfrm rot="20481726">
            <a:off x="3259227" y="2883093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9"/>
          <p:cNvSpPr>
            <a:spLocks noChangeAspect="1" noChangeArrowheads="1"/>
          </p:cNvSpPr>
          <p:nvPr/>
        </p:nvSpPr>
        <p:spPr bwMode="auto">
          <a:xfrm rot="20481726">
            <a:off x="4846727" y="380066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0"/>
          <p:cNvSpPr>
            <a:spLocks noChangeAspect="1" noChangeArrowheads="1"/>
          </p:cNvSpPr>
          <p:nvPr/>
        </p:nvSpPr>
        <p:spPr bwMode="auto">
          <a:xfrm rot="20481726">
            <a:off x="6002427" y="4711893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1"/>
          <p:cNvSpPr>
            <a:spLocks noChangeAspect="1" noChangeArrowheads="1"/>
          </p:cNvSpPr>
          <p:nvPr/>
        </p:nvSpPr>
        <p:spPr bwMode="auto">
          <a:xfrm rot="20481726">
            <a:off x="3249702" y="3856231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2"/>
          <p:cNvSpPr>
            <a:spLocks noChangeAspect="1" noChangeArrowheads="1"/>
          </p:cNvSpPr>
          <p:nvPr/>
        </p:nvSpPr>
        <p:spPr bwMode="auto">
          <a:xfrm rot="5895381">
            <a:off x="4002177" y="3273618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3"/>
          <p:cNvSpPr>
            <a:spLocks noChangeAspect="1" noChangeArrowheads="1"/>
          </p:cNvSpPr>
          <p:nvPr/>
        </p:nvSpPr>
        <p:spPr bwMode="auto">
          <a:xfrm rot="5895381">
            <a:off x="4271258" y="5458812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4"/>
          <p:cNvSpPr>
            <a:spLocks noChangeAspect="1" noChangeArrowheads="1"/>
          </p:cNvSpPr>
          <p:nvPr/>
        </p:nvSpPr>
        <p:spPr bwMode="auto">
          <a:xfrm rot="5895381">
            <a:off x="3249702" y="4315018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spect="1" noChangeArrowheads="1"/>
          </p:cNvSpPr>
          <p:nvPr/>
        </p:nvSpPr>
        <p:spPr bwMode="auto">
          <a:xfrm rot="5895381">
            <a:off x="4478427" y="2610043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36"/>
          <p:cNvSpPr>
            <a:spLocks noChangeAspect="1" noChangeArrowheads="1"/>
          </p:cNvSpPr>
          <p:nvPr/>
        </p:nvSpPr>
        <p:spPr bwMode="auto">
          <a:xfrm rot="5895381">
            <a:off x="5439659" y="4360262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7"/>
          <p:cNvSpPr>
            <a:spLocks noChangeAspect="1" noChangeArrowheads="1"/>
          </p:cNvSpPr>
          <p:nvPr/>
        </p:nvSpPr>
        <p:spPr bwMode="auto">
          <a:xfrm rot="5895381">
            <a:off x="4505415" y="429596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8"/>
          <p:cNvSpPr>
            <a:spLocks noChangeAspect="1" noChangeArrowheads="1"/>
          </p:cNvSpPr>
          <p:nvPr/>
        </p:nvSpPr>
        <p:spPr bwMode="auto">
          <a:xfrm rot="5895381">
            <a:off x="5754777" y="3581593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9"/>
          <p:cNvSpPr>
            <a:spLocks noChangeAspect="1" noChangeArrowheads="1"/>
          </p:cNvSpPr>
          <p:nvPr/>
        </p:nvSpPr>
        <p:spPr bwMode="auto">
          <a:xfrm rot="5895381">
            <a:off x="3222715" y="2562418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0"/>
          <p:cNvSpPr>
            <a:spLocks noChangeAspect="1" noChangeArrowheads="1"/>
          </p:cNvSpPr>
          <p:nvPr/>
        </p:nvSpPr>
        <p:spPr bwMode="auto">
          <a:xfrm rot="5895381">
            <a:off x="5396002" y="348951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1"/>
          <p:cNvSpPr>
            <a:spLocks noChangeAspect="1" noChangeArrowheads="1"/>
          </p:cNvSpPr>
          <p:nvPr/>
        </p:nvSpPr>
        <p:spPr bwMode="auto">
          <a:xfrm rot="5895381">
            <a:off x="5252334" y="4934937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2"/>
          <p:cNvSpPr>
            <a:spLocks noChangeAspect="1" noChangeArrowheads="1"/>
          </p:cNvSpPr>
          <p:nvPr/>
        </p:nvSpPr>
        <p:spPr bwMode="auto">
          <a:xfrm rot="4777107">
            <a:off x="3633084" y="3750662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43"/>
          <p:cNvSpPr>
            <a:spLocks noChangeAspect="1" noChangeArrowheads="1"/>
          </p:cNvSpPr>
          <p:nvPr/>
        </p:nvSpPr>
        <p:spPr bwMode="auto">
          <a:xfrm rot="4777107">
            <a:off x="4786402" y="547071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44"/>
          <p:cNvSpPr>
            <a:spLocks noChangeAspect="1" noChangeArrowheads="1"/>
          </p:cNvSpPr>
          <p:nvPr/>
        </p:nvSpPr>
        <p:spPr bwMode="auto">
          <a:xfrm rot="4777107">
            <a:off x="4481602" y="508971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5"/>
          <p:cNvSpPr>
            <a:spLocks noChangeAspect="1" noChangeArrowheads="1"/>
          </p:cNvSpPr>
          <p:nvPr/>
        </p:nvSpPr>
        <p:spPr bwMode="auto">
          <a:xfrm rot="4777107">
            <a:off x="2952046" y="3952274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6"/>
          <p:cNvSpPr>
            <a:spLocks noChangeAspect="1" noChangeArrowheads="1"/>
          </p:cNvSpPr>
          <p:nvPr/>
        </p:nvSpPr>
        <p:spPr bwMode="auto">
          <a:xfrm rot="4777107">
            <a:off x="3848190" y="2992630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7"/>
          <p:cNvSpPr>
            <a:spLocks noChangeAspect="1" noChangeArrowheads="1"/>
          </p:cNvSpPr>
          <p:nvPr/>
        </p:nvSpPr>
        <p:spPr bwMode="auto">
          <a:xfrm rot="4777107">
            <a:off x="4491128" y="458013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8"/>
          <p:cNvSpPr>
            <a:spLocks noChangeAspect="1" noChangeArrowheads="1"/>
          </p:cNvSpPr>
          <p:nvPr/>
        </p:nvSpPr>
        <p:spPr bwMode="auto">
          <a:xfrm rot="4777107">
            <a:off x="2639309" y="3298224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9"/>
          <p:cNvSpPr>
            <a:spLocks noChangeAspect="1" noChangeArrowheads="1"/>
          </p:cNvSpPr>
          <p:nvPr/>
        </p:nvSpPr>
        <p:spPr bwMode="auto">
          <a:xfrm rot="4777107">
            <a:off x="4072821" y="5265137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50"/>
          <p:cNvSpPr>
            <a:spLocks noChangeAspect="1" noChangeArrowheads="1"/>
          </p:cNvSpPr>
          <p:nvPr/>
        </p:nvSpPr>
        <p:spPr bwMode="auto">
          <a:xfrm rot="4777107">
            <a:off x="5438865" y="4972243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 flipV="1">
            <a:off x="3564027" y="1892493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55"/>
          <p:cNvSpPr>
            <a:spLocks noChangeShapeType="1"/>
          </p:cNvSpPr>
          <p:nvPr/>
        </p:nvSpPr>
        <p:spPr bwMode="auto">
          <a:xfrm flipV="1">
            <a:off x="2421027" y="2578293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56"/>
          <p:cNvSpPr>
            <a:spLocks noChangeShapeType="1"/>
          </p:cNvSpPr>
          <p:nvPr/>
        </p:nvSpPr>
        <p:spPr bwMode="auto">
          <a:xfrm flipV="1">
            <a:off x="2725827" y="2425893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V="1">
            <a:off x="2192427" y="2654493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V="1">
            <a:off x="2573427" y="2425893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 flipV="1">
            <a:off x="2497227" y="2121093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 flipV="1">
            <a:off x="2725827" y="1968693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 flipV="1">
            <a:off x="2954427" y="2349693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 flipV="1">
            <a:off x="2497227" y="2425893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83155" y="3352583"/>
            <a:ext cx="2360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哪一条线是最好的？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00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函数间隔与几何间隔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分类模型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函数间隔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8" y="2132856"/>
            <a:ext cx="2828944" cy="8756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181920"/>
            <a:ext cx="369570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71" y="4437112"/>
            <a:ext cx="3971925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6" y="5445224"/>
            <a:ext cx="2219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16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函数间隔与几何间隔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只要成倍的增大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函数间隔就能无限增大</a:t>
            </a:r>
            <a:endParaRPr lang="en-US" altLang="zh-CN" dirty="0" smtClean="0"/>
          </a:p>
          <a:p>
            <a:r>
              <a:rPr lang="zh-CN" altLang="en-US" dirty="0" smtClean="0"/>
              <a:t>几何间隔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</a:t>
            </a:r>
            <a:r>
              <a:rPr lang="en-US" altLang="zh-CN" dirty="0" smtClean="0"/>
              <a:t>w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即在</a:t>
            </a:r>
            <a:r>
              <a:rPr lang="en-US" altLang="zh-CN" dirty="0"/>
              <a:t>||w||=1 </a:t>
            </a:r>
            <a:r>
              <a:rPr lang="zh-CN" altLang="en-US" dirty="0"/>
              <a:t>条件下函数间隔最小值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8" y="3429000"/>
            <a:ext cx="8058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36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1282</Words>
  <Application>Microsoft Office PowerPoint</Application>
  <PresentationFormat>全屏显示(4:3)</PresentationFormat>
  <Paragraphs>308</Paragraphs>
  <Slides>62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4" baseType="lpstr">
      <vt:lpstr>5_Profile</vt:lpstr>
      <vt:lpstr>3_Profile</vt:lpstr>
      <vt:lpstr>SVM--Support Vector Machine</vt:lpstr>
      <vt:lpstr>SVM</vt:lpstr>
      <vt:lpstr>SVM模型</vt:lpstr>
      <vt:lpstr>函数间隔与几何间隔</vt:lpstr>
      <vt:lpstr>函数间隔与几何间隔</vt:lpstr>
      <vt:lpstr>函数间隔与几何间隔</vt:lpstr>
      <vt:lpstr>函数间隔与几何间隔</vt:lpstr>
      <vt:lpstr>函数间隔与几何间隔</vt:lpstr>
      <vt:lpstr>函数间隔与几何间隔</vt:lpstr>
      <vt:lpstr>函数间隔与几何间隔</vt:lpstr>
      <vt:lpstr>最优间隔分类器</vt:lpstr>
      <vt:lpstr>最优间隔分类器</vt:lpstr>
      <vt:lpstr>最优间隔分类器</vt:lpstr>
      <vt:lpstr>最优间隔分类器</vt:lpstr>
      <vt:lpstr>拉格朗日函数</vt:lpstr>
      <vt:lpstr>广义拉格朗日函数</vt:lpstr>
      <vt:lpstr>广义拉格朗日函数</vt:lpstr>
      <vt:lpstr>广义拉格朗日函数</vt:lpstr>
      <vt:lpstr>广义拉格朗日函数</vt:lpstr>
      <vt:lpstr>广义拉格朗日函数</vt:lpstr>
      <vt:lpstr>广义拉格朗日函数</vt:lpstr>
      <vt:lpstr>广义拉格朗日函数</vt:lpstr>
      <vt:lpstr>最优间隔分类器求解</vt:lpstr>
      <vt:lpstr>最优间隔分类器求解</vt:lpstr>
      <vt:lpstr>最优间隔分类器求解</vt:lpstr>
      <vt:lpstr>最优间隔分类器求解</vt:lpstr>
      <vt:lpstr>最优间隔分类器求解</vt:lpstr>
      <vt:lpstr>最优间隔分类器求解</vt:lpstr>
      <vt:lpstr>SMO算法</vt:lpstr>
      <vt:lpstr>SMO算法</vt:lpstr>
      <vt:lpstr>SMO算法</vt:lpstr>
      <vt:lpstr>SMO算法</vt:lpstr>
      <vt:lpstr>核技法</vt:lpstr>
      <vt:lpstr>核技法</vt:lpstr>
      <vt:lpstr>核技法</vt:lpstr>
      <vt:lpstr>核技法</vt:lpstr>
      <vt:lpstr>核技法</vt:lpstr>
      <vt:lpstr>核技法</vt:lpstr>
      <vt:lpstr>核技法</vt:lpstr>
      <vt:lpstr>核技法</vt:lpstr>
      <vt:lpstr>核技法</vt:lpstr>
      <vt:lpstr>核技法</vt:lpstr>
      <vt:lpstr>核技法</vt:lpstr>
      <vt:lpstr>软间隔分类器</vt:lpstr>
      <vt:lpstr>软间隔分类器</vt:lpstr>
      <vt:lpstr>软间隔分类器</vt:lpstr>
      <vt:lpstr>软间隔分类器</vt:lpstr>
      <vt:lpstr>软间隔分类器</vt:lpstr>
      <vt:lpstr>软间隔分类器</vt:lpstr>
      <vt:lpstr>SVM性质</vt:lpstr>
      <vt:lpstr>合页损失函数（hinge loss）</vt:lpstr>
      <vt:lpstr>多分类</vt:lpstr>
      <vt:lpstr>实战文本分类</vt:lpstr>
      <vt:lpstr>实战文本分类</vt:lpstr>
      <vt:lpstr>实战文本分类</vt:lpstr>
      <vt:lpstr>实战文本分类</vt:lpstr>
      <vt:lpstr>实战文本分类</vt:lpstr>
      <vt:lpstr>实战文本分类</vt:lpstr>
      <vt:lpstr>实战文本分类——hadoop实现</vt:lpstr>
      <vt:lpstr>实战文本分类</vt:lpstr>
      <vt:lpstr>不平衡文本分类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Tensorflow基础架构与使用入门</dc:title>
  <dc:creator>zhangyx</dc:creator>
  <cp:lastModifiedBy>zhangyx</cp:lastModifiedBy>
  <cp:revision>106</cp:revision>
  <dcterms:created xsi:type="dcterms:W3CDTF">2017-06-22T13:53:00Z</dcterms:created>
  <dcterms:modified xsi:type="dcterms:W3CDTF">2018-06-30T03:03:14Z</dcterms:modified>
</cp:coreProperties>
</file>