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83"/>
  </p:notesMasterIdLst>
  <p:sldIdLst>
    <p:sldId id="339" r:id="rId2"/>
    <p:sldId id="258" r:id="rId3"/>
    <p:sldId id="260" r:id="rId4"/>
    <p:sldId id="259" r:id="rId5"/>
    <p:sldId id="261" r:id="rId6"/>
    <p:sldId id="262" r:id="rId7"/>
    <p:sldId id="314" r:id="rId8"/>
    <p:sldId id="315" r:id="rId9"/>
    <p:sldId id="316" r:id="rId10"/>
    <p:sldId id="317" r:id="rId11"/>
    <p:sldId id="263" r:id="rId12"/>
    <p:sldId id="318"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337" r:id="rId36"/>
    <p:sldId id="286" r:id="rId37"/>
    <p:sldId id="287" r:id="rId38"/>
    <p:sldId id="288" r:id="rId39"/>
    <p:sldId id="289" r:id="rId40"/>
    <p:sldId id="290" r:id="rId41"/>
    <p:sldId id="291" r:id="rId42"/>
    <p:sldId id="292" r:id="rId43"/>
    <p:sldId id="294" r:id="rId44"/>
    <p:sldId id="295" r:id="rId45"/>
    <p:sldId id="296" r:id="rId46"/>
    <p:sldId id="297" r:id="rId47"/>
    <p:sldId id="293" r:id="rId48"/>
    <p:sldId id="336"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9" r:id="rId66"/>
    <p:sldId id="320" r:id="rId67"/>
    <p:sldId id="322" r:id="rId68"/>
    <p:sldId id="321"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94660"/>
  </p:normalViewPr>
  <p:slideViewPr>
    <p:cSldViewPr>
      <p:cViewPr varScale="1">
        <p:scale>
          <a:sx n="74" d="100"/>
          <a:sy n="74" d="100"/>
        </p:scale>
        <p:origin x="11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6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07:18:46.253"/>
    </inkml:context>
    <inkml:brush xml:id="br0">
      <inkml:brushProperty name="width" value="0.1" units="cm"/>
      <inkml:brushProperty name="height" value="0.1"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82 1 24575,'0'0'0,"0"4"0,-6 2 0,1 5 0,-1 4 0,2 4 0,0 3 0,2 3 0,1 1 0,0 1 0,1 0 0,1 0 0,-1 5 0,0 0 0,0 5 0,0-1 0,0-1 0,-5-2 0,0-3 0,0-1 0,-5-2 0,2 0 0,0-1 0,3 0 0,1-1 0,2 1 0,1 0 0,1 0 0,0 0 0,6-5 0,10-5 0,6-11 0,4-5 0,-3-8 0,0-1 0,0 0 0,-4-4 0,0 2 0,-4-3 0,0-3 0,3 2 0,2-1 0,2 2 0,-4-2 0,7 3 0,1 4 0,-4-3 0,6-2 0,0 1 0,5 2 0,6 4 0,-5-3 0,3-3 0,-2 1 0,-3 2 0,-1 3 0,-2 3 0,-1 1 0,-2 2 0,0 1 0,0 0 0,0 0 0,0 1 0,0-1 0,0 1 0,0-1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07:18:48.067"/>
    </inkml:context>
    <inkml:brush xml:id="br0">
      <inkml:brushProperty name="width" value="0.1" units="cm"/>
      <inkml:brushProperty name="height" value="0.1" units="cm"/>
      <inkml:brushProperty name="color" value="#EEB3A6"/>
      <inkml:brushProperty name="inkEffects" value="rosegold"/>
      <inkml:brushProperty name="anchorX" value="-1875.81775"/>
      <inkml:brushProperty name="anchorY" value="-1487.38123"/>
      <inkml:brushProperty name="scaleFactor" value="0.5"/>
    </inkml:brush>
  </inkml:definitions>
  <inkml:trace contextRef="#ctx0" brushRef="#br0">107 1 24575,'0'0'0,"0"4"0,0 7 0,0 5 0,-5-1 0,-1 3 0,1 2 0,1 3 0,-5-4 0,2 6 0,-5 1 0,2 6 0,1 2 0,3 9 0,-4 0 0,2 3 0,2 2 0,2 2 0,1 2 0,1 0 0,1 0 0,1-5 0,1 1 0,-1-6 0,0 1 0,0 1 0,1-3 0,-1-4 0,0 2 0,0 3 0,0 2 0,0 4 0,0 1 0,0 2 0,0-4 0,0-5 0,0 1 0,5-5 0,0-4 0,1-2 0,-2-3 0,-1-2 0,-1-1 0,-1 0 0,0 0 0,-1-1 0,0 1 0,5-6 0,0 1 0,1 0 0,-2 0 0,-1-3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07:18:49.716"/>
    </inkml:context>
    <inkml:brush xml:id="br0">
      <inkml:brushProperty name="width" value="0.1" units="cm"/>
      <inkml:brushProperty name="height" value="0.1" units="cm"/>
      <inkml:brushProperty name="color" value="#EEB3A6"/>
      <inkml:brushProperty name="inkEffects" value="rosegold"/>
      <inkml:brushProperty name="anchorX" value="-805.18152"/>
      <inkml:brushProperty name="anchorY" value="-2198.01904"/>
      <inkml:brushProperty name="scaleFactor" value="0.5"/>
    </inkml:brush>
  </inkml:definitions>
  <inkml:trace contextRef="#ctx0" brushRef="#br0">383 1 24575,'0'0'0,"-5"8"0,-6 10 0,-5-2 0,1 4 0,-3 1 0,2 8 0,-6-5 0,3 2 0,-1-6 0,3 5 0,-1-5 0,0 7 0,-3 0 0,-2-4 0,4-1 0,4 1 0,0 0 0,4 1 0,-3-4 0,3 0 0,3 0 0,-3 2 0,3 1 0,-4 1 0,1 1 0,3-4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07:18:51.575"/>
    </inkml:context>
    <inkml:brush xml:id="br0">
      <inkml:brushProperty name="width" value="0.1" units="cm"/>
      <inkml:brushProperty name="height" value="0.1" units="cm"/>
      <inkml:brushProperty name="color" value="#EEB3A6"/>
      <inkml:brushProperty name="inkEffects" value="rosegold"/>
      <inkml:brushProperty name="anchorX" value="592.46576"/>
      <inkml:brushProperty name="anchorY" value="-1753.44031"/>
      <inkml:brushProperty name="scaleFactor" value="0.5"/>
    </inkml:brush>
  </inkml:definitions>
  <inkml:trace contextRef="#ctx0" brushRef="#br0">1 1 24575,'0'0'0,"4"0"0,8 0 0,4 0 0,4 0 0,4 0 0,2 0 0,0 0 0,2 0 0,-1 5 0,0 1 0,0-1 0,-1 5 0,1-1 0,-1-2 0,-5 4 0,-5 3 0,-1-1 0,-3 3 0,1 2 0,-3 3 0,3 2 0,3-3 0,-2 0 0,-3 1 0,-3-4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07:18:54.033"/>
    </inkml:context>
    <inkml:brush xml:id="br0">
      <inkml:brushProperty name="width" value="0.1" units="cm"/>
      <inkml:brushProperty name="height" value="0.1" units="cm"/>
      <inkml:brushProperty name="color" value="#EEB3A6"/>
      <inkml:brushProperty name="inkEffects" value="rosegold"/>
      <inkml:brushProperty name="anchorX" value="-888.80432"/>
      <inkml:brushProperty name="anchorY" value="-3006.18921"/>
      <inkml:brushProperty name="scaleFactor" value="0.5"/>
    </inkml:brush>
  </inkml:definitions>
  <inkml:trace contextRef="#ctx0" brushRef="#br0">1 238 24575,'0'0'0,"4"0"0,7 0 0,0-5 0,9 0 0,4-6 0,2 1 0,2 1 0,1-3 0,-1 3 0,-1-5 0,1 4 0,4 1 0,0-3 0,-1 3 0,5-3 0,9-4 0,-1 2 0,-1 3 0,-5-3 0,2 3 0,-3 3 0,-3 2 0,-8-2 0,-2 0 0,-2 3 0,0 0 0,1 3 0,1 0 0,0 1 0,1 1 0,1 1 0,0-1 0,1 0 0,-1 0 0,-5 6 0,0-1 0,-5 6 0,-5 4 0,-4 5 0,-3 2 0,-3 3 0,-1 1 0,0 1 0,-6 0 0,-6-5 0,1 4 0,-4-4 0,1 0 0,-2 0 0,-2 1 0,-3 1 0,3 1 0,-1-5 0,4 0 0,4 1 0,3 1 0,-1-4 0,2 1 0,-4 1 0,-4 1 0,2 2 0,-4-4 0,4 1 0,-3 1 0,3 1 0,3 1 0,-1-4 0,-4 1 0,3 1 0,1 1 0,-1-5 0,2 2 0,2 1 0,-3 2 0,2 1 0,-3 1 0,1 2 0,3 0 0,-3-5 0,1 0 0,3 0 0,-3 1 0,1 1 0,-3-4 0,-4-4 0,2 0 0,-2-4 0,2-8 0,-2-3 0,3-8 0,3-11 0,3-5 0,-2-5 0,2 0 0,-4-1 0,1 1 0,-3 5 0,2 2 0,2 0 0,3 0 0,2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07:18:55.843"/>
    </inkml:context>
    <inkml:brush xml:id="br0">
      <inkml:brushProperty name="width" value="0.1" units="cm"/>
      <inkml:brushProperty name="height" value="0.1" units="cm"/>
      <inkml:brushProperty name="color" value="#EEB3A6"/>
      <inkml:brushProperty name="inkEffects" value="rosegold"/>
      <inkml:brushProperty name="anchorX" value="-2245.81201"/>
      <inkml:brushProperty name="anchorY" value="-4598.20459"/>
      <inkml:brushProperty name="scaleFactor" value="0.5"/>
    </inkml:brush>
  </inkml:definitions>
  <inkml:trace contextRef="#ctx0" brushRef="#br0">493 1 24575,'0'0'0,"0"4"0,0 8 0,-5-1 0,-1 4 0,-4 8 0,-5 9 0,0 8 0,-2 0 0,-2 4 0,3-2 0,-3-4 0,5 2 0,-2-3 0,4-2 0,-3 2 0,3-3 0,-3-1 0,4-2 0,-4-1 0,4-3 0,2 0 0,-3-6 0,3 0 0,-3-1 0,1 1 0,3 2 0,-3 1 0,-4 1 0,3 1 0,-4-6 0,2 1 0,4 0 0,-2-4 0,2 1 0,-2-4 0,1 1 0,3 2 0,-3 3 0,2 2 0,-4-3 0,3 1 0,1 0 0,3-3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07:19:00.693"/>
    </inkml:context>
    <inkml:brush xml:id="br0">
      <inkml:brushProperty name="width" value="0.1" units="cm"/>
      <inkml:brushProperty name="height" value="0.1" units="cm"/>
      <inkml:brushProperty name="color" value="#EEB3A6"/>
      <inkml:brushProperty name="inkEffects" value="rosegold"/>
      <inkml:brushProperty name="anchorX" value="-737.03839"/>
      <inkml:brushProperty name="anchorY" value="-4656.31396"/>
      <inkml:brushProperty name="scaleFactor" value="0.5"/>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571887EC-E10E-4293-B6D1-232746357BB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B104DC-80FB-4545-8B49-2978BC5D0493}" type="slidenum">
              <a:rPr lang="zh-CN" altLang="en-US"/>
              <a:pPr>
                <a:defRPr/>
              </a:pPr>
              <a:t>‹#›</a:t>
            </a:fld>
            <a:endParaRPr lang="en-US" altLang="zh-CN"/>
          </a:p>
        </p:txBody>
      </p:sp>
    </p:spTree>
    <p:extLst>
      <p:ext uri="{BB962C8B-B14F-4D97-AF65-F5344CB8AC3E}">
        <p14:creationId xmlns:p14="http://schemas.microsoft.com/office/powerpoint/2010/main" val="1059369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903603E-5D9A-4734-B0AD-A9F889E40EB5}" type="slidenum">
              <a:rPr lang="zh-CN" altLang="en-US"/>
              <a:pPr>
                <a:defRPr/>
              </a:pPr>
              <a:t>‹#›</a:t>
            </a:fld>
            <a:endParaRPr lang="en-US" altLang="zh-CN"/>
          </a:p>
        </p:txBody>
      </p:sp>
    </p:spTree>
    <p:extLst>
      <p:ext uri="{BB962C8B-B14F-4D97-AF65-F5344CB8AC3E}">
        <p14:creationId xmlns:p14="http://schemas.microsoft.com/office/powerpoint/2010/main" val="178199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E2437A-1337-4C82-9BA1-54893E378DD9}" type="slidenum">
              <a:rPr lang="zh-CN" altLang="en-US"/>
              <a:pPr>
                <a:defRPr/>
              </a:pPr>
              <a:t>‹#›</a:t>
            </a:fld>
            <a:endParaRPr lang="en-US" altLang="zh-CN"/>
          </a:p>
        </p:txBody>
      </p:sp>
    </p:spTree>
    <p:extLst>
      <p:ext uri="{BB962C8B-B14F-4D97-AF65-F5344CB8AC3E}">
        <p14:creationId xmlns:p14="http://schemas.microsoft.com/office/powerpoint/2010/main" val="387464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D65C2011-6352-4875-8AE9-749263C8AA5F}" type="slidenum">
              <a:rPr lang="zh-CN" altLang="en-US"/>
              <a:pPr>
                <a:defRPr/>
              </a:pPr>
              <a:t>‹#›</a:t>
            </a:fld>
            <a:endParaRPr lang="en-US" altLang="zh-CN"/>
          </a:p>
        </p:txBody>
      </p:sp>
    </p:spTree>
    <p:extLst>
      <p:ext uri="{BB962C8B-B14F-4D97-AF65-F5344CB8AC3E}">
        <p14:creationId xmlns:p14="http://schemas.microsoft.com/office/powerpoint/2010/main" val="397373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9F26D8-7675-45E6-B2A1-384FB32DE33F}" type="slidenum">
              <a:rPr lang="zh-CN" altLang="en-US"/>
              <a:pPr>
                <a:defRPr/>
              </a:pPr>
              <a:t>‹#›</a:t>
            </a:fld>
            <a:endParaRPr lang="en-US" altLang="zh-CN"/>
          </a:p>
        </p:txBody>
      </p:sp>
    </p:spTree>
    <p:extLst>
      <p:ext uri="{BB962C8B-B14F-4D97-AF65-F5344CB8AC3E}">
        <p14:creationId xmlns:p14="http://schemas.microsoft.com/office/powerpoint/2010/main" val="206093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0BD7C3-B386-4FD3-A3E0-BEEAB0A80516}" type="slidenum">
              <a:rPr lang="zh-CN" altLang="en-US"/>
              <a:pPr>
                <a:defRPr/>
              </a:pPr>
              <a:t>‹#›</a:t>
            </a:fld>
            <a:endParaRPr lang="en-US" altLang="zh-CN"/>
          </a:p>
        </p:txBody>
      </p:sp>
    </p:spTree>
    <p:extLst>
      <p:ext uri="{BB962C8B-B14F-4D97-AF65-F5344CB8AC3E}">
        <p14:creationId xmlns:p14="http://schemas.microsoft.com/office/powerpoint/2010/main" val="340946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B7EF68-6EAB-454D-9426-6CD9E95346D0}" type="slidenum">
              <a:rPr lang="zh-CN" altLang="en-US"/>
              <a:pPr>
                <a:defRPr/>
              </a:pPr>
              <a:t>‹#›</a:t>
            </a:fld>
            <a:endParaRPr lang="en-US" altLang="zh-CN"/>
          </a:p>
        </p:txBody>
      </p:sp>
    </p:spTree>
    <p:extLst>
      <p:ext uri="{BB962C8B-B14F-4D97-AF65-F5344CB8AC3E}">
        <p14:creationId xmlns:p14="http://schemas.microsoft.com/office/powerpoint/2010/main" val="139623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112B154-D819-455F-9065-2BCF6012BEB0}" type="slidenum">
              <a:rPr lang="zh-CN" altLang="en-US"/>
              <a:pPr>
                <a:defRPr/>
              </a:pPr>
              <a:t>‹#›</a:t>
            </a:fld>
            <a:endParaRPr lang="en-US" altLang="zh-CN"/>
          </a:p>
        </p:txBody>
      </p:sp>
    </p:spTree>
    <p:extLst>
      <p:ext uri="{BB962C8B-B14F-4D97-AF65-F5344CB8AC3E}">
        <p14:creationId xmlns:p14="http://schemas.microsoft.com/office/powerpoint/2010/main" val="414488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221432C-9D9B-4DA2-9159-C93D74CB8D0F}" type="slidenum">
              <a:rPr lang="zh-CN" altLang="en-US"/>
              <a:pPr>
                <a:defRPr/>
              </a:pPr>
              <a:t>‹#›</a:t>
            </a:fld>
            <a:endParaRPr lang="en-US" altLang="zh-CN"/>
          </a:p>
        </p:txBody>
      </p:sp>
    </p:spTree>
    <p:extLst>
      <p:ext uri="{BB962C8B-B14F-4D97-AF65-F5344CB8AC3E}">
        <p14:creationId xmlns:p14="http://schemas.microsoft.com/office/powerpoint/2010/main" val="119907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80CA636-5DCC-411E-BA96-8B674EEB714E}" type="slidenum">
              <a:rPr lang="zh-CN" altLang="en-US"/>
              <a:pPr>
                <a:defRPr/>
              </a:pPr>
              <a:t>‹#›</a:t>
            </a:fld>
            <a:endParaRPr lang="en-US" altLang="zh-CN"/>
          </a:p>
        </p:txBody>
      </p:sp>
    </p:spTree>
    <p:extLst>
      <p:ext uri="{BB962C8B-B14F-4D97-AF65-F5344CB8AC3E}">
        <p14:creationId xmlns:p14="http://schemas.microsoft.com/office/powerpoint/2010/main" val="167914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010861C-73CB-4B18-B4FC-8DB72A885CF7}" type="slidenum">
              <a:rPr lang="zh-CN" altLang="en-US"/>
              <a:pPr>
                <a:defRPr/>
              </a:pPr>
              <a:t>‹#›</a:t>
            </a:fld>
            <a:endParaRPr lang="en-US" altLang="zh-CN"/>
          </a:p>
        </p:txBody>
      </p:sp>
    </p:spTree>
    <p:extLst>
      <p:ext uri="{BB962C8B-B14F-4D97-AF65-F5344CB8AC3E}">
        <p14:creationId xmlns:p14="http://schemas.microsoft.com/office/powerpoint/2010/main" val="263212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40D7DD-750B-44EC-BCC3-FC9AD05B6BD2}" type="slidenum">
              <a:rPr lang="zh-CN" altLang="en-US"/>
              <a:pPr>
                <a:defRPr/>
              </a:pPr>
              <a:t>‹#›</a:t>
            </a:fld>
            <a:endParaRPr lang="en-US" altLang="zh-CN"/>
          </a:p>
        </p:txBody>
      </p:sp>
    </p:spTree>
    <p:extLst>
      <p:ext uri="{BB962C8B-B14F-4D97-AF65-F5344CB8AC3E}">
        <p14:creationId xmlns:p14="http://schemas.microsoft.com/office/powerpoint/2010/main" val="65112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1B775A-F881-41D2-93CC-4EDC823B9661}" type="slidenum">
              <a:rPr lang="zh-CN" altLang="en-US"/>
              <a:pPr>
                <a:defRPr/>
              </a:pPr>
              <a:t>‹#›</a:t>
            </a:fld>
            <a:endParaRPr lang="en-US" altLang="zh-CN"/>
          </a:p>
        </p:txBody>
      </p:sp>
    </p:spTree>
    <p:extLst>
      <p:ext uri="{BB962C8B-B14F-4D97-AF65-F5344CB8AC3E}">
        <p14:creationId xmlns:p14="http://schemas.microsoft.com/office/powerpoint/2010/main" val="245170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03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003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003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FF8A504E-BA07-421F-9569-1930083192D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8.png"/><Relationship Id="rId14" Type="http://schemas.openxmlformats.org/officeDocument/2006/relationships/customXml" Target="../ink/ink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352425"/>
            <a:ext cx="8134350" cy="2484438"/>
          </a:xfrm>
        </p:spPr>
        <p:txBody>
          <a:bodyPr/>
          <a:lstStyle/>
          <a:p>
            <a:pPr eaLnBrk="1" hangingPunct="1"/>
            <a:r>
              <a:rPr lang="zh-CN" altLang="en-US" sz="6000" dirty="0">
                <a:solidFill>
                  <a:schemeClr val="accent2"/>
                </a:solidFill>
              </a:rPr>
              <a:t>数据库系统</a:t>
            </a:r>
            <a:br>
              <a:rPr lang="zh-CN" altLang="en-US" sz="6000" dirty="0">
                <a:solidFill>
                  <a:schemeClr val="hlink"/>
                </a:solidFill>
              </a:rPr>
            </a:br>
            <a:r>
              <a:rPr lang="en-US" altLang="zh-CN" sz="3200" dirty="0">
                <a:latin typeface="Comic Sans MS" panose="030F0702030302020204" pitchFamily="66" charset="0"/>
              </a:rPr>
              <a:t>An Introduction to</a:t>
            </a:r>
            <a:r>
              <a:rPr lang="en-US" altLang="zh-CN" sz="6000" dirty="0">
                <a:solidFill>
                  <a:schemeClr val="hlink"/>
                </a:solidFill>
              </a:rPr>
              <a:t> </a:t>
            </a:r>
            <a:r>
              <a:rPr lang="en-US" altLang="zh-CN" sz="3200" dirty="0">
                <a:latin typeface="Comic Sans MS" panose="030F0702030302020204" pitchFamily="66" charset="0"/>
              </a:rPr>
              <a:t>Database Systems</a:t>
            </a:r>
            <a:endParaRPr lang="en-US" altLang="zh-CN" sz="3200" b="1" dirty="0">
              <a:latin typeface="Comic Sans MS" panose="030F0702030302020204" pitchFamily="66" charset="0"/>
            </a:endParaRPr>
          </a:p>
        </p:txBody>
      </p:sp>
      <p:sp>
        <p:nvSpPr>
          <p:cNvPr id="3075" name="Rectangle 3"/>
          <p:cNvSpPr>
            <a:spLocks noGrp="1" noChangeArrowheads="1"/>
          </p:cNvSpPr>
          <p:nvPr>
            <p:ph type="subTitle" idx="1"/>
          </p:nvPr>
        </p:nvSpPr>
        <p:spPr>
          <a:xfrm>
            <a:off x="722313" y="2836863"/>
            <a:ext cx="8077200" cy="815975"/>
          </a:xfrm>
        </p:spPr>
        <p:txBody>
          <a:bodyPr/>
          <a:lstStyle/>
          <a:p>
            <a:pPr eaLnBrk="1" hangingPunct="1"/>
            <a:r>
              <a:rPr lang="zh-CN" altLang="en-US" sz="4400" dirty="0"/>
              <a:t>第十章  数据库恢复技术</a:t>
            </a:r>
          </a:p>
        </p:txBody>
      </p:sp>
      <p:sp>
        <p:nvSpPr>
          <p:cNvPr id="2" name="Rectangle 3">
            <a:extLst>
              <a:ext uri="{FF2B5EF4-FFF2-40B4-BE49-F238E27FC236}">
                <a16:creationId xmlns:a16="http://schemas.microsoft.com/office/drawing/2014/main" id="{7F2B4B49-2F9A-9942-E1D1-453705493BD7}"/>
              </a:ext>
            </a:extLst>
          </p:cNvPr>
          <p:cNvSpPr txBox="1">
            <a:spLocks noChangeArrowheads="1"/>
          </p:cNvSpPr>
          <p:nvPr/>
        </p:nvSpPr>
        <p:spPr bwMode="auto">
          <a:xfrm>
            <a:off x="971600" y="4365104"/>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eaLnBrk="1" hangingPunct="1"/>
            <a:r>
              <a:rPr lang="en-US" altLang="zh-CN" sz="4400" kern="0" dirty="0"/>
              <a:t>2023</a:t>
            </a:r>
            <a:r>
              <a:rPr lang="zh-CN" altLang="en-US" sz="4400" kern="0" dirty="0"/>
              <a:t>年</a:t>
            </a:r>
            <a:r>
              <a:rPr lang="en-US" altLang="zh-CN" sz="4400" kern="0" dirty="0"/>
              <a:t>12</a:t>
            </a:r>
            <a:r>
              <a:rPr lang="zh-CN" altLang="en-US" sz="4400" kern="0" dirty="0"/>
              <a:t>月</a:t>
            </a:r>
            <a:r>
              <a:rPr lang="en-US" altLang="zh-CN" sz="4400" kern="0" dirty="0"/>
              <a:t>18</a:t>
            </a:r>
            <a:r>
              <a:rPr lang="zh-CN" altLang="en-US" sz="4400" kern="0" dirty="0"/>
              <a:t>日（第</a:t>
            </a:r>
            <a:r>
              <a:rPr lang="en-US" altLang="zh-CN" sz="4400" kern="0" dirty="0"/>
              <a:t>14</a:t>
            </a:r>
            <a:r>
              <a:rPr lang="zh-CN" altLang="en-US" sz="4400" kern="0" dirty="0"/>
              <a:t>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20206C-7802-4AC1-A444-3B7C0F7A1878}" type="slidenum">
              <a:rPr lang="zh-CN" altLang="en-US" sz="1400"/>
              <a:pPr>
                <a:spcBef>
                  <a:spcPct val="0"/>
                </a:spcBef>
                <a:buFontTx/>
                <a:buNone/>
              </a:pPr>
              <a:t>10</a:t>
            </a:fld>
            <a:endParaRPr lang="en-US" altLang="zh-CN" sz="1400"/>
          </a:p>
        </p:txBody>
      </p:sp>
      <p:sp>
        <p:nvSpPr>
          <p:cNvPr id="12291" name="Rectangle 2"/>
          <p:cNvSpPr>
            <a:spLocks noGrp="1" noChangeArrowheads="1"/>
          </p:cNvSpPr>
          <p:nvPr>
            <p:ph type="title"/>
          </p:nvPr>
        </p:nvSpPr>
        <p:spPr/>
        <p:txBody>
          <a:bodyPr/>
          <a:lstStyle/>
          <a:p>
            <a:pPr eaLnBrk="1" hangingPunct="1"/>
            <a:r>
              <a:rPr lang="zh-CN" altLang="en-US" b="1">
                <a:solidFill>
                  <a:srgbClr val="2F03BD"/>
                </a:solidFill>
              </a:rPr>
              <a:t>持续性 </a:t>
            </a:r>
            <a:r>
              <a:rPr lang="en-US" altLang="zh-CN" b="1">
                <a:solidFill>
                  <a:srgbClr val="2F03BD"/>
                </a:solidFill>
              </a:rPr>
              <a:t>(Durability)</a:t>
            </a:r>
          </a:p>
        </p:txBody>
      </p:sp>
      <p:sp>
        <p:nvSpPr>
          <p:cNvPr id="11268" name="Rectangle 3"/>
          <p:cNvSpPr>
            <a:spLocks noGrp="1" noChangeArrowheads="1"/>
          </p:cNvSpPr>
          <p:nvPr>
            <p:ph type="body" idx="1"/>
          </p:nvPr>
        </p:nvSpPr>
        <p:spPr>
          <a:xfrm>
            <a:off x="468313" y="1628775"/>
            <a:ext cx="8229600" cy="3484563"/>
          </a:xfrm>
        </p:spPr>
        <p:txBody>
          <a:bodyPr/>
          <a:lstStyle/>
          <a:p>
            <a:pPr eaLnBrk="1" hangingPunct="1"/>
            <a:r>
              <a:rPr lang="zh-CN" altLang="en-US" sz="4000"/>
              <a:t>持续性也称永久性 ，指一个事务一旦提交，它对数据库中数据的改变就应该是永久的，接下来的其他操作或故障不应该对其执行结果有任何影响。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748CE5-5107-4D74-ADD7-594A51F1AD9D}" type="slidenum">
              <a:rPr lang="zh-CN" altLang="en-US" sz="1400"/>
              <a:pPr>
                <a:spcBef>
                  <a:spcPct val="0"/>
                </a:spcBef>
                <a:buFontTx/>
                <a:buNone/>
              </a:pPr>
              <a:t>11</a:t>
            </a:fld>
            <a:endParaRPr lang="en-US" altLang="zh-CN" sz="1400"/>
          </a:p>
        </p:txBody>
      </p:sp>
      <p:sp>
        <p:nvSpPr>
          <p:cNvPr id="13315" name="Rectangle 2"/>
          <p:cNvSpPr>
            <a:spLocks noGrp="1" noChangeArrowheads="1"/>
          </p:cNvSpPr>
          <p:nvPr>
            <p:ph type="title"/>
          </p:nvPr>
        </p:nvSpPr>
        <p:spPr>
          <a:xfrm>
            <a:off x="468313" y="260350"/>
            <a:ext cx="8229600" cy="1143000"/>
          </a:xfrm>
        </p:spPr>
        <p:txBody>
          <a:bodyPr/>
          <a:lstStyle/>
          <a:p>
            <a:pPr eaLnBrk="1" hangingPunct="1"/>
            <a:r>
              <a:rPr lang="en-US" altLang="zh-CN" b="1">
                <a:solidFill>
                  <a:srgbClr val="2F03BD"/>
                </a:solidFill>
              </a:rPr>
              <a:t>10.2 </a:t>
            </a:r>
            <a:r>
              <a:rPr lang="zh-CN" altLang="en-US" b="1">
                <a:solidFill>
                  <a:srgbClr val="2F03BD"/>
                </a:solidFill>
              </a:rPr>
              <a:t>数据库恢复概述</a:t>
            </a:r>
          </a:p>
        </p:txBody>
      </p:sp>
      <p:sp>
        <p:nvSpPr>
          <p:cNvPr id="12292" name="Rectangle 3"/>
          <p:cNvSpPr>
            <a:spLocks noGrp="1" noChangeArrowheads="1"/>
          </p:cNvSpPr>
          <p:nvPr>
            <p:ph type="body" idx="1"/>
          </p:nvPr>
        </p:nvSpPr>
        <p:spPr>
          <a:xfrm>
            <a:off x="323850" y="1557338"/>
            <a:ext cx="8686800" cy="3384550"/>
          </a:xfrm>
        </p:spPr>
        <p:txBody>
          <a:bodyPr/>
          <a:lstStyle/>
          <a:p>
            <a:pPr marL="609600" indent="-609600" eaLnBrk="1" hangingPunct="1"/>
            <a:r>
              <a:rPr lang="zh-CN" altLang="en-US" sz="4400"/>
              <a:t>故障不可避免</a:t>
            </a:r>
          </a:p>
          <a:p>
            <a:pPr marL="990600" lvl="1" indent="-533400" eaLnBrk="1" hangingPunct="1">
              <a:buFontTx/>
              <a:buAutoNum type="circleNumDbPlain"/>
            </a:pPr>
            <a:r>
              <a:rPr lang="zh-CN" altLang="en-US" sz="4000"/>
              <a:t>系统故障：计算机软、硬件故障</a:t>
            </a:r>
          </a:p>
          <a:p>
            <a:pPr marL="990600" lvl="1" indent="-533400" eaLnBrk="1" hangingPunct="1">
              <a:buFontTx/>
              <a:buAutoNum type="circleNumDbPlain"/>
            </a:pPr>
            <a:r>
              <a:rPr lang="zh-CN" altLang="en-US" sz="4000"/>
              <a:t>人为故障：操作员的失误、恶意的破坏等</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B46084-CFED-4B57-8710-E82EBD442505}" type="slidenum">
              <a:rPr lang="zh-CN" altLang="en-US" sz="1400"/>
              <a:pPr>
                <a:spcBef>
                  <a:spcPct val="0"/>
                </a:spcBef>
                <a:buFontTx/>
                <a:buNone/>
              </a:pPr>
              <a:t>12</a:t>
            </a:fld>
            <a:endParaRPr lang="en-US" altLang="zh-CN" sz="1400"/>
          </a:p>
        </p:txBody>
      </p:sp>
      <p:sp>
        <p:nvSpPr>
          <p:cNvPr id="13315" name="Rectangle 3"/>
          <p:cNvSpPr>
            <a:spLocks noGrp="1" noChangeArrowheads="1"/>
          </p:cNvSpPr>
          <p:nvPr>
            <p:ph type="body" idx="1"/>
          </p:nvPr>
        </p:nvSpPr>
        <p:spPr>
          <a:xfrm>
            <a:off x="468313" y="1268413"/>
            <a:ext cx="8229600" cy="3816350"/>
          </a:xfrm>
        </p:spPr>
        <p:txBody>
          <a:bodyPr/>
          <a:lstStyle/>
          <a:p>
            <a:pPr eaLnBrk="1" hangingPunct="1"/>
            <a:r>
              <a:rPr lang="zh-CN" altLang="en-US" sz="4000"/>
              <a:t>数据库的恢复就是把数据库</a:t>
            </a:r>
            <a:r>
              <a:rPr lang="zh-CN" altLang="en-US" sz="4000">
                <a:solidFill>
                  <a:srgbClr val="2F03BD"/>
                </a:solidFill>
              </a:rPr>
              <a:t>从错误状态恢复到某一已知的正确状态</a:t>
            </a:r>
            <a:r>
              <a:rPr lang="en-US" altLang="zh-CN" sz="4000"/>
              <a:t>(</a:t>
            </a:r>
            <a:r>
              <a:rPr lang="zh-CN" altLang="en-US" sz="4000"/>
              <a:t>亦称为一致状态或完整状态</a:t>
            </a:r>
            <a:r>
              <a:rPr lang="en-US" altLang="zh-CN" sz="4000"/>
              <a:t>)</a:t>
            </a:r>
            <a:r>
              <a:rPr lang="zh-CN" altLang="en-US" sz="4000"/>
              <a:t>。</a:t>
            </a:r>
          </a:p>
          <a:p>
            <a:pPr eaLnBrk="1" hangingPunct="1"/>
            <a:r>
              <a:rPr lang="zh-CN" altLang="en-US" sz="4000"/>
              <a:t>恢复子系统通常占整个系统代码的</a:t>
            </a:r>
            <a:r>
              <a:rPr lang="en-US" altLang="zh-CN" sz="4000"/>
              <a:t>10%</a:t>
            </a:r>
            <a:r>
              <a:rPr lang="zh-CN" altLang="en-US" sz="4000"/>
              <a:t>以上。</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4C00757-32C9-4BBE-AA6D-50D6C557BFAD}" type="slidenum">
              <a:rPr lang="zh-CN" altLang="en-US" sz="1400"/>
              <a:pPr>
                <a:spcBef>
                  <a:spcPct val="0"/>
                </a:spcBef>
                <a:buFontTx/>
                <a:buNone/>
              </a:pPr>
              <a:t>13</a:t>
            </a:fld>
            <a:endParaRPr lang="en-US" altLang="zh-CN" sz="1400"/>
          </a:p>
        </p:txBody>
      </p:sp>
      <p:sp>
        <p:nvSpPr>
          <p:cNvPr id="15363" name="Rectangle 2"/>
          <p:cNvSpPr>
            <a:spLocks noGrp="1" noChangeArrowheads="1"/>
          </p:cNvSpPr>
          <p:nvPr>
            <p:ph type="title"/>
          </p:nvPr>
        </p:nvSpPr>
        <p:spPr/>
        <p:txBody>
          <a:bodyPr/>
          <a:lstStyle/>
          <a:p>
            <a:pPr eaLnBrk="1" hangingPunct="1"/>
            <a:r>
              <a:rPr lang="en-US" altLang="zh-CN" b="1">
                <a:solidFill>
                  <a:srgbClr val="2F03BD"/>
                </a:solidFill>
              </a:rPr>
              <a:t>10.3 </a:t>
            </a:r>
            <a:r>
              <a:rPr lang="zh-CN" altLang="en-US" b="1">
                <a:solidFill>
                  <a:srgbClr val="2F03BD"/>
                </a:solidFill>
              </a:rPr>
              <a:t>故障的种类</a:t>
            </a:r>
          </a:p>
        </p:txBody>
      </p:sp>
      <p:sp>
        <p:nvSpPr>
          <p:cNvPr id="14340" name="Rectangle 3"/>
          <p:cNvSpPr>
            <a:spLocks noGrp="1" noChangeArrowheads="1"/>
          </p:cNvSpPr>
          <p:nvPr>
            <p:ph type="body" idx="1"/>
          </p:nvPr>
        </p:nvSpPr>
        <p:spPr>
          <a:xfrm>
            <a:off x="468313" y="1628775"/>
            <a:ext cx="8229600" cy="3600450"/>
          </a:xfrm>
        </p:spPr>
        <p:txBody>
          <a:bodyPr/>
          <a:lstStyle/>
          <a:p>
            <a:pPr eaLnBrk="1" hangingPunct="1"/>
            <a:r>
              <a:rPr lang="zh-CN" altLang="en-US" sz="4400">
                <a:solidFill>
                  <a:schemeClr val="accent2"/>
                </a:solidFill>
              </a:rPr>
              <a:t>事务内部的故障</a:t>
            </a:r>
          </a:p>
          <a:p>
            <a:pPr eaLnBrk="1" hangingPunct="1"/>
            <a:r>
              <a:rPr lang="zh-CN" altLang="en-US" sz="4400"/>
              <a:t>系统故障</a:t>
            </a:r>
          </a:p>
          <a:p>
            <a:pPr eaLnBrk="1" hangingPunct="1"/>
            <a:r>
              <a:rPr lang="zh-CN" altLang="en-US" sz="4400"/>
              <a:t>介质故障</a:t>
            </a:r>
          </a:p>
          <a:p>
            <a:pPr eaLnBrk="1" hangingPunct="1"/>
            <a:r>
              <a:rPr lang="zh-CN" altLang="en-US" sz="4400"/>
              <a:t>计算机病毒</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AE9688-D63A-4357-901F-F939A3FE1D90}" type="slidenum">
              <a:rPr lang="zh-CN" altLang="en-US" sz="1400"/>
              <a:pPr>
                <a:spcBef>
                  <a:spcPct val="0"/>
                </a:spcBef>
                <a:buFontTx/>
                <a:buNone/>
              </a:pPr>
              <a:t>14</a:t>
            </a:fld>
            <a:endParaRPr lang="en-US" altLang="zh-CN" sz="1400"/>
          </a:p>
        </p:txBody>
      </p:sp>
      <p:sp>
        <p:nvSpPr>
          <p:cNvPr id="16387" name="Rectangle 2"/>
          <p:cNvSpPr>
            <a:spLocks noGrp="1" noChangeArrowheads="1"/>
          </p:cNvSpPr>
          <p:nvPr>
            <p:ph type="title"/>
          </p:nvPr>
        </p:nvSpPr>
        <p:spPr/>
        <p:txBody>
          <a:bodyPr/>
          <a:lstStyle/>
          <a:p>
            <a:pPr eaLnBrk="1" hangingPunct="1"/>
            <a:r>
              <a:rPr lang="zh-CN" altLang="en-US" b="1">
                <a:solidFill>
                  <a:srgbClr val="2F03BD"/>
                </a:solidFill>
              </a:rPr>
              <a:t>一、事务内部的故障</a:t>
            </a:r>
          </a:p>
        </p:txBody>
      </p:sp>
      <p:sp>
        <p:nvSpPr>
          <p:cNvPr id="15364" name="Rectangle 3"/>
          <p:cNvSpPr>
            <a:spLocks noGrp="1" noChangeArrowheads="1"/>
          </p:cNvSpPr>
          <p:nvPr>
            <p:ph type="body" idx="1"/>
          </p:nvPr>
        </p:nvSpPr>
        <p:spPr>
          <a:xfrm>
            <a:off x="457200" y="1600200"/>
            <a:ext cx="8507413" cy="2333625"/>
          </a:xfrm>
        </p:spPr>
        <p:txBody>
          <a:bodyPr/>
          <a:lstStyle/>
          <a:p>
            <a:pPr eaLnBrk="1" hangingPunct="1"/>
            <a:r>
              <a:rPr lang="zh-CN" altLang="en-US" sz="4400"/>
              <a:t>有的可以通过事务程序本身发现</a:t>
            </a:r>
          </a:p>
          <a:p>
            <a:pPr eaLnBrk="1" hangingPunct="1"/>
            <a:r>
              <a:rPr lang="zh-CN" altLang="en-US" sz="4400"/>
              <a:t>有的是非预期的</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A78B64-DA89-47E5-AD4B-6D0069C6ED96}" type="slidenum">
              <a:rPr lang="zh-CN" altLang="en-US" sz="1400"/>
              <a:pPr>
                <a:spcBef>
                  <a:spcPct val="0"/>
                </a:spcBef>
                <a:buFontTx/>
                <a:buNone/>
              </a:pPr>
              <a:t>15</a:t>
            </a:fld>
            <a:endParaRPr lang="en-US" altLang="zh-CN" sz="1400"/>
          </a:p>
        </p:txBody>
      </p:sp>
      <p:sp>
        <p:nvSpPr>
          <p:cNvPr id="17411" name="Rectangle 3"/>
          <p:cNvSpPr>
            <a:spLocks noGrp="1" noChangeArrowheads="1"/>
          </p:cNvSpPr>
          <p:nvPr>
            <p:ph type="body" idx="1"/>
          </p:nvPr>
        </p:nvSpPr>
        <p:spPr>
          <a:xfrm>
            <a:off x="144463" y="333375"/>
            <a:ext cx="8820150" cy="6121400"/>
          </a:xfrm>
        </p:spPr>
        <p:txBody>
          <a:bodyPr/>
          <a:lstStyle/>
          <a:p>
            <a:pPr eaLnBrk="1" hangingPunct="1">
              <a:lnSpc>
                <a:spcPct val="80000"/>
              </a:lnSpc>
              <a:buFontTx/>
              <a:buNone/>
            </a:pPr>
            <a:r>
              <a:rPr lang="zh-CN" altLang="en-US" sz="3600" dirty="0"/>
              <a:t>   例如：银行转账事务把一笔金额从一个账户甲转给另一个账户乙</a:t>
            </a:r>
          </a:p>
          <a:p>
            <a:pPr eaLnBrk="1" hangingPunct="1">
              <a:lnSpc>
                <a:spcPct val="80000"/>
              </a:lnSpc>
              <a:buFontTx/>
              <a:buNone/>
            </a:pPr>
            <a:r>
              <a:rPr lang="en-US" altLang="zh-CN" sz="3600" dirty="0"/>
              <a:t>   BEGIN TRANSACTION</a:t>
            </a:r>
          </a:p>
          <a:p>
            <a:pPr lvl="1" eaLnBrk="1" hangingPunct="1">
              <a:lnSpc>
                <a:spcPct val="80000"/>
              </a:lnSpc>
              <a:buFontTx/>
              <a:buNone/>
            </a:pPr>
            <a:r>
              <a:rPr lang="zh-CN" altLang="en-US" sz="3200" dirty="0"/>
              <a:t>  读账户甲的余额</a:t>
            </a:r>
            <a:r>
              <a:rPr lang="en-US" altLang="zh-CN" sz="3200" dirty="0"/>
              <a:t>BALANCE</a:t>
            </a:r>
            <a:r>
              <a:rPr lang="zh-CN" altLang="en-US" sz="3200" dirty="0"/>
              <a:t>；</a:t>
            </a:r>
          </a:p>
          <a:p>
            <a:pPr lvl="1" eaLnBrk="1" hangingPunct="1">
              <a:lnSpc>
                <a:spcPct val="80000"/>
              </a:lnSpc>
              <a:buFontTx/>
              <a:buNone/>
            </a:pPr>
            <a:r>
              <a:rPr lang="en-US" altLang="zh-CN" sz="3200" dirty="0"/>
              <a:t>  BALANCE = BALANCE-AMOUNT</a:t>
            </a:r>
            <a:r>
              <a:rPr lang="zh-CN" altLang="en-US" sz="3200" dirty="0"/>
              <a:t>；</a:t>
            </a:r>
            <a:br>
              <a:rPr lang="zh-CN" altLang="en-US" sz="3200" dirty="0"/>
            </a:br>
            <a:r>
              <a:rPr lang="en-US" altLang="zh-CN" sz="3200" dirty="0"/>
              <a:t>IF(BALANCE &lt; 0 ) THEN</a:t>
            </a:r>
          </a:p>
          <a:p>
            <a:pPr lvl="2" eaLnBrk="1" hangingPunct="1">
              <a:lnSpc>
                <a:spcPct val="80000"/>
              </a:lnSpc>
              <a:buFontTx/>
              <a:buNone/>
            </a:pPr>
            <a:r>
              <a:rPr lang="en-US" altLang="zh-CN" sz="3200" dirty="0"/>
              <a:t>	{</a:t>
            </a:r>
            <a:r>
              <a:rPr lang="zh-CN" altLang="en-US" sz="3200" dirty="0"/>
              <a:t>打印</a:t>
            </a:r>
            <a:r>
              <a:rPr lang="en-US" altLang="zh-CN" sz="3200" dirty="0"/>
              <a:t>'</a:t>
            </a:r>
            <a:r>
              <a:rPr lang="zh-CN" altLang="en-US" sz="3200" dirty="0"/>
              <a:t>金额不足，不能转账</a:t>
            </a:r>
            <a:r>
              <a:rPr lang="en-US" altLang="zh-CN" sz="3200" dirty="0"/>
              <a:t>'</a:t>
            </a:r>
            <a:r>
              <a:rPr lang="zh-CN" altLang="en-US" sz="3200" dirty="0"/>
              <a:t>；</a:t>
            </a:r>
          </a:p>
          <a:p>
            <a:pPr lvl="2" eaLnBrk="1" hangingPunct="1">
              <a:lnSpc>
                <a:spcPct val="80000"/>
              </a:lnSpc>
              <a:buFontTx/>
              <a:buNone/>
            </a:pPr>
            <a:r>
              <a:rPr lang="en-US" altLang="zh-CN" sz="3200" dirty="0">
                <a:solidFill>
                  <a:schemeClr val="accent2"/>
                </a:solidFill>
              </a:rPr>
              <a:t>	ROLLBACK</a:t>
            </a:r>
            <a:r>
              <a:rPr lang="zh-CN" altLang="en-US" sz="3200" dirty="0"/>
              <a:t>；</a:t>
            </a:r>
            <a:r>
              <a:rPr lang="en-US" altLang="zh-CN" sz="3200" dirty="0"/>
              <a:t>(</a:t>
            </a:r>
            <a:r>
              <a:rPr lang="zh-CN" altLang="en-US" sz="3200" dirty="0"/>
              <a:t>撤</a:t>
            </a:r>
            <a:r>
              <a:rPr lang="zh-CN" altLang="en-US" sz="3200" dirty="0">
                <a:solidFill>
                  <a:srgbClr val="00B0F0"/>
                </a:solidFill>
              </a:rPr>
              <a:t>销</a:t>
            </a:r>
            <a:r>
              <a:rPr lang="zh-CN" altLang="en-US" sz="3200" dirty="0"/>
              <a:t>修改，恢复事务</a:t>
            </a:r>
            <a:r>
              <a:rPr lang="en-US" altLang="zh-CN" sz="3200" dirty="0"/>
              <a:t>)}</a:t>
            </a:r>
          </a:p>
          <a:p>
            <a:pPr lvl="1" eaLnBrk="1" hangingPunct="1">
              <a:lnSpc>
                <a:spcPct val="80000"/>
              </a:lnSpc>
              <a:buFontTx/>
              <a:buNone/>
            </a:pPr>
            <a:r>
              <a:rPr lang="en-US" altLang="zh-CN" sz="3200" dirty="0"/>
              <a:t>   ELSE</a:t>
            </a:r>
          </a:p>
          <a:p>
            <a:pPr lvl="2" eaLnBrk="1" hangingPunct="1">
              <a:lnSpc>
                <a:spcPct val="80000"/>
              </a:lnSpc>
              <a:buFontTx/>
              <a:buNone/>
            </a:pPr>
            <a:r>
              <a:rPr lang="en-US" altLang="zh-CN" sz="3000" dirty="0"/>
              <a:t>	{</a:t>
            </a:r>
            <a:r>
              <a:rPr lang="zh-CN" altLang="en-US" sz="3000" dirty="0"/>
              <a:t>读账户乙的余额</a:t>
            </a:r>
            <a:r>
              <a:rPr lang="en-US" altLang="zh-CN" sz="3000" dirty="0"/>
              <a:t>BALANCE1</a:t>
            </a:r>
            <a:r>
              <a:rPr lang="zh-CN" altLang="en-US" sz="3000" dirty="0"/>
              <a:t>；</a:t>
            </a:r>
          </a:p>
          <a:p>
            <a:pPr lvl="2" eaLnBrk="1" hangingPunct="1">
              <a:lnSpc>
                <a:spcPct val="80000"/>
              </a:lnSpc>
              <a:buFontTx/>
              <a:buNone/>
            </a:pPr>
            <a:r>
              <a:rPr lang="en-US" altLang="zh-CN" sz="3000" dirty="0"/>
              <a:t>	BALANCE1=BALANCE1+AMOUNT</a:t>
            </a:r>
            <a:r>
              <a:rPr lang="zh-CN" altLang="en-US" sz="3000" dirty="0"/>
              <a:t>；</a:t>
            </a:r>
          </a:p>
          <a:p>
            <a:pPr lvl="2" eaLnBrk="1" hangingPunct="1">
              <a:lnSpc>
                <a:spcPct val="80000"/>
              </a:lnSpc>
              <a:buFontTx/>
              <a:buNone/>
            </a:pPr>
            <a:r>
              <a:rPr lang="zh-CN" altLang="en-US" sz="3000" dirty="0"/>
              <a:t>	写回</a:t>
            </a:r>
            <a:r>
              <a:rPr lang="en-US" altLang="zh-CN" sz="3000" dirty="0"/>
              <a:t>BALANCE1</a:t>
            </a:r>
            <a:r>
              <a:rPr lang="zh-CN" altLang="en-US" sz="3000" dirty="0"/>
              <a:t>；</a:t>
            </a:r>
          </a:p>
          <a:p>
            <a:pPr lvl="2" eaLnBrk="1" hangingPunct="1">
              <a:lnSpc>
                <a:spcPct val="80000"/>
              </a:lnSpc>
              <a:buFontTx/>
              <a:buNone/>
            </a:pPr>
            <a:r>
              <a:rPr lang="en-US" altLang="zh-CN" sz="3000" dirty="0">
                <a:solidFill>
                  <a:schemeClr val="accent2"/>
                </a:solidFill>
              </a:rPr>
              <a:t>	COMMIT</a:t>
            </a:r>
            <a:r>
              <a:rPr lang="zh-CN" altLang="en-US" sz="3000" dirty="0"/>
              <a:t>；</a:t>
            </a:r>
            <a:r>
              <a:rPr lang="en-US" altLang="zh-CN" sz="3000" dirty="0"/>
              <a:t>}</a:t>
            </a:r>
            <a:endParaRPr lang="zh-CN" altLang="en-US"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7E65F1-3551-474F-A042-9C6071200F95}" type="slidenum">
              <a:rPr lang="zh-CN" altLang="en-US" sz="1400"/>
              <a:pPr>
                <a:spcBef>
                  <a:spcPct val="0"/>
                </a:spcBef>
                <a:buFontTx/>
                <a:buNone/>
              </a:pPr>
              <a:t>16</a:t>
            </a:fld>
            <a:endParaRPr lang="en-US" altLang="zh-CN" sz="1400"/>
          </a:p>
        </p:txBody>
      </p:sp>
      <p:sp>
        <p:nvSpPr>
          <p:cNvPr id="17411" name="Rectangle 3"/>
          <p:cNvSpPr>
            <a:spLocks noGrp="1" noChangeArrowheads="1"/>
          </p:cNvSpPr>
          <p:nvPr>
            <p:ph type="body" idx="1"/>
          </p:nvPr>
        </p:nvSpPr>
        <p:spPr>
          <a:xfrm>
            <a:off x="250825" y="620713"/>
            <a:ext cx="8569325" cy="5472112"/>
          </a:xfrm>
        </p:spPr>
        <p:txBody>
          <a:bodyPr/>
          <a:lstStyle/>
          <a:p>
            <a:pPr eaLnBrk="1" hangingPunct="1"/>
            <a:r>
              <a:rPr lang="zh-CN" altLang="en-US" sz="3600"/>
              <a:t>这个例子所包括的两个更新操作要么全部完成要么全部不做。否则就会使数据库处于不一致状态，例如只把账户甲的余额减少而没有把账户乙的余额增加。</a:t>
            </a:r>
          </a:p>
          <a:p>
            <a:pPr eaLnBrk="1" hangingPunct="1"/>
            <a:r>
              <a:rPr lang="zh-CN" altLang="en-US" sz="3600"/>
              <a:t>在这段程序中若产生账户甲余额不足的情况，应用程序可以发现并让事务滚回，撤销已作的修改，把数据库恢复到正确状态。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2DE89A2-3EA5-4A5D-B7D6-8BF5043099AF}" type="slidenum">
              <a:rPr lang="zh-CN" altLang="en-US" sz="1400"/>
              <a:pPr>
                <a:spcBef>
                  <a:spcPct val="0"/>
                </a:spcBef>
                <a:buFontTx/>
                <a:buNone/>
              </a:pPr>
              <a:t>17</a:t>
            </a:fld>
            <a:endParaRPr lang="en-US" altLang="zh-CN" sz="1400"/>
          </a:p>
        </p:txBody>
      </p:sp>
      <p:sp>
        <p:nvSpPr>
          <p:cNvPr id="18435" name="Rectangle 3"/>
          <p:cNvSpPr>
            <a:spLocks noGrp="1" noChangeArrowheads="1"/>
          </p:cNvSpPr>
          <p:nvPr>
            <p:ph type="body" idx="1"/>
          </p:nvPr>
        </p:nvSpPr>
        <p:spPr>
          <a:xfrm>
            <a:off x="323850" y="558800"/>
            <a:ext cx="8748713" cy="4525963"/>
          </a:xfrm>
        </p:spPr>
        <p:txBody>
          <a:bodyPr/>
          <a:lstStyle/>
          <a:p>
            <a:pPr eaLnBrk="1" hangingPunct="1"/>
            <a:r>
              <a:rPr lang="zh-CN" altLang="en-US" sz="3600"/>
              <a:t>事务内部更多的故障是非预期的，是不能由应用程序处理的</a:t>
            </a:r>
          </a:p>
          <a:p>
            <a:pPr lvl="1" eaLnBrk="1" hangingPunct="1"/>
            <a:r>
              <a:rPr lang="zh-CN" altLang="en-US" sz="3600"/>
              <a:t>运算溢出</a:t>
            </a:r>
          </a:p>
          <a:p>
            <a:pPr lvl="1" eaLnBrk="1" hangingPunct="1"/>
            <a:r>
              <a:rPr lang="zh-CN" altLang="en-US" sz="3600"/>
              <a:t>并发事务发生死锁而被选中撤销该事务</a:t>
            </a:r>
          </a:p>
          <a:p>
            <a:pPr lvl="1" eaLnBrk="1" hangingPunct="1"/>
            <a:r>
              <a:rPr lang="zh-CN" altLang="en-US" sz="3600"/>
              <a:t>违反了某些完整性限制等</a:t>
            </a:r>
          </a:p>
          <a:p>
            <a:pPr eaLnBrk="1" hangingPunct="1"/>
            <a:r>
              <a:rPr lang="zh-CN" altLang="en-US" sz="3600"/>
              <a:t>以后事务故障仅指这类</a:t>
            </a:r>
            <a:r>
              <a:rPr lang="zh-CN" altLang="en-US" sz="3600">
                <a:solidFill>
                  <a:schemeClr val="accent2"/>
                </a:solidFill>
              </a:rPr>
              <a:t>非预期的故障</a:t>
            </a:r>
          </a:p>
          <a:p>
            <a:pPr eaLnBrk="1" hangingPunct="1"/>
            <a:r>
              <a:rPr lang="zh-CN" altLang="en-US" sz="3600">
                <a:solidFill>
                  <a:schemeClr val="accent2"/>
                </a:solidFill>
              </a:rPr>
              <a:t>事务故障的恢复：撤销事务 </a:t>
            </a:r>
            <a:r>
              <a:rPr lang="en-US" altLang="zh-CN" sz="3600">
                <a:solidFill>
                  <a:schemeClr val="accent2"/>
                </a:solidFill>
              </a:rPr>
              <a:t>(UNDO)</a:t>
            </a:r>
            <a:endParaRPr lang="zh-CN" altLang="en-US" sz="3600">
              <a:solidFill>
                <a:schemeClr val="accent2"/>
              </a:solidFill>
            </a:endParaRPr>
          </a:p>
          <a:p>
            <a:pPr eaLnBrk="1" hangingPunct="1"/>
            <a:endParaRPr lang="zh-CN" altLang="en-US" sz="3600">
              <a:solidFill>
                <a:schemeClr val="accent2"/>
              </a:solidFill>
            </a:endParaRP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C83593-AD37-4AB2-ACBD-13D7382E8217}" type="slidenum">
              <a:rPr lang="zh-CN" altLang="en-US" sz="1400"/>
              <a:pPr>
                <a:spcBef>
                  <a:spcPct val="0"/>
                </a:spcBef>
                <a:buFontTx/>
                <a:buNone/>
              </a:pPr>
              <a:t>18</a:t>
            </a:fld>
            <a:endParaRPr lang="en-US" altLang="zh-CN" sz="1400"/>
          </a:p>
        </p:txBody>
      </p:sp>
      <p:sp>
        <p:nvSpPr>
          <p:cNvPr id="20483" name="Rectangle 2"/>
          <p:cNvSpPr>
            <a:spLocks noGrp="1" noChangeArrowheads="1"/>
          </p:cNvSpPr>
          <p:nvPr>
            <p:ph type="title"/>
          </p:nvPr>
        </p:nvSpPr>
        <p:spPr/>
        <p:txBody>
          <a:bodyPr/>
          <a:lstStyle/>
          <a:p>
            <a:pPr eaLnBrk="1" hangingPunct="1"/>
            <a:r>
              <a:rPr lang="zh-CN" altLang="en-US" b="1">
                <a:solidFill>
                  <a:srgbClr val="2F03BD"/>
                </a:solidFill>
              </a:rPr>
              <a:t>二、系统故障</a:t>
            </a:r>
          </a:p>
        </p:txBody>
      </p:sp>
      <p:sp>
        <p:nvSpPr>
          <p:cNvPr id="19460" name="Rectangle 3"/>
          <p:cNvSpPr>
            <a:spLocks noGrp="1" noChangeArrowheads="1"/>
          </p:cNvSpPr>
          <p:nvPr>
            <p:ph type="body" idx="1"/>
          </p:nvPr>
        </p:nvSpPr>
        <p:spPr>
          <a:xfrm>
            <a:off x="215900" y="1639888"/>
            <a:ext cx="8748713" cy="4525962"/>
          </a:xfrm>
        </p:spPr>
        <p:txBody>
          <a:bodyPr/>
          <a:lstStyle/>
          <a:p>
            <a:pPr eaLnBrk="1" hangingPunct="1"/>
            <a:r>
              <a:rPr lang="zh-CN" altLang="en-US" sz="3600" dirty="0"/>
              <a:t>称为软故障，是指造成</a:t>
            </a:r>
            <a:r>
              <a:rPr lang="zh-CN" altLang="en-US" sz="4400" b="1" dirty="0">
                <a:solidFill>
                  <a:srgbClr val="00B0F0"/>
                </a:solidFill>
              </a:rPr>
              <a:t>系统</a:t>
            </a:r>
            <a:r>
              <a:rPr lang="zh-CN" altLang="en-US" sz="3600" dirty="0"/>
              <a:t>停止运转的任何事件，使得系统要重新启动</a:t>
            </a:r>
          </a:p>
          <a:p>
            <a:pPr marL="971550" lvl="1" indent="-514350" eaLnBrk="1" hangingPunct="1">
              <a:buFont typeface="+mj-lt"/>
              <a:buAutoNum type="arabicPeriod"/>
            </a:pPr>
            <a:r>
              <a:rPr lang="zh-CN" altLang="en-US" sz="3200" dirty="0"/>
              <a:t>整个系统的正常运行突然被破坏</a:t>
            </a:r>
          </a:p>
          <a:p>
            <a:pPr marL="971550" lvl="1" indent="-514350" eaLnBrk="1" hangingPunct="1">
              <a:buFont typeface="+mj-lt"/>
              <a:buAutoNum type="arabicPeriod"/>
            </a:pPr>
            <a:r>
              <a:rPr lang="zh-CN" altLang="en-US" sz="3200" dirty="0"/>
              <a:t>所有正在运行的事务都非正常终止</a:t>
            </a:r>
          </a:p>
          <a:p>
            <a:pPr marL="971550" lvl="1" indent="-514350" eaLnBrk="1" hangingPunct="1">
              <a:buFont typeface="+mj-lt"/>
              <a:buAutoNum type="arabicPeriod"/>
            </a:pPr>
            <a:r>
              <a:rPr lang="zh-CN" altLang="en-US" sz="3200" dirty="0"/>
              <a:t>不破坏数据库</a:t>
            </a:r>
          </a:p>
          <a:p>
            <a:pPr marL="971550" lvl="1" indent="-514350" eaLnBrk="1" hangingPunct="1">
              <a:buFont typeface="+mj-lt"/>
              <a:buAutoNum type="arabicPeriod"/>
            </a:pPr>
            <a:r>
              <a:rPr lang="zh-CN" altLang="en-US" sz="3200" dirty="0"/>
              <a:t>内存中数据库缓冲区的信息全部丢失</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A70D8BD-DBBE-4483-AD8B-0943EDE788DF}" type="slidenum">
              <a:rPr lang="zh-CN" altLang="en-US" sz="1400"/>
              <a:pPr>
                <a:spcBef>
                  <a:spcPct val="0"/>
                </a:spcBef>
                <a:buFontTx/>
                <a:buNone/>
              </a:pPr>
              <a:t>19</a:t>
            </a:fld>
            <a:endParaRPr lang="en-US" altLang="zh-CN" sz="1400"/>
          </a:p>
        </p:txBody>
      </p:sp>
      <p:sp>
        <p:nvSpPr>
          <p:cNvPr id="21507" name="Rectangle 2"/>
          <p:cNvSpPr>
            <a:spLocks noGrp="1" noChangeArrowheads="1"/>
          </p:cNvSpPr>
          <p:nvPr>
            <p:ph type="title"/>
          </p:nvPr>
        </p:nvSpPr>
        <p:spPr/>
        <p:txBody>
          <a:bodyPr/>
          <a:lstStyle/>
          <a:p>
            <a:pPr eaLnBrk="1" hangingPunct="1"/>
            <a:r>
              <a:rPr lang="zh-CN" altLang="en-US" b="1">
                <a:solidFill>
                  <a:srgbClr val="2F03BD"/>
                </a:solidFill>
              </a:rPr>
              <a:t>系统故障的常见原因</a:t>
            </a:r>
          </a:p>
        </p:txBody>
      </p:sp>
      <p:sp>
        <p:nvSpPr>
          <p:cNvPr id="20484" name="Rectangle 3"/>
          <p:cNvSpPr>
            <a:spLocks noGrp="1" noChangeArrowheads="1"/>
          </p:cNvSpPr>
          <p:nvPr>
            <p:ph type="body" idx="1"/>
          </p:nvPr>
        </p:nvSpPr>
        <p:spPr>
          <a:xfrm>
            <a:off x="468313" y="1628775"/>
            <a:ext cx="8229600" cy="3024188"/>
          </a:xfrm>
        </p:spPr>
        <p:txBody>
          <a:bodyPr/>
          <a:lstStyle/>
          <a:p>
            <a:pPr eaLnBrk="1" hangingPunct="1"/>
            <a:r>
              <a:rPr lang="zh-CN" altLang="en-US" sz="3600"/>
              <a:t>特定类型的硬件错误（如</a:t>
            </a:r>
            <a:r>
              <a:rPr lang="en-US" altLang="zh-CN" sz="3600"/>
              <a:t>CPU</a:t>
            </a:r>
            <a:r>
              <a:rPr lang="zh-CN" altLang="en-US" sz="3600"/>
              <a:t>故障）</a:t>
            </a:r>
          </a:p>
          <a:p>
            <a:pPr eaLnBrk="1" hangingPunct="1"/>
            <a:r>
              <a:rPr lang="zh-CN" altLang="en-US" sz="3600"/>
              <a:t>操作系统故障</a:t>
            </a:r>
          </a:p>
          <a:p>
            <a:pPr eaLnBrk="1" hangingPunct="1"/>
            <a:r>
              <a:rPr lang="en-US" altLang="zh-CN" sz="3600"/>
              <a:t>DBMS</a:t>
            </a:r>
            <a:r>
              <a:rPr lang="zh-CN" altLang="en-US" sz="3600"/>
              <a:t>代码错误</a:t>
            </a:r>
          </a:p>
          <a:p>
            <a:pPr eaLnBrk="1" hangingPunct="1"/>
            <a:r>
              <a:rPr lang="zh-CN" altLang="en-US" sz="3600"/>
              <a:t>系统断电</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01B3AE-A0C5-45D1-BB33-ED7EAFF2F4BB}" type="slidenum">
              <a:rPr lang="zh-CN" altLang="en-US" sz="1400"/>
              <a:pPr>
                <a:spcBef>
                  <a:spcPct val="0"/>
                </a:spcBef>
                <a:buFontTx/>
                <a:buNone/>
              </a:pPr>
              <a:t>2</a:t>
            </a:fld>
            <a:endParaRPr lang="en-US" altLang="zh-CN" sz="1400"/>
          </a:p>
        </p:txBody>
      </p:sp>
      <p:sp>
        <p:nvSpPr>
          <p:cNvPr id="4099" name="Rectangle 2"/>
          <p:cNvSpPr>
            <a:spLocks noGrp="1" noChangeArrowheads="1"/>
          </p:cNvSpPr>
          <p:nvPr>
            <p:ph type="title"/>
          </p:nvPr>
        </p:nvSpPr>
        <p:spPr>
          <a:xfrm>
            <a:off x="457200" y="115888"/>
            <a:ext cx="8229600" cy="1143000"/>
          </a:xfrm>
        </p:spPr>
        <p:txBody>
          <a:bodyPr/>
          <a:lstStyle/>
          <a:p>
            <a:pPr eaLnBrk="1" hangingPunct="1"/>
            <a:r>
              <a:rPr lang="zh-CN" altLang="en-US" b="1"/>
              <a:t>第十章 数据库恢复技术</a:t>
            </a:r>
          </a:p>
        </p:txBody>
      </p:sp>
      <p:sp>
        <p:nvSpPr>
          <p:cNvPr id="4100" name="Rectangle 3"/>
          <p:cNvSpPr>
            <a:spLocks noGrp="1" noChangeArrowheads="1"/>
          </p:cNvSpPr>
          <p:nvPr>
            <p:ph type="body" idx="1"/>
          </p:nvPr>
        </p:nvSpPr>
        <p:spPr>
          <a:xfrm>
            <a:off x="395288" y="1196975"/>
            <a:ext cx="8569325" cy="5256213"/>
          </a:xfrm>
        </p:spPr>
        <p:txBody>
          <a:bodyPr/>
          <a:lstStyle/>
          <a:p>
            <a:pPr eaLnBrk="1" hangingPunct="1">
              <a:lnSpc>
                <a:spcPct val="90000"/>
              </a:lnSpc>
              <a:buFontTx/>
              <a:buNone/>
            </a:pPr>
            <a:r>
              <a:rPr lang="en-US" altLang="zh-CN" sz="4000" b="1"/>
              <a:t>10.1 </a:t>
            </a:r>
            <a:r>
              <a:rPr lang="zh-CN" altLang="en-US" sz="4000"/>
              <a:t>事务的基本概念</a:t>
            </a:r>
          </a:p>
          <a:p>
            <a:pPr eaLnBrk="1" hangingPunct="1">
              <a:lnSpc>
                <a:spcPct val="90000"/>
              </a:lnSpc>
              <a:buFontTx/>
              <a:buNone/>
            </a:pPr>
            <a:r>
              <a:rPr lang="en-US" altLang="zh-CN" sz="4000" b="1"/>
              <a:t>10.2 </a:t>
            </a:r>
            <a:r>
              <a:rPr lang="zh-CN" altLang="en-US" sz="4000"/>
              <a:t>数据库恢复概述</a:t>
            </a:r>
          </a:p>
          <a:p>
            <a:pPr eaLnBrk="1" hangingPunct="1">
              <a:lnSpc>
                <a:spcPct val="90000"/>
              </a:lnSpc>
              <a:buFontTx/>
              <a:buNone/>
            </a:pPr>
            <a:r>
              <a:rPr lang="en-US" altLang="zh-CN" sz="4000" b="1"/>
              <a:t>10.3 </a:t>
            </a:r>
            <a:r>
              <a:rPr lang="zh-CN" altLang="en-US" sz="4000"/>
              <a:t>故障的种类</a:t>
            </a:r>
          </a:p>
          <a:p>
            <a:pPr eaLnBrk="1" hangingPunct="1">
              <a:lnSpc>
                <a:spcPct val="90000"/>
              </a:lnSpc>
              <a:buFontTx/>
              <a:buNone/>
            </a:pPr>
            <a:r>
              <a:rPr lang="en-US" altLang="zh-CN" sz="4000" b="1"/>
              <a:t>10.4 </a:t>
            </a:r>
            <a:r>
              <a:rPr lang="zh-CN" altLang="en-US" sz="4000"/>
              <a:t>恢复的实现技术</a:t>
            </a:r>
          </a:p>
          <a:p>
            <a:pPr eaLnBrk="1" hangingPunct="1">
              <a:lnSpc>
                <a:spcPct val="90000"/>
              </a:lnSpc>
              <a:buFontTx/>
              <a:buNone/>
            </a:pPr>
            <a:r>
              <a:rPr lang="en-US" altLang="zh-CN" sz="4000" b="1"/>
              <a:t>10.5 </a:t>
            </a:r>
            <a:r>
              <a:rPr lang="zh-CN" altLang="en-US" sz="4000"/>
              <a:t>恢复策略</a:t>
            </a:r>
          </a:p>
          <a:p>
            <a:pPr eaLnBrk="1" hangingPunct="1">
              <a:lnSpc>
                <a:spcPct val="90000"/>
              </a:lnSpc>
              <a:buFontTx/>
              <a:buNone/>
            </a:pPr>
            <a:r>
              <a:rPr lang="en-US" altLang="zh-CN" sz="4000" b="1"/>
              <a:t>10.6 </a:t>
            </a:r>
            <a:r>
              <a:rPr lang="zh-CN" altLang="en-US" sz="4000"/>
              <a:t>具有检查点的恢复技术</a:t>
            </a:r>
          </a:p>
          <a:p>
            <a:pPr eaLnBrk="1" hangingPunct="1">
              <a:lnSpc>
                <a:spcPct val="90000"/>
              </a:lnSpc>
              <a:buFontTx/>
              <a:buNone/>
            </a:pPr>
            <a:r>
              <a:rPr lang="en-US" altLang="zh-CN" sz="4000" b="1"/>
              <a:t>10.7 </a:t>
            </a:r>
            <a:r>
              <a:rPr lang="zh-CN" altLang="en-US" sz="4000"/>
              <a:t>数据库镜像</a:t>
            </a:r>
          </a:p>
          <a:p>
            <a:pPr eaLnBrk="1" hangingPunct="1">
              <a:lnSpc>
                <a:spcPct val="90000"/>
              </a:lnSpc>
              <a:buFontTx/>
              <a:buNone/>
            </a:pPr>
            <a:r>
              <a:rPr lang="en-US" altLang="zh-CN" sz="4000" b="1"/>
              <a:t>10.8 </a:t>
            </a:r>
            <a:r>
              <a:rPr lang="zh-CN" altLang="en-US" sz="4000"/>
              <a:t>小结</a:t>
            </a:r>
          </a:p>
          <a:p>
            <a:pPr eaLnBrk="1" hangingPunct="1">
              <a:lnSpc>
                <a:spcPct val="90000"/>
              </a:lnSpc>
            </a:pPr>
            <a:endParaRPr lang="zh-CN" altLang="en-US" sz="4000"/>
          </a:p>
        </p:txBody>
      </p:sp>
      <p:sp>
        <p:nvSpPr>
          <p:cNvPr id="2" name="文本框 1">
            <a:extLst>
              <a:ext uri="{FF2B5EF4-FFF2-40B4-BE49-F238E27FC236}">
                <a16:creationId xmlns:a16="http://schemas.microsoft.com/office/drawing/2014/main" id="{96E6293A-F413-5614-9A19-2A41FB140142}"/>
              </a:ext>
            </a:extLst>
          </p:cNvPr>
          <p:cNvSpPr txBox="1"/>
          <p:nvPr/>
        </p:nvSpPr>
        <p:spPr>
          <a:xfrm>
            <a:off x="6553200" y="1628800"/>
            <a:ext cx="2051248" cy="646331"/>
          </a:xfrm>
          <a:prstGeom prst="rect">
            <a:avLst/>
          </a:prstGeom>
          <a:noFill/>
        </p:spPr>
        <p:txBody>
          <a:bodyPr wrap="square" rtlCol="0">
            <a:spAutoFit/>
          </a:bodyPr>
          <a:lstStyle/>
          <a:p>
            <a:r>
              <a:rPr lang="zh-CN" altLang="en-US" dirty="0">
                <a:solidFill>
                  <a:srgbClr val="00B0F0"/>
                </a:solidFill>
              </a:rPr>
              <a:t>简答题（第</a:t>
            </a:r>
            <a:r>
              <a:rPr lang="en-US" altLang="zh-CN" dirty="0">
                <a:solidFill>
                  <a:srgbClr val="00B0F0"/>
                </a:solidFill>
              </a:rPr>
              <a:t>10</a:t>
            </a:r>
            <a:r>
              <a:rPr lang="zh-CN" altLang="en-US" dirty="0">
                <a:solidFill>
                  <a:srgbClr val="00B0F0"/>
                </a:solidFill>
              </a:rPr>
              <a:t>章、第</a:t>
            </a:r>
            <a:r>
              <a:rPr lang="en-US" altLang="zh-CN" dirty="0">
                <a:solidFill>
                  <a:srgbClr val="00B0F0"/>
                </a:solidFill>
              </a:rPr>
              <a:t>11</a:t>
            </a:r>
            <a:r>
              <a:rPr lang="zh-CN" altLang="en-US" dirty="0">
                <a:solidFill>
                  <a:srgbClr val="00B0F0"/>
                </a:solidFill>
              </a:rPr>
              <a:t>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CA2A7D-410B-4E5B-88F2-434A436227C1}" type="slidenum">
              <a:rPr lang="zh-CN" altLang="en-US" sz="1400"/>
              <a:pPr>
                <a:spcBef>
                  <a:spcPct val="0"/>
                </a:spcBef>
                <a:buFontTx/>
                <a:buNone/>
              </a:pPr>
              <a:t>20</a:t>
            </a:fld>
            <a:endParaRPr lang="en-US" altLang="zh-CN" sz="1400"/>
          </a:p>
        </p:txBody>
      </p:sp>
      <p:sp>
        <p:nvSpPr>
          <p:cNvPr id="22531" name="Rectangle 2"/>
          <p:cNvSpPr>
            <a:spLocks noGrp="1" noChangeArrowheads="1"/>
          </p:cNvSpPr>
          <p:nvPr>
            <p:ph type="title"/>
          </p:nvPr>
        </p:nvSpPr>
        <p:spPr/>
        <p:txBody>
          <a:bodyPr/>
          <a:lstStyle/>
          <a:p>
            <a:pPr eaLnBrk="1" hangingPunct="1"/>
            <a:r>
              <a:rPr lang="zh-CN" altLang="en-US" b="1">
                <a:solidFill>
                  <a:srgbClr val="2F03BD"/>
                </a:solidFill>
              </a:rPr>
              <a:t>系统故障的恢复</a:t>
            </a:r>
          </a:p>
        </p:txBody>
      </p:sp>
      <p:sp>
        <p:nvSpPr>
          <p:cNvPr id="28675" name="Rectangle 3"/>
          <p:cNvSpPr>
            <a:spLocks noGrp="1" noChangeArrowheads="1"/>
          </p:cNvSpPr>
          <p:nvPr>
            <p:ph type="body" idx="1"/>
          </p:nvPr>
        </p:nvSpPr>
        <p:spPr>
          <a:xfrm>
            <a:off x="323850" y="1412875"/>
            <a:ext cx="8496300" cy="4895850"/>
          </a:xfrm>
        </p:spPr>
        <p:txBody>
          <a:bodyPr/>
          <a:lstStyle/>
          <a:p>
            <a:pPr marL="609600" indent="-609600" eaLnBrk="1" hangingPunct="1">
              <a:buFontTx/>
              <a:buAutoNum type="circleNumDbPlain"/>
            </a:pPr>
            <a:r>
              <a:rPr lang="zh-CN" altLang="en-US" sz="3600" dirty="0"/>
              <a:t>发生系统故障时，事务未提交</a:t>
            </a:r>
          </a:p>
          <a:p>
            <a:pPr marL="990600" lvl="1" indent="-533400" eaLnBrk="1" hangingPunct="1"/>
            <a:r>
              <a:rPr lang="zh-CN" altLang="en-US" sz="3600" dirty="0"/>
              <a:t>恢复策略：强行撤销</a:t>
            </a:r>
            <a:r>
              <a:rPr lang="en-US" altLang="zh-CN" sz="3600" dirty="0"/>
              <a:t>(</a:t>
            </a:r>
            <a:r>
              <a:rPr lang="en-US" altLang="zh-CN" sz="3600" b="1" dirty="0"/>
              <a:t>UNDO</a:t>
            </a:r>
            <a:r>
              <a:rPr lang="en-US" altLang="zh-CN" sz="3600" dirty="0"/>
              <a:t>)</a:t>
            </a:r>
            <a:r>
              <a:rPr lang="zh-CN" altLang="en-US" sz="3600" dirty="0"/>
              <a:t>所有未完成事务</a:t>
            </a:r>
          </a:p>
          <a:p>
            <a:pPr marL="609600" indent="-609600" eaLnBrk="1" hangingPunct="1">
              <a:buFontTx/>
              <a:buAutoNum type="circleNumDbPlain"/>
            </a:pPr>
            <a:r>
              <a:rPr lang="zh-CN" altLang="en-US" sz="3600" dirty="0"/>
              <a:t>发生系统故障时，事务已提交，但缓冲区的信息尚未完全写回到磁盘</a:t>
            </a:r>
          </a:p>
          <a:p>
            <a:pPr marL="990600" lvl="1" indent="-533400" eaLnBrk="1" hangingPunct="1"/>
            <a:r>
              <a:rPr lang="zh-CN" altLang="en-US" sz="3600" dirty="0"/>
              <a:t>恢复策略：重做</a:t>
            </a:r>
            <a:r>
              <a:rPr lang="en-US" altLang="zh-CN" sz="3600" dirty="0"/>
              <a:t>(</a:t>
            </a:r>
            <a:r>
              <a:rPr lang="en-US" altLang="zh-CN" sz="3600" b="1" dirty="0"/>
              <a:t>REDO</a:t>
            </a:r>
            <a:r>
              <a:rPr lang="en-US" altLang="zh-CN" sz="3600" dirty="0"/>
              <a:t>)</a:t>
            </a:r>
            <a:r>
              <a:rPr lang="zh-CN" altLang="en-US" sz="3600" dirty="0"/>
              <a:t>所有已提交的事务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9CFED7-4DAA-4BB4-AFAC-D854CF3708E9}" type="slidenum">
              <a:rPr lang="zh-CN" altLang="en-US" sz="1400"/>
              <a:pPr>
                <a:spcBef>
                  <a:spcPct val="0"/>
                </a:spcBef>
                <a:buFontTx/>
                <a:buNone/>
              </a:pPr>
              <a:t>21</a:t>
            </a:fld>
            <a:endParaRPr lang="en-US" altLang="zh-CN" sz="1400"/>
          </a:p>
        </p:txBody>
      </p:sp>
      <p:sp>
        <p:nvSpPr>
          <p:cNvPr id="23555" name="Rectangle 2"/>
          <p:cNvSpPr>
            <a:spLocks noGrp="1" noChangeArrowheads="1"/>
          </p:cNvSpPr>
          <p:nvPr>
            <p:ph type="title"/>
          </p:nvPr>
        </p:nvSpPr>
        <p:spPr/>
        <p:txBody>
          <a:bodyPr/>
          <a:lstStyle/>
          <a:p>
            <a:pPr eaLnBrk="1" hangingPunct="1"/>
            <a:r>
              <a:rPr lang="zh-CN" altLang="en-US" b="1">
                <a:solidFill>
                  <a:srgbClr val="2F03BD"/>
                </a:solidFill>
              </a:rPr>
              <a:t>三、介质故障</a:t>
            </a:r>
          </a:p>
        </p:txBody>
      </p:sp>
      <p:sp>
        <p:nvSpPr>
          <p:cNvPr id="22532" name="Rectangle 3"/>
          <p:cNvSpPr>
            <a:spLocks noGrp="1" noChangeArrowheads="1"/>
          </p:cNvSpPr>
          <p:nvPr>
            <p:ph type="body" idx="1"/>
          </p:nvPr>
        </p:nvSpPr>
        <p:spPr/>
        <p:txBody>
          <a:bodyPr/>
          <a:lstStyle/>
          <a:p>
            <a:pPr eaLnBrk="1" hangingPunct="1"/>
            <a:r>
              <a:rPr lang="zh-CN" altLang="en-US" sz="3600"/>
              <a:t>称为硬故障，指外存故障</a:t>
            </a:r>
          </a:p>
          <a:p>
            <a:pPr lvl="1" eaLnBrk="1" hangingPunct="1"/>
            <a:r>
              <a:rPr lang="zh-CN" altLang="en-US" sz="3600"/>
              <a:t>磁盘损坏</a:t>
            </a:r>
          </a:p>
          <a:p>
            <a:pPr lvl="1" eaLnBrk="1" hangingPunct="1"/>
            <a:r>
              <a:rPr lang="zh-CN" altLang="en-US" sz="3600"/>
              <a:t>磁头碰撞</a:t>
            </a:r>
          </a:p>
          <a:p>
            <a:pPr lvl="1" eaLnBrk="1" hangingPunct="1"/>
            <a:r>
              <a:rPr lang="zh-CN" altLang="en-US" sz="3600"/>
              <a:t>瞬时强磁场干扰</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B76AA47-96E0-4B79-AFD1-DF40EA524376}" type="slidenum">
              <a:rPr lang="zh-CN" altLang="en-US" sz="1400"/>
              <a:pPr>
                <a:spcBef>
                  <a:spcPct val="0"/>
                </a:spcBef>
                <a:buFontTx/>
                <a:buNone/>
              </a:pPr>
              <a:t>22</a:t>
            </a:fld>
            <a:endParaRPr lang="en-US" altLang="zh-CN" sz="1400"/>
          </a:p>
        </p:txBody>
      </p:sp>
      <p:sp>
        <p:nvSpPr>
          <p:cNvPr id="24579" name="Rectangle 2"/>
          <p:cNvSpPr>
            <a:spLocks noGrp="1" noChangeArrowheads="1"/>
          </p:cNvSpPr>
          <p:nvPr>
            <p:ph type="title"/>
          </p:nvPr>
        </p:nvSpPr>
        <p:spPr/>
        <p:txBody>
          <a:bodyPr/>
          <a:lstStyle/>
          <a:p>
            <a:pPr eaLnBrk="1" hangingPunct="1"/>
            <a:r>
              <a:rPr lang="zh-CN" altLang="en-US" b="1">
                <a:solidFill>
                  <a:srgbClr val="2F03BD"/>
                </a:solidFill>
              </a:rPr>
              <a:t>介质故障的恢复</a:t>
            </a:r>
          </a:p>
        </p:txBody>
      </p:sp>
      <p:sp>
        <p:nvSpPr>
          <p:cNvPr id="23556" name="Rectangle 3"/>
          <p:cNvSpPr>
            <a:spLocks noGrp="1" noChangeArrowheads="1"/>
          </p:cNvSpPr>
          <p:nvPr>
            <p:ph type="body" idx="1"/>
          </p:nvPr>
        </p:nvSpPr>
        <p:spPr>
          <a:xfrm>
            <a:off x="250825" y="1600200"/>
            <a:ext cx="8686800" cy="3700463"/>
          </a:xfrm>
        </p:spPr>
        <p:txBody>
          <a:bodyPr/>
          <a:lstStyle/>
          <a:p>
            <a:pPr eaLnBrk="1" hangingPunct="1"/>
            <a:r>
              <a:rPr lang="zh-CN" altLang="en-US" sz="4000"/>
              <a:t>装入数据库发生介质故障前某个时刻的数据副本。</a:t>
            </a:r>
          </a:p>
          <a:p>
            <a:pPr eaLnBrk="1" hangingPunct="1"/>
            <a:r>
              <a:rPr lang="zh-CN" altLang="en-US" sz="4000"/>
              <a:t>重做自此开始的所有成功事务，将这些事务已提交结果重新记入数据库。</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DEBB05-7B52-437F-8902-C41612F4A705}" type="slidenum">
              <a:rPr lang="zh-CN" altLang="en-US" sz="1400"/>
              <a:pPr>
                <a:spcBef>
                  <a:spcPct val="0"/>
                </a:spcBef>
                <a:buFontTx/>
                <a:buNone/>
              </a:pPr>
              <a:t>23</a:t>
            </a:fld>
            <a:endParaRPr lang="en-US" altLang="zh-CN" sz="1400"/>
          </a:p>
        </p:txBody>
      </p:sp>
      <p:sp>
        <p:nvSpPr>
          <p:cNvPr id="25603" name="Rectangle 2"/>
          <p:cNvSpPr>
            <a:spLocks noGrp="1" noChangeArrowheads="1"/>
          </p:cNvSpPr>
          <p:nvPr>
            <p:ph type="title"/>
          </p:nvPr>
        </p:nvSpPr>
        <p:spPr/>
        <p:txBody>
          <a:bodyPr/>
          <a:lstStyle/>
          <a:p>
            <a:pPr eaLnBrk="1" hangingPunct="1"/>
            <a:r>
              <a:rPr lang="zh-CN" altLang="en-US" b="1">
                <a:solidFill>
                  <a:srgbClr val="2F03BD"/>
                </a:solidFill>
              </a:rPr>
              <a:t>四、计算机病毒</a:t>
            </a:r>
          </a:p>
        </p:txBody>
      </p:sp>
      <p:sp>
        <p:nvSpPr>
          <p:cNvPr id="24580" name="Rectangle 3"/>
          <p:cNvSpPr>
            <a:spLocks noGrp="1" noChangeArrowheads="1"/>
          </p:cNvSpPr>
          <p:nvPr>
            <p:ph type="body" idx="1"/>
          </p:nvPr>
        </p:nvSpPr>
        <p:spPr>
          <a:xfrm>
            <a:off x="179388" y="1484313"/>
            <a:ext cx="8964612" cy="4525962"/>
          </a:xfrm>
        </p:spPr>
        <p:txBody>
          <a:bodyPr/>
          <a:lstStyle/>
          <a:p>
            <a:pPr eaLnBrk="1" hangingPunct="1"/>
            <a:r>
              <a:rPr lang="zh-CN" altLang="en-US" sz="3600"/>
              <a:t>一种人为的故障或破坏，是一些恶作剧者研制的一种计算机程序</a:t>
            </a:r>
          </a:p>
          <a:p>
            <a:pPr eaLnBrk="1" hangingPunct="1"/>
            <a:r>
              <a:rPr lang="zh-CN" altLang="en-US" sz="3600"/>
              <a:t>可以繁殖和传播</a:t>
            </a:r>
          </a:p>
          <a:p>
            <a:pPr eaLnBrk="1" hangingPunct="1"/>
            <a:r>
              <a:rPr lang="zh-CN" altLang="en-US" sz="3600"/>
              <a:t>危害</a:t>
            </a:r>
          </a:p>
          <a:p>
            <a:pPr lvl="1" eaLnBrk="1" hangingPunct="1"/>
            <a:r>
              <a:rPr lang="zh-CN" altLang="en-US" sz="3600"/>
              <a:t>破坏、盗窃系统中的数据</a:t>
            </a:r>
          </a:p>
          <a:p>
            <a:pPr lvl="1" eaLnBrk="1" hangingPunct="1"/>
            <a:r>
              <a:rPr lang="zh-CN" altLang="en-US" sz="3600"/>
              <a:t>破坏系统文件</a:t>
            </a:r>
          </a:p>
          <a:p>
            <a:pPr eaLnBrk="1" hangingPunct="1"/>
            <a:endParaRPr lang="zh-CN" altLang="en-US" sz="4000"/>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24580">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E603AC-EEF3-4AC7-BD78-954962FAC11B}" type="slidenum">
              <a:rPr lang="zh-CN" altLang="en-US" sz="1400"/>
              <a:pPr>
                <a:spcBef>
                  <a:spcPct val="0"/>
                </a:spcBef>
                <a:buFontTx/>
                <a:buNone/>
              </a:pPr>
              <a:t>24</a:t>
            </a:fld>
            <a:endParaRPr lang="en-US" altLang="zh-CN" sz="1400"/>
          </a:p>
        </p:txBody>
      </p:sp>
      <p:sp>
        <p:nvSpPr>
          <p:cNvPr id="26627" name="Rectangle 2"/>
          <p:cNvSpPr>
            <a:spLocks noGrp="1" noChangeArrowheads="1"/>
          </p:cNvSpPr>
          <p:nvPr>
            <p:ph type="title"/>
          </p:nvPr>
        </p:nvSpPr>
        <p:spPr/>
        <p:txBody>
          <a:bodyPr/>
          <a:lstStyle/>
          <a:p>
            <a:pPr eaLnBrk="1" hangingPunct="1"/>
            <a:r>
              <a:rPr lang="zh-CN" altLang="en-US" b="1">
                <a:solidFill>
                  <a:srgbClr val="2F03BD"/>
                </a:solidFill>
              </a:rPr>
              <a:t>故障小结</a:t>
            </a:r>
          </a:p>
        </p:txBody>
      </p:sp>
      <p:sp>
        <p:nvSpPr>
          <p:cNvPr id="25604" name="Rectangle 3"/>
          <p:cNvSpPr>
            <a:spLocks noGrp="1" noChangeArrowheads="1"/>
          </p:cNvSpPr>
          <p:nvPr>
            <p:ph type="body" idx="1"/>
          </p:nvPr>
        </p:nvSpPr>
        <p:spPr>
          <a:xfrm>
            <a:off x="457200" y="1600200"/>
            <a:ext cx="8507413" cy="3916363"/>
          </a:xfrm>
        </p:spPr>
        <p:txBody>
          <a:bodyPr/>
          <a:lstStyle/>
          <a:p>
            <a:pPr marL="609600" indent="-609600" eaLnBrk="1" hangingPunct="1"/>
            <a:r>
              <a:rPr lang="zh-CN" altLang="en-US" sz="4000"/>
              <a:t>各类故障，对数据库的影响有两种可能</a:t>
            </a:r>
          </a:p>
          <a:p>
            <a:pPr marL="990600" lvl="1" indent="-533400" eaLnBrk="1" hangingPunct="1">
              <a:buFontTx/>
              <a:buAutoNum type="circleNumDbPlain"/>
            </a:pPr>
            <a:r>
              <a:rPr lang="zh-CN" altLang="en-US" sz="4000"/>
              <a:t>数据库本身被破坏</a:t>
            </a:r>
          </a:p>
          <a:p>
            <a:pPr marL="990600" lvl="1" indent="-533400" eaLnBrk="1" hangingPunct="1">
              <a:buFontTx/>
              <a:buAutoNum type="circleNumDbPlain"/>
            </a:pPr>
            <a:r>
              <a:rPr lang="zh-CN" altLang="en-US" sz="4000"/>
              <a:t>数据库没有被破坏，但数据可能不正确，这是由于事务的运行被非正常终止造成的</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D9E874-2B5C-4364-9203-A8DE4950B2D8}" type="slidenum">
              <a:rPr lang="zh-CN" altLang="en-US" sz="1400"/>
              <a:pPr>
                <a:spcBef>
                  <a:spcPct val="0"/>
                </a:spcBef>
                <a:buFontTx/>
                <a:buNone/>
              </a:pPr>
              <a:t>25</a:t>
            </a:fld>
            <a:endParaRPr lang="en-US" altLang="zh-CN" sz="1400"/>
          </a:p>
        </p:txBody>
      </p:sp>
      <p:sp>
        <p:nvSpPr>
          <p:cNvPr id="27651" name="Rectangle 2"/>
          <p:cNvSpPr>
            <a:spLocks noGrp="1" noChangeArrowheads="1"/>
          </p:cNvSpPr>
          <p:nvPr>
            <p:ph type="title"/>
          </p:nvPr>
        </p:nvSpPr>
        <p:spPr/>
        <p:txBody>
          <a:bodyPr/>
          <a:lstStyle/>
          <a:p>
            <a:pPr eaLnBrk="1" hangingPunct="1"/>
            <a:r>
              <a:rPr lang="en-US" altLang="zh-CN" b="1">
                <a:solidFill>
                  <a:srgbClr val="2F03BD"/>
                </a:solidFill>
              </a:rPr>
              <a:t>10.4 </a:t>
            </a:r>
            <a:r>
              <a:rPr lang="zh-CN" altLang="en-US" b="1">
                <a:solidFill>
                  <a:srgbClr val="2F03BD"/>
                </a:solidFill>
              </a:rPr>
              <a:t>恢复的实现技术</a:t>
            </a:r>
          </a:p>
        </p:txBody>
      </p:sp>
      <p:sp>
        <p:nvSpPr>
          <p:cNvPr id="26628" name="Rectangle 3"/>
          <p:cNvSpPr>
            <a:spLocks noGrp="1" noChangeArrowheads="1"/>
          </p:cNvSpPr>
          <p:nvPr>
            <p:ph type="body" idx="1"/>
          </p:nvPr>
        </p:nvSpPr>
        <p:spPr>
          <a:xfrm>
            <a:off x="457200" y="1600200"/>
            <a:ext cx="8147050" cy="3052763"/>
          </a:xfrm>
        </p:spPr>
        <p:txBody>
          <a:bodyPr/>
          <a:lstStyle/>
          <a:p>
            <a:pPr eaLnBrk="1" hangingPunct="1"/>
            <a:r>
              <a:rPr lang="zh-CN" altLang="en-US" sz="4000">
                <a:solidFill>
                  <a:schemeClr val="accent2"/>
                </a:solidFill>
              </a:rPr>
              <a:t>恢复操作的基本原理：冗余</a:t>
            </a:r>
          </a:p>
          <a:p>
            <a:pPr eaLnBrk="1" hangingPunct="1"/>
            <a:r>
              <a:rPr lang="zh-CN" altLang="en-US" sz="4000"/>
              <a:t>利用存储在系统其它地方的冗余数据来重建数据库中已被破坏或不正确的那部分数据。</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279CED5-9338-427A-ACE2-2236894FDB8D}" type="slidenum">
              <a:rPr lang="zh-CN" altLang="en-US" sz="1400"/>
              <a:pPr>
                <a:spcBef>
                  <a:spcPct val="0"/>
                </a:spcBef>
                <a:buFontTx/>
                <a:buNone/>
              </a:pPr>
              <a:t>26</a:t>
            </a:fld>
            <a:endParaRPr lang="en-US" altLang="zh-CN" sz="1400"/>
          </a:p>
        </p:txBody>
      </p:sp>
      <p:sp>
        <p:nvSpPr>
          <p:cNvPr id="27651" name="Rectangle 3"/>
          <p:cNvSpPr>
            <a:spLocks noGrp="1" noChangeArrowheads="1"/>
          </p:cNvSpPr>
          <p:nvPr>
            <p:ph type="body" idx="1"/>
          </p:nvPr>
        </p:nvSpPr>
        <p:spPr>
          <a:xfrm>
            <a:off x="428625" y="857250"/>
            <a:ext cx="8229600" cy="4525963"/>
          </a:xfrm>
        </p:spPr>
        <p:txBody>
          <a:bodyPr/>
          <a:lstStyle/>
          <a:p>
            <a:pPr eaLnBrk="1" hangingPunct="1">
              <a:buFontTx/>
              <a:buNone/>
            </a:pPr>
            <a:r>
              <a:rPr lang="zh-CN" altLang="en-US" sz="4400"/>
              <a:t>恢复机制涉及两个关键问题</a:t>
            </a:r>
          </a:p>
          <a:p>
            <a:pPr eaLnBrk="1" hangingPunct="1">
              <a:buFontTx/>
              <a:buAutoNum type="arabicPeriod"/>
            </a:pPr>
            <a:r>
              <a:rPr lang="zh-CN" altLang="en-US" sz="4400">
                <a:solidFill>
                  <a:schemeClr val="accent2"/>
                </a:solidFill>
              </a:rPr>
              <a:t>如何建立冗余数据</a:t>
            </a:r>
            <a:r>
              <a:rPr lang="en-US" altLang="zh-CN" sz="4400">
                <a:solidFill>
                  <a:schemeClr val="accent2"/>
                </a:solidFill>
              </a:rPr>
              <a:t>?</a:t>
            </a:r>
          </a:p>
          <a:p>
            <a:pPr marL="1200150" lvl="1" indent="-742950" eaLnBrk="1" hangingPunct="1"/>
            <a:r>
              <a:rPr lang="zh-CN" altLang="en-US" sz="4000">
                <a:solidFill>
                  <a:schemeClr val="accent2"/>
                </a:solidFill>
              </a:rPr>
              <a:t>数据转储（</a:t>
            </a:r>
            <a:r>
              <a:rPr lang="en-US" altLang="zh-CN" sz="4000">
                <a:solidFill>
                  <a:schemeClr val="accent2"/>
                </a:solidFill>
              </a:rPr>
              <a:t>backup</a:t>
            </a:r>
            <a:r>
              <a:rPr lang="zh-CN" altLang="en-US" sz="4000">
                <a:solidFill>
                  <a:schemeClr val="accent2"/>
                </a:solidFill>
              </a:rPr>
              <a:t>）</a:t>
            </a:r>
          </a:p>
          <a:p>
            <a:pPr marL="1200150" lvl="1" indent="-742950" eaLnBrk="1" hangingPunct="1"/>
            <a:r>
              <a:rPr lang="zh-CN" altLang="en-US" sz="4000">
                <a:solidFill>
                  <a:schemeClr val="accent2"/>
                </a:solidFill>
              </a:rPr>
              <a:t>登录日志文件（</a:t>
            </a:r>
            <a:r>
              <a:rPr lang="en-US" altLang="zh-CN" sz="4000">
                <a:solidFill>
                  <a:schemeClr val="accent2"/>
                </a:solidFill>
              </a:rPr>
              <a:t>logging</a:t>
            </a:r>
            <a:r>
              <a:rPr lang="zh-CN" altLang="en-US" sz="4000">
                <a:solidFill>
                  <a:schemeClr val="accent2"/>
                </a:solidFill>
              </a:rPr>
              <a:t>）</a:t>
            </a:r>
          </a:p>
          <a:p>
            <a:pPr eaLnBrk="1" hangingPunct="1">
              <a:buFontTx/>
              <a:buAutoNum type="arabicPeriod"/>
            </a:pPr>
            <a:r>
              <a:rPr lang="zh-CN" altLang="en-US" sz="4400"/>
              <a:t>如何利用这些冗余数据实施数据库恢复</a:t>
            </a:r>
            <a:r>
              <a:rPr lang="en-US" altLang="zh-CN" sz="4400"/>
              <a:t>?</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A57EFA-9AA4-4B53-B9B4-C2A4013714C7}" type="slidenum">
              <a:rPr lang="zh-CN" altLang="en-US" sz="1400"/>
              <a:pPr>
                <a:spcBef>
                  <a:spcPct val="0"/>
                </a:spcBef>
                <a:buFontTx/>
                <a:buNone/>
              </a:pPr>
              <a:t>27</a:t>
            </a:fld>
            <a:endParaRPr lang="en-US" altLang="zh-CN" sz="1400"/>
          </a:p>
        </p:txBody>
      </p:sp>
      <p:sp>
        <p:nvSpPr>
          <p:cNvPr id="29699" name="Rectangle 2"/>
          <p:cNvSpPr>
            <a:spLocks noGrp="1" noChangeArrowheads="1"/>
          </p:cNvSpPr>
          <p:nvPr>
            <p:ph type="title"/>
          </p:nvPr>
        </p:nvSpPr>
        <p:spPr/>
        <p:txBody>
          <a:bodyPr/>
          <a:lstStyle/>
          <a:p>
            <a:pPr eaLnBrk="1" hangingPunct="1"/>
            <a:r>
              <a:rPr lang="en-US" altLang="zh-CN" b="1">
                <a:solidFill>
                  <a:srgbClr val="2F03BD"/>
                </a:solidFill>
              </a:rPr>
              <a:t>10.4.1 </a:t>
            </a:r>
            <a:r>
              <a:rPr lang="zh-CN" altLang="en-US" b="1">
                <a:solidFill>
                  <a:srgbClr val="2F03BD"/>
                </a:solidFill>
              </a:rPr>
              <a:t>数据转储</a:t>
            </a:r>
          </a:p>
        </p:txBody>
      </p:sp>
      <p:sp>
        <p:nvSpPr>
          <p:cNvPr id="29700" name="Rectangle 3"/>
          <p:cNvSpPr>
            <a:spLocks noGrp="1" noChangeArrowheads="1"/>
          </p:cNvSpPr>
          <p:nvPr>
            <p:ph type="body" idx="1"/>
          </p:nvPr>
        </p:nvSpPr>
        <p:spPr>
          <a:xfrm>
            <a:off x="468313" y="1628775"/>
            <a:ext cx="8229600" cy="2447925"/>
          </a:xfrm>
        </p:spPr>
        <p:txBody>
          <a:bodyPr/>
          <a:lstStyle/>
          <a:p>
            <a:pPr eaLnBrk="1" hangingPunct="1">
              <a:buFontTx/>
              <a:buNone/>
            </a:pPr>
            <a:r>
              <a:rPr lang="zh-CN" altLang="en-US" sz="4400" dirty="0"/>
              <a:t>一、什么是数据转储</a:t>
            </a:r>
          </a:p>
          <a:p>
            <a:pPr eaLnBrk="1" hangingPunct="1">
              <a:buFontTx/>
              <a:buNone/>
            </a:pPr>
            <a:r>
              <a:rPr lang="zh-CN" altLang="en-US" sz="4400" dirty="0"/>
              <a:t>二、转储方法</a:t>
            </a:r>
          </a:p>
          <a:p>
            <a:pPr eaLnBrk="1" hangingPunct="1"/>
            <a:endParaRPr lang="zh-CN" altLang="en-US" sz="4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1C8B3D1-F08C-41F1-821A-AC5A77125D33}" type="slidenum">
              <a:rPr lang="zh-CN" altLang="en-US" sz="1400"/>
              <a:pPr>
                <a:spcBef>
                  <a:spcPct val="0"/>
                </a:spcBef>
                <a:buFontTx/>
                <a:buNone/>
              </a:pPr>
              <a:t>28</a:t>
            </a:fld>
            <a:endParaRPr lang="en-US" altLang="zh-CN" sz="1400"/>
          </a:p>
        </p:txBody>
      </p:sp>
      <p:sp>
        <p:nvSpPr>
          <p:cNvPr id="30723" name="Rectangle 2"/>
          <p:cNvSpPr>
            <a:spLocks noGrp="1" noChangeArrowheads="1"/>
          </p:cNvSpPr>
          <p:nvPr>
            <p:ph type="title"/>
          </p:nvPr>
        </p:nvSpPr>
        <p:spPr>
          <a:xfrm>
            <a:off x="468313" y="260350"/>
            <a:ext cx="8229600" cy="1143000"/>
          </a:xfrm>
        </p:spPr>
        <p:txBody>
          <a:bodyPr/>
          <a:lstStyle/>
          <a:p>
            <a:pPr eaLnBrk="1" hangingPunct="1"/>
            <a:r>
              <a:rPr lang="zh-CN" altLang="en-US" b="1">
                <a:solidFill>
                  <a:srgbClr val="2F03BD"/>
                </a:solidFill>
              </a:rPr>
              <a:t>一、什么是数据转储</a:t>
            </a:r>
          </a:p>
        </p:txBody>
      </p:sp>
      <p:sp>
        <p:nvSpPr>
          <p:cNvPr id="29700" name="Rectangle 3"/>
          <p:cNvSpPr>
            <a:spLocks noGrp="1" noChangeArrowheads="1"/>
          </p:cNvSpPr>
          <p:nvPr>
            <p:ph type="body" idx="1"/>
          </p:nvPr>
        </p:nvSpPr>
        <p:spPr>
          <a:xfrm>
            <a:off x="539750" y="1528763"/>
            <a:ext cx="7956550" cy="4924425"/>
          </a:xfrm>
        </p:spPr>
        <p:txBody>
          <a:bodyPr/>
          <a:lstStyle/>
          <a:p>
            <a:pPr eaLnBrk="1" hangingPunct="1"/>
            <a:r>
              <a:rPr lang="zh-CN" altLang="en-US" sz="3600"/>
              <a:t>转储是指</a:t>
            </a:r>
            <a:r>
              <a:rPr lang="en-US" altLang="zh-CN" sz="3600"/>
              <a:t>DBA</a:t>
            </a:r>
            <a:r>
              <a:rPr lang="zh-CN" altLang="en-US" sz="3600"/>
              <a:t>将整个数据库复制到磁带或另一个磁盘上保存起来的过程，备用数据称为后备副本或后援副本。</a:t>
            </a:r>
            <a:endParaRPr lang="en-US" altLang="zh-CN" sz="3600"/>
          </a:p>
          <a:p>
            <a:pPr eaLnBrk="1" hangingPunct="1"/>
            <a:r>
              <a:rPr lang="zh-CN" altLang="en-US" sz="3600"/>
              <a:t>如何使用</a:t>
            </a:r>
          </a:p>
          <a:p>
            <a:pPr lvl="1" eaLnBrk="1" hangingPunct="1"/>
            <a:r>
              <a:rPr lang="zh-CN" altLang="en-US" sz="3600"/>
              <a:t>数据库遭到破坏后可以将后备副本重新装入。</a:t>
            </a:r>
          </a:p>
          <a:p>
            <a:pPr lvl="1" eaLnBrk="1" hangingPunct="1"/>
            <a:r>
              <a:rPr lang="zh-CN" altLang="en-US" sz="3600">
                <a:solidFill>
                  <a:schemeClr val="accent2"/>
                </a:solidFill>
              </a:rPr>
              <a:t>重装后备副本只能将数据库恢复到转储时的状态</a:t>
            </a:r>
            <a:r>
              <a:rPr lang="zh-CN" altLang="en-US" sz="3600"/>
              <a:t>。</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CEFA85D-A2A7-49AD-B2A2-B04777EE1A14}" type="slidenum">
              <a:rPr lang="zh-CN" altLang="en-US" sz="1400"/>
              <a:pPr>
                <a:spcBef>
                  <a:spcPct val="0"/>
                </a:spcBef>
                <a:buFontTx/>
                <a:buNone/>
              </a:pPr>
              <a:t>29</a:t>
            </a:fld>
            <a:endParaRPr lang="en-US" altLang="zh-CN" sz="1400"/>
          </a:p>
        </p:txBody>
      </p:sp>
      <p:sp>
        <p:nvSpPr>
          <p:cNvPr id="31747" name="Rectangle 2"/>
          <p:cNvSpPr>
            <a:spLocks noGrp="1" noChangeArrowheads="1"/>
          </p:cNvSpPr>
          <p:nvPr>
            <p:ph type="title"/>
          </p:nvPr>
        </p:nvSpPr>
        <p:spPr/>
        <p:txBody>
          <a:bodyPr/>
          <a:lstStyle/>
          <a:p>
            <a:pPr eaLnBrk="1" hangingPunct="1"/>
            <a:r>
              <a:rPr lang="zh-CN" altLang="en-US" b="1">
                <a:solidFill>
                  <a:srgbClr val="2F03BD"/>
                </a:solidFill>
              </a:rPr>
              <a:t>二、转储方法</a:t>
            </a:r>
          </a:p>
        </p:txBody>
      </p:sp>
      <p:sp>
        <p:nvSpPr>
          <p:cNvPr id="30724" name="Rectangle 3"/>
          <p:cNvSpPr>
            <a:spLocks noGrp="1" noChangeArrowheads="1"/>
          </p:cNvSpPr>
          <p:nvPr>
            <p:ph type="body" idx="1"/>
          </p:nvPr>
        </p:nvSpPr>
        <p:spPr>
          <a:xfrm>
            <a:off x="457200" y="1600200"/>
            <a:ext cx="8229600" cy="2189163"/>
          </a:xfrm>
        </p:spPr>
        <p:txBody>
          <a:bodyPr/>
          <a:lstStyle/>
          <a:p>
            <a:pPr eaLnBrk="1" hangingPunct="1"/>
            <a:r>
              <a:rPr lang="zh-CN" altLang="en-US" sz="4000"/>
              <a:t>静态转储与动态转储</a:t>
            </a:r>
          </a:p>
          <a:p>
            <a:pPr eaLnBrk="1" hangingPunct="1"/>
            <a:r>
              <a:rPr lang="zh-CN" altLang="en-US" sz="4000"/>
              <a:t>海量转储与增量转储</a:t>
            </a:r>
          </a:p>
          <a:p>
            <a:pPr eaLnBrk="1" hangingPunct="1"/>
            <a:endParaRPr lang="zh-CN" altLang="en-US" sz="40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85A9AD8-5561-4570-89CD-4D6E23C35B1F}" type="slidenum">
              <a:rPr lang="zh-CN" altLang="en-US" sz="1400"/>
              <a:pPr>
                <a:spcBef>
                  <a:spcPct val="0"/>
                </a:spcBef>
                <a:buFontTx/>
                <a:buNone/>
              </a:pPr>
              <a:t>3</a:t>
            </a:fld>
            <a:endParaRPr lang="en-US" altLang="zh-CN" sz="1400"/>
          </a:p>
        </p:txBody>
      </p:sp>
      <p:sp>
        <p:nvSpPr>
          <p:cNvPr id="5123" name="Rectangle 2"/>
          <p:cNvSpPr>
            <a:spLocks noGrp="1" noChangeArrowheads="1"/>
          </p:cNvSpPr>
          <p:nvPr>
            <p:ph type="title"/>
          </p:nvPr>
        </p:nvSpPr>
        <p:spPr>
          <a:xfrm>
            <a:off x="323850" y="260350"/>
            <a:ext cx="8686800" cy="1143000"/>
          </a:xfrm>
        </p:spPr>
        <p:txBody>
          <a:bodyPr/>
          <a:lstStyle/>
          <a:p>
            <a:pPr eaLnBrk="1" hangingPunct="1"/>
            <a:r>
              <a:rPr lang="zh-CN" altLang="en-US">
                <a:solidFill>
                  <a:srgbClr val="2F03BD"/>
                </a:solidFill>
              </a:rPr>
              <a:t>事务</a:t>
            </a:r>
            <a:r>
              <a:rPr lang="en-US" altLang="zh-CN">
                <a:solidFill>
                  <a:srgbClr val="2F03BD"/>
                </a:solidFill>
              </a:rPr>
              <a:t>(Transaction)</a:t>
            </a:r>
            <a:r>
              <a:rPr lang="zh-CN" altLang="en-US">
                <a:solidFill>
                  <a:srgbClr val="2F03BD"/>
                </a:solidFill>
              </a:rPr>
              <a:t>的基本概念</a:t>
            </a:r>
          </a:p>
        </p:txBody>
      </p:sp>
      <p:sp>
        <p:nvSpPr>
          <p:cNvPr id="5124" name="Rectangle 3"/>
          <p:cNvSpPr>
            <a:spLocks noGrp="1" noChangeArrowheads="1"/>
          </p:cNvSpPr>
          <p:nvPr>
            <p:ph type="body" idx="1"/>
          </p:nvPr>
        </p:nvSpPr>
        <p:spPr>
          <a:xfrm>
            <a:off x="468313" y="1628774"/>
            <a:ext cx="8218487" cy="3024361"/>
          </a:xfrm>
        </p:spPr>
        <p:txBody>
          <a:bodyPr/>
          <a:lstStyle/>
          <a:p>
            <a:pPr marL="0" indent="0" eaLnBrk="1" hangingPunct="1">
              <a:buFontTx/>
              <a:buNone/>
            </a:pPr>
            <a:r>
              <a:rPr lang="zh-CN" altLang="en-US" sz="4000" dirty="0"/>
              <a:t>所谓事务是用户定义的一个数据库操作序列，这些操作</a:t>
            </a:r>
            <a:r>
              <a:rPr lang="zh-CN" altLang="en-US" sz="4000" dirty="0">
                <a:solidFill>
                  <a:schemeClr val="accent2"/>
                </a:solidFill>
              </a:rPr>
              <a:t>要么全做要么全不做</a:t>
            </a:r>
            <a:r>
              <a:rPr lang="zh-CN" altLang="en-US" sz="4000" dirty="0"/>
              <a:t>，是一个不可分割的工作单位。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E388F4-944C-4620-8E89-FD64C14581C1}" type="slidenum">
              <a:rPr lang="zh-CN" altLang="en-US" sz="1400"/>
              <a:pPr>
                <a:spcBef>
                  <a:spcPct val="0"/>
                </a:spcBef>
                <a:buFontTx/>
                <a:buNone/>
              </a:pPr>
              <a:t>30</a:t>
            </a:fld>
            <a:endParaRPr lang="en-US" altLang="zh-CN" sz="1400"/>
          </a:p>
        </p:txBody>
      </p:sp>
      <p:sp>
        <p:nvSpPr>
          <p:cNvPr id="32771" name="Rectangle 2"/>
          <p:cNvSpPr>
            <a:spLocks noGrp="1" noChangeArrowheads="1"/>
          </p:cNvSpPr>
          <p:nvPr>
            <p:ph type="title"/>
          </p:nvPr>
        </p:nvSpPr>
        <p:spPr/>
        <p:txBody>
          <a:bodyPr/>
          <a:lstStyle/>
          <a:p>
            <a:pPr eaLnBrk="1" hangingPunct="1"/>
            <a:r>
              <a:rPr lang="zh-CN" altLang="en-US" b="1" dirty="0">
                <a:solidFill>
                  <a:srgbClr val="00B0F0"/>
                </a:solidFill>
              </a:rPr>
              <a:t>静态</a:t>
            </a:r>
            <a:r>
              <a:rPr lang="zh-CN" altLang="en-US" b="1" dirty="0">
                <a:solidFill>
                  <a:srgbClr val="2F03BD"/>
                </a:solidFill>
              </a:rPr>
              <a:t>转储</a:t>
            </a:r>
          </a:p>
        </p:txBody>
      </p:sp>
      <p:sp>
        <p:nvSpPr>
          <p:cNvPr id="38915" name="Rectangle 3"/>
          <p:cNvSpPr>
            <a:spLocks noGrp="1" noChangeArrowheads="1"/>
          </p:cNvSpPr>
          <p:nvPr>
            <p:ph type="body" idx="1"/>
          </p:nvPr>
        </p:nvSpPr>
        <p:spPr>
          <a:xfrm>
            <a:off x="322263" y="1341438"/>
            <a:ext cx="8713787" cy="5111750"/>
          </a:xfrm>
        </p:spPr>
        <p:txBody>
          <a:bodyPr/>
          <a:lstStyle/>
          <a:p>
            <a:pPr eaLnBrk="1" hangingPunct="1">
              <a:lnSpc>
                <a:spcPct val="90000"/>
              </a:lnSpc>
            </a:pPr>
            <a:r>
              <a:rPr lang="zh-CN" altLang="en-US" sz="3600" dirty="0"/>
              <a:t>在系统中无运行事务时进行的转储操作，转储开始时数据库处于一致状态，</a:t>
            </a:r>
            <a:r>
              <a:rPr lang="zh-CN" altLang="en-US" sz="4000" b="1" dirty="0">
                <a:solidFill>
                  <a:srgbClr val="00B0F0"/>
                </a:solidFill>
              </a:rPr>
              <a:t>转储期间不允许对数据库进行任何存取、修改活动</a:t>
            </a:r>
            <a:r>
              <a:rPr lang="zh-CN" altLang="en-US" sz="3600" dirty="0"/>
              <a:t>，得到的是一个数据一致性副本</a:t>
            </a:r>
          </a:p>
          <a:p>
            <a:pPr eaLnBrk="1" hangingPunct="1">
              <a:lnSpc>
                <a:spcPct val="90000"/>
              </a:lnSpc>
            </a:pPr>
            <a:r>
              <a:rPr lang="zh-CN" altLang="en-US" sz="3600" dirty="0"/>
              <a:t>优点：实现简单</a:t>
            </a:r>
          </a:p>
          <a:p>
            <a:pPr eaLnBrk="1" hangingPunct="1">
              <a:lnSpc>
                <a:spcPct val="90000"/>
              </a:lnSpc>
            </a:pPr>
            <a:r>
              <a:rPr lang="zh-CN" altLang="en-US" sz="3600" dirty="0"/>
              <a:t>缺点：降低了数据库的可用性</a:t>
            </a:r>
          </a:p>
          <a:p>
            <a:pPr lvl="1" eaLnBrk="1" hangingPunct="1">
              <a:lnSpc>
                <a:spcPct val="90000"/>
              </a:lnSpc>
            </a:pPr>
            <a:r>
              <a:rPr lang="zh-CN" altLang="en-US" sz="3600" dirty="0"/>
              <a:t>转储必须等待正运行的用户事务结束</a:t>
            </a:r>
          </a:p>
          <a:p>
            <a:pPr lvl="1" eaLnBrk="1" hangingPunct="1">
              <a:lnSpc>
                <a:spcPct val="90000"/>
              </a:lnSpc>
            </a:pPr>
            <a:r>
              <a:rPr lang="zh-CN" altLang="en-US" sz="3600" dirty="0"/>
              <a:t>新的事务必须等转储结束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8915">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ACF8D9-BF07-4EF9-9FF2-1020B1B15896}" type="slidenum">
              <a:rPr lang="zh-CN" altLang="en-US" sz="1400"/>
              <a:pPr>
                <a:spcBef>
                  <a:spcPct val="0"/>
                </a:spcBef>
                <a:buFontTx/>
                <a:buNone/>
              </a:pPr>
              <a:t>31</a:t>
            </a:fld>
            <a:endParaRPr lang="en-US" altLang="zh-CN" sz="1400"/>
          </a:p>
        </p:txBody>
      </p:sp>
      <p:sp>
        <p:nvSpPr>
          <p:cNvPr id="33795" name="Rectangle 2"/>
          <p:cNvSpPr>
            <a:spLocks noGrp="1" noChangeArrowheads="1"/>
          </p:cNvSpPr>
          <p:nvPr>
            <p:ph type="title"/>
          </p:nvPr>
        </p:nvSpPr>
        <p:spPr/>
        <p:txBody>
          <a:bodyPr/>
          <a:lstStyle/>
          <a:p>
            <a:pPr eaLnBrk="1" hangingPunct="1"/>
            <a:r>
              <a:rPr lang="zh-CN" altLang="en-US" b="1">
                <a:solidFill>
                  <a:srgbClr val="2F03BD"/>
                </a:solidFill>
              </a:rPr>
              <a:t>动态转储</a:t>
            </a:r>
          </a:p>
        </p:txBody>
      </p:sp>
      <p:sp>
        <p:nvSpPr>
          <p:cNvPr id="32772" name="Rectangle 3"/>
          <p:cNvSpPr>
            <a:spLocks noGrp="1" noChangeArrowheads="1"/>
          </p:cNvSpPr>
          <p:nvPr>
            <p:ph type="body" idx="1"/>
          </p:nvPr>
        </p:nvSpPr>
        <p:spPr>
          <a:xfrm>
            <a:off x="250825" y="1412875"/>
            <a:ext cx="8675688" cy="4525963"/>
          </a:xfrm>
        </p:spPr>
        <p:txBody>
          <a:bodyPr/>
          <a:lstStyle/>
          <a:p>
            <a:pPr marL="609600" indent="-609600" eaLnBrk="1" hangingPunct="1"/>
            <a:r>
              <a:rPr lang="zh-CN" altLang="en-US" sz="3600" dirty="0"/>
              <a:t>转储操作与用户事务并发执行</a:t>
            </a:r>
          </a:p>
          <a:p>
            <a:pPr marL="609600" indent="-609600" eaLnBrk="1" hangingPunct="1"/>
            <a:r>
              <a:rPr lang="zh-CN" altLang="en-US" sz="3600" dirty="0">
                <a:solidFill>
                  <a:schemeClr val="accent2"/>
                </a:solidFill>
              </a:rPr>
              <a:t>转储期间允许对数据库进行存取或修改</a:t>
            </a:r>
          </a:p>
          <a:p>
            <a:pPr marL="609600" indent="-609600" eaLnBrk="1" hangingPunct="1"/>
            <a:r>
              <a:rPr lang="zh-CN" altLang="en-US" sz="3600" dirty="0"/>
              <a:t>优点</a:t>
            </a:r>
          </a:p>
          <a:p>
            <a:pPr marL="990600" lvl="1" indent="-533400" eaLnBrk="1" hangingPunct="1">
              <a:buFontTx/>
              <a:buAutoNum type="circleNumDbPlain"/>
            </a:pPr>
            <a:r>
              <a:rPr lang="zh-CN" altLang="en-US" sz="3600" dirty="0"/>
              <a:t>不用等待正在运行的用户事务结束</a:t>
            </a:r>
          </a:p>
          <a:p>
            <a:pPr marL="990600" lvl="1" indent="-533400" eaLnBrk="1" hangingPunct="1">
              <a:buFontTx/>
              <a:buAutoNum type="circleNumDbPlain"/>
            </a:pPr>
            <a:r>
              <a:rPr lang="zh-CN" altLang="en-US" sz="3600" dirty="0"/>
              <a:t>不会影响新事务的运行</a:t>
            </a:r>
          </a:p>
          <a:p>
            <a:pPr marL="609600" indent="-609600" eaLnBrk="1" hangingPunct="1"/>
            <a:r>
              <a:rPr lang="zh-CN" altLang="en-US" sz="3600" dirty="0"/>
              <a:t>缺点：</a:t>
            </a:r>
            <a:r>
              <a:rPr lang="zh-CN" altLang="en-US" sz="3600" b="1" dirty="0">
                <a:solidFill>
                  <a:srgbClr val="00B0F0"/>
                </a:solidFill>
              </a:rPr>
              <a:t>不保证副本中的数据正确</a:t>
            </a:r>
            <a:r>
              <a:rPr lang="zh-CN" altLang="en-US" sz="3600" dirty="0"/>
              <a:t>、有效</a:t>
            </a:r>
          </a:p>
          <a:p>
            <a:pPr marL="609600" indent="-609600"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08C1403-5ED6-47E9-9178-C2D6E4EC497E}" type="slidenum">
              <a:rPr lang="zh-CN" altLang="en-US" sz="1400"/>
              <a:pPr>
                <a:spcBef>
                  <a:spcPct val="0"/>
                </a:spcBef>
                <a:buFontTx/>
                <a:buNone/>
              </a:pPr>
              <a:t>32</a:t>
            </a:fld>
            <a:endParaRPr lang="en-US" altLang="zh-CN" sz="1400"/>
          </a:p>
        </p:txBody>
      </p:sp>
      <p:sp>
        <p:nvSpPr>
          <p:cNvPr id="34819" name="Rectangle 3"/>
          <p:cNvSpPr>
            <a:spLocks noGrp="1" noChangeArrowheads="1"/>
          </p:cNvSpPr>
          <p:nvPr>
            <p:ph type="body" idx="1"/>
          </p:nvPr>
        </p:nvSpPr>
        <p:spPr>
          <a:xfrm>
            <a:off x="457200" y="1600200"/>
            <a:ext cx="8507413" cy="3413125"/>
          </a:xfrm>
        </p:spPr>
        <p:txBody>
          <a:bodyPr/>
          <a:lstStyle/>
          <a:p>
            <a:pPr eaLnBrk="1" hangingPunct="1"/>
            <a:r>
              <a:rPr lang="zh-CN" altLang="en-US" sz="3600"/>
              <a:t>例如：在转储期间的某个时刻</a:t>
            </a:r>
            <a:r>
              <a:rPr lang="en-US" altLang="zh-CN" sz="3600" i="1"/>
              <a:t>T</a:t>
            </a:r>
            <a:r>
              <a:rPr lang="en-US" altLang="zh-CN" sz="3600"/>
              <a:t>c</a:t>
            </a:r>
            <a:r>
              <a:rPr lang="zh-CN" altLang="en-US" sz="3600"/>
              <a:t>，系统把数据</a:t>
            </a:r>
            <a:r>
              <a:rPr lang="en-US" altLang="zh-CN" sz="3600"/>
              <a:t>A=100</a:t>
            </a:r>
            <a:r>
              <a:rPr lang="zh-CN" altLang="en-US" sz="3600"/>
              <a:t>转储到磁带上，而在下一时刻</a:t>
            </a:r>
            <a:r>
              <a:rPr lang="en-US" altLang="zh-CN" sz="3600" i="1"/>
              <a:t>T</a:t>
            </a:r>
            <a:r>
              <a:rPr lang="en-US" altLang="zh-CN" sz="3600"/>
              <a:t>d</a:t>
            </a:r>
            <a:r>
              <a:rPr lang="zh-CN" altLang="en-US" sz="3600"/>
              <a:t>，某一事务将</a:t>
            </a:r>
            <a:r>
              <a:rPr lang="en-US" altLang="zh-CN" sz="3600"/>
              <a:t>A</a:t>
            </a:r>
            <a:r>
              <a:rPr lang="zh-CN" altLang="en-US" sz="3600"/>
              <a:t>改为</a:t>
            </a:r>
            <a:r>
              <a:rPr lang="en-US" altLang="zh-CN" sz="3600"/>
              <a:t>200</a:t>
            </a:r>
            <a:r>
              <a:rPr lang="zh-CN" altLang="en-US" sz="3600"/>
              <a:t>。转储结束后，后备副本上的</a:t>
            </a:r>
            <a:r>
              <a:rPr lang="en-US" altLang="zh-CN" sz="3600"/>
              <a:t>A</a:t>
            </a:r>
            <a:r>
              <a:rPr lang="zh-CN" altLang="en-US" sz="3600"/>
              <a:t>已是过时数据</a:t>
            </a:r>
          </a:p>
          <a:p>
            <a:pPr eaLnBrk="1" hangingPunct="1"/>
            <a:endParaRPr lang="zh-CN" altLang="en-US" sz="3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84004F9-9985-42B4-A575-26683255EB57}" type="slidenum">
              <a:rPr lang="zh-CN" altLang="en-US" sz="1400"/>
              <a:pPr>
                <a:spcBef>
                  <a:spcPct val="0"/>
                </a:spcBef>
                <a:buFontTx/>
                <a:buNone/>
              </a:pPr>
              <a:t>33</a:t>
            </a:fld>
            <a:endParaRPr lang="en-US" altLang="zh-CN" sz="1400"/>
          </a:p>
        </p:txBody>
      </p:sp>
      <p:sp>
        <p:nvSpPr>
          <p:cNvPr id="35843" name="Rectangle 2"/>
          <p:cNvSpPr>
            <a:spLocks noGrp="1" noChangeArrowheads="1"/>
          </p:cNvSpPr>
          <p:nvPr>
            <p:ph type="title"/>
          </p:nvPr>
        </p:nvSpPr>
        <p:spPr/>
        <p:txBody>
          <a:bodyPr/>
          <a:lstStyle/>
          <a:p>
            <a:pPr eaLnBrk="1" hangingPunct="1"/>
            <a:r>
              <a:rPr lang="zh-CN" altLang="en-US" b="1">
                <a:solidFill>
                  <a:srgbClr val="2F03BD"/>
                </a:solidFill>
              </a:rPr>
              <a:t>动态转储</a:t>
            </a:r>
          </a:p>
        </p:txBody>
      </p:sp>
      <p:sp>
        <p:nvSpPr>
          <p:cNvPr id="34820" name="Rectangle 3"/>
          <p:cNvSpPr>
            <a:spLocks noGrp="1" noChangeArrowheads="1"/>
          </p:cNvSpPr>
          <p:nvPr>
            <p:ph type="body" idx="1"/>
          </p:nvPr>
        </p:nvSpPr>
        <p:spPr>
          <a:xfrm>
            <a:off x="457200" y="1600200"/>
            <a:ext cx="8507413" cy="4525963"/>
          </a:xfrm>
        </p:spPr>
        <p:txBody>
          <a:bodyPr/>
          <a:lstStyle/>
          <a:p>
            <a:pPr eaLnBrk="1" hangingPunct="1"/>
            <a:r>
              <a:rPr lang="zh-CN" altLang="en-US" sz="4000" dirty="0"/>
              <a:t>利用动态转储得到的副本进行故障恢复</a:t>
            </a:r>
          </a:p>
          <a:p>
            <a:pPr lvl="1" eaLnBrk="1" hangingPunct="1"/>
            <a:r>
              <a:rPr lang="zh-CN" altLang="en-US" sz="3600" dirty="0"/>
              <a:t>需要把动态转储期间各事务对数据库的修改活动登记下来，建立日志文件</a:t>
            </a:r>
          </a:p>
          <a:p>
            <a:pPr lvl="1" eaLnBrk="1" hangingPunct="1"/>
            <a:r>
              <a:rPr lang="zh-CN" altLang="en-US" sz="4400" b="1" dirty="0">
                <a:solidFill>
                  <a:srgbClr val="00B0F0"/>
                </a:solidFill>
              </a:rPr>
              <a:t>后备副本</a:t>
            </a:r>
            <a:r>
              <a:rPr lang="zh-CN" altLang="en-US" sz="3600" dirty="0"/>
              <a:t>加上</a:t>
            </a:r>
            <a:r>
              <a:rPr lang="zh-CN" altLang="en-US" sz="3600" dirty="0">
                <a:solidFill>
                  <a:schemeClr val="accent2"/>
                </a:solidFill>
              </a:rPr>
              <a:t>日志文件</a:t>
            </a:r>
            <a:r>
              <a:rPr lang="zh-CN" altLang="en-US" sz="3600" dirty="0"/>
              <a:t>才能把数据库恢复到某一时刻的正确状态</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2E2FDC0-971B-4706-B760-0ED108DB8B52}" type="slidenum">
              <a:rPr lang="zh-CN" altLang="en-US" sz="1400"/>
              <a:pPr>
                <a:spcBef>
                  <a:spcPct val="0"/>
                </a:spcBef>
                <a:buFontTx/>
                <a:buNone/>
              </a:pPr>
              <a:t>34</a:t>
            </a:fld>
            <a:endParaRPr lang="en-US" altLang="zh-CN" sz="1400"/>
          </a:p>
        </p:txBody>
      </p:sp>
      <p:sp>
        <p:nvSpPr>
          <p:cNvPr id="36867" name="Rectangle 2"/>
          <p:cNvSpPr>
            <a:spLocks noGrp="1" noChangeArrowheads="1"/>
          </p:cNvSpPr>
          <p:nvPr>
            <p:ph type="title"/>
          </p:nvPr>
        </p:nvSpPr>
        <p:spPr/>
        <p:txBody>
          <a:bodyPr/>
          <a:lstStyle/>
          <a:p>
            <a:pPr eaLnBrk="1" hangingPunct="1"/>
            <a:r>
              <a:rPr lang="en-US" altLang="zh-CN" b="1">
                <a:solidFill>
                  <a:srgbClr val="2F03BD"/>
                </a:solidFill>
              </a:rPr>
              <a:t>2</a:t>
            </a:r>
            <a:r>
              <a:rPr lang="zh-CN" altLang="en-US" b="1">
                <a:solidFill>
                  <a:srgbClr val="2F03BD"/>
                </a:solidFill>
              </a:rPr>
              <a:t>．海量转储与增量转储</a:t>
            </a:r>
          </a:p>
        </p:txBody>
      </p:sp>
      <p:sp>
        <p:nvSpPr>
          <p:cNvPr id="36868" name="Rectangle 3"/>
          <p:cNvSpPr>
            <a:spLocks noGrp="1" noChangeArrowheads="1"/>
          </p:cNvSpPr>
          <p:nvPr>
            <p:ph type="body" idx="1"/>
          </p:nvPr>
        </p:nvSpPr>
        <p:spPr>
          <a:xfrm>
            <a:off x="323850" y="1916113"/>
            <a:ext cx="8424863" cy="3024187"/>
          </a:xfrm>
        </p:spPr>
        <p:txBody>
          <a:bodyPr/>
          <a:lstStyle/>
          <a:p>
            <a:pPr eaLnBrk="1" hangingPunct="1"/>
            <a:r>
              <a:rPr lang="zh-CN" altLang="en-US" sz="4000">
                <a:solidFill>
                  <a:srgbClr val="002060"/>
                </a:solidFill>
              </a:rPr>
              <a:t>海量转储</a:t>
            </a:r>
            <a:r>
              <a:rPr lang="zh-CN" altLang="en-US" sz="4000"/>
              <a:t>：每次转储全部数据库</a:t>
            </a:r>
          </a:p>
          <a:p>
            <a:pPr eaLnBrk="1" hangingPunct="1"/>
            <a:r>
              <a:rPr lang="zh-CN" altLang="en-US" sz="4000">
                <a:solidFill>
                  <a:srgbClr val="002060"/>
                </a:solidFill>
              </a:rPr>
              <a:t>增量转储</a:t>
            </a:r>
            <a:r>
              <a:rPr lang="zh-CN" altLang="en-US" sz="4000"/>
              <a:t>：只转储上次转储后更新过的数据</a:t>
            </a:r>
          </a:p>
          <a:p>
            <a:pPr eaLnBrk="1" hangingPunct="1"/>
            <a:endParaRPr lang="zh-CN" altLang="en-US" sz="4000"/>
          </a:p>
          <a:p>
            <a:pPr lvl="1" eaLnBrk="1" hangingPunct="1"/>
            <a:endParaRPr lang="zh-CN" altLang="en-US" sz="4000"/>
          </a:p>
          <a:p>
            <a:pPr eaLnBrk="1" hangingPunct="1"/>
            <a:endParaRPr lang="zh-CN" altLang="en-US" sz="4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25D3AA-23FC-4673-A534-C7FD31541037}" type="slidenum">
              <a:rPr lang="zh-CN" altLang="en-US" sz="1400"/>
              <a:pPr>
                <a:spcBef>
                  <a:spcPct val="0"/>
                </a:spcBef>
                <a:buFontTx/>
                <a:buNone/>
              </a:pPr>
              <a:t>35</a:t>
            </a:fld>
            <a:endParaRPr lang="en-US" altLang="zh-CN" sz="1400"/>
          </a:p>
        </p:txBody>
      </p:sp>
      <p:sp>
        <p:nvSpPr>
          <p:cNvPr id="37891" name="Rectangle 2"/>
          <p:cNvSpPr>
            <a:spLocks noGrp="1" noChangeArrowheads="1"/>
          </p:cNvSpPr>
          <p:nvPr>
            <p:ph type="title"/>
          </p:nvPr>
        </p:nvSpPr>
        <p:spPr/>
        <p:txBody>
          <a:bodyPr/>
          <a:lstStyle/>
          <a:p>
            <a:pPr eaLnBrk="1" hangingPunct="1"/>
            <a:r>
              <a:rPr lang="zh-CN" altLang="en-US" b="1">
                <a:solidFill>
                  <a:srgbClr val="2F03BD"/>
                </a:solidFill>
              </a:rPr>
              <a:t>海量转储与增量转储比较</a:t>
            </a:r>
          </a:p>
        </p:txBody>
      </p:sp>
      <p:sp>
        <p:nvSpPr>
          <p:cNvPr id="37892" name="Rectangle 3"/>
          <p:cNvSpPr>
            <a:spLocks noGrp="1" noChangeArrowheads="1"/>
          </p:cNvSpPr>
          <p:nvPr>
            <p:ph type="body" idx="1"/>
          </p:nvPr>
        </p:nvSpPr>
        <p:spPr/>
        <p:txBody>
          <a:bodyPr/>
          <a:lstStyle/>
          <a:p>
            <a:pPr eaLnBrk="1" hangingPunct="1"/>
            <a:r>
              <a:rPr lang="zh-CN" altLang="en-US" sz="4000"/>
              <a:t>从恢复角度看，使用海量转储得到的后备副本进行恢复往往更方便</a:t>
            </a:r>
          </a:p>
          <a:p>
            <a:pPr eaLnBrk="1" hangingPunct="1"/>
            <a:r>
              <a:rPr lang="zh-CN" altLang="en-US" sz="4000"/>
              <a:t>但如果数据库很大，事务处理又十分频繁，则增量转储方式更实用更有效</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BEC5A3-5324-4C3C-96C9-ED9CC4B80D8B}" type="slidenum">
              <a:rPr lang="zh-CN" altLang="en-US" sz="1400"/>
              <a:pPr>
                <a:spcBef>
                  <a:spcPct val="0"/>
                </a:spcBef>
                <a:buFontTx/>
                <a:buNone/>
              </a:pPr>
              <a:t>36</a:t>
            </a:fld>
            <a:endParaRPr lang="en-US" altLang="zh-CN" sz="1400"/>
          </a:p>
        </p:txBody>
      </p:sp>
      <p:sp>
        <p:nvSpPr>
          <p:cNvPr id="38915" name="Rectangle 5"/>
          <p:cNvSpPr>
            <a:spLocks noGrp="1" noChangeArrowheads="1"/>
          </p:cNvSpPr>
          <p:nvPr>
            <p:ph type="title"/>
          </p:nvPr>
        </p:nvSpPr>
        <p:spPr/>
        <p:txBody>
          <a:bodyPr/>
          <a:lstStyle/>
          <a:p>
            <a:pPr eaLnBrk="1" hangingPunct="1"/>
            <a:r>
              <a:rPr lang="en-US" altLang="zh-CN" b="1">
                <a:solidFill>
                  <a:srgbClr val="2F03BD"/>
                </a:solidFill>
              </a:rPr>
              <a:t>3</a:t>
            </a:r>
            <a:r>
              <a:rPr lang="zh-CN" altLang="en-US" b="1">
                <a:solidFill>
                  <a:srgbClr val="2F03BD"/>
                </a:solidFill>
              </a:rPr>
              <a:t>．转储方法分类</a:t>
            </a:r>
          </a:p>
        </p:txBody>
      </p:sp>
      <p:pic>
        <p:nvPicPr>
          <p:cNvPr id="3891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628775"/>
            <a:ext cx="8964612" cy="38481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A62BFC2-6519-4DF6-96D2-11FBB78939B4}" type="slidenum">
              <a:rPr lang="zh-CN" altLang="en-US" sz="1400"/>
              <a:pPr>
                <a:spcBef>
                  <a:spcPct val="0"/>
                </a:spcBef>
                <a:buFontTx/>
                <a:buNone/>
              </a:pPr>
              <a:t>37</a:t>
            </a:fld>
            <a:endParaRPr lang="en-US" altLang="zh-CN" sz="1400"/>
          </a:p>
        </p:txBody>
      </p:sp>
      <p:sp>
        <p:nvSpPr>
          <p:cNvPr id="39939" name="Rectangle 2"/>
          <p:cNvSpPr>
            <a:spLocks noGrp="1" noChangeArrowheads="1"/>
          </p:cNvSpPr>
          <p:nvPr>
            <p:ph type="title"/>
          </p:nvPr>
        </p:nvSpPr>
        <p:spPr/>
        <p:txBody>
          <a:bodyPr/>
          <a:lstStyle/>
          <a:p>
            <a:pPr eaLnBrk="1" hangingPunct="1"/>
            <a:r>
              <a:rPr lang="en-US" altLang="zh-CN" b="1">
                <a:solidFill>
                  <a:srgbClr val="2F03BD"/>
                </a:solidFill>
              </a:rPr>
              <a:t>10.4.2 </a:t>
            </a:r>
            <a:r>
              <a:rPr lang="zh-CN" altLang="en-US" b="1">
                <a:solidFill>
                  <a:srgbClr val="2F03BD"/>
                </a:solidFill>
              </a:rPr>
              <a:t>登记日志文件</a:t>
            </a:r>
          </a:p>
        </p:txBody>
      </p:sp>
      <p:sp>
        <p:nvSpPr>
          <p:cNvPr id="38916" name="Rectangle 3"/>
          <p:cNvSpPr>
            <a:spLocks noGrp="1" noChangeArrowheads="1"/>
          </p:cNvSpPr>
          <p:nvPr>
            <p:ph type="body" idx="1"/>
          </p:nvPr>
        </p:nvSpPr>
        <p:spPr>
          <a:xfrm>
            <a:off x="457200" y="1600200"/>
            <a:ext cx="8229600" cy="2908300"/>
          </a:xfrm>
        </p:spPr>
        <p:txBody>
          <a:bodyPr/>
          <a:lstStyle/>
          <a:p>
            <a:pPr marL="742950" indent="-742950" eaLnBrk="1" hangingPunct="1">
              <a:buFontTx/>
              <a:buAutoNum type="arabicPeriod"/>
            </a:pPr>
            <a:r>
              <a:rPr lang="zh-CN" altLang="en-US" sz="4000"/>
              <a:t>日志文件的格式和内容</a:t>
            </a:r>
          </a:p>
          <a:p>
            <a:pPr marL="742950" indent="-742950" eaLnBrk="1" hangingPunct="1">
              <a:buFontTx/>
              <a:buAutoNum type="arabicPeriod"/>
            </a:pPr>
            <a:r>
              <a:rPr lang="zh-CN" altLang="en-US" sz="4000"/>
              <a:t>日志文件的作用</a:t>
            </a:r>
          </a:p>
          <a:p>
            <a:pPr marL="742950" indent="-742950" eaLnBrk="1" hangingPunct="1">
              <a:buFontTx/>
              <a:buAutoNum type="arabicPeriod"/>
            </a:pPr>
            <a:r>
              <a:rPr lang="zh-CN" altLang="en-US" sz="4000"/>
              <a:t>登记日志文件</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9BA9D67-80A4-4D19-9C32-D1E87F483B69}" type="slidenum">
              <a:rPr lang="zh-CN" altLang="en-US" sz="1400"/>
              <a:pPr>
                <a:spcBef>
                  <a:spcPct val="0"/>
                </a:spcBef>
                <a:buFontTx/>
                <a:buNone/>
              </a:pPr>
              <a:t>38</a:t>
            </a:fld>
            <a:endParaRPr lang="en-US" altLang="zh-CN" sz="1400"/>
          </a:p>
        </p:txBody>
      </p:sp>
      <p:sp>
        <p:nvSpPr>
          <p:cNvPr id="40963" name="Rectangle 2"/>
          <p:cNvSpPr>
            <a:spLocks noGrp="1" noChangeArrowheads="1"/>
          </p:cNvSpPr>
          <p:nvPr>
            <p:ph type="title"/>
          </p:nvPr>
        </p:nvSpPr>
        <p:spPr/>
        <p:txBody>
          <a:bodyPr/>
          <a:lstStyle/>
          <a:p>
            <a:pPr eaLnBrk="1" hangingPunct="1"/>
            <a:r>
              <a:rPr lang="zh-CN" altLang="en-US" b="1">
                <a:solidFill>
                  <a:srgbClr val="2F03BD"/>
                </a:solidFill>
              </a:rPr>
              <a:t>一、日志文件的格式和内容</a:t>
            </a:r>
          </a:p>
        </p:txBody>
      </p:sp>
      <p:sp>
        <p:nvSpPr>
          <p:cNvPr id="39940" name="Rectangle 3"/>
          <p:cNvSpPr>
            <a:spLocks noGrp="1" noChangeArrowheads="1"/>
          </p:cNvSpPr>
          <p:nvPr>
            <p:ph type="body" idx="1"/>
          </p:nvPr>
        </p:nvSpPr>
        <p:spPr/>
        <p:txBody>
          <a:bodyPr/>
          <a:lstStyle/>
          <a:p>
            <a:pPr eaLnBrk="1" hangingPunct="1"/>
            <a:r>
              <a:rPr lang="zh-CN" altLang="en-US" sz="4000"/>
              <a:t>什么是日志文件</a:t>
            </a:r>
            <a:r>
              <a:rPr lang="en-US" altLang="zh-CN" sz="4000"/>
              <a:t>?</a:t>
            </a:r>
          </a:p>
          <a:p>
            <a:pPr lvl="1" eaLnBrk="1" hangingPunct="1"/>
            <a:r>
              <a:rPr lang="zh-CN" altLang="en-US" sz="3600"/>
              <a:t>日志文件</a:t>
            </a:r>
            <a:r>
              <a:rPr lang="en-US" altLang="zh-CN" sz="3600"/>
              <a:t>(log)</a:t>
            </a:r>
            <a:r>
              <a:rPr lang="zh-CN" altLang="en-US" sz="3600"/>
              <a:t>是用来记录事务对数据库的</a:t>
            </a:r>
            <a:r>
              <a:rPr lang="zh-CN" altLang="en-US" sz="3600">
                <a:solidFill>
                  <a:srgbClr val="2F03BD"/>
                </a:solidFill>
              </a:rPr>
              <a:t>更新操作</a:t>
            </a:r>
            <a:r>
              <a:rPr lang="zh-CN" altLang="en-US" sz="3600"/>
              <a:t>的文件</a:t>
            </a:r>
            <a:r>
              <a:rPr lang="zh-CN" altLang="en-US" sz="3200"/>
              <a:t>。</a:t>
            </a:r>
            <a:endParaRPr lang="zh-CN" altLang="en-US" sz="3600"/>
          </a:p>
          <a:p>
            <a:pPr eaLnBrk="1" hangingPunct="1"/>
            <a:r>
              <a:rPr lang="zh-CN" altLang="en-US" sz="4000"/>
              <a:t>日志文件的格式</a:t>
            </a:r>
          </a:p>
          <a:p>
            <a:pPr lvl="1" eaLnBrk="1" hangingPunct="1"/>
            <a:r>
              <a:rPr lang="zh-CN" altLang="en-US" sz="3600"/>
              <a:t>以</a:t>
            </a:r>
            <a:r>
              <a:rPr lang="zh-CN" altLang="en-US" sz="3600">
                <a:solidFill>
                  <a:schemeClr val="accent2"/>
                </a:solidFill>
              </a:rPr>
              <a:t>记录</a:t>
            </a:r>
            <a:r>
              <a:rPr lang="zh-CN" altLang="en-US" sz="3600"/>
              <a:t>为单位的日志文件</a:t>
            </a:r>
          </a:p>
          <a:p>
            <a:pPr lvl="1" eaLnBrk="1" hangingPunct="1"/>
            <a:r>
              <a:rPr lang="zh-CN" altLang="en-US" sz="3600"/>
              <a:t>以</a:t>
            </a:r>
            <a:r>
              <a:rPr lang="zh-CN" altLang="en-US" sz="3600">
                <a:solidFill>
                  <a:schemeClr val="accent2"/>
                </a:solidFill>
              </a:rPr>
              <a:t>数据块</a:t>
            </a:r>
            <a:r>
              <a:rPr lang="zh-CN" altLang="en-US" sz="3600"/>
              <a:t>为单位的日志文件</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F8816A-B39C-4BE5-9AB5-C366A9046BE1}" type="slidenum">
              <a:rPr lang="zh-CN" altLang="en-US" sz="1400"/>
              <a:pPr>
                <a:spcBef>
                  <a:spcPct val="0"/>
                </a:spcBef>
                <a:buFontTx/>
                <a:buNone/>
              </a:pPr>
              <a:t>39</a:t>
            </a:fld>
            <a:endParaRPr lang="en-US" altLang="zh-CN" sz="1400"/>
          </a:p>
        </p:txBody>
      </p:sp>
      <p:sp>
        <p:nvSpPr>
          <p:cNvPr id="41987" name="Rectangle 2"/>
          <p:cNvSpPr>
            <a:spLocks noGrp="1" noChangeArrowheads="1"/>
          </p:cNvSpPr>
          <p:nvPr>
            <p:ph type="title"/>
          </p:nvPr>
        </p:nvSpPr>
        <p:spPr>
          <a:xfrm>
            <a:off x="-214313" y="274638"/>
            <a:ext cx="9572626" cy="1143000"/>
          </a:xfrm>
        </p:spPr>
        <p:txBody>
          <a:bodyPr/>
          <a:lstStyle/>
          <a:p>
            <a:pPr eaLnBrk="1" hangingPunct="1"/>
            <a:r>
              <a:rPr lang="zh-CN" altLang="en-US" b="1">
                <a:solidFill>
                  <a:srgbClr val="2F03BD"/>
                </a:solidFill>
              </a:rPr>
              <a:t>以记录为单位的日志文件格式和内容</a:t>
            </a:r>
            <a:br>
              <a:rPr lang="zh-CN" altLang="en-US"/>
            </a:br>
            <a:endParaRPr lang="zh-CN" altLang="en-US" b="1">
              <a:solidFill>
                <a:srgbClr val="2F03BD"/>
              </a:solidFill>
            </a:endParaRPr>
          </a:p>
        </p:txBody>
      </p:sp>
      <p:sp>
        <p:nvSpPr>
          <p:cNvPr id="41988" name="Rectangle 3"/>
          <p:cNvSpPr>
            <a:spLocks noGrp="1" noChangeArrowheads="1"/>
          </p:cNvSpPr>
          <p:nvPr>
            <p:ph type="body" idx="1"/>
          </p:nvPr>
        </p:nvSpPr>
        <p:spPr>
          <a:xfrm>
            <a:off x="457200" y="1412875"/>
            <a:ext cx="8507413" cy="4997450"/>
          </a:xfrm>
        </p:spPr>
        <p:txBody>
          <a:bodyPr/>
          <a:lstStyle/>
          <a:p>
            <a:pPr marL="1200150" lvl="1" indent="-742950" eaLnBrk="1" hangingPunct="1">
              <a:buFontTx/>
              <a:buAutoNum type="arabicPeriod"/>
            </a:pPr>
            <a:r>
              <a:rPr lang="zh-CN" altLang="en-US" sz="3600" dirty="0"/>
              <a:t>各个事务的开始标记</a:t>
            </a:r>
            <a:r>
              <a:rPr lang="en-US" altLang="zh-CN" sz="3600" dirty="0"/>
              <a:t>(BEGIN TRANSACTION)</a:t>
            </a:r>
          </a:p>
          <a:p>
            <a:pPr marL="1200150" lvl="1" indent="-742950" eaLnBrk="1" hangingPunct="1">
              <a:buFontTx/>
              <a:buAutoNum type="arabicPeriod"/>
            </a:pPr>
            <a:r>
              <a:rPr lang="zh-CN" altLang="en-US" sz="3600" b="1" dirty="0">
                <a:solidFill>
                  <a:srgbClr val="00B0F0"/>
                </a:solidFill>
              </a:rPr>
              <a:t>各个事务的结束标记</a:t>
            </a:r>
            <a:r>
              <a:rPr lang="en-US" altLang="zh-CN" sz="3600" b="1" dirty="0">
                <a:solidFill>
                  <a:srgbClr val="00B0F0"/>
                </a:solidFill>
              </a:rPr>
              <a:t>(COMMIT</a:t>
            </a:r>
            <a:r>
              <a:rPr lang="zh-CN" altLang="en-US" sz="3600" b="1" dirty="0">
                <a:solidFill>
                  <a:srgbClr val="00B0F0"/>
                </a:solidFill>
              </a:rPr>
              <a:t>或</a:t>
            </a:r>
            <a:r>
              <a:rPr lang="en-US" altLang="zh-CN" sz="3600" b="1" dirty="0">
                <a:solidFill>
                  <a:srgbClr val="00B0F0"/>
                </a:solidFill>
              </a:rPr>
              <a:t>ROLLBACK)</a:t>
            </a:r>
          </a:p>
          <a:p>
            <a:pPr marL="1200150" lvl="1" indent="-742950" eaLnBrk="1" hangingPunct="1">
              <a:buFontTx/>
              <a:buAutoNum type="arabicPeriod"/>
            </a:pPr>
            <a:r>
              <a:rPr lang="zh-CN" altLang="en-US" sz="3600" dirty="0"/>
              <a:t>各个事务的所有更新操作</a:t>
            </a:r>
          </a:p>
          <a:p>
            <a:pPr eaLnBrk="1" hangingPunct="1"/>
            <a:r>
              <a:rPr lang="zh-CN" altLang="en-US" sz="3600" dirty="0"/>
              <a:t>以上均作为日志文件中的一个日志记录</a:t>
            </a:r>
            <a:r>
              <a:rPr lang="en-US" altLang="zh-CN" sz="3600" dirty="0"/>
              <a:t>(log record)</a:t>
            </a:r>
          </a:p>
          <a:p>
            <a:pPr eaLnBrk="1" hangingPunct="1"/>
            <a:endParaRPr lang="zh-CN" alt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9966A2B-E643-4F7E-A104-B78573A8D71E}" type="slidenum">
              <a:rPr lang="zh-CN" altLang="en-US" sz="1400"/>
              <a:pPr>
                <a:spcBef>
                  <a:spcPct val="0"/>
                </a:spcBef>
                <a:buFontTx/>
                <a:buNone/>
              </a:pPr>
              <a:t>4</a:t>
            </a:fld>
            <a:endParaRPr lang="en-US" altLang="zh-CN" sz="1400"/>
          </a:p>
        </p:txBody>
      </p:sp>
      <p:sp>
        <p:nvSpPr>
          <p:cNvPr id="5123" name="Rectangle 3"/>
          <p:cNvSpPr>
            <a:spLocks noGrp="1" noChangeArrowheads="1"/>
          </p:cNvSpPr>
          <p:nvPr>
            <p:ph type="body" idx="1"/>
          </p:nvPr>
        </p:nvSpPr>
        <p:spPr>
          <a:xfrm>
            <a:off x="428625" y="1500188"/>
            <a:ext cx="8229600" cy="3714750"/>
          </a:xfrm>
        </p:spPr>
        <p:txBody>
          <a:bodyPr/>
          <a:lstStyle/>
          <a:p>
            <a:pPr lvl="1" eaLnBrk="1" hangingPunct="1">
              <a:buFont typeface="Wingdings" panose="05000000000000000000" pitchFamily="2" charset="2"/>
              <a:buChar char="l"/>
            </a:pPr>
            <a:r>
              <a:rPr lang="zh-CN" altLang="en-US" sz="4000"/>
              <a:t>在关系数据库中，一个事务可以是一条或一组</a:t>
            </a:r>
            <a:r>
              <a:rPr lang="en-US" altLang="zh-CN" sz="4000"/>
              <a:t>SQL</a:t>
            </a:r>
            <a:r>
              <a:rPr lang="zh-CN" altLang="en-US" sz="4000"/>
              <a:t>语句</a:t>
            </a:r>
            <a:r>
              <a:rPr lang="en-US" altLang="zh-CN" sz="4000"/>
              <a:t>,</a:t>
            </a:r>
            <a:r>
              <a:rPr lang="zh-CN" altLang="en-US" sz="4000"/>
              <a:t>也可以是整个程序。</a:t>
            </a:r>
          </a:p>
          <a:p>
            <a:pPr lvl="1" eaLnBrk="1" hangingPunct="1">
              <a:buFont typeface="Wingdings" panose="05000000000000000000" pitchFamily="2" charset="2"/>
              <a:buChar char="l"/>
            </a:pPr>
            <a:r>
              <a:rPr lang="zh-CN" altLang="en-US" sz="4000"/>
              <a:t>一个程序通常包含多个事务</a:t>
            </a:r>
          </a:p>
          <a:p>
            <a:pPr eaLnBrk="1" hangingPunct="1"/>
            <a:endParaRPr lang="zh-CN" altLang="en-US" sz="4000"/>
          </a:p>
        </p:txBody>
      </p:sp>
      <p:sp>
        <p:nvSpPr>
          <p:cNvPr id="6148" name="Rectangle 2"/>
          <p:cNvSpPr>
            <a:spLocks noGrp="1" noChangeArrowheads="1"/>
          </p:cNvSpPr>
          <p:nvPr>
            <p:ph type="title"/>
          </p:nvPr>
        </p:nvSpPr>
        <p:spPr>
          <a:xfrm>
            <a:off x="323850" y="260350"/>
            <a:ext cx="8686800" cy="1143000"/>
          </a:xfrm>
        </p:spPr>
        <p:txBody>
          <a:bodyPr/>
          <a:lstStyle/>
          <a:p>
            <a:pPr eaLnBrk="1" hangingPunct="1"/>
            <a:r>
              <a:rPr lang="zh-CN" altLang="en-US" b="1">
                <a:solidFill>
                  <a:srgbClr val="2F03BD"/>
                </a:solidFill>
              </a:rPr>
              <a:t>事务和程序的比较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83F2814-CC4F-444F-B035-EA8AFF44313D}" type="slidenum">
              <a:rPr lang="zh-CN" altLang="en-US" sz="1400"/>
              <a:pPr>
                <a:spcBef>
                  <a:spcPct val="0"/>
                </a:spcBef>
                <a:buFontTx/>
                <a:buNone/>
              </a:pPr>
              <a:t>40</a:t>
            </a:fld>
            <a:endParaRPr lang="en-US" altLang="zh-CN" sz="1400"/>
          </a:p>
        </p:txBody>
      </p:sp>
      <p:sp>
        <p:nvSpPr>
          <p:cNvPr id="43011" name="Rectangle 2"/>
          <p:cNvSpPr>
            <a:spLocks noGrp="1" noChangeArrowheads="1"/>
          </p:cNvSpPr>
          <p:nvPr>
            <p:ph type="title"/>
          </p:nvPr>
        </p:nvSpPr>
        <p:spPr>
          <a:xfrm>
            <a:off x="214313" y="274638"/>
            <a:ext cx="8715375" cy="1143000"/>
          </a:xfrm>
        </p:spPr>
        <p:txBody>
          <a:bodyPr/>
          <a:lstStyle/>
          <a:p>
            <a:pPr eaLnBrk="1" hangingPunct="1"/>
            <a:r>
              <a:rPr lang="zh-CN" altLang="en-US" b="1">
                <a:solidFill>
                  <a:srgbClr val="2F03BD"/>
                </a:solidFill>
              </a:rPr>
              <a:t>以数据块为单位的日志文件的格式和内容</a:t>
            </a:r>
          </a:p>
        </p:txBody>
      </p:sp>
      <p:sp>
        <p:nvSpPr>
          <p:cNvPr id="43012" name="Rectangle 3"/>
          <p:cNvSpPr>
            <a:spLocks noGrp="1" noChangeArrowheads="1"/>
          </p:cNvSpPr>
          <p:nvPr>
            <p:ph type="body" idx="1"/>
          </p:nvPr>
        </p:nvSpPr>
        <p:spPr>
          <a:xfrm>
            <a:off x="457200" y="1600200"/>
            <a:ext cx="8229600" cy="3413125"/>
          </a:xfrm>
        </p:spPr>
        <p:txBody>
          <a:bodyPr/>
          <a:lstStyle/>
          <a:p>
            <a:pPr eaLnBrk="1" hangingPunct="1"/>
            <a:r>
              <a:rPr lang="zh-CN" altLang="en-US" sz="4000"/>
              <a:t>以数据块为单位的日志文件，每条日志记录的内容</a:t>
            </a:r>
          </a:p>
          <a:p>
            <a:pPr lvl="1" eaLnBrk="1" hangingPunct="1"/>
            <a:r>
              <a:rPr lang="zh-CN" altLang="en-US" sz="3600"/>
              <a:t>事务标识（标明是那个事务）</a:t>
            </a:r>
          </a:p>
          <a:p>
            <a:pPr lvl="1" eaLnBrk="1" hangingPunct="1"/>
            <a:r>
              <a:rPr lang="zh-CN" altLang="en-US" sz="3600"/>
              <a:t>被更新的数据块</a:t>
            </a:r>
          </a:p>
          <a:p>
            <a:pPr eaLnBrk="1" hangingPunct="1"/>
            <a:endParaRPr lang="zh-CN" altLang="en-US" sz="4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B62F59-55B3-4F11-B5F1-9224E2FA51BC}" type="slidenum">
              <a:rPr lang="zh-CN" altLang="en-US" sz="1400"/>
              <a:pPr>
                <a:spcBef>
                  <a:spcPct val="0"/>
                </a:spcBef>
                <a:buFontTx/>
                <a:buNone/>
              </a:pPr>
              <a:t>41</a:t>
            </a:fld>
            <a:endParaRPr lang="en-US" altLang="zh-CN" sz="1400"/>
          </a:p>
        </p:txBody>
      </p:sp>
      <p:sp>
        <p:nvSpPr>
          <p:cNvPr id="44035" name="Rectangle 2"/>
          <p:cNvSpPr>
            <a:spLocks noGrp="1" noChangeArrowheads="1"/>
          </p:cNvSpPr>
          <p:nvPr>
            <p:ph type="title"/>
          </p:nvPr>
        </p:nvSpPr>
        <p:spPr/>
        <p:txBody>
          <a:bodyPr/>
          <a:lstStyle/>
          <a:p>
            <a:pPr eaLnBrk="1" hangingPunct="1"/>
            <a:r>
              <a:rPr lang="zh-CN" altLang="en-US" b="1">
                <a:solidFill>
                  <a:srgbClr val="2F03BD"/>
                </a:solidFill>
              </a:rPr>
              <a:t>二、日志文件的作用</a:t>
            </a:r>
          </a:p>
        </p:txBody>
      </p:sp>
      <p:sp>
        <p:nvSpPr>
          <p:cNvPr id="43012" name="Rectangle 3"/>
          <p:cNvSpPr>
            <a:spLocks noGrp="1" noChangeArrowheads="1"/>
          </p:cNvSpPr>
          <p:nvPr>
            <p:ph type="body" idx="1"/>
          </p:nvPr>
        </p:nvSpPr>
        <p:spPr>
          <a:xfrm>
            <a:off x="457200" y="1600200"/>
            <a:ext cx="8229600" cy="2908300"/>
          </a:xfrm>
        </p:spPr>
        <p:txBody>
          <a:bodyPr/>
          <a:lstStyle/>
          <a:p>
            <a:pPr marL="742950" indent="-742950" eaLnBrk="1" hangingPunct="1">
              <a:buFontTx/>
              <a:buAutoNum type="arabicPeriod"/>
            </a:pPr>
            <a:r>
              <a:rPr lang="zh-CN" altLang="en-US" sz="4000"/>
              <a:t>进行事务故障恢复</a:t>
            </a:r>
          </a:p>
          <a:p>
            <a:pPr marL="742950" indent="-742950" eaLnBrk="1" hangingPunct="1">
              <a:buFontTx/>
              <a:buAutoNum type="arabicPeriod"/>
            </a:pPr>
            <a:r>
              <a:rPr lang="zh-CN" altLang="en-US" sz="4000"/>
              <a:t>进行系统故障恢复</a:t>
            </a:r>
          </a:p>
          <a:p>
            <a:pPr marL="742950" indent="-742950" eaLnBrk="1" hangingPunct="1">
              <a:buFontTx/>
              <a:buAutoNum type="arabicPeriod"/>
            </a:pPr>
            <a:r>
              <a:rPr lang="zh-CN" altLang="en-US" sz="4000"/>
              <a:t>协助后备副本进行介质故障恢复</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FF8792-C5B3-4CF3-AD5C-21754C8B7E9B}" type="slidenum">
              <a:rPr lang="zh-CN" altLang="en-US" sz="1400"/>
              <a:pPr>
                <a:spcBef>
                  <a:spcPct val="0"/>
                </a:spcBef>
                <a:buFontTx/>
                <a:buNone/>
              </a:pPr>
              <a:t>42</a:t>
            </a:fld>
            <a:endParaRPr lang="en-US" altLang="zh-CN" sz="1400"/>
          </a:p>
        </p:txBody>
      </p:sp>
      <p:pic>
        <p:nvPicPr>
          <p:cNvPr id="4505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8313" y="1484313"/>
            <a:ext cx="8229600" cy="5068887"/>
          </a:xfrm>
        </p:spPr>
      </p:pic>
      <p:sp>
        <p:nvSpPr>
          <p:cNvPr id="45060" name="Rectangle 2"/>
          <p:cNvSpPr>
            <a:spLocks noGrp="1" noChangeArrowheads="1"/>
          </p:cNvSpPr>
          <p:nvPr>
            <p:ph type="title"/>
          </p:nvPr>
        </p:nvSpPr>
        <p:spPr>
          <a:xfrm>
            <a:off x="242888" y="214313"/>
            <a:ext cx="8686800" cy="1143000"/>
          </a:xfrm>
        </p:spPr>
        <p:txBody>
          <a:bodyPr/>
          <a:lstStyle/>
          <a:p>
            <a:pPr eaLnBrk="1" hangingPunct="1"/>
            <a:r>
              <a:rPr lang="zh-CN" altLang="en-US" b="1">
                <a:solidFill>
                  <a:srgbClr val="2F03BD"/>
                </a:solidFill>
              </a:rPr>
              <a:t>利用静态转储副本和日志文件进行</a:t>
            </a:r>
            <a:br>
              <a:rPr lang="zh-CN" altLang="en-US" b="1">
                <a:solidFill>
                  <a:srgbClr val="2F03BD"/>
                </a:solidFill>
              </a:rPr>
            </a:br>
            <a:r>
              <a:rPr lang="zh-CN" altLang="en-US" b="1">
                <a:solidFill>
                  <a:srgbClr val="2F03BD"/>
                </a:solidFill>
              </a:rPr>
              <a:t>恢复</a:t>
            </a:r>
          </a:p>
        </p:txBody>
      </p:sp>
      <p:sp>
        <p:nvSpPr>
          <p:cNvPr id="51224" name="Rectangle 24"/>
          <p:cNvSpPr>
            <a:spLocks noChangeArrowheads="1"/>
          </p:cNvSpPr>
          <p:nvPr/>
        </p:nvSpPr>
        <p:spPr bwMode="auto">
          <a:xfrm>
            <a:off x="539750" y="3573463"/>
            <a:ext cx="2879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accent2"/>
                </a:solidFill>
              </a:rPr>
              <a:t>Ta </a:t>
            </a:r>
            <a:r>
              <a:rPr lang="zh-CN" altLang="en-US" sz="2400" b="1">
                <a:solidFill>
                  <a:schemeClr val="accent2"/>
                </a:solidFill>
              </a:rPr>
              <a:t>停止运行事务，进行数据库转储</a:t>
            </a:r>
          </a:p>
        </p:txBody>
      </p:sp>
      <p:sp>
        <p:nvSpPr>
          <p:cNvPr id="51225" name="Rectangle 25"/>
          <p:cNvSpPr>
            <a:spLocks noChangeArrowheads="1"/>
          </p:cNvSpPr>
          <p:nvPr/>
        </p:nvSpPr>
        <p:spPr bwMode="auto">
          <a:xfrm>
            <a:off x="3276600" y="4076700"/>
            <a:ext cx="3240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accent2"/>
                </a:solidFill>
              </a:rPr>
              <a:t>Tb</a:t>
            </a:r>
            <a:r>
              <a:rPr lang="zh-CN" altLang="en-US" sz="2000" b="1">
                <a:solidFill>
                  <a:schemeClr val="accent2"/>
                </a:solidFill>
              </a:rPr>
              <a:t>时刻转储完毕，得到</a:t>
            </a:r>
            <a:r>
              <a:rPr lang="en-US" altLang="zh-CN" sz="2000" b="1">
                <a:solidFill>
                  <a:schemeClr val="accent2"/>
                </a:solidFill>
              </a:rPr>
              <a:t>Tb</a:t>
            </a:r>
            <a:r>
              <a:rPr lang="zh-CN" altLang="en-US" sz="2000" b="1">
                <a:solidFill>
                  <a:schemeClr val="accent2"/>
                </a:solidFill>
              </a:rPr>
              <a:t>时刻的数据库一致性副本</a:t>
            </a:r>
          </a:p>
        </p:txBody>
      </p:sp>
      <p:sp>
        <p:nvSpPr>
          <p:cNvPr id="51226" name="Rectangle 26"/>
          <p:cNvSpPr>
            <a:spLocks noChangeArrowheads="1"/>
          </p:cNvSpPr>
          <p:nvPr/>
        </p:nvSpPr>
        <p:spPr bwMode="auto">
          <a:xfrm>
            <a:off x="6592888" y="3500438"/>
            <a:ext cx="2300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accent2"/>
                </a:solidFill>
              </a:rPr>
              <a:t>Tf</a:t>
            </a:r>
            <a:r>
              <a:rPr lang="zh-CN" altLang="en-US" sz="2400" b="1">
                <a:solidFill>
                  <a:schemeClr val="accent2"/>
                </a:solidFill>
              </a:rPr>
              <a:t>时刻发生故障</a:t>
            </a:r>
          </a:p>
        </p:txBody>
      </p:sp>
      <p:sp>
        <p:nvSpPr>
          <p:cNvPr id="51227" name="Rectangle 27"/>
          <p:cNvSpPr>
            <a:spLocks noChangeArrowheads="1"/>
          </p:cNvSpPr>
          <p:nvPr/>
        </p:nvSpPr>
        <p:spPr bwMode="auto">
          <a:xfrm>
            <a:off x="611188" y="5949950"/>
            <a:ext cx="4319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accent2"/>
                </a:solidFill>
              </a:rPr>
              <a:t>DBA</a:t>
            </a:r>
            <a:r>
              <a:rPr lang="zh-CN" altLang="en-US" sz="2000" b="1">
                <a:solidFill>
                  <a:schemeClr val="accent2"/>
                </a:solidFill>
              </a:rPr>
              <a:t>重装数据库后备副本，将数据库恢复至</a:t>
            </a:r>
            <a:r>
              <a:rPr lang="en-US" altLang="zh-CN" sz="2000" b="1" i="1">
                <a:solidFill>
                  <a:schemeClr val="accent2"/>
                </a:solidFill>
              </a:rPr>
              <a:t>T</a:t>
            </a:r>
            <a:r>
              <a:rPr lang="en-US" altLang="zh-CN" sz="2000" b="1">
                <a:solidFill>
                  <a:schemeClr val="accent2"/>
                </a:solidFill>
              </a:rPr>
              <a:t>b</a:t>
            </a:r>
            <a:r>
              <a:rPr lang="zh-CN" altLang="en-US" sz="2000" b="1">
                <a:solidFill>
                  <a:schemeClr val="accent2"/>
                </a:solidFill>
              </a:rPr>
              <a:t>时刻的状态</a:t>
            </a:r>
          </a:p>
        </p:txBody>
      </p:sp>
      <p:sp>
        <p:nvSpPr>
          <p:cNvPr id="51228" name="Rectangle 28"/>
          <p:cNvSpPr>
            <a:spLocks noChangeArrowheads="1"/>
          </p:cNvSpPr>
          <p:nvPr/>
        </p:nvSpPr>
        <p:spPr bwMode="auto">
          <a:xfrm>
            <a:off x="5148263" y="5805488"/>
            <a:ext cx="3600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chemeClr val="accent2"/>
                </a:solidFill>
              </a:rPr>
              <a:t>重新运行自</a:t>
            </a:r>
            <a:r>
              <a:rPr lang="en-US" altLang="zh-CN" sz="1800" b="1">
                <a:solidFill>
                  <a:schemeClr val="accent2"/>
                </a:solidFill>
              </a:rPr>
              <a:t>Tb</a:t>
            </a:r>
            <a:r>
              <a:rPr lang="zh-CN" altLang="en-US" sz="1800" b="1">
                <a:solidFill>
                  <a:schemeClr val="accent2"/>
                </a:solidFill>
              </a:rPr>
              <a:t>～</a:t>
            </a:r>
            <a:r>
              <a:rPr lang="en-US" altLang="zh-CN" sz="1800" b="1">
                <a:solidFill>
                  <a:schemeClr val="accent2"/>
                </a:solidFill>
              </a:rPr>
              <a:t>Tf</a:t>
            </a:r>
            <a:r>
              <a:rPr lang="zh-CN" altLang="en-US" sz="1800" b="1">
                <a:solidFill>
                  <a:schemeClr val="accent2"/>
                </a:solidFill>
              </a:rPr>
              <a:t>时刻的所有更新事务，把数据库恢复到故障发生前的一致状态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4" grpId="0"/>
      <p:bldP spid="51225" grpId="0"/>
      <p:bldP spid="51226" grpId="0"/>
      <p:bldP spid="51227" grpId="0"/>
      <p:bldP spid="512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6DC5AA-CFE0-41DB-B0B5-CB71458447FC}" type="slidenum">
              <a:rPr lang="zh-CN" altLang="en-US" sz="1400"/>
              <a:pPr>
                <a:spcBef>
                  <a:spcPct val="0"/>
                </a:spcBef>
                <a:buFontTx/>
                <a:buNone/>
              </a:pPr>
              <a:t>43</a:t>
            </a:fld>
            <a:endParaRPr lang="en-US" altLang="zh-CN" sz="1400"/>
          </a:p>
        </p:txBody>
      </p:sp>
      <p:sp>
        <p:nvSpPr>
          <p:cNvPr id="46083" name="Rectangle 2"/>
          <p:cNvSpPr>
            <a:spLocks noGrp="1" noChangeArrowheads="1"/>
          </p:cNvSpPr>
          <p:nvPr>
            <p:ph type="title"/>
          </p:nvPr>
        </p:nvSpPr>
        <p:spPr>
          <a:xfrm>
            <a:off x="468313" y="260350"/>
            <a:ext cx="8229600" cy="1143000"/>
          </a:xfrm>
        </p:spPr>
        <p:txBody>
          <a:bodyPr/>
          <a:lstStyle/>
          <a:p>
            <a:pPr eaLnBrk="1" hangingPunct="1"/>
            <a:r>
              <a:rPr lang="zh-CN" altLang="en-US" b="1">
                <a:solidFill>
                  <a:srgbClr val="2F03BD"/>
                </a:solidFill>
              </a:rPr>
              <a:t>三、登记日志文件</a:t>
            </a:r>
          </a:p>
        </p:txBody>
      </p:sp>
      <p:sp>
        <p:nvSpPr>
          <p:cNvPr id="45060" name="Rectangle 3"/>
          <p:cNvSpPr>
            <a:spLocks noGrp="1" noChangeArrowheads="1"/>
          </p:cNvSpPr>
          <p:nvPr>
            <p:ph type="body" idx="1"/>
          </p:nvPr>
        </p:nvSpPr>
        <p:spPr>
          <a:xfrm>
            <a:off x="250825" y="1566863"/>
            <a:ext cx="8758238" cy="4525962"/>
          </a:xfrm>
        </p:spPr>
        <p:txBody>
          <a:bodyPr/>
          <a:lstStyle/>
          <a:p>
            <a:pPr marL="609600" indent="-609600" eaLnBrk="1" hangingPunct="1"/>
            <a:r>
              <a:rPr lang="zh-CN" altLang="en-US" sz="3600"/>
              <a:t>基本原则</a:t>
            </a:r>
          </a:p>
          <a:p>
            <a:pPr marL="609600" indent="-609600" eaLnBrk="1" hangingPunct="1"/>
            <a:r>
              <a:rPr lang="zh-CN" altLang="en-US" sz="3600"/>
              <a:t>登记次序严格按并行事务执行时间次序</a:t>
            </a:r>
          </a:p>
          <a:p>
            <a:pPr marL="609600" indent="-609600" eaLnBrk="1" hangingPunct="1"/>
            <a:r>
              <a:rPr lang="zh-CN" altLang="en-US" sz="3600">
                <a:solidFill>
                  <a:schemeClr val="accent2"/>
                </a:solidFill>
              </a:rPr>
              <a:t>必须先写日志文件，后写数据库</a:t>
            </a:r>
          </a:p>
          <a:p>
            <a:pPr marL="990600" lvl="1" indent="-533400" eaLnBrk="1" hangingPunct="1">
              <a:buFontTx/>
              <a:buAutoNum type="circleNumDbPlain"/>
            </a:pPr>
            <a:r>
              <a:rPr lang="zh-CN" altLang="en-US" sz="3600"/>
              <a:t>写日志文件操作：把表示这个修改的日志记录写到日志文件</a:t>
            </a:r>
          </a:p>
          <a:p>
            <a:pPr marL="990600" lvl="1" indent="-533400" eaLnBrk="1" hangingPunct="1">
              <a:buFontTx/>
              <a:buAutoNum type="circleNumDbPlain"/>
            </a:pPr>
            <a:r>
              <a:rPr lang="zh-CN" altLang="en-US" sz="3600"/>
              <a:t>写数据库操作：把对数据的修改写到数据库中</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F50715-3001-4C6E-B12C-EF783B88002A}" type="slidenum">
              <a:rPr lang="zh-CN" altLang="en-US" sz="1400"/>
              <a:pPr>
                <a:spcBef>
                  <a:spcPct val="0"/>
                </a:spcBef>
                <a:buFontTx/>
                <a:buNone/>
              </a:pPr>
              <a:t>44</a:t>
            </a:fld>
            <a:endParaRPr lang="en-US" altLang="zh-CN" sz="1400"/>
          </a:p>
        </p:txBody>
      </p:sp>
      <p:sp>
        <p:nvSpPr>
          <p:cNvPr id="54275" name="Rectangle 3"/>
          <p:cNvSpPr>
            <a:spLocks noGrp="1" noChangeArrowheads="1"/>
          </p:cNvSpPr>
          <p:nvPr>
            <p:ph type="body" idx="1"/>
          </p:nvPr>
        </p:nvSpPr>
        <p:spPr>
          <a:xfrm>
            <a:off x="-107950" y="260350"/>
            <a:ext cx="9144000" cy="6192838"/>
          </a:xfrm>
        </p:spPr>
        <p:txBody>
          <a:bodyPr/>
          <a:lstStyle/>
          <a:p>
            <a:pPr marL="609600" indent="-609600" algn="ctr" eaLnBrk="1" hangingPunct="1">
              <a:buFontTx/>
              <a:buNone/>
              <a:defRPr/>
            </a:pPr>
            <a:r>
              <a:rPr lang="zh-CN" altLang="en-US" sz="4400" b="1" dirty="0">
                <a:solidFill>
                  <a:srgbClr val="2F03BD"/>
                </a:solidFill>
                <a:latin typeface="+mj-lt"/>
                <a:ea typeface="+mj-ea"/>
                <a:cs typeface="+mj-cs"/>
              </a:rPr>
              <a:t>  为什么要先写日志文件？</a:t>
            </a:r>
          </a:p>
          <a:p>
            <a:pPr marL="990600" lvl="1" indent="-533400" eaLnBrk="1" hangingPunct="1">
              <a:buFontTx/>
              <a:buAutoNum type="circleNumDbPlain"/>
              <a:defRPr/>
            </a:pPr>
            <a:r>
              <a:rPr lang="zh-CN" altLang="en-US" sz="3600" dirty="0"/>
              <a:t>写数据库和写日志文件是两个不同操作</a:t>
            </a:r>
          </a:p>
          <a:p>
            <a:pPr marL="990600" lvl="1" indent="-533400" eaLnBrk="1" hangingPunct="1">
              <a:buFontTx/>
              <a:buAutoNum type="circleNumDbPlain"/>
              <a:defRPr/>
            </a:pPr>
            <a:r>
              <a:rPr lang="zh-CN" altLang="en-US" sz="3600" dirty="0"/>
              <a:t>在这两个操作之间可能发生故障</a:t>
            </a:r>
          </a:p>
          <a:p>
            <a:pPr marL="990600" lvl="1" indent="-533400" eaLnBrk="1" hangingPunct="1">
              <a:buFontTx/>
              <a:buAutoNum type="circleNumDbPlain"/>
              <a:defRPr/>
            </a:pPr>
            <a:r>
              <a:rPr lang="zh-CN" altLang="en-US" sz="3600" dirty="0"/>
              <a:t>如果先写了数据库修改，而在日志文件中没有登记下这个修改，则以后就无法恢复这个修改了。</a:t>
            </a:r>
          </a:p>
          <a:p>
            <a:pPr marL="990600" lvl="1" indent="-533400" eaLnBrk="1" hangingPunct="1">
              <a:buFontTx/>
              <a:buAutoNum type="circleNumDbPlain"/>
              <a:defRPr/>
            </a:pPr>
            <a:r>
              <a:rPr lang="zh-CN" altLang="en-US" sz="3600" dirty="0"/>
              <a:t>如果先写日志，但没有修改数据库，按日志文件恢复时只不过是多执行一次不必要的</a:t>
            </a:r>
            <a:r>
              <a:rPr lang="en-US" altLang="zh-CN" sz="3600" dirty="0"/>
              <a:t>UNDO</a:t>
            </a:r>
            <a:r>
              <a:rPr lang="zh-CN" altLang="en-US" sz="3600" dirty="0"/>
              <a:t>操作，并不影响数据库正确性。</a:t>
            </a:r>
            <a:endParaRPr lang="en-US" altLang="zh-CN" sz="3200" dirty="0"/>
          </a:p>
        </p:txBody>
      </p:sp>
      <p:grpSp>
        <p:nvGrpSpPr>
          <p:cNvPr id="12" name="组合 11">
            <a:extLst>
              <a:ext uri="{FF2B5EF4-FFF2-40B4-BE49-F238E27FC236}">
                <a16:creationId xmlns:a16="http://schemas.microsoft.com/office/drawing/2014/main" id="{BDBA3F51-7DA6-AC35-27A3-320C5E2BE4E7}"/>
              </a:ext>
            </a:extLst>
          </p:cNvPr>
          <p:cNvGrpSpPr/>
          <p:nvPr/>
        </p:nvGrpSpPr>
        <p:grpSpPr>
          <a:xfrm>
            <a:off x="253388" y="207145"/>
            <a:ext cx="907560" cy="622080"/>
            <a:chOff x="253388" y="207145"/>
            <a:chExt cx="907560" cy="6220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0D441C97-09EC-0C56-1E4C-2434A254A838}"/>
                    </a:ext>
                  </a:extLst>
                </p14:cNvPr>
                <p14:cNvContentPartPr/>
                <p14:nvPr/>
              </p14:nvContentPartPr>
              <p14:xfrm>
                <a:off x="253388" y="225865"/>
                <a:ext cx="339120" cy="270720"/>
              </p14:xfrm>
            </p:contentPart>
          </mc:Choice>
          <mc:Fallback xmlns="">
            <p:pic>
              <p:nvPicPr>
                <p:cNvPr id="2" name="墨迹 1">
                  <a:extLst>
                    <a:ext uri="{FF2B5EF4-FFF2-40B4-BE49-F238E27FC236}">
                      <a16:creationId xmlns:a16="http://schemas.microsoft.com/office/drawing/2014/main" id="{0D441C97-09EC-0C56-1E4C-2434A254A838}"/>
                    </a:ext>
                  </a:extLst>
                </p:cNvPr>
                <p:cNvPicPr/>
                <p:nvPr/>
              </p:nvPicPr>
              <p:blipFill>
                <a:blip r:embed="rId3"/>
                <a:stretch>
                  <a:fillRect/>
                </a:stretch>
              </p:blipFill>
              <p:spPr>
                <a:xfrm>
                  <a:off x="235748" y="208225"/>
                  <a:ext cx="374760" cy="306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D385477A-4206-1469-2B1C-1C7FC0F5A6C6}"/>
                    </a:ext>
                  </a:extLst>
                </p14:cNvPr>
                <p14:cNvContentPartPr/>
                <p14:nvPr/>
              </p14:nvContentPartPr>
              <p14:xfrm>
                <a:off x="432668" y="207145"/>
                <a:ext cx="38880" cy="622080"/>
              </p14:xfrm>
            </p:contentPart>
          </mc:Choice>
          <mc:Fallback xmlns="">
            <p:pic>
              <p:nvPicPr>
                <p:cNvPr id="3" name="墨迹 2">
                  <a:extLst>
                    <a:ext uri="{FF2B5EF4-FFF2-40B4-BE49-F238E27FC236}">
                      <a16:creationId xmlns:a16="http://schemas.microsoft.com/office/drawing/2014/main" id="{D385477A-4206-1469-2B1C-1C7FC0F5A6C6}"/>
                    </a:ext>
                  </a:extLst>
                </p:cNvPr>
                <p:cNvPicPr/>
                <p:nvPr/>
              </p:nvPicPr>
              <p:blipFill>
                <a:blip r:embed="rId5"/>
                <a:stretch>
                  <a:fillRect/>
                </a:stretch>
              </p:blipFill>
              <p:spPr>
                <a:xfrm>
                  <a:off x="414668" y="189505"/>
                  <a:ext cx="74520" cy="65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墨迹 4">
                  <a:extLst>
                    <a:ext uri="{FF2B5EF4-FFF2-40B4-BE49-F238E27FC236}">
                      <a16:creationId xmlns:a16="http://schemas.microsoft.com/office/drawing/2014/main" id="{DB1C1D2A-9A02-A56E-7DE2-8FF47007AB50}"/>
                    </a:ext>
                  </a:extLst>
                </p14:cNvPr>
                <p14:cNvContentPartPr/>
                <p14:nvPr/>
              </p14:nvContentPartPr>
              <p14:xfrm>
                <a:off x="625628" y="235225"/>
                <a:ext cx="137880" cy="205920"/>
              </p14:xfrm>
            </p:contentPart>
          </mc:Choice>
          <mc:Fallback xmlns="">
            <p:pic>
              <p:nvPicPr>
                <p:cNvPr id="5" name="墨迹 4">
                  <a:extLst>
                    <a:ext uri="{FF2B5EF4-FFF2-40B4-BE49-F238E27FC236}">
                      <a16:creationId xmlns:a16="http://schemas.microsoft.com/office/drawing/2014/main" id="{DB1C1D2A-9A02-A56E-7DE2-8FF47007AB50}"/>
                    </a:ext>
                  </a:extLst>
                </p:cNvPr>
                <p:cNvPicPr/>
                <p:nvPr/>
              </p:nvPicPr>
              <p:blipFill>
                <a:blip r:embed="rId7"/>
                <a:stretch>
                  <a:fillRect/>
                </a:stretch>
              </p:blipFill>
              <p:spPr>
                <a:xfrm>
                  <a:off x="607988" y="217585"/>
                  <a:ext cx="173520" cy="24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墨迹 6">
                  <a:extLst>
                    <a:ext uri="{FF2B5EF4-FFF2-40B4-BE49-F238E27FC236}">
                      <a16:creationId xmlns:a16="http://schemas.microsoft.com/office/drawing/2014/main" id="{F89A9276-4339-FACB-AC5F-5DDA7BB607BC}"/>
                    </a:ext>
                  </a:extLst>
                </p14:cNvPr>
                <p14:cNvContentPartPr/>
                <p14:nvPr/>
              </p14:nvContentPartPr>
              <p14:xfrm>
                <a:off x="894908" y="253945"/>
                <a:ext cx="167760" cy="85680"/>
              </p14:xfrm>
            </p:contentPart>
          </mc:Choice>
          <mc:Fallback xmlns="">
            <p:pic>
              <p:nvPicPr>
                <p:cNvPr id="7" name="墨迹 6">
                  <a:extLst>
                    <a:ext uri="{FF2B5EF4-FFF2-40B4-BE49-F238E27FC236}">
                      <a16:creationId xmlns:a16="http://schemas.microsoft.com/office/drawing/2014/main" id="{F89A9276-4339-FACB-AC5F-5DDA7BB607BC}"/>
                    </a:ext>
                  </a:extLst>
                </p:cNvPr>
                <p:cNvPicPr/>
                <p:nvPr/>
              </p:nvPicPr>
              <p:blipFill>
                <a:blip r:embed="rId9"/>
                <a:stretch>
                  <a:fillRect/>
                </a:stretch>
              </p:blipFill>
              <p:spPr>
                <a:xfrm>
                  <a:off x="877268" y="236305"/>
                  <a:ext cx="203400" cy="121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9" name="墨迹 8">
                  <a:extLst>
                    <a:ext uri="{FF2B5EF4-FFF2-40B4-BE49-F238E27FC236}">
                      <a16:creationId xmlns:a16="http://schemas.microsoft.com/office/drawing/2014/main" id="{16BD998D-394D-6045-8477-09591BE3CFC6}"/>
                    </a:ext>
                  </a:extLst>
                </p14:cNvPr>
                <p14:cNvContentPartPr/>
                <p14:nvPr/>
              </p14:nvContentPartPr>
              <p14:xfrm>
                <a:off x="791588" y="357265"/>
                <a:ext cx="369360" cy="392400"/>
              </p14:xfrm>
            </p:contentPart>
          </mc:Choice>
          <mc:Fallback xmlns="">
            <p:pic>
              <p:nvPicPr>
                <p:cNvPr id="9" name="墨迹 8">
                  <a:extLst>
                    <a:ext uri="{FF2B5EF4-FFF2-40B4-BE49-F238E27FC236}">
                      <a16:creationId xmlns:a16="http://schemas.microsoft.com/office/drawing/2014/main" id="{16BD998D-394D-6045-8477-09591BE3CFC6}"/>
                    </a:ext>
                  </a:extLst>
                </p:cNvPr>
                <p:cNvPicPr/>
                <p:nvPr/>
              </p:nvPicPr>
              <p:blipFill>
                <a:blip r:embed="rId11"/>
                <a:stretch>
                  <a:fillRect/>
                </a:stretch>
              </p:blipFill>
              <p:spPr>
                <a:xfrm>
                  <a:off x="773948" y="339265"/>
                  <a:ext cx="405000" cy="428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1" name="墨迹 10">
                  <a:extLst>
                    <a:ext uri="{FF2B5EF4-FFF2-40B4-BE49-F238E27FC236}">
                      <a16:creationId xmlns:a16="http://schemas.microsoft.com/office/drawing/2014/main" id="{0BCBC251-DD3A-3891-A189-4E111F872734}"/>
                    </a:ext>
                  </a:extLst>
                </p14:cNvPr>
                <p14:cNvContentPartPr/>
                <p14:nvPr/>
              </p14:nvContentPartPr>
              <p14:xfrm>
                <a:off x="736868" y="414145"/>
                <a:ext cx="177840" cy="387000"/>
              </p14:xfrm>
            </p:contentPart>
          </mc:Choice>
          <mc:Fallback xmlns="">
            <p:pic>
              <p:nvPicPr>
                <p:cNvPr id="11" name="墨迹 10">
                  <a:extLst>
                    <a:ext uri="{FF2B5EF4-FFF2-40B4-BE49-F238E27FC236}">
                      <a16:creationId xmlns:a16="http://schemas.microsoft.com/office/drawing/2014/main" id="{0BCBC251-DD3A-3891-A189-4E111F872734}"/>
                    </a:ext>
                  </a:extLst>
                </p:cNvPr>
                <p:cNvPicPr/>
                <p:nvPr/>
              </p:nvPicPr>
              <p:blipFill>
                <a:blip r:embed="rId13"/>
                <a:stretch>
                  <a:fillRect/>
                </a:stretch>
              </p:blipFill>
              <p:spPr>
                <a:xfrm>
                  <a:off x="718868" y="396505"/>
                  <a:ext cx="213480" cy="4226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3" name="墨迹 12">
                <a:extLst>
                  <a:ext uri="{FF2B5EF4-FFF2-40B4-BE49-F238E27FC236}">
                    <a16:creationId xmlns:a16="http://schemas.microsoft.com/office/drawing/2014/main" id="{37341FE0-2028-A509-A015-9B5D26769248}"/>
                  </a:ext>
                </a:extLst>
              </p14:cNvPr>
              <p14:cNvContentPartPr/>
              <p14:nvPr/>
            </p14:nvContentPartPr>
            <p14:xfrm>
              <a:off x="-2272372" y="2318545"/>
              <a:ext cx="360" cy="360"/>
            </p14:xfrm>
          </p:contentPart>
        </mc:Choice>
        <mc:Fallback xmlns="">
          <p:pic>
            <p:nvPicPr>
              <p:cNvPr id="13" name="墨迹 12">
                <a:extLst>
                  <a:ext uri="{FF2B5EF4-FFF2-40B4-BE49-F238E27FC236}">
                    <a16:creationId xmlns:a16="http://schemas.microsoft.com/office/drawing/2014/main" id="{37341FE0-2028-A509-A015-9B5D26769248}"/>
                  </a:ext>
                </a:extLst>
              </p:cNvPr>
              <p:cNvPicPr/>
              <p:nvPr/>
            </p:nvPicPr>
            <p:blipFill>
              <a:blip r:embed="rId15"/>
              <a:stretch>
                <a:fillRect/>
              </a:stretch>
            </p:blipFill>
            <p:spPr>
              <a:xfrm>
                <a:off x="-2290372" y="2300905"/>
                <a:ext cx="36000" cy="36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1082F50-F522-43C1-AAFD-4C1A2A8C6664}" type="slidenum">
              <a:rPr lang="zh-CN" altLang="en-US" sz="1400"/>
              <a:pPr>
                <a:spcBef>
                  <a:spcPct val="0"/>
                </a:spcBef>
                <a:buFontTx/>
                <a:buNone/>
              </a:pPr>
              <a:t>45</a:t>
            </a:fld>
            <a:endParaRPr lang="en-US" altLang="zh-CN" sz="1400"/>
          </a:p>
        </p:txBody>
      </p:sp>
      <p:sp>
        <p:nvSpPr>
          <p:cNvPr id="48131" name="Rectangle 2"/>
          <p:cNvSpPr>
            <a:spLocks noGrp="1" noChangeArrowheads="1"/>
          </p:cNvSpPr>
          <p:nvPr>
            <p:ph type="title"/>
          </p:nvPr>
        </p:nvSpPr>
        <p:spPr/>
        <p:txBody>
          <a:bodyPr/>
          <a:lstStyle/>
          <a:p>
            <a:pPr eaLnBrk="1" hangingPunct="1"/>
            <a:r>
              <a:rPr lang="en-US" altLang="zh-CN"/>
              <a:t>10.5 </a:t>
            </a:r>
            <a:r>
              <a:rPr lang="zh-CN" altLang="en-US" b="1"/>
              <a:t>恢复策略</a:t>
            </a:r>
          </a:p>
        </p:txBody>
      </p:sp>
      <p:sp>
        <p:nvSpPr>
          <p:cNvPr id="48132" name="Rectangle 3"/>
          <p:cNvSpPr>
            <a:spLocks noGrp="1" noChangeArrowheads="1"/>
          </p:cNvSpPr>
          <p:nvPr>
            <p:ph type="body" idx="1"/>
          </p:nvPr>
        </p:nvSpPr>
        <p:spPr>
          <a:xfrm>
            <a:off x="457200" y="1600200"/>
            <a:ext cx="8229600" cy="3268663"/>
          </a:xfrm>
        </p:spPr>
        <p:txBody>
          <a:bodyPr/>
          <a:lstStyle/>
          <a:p>
            <a:pPr eaLnBrk="1" hangingPunct="1">
              <a:buFontTx/>
              <a:buNone/>
            </a:pPr>
            <a:r>
              <a:rPr lang="en-US" altLang="zh-CN" sz="4000" b="1"/>
              <a:t>10.5.1 </a:t>
            </a:r>
            <a:r>
              <a:rPr lang="zh-CN" altLang="en-US" sz="4000"/>
              <a:t>事务故障的恢复</a:t>
            </a:r>
          </a:p>
          <a:p>
            <a:pPr eaLnBrk="1" hangingPunct="1">
              <a:buFontTx/>
              <a:buNone/>
            </a:pPr>
            <a:r>
              <a:rPr lang="en-US" altLang="zh-CN" sz="4000" b="1"/>
              <a:t>10.5.2 </a:t>
            </a:r>
            <a:r>
              <a:rPr lang="zh-CN" altLang="en-US" sz="4000"/>
              <a:t>系统故障的恢复</a:t>
            </a:r>
          </a:p>
          <a:p>
            <a:pPr eaLnBrk="1" hangingPunct="1">
              <a:buFontTx/>
              <a:buNone/>
            </a:pPr>
            <a:r>
              <a:rPr lang="en-US" altLang="zh-CN" sz="4000" b="1"/>
              <a:t>10.5.3 </a:t>
            </a:r>
            <a:r>
              <a:rPr lang="zh-CN" altLang="en-US" sz="4000"/>
              <a:t>介质故障的恢复</a:t>
            </a:r>
          </a:p>
          <a:p>
            <a:pPr eaLnBrk="1" hangingPunct="1"/>
            <a:endParaRPr lang="zh-CN" altLang="en-US" sz="4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579B19-74E4-4C39-8FE7-963D0C15D417}" type="slidenum">
              <a:rPr lang="zh-CN" altLang="en-US" sz="1400"/>
              <a:pPr>
                <a:spcBef>
                  <a:spcPct val="0"/>
                </a:spcBef>
                <a:buFontTx/>
                <a:buNone/>
              </a:pPr>
              <a:t>46</a:t>
            </a:fld>
            <a:endParaRPr lang="en-US" altLang="zh-CN" sz="1400"/>
          </a:p>
        </p:txBody>
      </p:sp>
      <p:sp>
        <p:nvSpPr>
          <p:cNvPr id="49155" name="Rectangle 2"/>
          <p:cNvSpPr>
            <a:spLocks noGrp="1" noChangeArrowheads="1"/>
          </p:cNvSpPr>
          <p:nvPr>
            <p:ph type="title"/>
          </p:nvPr>
        </p:nvSpPr>
        <p:spPr/>
        <p:txBody>
          <a:bodyPr/>
          <a:lstStyle/>
          <a:p>
            <a:pPr eaLnBrk="1" hangingPunct="1"/>
            <a:r>
              <a:rPr lang="en-US" altLang="zh-CN"/>
              <a:t>10.5.1 </a:t>
            </a:r>
            <a:r>
              <a:rPr lang="zh-CN" altLang="en-US" b="1"/>
              <a:t>事务故障的恢复</a:t>
            </a:r>
          </a:p>
        </p:txBody>
      </p:sp>
      <p:sp>
        <p:nvSpPr>
          <p:cNvPr id="48132" name="Rectangle 3"/>
          <p:cNvSpPr>
            <a:spLocks noGrp="1" noChangeArrowheads="1"/>
          </p:cNvSpPr>
          <p:nvPr>
            <p:ph type="body" idx="1"/>
          </p:nvPr>
        </p:nvSpPr>
        <p:spPr>
          <a:xfrm>
            <a:off x="395288" y="1484313"/>
            <a:ext cx="8435975" cy="4525962"/>
          </a:xfrm>
        </p:spPr>
        <p:txBody>
          <a:bodyPr/>
          <a:lstStyle/>
          <a:p>
            <a:pPr eaLnBrk="1" hangingPunct="1"/>
            <a:r>
              <a:rPr lang="zh-CN" altLang="en-US" sz="4000" dirty="0"/>
              <a:t>事务故障：事务在运行至正常终止点前被终止</a:t>
            </a:r>
          </a:p>
          <a:p>
            <a:pPr eaLnBrk="1" hangingPunct="1"/>
            <a:r>
              <a:rPr lang="zh-CN" altLang="en-US" sz="4000" dirty="0"/>
              <a:t>恢复方法：由恢复子系统应利用日志文件</a:t>
            </a:r>
            <a:r>
              <a:rPr lang="zh-CN" altLang="en-US" sz="4400" b="1" dirty="0">
                <a:solidFill>
                  <a:srgbClr val="00B0F0"/>
                </a:solidFill>
              </a:rPr>
              <a:t>撤销</a:t>
            </a:r>
            <a:r>
              <a:rPr lang="en-US" altLang="zh-CN" sz="4400" b="1" dirty="0">
                <a:solidFill>
                  <a:srgbClr val="00B0F0"/>
                </a:solidFill>
              </a:rPr>
              <a:t>(UNDO)</a:t>
            </a:r>
            <a:r>
              <a:rPr lang="zh-CN" altLang="en-US" sz="4400" b="1" dirty="0">
                <a:solidFill>
                  <a:srgbClr val="00B0F0"/>
                </a:solidFill>
              </a:rPr>
              <a:t>此事务已对数据库进行的修改</a:t>
            </a:r>
          </a:p>
          <a:p>
            <a:pPr eaLnBrk="1" hangingPunct="1"/>
            <a:r>
              <a:rPr lang="zh-CN" altLang="en-US" sz="4000" dirty="0"/>
              <a:t>事务故障的恢复由系统自动完成，对用户是透明的，不需要用户干预</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5FEED02-9CF4-4019-8862-4324BC2207D1}" type="slidenum">
              <a:rPr lang="zh-CN" altLang="en-US" sz="1400"/>
              <a:pPr>
                <a:spcBef>
                  <a:spcPct val="0"/>
                </a:spcBef>
                <a:buFontTx/>
                <a:buNone/>
              </a:pPr>
              <a:t>47</a:t>
            </a:fld>
            <a:endParaRPr lang="en-US" altLang="zh-CN" sz="1400"/>
          </a:p>
        </p:txBody>
      </p:sp>
      <p:sp>
        <p:nvSpPr>
          <p:cNvPr id="50179" name="Rectangle 2"/>
          <p:cNvSpPr>
            <a:spLocks noGrp="1" noChangeArrowheads="1"/>
          </p:cNvSpPr>
          <p:nvPr>
            <p:ph type="title"/>
          </p:nvPr>
        </p:nvSpPr>
        <p:spPr/>
        <p:txBody>
          <a:bodyPr/>
          <a:lstStyle/>
          <a:p>
            <a:pPr eaLnBrk="1" hangingPunct="1"/>
            <a:r>
              <a:rPr lang="zh-CN" altLang="en-US" b="1"/>
              <a:t>事务故障的恢复步骤</a:t>
            </a:r>
          </a:p>
        </p:txBody>
      </p:sp>
      <p:sp>
        <p:nvSpPr>
          <p:cNvPr id="50180" name="Rectangle 3"/>
          <p:cNvSpPr>
            <a:spLocks noGrp="1" noChangeArrowheads="1"/>
          </p:cNvSpPr>
          <p:nvPr>
            <p:ph type="body" idx="1"/>
          </p:nvPr>
        </p:nvSpPr>
        <p:spPr>
          <a:xfrm>
            <a:off x="395288" y="1628775"/>
            <a:ext cx="8229600" cy="2447925"/>
          </a:xfrm>
        </p:spPr>
        <p:txBody>
          <a:bodyPr/>
          <a:lstStyle/>
          <a:p>
            <a:pPr eaLnBrk="1" hangingPunct="1">
              <a:buFontTx/>
              <a:buNone/>
            </a:pPr>
            <a:r>
              <a:rPr lang="en-US" altLang="zh-CN" sz="4000" dirty="0"/>
              <a:t>1. </a:t>
            </a:r>
            <a:r>
              <a:rPr lang="zh-CN" altLang="en-US" sz="4400" b="1" dirty="0">
                <a:solidFill>
                  <a:srgbClr val="00B0F0"/>
                </a:solidFill>
              </a:rPr>
              <a:t>反向</a:t>
            </a:r>
            <a:r>
              <a:rPr lang="zh-CN" altLang="en-US" sz="4000" dirty="0"/>
              <a:t>扫描文件日志（即从最后向前扫描日志文件），查找该事务的更新操作</a:t>
            </a:r>
          </a:p>
          <a:p>
            <a:pPr eaLnBrk="1" hangingPunct="1"/>
            <a:endParaRPr lang="zh-CN" altLang="en-US" sz="4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A0B5C5-364B-4CD8-9579-C35C3CB341B0}" type="slidenum">
              <a:rPr lang="zh-CN" altLang="en-US" sz="1400"/>
              <a:pPr>
                <a:spcBef>
                  <a:spcPct val="0"/>
                </a:spcBef>
                <a:buFontTx/>
                <a:buNone/>
              </a:pPr>
              <a:t>48</a:t>
            </a:fld>
            <a:endParaRPr lang="en-US" altLang="zh-CN" sz="1400"/>
          </a:p>
        </p:txBody>
      </p:sp>
      <p:sp>
        <p:nvSpPr>
          <p:cNvPr id="51203" name="Rectangle 2"/>
          <p:cNvSpPr>
            <a:spLocks noGrp="1" noChangeArrowheads="1"/>
          </p:cNvSpPr>
          <p:nvPr>
            <p:ph type="title"/>
          </p:nvPr>
        </p:nvSpPr>
        <p:spPr/>
        <p:txBody>
          <a:bodyPr/>
          <a:lstStyle/>
          <a:p>
            <a:pPr eaLnBrk="1" hangingPunct="1"/>
            <a:r>
              <a:rPr lang="zh-CN" altLang="en-US" b="1"/>
              <a:t>事务故障的恢复步骤</a:t>
            </a:r>
          </a:p>
        </p:txBody>
      </p:sp>
      <p:sp>
        <p:nvSpPr>
          <p:cNvPr id="50180" name="Rectangle 3"/>
          <p:cNvSpPr>
            <a:spLocks noGrp="1" noChangeArrowheads="1"/>
          </p:cNvSpPr>
          <p:nvPr>
            <p:ph type="body" idx="1"/>
          </p:nvPr>
        </p:nvSpPr>
        <p:spPr>
          <a:xfrm>
            <a:off x="323850" y="1484313"/>
            <a:ext cx="8496300" cy="5184775"/>
          </a:xfrm>
        </p:spPr>
        <p:txBody>
          <a:bodyPr/>
          <a:lstStyle/>
          <a:p>
            <a:pPr eaLnBrk="1" hangingPunct="1">
              <a:buFontTx/>
              <a:buNone/>
            </a:pPr>
            <a:r>
              <a:rPr lang="en-US" altLang="zh-CN" sz="3600"/>
              <a:t>2. </a:t>
            </a:r>
            <a:r>
              <a:rPr lang="zh-CN" altLang="en-US" sz="3600"/>
              <a:t>对该事务的更新操作执行逆操作。即将日志记录中“更新前的值” 写入数据库</a:t>
            </a:r>
          </a:p>
          <a:p>
            <a:pPr lvl="1" eaLnBrk="1" hangingPunct="1"/>
            <a:r>
              <a:rPr lang="zh-CN" altLang="en-US" sz="3600"/>
              <a:t>插入操作， “更新前的值”为空，则相当于做删除操作</a:t>
            </a:r>
          </a:p>
          <a:p>
            <a:pPr lvl="1" eaLnBrk="1" hangingPunct="1"/>
            <a:r>
              <a:rPr lang="zh-CN" altLang="en-US" sz="3600"/>
              <a:t>删除操作，“更新后的值”为空，则相当于做插入操作</a:t>
            </a:r>
          </a:p>
          <a:p>
            <a:pPr lvl="1" eaLnBrk="1" hangingPunct="1"/>
            <a:r>
              <a:rPr lang="zh-CN" altLang="en-US" sz="3600"/>
              <a:t>若是修改操作，则相当于用修改前值代替修改后值</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CF43D2-AA6D-4393-819B-53515BCE8E03}" type="slidenum">
              <a:rPr lang="zh-CN" altLang="en-US" sz="1400"/>
              <a:pPr>
                <a:spcBef>
                  <a:spcPct val="0"/>
                </a:spcBef>
                <a:buFontTx/>
                <a:buNone/>
              </a:pPr>
              <a:t>49</a:t>
            </a:fld>
            <a:endParaRPr lang="en-US" altLang="zh-CN" sz="1400"/>
          </a:p>
        </p:txBody>
      </p:sp>
      <p:sp>
        <p:nvSpPr>
          <p:cNvPr id="57347" name="Rectangle 3"/>
          <p:cNvSpPr>
            <a:spLocks noGrp="1" noChangeArrowheads="1"/>
          </p:cNvSpPr>
          <p:nvPr>
            <p:ph type="body" idx="1"/>
          </p:nvPr>
        </p:nvSpPr>
        <p:spPr>
          <a:xfrm>
            <a:off x="250825" y="1700213"/>
            <a:ext cx="8675688" cy="2881312"/>
          </a:xfrm>
        </p:spPr>
        <p:txBody>
          <a:bodyPr/>
          <a:lstStyle/>
          <a:p>
            <a:pPr eaLnBrk="1" hangingPunct="1">
              <a:buFontTx/>
              <a:buNone/>
            </a:pPr>
            <a:r>
              <a:rPr lang="en-US" altLang="zh-CN" sz="4000"/>
              <a:t>3. </a:t>
            </a:r>
            <a:r>
              <a:rPr lang="zh-CN" altLang="en-US" sz="4000"/>
              <a:t>继续反向扫描日志文件，查找该事务的其他更新操作，并做同样处理</a:t>
            </a:r>
          </a:p>
          <a:p>
            <a:pPr eaLnBrk="1" hangingPunct="1">
              <a:buFontTx/>
              <a:buNone/>
            </a:pPr>
            <a:r>
              <a:rPr lang="en-US" altLang="zh-CN" sz="4000"/>
              <a:t>4. </a:t>
            </a:r>
            <a:r>
              <a:rPr lang="zh-CN" altLang="en-US" sz="4000"/>
              <a:t>如此处理下去，直至读到此事务的开始标记，事务故障恢复就完成了</a:t>
            </a:r>
          </a:p>
          <a:p>
            <a:pPr eaLnBrk="1" hangingPunct="1"/>
            <a:endParaRPr lang="zh-CN" altLang="en-US" sz="4000"/>
          </a:p>
        </p:txBody>
      </p:sp>
      <p:sp>
        <p:nvSpPr>
          <p:cNvPr id="52228" name="Rectangle 4"/>
          <p:cNvSpPr>
            <a:spLocks noGrp="1" noChangeArrowheads="1"/>
          </p:cNvSpPr>
          <p:nvPr>
            <p:ph type="title"/>
          </p:nvPr>
        </p:nvSpPr>
        <p:spPr/>
        <p:txBody>
          <a:bodyPr/>
          <a:lstStyle/>
          <a:p>
            <a:pPr eaLnBrk="1" hangingPunct="1"/>
            <a:r>
              <a:rPr lang="zh-CN" altLang="en-US" b="1"/>
              <a:t>事务故障的恢复步骤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91C3AD-86EA-410E-98FD-1C5025D16376}" type="slidenum">
              <a:rPr lang="zh-CN" altLang="en-US" sz="1400"/>
              <a:pPr>
                <a:spcBef>
                  <a:spcPct val="0"/>
                </a:spcBef>
                <a:buFontTx/>
                <a:buNone/>
              </a:pPr>
              <a:t>5</a:t>
            </a:fld>
            <a:endParaRPr lang="en-US" altLang="zh-CN" sz="1400"/>
          </a:p>
        </p:txBody>
      </p:sp>
      <p:sp>
        <p:nvSpPr>
          <p:cNvPr id="7171" name="Rectangle 2"/>
          <p:cNvSpPr>
            <a:spLocks noGrp="1" noChangeArrowheads="1"/>
          </p:cNvSpPr>
          <p:nvPr>
            <p:ph type="title"/>
          </p:nvPr>
        </p:nvSpPr>
        <p:spPr>
          <a:xfrm>
            <a:off x="457200" y="115888"/>
            <a:ext cx="8229600" cy="1143000"/>
          </a:xfrm>
        </p:spPr>
        <p:txBody>
          <a:bodyPr/>
          <a:lstStyle/>
          <a:p>
            <a:pPr eaLnBrk="1" hangingPunct="1"/>
            <a:r>
              <a:rPr lang="zh-CN" altLang="en-US" b="1">
                <a:solidFill>
                  <a:srgbClr val="2F03BD"/>
                </a:solidFill>
              </a:rPr>
              <a:t>定义事务</a:t>
            </a:r>
          </a:p>
        </p:txBody>
      </p:sp>
      <p:sp>
        <p:nvSpPr>
          <p:cNvPr id="7172" name="Rectangle 3"/>
          <p:cNvSpPr>
            <a:spLocks noGrp="1" noChangeArrowheads="1"/>
          </p:cNvSpPr>
          <p:nvPr>
            <p:ph type="body" sz="half" idx="1"/>
          </p:nvPr>
        </p:nvSpPr>
        <p:spPr>
          <a:xfrm>
            <a:off x="468313" y="1268413"/>
            <a:ext cx="4038600" cy="604837"/>
          </a:xfrm>
        </p:spPr>
        <p:txBody>
          <a:bodyPr/>
          <a:lstStyle/>
          <a:p>
            <a:pPr eaLnBrk="1" hangingPunct="1"/>
            <a:r>
              <a:rPr lang="zh-CN" altLang="en-US" sz="3600"/>
              <a:t>显式定义方式</a:t>
            </a:r>
          </a:p>
          <a:p>
            <a:pPr eaLnBrk="1" hangingPunct="1"/>
            <a:endParaRPr lang="zh-CN" altLang="en-US" sz="3600"/>
          </a:p>
        </p:txBody>
      </p:sp>
      <p:pic>
        <p:nvPicPr>
          <p:cNvPr id="7173" name="Picture 6"/>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68313" y="1989138"/>
            <a:ext cx="4103687" cy="2643187"/>
          </a:xfrm>
          <a:noFill/>
        </p:spPr>
      </p:pic>
      <p:pic>
        <p:nvPicPr>
          <p:cNvPr id="6150" name="Picture 8"/>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716463" y="1989138"/>
            <a:ext cx="4284662" cy="2722562"/>
          </a:xfrm>
          <a:noFill/>
        </p:spPr>
      </p:pic>
      <p:sp>
        <p:nvSpPr>
          <p:cNvPr id="13322" name="Rectangle 10"/>
          <p:cNvSpPr>
            <a:spLocks noChangeArrowheads="1"/>
          </p:cNvSpPr>
          <p:nvPr/>
        </p:nvSpPr>
        <p:spPr bwMode="auto">
          <a:xfrm>
            <a:off x="395288" y="4724400"/>
            <a:ext cx="8497887"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t>隐式定义方式：当用户没有显式地定义事务，</a:t>
            </a:r>
            <a:r>
              <a:rPr lang="en-US" altLang="zh-CN" sz="3600"/>
              <a:t>DBMS</a:t>
            </a:r>
            <a:r>
              <a:rPr lang="zh-CN" altLang="en-US" sz="3600"/>
              <a:t>按缺省规定自动划分事务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73ACDF-2E03-43E9-B80B-12200465C776}" type="slidenum">
              <a:rPr lang="zh-CN" altLang="en-US" sz="1400"/>
              <a:pPr>
                <a:spcBef>
                  <a:spcPct val="0"/>
                </a:spcBef>
                <a:buFontTx/>
                <a:buNone/>
              </a:pPr>
              <a:t>50</a:t>
            </a:fld>
            <a:endParaRPr lang="en-US" altLang="zh-CN" sz="1400"/>
          </a:p>
        </p:txBody>
      </p:sp>
      <p:sp>
        <p:nvSpPr>
          <p:cNvPr id="53251" name="Rectangle 2"/>
          <p:cNvSpPr>
            <a:spLocks noGrp="1" noChangeArrowheads="1"/>
          </p:cNvSpPr>
          <p:nvPr>
            <p:ph type="title"/>
          </p:nvPr>
        </p:nvSpPr>
        <p:spPr>
          <a:xfrm>
            <a:off x="457200" y="44450"/>
            <a:ext cx="8229600" cy="1143000"/>
          </a:xfrm>
        </p:spPr>
        <p:txBody>
          <a:bodyPr/>
          <a:lstStyle/>
          <a:p>
            <a:pPr eaLnBrk="1" hangingPunct="1"/>
            <a:r>
              <a:rPr lang="en-US" altLang="zh-CN"/>
              <a:t>10.5.2 </a:t>
            </a:r>
            <a:r>
              <a:rPr lang="zh-CN" altLang="en-US" b="1"/>
              <a:t>系统故障的恢复</a:t>
            </a:r>
          </a:p>
        </p:txBody>
      </p:sp>
      <p:sp>
        <p:nvSpPr>
          <p:cNvPr id="58371" name="Rectangle 3"/>
          <p:cNvSpPr>
            <a:spLocks noGrp="1" noChangeArrowheads="1"/>
          </p:cNvSpPr>
          <p:nvPr>
            <p:ph type="body" idx="1"/>
          </p:nvPr>
        </p:nvSpPr>
        <p:spPr>
          <a:xfrm>
            <a:off x="322263" y="1208088"/>
            <a:ext cx="8821737" cy="5245100"/>
          </a:xfrm>
        </p:spPr>
        <p:txBody>
          <a:bodyPr/>
          <a:lstStyle/>
          <a:p>
            <a:pPr eaLnBrk="1" hangingPunct="1"/>
            <a:r>
              <a:rPr lang="zh-CN" altLang="en-US">
                <a:solidFill>
                  <a:schemeClr val="accent2"/>
                </a:solidFill>
              </a:rPr>
              <a:t>系统故障造成数据库不一致状态的原因</a:t>
            </a:r>
          </a:p>
          <a:p>
            <a:pPr lvl="1" eaLnBrk="1" hangingPunct="1"/>
            <a:r>
              <a:rPr lang="zh-CN" altLang="en-US" sz="3200"/>
              <a:t>未完成事务对数据库的更新已写入数据库</a:t>
            </a:r>
          </a:p>
          <a:p>
            <a:pPr lvl="1" eaLnBrk="1" hangingPunct="1"/>
            <a:r>
              <a:rPr lang="zh-CN" altLang="en-US" sz="3200"/>
              <a:t>已提交事务对数据库的更新还留在缓冲区没来得及写入数据库</a:t>
            </a:r>
          </a:p>
          <a:p>
            <a:pPr eaLnBrk="1" hangingPunct="1"/>
            <a:r>
              <a:rPr lang="zh-CN" altLang="en-US">
                <a:solidFill>
                  <a:schemeClr val="accent2"/>
                </a:solidFill>
              </a:rPr>
              <a:t>恢复方法</a:t>
            </a:r>
          </a:p>
          <a:p>
            <a:pPr lvl="1" eaLnBrk="1" hangingPunct="1"/>
            <a:r>
              <a:rPr lang="en-US" altLang="zh-CN" sz="3200"/>
              <a:t>Undo </a:t>
            </a:r>
            <a:r>
              <a:rPr lang="zh-CN" altLang="en-US" sz="3200"/>
              <a:t>故障发生时未完成的事务</a:t>
            </a:r>
          </a:p>
          <a:p>
            <a:pPr lvl="1" eaLnBrk="1" hangingPunct="1"/>
            <a:r>
              <a:rPr lang="en-US" altLang="zh-CN" sz="3200"/>
              <a:t>Redo </a:t>
            </a:r>
            <a:r>
              <a:rPr lang="zh-CN" altLang="en-US" sz="3200"/>
              <a:t>故障发生时已完成的事务</a:t>
            </a:r>
          </a:p>
          <a:p>
            <a:pPr eaLnBrk="1" hangingPunct="1"/>
            <a:r>
              <a:rPr lang="zh-CN" altLang="en-US">
                <a:solidFill>
                  <a:schemeClr val="accent2"/>
                </a:solidFill>
              </a:rPr>
              <a:t>系统故障恢复由系统在重新启动时自动完成，不需要用户干预</a:t>
            </a:r>
          </a:p>
          <a:p>
            <a:pPr eaLnBrk="1" hangingPunct="1"/>
            <a:endParaRPr lang="zh-CN" alt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0E7C208-E5FB-45B2-AB66-D2B266EFDEEE}" type="slidenum">
              <a:rPr lang="zh-CN" altLang="en-US" sz="1400"/>
              <a:pPr>
                <a:spcBef>
                  <a:spcPct val="0"/>
                </a:spcBef>
                <a:buFontTx/>
                <a:buNone/>
              </a:pPr>
              <a:t>51</a:t>
            </a:fld>
            <a:endParaRPr lang="en-US" altLang="zh-CN" sz="1400"/>
          </a:p>
        </p:txBody>
      </p:sp>
      <p:sp>
        <p:nvSpPr>
          <p:cNvPr id="54275" name="Rectangle 2"/>
          <p:cNvSpPr>
            <a:spLocks noGrp="1" noChangeArrowheads="1"/>
          </p:cNvSpPr>
          <p:nvPr>
            <p:ph type="title"/>
          </p:nvPr>
        </p:nvSpPr>
        <p:spPr>
          <a:xfrm>
            <a:off x="468313" y="260350"/>
            <a:ext cx="8229600" cy="1143000"/>
          </a:xfrm>
        </p:spPr>
        <p:txBody>
          <a:bodyPr/>
          <a:lstStyle/>
          <a:p>
            <a:pPr eaLnBrk="1" hangingPunct="1"/>
            <a:r>
              <a:rPr lang="zh-CN" altLang="en-US" b="1"/>
              <a:t>系统故障的恢复步骤</a:t>
            </a:r>
          </a:p>
        </p:txBody>
      </p:sp>
      <p:sp>
        <p:nvSpPr>
          <p:cNvPr id="53252" name="Rectangle 3"/>
          <p:cNvSpPr>
            <a:spLocks noGrp="1" noChangeArrowheads="1"/>
          </p:cNvSpPr>
          <p:nvPr>
            <p:ph type="body" idx="1"/>
          </p:nvPr>
        </p:nvSpPr>
        <p:spPr>
          <a:xfrm>
            <a:off x="250824" y="1700213"/>
            <a:ext cx="8785671" cy="4032250"/>
          </a:xfrm>
        </p:spPr>
        <p:txBody>
          <a:bodyPr/>
          <a:lstStyle/>
          <a:p>
            <a:pPr marL="0" indent="0" eaLnBrk="1" hangingPunct="1">
              <a:buNone/>
            </a:pPr>
            <a:r>
              <a:rPr lang="en-US" altLang="zh-CN" sz="3600" dirty="0"/>
              <a:t>1. </a:t>
            </a:r>
            <a:r>
              <a:rPr lang="zh-CN" altLang="en-US" sz="3600" dirty="0"/>
              <a:t>正向扫描日志文件</a:t>
            </a:r>
            <a:r>
              <a:rPr lang="en-US" altLang="zh-CN" sz="3600" dirty="0"/>
              <a:t>, </a:t>
            </a:r>
            <a:r>
              <a:rPr lang="zh-CN" altLang="en-US" sz="3600" dirty="0"/>
              <a:t>即从头扫描日志文件</a:t>
            </a:r>
          </a:p>
          <a:p>
            <a:pPr lvl="1" eaLnBrk="1" hangingPunct="1"/>
            <a:r>
              <a:rPr lang="zh-CN" altLang="en-US" sz="3200" dirty="0">
                <a:solidFill>
                  <a:schemeClr val="accent2"/>
                </a:solidFill>
              </a:rPr>
              <a:t>重做</a:t>
            </a:r>
            <a:r>
              <a:rPr lang="en-US" altLang="zh-CN" sz="3200" dirty="0">
                <a:solidFill>
                  <a:schemeClr val="accent2"/>
                </a:solidFill>
              </a:rPr>
              <a:t>(REDO) </a:t>
            </a:r>
            <a:r>
              <a:rPr lang="zh-CN" altLang="en-US" sz="3200" dirty="0">
                <a:solidFill>
                  <a:schemeClr val="accent2"/>
                </a:solidFill>
              </a:rPr>
              <a:t>队列</a:t>
            </a:r>
            <a:r>
              <a:rPr lang="zh-CN" altLang="en-US" sz="3200" dirty="0"/>
              <a:t>：在故障发生前</a:t>
            </a:r>
            <a:r>
              <a:rPr lang="zh-CN" altLang="en-US" sz="4400" b="1" dirty="0">
                <a:solidFill>
                  <a:srgbClr val="00B0F0"/>
                </a:solidFill>
              </a:rPr>
              <a:t>已经提交</a:t>
            </a:r>
            <a:r>
              <a:rPr lang="zh-CN" altLang="en-US" sz="3200" dirty="0"/>
              <a:t>的事务，这些事务既有</a:t>
            </a:r>
            <a:r>
              <a:rPr lang="en-US" altLang="zh-CN" sz="3200" dirty="0"/>
              <a:t>BEGIN TRANSACTION</a:t>
            </a:r>
            <a:r>
              <a:rPr lang="zh-CN" altLang="en-US" sz="3200" dirty="0"/>
              <a:t>记录，也有</a:t>
            </a:r>
            <a:r>
              <a:rPr lang="en-US" altLang="zh-CN" sz="3200" dirty="0"/>
              <a:t>COMMIT</a:t>
            </a:r>
            <a:r>
              <a:rPr lang="zh-CN" altLang="en-US" sz="3200" dirty="0"/>
              <a:t>记录</a:t>
            </a:r>
          </a:p>
          <a:p>
            <a:pPr lvl="1" eaLnBrk="1" hangingPunct="1"/>
            <a:r>
              <a:rPr lang="zh-CN" altLang="en-US" sz="3200" dirty="0">
                <a:solidFill>
                  <a:schemeClr val="accent2"/>
                </a:solidFill>
              </a:rPr>
              <a:t>撤销</a:t>
            </a:r>
            <a:r>
              <a:rPr lang="en-US" altLang="zh-CN" sz="3200" dirty="0">
                <a:solidFill>
                  <a:schemeClr val="accent2"/>
                </a:solidFill>
              </a:rPr>
              <a:t>(UNDO)</a:t>
            </a:r>
            <a:r>
              <a:rPr lang="zh-CN" altLang="en-US" sz="3200" dirty="0">
                <a:solidFill>
                  <a:schemeClr val="accent2"/>
                </a:solidFill>
              </a:rPr>
              <a:t>队列</a:t>
            </a:r>
            <a:r>
              <a:rPr lang="zh-CN" altLang="en-US" sz="3200" dirty="0"/>
              <a:t>：故障发生时</a:t>
            </a:r>
            <a:r>
              <a:rPr lang="zh-CN" altLang="en-US" sz="4400" b="1" dirty="0">
                <a:solidFill>
                  <a:srgbClr val="00B0F0"/>
                </a:solidFill>
              </a:rPr>
              <a:t>尚未完成</a:t>
            </a:r>
            <a:r>
              <a:rPr lang="zh-CN" altLang="en-US" sz="3200" dirty="0"/>
              <a:t>的事务，这些事务只有</a:t>
            </a:r>
            <a:r>
              <a:rPr lang="en-US" altLang="zh-CN" sz="3200" dirty="0"/>
              <a:t>BEGIN TRANSACTION</a:t>
            </a:r>
            <a:r>
              <a:rPr lang="zh-CN" altLang="en-US" sz="3200" dirty="0"/>
              <a:t>记录，无相应的</a:t>
            </a:r>
            <a:r>
              <a:rPr lang="en-US" altLang="zh-CN" sz="3200" dirty="0"/>
              <a:t>COMMIT</a:t>
            </a:r>
            <a:r>
              <a:rPr lang="zh-CN" altLang="en-US" sz="3200" dirty="0"/>
              <a:t>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2DFABB9-F757-409B-A1A9-69CF6308916E}" type="slidenum">
              <a:rPr lang="zh-CN" altLang="en-US" sz="1400"/>
              <a:pPr>
                <a:spcBef>
                  <a:spcPct val="0"/>
                </a:spcBef>
                <a:buFontTx/>
                <a:buNone/>
              </a:pPr>
              <a:t>52</a:t>
            </a:fld>
            <a:endParaRPr lang="en-US" altLang="zh-CN" sz="1400"/>
          </a:p>
        </p:txBody>
      </p:sp>
      <p:sp>
        <p:nvSpPr>
          <p:cNvPr id="54275" name="Rectangle 3"/>
          <p:cNvSpPr>
            <a:spLocks noGrp="1" noChangeArrowheads="1"/>
          </p:cNvSpPr>
          <p:nvPr>
            <p:ph type="body" idx="1"/>
          </p:nvPr>
        </p:nvSpPr>
        <p:spPr>
          <a:xfrm>
            <a:off x="323850" y="1341438"/>
            <a:ext cx="8229600" cy="4525962"/>
          </a:xfrm>
        </p:spPr>
        <p:txBody>
          <a:bodyPr/>
          <a:lstStyle/>
          <a:p>
            <a:pPr marL="0" indent="0" eaLnBrk="1" hangingPunct="1">
              <a:buNone/>
            </a:pPr>
            <a:r>
              <a:rPr lang="en-US" altLang="zh-CN" sz="4000" dirty="0"/>
              <a:t>2. </a:t>
            </a:r>
            <a:r>
              <a:rPr lang="zh-CN" altLang="en-US" sz="4000" dirty="0"/>
              <a:t>对撤销队列事务进行撤销</a:t>
            </a:r>
            <a:r>
              <a:rPr lang="en-US" altLang="zh-CN" sz="4000" dirty="0"/>
              <a:t>(UNDO)</a:t>
            </a:r>
            <a:r>
              <a:rPr lang="zh-CN" altLang="en-US" sz="4000" dirty="0"/>
              <a:t>处理</a:t>
            </a:r>
          </a:p>
          <a:p>
            <a:pPr lvl="1" eaLnBrk="1" hangingPunct="1"/>
            <a:r>
              <a:rPr lang="zh-CN" altLang="en-US" sz="3600" dirty="0">
                <a:solidFill>
                  <a:schemeClr val="accent2"/>
                </a:solidFill>
              </a:rPr>
              <a:t>反向扫描日志文件</a:t>
            </a:r>
            <a:r>
              <a:rPr lang="zh-CN" altLang="en-US" sz="3600" dirty="0"/>
              <a:t>，对每个</a:t>
            </a:r>
            <a:r>
              <a:rPr lang="en-US" altLang="zh-CN" sz="3600" dirty="0"/>
              <a:t>UNDO</a:t>
            </a:r>
            <a:r>
              <a:rPr lang="zh-CN" altLang="en-US" sz="3600" dirty="0"/>
              <a:t>事务的更新操作执行逆操作</a:t>
            </a:r>
          </a:p>
          <a:p>
            <a:pPr lvl="1" eaLnBrk="1" hangingPunct="1"/>
            <a:r>
              <a:rPr lang="zh-CN" altLang="en-US" sz="3600" dirty="0"/>
              <a:t>即将日志记录中“更新前的值”写入数据库</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FDE832F-0676-4B41-8AB8-899FD01D6D7B}" type="slidenum">
              <a:rPr lang="zh-CN" altLang="en-US" sz="1400"/>
              <a:pPr>
                <a:spcBef>
                  <a:spcPct val="0"/>
                </a:spcBef>
                <a:buFontTx/>
                <a:buNone/>
              </a:pPr>
              <a:t>53</a:t>
            </a:fld>
            <a:endParaRPr lang="en-US" altLang="zh-CN" sz="1400"/>
          </a:p>
        </p:txBody>
      </p:sp>
      <p:sp>
        <p:nvSpPr>
          <p:cNvPr id="55299" name="Rectangle 3"/>
          <p:cNvSpPr>
            <a:spLocks noGrp="1" noChangeArrowheads="1"/>
          </p:cNvSpPr>
          <p:nvPr>
            <p:ph type="body" idx="1"/>
          </p:nvPr>
        </p:nvSpPr>
        <p:spPr>
          <a:xfrm>
            <a:off x="395288" y="1196975"/>
            <a:ext cx="8229600" cy="3960813"/>
          </a:xfrm>
        </p:spPr>
        <p:txBody>
          <a:bodyPr/>
          <a:lstStyle/>
          <a:p>
            <a:pPr marL="0" indent="0" eaLnBrk="1" hangingPunct="1">
              <a:buNone/>
            </a:pPr>
            <a:r>
              <a:rPr lang="en-US" altLang="zh-CN" sz="4000" dirty="0"/>
              <a:t>3. </a:t>
            </a:r>
            <a:r>
              <a:rPr lang="zh-CN" altLang="en-US" sz="4000" dirty="0"/>
              <a:t>对重做队列事务进行重做</a:t>
            </a:r>
            <a:r>
              <a:rPr lang="en-US" altLang="zh-CN" sz="4000" dirty="0"/>
              <a:t>(REDO)</a:t>
            </a:r>
            <a:r>
              <a:rPr lang="zh-CN" altLang="en-US" sz="4000" dirty="0"/>
              <a:t>处理</a:t>
            </a:r>
          </a:p>
          <a:p>
            <a:pPr lvl="1" eaLnBrk="1" hangingPunct="1"/>
            <a:r>
              <a:rPr lang="zh-CN" altLang="en-US" sz="3600" dirty="0">
                <a:solidFill>
                  <a:schemeClr val="accent2"/>
                </a:solidFill>
              </a:rPr>
              <a:t>正向扫描日志文件</a:t>
            </a:r>
            <a:r>
              <a:rPr lang="zh-CN" altLang="en-US" sz="3600" dirty="0"/>
              <a:t>，对每个</a:t>
            </a:r>
            <a:r>
              <a:rPr lang="en-US" altLang="zh-CN" sz="3600" dirty="0"/>
              <a:t>REDO</a:t>
            </a:r>
            <a:r>
              <a:rPr lang="zh-CN" altLang="en-US" sz="3600" dirty="0"/>
              <a:t>事务重新执行登记的操作</a:t>
            </a:r>
          </a:p>
          <a:p>
            <a:pPr lvl="1" eaLnBrk="1" hangingPunct="1"/>
            <a:r>
              <a:rPr lang="zh-CN" altLang="en-US" sz="3600" dirty="0"/>
              <a:t>将日志记录中“更新后的值”写入数据库</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09F5FEB-B6F3-4BEE-AFEC-EE37A7B66F2D}" type="slidenum">
              <a:rPr lang="zh-CN" altLang="en-US" sz="1400"/>
              <a:pPr>
                <a:spcBef>
                  <a:spcPct val="0"/>
                </a:spcBef>
                <a:buFontTx/>
                <a:buNone/>
              </a:pPr>
              <a:t>54</a:t>
            </a:fld>
            <a:endParaRPr lang="en-US" altLang="zh-CN" sz="1400"/>
          </a:p>
        </p:txBody>
      </p:sp>
      <p:sp>
        <p:nvSpPr>
          <p:cNvPr id="57347" name="Rectangle 2"/>
          <p:cNvSpPr>
            <a:spLocks noGrp="1" noChangeArrowheads="1"/>
          </p:cNvSpPr>
          <p:nvPr>
            <p:ph type="title"/>
          </p:nvPr>
        </p:nvSpPr>
        <p:spPr/>
        <p:txBody>
          <a:bodyPr/>
          <a:lstStyle/>
          <a:p>
            <a:pPr eaLnBrk="1" hangingPunct="1"/>
            <a:r>
              <a:rPr lang="en-US" altLang="zh-CN"/>
              <a:t>10.5.3 </a:t>
            </a:r>
            <a:r>
              <a:rPr lang="zh-CN" altLang="en-US" b="1"/>
              <a:t>介质故障的恢复</a:t>
            </a:r>
          </a:p>
        </p:txBody>
      </p:sp>
      <p:sp>
        <p:nvSpPr>
          <p:cNvPr id="56324" name="Rectangle 3"/>
          <p:cNvSpPr>
            <a:spLocks noGrp="1" noChangeArrowheads="1"/>
          </p:cNvSpPr>
          <p:nvPr>
            <p:ph type="body" idx="1"/>
          </p:nvPr>
        </p:nvSpPr>
        <p:spPr>
          <a:xfrm>
            <a:off x="457200" y="1600200"/>
            <a:ext cx="8229600" cy="2260600"/>
          </a:xfrm>
        </p:spPr>
        <p:txBody>
          <a:bodyPr/>
          <a:lstStyle/>
          <a:p>
            <a:pPr eaLnBrk="1" hangingPunct="1"/>
            <a:r>
              <a:rPr lang="zh-CN" altLang="en-US" sz="4000" dirty="0"/>
              <a:t>重装数据库</a:t>
            </a:r>
          </a:p>
          <a:p>
            <a:pPr eaLnBrk="1" hangingPunct="1"/>
            <a:r>
              <a:rPr lang="zh-CN" altLang="en-US" sz="4000" dirty="0"/>
              <a:t>重做已完成事务</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DC1B8E-D207-4ED3-B935-F447C78FE3E0}" type="slidenum">
              <a:rPr lang="zh-CN" altLang="en-US" sz="1400"/>
              <a:pPr>
                <a:spcBef>
                  <a:spcPct val="0"/>
                </a:spcBef>
                <a:buFontTx/>
                <a:buNone/>
              </a:pPr>
              <a:t>55</a:t>
            </a:fld>
            <a:endParaRPr lang="en-US" altLang="zh-CN" sz="1400"/>
          </a:p>
        </p:txBody>
      </p:sp>
      <p:sp>
        <p:nvSpPr>
          <p:cNvPr id="58371" name="Rectangle 2"/>
          <p:cNvSpPr>
            <a:spLocks noGrp="1" noChangeArrowheads="1"/>
          </p:cNvSpPr>
          <p:nvPr>
            <p:ph type="title"/>
          </p:nvPr>
        </p:nvSpPr>
        <p:spPr/>
        <p:txBody>
          <a:bodyPr/>
          <a:lstStyle/>
          <a:p>
            <a:pPr eaLnBrk="1" hangingPunct="1"/>
            <a:r>
              <a:rPr lang="zh-CN" altLang="en-US" b="1"/>
              <a:t>介质故障的恢复</a:t>
            </a:r>
          </a:p>
        </p:txBody>
      </p:sp>
      <p:sp>
        <p:nvSpPr>
          <p:cNvPr id="57348" name="Rectangle 3"/>
          <p:cNvSpPr>
            <a:spLocks noGrp="1" noChangeArrowheads="1"/>
          </p:cNvSpPr>
          <p:nvPr>
            <p:ph type="body" idx="1"/>
          </p:nvPr>
        </p:nvSpPr>
        <p:spPr>
          <a:xfrm>
            <a:off x="468313" y="1341438"/>
            <a:ext cx="8229600" cy="5256212"/>
          </a:xfrm>
        </p:spPr>
        <p:txBody>
          <a:bodyPr/>
          <a:lstStyle/>
          <a:p>
            <a:pPr eaLnBrk="1" hangingPunct="1">
              <a:lnSpc>
                <a:spcPct val="90000"/>
              </a:lnSpc>
            </a:pPr>
            <a:r>
              <a:rPr lang="zh-CN" altLang="en-US" sz="3600"/>
              <a:t>装入最新的后备数据库副本</a:t>
            </a:r>
            <a:r>
              <a:rPr lang="en-US" altLang="zh-CN" sz="3600"/>
              <a:t>(</a:t>
            </a:r>
            <a:r>
              <a:rPr lang="zh-CN" altLang="en-US" sz="3600"/>
              <a:t>离故障发生时刻最近的转储副本</a:t>
            </a:r>
            <a:r>
              <a:rPr lang="en-US" altLang="zh-CN" sz="3600"/>
              <a:t>) </a:t>
            </a:r>
            <a:r>
              <a:rPr lang="zh-CN" altLang="en-US" sz="3600"/>
              <a:t>，使数据库恢复到最近一次转储时的一致性状态</a:t>
            </a:r>
          </a:p>
          <a:p>
            <a:pPr eaLnBrk="1" hangingPunct="1">
              <a:lnSpc>
                <a:spcPct val="90000"/>
              </a:lnSpc>
            </a:pPr>
            <a:r>
              <a:rPr lang="zh-CN" altLang="en-US" sz="3600"/>
              <a:t>对于静态转储的数据库副本，装入后数据库即处于一致性状态</a:t>
            </a:r>
          </a:p>
          <a:p>
            <a:pPr eaLnBrk="1" hangingPunct="1">
              <a:lnSpc>
                <a:spcPct val="90000"/>
              </a:lnSpc>
            </a:pPr>
            <a:r>
              <a:rPr lang="zh-CN" altLang="en-US" sz="3600"/>
              <a:t>对于动态转储的数据库副本，还须同时装入转储时刻的日志文件副本，利用系统故障恢复的方法（即</a:t>
            </a:r>
            <a:r>
              <a:rPr lang="en-US" altLang="zh-CN" sz="3600"/>
              <a:t>REDO+UNDO</a:t>
            </a:r>
            <a:r>
              <a:rPr lang="zh-CN" altLang="en-US" sz="3600"/>
              <a:t>），才能将数据库恢复到一致性状态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C1B802-18E6-419E-9EAB-ADC3509A2776}" type="slidenum">
              <a:rPr lang="zh-CN" altLang="en-US" sz="1400"/>
              <a:pPr>
                <a:spcBef>
                  <a:spcPct val="0"/>
                </a:spcBef>
                <a:buFontTx/>
                <a:buNone/>
              </a:pPr>
              <a:t>56</a:t>
            </a:fld>
            <a:endParaRPr lang="en-US" altLang="zh-CN" sz="1400"/>
          </a:p>
        </p:txBody>
      </p:sp>
      <p:sp>
        <p:nvSpPr>
          <p:cNvPr id="58371" name="Rectangle 3"/>
          <p:cNvSpPr>
            <a:spLocks noGrp="1" noChangeArrowheads="1"/>
          </p:cNvSpPr>
          <p:nvPr>
            <p:ph type="body" idx="1"/>
          </p:nvPr>
        </p:nvSpPr>
        <p:spPr>
          <a:xfrm>
            <a:off x="323850" y="548680"/>
            <a:ext cx="8712646" cy="4885333"/>
          </a:xfrm>
        </p:spPr>
        <p:txBody>
          <a:bodyPr/>
          <a:lstStyle/>
          <a:p>
            <a:pPr eaLnBrk="1" hangingPunct="1"/>
            <a:r>
              <a:rPr lang="zh-CN" altLang="en-US" sz="3600" dirty="0"/>
              <a:t>装入有关的日志文件副本</a:t>
            </a:r>
            <a:r>
              <a:rPr lang="en-US" altLang="zh-CN" sz="3600" dirty="0"/>
              <a:t>(</a:t>
            </a:r>
            <a:r>
              <a:rPr lang="zh-CN" altLang="en-US" sz="3600" dirty="0"/>
              <a:t>转储结束时刻的日志文件副本</a:t>
            </a:r>
            <a:r>
              <a:rPr lang="en-US" altLang="zh-CN" sz="3600" dirty="0"/>
              <a:t>) </a:t>
            </a:r>
            <a:r>
              <a:rPr lang="zh-CN" altLang="en-US" sz="3600" dirty="0"/>
              <a:t>，重做已完成的事务</a:t>
            </a:r>
          </a:p>
          <a:p>
            <a:pPr eaLnBrk="1" hangingPunct="1"/>
            <a:r>
              <a:rPr lang="zh-CN" altLang="en-US" sz="3600" dirty="0"/>
              <a:t>首先扫描日志文件，找出故障发生时已提交的事务的标识，将其记入重做队列</a:t>
            </a:r>
          </a:p>
          <a:p>
            <a:pPr eaLnBrk="1" hangingPunct="1"/>
            <a:r>
              <a:rPr lang="zh-CN" altLang="en-US" sz="3600" dirty="0"/>
              <a:t>然后正向扫描日志文件，对重做队列中的所有事务进行重做处理。即将日志记录中“更新后的值”写入数据库</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18A4F3-4BEE-4071-BC4B-FE941D0D6491}" type="slidenum">
              <a:rPr lang="zh-CN" altLang="en-US" sz="1400"/>
              <a:pPr>
                <a:spcBef>
                  <a:spcPct val="0"/>
                </a:spcBef>
                <a:buFontTx/>
                <a:buNone/>
              </a:pPr>
              <a:t>57</a:t>
            </a:fld>
            <a:endParaRPr lang="en-US" altLang="zh-CN" sz="1400"/>
          </a:p>
        </p:txBody>
      </p:sp>
      <p:sp>
        <p:nvSpPr>
          <p:cNvPr id="59395" name="Rectangle 3"/>
          <p:cNvSpPr>
            <a:spLocks noGrp="1" noChangeArrowheads="1"/>
          </p:cNvSpPr>
          <p:nvPr>
            <p:ph type="body" idx="1"/>
          </p:nvPr>
        </p:nvSpPr>
        <p:spPr>
          <a:xfrm>
            <a:off x="395288" y="620688"/>
            <a:ext cx="8291512" cy="4679975"/>
          </a:xfrm>
        </p:spPr>
        <p:txBody>
          <a:bodyPr/>
          <a:lstStyle/>
          <a:p>
            <a:pPr eaLnBrk="1" hangingPunct="1"/>
            <a:r>
              <a:rPr lang="zh-CN" altLang="en-US" sz="3600" dirty="0"/>
              <a:t>介质故障的恢复需要</a:t>
            </a:r>
            <a:r>
              <a:rPr lang="en-US" altLang="zh-CN" sz="3600" dirty="0"/>
              <a:t>DBA</a:t>
            </a:r>
            <a:r>
              <a:rPr lang="zh-CN" altLang="en-US" sz="3600" dirty="0"/>
              <a:t>介入</a:t>
            </a:r>
          </a:p>
          <a:p>
            <a:pPr eaLnBrk="1" hangingPunct="1"/>
            <a:r>
              <a:rPr lang="en-US" altLang="zh-CN" sz="3600" dirty="0"/>
              <a:t>DBA</a:t>
            </a:r>
            <a:r>
              <a:rPr lang="zh-CN" altLang="en-US" sz="3600" dirty="0"/>
              <a:t>的工作</a:t>
            </a:r>
          </a:p>
          <a:p>
            <a:pPr lvl="1" eaLnBrk="1" hangingPunct="1"/>
            <a:r>
              <a:rPr lang="zh-CN" altLang="en-US" sz="3200" dirty="0"/>
              <a:t>重装最近转储的数据库副本和有关的各日志文件副本</a:t>
            </a:r>
          </a:p>
          <a:p>
            <a:pPr lvl="1" eaLnBrk="1" hangingPunct="1"/>
            <a:r>
              <a:rPr lang="zh-CN" altLang="en-US" sz="3200" dirty="0"/>
              <a:t>执行系统提供的恢复命令</a:t>
            </a:r>
          </a:p>
          <a:p>
            <a:pPr eaLnBrk="1" hangingPunct="1"/>
            <a:r>
              <a:rPr lang="zh-CN" altLang="en-US" sz="3600" dirty="0"/>
              <a:t>具体的恢复操作仍由</a:t>
            </a:r>
            <a:r>
              <a:rPr lang="en-US" altLang="zh-CN" sz="3600" dirty="0"/>
              <a:t>DBMS</a:t>
            </a:r>
            <a:r>
              <a:rPr lang="zh-CN" altLang="en-US" sz="3600" dirty="0"/>
              <a:t>完成</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821150A-B9AF-4413-A0F9-44BD8B8D0BE4}" type="slidenum">
              <a:rPr lang="zh-CN" altLang="en-US" sz="1400"/>
              <a:pPr>
                <a:spcBef>
                  <a:spcPct val="0"/>
                </a:spcBef>
                <a:buFontTx/>
                <a:buNone/>
              </a:pPr>
              <a:t>58</a:t>
            </a:fld>
            <a:endParaRPr lang="en-US" altLang="zh-CN" sz="1400"/>
          </a:p>
        </p:txBody>
      </p:sp>
      <p:sp>
        <p:nvSpPr>
          <p:cNvPr id="61443" name="Rectangle 2"/>
          <p:cNvSpPr>
            <a:spLocks noGrp="1" noChangeArrowheads="1"/>
          </p:cNvSpPr>
          <p:nvPr>
            <p:ph type="title"/>
          </p:nvPr>
        </p:nvSpPr>
        <p:spPr/>
        <p:txBody>
          <a:bodyPr/>
          <a:lstStyle/>
          <a:p>
            <a:pPr eaLnBrk="1" hangingPunct="1"/>
            <a:r>
              <a:rPr lang="en-US" altLang="zh-CN" dirty="0"/>
              <a:t>10.6 </a:t>
            </a:r>
            <a:r>
              <a:rPr lang="zh-CN" altLang="en-US" b="1" dirty="0"/>
              <a:t>具有检查点的恢复技术</a:t>
            </a:r>
          </a:p>
        </p:txBody>
      </p:sp>
      <p:sp>
        <p:nvSpPr>
          <p:cNvPr id="61444" name="Rectangle 3"/>
          <p:cNvSpPr>
            <a:spLocks noGrp="1" noChangeArrowheads="1"/>
          </p:cNvSpPr>
          <p:nvPr>
            <p:ph type="body" idx="1"/>
          </p:nvPr>
        </p:nvSpPr>
        <p:spPr/>
        <p:txBody>
          <a:bodyPr/>
          <a:lstStyle/>
          <a:p>
            <a:pPr eaLnBrk="1" hangingPunct="1">
              <a:buFontTx/>
              <a:buNone/>
            </a:pPr>
            <a:r>
              <a:rPr lang="zh-CN" altLang="en-US" sz="4000"/>
              <a:t>一、问题的提出</a:t>
            </a:r>
          </a:p>
          <a:p>
            <a:pPr eaLnBrk="1" hangingPunct="1">
              <a:buFontTx/>
              <a:buNone/>
            </a:pPr>
            <a:r>
              <a:rPr lang="zh-CN" altLang="en-US" sz="4000"/>
              <a:t>二、检查点技术</a:t>
            </a:r>
          </a:p>
          <a:p>
            <a:pPr eaLnBrk="1" hangingPunct="1">
              <a:buFontTx/>
              <a:buNone/>
            </a:pPr>
            <a:r>
              <a:rPr lang="zh-CN" altLang="en-US" sz="4000"/>
              <a:t>三、利用检查点的恢复策略</a:t>
            </a:r>
          </a:p>
          <a:p>
            <a:pPr eaLnBrk="1" hangingPunct="1"/>
            <a:endParaRPr lang="zh-CN" altLang="en-US" sz="4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6559E11-0AAF-4D0E-A0F4-8F2AD6F859D0}" type="slidenum">
              <a:rPr lang="zh-CN" altLang="en-US" sz="1400"/>
              <a:pPr>
                <a:spcBef>
                  <a:spcPct val="0"/>
                </a:spcBef>
                <a:buFontTx/>
                <a:buNone/>
              </a:pPr>
              <a:t>59</a:t>
            </a:fld>
            <a:endParaRPr lang="en-US" altLang="zh-CN" sz="1400"/>
          </a:p>
        </p:txBody>
      </p:sp>
      <p:sp>
        <p:nvSpPr>
          <p:cNvPr id="62467" name="Rectangle 2"/>
          <p:cNvSpPr>
            <a:spLocks noGrp="1" noChangeArrowheads="1"/>
          </p:cNvSpPr>
          <p:nvPr>
            <p:ph type="title"/>
          </p:nvPr>
        </p:nvSpPr>
        <p:spPr/>
        <p:txBody>
          <a:bodyPr/>
          <a:lstStyle/>
          <a:p>
            <a:pPr eaLnBrk="1" hangingPunct="1"/>
            <a:r>
              <a:rPr lang="zh-CN" altLang="en-US" b="1"/>
              <a:t>一、问题的提出</a:t>
            </a:r>
          </a:p>
        </p:txBody>
      </p:sp>
      <p:sp>
        <p:nvSpPr>
          <p:cNvPr id="61444" name="Rectangle 3"/>
          <p:cNvSpPr>
            <a:spLocks noGrp="1" noChangeArrowheads="1"/>
          </p:cNvSpPr>
          <p:nvPr>
            <p:ph type="body" idx="1"/>
          </p:nvPr>
        </p:nvSpPr>
        <p:spPr>
          <a:xfrm>
            <a:off x="457200" y="1600200"/>
            <a:ext cx="8229600" cy="3341688"/>
          </a:xfrm>
        </p:spPr>
        <p:txBody>
          <a:bodyPr/>
          <a:lstStyle/>
          <a:p>
            <a:pPr marL="609600" indent="-609600" eaLnBrk="1" hangingPunct="1">
              <a:buFontTx/>
              <a:buNone/>
            </a:pPr>
            <a:r>
              <a:rPr lang="zh-CN" altLang="en-US" sz="4400"/>
              <a:t>  两个问题</a:t>
            </a:r>
          </a:p>
          <a:p>
            <a:pPr marL="990600" lvl="1" indent="-533400" eaLnBrk="1" hangingPunct="1">
              <a:buFontTx/>
              <a:buAutoNum type="circleNumDbPlain"/>
            </a:pPr>
            <a:r>
              <a:rPr lang="zh-CN" altLang="en-US" sz="4000"/>
              <a:t>搜索整个日志将耗费大量时间</a:t>
            </a:r>
          </a:p>
          <a:p>
            <a:pPr marL="990600" lvl="1" indent="-533400" eaLnBrk="1" hangingPunct="1">
              <a:buFontTx/>
              <a:buAutoNum type="circleNumDbPlain"/>
            </a:pPr>
            <a:r>
              <a:rPr lang="en-US" altLang="zh-CN" sz="4000"/>
              <a:t>REDO</a:t>
            </a:r>
            <a:r>
              <a:rPr lang="zh-CN" altLang="en-US" sz="4000"/>
              <a:t>处理：重新执行，浪费了大量时间</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7B9904-6CDE-461B-A174-4DA95A07733E}" type="slidenum">
              <a:rPr lang="zh-CN" altLang="en-US" sz="1400"/>
              <a:pPr>
                <a:spcBef>
                  <a:spcPct val="0"/>
                </a:spcBef>
                <a:buFontTx/>
                <a:buNone/>
              </a:pPr>
              <a:t>6</a:t>
            </a:fld>
            <a:endParaRPr lang="en-US" altLang="zh-CN" sz="1400"/>
          </a:p>
        </p:txBody>
      </p:sp>
      <p:sp>
        <p:nvSpPr>
          <p:cNvPr id="8195" name="Rectangle 2"/>
          <p:cNvSpPr>
            <a:spLocks noGrp="1" noChangeArrowheads="1"/>
          </p:cNvSpPr>
          <p:nvPr>
            <p:ph type="title"/>
          </p:nvPr>
        </p:nvSpPr>
        <p:spPr/>
        <p:txBody>
          <a:bodyPr/>
          <a:lstStyle/>
          <a:p>
            <a:pPr eaLnBrk="1" hangingPunct="1"/>
            <a:r>
              <a:rPr lang="zh-CN" altLang="en-US" b="1">
                <a:solidFill>
                  <a:srgbClr val="2F03BD"/>
                </a:solidFill>
              </a:rPr>
              <a:t>二、事务的特性</a:t>
            </a:r>
            <a:r>
              <a:rPr lang="en-US" altLang="zh-CN" b="1">
                <a:solidFill>
                  <a:srgbClr val="2F03BD"/>
                </a:solidFill>
              </a:rPr>
              <a:t>(ACID</a:t>
            </a:r>
            <a:r>
              <a:rPr lang="zh-CN" altLang="en-US" b="1">
                <a:solidFill>
                  <a:srgbClr val="2F03BD"/>
                </a:solidFill>
              </a:rPr>
              <a:t>特性</a:t>
            </a:r>
            <a:r>
              <a:rPr lang="en-US" altLang="zh-CN" b="1">
                <a:solidFill>
                  <a:srgbClr val="2F03BD"/>
                </a:solidFill>
              </a:rPr>
              <a:t>)</a:t>
            </a:r>
            <a:endParaRPr lang="zh-CN" altLang="en-US" b="1">
              <a:solidFill>
                <a:srgbClr val="2F03BD"/>
              </a:solidFill>
            </a:endParaRPr>
          </a:p>
        </p:txBody>
      </p:sp>
      <p:sp>
        <p:nvSpPr>
          <p:cNvPr id="7172" name="Rectangle 3"/>
          <p:cNvSpPr>
            <a:spLocks noGrp="1" noChangeArrowheads="1"/>
          </p:cNvSpPr>
          <p:nvPr>
            <p:ph type="body" idx="1"/>
          </p:nvPr>
        </p:nvSpPr>
        <p:spPr>
          <a:xfrm>
            <a:off x="539750" y="1700213"/>
            <a:ext cx="8064500" cy="3457575"/>
          </a:xfrm>
        </p:spPr>
        <p:txBody>
          <a:bodyPr/>
          <a:lstStyle/>
          <a:p>
            <a:pPr marL="609600" indent="-609600" eaLnBrk="1" hangingPunct="1">
              <a:buFontTx/>
              <a:buAutoNum type="circleNumDbPlain"/>
            </a:pPr>
            <a:r>
              <a:rPr lang="zh-CN" altLang="en-US" sz="4400"/>
              <a:t>原子性 </a:t>
            </a:r>
            <a:r>
              <a:rPr lang="en-US" altLang="zh-CN" sz="4400"/>
              <a:t>(Atomicity)</a:t>
            </a:r>
            <a:endParaRPr lang="zh-CN" altLang="en-US" sz="4400"/>
          </a:p>
          <a:p>
            <a:pPr marL="609600" indent="-609600" eaLnBrk="1" hangingPunct="1">
              <a:buFontTx/>
              <a:buAutoNum type="circleNumDbPlain"/>
            </a:pPr>
            <a:r>
              <a:rPr lang="zh-CN" altLang="en-US" sz="4400"/>
              <a:t>一致性 </a:t>
            </a:r>
            <a:r>
              <a:rPr lang="en-US" altLang="zh-CN" sz="4400"/>
              <a:t>(Consistency)</a:t>
            </a:r>
            <a:endParaRPr lang="zh-CN" altLang="en-US" sz="4400"/>
          </a:p>
          <a:p>
            <a:pPr marL="609600" indent="-609600" eaLnBrk="1" hangingPunct="1">
              <a:buFontTx/>
              <a:buAutoNum type="circleNumDbPlain"/>
            </a:pPr>
            <a:r>
              <a:rPr lang="zh-CN" altLang="en-US" sz="4400"/>
              <a:t>隔离性 </a:t>
            </a:r>
            <a:r>
              <a:rPr lang="en-US" altLang="zh-CN" sz="4400"/>
              <a:t>(Isolation)</a:t>
            </a:r>
            <a:endParaRPr lang="zh-CN" altLang="en-US" sz="4400"/>
          </a:p>
          <a:p>
            <a:pPr marL="609600" indent="-609600" eaLnBrk="1" hangingPunct="1">
              <a:buFontTx/>
              <a:buAutoNum type="circleNumDbPlain"/>
            </a:pPr>
            <a:r>
              <a:rPr lang="zh-CN" altLang="en-US" sz="4400"/>
              <a:t>持续性 </a:t>
            </a:r>
            <a:r>
              <a:rPr lang="en-US" altLang="zh-CN" sz="4400"/>
              <a:t>(Durability)</a:t>
            </a:r>
            <a:endParaRPr lang="zh-CN" altLang="en-US" sz="4400"/>
          </a:p>
          <a:p>
            <a:pPr marL="609600" indent="-609600" eaLnBrk="1" hangingPunct="1"/>
            <a:endParaRPr lang="zh-CN" altLang="en-US" sz="4400"/>
          </a:p>
        </p:txBody>
      </p:sp>
      <p:sp>
        <p:nvSpPr>
          <p:cNvPr id="2" name="文本框 1">
            <a:extLst>
              <a:ext uri="{FF2B5EF4-FFF2-40B4-BE49-F238E27FC236}">
                <a16:creationId xmlns:a16="http://schemas.microsoft.com/office/drawing/2014/main" id="{58151A1E-5AD8-4484-BAF0-F0F7BED4E277}"/>
              </a:ext>
            </a:extLst>
          </p:cNvPr>
          <p:cNvSpPr txBox="1"/>
          <p:nvPr/>
        </p:nvSpPr>
        <p:spPr>
          <a:xfrm>
            <a:off x="1403648" y="5445224"/>
            <a:ext cx="5040560" cy="523220"/>
          </a:xfrm>
          <a:prstGeom prst="rect">
            <a:avLst/>
          </a:prstGeom>
          <a:noFill/>
        </p:spPr>
        <p:txBody>
          <a:bodyPr wrap="square" rtlCol="0">
            <a:spAutoFit/>
          </a:bodyPr>
          <a:lstStyle/>
          <a:p>
            <a:r>
              <a:rPr lang="en-US" altLang="zh-CN" sz="2800" b="1" dirty="0">
                <a:solidFill>
                  <a:srgbClr val="00B0F0"/>
                </a:solidFill>
              </a:rPr>
              <a:t>ACID</a:t>
            </a:r>
            <a:endParaRPr lang="zh-CN" altLang="en-US" sz="2800"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AE7C18-A00B-40C5-975F-D86C4FD71A7C}" type="slidenum">
              <a:rPr lang="zh-CN" altLang="en-US" sz="1400"/>
              <a:pPr>
                <a:spcBef>
                  <a:spcPct val="0"/>
                </a:spcBef>
                <a:buFontTx/>
                <a:buNone/>
              </a:pPr>
              <a:t>60</a:t>
            </a:fld>
            <a:endParaRPr lang="en-US" altLang="zh-CN" sz="1400"/>
          </a:p>
        </p:txBody>
      </p:sp>
      <p:sp>
        <p:nvSpPr>
          <p:cNvPr id="63491" name="Rectangle 2"/>
          <p:cNvSpPr>
            <a:spLocks noGrp="1" noChangeArrowheads="1"/>
          </p:cNvSpPr>
          <p:nvPr>
            <p:ph type="title"/>
          </p:nvPr>
        </p:nvSpPr>
        <p:spPr/>
        <p:txBody>
          <a:bodyPr/>
          <a:lstStyle/>
          <a:p>
            <a:pPr eaLnBrk="1" hangingPunct="1"/>
            <a:r>
              <a:rPr lang="zh-CN" altLang="en-US" b="1"/>
              <a:t>解决方案</a:t>
            </a:r>
          </a:p>
        </p:txBody>
      </p:sp>
      <p:sp>
        <p:nvSpPr>
          <p:cNvPr id="62468" name="Rectangle 3"/>
          <p:cNvSpPr>
            <a:spLocks noGrp="1" noChangeArrowheads="1"/>
          </p:cNvSpPr>
          <p:nvPr>
            <p:ph type="body" idx="1"/>
          </p:nvPr>
        </p:nvSpPr>
        <p:spPr>
          <a:xfrm>
            <a:off x="250825" y="1557338"/>
            <a:ext cx="8686800" cy="4525962"/>
          </a:xfrm>
        </p:spPr>
        <p:txBody>
          <a:bodyPr/>
          <a:lstStyle/>
          <a:p>
            <a:pPr marL="609600" indent="-609600" eaLnBrk="1" hangingPunct="1">
              <a:buFontTx/>
              <a:buNone/>
            </a:pPr>
            <a:r>
              <a:rPr lang="zh-CN" altLang="en-US" sz="4000"/>
              <a:t>具有检查点 </a:t>
            </a:r>
            <a:r>
              <a:rPr lang="en-US" altLang="zh-CN" sz="4000"/>
              <a:t>(checkpoint) </a:t>
            </a:r>
            <a:r>
              <a:rPr lang="zh-CN" altLang="en-US" sz="4000"/>
              <a:t>的恢复技术</a:t>
            </a:r>
          </a:p>
          <a:p>
            <a:pPr marL="990600" lvl="1" indent="-533400" eaLnBrk="1" hangingPunct="1">
              <a:buFontTx/>
              <a:buAutoNum type="circleNumDbPlain"/>
            </a:pPr>
            <a:r>
              <a:rPr lang="zh-CN" altLang="en-US" sz="3600"/>
              <a:t>在日志文件中增加检查点记录</a:t>
            </a:r>
            <a:r>
              <a:rPr lang="en-US" altLang="zh-CN" sz="3600"/>
              <a:t>(checkpoint)</a:t>
            </a:r>
            <a:endParaRPr lang="zh-CN" altLang="en-US" sz="3600"/>
          </a:p>
          <a:p>
            <a:pPr marL="990600" lvl="1" indent="-533400" eaLnBrk="1" hangingPunct="1">
              <a:buFontTx/>
              <a:buAutoNum type="circleNumDbPlain"/>
            </a:pPr>
            <a:r>
              <a:rPr lang="zh-CN" altLang="en-US" sz="3600"/>
              <a:t>增加重新开始文件</a:t>
            </a:r>
          </a:p>
          <a:p>
            <a:pPr marL="990600" lvl="1" indent="-533400" eaLnBrk="1" hangingPunct="1">
              <a:buFontTx/>
              <a:buAutoNum type="circleNumDbPlain"/>
            </a:pPr>
            <a:r>
              <a:rPr lang="zh-CN" altLang="en-US" sz="3600"/>
              <a:t>恢复子系统在登录日志文件期间动态地维护日志</a:t>
            </a:r>
          </a:p>
          <a:p>
            <a:pPr marL="609600" indent="-609600" eaLnBrk="1" hangingPunct="1">
              <a:buFontTx/>
              <a:buAutoNum type="circleNumDbPlain"/>
            </a:pP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B57AF5-8A04-4B0A-9B40-6B2C81B970C4}" type="slidenum">
              <a:rPr lang="zh-CN" altLang="en-US" sz="1400"/>
              <a:pPr>
                <a:spcBef>
                  <a:spcPct val="0"/>
                </a:spcBef>
                <a:buFontTx/>
                <a:buNone/>
              </a:pPr>
              <a:t>61</a:t>
            </a:fld>
            <a:endParaRPr lang="en-US" altLang="zh-CN" sz="1400"/>
          </a:p>
        </p:txBody>
      </p:sp>
      <p:sp>
        <p:nvSpPr>
          <p:cNvPr id="64515" name="Rectangle 2"/>
          <p:cNvSpPr>
            <a:spLocks noGrp="1" noChangeArrowheads="1"/>
          </p:cNvSpPr>
          <p:nvPr>
            <p:ph type="title"/>
          </p:nvPr>
        </p:nvSpPr>
        <p:spPr/>
        <p:txBody>
          <a:bodyPr/>
          <a:lstStyle/>
          <a:p>
            <a:pPr eaLnBrk="1" hangingPunct="1"/>
            <a:r>
              <a:rPr lang="zh-CN" altLang="en-US" b="1"/>
              <a:t>二、检查点技术</a:t>
            </a:r>
          </a:p>
        </p:txBody>
      </p:sp>
      <p:sp>
        <p:nvSpPr>
          <p:cNvPr id="63492" name="Rectangle 3"/>
          <p:cNvSpPr>
            <a:spLocks noGrp="1" noChangeArrowheads="1"/>
          </p:cNvSpPr>
          <p:nvPr>
            <p:ph type="body" idx="1"/>
          </p:nvPr>
        </p:nvSpPr>
        <p:spPr>
          <a:xfrm>
            <a:off x="468313" y="1495425"/>
            <a:ext cx="8435975" cy="4525963"/>
          </a:xfrm>
        </p:spPr>
        <p:txBody>
          <a:bodyPr/>
          <a:lstStyle/>
          <a:p>
            <a:pPr marL="609600" indent="-609600" eaLnBrk="1" hangingPunct="1"/>
            <a:r>
              <a:rPr lang="zh-CN" altLang="en-US" sz="4000"/>
              <a:t>检查点记录的内容</a:t>
            </a:r>
          </a:p>
          <a:p>
            <a:pPr marL="990600" lvl="1" indent="-533400" eaLnBrk="1" hangingPunct="1">
              <a:buFontTx/>
              <a:buAutoNum type="circleNumDbPlain"/>
            </a:pPr>
            <a:r>
              <a:rPr lang="zh-CN" altLang="en-US" sz="3600"/>
              <a:t>建立检查点时刻所有正在执行的事务清单</a:t>
            </a:r>
          </a:p>
          <a:p>
            <a:pPr marL="990600" lvl="1" indent="-533400" eaLnBrk="1" hangingPunct="1">
              <a:buFontTx/>
              <a:buAutoNum type="circleNumDbPlain"/>
            </a:pPr>
            <a:r>
              <a:rPr lang="zh-CN" altLang="en-US" sz="3600"/>
              <a:t>这些事务最近一个日志记录的地址</a:t>
            </a:r>
          </a:p>
          <a:p>
            <a:pPr marL="609600" indent="-609600" eaLnBrk="1" hangingPunct="1"/>
            <a:r>
              <a:rPr lang="zh-CN" altLang="en-US" sz="4000"/>
              <a:t>重新开始文件的内容：记录各个检查点记录在日志文件中的地址</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4E815A6-3A5C-4FE2-83BC-ABE5552DFC19}" type="slidenum">
              <a:rPr lang="zh-CN" altLang="en-US" sz="1400"/>
              <a:pPr>
                <a:spcBef>
                  <a:spcPct val="0"/>
                </a:spcBef>
                <a:buFontTx/>
                <a:buNone/>
              </a:pPr>
              <a:t>62</a:t>
            </a:fld>
            <a:endParaRPr lang="en-US" altLang="zh-CN" sz="1400"/>
          </a:p>
        </p:txBody>
      </p:sp>
      <p:sp>
        <p:nvSpPr>
          <p:cNvPr id="65539" name="Rectangle 2"/>
          <p:cNvSpPr>
            <a:spLocks noGrp="1" noChangeArrowheads="1"/>
          </p:cNvSpPr>
          <p:nvPr>
            <p:ph type="title"/>
          </p:nvPr>
        </p:nvSpPr>
        <p:spPr/>
        <p:txBody>
          <a:bodyPr/>
          <a:lstStyle/>
          <a:p>
            <a:pPr eaLnBrk="1" hangingPunct="1"/>
            <a:r>
              <a:rPr lang="zh-CN" altLang="en-US" sz="4000" b="1"/>
              <a:t>具有检查点的日志文件和重新开始文件</a:t>
            </a:r>
          </a:p>
        </p:txBody>
      </p:sp>
      <p:pic>
        <p:nvPicPr>
          <p:cNvPr id="65540"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43AAAC-DD0A-4657-A017-9DEB28A6656D}" type="slidenum">
              <a:rPr lang="zh-CN" altLang="en-US" sz="1400"/>
              <a:pPr>
                <a:spcBef>
                  <a:spcPct val="0"/>
                </a:spcBef>
                <a:buFontTx/>
                <a:buNone/>
              </a:pPr>
              <a:t>63</a:t>
            </a:fld>
            <a:endParaRPr lang="en-US" altLang="zh-CN" sz="1400"/>
          </a:p>
        </p:txBody>
      </p:sp>
      <p:sp>
        <p:nvSpPr>
          <p:cNvPr id="66563" name="Rectangle 2"/>
          <p:cNvSpPr>
            <a:spLocks noGrp="1" noChangeArrowheads="1"/>
          </p:cNvSpPr>
          <p:nvPr>
            <p:ph type="title"/>
          </p:nvPr>
        </p:nvSpPr>
        <p:spPr>
          <a:xfrm>
            <a:off x="457200" y="-26988"/>
            <a:ext cx="8229600" cy="1143001"/>
          </a:xfrm>
        </p:spPr>
        <p:txBody>
          <a:bodyPr/>
          <a:lstStyle/>
          <a:p>
            <a:pPr eaLnBrk="1" hangingPunct="1"/>
            <a:r>
              <a:rPr lang="zh-CN" altLang="en-US" b="1"/>
              <a:t>动态维护日志文件的方法</a:t>
            </a:r>
          </a:p>
        </p:txBody>
      </p:sp>
      <p:sp>
        <p:nvSpPr>
          <p:cNvPr id="65540" name="Rectangle 3"/>
          <p:cNvSpPr>
            <a:spLocks noGrp="1" noChangeArrowheads="1"/>
          </p:cNvSpPr>
          <p:nvPr>
            <p:ph type="body" idx="1"/>
          </p:nvPr>
        </p:nvSpPr>
        <p:spPr>
          <a:xfrm>
            <a:off x="107950" y="1125538"/>
            <a:ext cx="8856663" cy="5445125"/>
          </a:xfrm>
        </p:spPr>
        <p:txBody>
          <a:bodyPr/>
          <a:lstStyle/>
          <a:p>
            <a:pPr marL="609600" indent="-609600" eaLnBrk="1" hangingPunct="1">
              <a:buFontTx/>
              <a:buNone/>
            </a:pPr>
            <a:r>
              <a:rPr lang="zh-CN" altLang="en-US"/>
              <a:t>     周期性地执行如下操作：建立检查点，保存数据库状态。具体步骤如下：</a:t>
            </a:r>
          </a:p>
          <a:p>
            <a:pPr marL="990600" lvl="1" indent="-533400" eaLnBrk="1" hangingPunct="1">
              <a:buFontTx/>
              <a:buAutoNum type="circleNumDbPlain"/>
            </a:pPr>
            <a:r>
              <a:rPr lang="zh-CN" altLang="en-US" sz="3200"/>
              <a:t>将当前日志缓冲区中的所有日志记录写入磁盘的日志文件上</a:t>
            </a:r>
          </a:p>
          <a:p>
            <a:pPr marL="990600" lvl="1" indent="-533400" eaLnBrk="1" hangingPunct="1">
              <a:buFontTx/>
              <a:buAutoNum type="circleNumDbPlain"/>
            </a:pPr>
            <a:r>
              <a:rPr lang="zh-CN" altLang="en-US" sz="3200"/>
              <a:t>在日志文件中写入一个检查点记录</a:t>
            </a:r>
          </a:p>
          <a:p>
            <a:pPr marL="990600" lvl="1" indent="-533400" eaLnBrk="1" hangingPunct="1">
              <a:buFontTx/>
              <a:buAutoNum type="circleNumDbPlain"/>
            </a:pPr>
            <a:r>
              <a:rPr lang="zh-CN" altLang="en-US" sz="3200"/>
              <a:t>将当前数据缓冲区的所有数据记录写入磁盘的数据库中</a:t>
            </a:r>
          </a:p>
          <a:p>
            <a:pPr marL="990600" lvl="1" indent="-533400" eaLnBrk="1" hangingPunct="1">
              <a:buFontTx/>
              <a:buAutoNum type="circleNumDbPlain"/>
            </a:pPr>
            <a:r>
              <a:rPr lang="zh-CN" altLang="en-US" sz="3200"/>
              <a:t>把检查点记录在日志文件中的地址写入一个重新开始文件</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5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6DB6B9-D282-4193-8BE4-14E630BF9530}" type="slidenum">
              <a:rPr lang="zh-CN" altLang="en-US" sz="1400"/>
              <a:pPr>
                <a:spcBef>
                  <a:spcPct val="0"/>
                </a:spcBef>
                <a:buFontTx/>
                <a:buNone/>
              </a:pPr>
              <a:t>64</a:t>
            </a:fld>
            <a:endParaRPr lang="en-US" altLang="zh-CN" sz="1400"/>
          </a:p>
        </p:txBody>
      </p:sp>
      <p:sp>
        <p:nvSpPr>
          <p:cNvPr id="67587" name="Rectangle 2"/>
          <p:cNvSpPr>
            <a:spLocks noGrp="1" noChangeArrowheads="1"/>
          </p:cNvSpPr>
          <p:nvPr>
            <p:ph type="title"/>
          </p:nvPr>
        </p:nvSpPr>
        <p:spPr/>
        <p:txBody>
          <a:bodyPr/>
          <a:lstStyle/>
          <a:p>
            <a:pPr eaLnBrk="1" hangingPunct="1"/>
            <a:r>
              <a:rPr lang="zh-CN" altLang="en-US" b="1"/>
              <a:t>建立检查点</a:t>
            </a:r>
          </a:p>
        </p:txBody>
      </p:sp>
      <p:sp>
        <p:nvSpPr>
          <p:cNvPr id="66564" name="Rectangle 3"/>
          <p:cNvSpPr>
            <a:spLocks noGrp="1" noChangeArrowheads="1"/>
          </p:cNvSpPr>
          <p:nvPr>
            <p:ph type="body" idx="1"/>
          </p:nvPr>
        </p:nvSpPr>
        <p:spPr>
          <a:xfrm>
            <a:off x="457200" y="1600200"/>
            <a:ext cx="8229600" cy="4060825"/>
          </a:xfrm>
        </p:spPr>
        <p:txBody>
          <a:bodyPr/>
          <a:lstStyle/>
          <a:p>
            <a:pPr marL="609600" indent="-609600" eaLnBrk="1" hangingPunct="1">
              <a:buFontTx/>
              <a:buNone/>
            </a:pPr>
            <a:r>
              <a:rPr lang="zh-CN" altLang="en-US" sz="3600"/>
              <a:t>    恢复子系统可以定期或不定期地建立检查点，保存数据库状态</a:t>
            </a:r>
          </a:p>
          <a:p>
            <a:pPr marL="609600" indent="-609600" eaLnBrk="1" hangingPunct="1">
              <a:buFontTx/>
              <a:buAutoNum type="circleNumDbPlain"/>
            </a:pPr>
            <a:r>
              <a:rPr lang="zh-CN" altLang="en-US" sz="3600"/>
              <a:t>定期：按照预定的一个时间间隔，如每隔一小时建立一个检查点</a:t>
            </a:r>
          </a:p>
          <a:p>
            <a:pPr marL="609600" indent="-609600" eaLnBrk="1" hangingPunct="1">
              <a:buFontTx/>
              <a:buAutoNum type="circleNumDbPlain"/>
            </a:pPr>
            <a:r>
              <a:rPr lang="zh-CN" altLang="en-US" sz="3600"/>
              <a:t>不定期：按照某种规则，如日志文件已写满一半建立一个检查点</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B3A38DB-49A0-4B70-9781-101DEAD173AA}" type="slidenum">
              <a:rPr lang="zh-CN" altLang="en-US" sz="1400"/>
              <a:pPr>
                <a:spcBef>
                  <a:spcPct val="0"/>
                </a:spcBef>
                <a:buFontTx/>
                <a:buNone/>
              </a:pPr>
              <a:t>65</a:t>
            </a:fld>
            <a:endParaRPr lang="en-US" altLang="zh-CN" sz="1400"/>
          </a:p>
        </p:txBody>
      </p:sp>
      <p:sp>
        <p:nvSpPr>
          <p:cNvPr id="68611" name="Rectangle 2"/>
          <p:cNvSpPr>
            <a:spLocks noGrp="1" noChangeArrowheads="1"/>
          </p:cNvSpPr>
          <p:nvPr>
            <p:ph type="title"/>
          </p:nvPr>
        </p:nvSpPr>
        <p:spPr/>
        <p:txBody>
          <a:bodyPr/>
          <a:lstStyle/>
          <a:p>
            <a:pPr eaLnBrk="1" hangingPunct="1"/>
            <a:r>
              <a:rPr lang="zh-CN" altLang="en-US" b="1"/>
              <a:t>三、利用检查点的恢复策略</a:t>
            </a:r>
          </a:p>
        </p:txBody>
      </p:sp>
      <p:sp>
        <p:nvSpPr>
          <p:cNvPr id="67588" name="Rectangle 3"/>
          <p:cNvSpPr>
            <a:spLocks noGrp="1" noChangeArrowheads="1"/>
          </p:cNvSpPr>
          <p:nvPr>
            <p:ph type="body" idx="1"/>
          </p:nvPr>
        </p:nvSpPr>
        <p:spPr>
          <a:xfrm>
            <a:off x="457200" y="1557338"/>
            <a:ext cx="8507413" cy="4525962"/>
          </a:xfrm>
        </p:spPr>
        <p:txBody>
          <a:bodyPr/>
          <a:lstStyle/>
          <a:p>
            <a:pPr eaLnBrk="1" hangingPunct="1"/>
            <a:r>
              <a:rPr lang="zh-CN" altLang="en-US" sz="4000"/>
              <a:t>使用检查点方法可以改善恢复效率</a:t>
            </a:r>
          </a:p>
          <a:p>
            <a:pPr eaLnBrk="1" hangingPunct="1"/>
            <a:r>
              <a:rPr lang="zh-CN" altLang="en-US" sz="4000"/>
              <a:t>当事务</a:t>
            </a:r>
            <a:r>
              <a:rPr lang="en-US" altLang="zh-CN" sz="4000"/>
              <a:t>T</a:t>
            </a:r>
            <a:r>
              <a:rPr lang="zh-CN" altLang="en-US" sz="4000"/>
              <a:t>在一个检查点之前提交，</a:t>
            </a:r>
            <a:r>
              <a:rPr lang="en-US" altLang="zh-CN" sz="4000"/>
              <a:t>T</a:t>
            </a:r>
            <a:r>
              <a:rPr lang="zh-CN" altLang="en-US" sz="4000"/>
              <a:t>对数据库所做的修改已写入数据库</a:t>
            </a:r>
          </a:p>
          <a:p>
            <a:pPr eaLnBrk="1" hangingPunct="1"/>
            <a:r>
              <a:rPr lang="zh-CN" altLang="en-US" sz="4000"/>
              <a:t>写入时间是在这个检查点建立之前或在这个检查点建立之时</a:t>
            </a:r>
          </a:p>
          <a:p>
            <a:pPr eaLnBrk="1" hangingPunct="1"/>
            <a:r>
              <a:rPr lang="zh-CN" altLang="en-US" sz="4000"/>
              <a:t>在进行恢复处理时，没有必要对事务</a:t>
            </a:r>
            <a:r>
              <a:rPr lang="en-US" altLang="zh-CN" sz="4000"/>
              <a:t>T</a:t>
            </a:r>
            <a:r>
              <a:rPr lang="zh-CN" altLang="en-US" sz="4000"/>
              <a:t>执行</a:t>
            </a:r>
            <a:r>
              <a:rPr lang="en-US" altLang="zh-CN" sz="4000"/>
              <a:t>REDO</a:t>
            </a:r>
            <a:r>
              <a:rPr lang="zh-CN" altLang="en-US" sz="4000"/>
              <a:t>操作</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5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BC17A0-3271-473E-A46D-8B4B74F9F92F}" type="slidenum">
              <a:rPr lang="zh-CN" altLang="en-US" sz="1400"/>
              <a:pPr>
                <a:spcBef>
                  <a:spcPct val="0"/>
                </a:spcBef>
                <a:buFontTx/>
                <a:buNone/>
              </a:pPr>
              <a:t>66</a:t>
            </a:fld>
            <a:endParaRPr lang="en-US" altLang="zh-CN" sz="1400"/>
          </a:p>
        </p:txBody>
      </p:sp>
      <p:sp>
        <p:nvSpPr>
          <p:cNvPr id="69635" name="Rectangle 2"/>
          <p:cNvSpPr>
            <a:spLocks noGrp="1" noChangeArrowheads="1"/>
          </p:cNvSpPr>
          <p:nvPr>
            <p:ph type="title"/>
          </p:nvPr>
        </p:nvSpPr>
        <p:spPr/>
        <p:txBody>
          <a:bodyPr/>
          <a:lstStyle/>
          <a:p>
            <a:pPr algn="l" eaLnBrk="1" hangingPunct="1"/>
            <a:r>
              <a:rPr lang="zh-CN" altLang="en-US" sz="3200" b="1"/>
              <a:t>系统出现故障时，恢复子系统将根据事务的不同状态采取不同的恢复策略</a:t>
            </a:r>
          </a:p>
        </p:txBody>
      </p:sp>
      <p:pic>
        <p:nvPicPr>
          <p:cNvPr id="69636"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288" y="1639888"/>
            <a:ext cx="8229600" cy="4525962"/>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43D5C8-4118-432D-957E-168BA9611965}" type="slidenum">
              <a:rPr lang="zh-CN" altLang="en-US" sz="1400"/>
              <a:pPr>
                <a:spcBef>
                  <a:spcPct val="0"/>
                </a:spcBef>
                <a:buFontTx/>
                <a:buNone/>
              </a:pPr>
              <a:t>67</a:t>
            </a:fld>
            <a:endParaRPr lang="en-US" altLang="zh-CN" sz="1400"/>
          </a:p>
        </p:txBody>
      </p:sp>
      <p:sp>
        <p:nvSpPr>
          <p:cNvPr id="70659" name="Rectangle 4"/>
          <p:cNvSpPr>
            <a:spLocks noGrp="1" noChangeArrowheads="1"/>
          </p:cNvSpPr>
          <p:nvPr>
            <p:ph type="body" idx="1"/>
          </p:nvPr>
        </p:nvSpPr>
        <p:spPr>
          <a:xfrm>
            <a:off x="468313" y="836613"/>
            <a:ext cx="8229600" cy="5399087"/>
          </a:xfrm>
          <a:noFill/>
        </p:spPr>
        <p:txBody>
          <a:bodyPr/>
          <a:lstStyle/>
          <a:p>
            <a:pPr eaLnBrk="1" hangingPunct="1">
              <a:lnSpc>
                <a:spcPct val="90000"/>
              </a:lnSpc>
            </a:pPr>
            <a:r>
              <a:rPr lang="en-US" altLang="zh-CN" sz="3600"/>
              <a:t>T1</a:t>
            </a:r>
            <a:r>
              <a:rPr lang="zh-CN" altLang="en-US" sz="3600"/>
              <a:t>：在检查点之前提交</a:t>
            </a:r>
          </a:p>
          <a:p>
            <a:pPr eaLnBrk="1" hangingPunct="1">
              <a:lnSpc>
                <a:spcPct val="90000"/>
              </a:lnSpc>
            </a:pPr>
            <a:r>
              <a:rPr lang="en-US" altLang="zh-CN" sz="3600"/>
              <a:t>T2</a:t>
            </a:r>
            <a:r>
              <a:rPr lang="zh-CN" altLang="en-US" sz="3600"/>
              <a:t>：在检查点之前开始执行，在检查点之后故障点之前提交</a:t>
            </a:r>
          </a:p>
          <a:p>
            <a:pPr eaLnBrk="1" hangingPunct="1">
              <a:lnSpc>
                <a:spcPct val="90000"/>
              </a:lnSpc>
            </a:pPr>
            <a:r>
              <a:rPr lang="en-US" altLang="zh-CN" sz="3600"/>
              <a:t>T3</a:t>
            </a:r>
            <a:r>
              <a:rPr lang="zh-CN" altLang="en-US" sz="3600"/>
              <a:t>：在检查点之前开始执行，在故障点时还未完成</a:t>
            </a:r>
          </a:p>
          <a:p>
            <a:pPr eaLnBrk="1" hangingPunct="1">
              <a:lnSpc>
                <a:spcPct val="90000"/>
              </a:lnSpc>
            </a:pPr>
            <a:r>
              <a:rPr lang="en-US" altLang="zh-CN" sz="3600"/>
              <a:t>T4</a:t>
            </a:r>
            <a:r>
              <a:rPr lang="zh-CN" altLang="en-US" sz="3600"/>
              <a:t>：在检查点之后开始执行，在故障点之前提交</a:t>
            </a:r>
          </a:p>
          <a:p>
            <a:pPr eaLnBrk="1" hangingPunct="1">
              <a:lnSpc>
                <a:spcPct val="90000"/>
              </a:lnSpc>
            </a:pPr>
            <a:r>
              <a:rPr lang="en-US" altLang="zh-CN" sz="3600"/>
              <a:t>T5</a:t>
            </a:r>
            <a:r>
              <a:rPr lang="zh-CN" altLang="en-US" sz="3600"/>
              <a:t>：在检查点之后开始执行，在故障点时还未完成</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64EAD2-1719-4CCD-B529-6D058936429A}" type="slidenum">
              <a:rPr lang="zh-CN" altLang="en-US" sz="1400"/>
              <a:pPr>
                <a:spcBef>
                  <a:spcPct val="0"/>
                </a:spcBef>
                <a:buFontTx/>
                <a:buNone/>
              </a:pPr>
              <a:t>68</a:t>
            </a:fld>
            <a:endParaRPr lang="en-US" altLang="zh-CN" sz="1400"/>
          </a:p>
        </p:txBody>
      </p:sp>
      <p:sp>
        <p:nvSpPr>
          <p:cNvPr id="70659" name="Rectangle 3"/>
          <p:cNvSpPr>
            <a:spLocks noGrp="1" noChangeArrowheads="1"/>
          </p:cNvSpPr>
          <p:nvPr>
            <p:ph type="body" idx="1"/>
          </p:nvPr>
        </p:nvSpPr>
        <p:spPr>
          <a:xfrm>
            <a:off x="323850" y="549275"/>
            <a:ext cx="8424863" cy="5616575"/>
          </a:xfrm>
        </p:spPr>
        <p:txBody>
          <a:bodyPr/>
          <a:lstStyle/>
          <a:p>
            <a:pPr marL="609600" indent="-609600" eaLnBrk="1" hangingPunct="1"/>
            <a:r>
              <a:rPr lang="zh-CN" altLang="en-US" sz="3600"/>
              <a:t>恢复策略</a:t>
            </a:r>
          </a:p>
          <a:p>
            <a:pPr marL="990600" lvl="1" indent="-533400" eaLnBrk="1" hangingPunct="1">
              <a:buFontTx/>
              <a:buAutoNum type="circleNumDbPlain"/>
            </a:pPr>
            <a:r>
              <a:rPr lang="en-US" altLang="zh-CN" sz="3600"/>
              <a:t>T3</a:t>
            </a:r>
            <a:r>
              <a:rPr lang="zh-CN" altLang="en-US" sz="3600"/>
              <a:t>和</a:t>
            </a:r>
            <a:r>
              <a:rPr lang="en-US" altLang="zh-CN" sz="3600"/>
              <a:t>T5</a:t>
            </a:r>
            <a:r>
              <a:rPr lang="zh-CN" altLang="en-US" sz="3600"/>
              <a:t>在故障发生时还未完成，所以予以撤销</a:t>
            </a:r>
          </a:p>
          <a:p>
            <a:pPr marL="990600" lvl="1" indent="-533400" eaLnBrk="1" hangingPunct="1">
              <a:buFontTx/>
              <a:buAutoNum type="circleNumDbPlain"/>
            </a:pPr>
            <a:r>
              <a:rPr lang="en-US" altLang="zh-CN" sz="3600"/>
              <a:t>T2</a:t>
            </a:r>
            <a:r>
              <a:rPr lang="zh-CN" altLang="en-US" sz="3600"/>
              <a:t>和</a:t>
            </a:r>
            <a:r>
              <a:rPr lang="en-US" altLang="zh-CN" sz="3600"/>
              <a:t>T4</a:t>
            </a:r>
            <a:r>
              <a:rPr lang="zh-CN" altLang="en-US" sz="3600"/>
              <a:t>在检查点之后才提交，它们对数据库所做的修改在故障发生时可能还在缓冲区中，尚未写入数据库，所以要</a:t>
            </a:r>
            <a:r>
              <a:rPr lang="en-US" altLang="zh-CN" sz="3600"/>
              <a:t>REDO</a:t>
            </a:r>
          </a:p>
          <a:p>
            <a:pPr marL="990600" lvl="1" indent="-533400" eaLnBrk="1" hangingPunct="1">
              <a:buFontTx/>
              <a:buAutoNum type="circleNumDbPlain"/>
            </a:pPr>
            <a:r>
              <a:rPr lang="en-US" altLang="zh-CN" sz="3600"/>
              <a:t>T1</a:t>
            </a:r>
            <a:r>
              <a:rPr lang="zh-CN" altLang="en-US" sz="3600"/>
              <a:t>在检查点之前已提交，所以不必执行</a:t>
            </a:r>
            <a:r>
              <a:rPr lang="en-US" altLang="zh-CN" sz="3600"/>
              <a:t>REDO</a:t>
            </a:r>
            <a:r>
              <a:rPr lang="zh-CN" altLang="en-US" sz="3600"/>
              <a:t>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3B4D3F7-DC2D-4C49-A2D3-55A5F079A0F5}" type="slidenum">
              <a:rPr lang="zh-CN" altLang="en-US" sz="1400"/>
              <a:pPr>
                <a:spcBef>
                  <a:spcPct val="0"/>
                </a:spcBef>
                <a:buFontTx/>
                <a:buNone/>
              </a:pPr>
              <a:t>69</a:t>
            </a:fld>
            <a:endParaRPr lang="en-US" altLang="zh-CN" sz="1400"/>
          </a:p>
        </p:txBody>
      </p:sp>
      <p:sp>
        <p:nvSpPr>
          <p:cNvPr id="72707" name="Rectangle 2"/>
          <p:cNvSpPr>
            <a:spLocks noGrp="1" noChangeArrowheads="1"/>
          </p:cNvSpPr>
          <p:nvPr>
            <p:ph type="title"/>
          </p:nvPr>
        </p:nvSpPr>
        <p:spPr/>
        <p:txBody>
          <a:bodyPr/>
          <a:lstStyle/>
          <a:p>
            <a:pPr eaLnBrk="1" hangingPunct="1"/>
            <a:r>
              <a:rPr lang="zh-CN" altLang="en-US" b="1"/>
              <a:t>利用检查点的恢复步骤</a:t>
            </a:r>
          </a:p>
        </p:txBody>
      </p:sp>
      <p:sp>
        <p:nvSpPr>
          <p:cNvPr id="72708" name="Rectangle 3"/>
          <p:cNvSpPr>
            <a:spLocks noGrp="1" noChangeArrowheads="1"/>
          </p:cNvSpPr>
          <p:nvPr>
            <p:ph type="body" idx="1"/>
          </p:nvPr>
        </p:nvSpPr>
        <p:spPr>
          <a:xfrm>
            <a:off x="457200" y="1600200"/>
            <a:ext cx="8229600" cy="3124200"/>
          </a:xfrm>
        </p:spPr>
        <p:txBody>
          <a:bodyPr/>
          <a:lstStyle/>
          <a:p>
            <a:pPr eaLnBrk="1" hangingPunct="1">
              <a:buFontTx/>
              <a:buNone/>
            </a:pPr>
            <a:r>
              <a:rPr lang="en-US" altLang="zh-CN" sz="4000" dirty="0"/>
              <a:t>  1.</a:t>
            </a:r>
            <a:r>
              <a:rPr lang="zh-CN" altLang="en-US" sz="4000" dirty="0"/>
              <a:t>从重新开始文件中找到</a:t>
            </a:r>
            <a:r>
              <a:rPr lang="zh-CN" altLang="en-US" sz="4400" b="1" dirty="0">
                <a:solidFill>
                  <a:srgbClr val="00B0F0"/>
                </a:solidFill>
              </a:rPr>
              <a:t>最后一个</a:t>
            </a:r>
            <a:r>
              <a:rPr lang="zh-CN" altLang="en-US" sz="4000" dirty="0"/>
              <a:t>检查点记录在日志文件中的地址，由该地址在日志文件中找到最后一个检查点记录。</a:t>
            </a:r>
          </a:p>
          <a:p>
            <a:pPr eaLnBrk="1" hangingPunct="1"/>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D1D78E-0FBC-4F96-9187-BED2FDED3B8A}" type="slidenum">
              <a:rPr lang="zh-CN" altLang="en-US" sz="1400"/>
              <a:pPr>
                <a:spcBef>
                  <a:spcPct val="0"/>
                </a:spcBef>
                <a:buFontTx/>
                <a:buNone/>
              </a:pPr>
              <a:t>7</a:t>
            </a:fld>
            <a:endParaRPr lang="en-US" altLang="zh-CN" sz="1400"/>
          </a:p>
        </p:txBody>
      </p:sp>
      <p:sp>
        <p:nvSpPr>
          <p:cNvPr id="9219" name="Rectangle 2"/>
          <p:cNvSpPr>
            <a:spLocks noGrp="1" noChangeArrowheads="1"/>
          </p:cNvSpPr>
          <p:nvPr>
            <p:ph type="title"/>
          </p:nvPr>
        </p:nvSpPr>
        <p:spPr/>
        <p:txBody>
          <a:bodyPr/>
          <a:lstStyle/>
          <a:p>
            <a:pPr eaLnBrk="1" hangingPunct="1"/>
            <a:r>
              <a:rPr lang="zh-CN" altLang="en-US" b="1">
                <a:solidFill>
                  <a:srgbClr val="2F03BD"/>
                </a:solidFill>
              </a:rPr>
              <a:t>原子性 </a:t>
            </a:r>
            <a:r>
              <a:rPr lang="en-US" altLang="zh-CN" b="1">
                <a:solidFill>
                  <a:srgbClr val="2F03BD"/>
                </a:solidFill>
              </a:rPr>
              <a:t>(Atomicity)</a:t>
            </a:r>
            <a:endParaRPr lang="zh-CN" altLang="en-US" b="1">
              <a:solidFill>
                <a:srgbClr val="2F03BD"/>
              </a:solidFill>
            </a:endParaRPr>
          </a:p>
        </p:txBody>
      </p:sp>
      <p:sp>
        <p:nvSpPr>
          <p:cNvPr id="9220" name="Rectangle 3"/>
          <p:cNvSpPr>
            <a:spLocks noGrp="1" noChangeArrowheads="1"/>
          </p:cNvSpPr>
          <p:nvPr>
            <p:ph type="body" idx="1"/>
          </p:nvPr>
        </p:nvSpPr>
        <p:spPr>
          <a:xfrm>
            <a:off x="457200" y="1600200"/>
            <a:ext cx="8003232" cy="3701008"/>
          </a:xfrm>
        </p:spPr>
        <p:txBody>
          <a:bodyPr/>
          <a:lstStyle/>
          <a:p>
            <a:pPr eaLnBrk="1" hangingPunct="1"/>
            <a:r>
              <a:rPr lang="zh-CN" altLang="en-US" sz="4000" dirty="0"/>
              <a:t>事务是数据库的逻辑工作单位，事务中包括的各个操作要么都做，要么都不做。</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053F549-F860-4B9D-ADA6-15C704537146}" type="slidenum">
              <a:rPr lang="zh-CN" altLang="en-US" sz="1400"/>
              <a:pPr>
                <a:spcBef>
                  <a:spcPct val="0"/>
                </a:spcBef>
                <a:buFontTx/>
                <a:buNone/>
              </a:pPr>
              <a:t>70</a:t>
            </a:fld>
            <a:endParaRPr lang="en-US" altLang="zh-CN" sz="1400"/>
          </a:p>
        </p:txBody>
      </p:sp>
      <p:sp>
        <p:nvSpPr>
          <p:cNvPr id="72707" name="Rectangle 3"/>
          <p:cNvSpPr>
            <a:spLocks noGrp="1" noChangeArrowheads="1"/>
          </p:cNvSpPr>
          <p:nvPr>
            <p:ph type="body" idx="1"/>
          </p:nvPr>
        </p:nvSpPr>
        <p:spPr>
          <a:xfrm>
            <a:off x="250825" y="919163"/>
            <a:ext cx="8748713" cy="4525962"/>
          </a:xfrm>
        </p:spPr>
        <p:txBody>
          <a:bodyPr/>
          <a:lstStyle/>
          <a:p>
            <a:pPr marL="609600" indent="-609600" eaLnBrk="1" hangingPunct="1">
              <a:buFontTx/>
              <a:buNone/>
            </a:pPr>
            <a:r>
              <a:rPr lang="en-US" altLang="zh-CN" sz="4000"/>
              <a:t>2.</a:t>
            </a:r>
            <a:r>
              <a:rPr lang="zh-CN" altLang="en-US" sz="4000"/>
              <a:t>由该检查点记录得到检查点建立时刻所有正在执行的事务清单</a:t>
            </a:r>
            <a:r>
              <a:rPr lang="en-US" altLang="zh-CN" sz="4000"/>
              <a:t>ACTIVE-LIST</a:t>
            </a:r>
            <a:r>
              <a:rPr lang="zh-CN" altLang="en-US" sz="4000"/>
              <a:t>，建立两个事务队列</a:t>
            </a:r>
          </a:p>
          <a:p>
            <a:pPr marL="990600" lvl="1" indent="-533400" eaLnBrk="1" hangingPunct="1">
              <a:buFontTx/>
              <a:buAutoNum type="circleNumDbPlain"/>
            </a:pPr>
            <a:r>
              <a:rPr lang="en-US" altLang="zh-CN" sz="3600"/>
              <a:t>UNDO-LIST</a:t>
            </a:r>
          </a:p>
          <a:p>
            <a:pPr marL="990600" lvl="1" indent="-533400" eaLnBrk="1" hangingPunct="1">
              <a:buFontTx/>
              <a:buAutoNum type="circleNumDbPlain"/>
            </a:pPr>
            <a:r>
              <a:rPr lang="en-US" altLang="zh-CN" sz="3600"/>
              <a:t>REDO-LIST</a:t>
            </a:r>
          </a:p>
          <a:p>
            <a:pPr marL="609600" indent="-609600" eaLnBrk="1" hangingPunct="1"/>
            <a:r>
              <a:rPr lang="zh-CN" altLang="en-US" sz="4000"/>
              <a:t>把</a:t>
            </a:r>
            <a:r>
              <a:rPr lang="en-US" altLang="zh-CN" sz="4000"/>
              <a:t>ACTIVE-LIST</a:t>
            </a:r>
            <a:r>
              <a:rPr lang="zh-CN" altLang="en-US" sz="4000"/>
              <a:t>暂时放入</a:t>
            </a:r>
            <a:r>
              <a:rPr lang="en-US" altLang="zh-CN" sz="4000"/>
              <a:t>UNDO-LIST</a:t>
            </a:r>
            <a:r>
              <a:rPr lang="zh-CN" altLang="en-US" sz="4000"/>
              <a:t>队列，</a:t>
            </a:r>
            <a:r>
              <a:rPr lang="en-US" altLang="zh-CN" sz="4000"/>
              <a:t>REDO</a:t>
            </a:r>
            <a:r>
              <a:rPr lang="zh-CN" altLang="en-US" sz="4000"/>
              <a:t>队列暂为空</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269CE56-A63F-43EC-A2BD-01A0FB04F986}" type="slidenum">
              <a:rPr lang="zh-CN" altLang="en-US" sz="1400"/>
              <a:pPr>
                <a:spcBef>
                  <a:spcPct val="0"/>
                </a:spcBef>
                <a:buFontTx/>
                <a:buNone/>
              </a:pPr>
              <a:t>71</a:t>
            </a:fld>
            <a:endParaRPr lang="en-US" altLang="zh-CN" sz="1400"/>
          </a:p>
        </p:txBody>
      </p:sp>
      <p:sp>
        <p:nvSpPr>
          <p:cNvPr id="73731" name="Rectangle 3"/>
          <p:cNvSpPr>
            <a:spLocks noGrp="1" noChangeArrowheads="1"/>
          </p:cNvSpPr>
          <p:nvPr>
            <p:ph type="body" idx="1"/>
          </p:nvPr>
        </p:nvSpPr>
        <p:spPr>
          <a:xfrm>
            <a:off x="468313" y="692150"/>
            <a:ext cx="8229600" cy="5257800"/>
          </a:xfrm>
        </p:spPr>
        <p:txBody>
          <a:bodyPr/>
          <a:lstStyle/>
          <a:p>
            <a:pPr marL="609600" indent="-609600" eaLnBrk="1" hangingPunct="1">
              <a:buFontTx/>
              <a:buNone/>
            </a:pPr>
            <a:r>
              <a:rPr lang="en-US" altLang="zh-CN" sz="3600"/>
              <a:t>3.</a:t>
            </a:r>
            <a:r>
              <a:rPr lang="zh-CN" altLang="en-US" sz="3600"/>
              <a:t>从检查点开始正向扫描日志文件，直到日志文件结束</a:t>
            </a:r>
          </a:p>
          <a:p>
            <a:pPr marL="990600" lvl="1" indent="-533400" eaLnBrk="1" hangingPunct="1">
              <a:buFontTx/>
              <a:buAutoNum type="circleNumDbPlain"/>
            </a:pPr>
            <a:r>
              <a:rPr lang="zh-CN" altLang="en-US" sz="3200"/>
              <a:t>如有新开始的事务</a:t>
            </a:r>
            <a:r>
              <a:rPr lang="en-US" altLang="zh-CN" sz="3200" i="1"/>
              <a:t>T</a:t>
            </a:r>
            <a:r>
              <a:rPr lang="en-US" altLang="zh-CN" sz="3200" i="1" baseline="-25000"/>
              <a:t>i</a:t>
            </a:r>
            <a:r>
              <a:rPr lang="zh-CN" altLang="en-US" sz="3200"/>
              <a:t>，把</a:t>
            </a:r>
            <a:r>
              <a:rPr lang="en-US" altLang="zh-CN" sz="3200" i="1"/>
              <a:t>T</a:t>
            </a:r>
            <a:r>
              <a:rPr lang="en-US" altLang="zh-CN" sz="3200" i="1" baseline="-25000"/>
              <a:t>i</a:t>
            </a:r>
            <a:r>
              <a:rPr lang="zh-CN" altLang="en-US" sz="3200"/>
              <a:t>暂时放入</a:t>
            </a:r>
            <a:r>
              <a:rPr lang="en-US" altLang="zh-CN" sz="3200"/>
              <a:t>UNDO-LIST</a:t>
            </a:r>
            <a:r>
              <a:rPr lang="zh-CN" altLang="en-US" sz="3200"/>
              <a:t>队列</a:t>
            </a:r>
          </a:p>
          <a:p>
            <a:pPr marL="990600" lvl="1" indent="-533400" eaLnBrk="1" hangingPunct="1">
              <a:buFontTx/>
              <a:buAutoNum type="circleNumDbPlain"/>
            </a:pPr>
            <a:r>
              <a:rPr lang="zh-CN" altLang="en-US" sz="3200"/>
              <a:t>如有提交的事务</a:t>
            </a:r>
            <a:r>
              <a:rPr lang="en-US" altLang="zh-CN" sz="3200" i="1"/>
              <a:t>T</a:t>
            </a:r>
            <a:r>
              <a:rPr lang="en-US" altLang="zh-CN" sz="3200" i="1" baseline="-25000"/>
              <a:t>j</a:t>
            </a:r>
            <a:r>
              <a:rPr lang="en-US" altLang="zh-CN" sz="3200"/>
              <a:t> </a:t>
            </a:r>
            <a:r>
              <a:rPr lang="zh-CN" altLang="en-US" sz="3200"/>
              <a:t>，把</a:t>
            </a:r>
            <a:r>
              <a:rPr lang="en-US" altLang="zh-CN" sz="3200" i="1"/>
              <a:t>T</a:t>
            </a:r>
            <a:r>
              <a:rPr lang="en-US" altLang="zh-CN" sz="3200" i="1" baseline="-25000"/>
              <a:t>j</a:t>
            </a:r>
            <a:r>
              <a:rPr lang="zh-CN" altLang="en-US" sz="3200"/>
              <a:t>从</a:t>
            </a:r>
            <a:r>
              <a:rPr lang="en-US" altLang="zh-CN" sz="3200"/>
              <a:t>UNDO-LIST</a:t>
            </a:r>
            <a:r>
              <a:rPr lang="zh-CN" altLang="en-US" sz="3200"/>
              <a:t>队列移到</a:t>
            </a:r>
            <a:r>
              <a:rPr lang="en-US" altLang="zh-CN" sz="3200"/>
              <a:t>REDO-LIST</a:t>
            </a:r>
            <a:r>
              <a:rPr lang="zh-CN" altLang="en-US" sz="3200"/>
              <a:t>队列</a:t>
            </a:r>
          </a:p>
          <a:p>
            <a:pPr marL="609600" indent="-609600" eaLnBrk="1" hangingPunct="1">
              <a:buFontTx/>
              <a:buNone/>
            </a:pPr>
            <a:r>
              <a:rPr lang="en-US" altLang="zh-CN" sz="3600"/>
              <a:t>4.</a:t>
            </a:r>
            <a:r>
              <a:rPr lang="zh-CN" altLang="en-US" sz="3600"/>
              <a:t>对</a:t>
            </a:r>
            <a:r>
              <a:rPr lang="en-US" altLang="zh-CN" sz="3600"/>
              <a:t>UNDO-LIST</a:t>
            </a:r>
            <a:r>
              <a:rPr lang="zh-CN" altLang="en-US" sz="3600"/>
              <a:t>中的每个事务执行</a:t>
            </a:r>
            <a:r>
              <a:rPr lang="en-US" altLang="zh-CN" sz="3600"/>
              <a:t>UNDO</a:t>
            </a:r>
            <a:r>
              <a:rPr lang="zh-CN" altLang="en-US" sz="3600"/>
              <a:t>操作，对</a:t>
            </a:r>
            <a:r>
              <a:rPr lang="en-US" altLang="zh-CN" sz="3600"/>
              <a:t>REDO-LIST</a:t>
            </a:r>
            <a:r>
              <a:rPr lang="zh-CN" altLang="en-US" sz="3600"/>
              <a:t>中的每个事务执行</a:t>
            </a:r>
            <a:r>
              <a:rPr lang="en-US" altLang="zh-CN" sz="3600"/>
              <a:t>REDO</a:t>
            </a:r>
            <a:r>
              <a:rPr lang="zh-CN" altLang="en-US" sz="3600"/>
              <a:t>操作</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608EC0B-C93F-4F8A-BD3E-508B77D41D35}" type="slidenum">
              <a:rPr lang="zh-CN" altLang="en-US" sz="1400"/>
              <a:pPr>
                <a:spcBef>
                  <a:spcPct val="0"/>
                </a:spcBef>
                <a:buFontTx/>
                <a:buNone/>
              </a:pPr>
              <a:t>72</a:t>
            </a:fld>
            <a:endParaRPr lang="en-US" altLang="zh-CN" sz="1400"/>
          </a:p>
        </p:txBody>
      </p:sp>
      <p:sp>
        <p:nvSpPr>
          <p:cNvPr id="75779" name="Rectangle 2"/>
          <p:cNvSpPr>
            <a:spLocks noGrp="1" noChangeArrowheads="1"/>
          </p:cNvSpPr>
          <p:nvPr>
            <p:ph type="title"/>
          </p:nvPr>
        </p:nvSpPr>
        <p:spPr/>
        <p:txBody>
          <a:bodyPr/>
          <a:lstStyle/>
          <a:p>
            <a:pPr eaLnBrk="1" hangingPunct="1"/>
            <a:r>
              <a:rPr lang="en-US" altLang="zh-CN"/>
              <a:t>10.7 </a:t>
            </a:r>
            <a:r>
              <a:rPr lang="zh-CN" altLang="en-US" b="1"/>
              <a:t>数据库镜像</a:t>
            </a:r>
          </a:p>
        </p:txBody>
      </p:sp>
      <p:sp>
        <p:nvSpPr>
          <p:cNvPr id="74756" name="Rectangle 3"/>
          <p:cNvSpPr>
            <a:spLocks noGrp="1" noChangeArrowheads="1"/>
          </p:cNvSpPr>
          <p:nvPr>
            <p:ph type="body" idx="1"/>
          </p:nvPr>
        </p:nvSpPr>
        <p:spPr>
          <a:xfrm>
            <a:off x="468313" y="1484313"/>
            <a:ext cx="8229600" cy="4525962"/>
          </a:xfrm>
        </p:spPr>
        <p:txBody>
          <a:bodyPr/>
          <a:lstStyle/>
          <a:p>
            <a:pPr eaLnBrk="1" hangingPunct="1"/>
            <a:r>
              <a:rPr lang="zh-CN" altLang="en-US" sz="4000"/>
              <a:t>介质故障是对系统影响最为严重的一种故障，严重影响数据库可用性</a:t>
            </a:r>
          </a:p>
          <a:p>
            <a:pPr lvl="1" eaLnBrk="1" hangingPunct="1"/>
            <a:r>
              <a:rPr lang="zh-CN" altLang="en-US" sz="3600"/>
              <a:t>介质故障恢复比较费时</a:t>
            </a:r>
          </a:p>
          <a:p>
            <a:pPr lvl="1" eaLnBrk="1" hangingPunct="1"/>
            <a:r>
              <a:rPr lang="zh-CN" altLang="en-US" sz="3600"/>
              <a:t>为预防介质故障，</a:t>
            </a:r>
            <a:r>
              <a:rPr lang="en-US" altLang="zh-CN" sz="3600"/>
              <a:t>DBA</a:t>
            </a:r>
            <a:r>
              <a:rPr lang="zh-CN" altLang="en-US" sz="3600"/>
              <a:t>必须周期性地转储数据库</a:t>
            </a:r>
          </a:p>
          <a:p>
            <a:pPr eaLnBrk="1" hangingPunct="1"/>
            <a:r>
              <a:rPr lang="zh-CN" altLang="en-US" sz="4000"/>
              <a:t>提高数据库可用性的解决方案</a:t>
            </a:r>
          </a:p>
          <a:p>
            <a:pPr lvl="1" eaLnBrk="1" hangingPunct="1"/>
            <a:r>
              <a:rPr lang="zh-CN" altLang="en-US" sz="3600"/>
              <a:t>数据库镜像 </a:t>
            </a:r>
            <a:r>
              <a:rPr lang="en-US" altLang="zh-CN" sz="3600"/>
              <a:t>(Mirror)</a:t>
            </a:r>
            <a:endParaRPr lang="zh-CN" altLang="en-US" sz="36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83FDE0-2929-45AC-A64D-AC627920FBF5}" type="slidenum">
              <a:rPr lang="zh-CN" altLang="en-US" sz="1400"/>
              <a:pPr>
                <a:spcBef>
                  <a:spcPct val="0"/>
                </a:spcBef>
                <a:buFontTx/>
                <a:buNone/>
              </a:pPr>
              <a:t>73</a:t>
            </a:fld>
            <a:endParaRPr lang="en-US" altLang="zh-CN" sz="1400"/>
          </a:p>
        </p:txBody>
      </p:sp>
      <p:sp>
        <p:nvSpPr>
          <p:cNvPr id="76803" name="Rectangle 2"/>
          <p:cNvSpPr>
            <a:spLocks noGrp="1" noChangeArrowheads="1"/>
          </p:cNvSpPr>
          <p:nvPr>
            <p:ph type="title"/>
          </p:nvPr>
        </p:nvSpPr>
        <p:spPr/>
        <p:txBody>
          <a:bodyPr/>
          <a:lstStyle/>
          <a:p>
            <a:pPr eaLnBrk="1" hangingPunct="1"/>
            <a:r>
              <a:rPr lang="zh-CN" altLang="en-US" b="1"/>
              <a:t>数据库镜像</a:t>
            </a:r>
          </a:p>
        </p:txBody>
      </p:sp>
      <p:sp>
        <p:nvSpPr>
          <p:cNvPr id="75780" name="Rectangle 3"/>
          <p:cNvSpPr>
            <a:spLocks noGrp="1" noChangeArrowheads="1"/>
          </p:cNvSpPr>
          <p:nvPr>
            <p:ph type="body" idx="1"/>
          </p:nvPr>
        </p:nvSpPr>
        <p:spPr/>
        <p:txBody>
          <a:bodyPr/>
          <a:lstStyle/>
          <a:p>
            <a:pPr eaLnBrk="1" hangingPunct="1"/>
            <a:r>
              <a:rPr lang="en-US" altLang="zh-CN" sz="3600"/>
              <a:t>DBMS</a:t>
            </a:r>
            <a:r>
              <a:rPr lang="zh-CN" altLang="en-US" sz="3600"/>
              <a:t>自动把整个数据库或其中的关键数据复制到另一个磁盘上</a:t>
            </a:r>
          </a:p>
          <a:p>
            <a:pPr eaLnBrk="1" hangingPunct="1"/>
            <a:r>
              <a:rPr lang="en-US" altLang="zh-CN" sz="3600"/>
              <a:t>DBMS</a:t>
            </a:r>
            <a:r>
              <a:rPr lang="zh-CN" altLang="en-US" sz="3600"/>
              <a:t>自动保证镜像数据与主数据库的一致性，每当主数据库更新时，</a:t>
            </a:r>
            <a:r>
              <a:rPr lang="en-US" altLang="zh-CN" sz="3600"/>
              <a:t>DBMS</a:t>
            </a:r>
            <a:r>
              <a:rPr lang="zh-CN" altLang="en-US" sz="3600"/>
              <a:t>自动把更新后的数据复制过去</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6A1C9B-D5E2-4720-A740-EA641BA84857}" type="slidenum">
              <a:rPr lang="zh-CN" altLang="en-US" sz="1400"/>
              <a:pPr>
                <a:spcBef>
                  <a:spcPct val="0"/>
                </a:spcBef>
                <a:buFontTx/>
                <a:buNone/>
              </a:pPr>
              <a:t>74</a:t>
            </a:fld>
            <a:endParaRPr lang="en-US" altLang="zh-CN" sz="1400"/>
          </a:p>
        </p:txBody>
      </p:sp>
      <p:sp>
        <p:nvSpPr>
          <p:cNvPr id="77827" name="Rectangle 2"/>
          <p:cNvSpPr>
            <a:spLocks noGrp="1" noChangeArrowheads="1"/>
          </p:cNvSpPr>
          <p:nvPr>
            <p:ph type="title"/>
          </p:nvPr>
        </p:nvSpPr>
        <p:spPr/>
        <p:txBody>
          <a:bodyPr/>
          <a:lstStyle/>
          <a:p>
            <a:pPr eaLnBrk="1" hangingPunct="1"/>
            <a:r>
              <a:rPr lang="zh-CN" altLang="en-US" b="1"/>
              <a:t>数据库镜像</a:t>
            </a:r>
          </a:p>
        </p:txBody>
      </p:sp>
      <p:pic>
        <p:nvPicPr>
          <p:cNvPr id="77828"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D0E5B4-7227-453F-B87D-47E317DABFFE}" type="slidenum">
              <a:rPr lang="zh-CN" altLang="en-US" sz="1400"/>
              <a:pPr>
                <a:spcBef>
                  <a:spcPct val="0"/>
                </a:spcBef>
                <a:buFontTx/>
                <a:buNone/>
              </a:pPr>
              <a:t>75</a:t>
            </a:fld>
            <a:endParaRPr lang="en-US" altLang="zh-CN" sz="1400"/>
          </a:p>
        </p:txBody>
      </p:sp>
      <p:sp>
        <p:nvSpPr>
          <p:cNvPr id="78851" name="Rectangle 2"/>
          <p:cNvSpPr>
            <a:spLocks noGrp="1" noChangeArrowheads="1"/>
          </p:cNvSpPr>
          <p:nvPr>
            <p:ph type="title"/>
          </p:nvPr>
        </p:nvSpPr>
        <p:spPr/>
        <p:txBody>
          <a:bodyPr/>
          <a:lstStyle/>
          <a:p>
            <a:pPr eaLnBrk="1" hangingPunct="1"/>
            <a:r>
              <a:rPr lang="zh-CN" altLang="en-US" b="1"/>
              <a:t>数据库镜像的用途</a:t>
            </a:r>
          </a:p>
        </p:txBody>
      </p:sp>
      <p:sp>
        <p:nvSpPr>
          <p:cNvPr id="78852" name="Rectangle 3"/>
          <p:cNvSpPr>
            <a:spLocks noGrp="1" noChangeArrowheads="1"/>
          </p:cNvSpPr>
          <p:nvPr>
            <p:ph type="body" sz="half" idx="1"/>
          </p:nvPr>
        </p:nvSpPr>
        <p:spPr>
          <a:xfrm>
            <a:off x="468313" y="1628775"/>
            <a:ext cx="8075612" cy="2333625"/>
          </a:xfrm>
        </p:spPr>
        <p:txBody>
          <a:bodyPr/>
          <a:lstStyle/>
          <a:p>
            <a:pPr eaLnBrk="1" hangingPunct="1"/>
            <a:r>
              <a:rPr lang="zh-CN" altLang="en-US"/>
              <a:t>出现介质故障时，可由镜像磁盘继续提供使用，同时</a:t>
            </a:r>
            <a:r>
              <a:rPr lang="en-US" altLang="zh-CN"/>
              <a:t>DBMS</a:t>
            </a:r>
            <a:r>
              <a:rPr lang="zh-CN" altLang="en-US"/>
              <a:t>自动利用镜像磁盘数据进行数据库的恢复，不需要关闭系统和重装数据库副本</a:t>
            </a:r>
          </a:p>
        </p:txBody>
      </p:sp>
      <p:pic>
        <p:nvPicPr>
          <p:cNvPr id="78853"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27088" y="3860800"/>
            <a:ext cx="7345362" cy="2479675"/>
          </a:xfr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25E19C-2B82-4C34-92CC-70042A416B60}" type="slidenum">
              <a:rPr lang="zh-CN" altLang="en-US" sz="1400"/>
              <a:pPr>
                <a:spcBef>
                  <a:spcPct val="0"/>
                </a:spcBef>
                <a:buFontTx/>
                <a:buNone/>
              </a:pPr>
              <a:t>76</a:t>
            </a:fld>
            <a:endParaRPr lang="en-US" altLang="zh-CN" sz="1400"/>
          </a:p>
        </p:txBody>
      </p:sp>
      <p:sp>
        <p:nvSpPr>
          <p:cNvPr id="79875" name="Rectangle 3"/>
          <p:cNvSpPr>
            <a:spLocks noGrp="1" noChangeArrowheads="1"/>
          </p:cNvSpPr>
          <p:nvPr>
            <p:ph type="body" idx="1"/>
          </p:nvPr>
        </p:nvSpPr>
        <p:spPr>
          <a:xfrm>
            <a:off x="457200" y="1600200"/>
            <a:ext cx="8229600" cy="3197225"/>
          </a:xfrm>
        </p:spPr>
        <p:txBody>
          <a:bodyPr/>
          <a:lstStyle/>
          <a:p>
            <a:pPr eaLnBrk="1" hangingPunct="1"/>
            <a:r>
              <a:rPr lang="zh-CN" altLang="en-US" sz="3600"/>
              <a:t>没有出现故障时，可用于并发操作</a:t>
            </a:r>
          </a:p>
          <a:p>
            <a:pPr eaLnBrk="1" hangingPunct="1"/>
            <a:r>
              <a:rPr lang="zh-CN" altLang="en-US" sz="3600"/>
              <a:t>一个用户对数据加排他锁修改数据，其他用户可以读镜像数据库上的数据，而不必等待该用户释放锁</a:t>
            </a:r>
          </a:p>
          <a:p>
            <a:pPr eaLnBrk="1" hangingPunct="1"/>
            <a:endParaRPr lang="zh-CN" altLang="en-US" sz="36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E370218-8F9F-43AB-B6C2-399386FC703A}" type="slidenum">
              <a:rPr lang="zh-CN" altLang="en-US" sz="1400"/>
              <a:pPr>
                <a:spcBef>
                  <a:spcPct val="0"/>
                </a:spcBef>
                <a:buFontTx/>
                <a:buNone/>
              </a:pPr>
              <a:t>77</a:t>
            </a:fld>
            <a:endParaRPr lang="en-US" altLang="zh-CN" sz="1400"/>
          </a:p>
        </p:txBody>
      </p:sp>
      <p:sp>
        <p:nvSpPr>
          <p:cNvPr id="80899" name="Rectangle 3"/>
          <p:cNvSpPr>
            <a:spLocks noGrp="1" noChangeArrowheads="1"/>
          </p:cNvSpPr>
          <p:nvPr>
            <p:ph type="body" idx="1"/>
          </p:nvPr>
        </p:nvSpPr>
        <p:spPr>
          <a:xfrm>
            <a:off x="179388" y="1052513"/>
            <a:ext cx="8748712" cy="4525962"/>
          </a:xfrm>
        </p:spPr>
        <p:txBody>
          <a:bodyPr/>
          <a:lstStyle/>
          <a:p>
            <a:pPr eaLnBrk="1" hangingPunct="1"/>
            <a:r>
              <a:rPr lang="zh-CN" altLang="en-US" sz="4000"/>
              <a:t>频繁地复制数据自然会降低系统运行效率</a:t>
            </a:r>
          </a:p>
          <a:p>
            <a:pPr eaLnBrk="1" hangingPunct="1"/>
            <a:r>
              <a:rPr lang="zh-CN" altLang="en-US" sz="4000"/>
              <a:t>在实际应用中用户往往只选择对关键数据和日志文件镜像，而不是对整个数据库进行镜像</a:t>
            </a:r>
          </a:p>
          <a:p>
            <a:pPr eaLnBrk="1" hangingPunct="1"/>
            <a:endParaRPr lang="zh-CN" altLang="en-US" sz="4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5B7D88-D2E2-484C-A5BB-6DB0B2AF3CBD}" type="slidenum">
              <a:rPr lang="zh-CN" altLang="en-US" sz="1400"/>
              <a:pPr>
                <a:spcBef>
                  <a:spcPct val="0"/>
                </a:spcBef>
                <a:buFontTx/>
                <a:buNone/>
              </a:pPr>
              <a:t>78</a:t>
            </a:fld>
            <a:endParaRPr lang="en-US" altLang="zh-CN" sz="1400"/>
          </a:p>
        </p:txBody>
      </p:sp>
      <p:sp>
        <p:nvSpPr>
          <p:cNvPr id="81923" name="Rectangle 2"/>
          <p:cNvSpPr>
            <a:spLocks noGrp="1" noChangeArrowheads="1"/>
          </p:cNvSpPr>
          <p:nvPr>
            <p:ph type="title"/>
          </p:nvPr>
        </p:nvSpPr>
        <p:spPr/>
        <p:txBody>
          <a:bodyPr/>
          <a:lstStyle/>
          <a:p>
            <a:pPr eaLnBrk="1" hangingPunct="1"/>
            <a:r>
              <a:rPr lang="en-US" altLang="zh-CN"/>
              <a:t>10.8 </a:t>
            </a:r>
            <a:r>
              <a:rPr lang="zh-CN" altLang="en-US" b="1"/>
              <a:t>小结</a:t>
            </a:r>
          </a:p>
        </p:txBody>
      </p:sp>
      <p:sp>
        <p:nvSpPr>
          <p:cNvPr id="80900" name="Rectangle 3"/>
          <p:cNvSpPr>
            <a:spLocks noGrp="1" noChangeArrowheads="1"/>
          </p:cNvSpPr>
          <p:nvPr>
            <p:ph type="body" idx="1"/>
          </p:nvPr>
        </p:nvSpPr>
        <p:spPr>
          <a:xfrm>
            <a:off x="323851" y="1412875"/>
            <a:ext cx="8496622" cy="4525963"/>
          </a:xfrm>
        </p:spPr>
        <p:txBody>
          <a:bodyPr/>
          <a:lstStyle/>
          <a:p>
            <a:pPr eaLnBrk="1" hangingPunct="1"/>
            <a:r>
              <a:rPr lang="zh-CN" altLang="en-US" sz="4400" b="1" dirty="0">
                <a:solidFill>
                  <a:srgbClr val="00B0F0"/>
                </a:solidFill>
              </a:rPr>
              <a:t>如果数据库只包含成功事务提交的结果，就说数据库处于一致性状态</a:t>
            </a:r>
            <a:r>
              <a:rPr lang="zh-CN" altLang="en-US" sz="4000" dirty="0"/>
              <a:t>。保证数据一致性是对数据库最基本要求</a:t>
            </a:r>
          </a:p>
          <a:p>
            <a:pPr eaLnBrk="1" hangingPunct="1"/>
            <a:r>
              <a:rPr lang="zh-CN" altLang="en-US" sz="4000" dirty="0"/>
              <a:t>事务是数据库的逻辑工作单位</a:t>
            </a:r>
          </a:p>
          <a:p>
            <a:pPr eaLnBrk="1" hangingPunct="1"/>
            <a:r>
              <a:rPr lang="en-US" altLang="zh-CN" sz="4000" dirty="0"/>
              <a:t>DBMS</a:t>
            </a:r>
            <a:r>
              <a:rPr lang="zh-CN" altLang="en-US" sz="4000" dirty="0"/>
              <a:t>保证系统中一切事务的原子性、一致性、隔离性和持续性</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9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9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BCDB7A-5482-458B-8BD3-285C49C8F7C7}" type="slidenum">
              <a:rPr lang="zh-CN" altLang="en-US" sz="1400"/>
              <a:pPr>
                <a:spcBef>
                  <a:spcPct val="0"/>
                </a:spcBef>
                <a:buFontTx/>
                <a:buNone/>
              </a:pPr>
              <a:t>79</a:t>
            </a:fld>
            <a:endParaRPr lang="en-US" altLang="zh-CN" sz="1400"/>
          </a:p>
        </p:txBody>
      </p:sp>
      <p:sp>
        <p:nvSpPr>
          <p:cNvPr id="81923" name="Rectangle 3"/>
          <p:cNvSpPr>
            <a:spLocks noGrp="1" noChangeArrowheads="1"/>
          </p:cNvSpPr>
          <p:nvPr>
            <p:ph type="body" idx="1"/>
          </p:nvPr>
        </p:nvSpPr>
        <p:spPr>
          <a:xfrm>
            <a:off x="395288" y="1052513"/>
            <a:ext cx="8229600" cy="4525962"/>
          </a:xfrm>
        </p:spPr>
        <p:txBody>
          <a:bodyPr/>
          <a:lstStyle/>
          <a:p>
            <a:pPr eaLnBrk="1" hangingPunct="1"/>
            <a:r>
              <a:rPr lang="en-US" altLang="zh-CN" sz="4000"/>
              <a:t>DBMS</a:t>
            </a:r>
            <a:r>
              <a:rPr lang="zh-CN" altLang="en-US" sz="4000"/>
              <a:t>必须对事务故障、系统故障和介质故障进行恢复</a:t>
            </a:r>
          </a:p>
          <a:p>
            <a:pPr eaLnBrk="1" hangingPunct="1"/>
            <a:r>
              <a:rPr lang="zh-CN" altLang="en-US" sz="4000"/>
              <a:t>恢复中最经常使用的技术：</a:t>
            </a:r>
            <a:r>
              <a:rPr lang="zh-CN" altLang="en-US" sz="4000">
                <a:solidFill>
                  <a:srgbClr val="2F03BD"/>
                </a:solidFill>
              </a:rPr>
              <a:t>数据库转储和登记日志文件</a:t>
            </a:r>
          </a:p>
          <a:p>
            <a:pPr eaLnBrk="1" hangingPunct="1"/>
            <a:r>
              <a:rPr lang="zh-CN" altLang="en-US" sz="4000"/>
              <a:t>恢复的基本原理：利用存储在后备副本、日志文件和数据库镜像中的冗余数据来重建数据库</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D94D57C-8014-4B50-BCAC-AABF684880BF}" type="slidenum">
              <a:rPr lang="zh-CN" altLang="en-US" sz="1400"/>
              <a:pPr>
                <a:spcBef>
                  <a:spcPct val="0"/>
                </a:spcBef>
                <a:buFontTx/>
                <a:buNone/>
              </a:pPr>
              <a:t>8</a:t>
            </a:fld>
            <a:endParaRPr lang="en-US" altLang="zh-CN" sz="1400"/>
          </a:p>
        </p:txBody>
      </p:sp>
      <p:sp>
        <p:nvSpPr>
          <p:cNvPr id="10243" name="Rectangle 2"/>
          <p:cNvSpPr>
            <a:spLocks noGrp="1" noChangeArrowheads="1"/>
          </p:cNvSpPr>
          <p:nvPr>
            <p:ph type="title"/>
          </p:nvPr>
        </p:nvSpPr>
        <p:spPr>
          <a:xfrm>
            <a:off x="468313" y="260350"/>
            <a:ext cx="8229600" cy="1143000"/>
          </a:xfrm>
        </p:spPr>
        <p:txBody>
          <a:bodyPr/>
          <a:lstStyle/>
          <a:p>
            <a:pPr eaLnBrk="1" hangingPunct="1"/>
            <a:r>
              <a:rPr lang="zh-CN" altLang="en-US" b="1">
                <a:solidFill>
                  <a:srgbClr val="2F03BD"/>
                </a:solidFill>
              </a:rPr>
              <a:t>一致性 </a:t>
            </a:r>
            <a:r>
              <a:rPr lang="en-US" altLang="zh-CN" b="1">
                <a:solidFill>
                  <a:srgbClr val="2F03BD"/>
                </a:solidFill>
              </a:rPr>
              <a:t>(Consistency)</a:t>
            </a:r>
          </a:p>
        </p:txBody>
      </p:sp>
      <p:sp>
        <p:nvSpPr>
          <p:cNvPr id="9220" name="Rectangle 3"/>
          <p:cNvSpPr>
            <a:spLocks noGrp="1" noChangeArrowheads="1"/>
          </p:cNvSpPr>
          <p:nvPr>
            <p:ph type="body" idx="1"/>
          </p:nvPr>
        </p:nvSpPr>
        <p:spPr>
          <a:xfrm>
            <a:off x="468313" y="1582775"/>
            <a:ext cx="8229600" cy="4078473"/>
          </a:xfrm>
        </p:spPr>
        <p:txBody>
          <a:bodyPr/>
          <a:lstStyle/>
          <a:p>
            <a:pPr eaLnBrk="1" hangingPunct="1"/>
            <a:r>
              <a:rPr lang="zh-CN" altLang="en-US" sz="4000" dirty="0"/>
              <a:t>事务执行结果必须是使数据库从一个一致状态变到另一个一致状态。</a:t>
            </a:r>
          </a:p>
          <a:p>
            <a:pPr eaLnBrk="1" hangingPunct="1"/>
            <a:r>
              <a:rPr lang="zh-CN" altLang="en-US" sz="4000" dirty="0"/>
              <a:t>当数据库只包含成功事务提交结果时，就说数据库处于一致状态。</a:t>
            </a:r>
          </a:p>
        </p:txBody>
      </p:sp>
      <p:sp>
        <p:nvSpPr>
          <p:cNvPr id="2" name="文本框 1">
            <a:extLst>
              <a:ext uri="{FF2B5EF4-FFF2-40B4-BE49-F238E27FC236}">
                <a16:creationId xmlns:a16="http://schemas.microsoft.com/office/drawing/2014/main" id="{0FE26C77-3B44-A5D5-E8C4-162F509F02EE}"/>
              </a:ext>
            </a:extLst>
          </p:cNvPr>
          <p:cNvSpPr txBox="1"/>
          <p:nvPr/>
        </p:nvSpPr>
        <p:spPr>
          <a:xfrm>
            <a:off x="827584" y="4834729"/>
            <a:ext cx="2808312" cy="461665"/>
          </a:xfrm>
          <a:prstGeom prst="rect">
            <a:avLst/>
          </a:prstGeom>
          <a:noFill/>
        </p:spPr>
        <p:txBody>
          <a:bodyPr wrap="square" rtlCol="0">
            <a:spAutoFit/>
          </a:bodyPr>
          <a:lstStyle/>
          <a:p>
            <a:r>
              <a:rPr lang="zh-CN" altLang="en-US" sz="2400" dirty="0">
                <a:solidFill>
                  <a:srgbClr val="00B0F0"/>
                </a:solidFill>
              </a:rPr>
              <a:t>正确、有效、相容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A8FDAFA-183B-4066-B8D9-742EB7624C73}" type="slidenum">
              <a:rPr lang="zh-CN" altLang="en-US" sz="1400"/>
              <a:pPr>
                <a:spcBef>
                  <a:spcPct val="0"/>
                </a:spcBef>
                <a:buFontTx/>
                <a:buNone/>
              </a:pPr>
              <a:t>80</a:t>
            </a:fld>
            <a:endParaRPr lang="en-US" altLang="zh-CN" sz="1400"/>
          </a:p>
        </p:txBody>
      </p:sp>
      <p:sp>
        <p:nvSpPr>
          <p:cNvPr id="83971" name="Rectangle 2"/>
          <p:cNvSpPr>
            <a:spLocks noGrp="1" noChangeArrowheads="1"/>
          </p:cNvSpPr>
          <p:nvPr>
            <p:ph type="title"/>
          </p:nvPr>
        </p:nvSpPr>
        <p:spPr/>
        <p:txBody>
          <a:bodyPr/>
          <a:lstStyle/>
          <a:p>
            <a:pPr eaLnBrk="1" hangingPunct="1"/>
            <a:r>
              <a:rPr lang="zh-CN" altLang="en-US"/>
              <a:t>常用恢复技术</a:t>
            </a:r>
          </a:p>
        </p:txBody>
      </p:sp>
      <p:sp>
        <p:nvSpPr>
          <p:cNvPr id="82948" name="Rectangle 3"/>
          <p:cNvSpPr>
            <a:spLocks noGrp="1" noChangeArrowheads="1"/>
          </p:cNvSpPr>
          <p:nvPr>
            <p:ph type="body" idx="1"/>
          </p:nvPr>
        </p:nvSpPr>
        <p:spPr>
          <a:xfrm>
            <a:off x="457200" y="1412875"/>
            <a:ext cx="8229600" cy="4525963"/>
          </a:xfrm>
        </p:spPr>
        <p:txBody>
          <a:bodyPr/>
          <a:lstStyle/>
          <a:p>
            <a:pPr eaLnBrk="1" hangingPunct="1"/>
            <a:r>
              <a:rPr lang="zh-CN" altLang="en-US" sz="4000"/>
              <a:t>事务故障的恢复</a:t>
            </a:r>
          </a:p>
          <a:p>
            <a:pPr lvl="1" eaLnBrk="1" hangingPunct="1"/>
            <a:r>
              <a:rPr lang="en-US" altLang="zh-CN" sz="3600"/>
              <a:t>UNDO</a:t>
            </a:r>
          </a:p>
          <a:p>
            <a:pPr eaLnBrk="1" hangingPunct="1"/>
            <a:r>
              <a:rPr lang="zh-CN" altLang="en-US" sz="4000"/>
              <a:t>系统故障的恢复</a:t>
            </a:r>
          </a:p>
          <a:p>
            <a:pPr lvl="1" eaLnBrk="1" hangingPunct="1"/>
            <a:r>
              <a:rPr lang="en-US" altLang="zh-CN" sz="3600"/>
              <a:t>UNDO + REDO</a:t>
            </a:r>
          </a:p>
          <a:p>
            <a:pPr eaLnBrk="1" hangingPunct="1"/>
            <a:r>
              <a:rPr lang="zh-CN" altLang="en-US" sz="4000"/>
              <a:t>介质故障的恢复</a:t>
            </a:r>
          </a:p>
          <a:p>
            <a:pPr lvl="1" eaLnBrk="1" hangingPunct="1"/>
            <a:r>
              <a:rPr lang="zh-CN" altLang="en-US" sz="3600"/>
              <a:t>重装备份并恢复到一致性状态</a:t>
            </a:r>
            <a:r>
              <a:rPr lang="en-US" altLang="zh-CN" sz="3600"/>
              <a:t>+ REDO</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294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294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29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60BACA-AFB6-4C22-BB5B-A7D6C5C615BD}" type="slidenum">
              <a:rPr lang="zh-CN" altLang="en-US" sz="1400"/>
              <a:pPr>
                <a:spcBef>
                  <a:spcPct val="0"/>
                </a:spcBef>
                <a:buFontTx/>
                <a:buNone/>
              </a:pPr>
              <a:t>81</a:t>
            </a:fld>
            <a:endParaRPr lang="en-US" altLang="zh-CN" sz="1400"/>
          </a:p>
        </p:txBody>
      </p:sp>
      <p:sp>
        <p:nvSpPr>
          <p:cNvPr id="83971" name="Rectangle 3"/>
          <p:cNvSpPr>
            <a:spLocks noGrp="1" noChangeArrowheads="1"/>
          </p:cNvSpPr>
          <p:nvPr>
            <p:ph type="body" idx="1"/>
          </p:nvPr>
        </p:nvSpPr>
        <p:spPr>
          <a:xfrm>
            <a:off x="250825" y="765175"/>
            <a:ext cx="8569325" cy="5184775"/>
          </a:xfrm>
        </p:spPr>
        <p:txBody>
          <a:bodyPr/>
          <a:lstStyle/>
          <a:p>
            <a:pPr marL="609600" indent="-609600" eaLnBrk="1" hangingPunct="1"/>
            <a:r>
              <a:rPr lang="zh-CN" altLang="en-US" sz="4000"/>
              <a:t>提高恢复效率的技术</a:t>
            </a:r>
          </a:p>
          <a:p>
            <a:pPr marL="990600" lvl="1" indent="-533400" eaLnBrk="1" hangingPunct="1">
              <a:buFontTx/>
              <a:buAutoNum type="circleNumDbPlain"/>
            </a:pPr>
            <a:r>
              <a:rPr lang="zh-CN" altLang="en-US" sz="3600"/>
              <a:t>检查点技术</a:t>
            </a:r>
          </a:p>
          <a:p>
            <a:pPr marL="990600" lvl="1" indent="-533400" eaLnBrk="1" hangingPunct="1">
              <a:buFontTx/>
              <a:buAutoNum type="circleNumDbPlain"/>
            </a:pPr>
            <a:r>
              <a:rPr lang="zh-CN" altLang="en-US" sz="3600"/>
              <a:t>可以提高系统故障的恢复效率</a:t>
            </a:r>
          </a:p>
          <a:p>
            <a:pPr marL="990600" lvl="1" indent="-533400" eaLnBrk="1" hangingPunct="1">
              <a:buFontTx/>
              <a:buAutoNum type="circleNumDbPlain"/>
            </a:pPr>
            <a:r>
              <a:rPr lang="zh-CN" altLang="en-US" sz="3600"/>
              <a:t>可以在一定程度上提高利用动态转储备份进行介质故障恢复效率</a:t>
            </a:r>
          </a:p>
          <a:p>
            <a:pPr marL="609600" indent="-609600" eaLnBrk="1" hangingPunct="1"/>
            <a:r>
              <a:rPr lang="zh-CN" altLang="en-US" sz="4000"/>
              <a:t>镜像技术可以改善介质故障的恢复效率</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222DBA4-F9FC-4949-B3B5-34A9F7D37AE2}" type="slidenum">
              <a:rPr lang="zh-CN" altLang="en-US" sz="1400"/>
              <a:pPr>
                <a:spcBef>
                  <a:spcPct val="0"/>
                </a:spcBef>
                <a:buFontTx/>
                <a:buNone/>
              </a:pPr>
              <a:t>9</a:t>
            </a:fld>
            <a:endParaRPr lang="en-US" altLang="zh-CN" sz="1400"/>
          </a:p>
        </p:txBody>
      </p:sp>
      <p:sp>
        <p:nvSpPr>
          <p:cNvPr id="11267" name="Rectangle 2"/>
          <p:cNvSpPr>
            <a:spLocks noGrp="1" noChangeArrowheads="1"/>
          </p:cNvSpPr>
          <p:nvPr>
            <p:ph type="title"/>
          </p:nvPr>
        </p:nvSpPr>
        <p:spPr/>
        <p:txBody>
          <a:bodyPr/>
          <a:lstStyle/>
          <a:p>
            <a:pPr eaLnBrk="1" hangingPunct="1"/>
            <a:r>
              <a:rPr lang="zh-CN" altLang="en-US" b="1">
                <a:solidFill>
                  <a:srgbClr val="2F03BD"/>
                </a:solidFill>
              </a:rPr>
              <a:t>隔离性 </a:t>
            </a:r>
            <a:r>
              <a:rPr lang="en-US" altLang="zh-CN" b="1">
                <a:solidFill>
                  <a:srgbClr val="2F03BD"/>
                </a:solidFill>
              </a:rPr>
              <a:t>(Isolation)</a:t>
            </a:r>
          </a:p>
        </p:txBody>
      </p:sp>
      <p:sp>
        <p:nvSpPr>
          <p:cNvPr id="10244" name="Rectangle 3"/>
          <p:cNvSpPr>
            <a:spLocks noGrp="1" noChangeArrowheads="1"/>
          </p:cNvSpPr>
          <p:nvPr>
            <p:ph type="body" idx="1"/>
          </p:nvPr>
        </p:nvSpPr>
        <p:spPr>
          <a:xfrm>
            <a:off x="288925" y="1700213"/>
            <a:ext cx="8675688" cy="3960812"/>
          </a:xfrm>
        </p:spPr>
        <p:txBody>
          <a:bodyPr/>
          <a:lstStyle/>
          <a:p>
            <a:pPr eaLnBrk="1" hangingPunct="1">
              <a:lnSpc>
                <a:spcPct val="90000"/>
              </a:lnSpc>
            </a:pPr>
            <a:r>
              <a:rPr lang="zh-CN" altLang="en-US" sz="4400"/>
              <a:t>一个事务的执行不能被其他事务干扰。</a:t>
            </a:r>
          </a:p>
          <a:p>
            <a:pPr eaLnBrk="1" hangingPunct="1">
              <a:lnSpc>
                <a:spcPct val="90000"/>
              </a:lnSpc>
            </a:pPr>
            <a:r>
              <a:rPr lang="zh-CN" altLang="en-US" sz="4400"/>
              <a:t>一个事务内部的操作及使用的数据对其他并发事务是隔离的，并发执行的各个事务之间不能互相干扰。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1500</TotalTime>
  <Words>3381</Words>
  <Application>Microsoft Office PowerPoint</Application>
  <PresentationFormat>全屏显示(4:3)</PresentationFormat>
  <Paragraphs>410</Paragraphs>
  <Slides>81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81</vt:i4>
      </vt:variant>
    </vt:vector>
  </HeadingPairs>
  <TitlesOfParts>
    <vt:vector size="86" baseType="lpstr">
      <vt:lpstr>Arial</vt:lpstr>
      <vt:lpstr>Comic Sans MS</vt:lpstr>
      <vt:lpstr>Times New Roman</vt:lpstr>
      <vt:lpstr>Wingdings</vt:lpstr>
      <vt:lpstr>默认设计模板</vt:lpstr>
      <vt:lpstr>数据库系统 An Introduction to Database Systems</vt:lpstr>
      <vt:lpstr>第十章 数据库恢复技术</vt:lpstr>
      <vt:lpstr>事务(Transaction)的基本概念</vt:lpstr>
      <vt:lpstr>事务和程序的比较</vt:lpstr>
      <vt:lpstr>定义事务</vt:lpstr>
      <vt:lpstr>二、事务的特性(ACID特性)</vt:lpstr>
      <vt:lpstr>原子性 (Atomicity)</vt:lpstr>
      <vt:lpstr>一致性 (Consistency)</vt:lpstr>
      <vt:lpstr>隔离性 (Isolation)</vt:lpstr>
      <vt:lpstr>持续性 (Durability)</vt:lpstr>
      <vt:lpstr>10.2 数据库恢复概述</vt:lpstr>
      <vt:lpstr>PowerPoint 演示文稿</vt:lpstr>
      <vt:lpstr>10.3 故障的种类</vt:lpstr>
      <vt:lpstr>一、事务内部的故障</vt:lpstr>
      <vt:lpstr>PowerPoint 演示文稿</vt:lpstr>
      <vt:lpstr>PowerPoint 演示文稿</vt:lpstr>
      <vt:lpstr>PowerPoint 演示文稿</vt:lpstr>
      <vt:lpstr>二、系统故障</vt:lpstr>
      <vt:lpstr>系统故障的常见原因</vt:lpstr>
      <vt:lpstr>系统故障的恢复</vt:lpstr>
      <vt:lpstr>三、介质故障</vt:lpstr>
      <vt:lpstr>介质故障的恢复</vt:lpstr>
      <vt:lpstr>四、计算机病毒</vt:lpstr>
      <vt:lpstr>故障小结</vt:lpstr>
      <vt:lpstr>10.4 恢复的实现技术</vt:lpstr>
      <vt:lpstr>PowerPoint 演示文稿</vt:lpstr>
      <vt:lpstr>10.4.1 数据转储</vt:lpstr>
      <vt:lpstr>一、什么是数据转储</vt:lpstr>
      <vt:lpstr>二、转储方法</vt:lpstr>
      <vt:lpstr>静态转储</vt:lpstr>
      <vt:lpstr>动态转储</vt:lpstr>
      <vt:lpstr>PowerPoint 演示文稿</vt:lpstr>
      <vt:lpstr>动态转储</vt:lpstr>
      <vt:lpstr>2．海量转储与增量转储</vt:lpstr>
      <vt:lpstr>海量转储与增量转储比较</vt:lpstr>
      <vt:lpstr>3．转储方法分类</vt:lpstr>
      <vt:lpstr>10.4.2 登记日志文件</vt:lpstr>
      <vt:lpstr>一、日志文件的格式和内容</vt:lpstr>
      <vt:lpstr>以记录为单位的日志文件格式和内容 </vt:lpstr>
      <vt:lpstr>以数据块为单位的日志文件的格式和内容</vt:lpstr>
      <vt:lpstr>二、日志文件的作用</vt:lpstr>
      <vt:lpstr>利用静态转储副本和日志文件进行 恢复</vt:lpstr>
      <vt:lpstr>三、登记日志文件</vt:lpstr>
      <vt:lpstr>PowerPoint 演示文稿</vt:lpstr>
      <vt:lpstr>10.5 恢复策略</vt:lpstr>
      <vt:lpstr>10.5.1 事务故障的恢复</vt:lpstr>
      <vt:lpstr>事务故障的恢复步骤</vt:lpstr>
      <vt:lpstr>事务故障的恢复步骤</vt:lpstr>
      <vt:lpstr>事务故障的恢复步骤</vt:lpstr>
      <vt:lpstr>10.5.2 系统故障的恢复</vt:lpstr>
      <vt:lpstr>系统故障的恢复步骤</vt:lpstr>
      <vt:lpstr>PowerPoint 演示文稿</vt:lpstr>
      <vt:lpstr>PowerPoint 演示文稿</vt:lpstr>
      <vt:lpstr>10.5.3 介质故障的恢复</vt:lpstr>
      <vt:lpstr>介质故障的恢复</vt:lpstr>
      <vt:lpstr>PowerPoint 演示文稿</vt:lpstr>
      <vt:lpstr>PowerPoint 演示文稿</vt:lpstr>
      <vt:lpstr>10.6 具有检查点的恢复技术</vt:lpstr>
      <vt:lpstr>一、问题的提出</vt:lpstr>
      <vt:lpstr>解决方案</vt:lpstr>
      <vt:lpstr>二、检查点技术</vt:lpstr>
      <vt:lpstr>具有检查点的日志文件和重新开始文件</vt:lpstr>
      <vt:lpstr>动态维护日志文件的方法</vt:lpstr>
      <vt:lpstr>建立检查点</vt:lpstr>
      <vt:lpstr>三、利用检查点的恢复策略</vt:lpstr>
      <vt:lpstr>系统出现故障时，恢复子系统将根据事务的不同状态采取不同的恢复策略</vt:lpstr>
      <vt:lpstr>PowerPoint 演示文稿</vt:lpstr>
      <vt:lpstr>PowerPoint 演示文稿</vt:lpstr>
      <vt:lpstr>利用检查点的恢复步骤</vt:lpstr>
      <vt:lpstr>PowerPoint 演示文稿</vt:lpstr>
      <vt:lpstr>PowerPoint 演示文稿</vt:lpstr>
      <vt:lpstr>10.7 数据库镜像</vt:lpstr>
      <vt:lpstr>数据库镜像</vt:lpstr>
      <vt:lpstr>数据库镜像</vt:lpstr>
      <vt:lpstr>数据库镜像的用途</vt:lpstr>
      <vt:lpstr>PowerPoint 演示文稿</vt:lpstr>
      <vt:lpstr>PowerPoint 演示文稿</vt:lpstr>
      <vt:lpstr>10.8 小结</vt:lpstr>
      <vt:lpstr>PowerPoint 演示文稿</vt:lpstr>
      <vt:lpstr>常用恢复技术</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xuzw</dc:creator>
  <cp:lastModifiedBy>泽祥 李</cp:lastModifiedBy>
  <cp:revision>311</cp:revision>
  <dcterms:created xsi:type="dcterms:W3CDTF">1601-01-01T00:00:00Z</dcterms:created>
  <dcterms:modified xsi:type="dcterms:W3CDTF">2024-01-12T14:54:08Z</dcterms:modified>
</cp:coreProperties>
</file>