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19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70" r:id="rId14"/>
    <p:sldId id="269" r:id="rId15"/>
    <p:sldId id="271" r:id="rId16"/>
    <p:sldId id="272" r:id="rId17"/>
    <p:sldId id="273" r:id="rId18"/>
    <p:sldId id="274" r:id="rId19"/>
    <p:sldId id="455" r:id="rId20"/>
    <p:sldId id="275" r:id="rId21"/>
    <p:sldId id="276" r:id="rId22"/>
    <p:sldId id="277" r:id="rId23"/>
    <p:sldId id="278" r:id="rId24"/>
    <p:sldId id="279" r:id="rId25"/>
    <p:sldId id="280" r:id="rId26"/>
    <p:sldId id="281" r:id="rId27"/>
    <p:sldId id="282" r:id="rId28"/>
    <p:sldId id="283" r:id="rId29"/>
    <p:sldId id="284" r:id="rId30"/>
    <p:sldId id="285" r:id="rId31"/>
    <p:sldId id="287" r:id="rId32"/>
    <p:sldId id="288" r:id="rId33"/>
    <p:sldId id="289" r:id="rId34"/>
    <p:sldId id="290" r:id="rId35"/>
    <p:sldId id="291" r:id="rId36"/>
    <p:sldId id="293" r:id="rId37"/>
    <p:sldId id="294" r:id="rId38"/>
    <p:sldId id="295" r:id="rId39"/>
    <p:sldId id="296" r:id="rId40"/>
    <p:sldId id="297" r:id="rId41"/>
    <p:sldId id="298" r:id="rId42"/>
    <p:sldId id="299" r:id="rId43"/>
    <p:sldId id="300" r:id="rId44"/>
    <p:sldId id="301" r:id="rId45"/>
    <p:sldId id="302" r:id="rId46"/>
    <p:sldId id="292" r:id="rId47"/>
    <p:sldId id="303" r:id="rId48"/>
    <p:sldId id="304" r:id="rId49"/>
    <p:sldId id="448" r:id="rId50"/>
    <p:sldId id="449" r:id="rId51"/>
    <p:sldId id="450" r:id="rId52"/>
    <p:sldId id="305" r:id="rId53"/>
    <p:sldId id="433" r:id="rId54"/>
    <p:sldId id="446" r:id="rId55"/>
    <p:sldId id="447" r:id="rId56"/>
    <p:sldId id="438" r:id="rId57"/>
    <p:sldId id="440" r:id="rId58"/>
    <p:sldId id="439" r:id="rId59"/>
    <p:sldId id="451" r:id="rId60"/>
    <p:sldId id="441" r:id="rId61"/>
    <p:sldId id="306" r:id="rId62"/>
    <p:sldId id="307" r:id="rId63"/>
    <p:sldId id="308" r:id="rId64"/>
    <p:sldId id="309" r:id="rId65"/>
    <p:sldId id="310" r:id="rId66"/>
    <p:sldId id="311" r:id="rId67"/>
    <p:sldId id="312" r:id="rId68"/>
    <p:sldId id="313" r:id="rId69"/>
    <p:sldId id="314" r:id="rId70"/>
    <p:sldId id="315" r:id="rId71"/>
    <p:sldId id="365" r:id="rId72"/>
    <p:sldId id="318" r:id="rId73"/>
    <p:sldId id="316" r:id="rId74"/>
    <p:sldId id="319" r:id="rId75"/>
    <p:sldId id="320" r:id="rId76"/>
    <p:sldId id="317" r:id="rId77"/>
    <p:sldId id="321" r:id="rId78"/>
    <p:sldId id="322" r:id="rId79"/>
    <p:sldId id="323" r:id="rId80"/>
    <p:sldId id="324" r:id="rId81"/>
    <p:sldId id="325" r:id="rId82"/>
    <p:sldId id="326" r:id="rId83"/>
    <p:sldId id="327" r:id="rId84"/>
    <p:sldId id="328" r:id="rId85"/>
    <p:sldId id="334" r:id="rId86"/>
    <p:sldId id="335" r:id="rId87"/>
    <p:sldId id="336" r:id="rId88"/>
    <p:sldId id="337" r:id="rId89"/>
    <p:sldId id="338" r:id="rId90"/>
    <p:sldId id="339" r:id="rId91"/>
    <p:sldId id="341" r:id="rId92"/>
    <p:sldId id="342" r:id="rId93"/>
    <p:sldId id="343" r:id="rId94"/>
    <p:sldId id="345" r:id="rId95"/>
    <p:sldId id="346" r:id="rId96"/>
    <p:sldId id="344" r:id="rId97"/>
    <p:sldId id="347" r:id="rId98"/>
    <p:sldId id="348" r:id="rId99"/>
    <p:sldId id="349" r:id="rId100"/>
    <p:sldId id="350" r:id="rId101"/>
    <p:sldId id="351" r:id="rId102"/>
    <p:sldId id="352" r:id="rId103"/>
    <p:sldId id="353" r:id="rId104"/>
    <p:sldId id="354" r:id="rId105"/>
    <p:sldId id="355" r:id="rId106"/>
    <p:sldId id="356" r:id="rId107"/>
    <p:sldId id="359" r:id="rId108"/>
    <p:sldId id="360" r:id="rId109"/>
    <p:sldId id="361" r:id="rId110"/>
    <p:sldId id="362" r:id="rId111"/>
    <p:sldId id="363" r:id="rId112"/>
    <p:sldId id="364" r:id="rId113"/>
    <p:sldId id="366" r:id="rId114"/>
    <p:sldId id="367" r:id="rId115"/>
    <p:sldId id="368" r:id="rId116"/>
    <p:sldId id="370" r:id="rId117"/>
    <p:sldId id="371" r:id="rId118"/>
    <p:sldId id="369" r:id="rId119"/>
    <p:sldId id="372" r:id="rId120"/>
    <p:sldId id="373" r:id="rId121"/>
    <p:sldId id="374" r:id="rId122"/>
    <p:sldId id="375" r:id="rId123"/>
    <p:sldId id="377" r:id="rId124"/>
    <p:sldId id="378" r:id="rId125"/>
    <p:sldId id="379" r:id="rId126"/>
    <p:sldId id="380" r:id="rId127"/>
    <p:sldId id="381" r:id="rId128"/>
    <p:sldId id="382" r:id="rId129"/>
    <p:sldId id="464" r:id="rId130"/>
    <p:sldId id="465" r:id="rId131"/>
    <p:sldId id="466"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467" r:id="rId149"/>
    <p:sldId id="399" r:id="rId150"/>
    <p:sldId id="400" r:id="rId151"/>
    <p:sldId id="401" r:id="rId152"/>
    <p:sldId id="402" r:id="rId153"/>
    <p:sldId id="403" r:id="rId154"/>
    <p:sldId id="404" r:id="rId155"/>
    <p:sldId id="405" r:id="rId156"/>
    <p:sldId id="406" r:id="rId157"/>
    <p:sldId id="407" r:id="rId158"/>
    <p:sldId id="408" r:id="rId159"/>
    <p:sldId id="468" r:id="rId160"/>
    <p:sldId id="469" r:id="rId161"/>
    <p:sldId id="470" r:id="rId162"/>
    <p:sldId id="471" r:id="rId163"/>
    <p:sldId id="472" r:id="rId164"/>
    <p:sldId id="409" r:id="rId165"/>
    <p:sldId id="410" r:id="rId166"/>
    <p:sldId id="411" r:id="rId167"/>
    <p:sldId id="412" r:id="rId168"/>
    <p:sldId id="413" r:id="rId169"/>
    <p:sldId id="414" r:id="rId170"/>
    <p:sldId id="415" r:id="rId171"/>
    <p:sldId id="416" r:id="rId172"/>
    <p:sldId id="417" r:id="rId173"/>
    <p:sldId id="418" r:id="rId174"/>
    <p:sldId id="419" r:id="rId175"/>
    <p:sldId id="420" r:id="rId176"/>
    <p:sldId id="421" r:id="rId177"/>
    <p:sldId id="432" r:id="rId178"/>
    <p:sldId id="422" r:id="rId179"/>
    <p:sldId id="423" r:id="rId180"/>
    <p:sldId id="424" r:id="rId181"/>
    <p:sldId id="425" r:id="rId182"/>
    <p:sldId id="426" r:id="rId183"/>
    <p:sldId id="427" r:id="rId184"/>
    <p:sldId id="428" r:id="rId185"/>
    <p:sldId id="429" r:id="rId186"/>
    <p:sldId id="430" r:id="rId187"/>
    <p:sldId id="431" r:id="rId188"/>
    <p:sldId id="473" r:id="rId18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29" autoAdjust="0"/>
    <p:restoredTop sz="94660"/>
  </p:normalViewPr>
  <p:slideViewPr>
    <p:cSldViewPr>
      <p:cViewPr varScale="1">
        <p:scale>
          <a:sx n="74" d="100"/>
          <a:sy n="74" d="100"/>
        </p:scale>
        <p:origin x="91"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viewProps" Target="view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theme" Target="theme/theme1.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8" Type="http://schemas.openxmlformats.org/officeDocument/2006/relationships/slide" Target="slides/slide17.xml"/><Relationship Id="rId39" Type="http://schemas.openxmlformats.org/officeDocument/2006/relationships/slide" Target="slides/slide3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03:01:46.790"/>
    </inkml:context>
    <inkml:brush xml:id="br0">
      <inkml:brushProperty name="width" value="0.2" units="cm"/>
      <inkml:brushProperty name="height" value="0.2" units="cm"/>
      <inkml:brushProperty name="color" value="#EEB3A6"/>
      <inkml:brushProperty name="inkEffects" value="rosegold"/>
      <inkml:brushProperty name="anchorX" value="0"/>
      <inkml:brushProperty name="anchorY" value="0"/>
      <inkml:brushProperty name="scaleFactor" value="0.5"/>
    </inkml:brush>
  </inkml:definitions>
  <inkml:trace contextRef="#ctx0" brushRef="#br0">603 211 24575,'0'0'0,"4"0"0,8 0 0,9 0 0,5 0 0,8 0 0,2 5 0,-1 1 0,-1-1 0,-3-1 0,-1-1 0,3-1 0,-1 5 0,0-1 0,-2 0 0,-1-2 0,-1-1 0,4-1 0,0-1 0,0-1 0,-2 0 0,-1 0 0,-1 0 0,-1 0 0,0-1 0,-1 1 0,5 0 0,1 0 0,-1 0 0,-1-5 0,5-6 0,-2 0 0,0 1 0,-2 2 0,-2 3 0,-1 2 0,-1 1 0,0 2 0,-1 0 0,-5-5 0,-1 0 0,1 0 0,0 1 0,7-4 0,2 1 0,0 1 0,0 1 0,0 2 0,-2 1 0,0-4 0,-2 0 0,1 1 0,-1 1 0,0 1 0,0 1 0,10 1 0,1 1 0,5-5 0,9 0 0,8 0 0,3 0 0,15 3 0,10 0 0,4-5 0,10 1 0,-1 1 0,7 0 0,-4 2 0,6 1 0,0 1 0,0-4 0,-7-1 0,-10 1 0,-7-4 0,-6 1 0,-1 0 0,-13-2 0,0 1 0,-9 2 0,-10 1 0,-7 3 0,-6 1 0,-4 1 0,-2 1 0,-2 0 0,-1 1 0,1-1 0,0 1 0,0-1 0,1 0 0,-1 0 0,2 0 0,-1 0 0,0 0 0,0 0 0,0 0 0,1 0 0,-1 0 0,0 0 0,5 5 0,1 1 0,0 4 0,-2 0 0,-5 3 0,-3-1 0,0-2 0,0-3 0,1 2 0,1 4 0,1-1 0,1 3 0,0 3 0,0 3 0,0-3 0,1 6 0,-1 2 0,6 2 0,-1 5 0,-5 0 0,0 0 0,-7-1 0,4-2 0,-4 3 0,7 11 0,5 4 0,2-2 0,1 3 0,8 6 0,0 0 0,3-4 0,-3 0 0,2-6 0,-9-1 0,-4-4 0,-8-4 0,3-3 0,-6 1 0,0-6 0,-5-2 0,-4 4 0,-3 0 0,-4-1 0,-3 0 0,-1 0 0,0-2 0,-1 5 0,-10-5 0,-1 4 0,-4-5 0,-4 4 0,-2-1 0,-3 1 0,4-2 0,0 0 0,0-6 0,4-1 0,-1 6 0,-7 0 0,4 1 0,-2 1 0,0-1 0,-1-6 0,-1 0 0,0-1 0,-1 2 0,0 0 0,-6 1 0,1 6 0,-6 1 0,6 1 0,-4-2 0,-3 0 0,-4 3 0,-4 0 0,3-1 0,2-1 0,0-2 0,3-6 0,-2 4 0,2 0 0,3-5 0,3-1 0,3-4 0,6 0 0,-4 1 0,7 2 0,-2-4 0,-4 3 0,-2 0 0,-1 3 0,0-4 0,1-4 0,5 0 0,1-2 0,0-4 0,0 2 0,-1-2 0,4 4 0,0-2 0,-1-2 0,-2-2 0,-1-2 0,-2-2 0,0 4 0,-1 0 0,-5-1 0,-1-1 0,-5-1 0,1-1 0,1-1 0,2-1 0,-3 0 0,2 0 0,-4 5 0,2 0 0,1 5 0,3 0 0,2-2 0,2-1 0,1-3 0,-5-2 0,6 5 0,0-2 0,1 0 0,1 5 0,-1-2 0,-5-1 0,-1-2 0,-5-2 0,-5 5 0,-5-2 0,3 5 0,-2-1 0,-2-2 0,3-2 0,-1-2 0,-1-1 0,4-2 0,3-1 0,5 0 0,3-1 0,2 1 0,2 0 0,1-1 0,-4 1 0,-1 0 0,0 0 0,1 0 0,1 0 0,1 0 0,-5-5 0,2-6 0,-6 0 0,-4-4 0,1 2 0,7-3 0,-7 3 0,3-2 0,-9-3 0,2-2 0,-8 3 0,-2-7 0,-6-2 0,-1-1 0,1-6 0,1 0 0,2 0 0,13 1 0,1 2 0,6 2 0,4 5 0,3 2 0,2 0 0,-3 0 0,0 3 0,0 0 0,1 3 0,2 5 0,5-2 0,-3 3 0,-1 2 0,0-3 0,0 2 0,0 1 0,0 2 0,0 2 0,0 2 0,1 0 0,0 1 0,0 0 0,0 1 0,-1-1 0,1 0 0,0 0 0,0 1 0,0-1 0,0 0 0,-1 0 0,1 0 0,0 0 0,0 0 0,0 0 0,0 0 0,-1 0 0,1 0 0,0 0 0,0-6 0,0 1 0,0-1 0,-1 1 0,6-3 0,0 0 0,6-3 0,-2 1 0,0 1 0,-3 3 0,-2 2 0,-1 2 0,-2-5 0,-1 2 0,-1 0 0,1 1 0,-6 1 0,0 1 0,0 2 0,1-6 0,2 1 0,1 0 0,6-5 0,0-3 0,1 0 0,5-3 0,4-3 0,-2-2 0,5-2 0,1-2 0,-2 4 0,2 0 0,2 0 0,1-2 0,2 0 0,2-1 0,0-2 0,1 0 0,-5 0 0,-5 5 0,0 0 0,0 0 0,3-1 0,2-1 0,2-1 0,1-1 0,7 4 0,0 0 0,1 0 0,-1-1 0,3-1 0,0-1 0,-1-1 0,-2-1 0,-2 0 0,4-1 0,-6 1 0,-6 5 0,-1 0 0,-6 5 0,1-6 0,1-1 0,8-2 0,2-12 0,8 0 0,6-6 0,4-4 0,0 3 0,-4 4 0,-3 3 0,1 5 0,-3 3 0,-2 1 0,-3 2 0,4 5 0,-1 1 0,-1 0 0,-1-1 0,-2-1 0,3 3 0,0 0 0,5-2 0,-1 0 0,-2-3 0,-2 0 0,-2-1 0,3-1 0,0-1 0,4 1 0,3 5 0,0 0 0,-3 0 0,-3-1 0,3 4 0,-2-1 0,3 5 0,-2-2 0,-2-2 0,3-2 0,4 3 0,3-1 0,-3-2 0,4 4 0,-10 3 0,-3 10 0,-4 9 0,-2 7 0,-1 6 0,0 5 0,-1 2 0,1 2 0,0 0 0,1 0 0,0-1 0,-1-5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03:01:52.298"/>
    </inkml:context>
    <inkml:brush xml:id="br0">
      <inkml:brushProperty name="width" value="0.2" units="cm"/>
      <inkml:brushProperty name="height" value="0.2" units="cm"/>
      <inkml:brushProperty name="color" value="#EEB3A6"/>
      <inkml:brushProperty name="inkEffects" value="rosegold"/>
      <inkml:brushProperty name="anchorX" value="1199.35828"/>
      <inkml:brushProperty name="anchorY" value="889.15912"/>
      <inkml:brushProperty name="scaleFactor" value="0.5"/>
    </inkml:brush>
  </inkml:definitions>
  <inkml:trace contextRef="#ctx0" brushRef="#br0">4265 0 24575,'0'0'0,"-5"0"0,-17 0 0,-20 0 0,-26 0 0,-23 0 0,-13 0 0,-7 0 0,7 0 0,12 0 0,17 0 0,11 0 0,14 0 0,5 0 0,6 0 0,6 0 0,3 0 0,-2 0 0,-4 0 0,0 0 0,1 0 0,2 0 0,2 0 0,2 0 0,2 0 0,0 0 0,1 0 0,-5 0 0,-5 5 0,0 1 0,0-1 0,-3 0 0,-3-2 0,2-1 0,3-1 0,2 4 0,4 1 0,2-1 0,1-1 0,7 4 0,1 0 0,0-2 0,-1-1 0,-2-2 0,4 4 0,0-1 0,-6 0 0,-2-1 0,-2-2 0,0 4 0,-4 4 0,-1 0 0,-4-1 0,7 2 0,-4-1 0,2 2 0,2-2 0,1 3 0,-4-2 0,7 2 0,0-2 0,2-2 0,5 1 0,-4-1 0,4 2 0,-1-1 0,0-3 0,-2-2 0,5 3 0,-2-2 0,0 5 0,4 3 0,-2 4 0,-1 3 0,3 2 0,-1-4 0,3 2 0,4-11 0,-2-5 0,2 2 0,3 2 0,-8-1 0,1 4 0,-3-1 0,3 2 0,-8-1 0,-3 1 0,4 4 0,-1-3 0,5 2 0,-6-4 0,-1-2 0,3 1 0,0 3 0,-1-2 0,-6-3 0,4 3 0,0-3 0,-6-2 0,0-3 0,-11 4 0,-5 3 0,1-1 0,3-1 0,4-3 0,-2-2 0,4-2 0,3-2 0,2 4 0,2 0 0,2 5 0,0 0 0,1-2 0,0 3 0,1-2 0,-1-1 0,0-2 0,0 2 0,0 0 0,5 3 0,0-1 0,0-1 0,0-3 0,3 3 0,-1-1 0,0-2 0,2 3 0,0 0 0,-2-2 0,3 3 0,4 4 0,-2-2 0,4 4 0,-3 2 0,3 4 0,1 1 0,-2-4 0,3 2 0,0 0 0,-2-4 0,1 1 0,2 1 0,2 2 0,-4-3 0,2 1 0,1 1 0,2 1 0,1 2 0,-4-3 0,1 0 0,0 0 0,-3-3 0,1 1 0,-4-4 0,1 1 0,-3-3 0,2 3 0,-2-4 0,1 3 0,-1 3 0,1 3 0,-1-3 0,-3 2 0,-3-5 0,3-2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03:01:54.885"/>
    </inkml:context>
    <inkml:brush xml:id="br0">
      <inkml:brushProperty name="width" value="0.2" units="cm"/>
      <inkml:brushProperty name="height" value="0.2" units="cm"/>
      <inkml:brushProperty name="color" value="#EEB3A6"/>
      <inkml:brushProperty name="inkEffects" value="rosegold"/>
      <inkml:brushProperty name="anchorX" value="6479.98047"/>
      <inkml:brushProperty name="anchorY" value="318.86993"/>
      <inkml:brushProperty name="scaleFactor" value="0.5"/>
    </inkml:brush>
  </inkml:definitions>
  <inkml:trace contextRef="#ctx0" brushRef="#br0">1 0 24575,'0'0'0,"0"5"0,0 6 0,0 5 0,0 4 0,0 9 0,0 2 0,0 1 0,0-1 0,0 0 0,0-2 0,0-1 0,0-1 0,0 0 0,0-1 0,0 0 0,0 0 0,0 0 0,0 0 0,5 0 0,5 0 0,1 0 0,-1 0 0,-3 0 0,3-4 0,4-7 0,4-10 0,3-4 0,3-9 0,1-12 0,1 0 0,-5-9 0,1 4 0,-6 0 0,1 5 0,2 5 0,-5 0 0,-2-1 0,1-2 0,2-3 0,-2-2 0,2 4 0,3 4 0,-2-1 0,-4-1 0,2 3 0,2 3 0,3 4 0,2 2 0,2 3 0,2 1 0,1 1 0,1 1 0,0 0 0,-1 5 0,6 0 0,0 0 0,0-2 0,-1 5 0,-2-2 0,-1 0 0,0-2 0,-2-2 0,-5-1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03:01:58.113"/>
    </inkml:context>
    <inkml:brush xml:id="br0">
      <inkml:brushProperty name="width" value="0.2" units="cm"/>
      <inkml:brushProperty name="height" value="0.2" units="cm"/>
      <inkml:brushProperty name="color" value="#EEB3A6"/>
      <inkml:brushProperty name="inkEffects" value="rosegold"/>
      <inkml:brushProperty name="anchorX" value="4576.19629"/>
      <inkml:brushProperty name="anchorY" value="-1011.80121"/>
      <inkml:brushProperty name="scaleFactor" value="0.5"/>
    </inkml:brush>
  </inkml:definitions>
  <inkml:trace contextRef="#ctx0" brushRef="#br0">0 54 24575,'0'0'0,"5"0"0,6-5 0,5-1 0,4 1 0,14-5 0,2 2 0,7 0 0,4 3 0,2 1 0,8 2 0,1 1 0,1 1 0,-1 0 0,-7 1 0,-7-1 0,-6 0 0,-5 1 0,-4-1 0,-3 0 0,0 0 0,-1 0 0,0 0 0,5 0 0,1 0 0,-5 5 0,4 0 0,-1 1 0,5-2 0,6-1 0,-2-1 0,-1-1 0,-3 5 0,-2-1 0,-3 0 0,-1 0 0,4-2 0,-1-2 0,0 0 0,-1 0 0,-1-1 0,-1 0 0,-1-1 0,0 1 0,4 5 0,1 0 0,-1 1 0,-1 3 0,5 0 0,-2-2 0,0-2 0,-2-1 0,-2-2 0,4-1 0,5-1 0,-1 0 0,4 0 0,4-1 0,2 1 0,-3 0 0,-4 0 0,-4 0 0,-3 0 0,-4 0 0,4 0 0,4 0 0,-1 0 0,-1 0 0,-2 0 0,3 0 0,-2 0 0,4 0 0,-1 0 0,-3 0 0,-1 0 0,2-5 0,-1-1 0,-2 1 0,4 0 0,4 2 0,-2 1 0,4-4 0,2 0 0,4 1 0,6 1 0,3 1 0,0 1 0,0 1 0,-1 1 0,-6 0 0,-1 0 0,-7 0 0,-4 0 0,0 0 0,-3 1 0,-2-1 0,-2 0 0,-3 0 0,-1 0 0,0 0 0,-1 0 0,0 0 0,-1 0 0,1 0 0,0 0 0,0 0 0,0 0 0,0 0 0,0 0 0,0 0 0,1 0 0,-1 0 0,0 0 0,0 0 0,1 0 0,-7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506" name="Rectangle 2">
            <a:extLst>
              <a:ext uri="{FF2B5EF4-FFF2-40B4-BE49-F238E27FC236}">
                <a16:creationId xmlns:a16="http://schemas.microsoft.com/office/drawing/2014/main" id="{309BA091-F74A-4F9E-8C8C-5F9BA707672B}"/>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ea typeface="宋体" pitchFamily="2" charset="-122"/>
              </a:defRPr>
            </a:lvl1pPr>
          </a:lstStyle>
          <a:p>
            <a:pPr>
              <a:defRPr/>
            </a:pPr>
            <a:endParaRPr lang="zh-CN" altLang="en-US"/>
          </a:p>
        </p:txBody>
      </p:sp>
      <p:sp>
        <p:nvSpPr>
          <p:cNvPr id="149507" name="Rectangle 3">
            <a:extLst>
              <a:ext uri="{FF2B5EF4-FFF2-40B4-BE49-F238E27FC236}">
                <a16:creationId xmlns:a16="http://schemas.microsoft.com/office/drawing/2014/main" id="{CABD8FB1-A2BF-49FA-AFB0-E2B87E2DB951}"/>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ea typeface="宋体" pitchFamily="2" charset="-122"/>
              </a:defRPr>
            </a:lvl1pPr>
          </a:lstStyle>
          <a:p>
            <a:pPr>
              <a:defRPr/>
            </a:pPr>
            <a:endParaRPr lang="en-US" altLang="zh-CN"/>
          </a:p>
        </p:txBody>
      </p:sp>
      <p:sp>
        <p:nvSpPr>
          <p:cNvPr id="2052" name="Rectangle 4">
            <a:extLst>
              <a:ext uri="{FF2B5EF4-FFF2-40B4-BE49-F238E27FC236}">
                <a16:creationId xmlns:a16="http://schemas.microsoft.com/office/drawing/2014/main" id="{F9C22502-B3C7-48E0-B930-F764B23A43CA}"/>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9" name="Rectangle 5">
            <a:extLst>
              <a:ext uri="{FF2B5EF4-FFF2-40B4-BE49-F238E27FC236}">
                <a16:creationId xmlns:a16="http://schemas.microsoft.com/office/drawing/2014/main" id="{47A3CCCE-373B-4B96-B5A1-5AC12AF6559C}"/>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49510" name="Rectangle 6">
            <a:extLst>
              <a:ext uri="{FF2B5EF4-FFF2-40B4-BE49-F238E27FC236}">
                <a16:creationId xmlns:a16="http://schemas.microsoft.com/office/drawing/2014/main" id="{D02A927D-7B7A-488E-96A7-45E707312184}"/>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ea typeface="宋体" pitchFamily="2" charset="-122"/>
              </a:defRPr>
            </a:lvl1pPr>
          </a:lstStyle>
          <a:p>
            <a:pPr>
              <a:defRPr/>
            </a:pPr>
            <a:endParaRPr lang="en-US" altLang="zh-CN"/>
          </a:p>
        </p:txBody>
      </p:sp>
      <p:sp>
        <p:nvSpPr>
          <p:cNvPr id="149511" name="Rectangle 7">
            <a:extLst>
              <a:ext uri="{FF2B5EF4-FFF2-40B4-BE49-F238E27FC236}">
                <a16:creationId xmlns:a16="http://schemas.microsoft.com/office/drawing/2014/main" id="{FF9E617D-5FD7-4A2D-B8D3-89F05B5D2ED6}"/>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pPr>
              <a:defRPr/>
            </a:pPr>
            <a:fld id="{77D28797-DD12-464D-B81F-0BFBDC71B725}"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a:extLst>
              <a:ext uri="{FF2B5EF4-FFF2-40B4-BE49-F238E27FC236}">
                <a16:creationId xmlns:a16="http://schemas.microsoft.com/office/drawing/2014/main" id="{47E1F165-DBB0-4D58-9B2E-3CA1BC4717BC}"/>
              </a:ext>
            </a:extLst>
          </p:cNvPr>
          <p:cNvSpPr>
            <a:spLocks noGrp="1" noRot="1" noChangeAspect="1" noTextEdit="1"/>
          </p:cNvSpPr>
          <p:nvPr>
            <p:ph type="sldImg"/>
          </p:nvPr>
        </p:nvSpPr>
        <p:spPr>
          <a:ln/>
        </p:spPr>
      </p:sp>
      <p:sp>
        <p:nvSpPr>
          <p:cNvPr id="4099" name="备注占位符 2">
            <a:extLst>
              <a:ext uri="{FF2B5EF4-FFF2-40B4-BE49-F238E27FC236}">
                <a16:creationId xmlns:a16="http://schemas.microsoft.com/office/drawing/2014/main" id="{780A0461-18E4-4211-8669-A41E2311D1E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00" name="灯片编号占位符 3">
            <a:extLst>
              <a:ext uri="{FF2B5EF4-FFF2-40B4-BE49-F238E27FC236}">
                <a16:creationId xmlns:a16="http://schemas.microsoft.com/office/drawing/2014/main" id="{E00A1A3B-2BA7-4BC3-B648-3118A84EA17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7848615E-75EF-469E-B712-991C290A2490}" type="slidenum">
              <a:rPr lang="zh-CN" altLang="en-US" smtClean="0"/>
              <a:pPr>
                <a:spcBef>
                  <a:spcPct val="0"/>
                </a:spcBef>
              </a:pPr>
              <a:t>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2F0F6DAC-905B-4829-93C9-43A4ADA5E3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97A9ADF4-B353-4AA1-8CDA-876BFB3CCC15}" type="slidenum">
              <a:rPr lang="en-US" altLang="zh-CN" smtClean="0"/>
              <a:pPr>
                <a:spcBef>
                  <a:spcPct val="0"/>
                </a:spcBef>
              </a:pPr>
              <a:t>129</a:t>
            </a:fld>
            <a:endParaRPr lang="en-US" altLang="zh-CN"/>
          </a:p>
        </p:txBody>
      </p:sp>
      <p:sp>
        <p:nvSpPr>
          <p:cNvPr id="136195" name="Rectangle 2">
            <a:extLst>
              <a:ext uri="{FF2B5EF4-FFF2-40B4-BE49-F238E27FC236}">
                <a16:creationId xmlns:a16="http://schemas.microsoft.com/office/drawing/2014/main" id="{D8CC559E-EF16-44DE-A56C-6F383DE08F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spcBef>
                <a:spcPct val="0"/>
              </a:spcBef>
            </a:pPr>
            <a:endParaRPr lang="zh-CN" altLang="zh-CN"/>
          </a:p>
        </p:txBody>
      </p:sp>
      <p:sp>
        <p:nvSpPr>
          <p:cNvPr id="136196" name="Rectangle 3">
            <a:extLst>
              <a:ext uri="{FF2B5EF4-FFF2-40B4-BE49-F238E27FC236}">
                <a16:creationId xmlns:a16="http://schemas.microsoft.com/office/drawing/2014/main" id="{D9C70678-CAD2-427A-859F-DB650C4140CA}"/>
              </a:ext>
            </a:extLst>
          </p:cNvPr>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49335221-314D-4514-8227-06ED324535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67C41053-B922-41EC-92D7-EAC54408913D}" type="slidenum">
              <a:rPr lang="en-US" altLang="zh-CN" smtClean="0"/>
              <a:pPr>
                <a:spcBef>
                  <a:spcPct val="0"/>
                </a:spcBef>
              </a:pPr>
              <a:t>130</a:t>
            </a:fld>
            <a:endParaRPr lang="en-US" altLang="zh-CN"/>
          </a:p>
        </p:txBody>
      </p:sp>
      <p:sp>
        <p:nvSpPr>
          <p:cNvPr id="138243" name="Rectangle 2">
            <a:extLst>
              <a:ext uri="{FF2B5EF4-FFF2-40B4-BE49-F238E27FC236}">
                <a16:creationId xmlns:a16="http://schemas.microsoft.com/office/drawing/2014/main" id="{3D9052B5-27A2-402F-8E5B-4A84A12DF69B}"/>
              </a:ext>
            </a:extLst>
          </p:cNvPr>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C2287AC7-0914-4C65-A1B4-5810446081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A691CBF-6B69-4F17-9F6A-8DD3E22C9692}" type="slidenum">
              <a:rPr lang="en-US" altLang="zh-CN" smtClean="0"/>
              <a:pPr>
                <a:spcBef>
                  <a:spcPct val="0"/>
                </a:spcBef>
              </a:pPr>
              <a:t>131</a:t>
            </a:fld>
            <a:endParaRPr lang="en-US" altLang="zh-CN"/>
          </a:p>
        </p:txBody>
      </p:sp>
      <p:sp>
        <p:nvSpPr>
          <p:cNvPr id="140291" name="Rectangle 2">
            <a:extLst>
              <a:ext uri="{FF2B5EF4-FFF2-40B4-BE49-F238E27FC236}">
                <a16:creationId xmlns:a16="http://schemas.microsoft.com/office/drawing/2014/main" id="{E2E6D2E9-C1CB-4266-A0C8-0E1A0C21AFA8}"/>
              </a:ext>
            </a:extLst>
          </p:cNvPr>
          <p:cNvSpPr>
            <a:spLocks noGrp="1" noRot="1" noChangeAspect="1" noChangeArrowheads="1" noTextEdit="1"/>
          </p:cNvSpPr>
          <p:nvPr>
            <p:ph type="sldImg"/>
          </p:nvPr>
        </p:nvSpPr>
        <p:spPr>
          <a:xfrm>
            <a:off x="1171575" y="-44450"/>
            <a:ext cx="4514850" cy="3386138"/>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22AFC85D-15C9-4D80-A024-5EF7D92D9A3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EBF070A-C5FC-4DCD-9940-4D9948B9AC5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A7664CB-6873-4309-8028-0F3E74AD32D6}"/>
              </a:ext>
            </a:extLst>
          </p:cNvPr>
          <p:cNvSpPr>
            <a:spLocks noGrp="1" noChangeArrowheads="1"/>
          </p:cNvSpPr>
          <p:nvPr>
            <p:ph type="sldNum" sz="quarter" idx="12"/>
          </p:nvPr>
        </p:nvSpPr>
        <p:spPr>
          <a:ln/>
        </p:spPr>
        <p:txBody>
          <a:bodyPr/>
          <a:lstStyle>
            <a:lvl1pPr>
              <a:defRPr/>
            </a:lvl1pPr>
          </a:lstStyle>
          <a:p>
            <a:pPr>
              <a:defRPr/>
            </a:pPr>
            <a:fld id="{728A2683-BE0A-4BB0-AAF7-C1680FC62F1A}" type="slidenum">
              <a:rPr lang="zh-CN" altLang="en-US"/>
              <a:pPr>
                <a:defRPr/>
              </a:pPr>
              <a:t>‹#›</a:t>
            </a:fld>
            <a:endParaRPr lang="en-US" altLang="zh-CN"/>
          </a:p>
        </p:txBody>
      </p:sp>
    </p:spTree>
    <p:extLst>
      <p:ext uri="{BB962C8B-B14F-4D97-AF65-F5344CB8AC3E}">
        <p14:creationId xmlns:p14="http://schemas.microsoft.com/office/powerpoint/2010/main" val="1937286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7B426291-0F42-4335-9308-C120CD07579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ACAFA99-0374-458E-9F65-24473A5F6AB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8F83B65-613E-4477-B35C-A0D71392D4E1}"/>
              </a:ext>
            </a:extLst>
          </p:cNvPr>
          <p:cNvSpPr>
            <a:spLocks noGrp="1" noChangeArrowheads="1"/>
          </p:cNvSpPr>
          <p:nvPr>
            <p:ph type="sldNum" sz="quarter" idx="12"/>
          </p:nvPr>
        </p:nvSpPr>
        <p:spPr>
          <a:ln/>
        </p:spPr>
        <p:txBody>
          <a:bodyPr/>
          <a:lstStyle>
            <a:lvl1pPr>
              <a:defRPr/>
            </a:lvl1pPr>
          </a:lstStyle>
          <a:p>
            <a:pPr>
              <a:defRPr/>
            </a:pPr>
            <a:fld id="{32819719-2969-4C14-949A-DC06EFE9438A}" type="slidenum">
              <a:rPr lang="zh-CN" altLang="en-US"/>
              <a:pPr>
                <a:defRPr/>
              </a:pPr>
              <a:t>‹#›</a:t>
            </a:fld>
            <a:endParaRPr lang="en-US" altLang="zh-CN"/>
          </a:p>
        </p:txBody>
      </p:sp>
    </p:spTree>
    <p:extLst>
      <p:ext uri="{BB962C8B-B14F-4D97-AF65-F5344CB8AC3E}">
        <p14:creationId xmlns:p14="http://schemas.microsoft.com/office/powerpoint/2010/main" val="2354238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8095B4F0-5C09-489C-B3F2-36A9C5EE2EB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955897A-1165-4C81-9445-3D70865450A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06CE2462-6739-4BB3-898C-2F8E58DC0F0F}"/>
              </a:ext>
            </a:extLst>
          </p:cNvPr>
          <p:cNvSpPr>
            <a:spLocks noGrp="1" noChangeArrowheads="1"/>
          </p:cNvSpPr>
          <p:nvPr>
            <p:ph type="sldNum" sz="quarter" idx="12"/>
          </p:nvPr>
        </p:nvSpPr>
        <p:spPr>
          <a:ln/>
        </p:spPr>
        <p:txBody>
          <a:bodyPr/>
          <a:lstStyle>
            <a:lvl1pPr>
              <a:defRPr/>
            </a:lvl1pPr>
          </a:lstStyle>
          <a:p>
            <a:pPr>
              <a:defRPr/>
            </a:pPr>
            <a:fld id="{F85A6A90-C250-44E8-B830-60A01E78DCF2}" type="slidenum">
              <a:rPr lang="zh-CN" altLang="en-US"/>
              <a:pPr>
                <a:defRPr/>
              </a:pPr>
              <a:t>‹#›</a:t>
            </a:fld>
            <a:endParaRPr lang="en-US" altLang="zh-CN"/>
          </a:p>
        </p:txBody>
      </p:sp>
    </p:spTree>
    <p:extLst>
      <p:ext uri="{BB962C8B-B14F-4D97-AF65-F5344CB8AC3E}">
        <p14:creationId xmlns:p14="http://schemas.microsoft.com/office/powerpoint/2010/main" val="1078559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7F6C9E2C-DD3A-4533-A9D6-B64482E10A4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1E5ABB9A-70AA-42B5-AB27-47132B80F79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2512CEB8-08BC-4EA6-9601-6BA780AAB5B0}"/>
              </a:ext>
            </a:extLst>
          </p:cNvPr>
          <p:cNvSpPr>
            <a:spLocks noGrp="1" noChangeArrowheads="1"/>
          </p:cNvSpPr>
          <p:nvPr>
            <p:ph type="sldNum" sz="quarter" idx="12"/>
          </p:nvPr>
        </p:nvSpPr>
        <p:spPr>
          <a:ln/>
        </p:spPr>
        <p:txBody>
          <a:bodyPr/>
          <a:lstStyle>
            <a:lvl1pPr>
              <a:defRPr/>
            </a:lvl1pPr>
          </a:lstStyle>
          <a:p>
            <a:pPr>
              <a:defRPr/>
            </a:pPr>
            <a:fld id="{4BD377ED-38BF-4B39-AB20-7D766D2BA06D}" type="slidenum">
              <a:rPr lang="zh-CN" altLang="en-US"/>
              <a:pPr>
                <a:defRPr/>
              </a:pPr>
              <a:t>‹#›</a:t>
            </a:fld>
            <a:endParaRPr lang="en-US" altLang="zh-CN"/>
          </a:p>
        </p:txBody>
      </p:sp>
    </p:spTree>
    <p:extLst>
      <p:ext uri="{BB962C8B-B14F-4D97-AF65-F5344CB8AC3E}">
        <p14:creationId xmlns:p14="http://schemas.microsoft.com/office/powerpoint/2010/main" val="2565859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5273C7A1-38C6-40CE-A83C-DF5E13A8ABB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FE8671DD-DAFB-469D-A306-786CEC94A19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06FFCB7-0455-4F85-A9D0-B9797F99E479}"/>
              </a:ext>
            </a:extLst>
          </p:cNvPr>
          <p:cNvSpPr>
            <a:spLocks noGrp="1" noChangeArrowheads="1"/>
          </p:cNvSpPr>
          <p:nvPr>
            <p:ph type="sldNum" sz="quarter" idx="12"/>
          </p:nvPr>
        </p:nvSpPr>
        <p:spPr>
          <a:ln/>
        </p:spPr>
        <p:txBody>
          <a:bodyPr/>
          <a:lstStyle>
            <a:lvl1pPr>
              <a:defRPr/>
            </a:lvl1pPr>
          </a:lstStyle>
          <a:p>
            <a:pPr>
              <a:defRPr/>
            </a:pPr>
            <a:fld id="{07492808-0DD5-4985-A6F6-9620BA96723D}" type="slidenum">
              <a:rPr lang="zh-CN" altLang="en-US"/>
              <a:pPr>
                <a:defRPr/>
              </a:pPr>
              <a:t>‹#›</a:t>
            </a:fld>
            <a:endParaRPr lang="en-US" altLang="zh-CN"/>
          </a:p>
        </p:txBody>
      </p:sp>
    </p:spTree>
    <p:extLst>
      <p:ext uri="{BB962C8B-B14F-4D97-AF65-F5344CB8AC3E}">
        <p14:creationId xmlns:p14="http://schemas.microsoft.com/office/powerpoint/2010/main" val="839878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E319B336-4269-4663-AFBA-1CE655E9D0A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7F32509A-11A9-4232-8C4C-80F27147D01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C2B1F10-132F-41CD-96A9-229CC7C87C27}"/>
              </a:ext>
            </a:extLst>
          </p:cNvPr>
          <p:cNvSpPr>
            <a:spLocks noGrp="1" noChangeArrowheads="1"/>
          </p:cNvSpPr>
          <p:nvPr>
            <p:ph type="sldNum" sz="quarter" idx="12"/>
          </p:nvPr>
        </p:nvSpPr>
        <p:spPr>
          <a:ln/>
        </p:spPr>
        <p:txBody>
          <a:bodyPr/>
          <a:lstStyle>
            <a:lvl1pPr>
              <a:defRPr/>
            </a:lvl1pPr>
          </a:lstStyle>
          <a:p>
            <a:pPr>
              <a:defRPr/>
            </a:pPr>
            <a:fld id="{8CADB6F1-7099-47FB-AC75-449373D10A37}" type="slidenum">
              <a:rPr lang="zh-CN" altLang="en-US"/>
              <a:pPr>
                <a:defRPr/>
              </a:pPr>
              <a:t>‹#›</a:t>
            </a:fld>
            <a:endParaRPr lang="en-US" altLang="zh-CN"/>
          </a:p>
        </p:txBody>
      </p:sp>
    </p:spTree>
    <p:extLst>
      <p:ext uri="{BB962C8B-B14F-4D97-AF65-F5344CB8AC3E}">
        <p14:creationId xmlns:p14="http://schemas.microsoft.com/office/powerpoint/2010/main" val="321411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80D31348-B567-4145-8A73-7E85D9B40F3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EB993F37-C71D-4908-BB01-CBD5F5D4789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0AA0688D-B769-405E-B622-FB0E4388C0A8}"/>
              </a:ext>
            </a:extLst>
          </p:cNvPr>
          <p:cNvSpPr>
            <a:spLocks noGrp="1" noChangeArrowheads="1"/>
          </p:cNvSpPr>
          <p:nvPr>
            <p:ph type="sldNum" sz="quarter" idx="12"/>
          </p:nvPr>
        </p:nvSpPr>
        <p:spPr>
          <a:ln/>
        </p:spPr>
        <p:txBody>
          <a:bodyPr/>
          <a:lstStyle>
            <a:lvl1pPr>
              <a:defRPr/>
            </a:lvl1pPr>
          </a:lstStyle>
          <a:p>
            <a:pPr>
              <a:defRPr/>
            </a:pPr>
            <a:fld id="{74C6F676-393A-42A9-A504-0217B98E42F2}" type="slidenum">
              <a:rPr lang="zh-CN" altLang="en-US"/>
              <a:pPr>
                <a:defRPr/>
              </a:pPr>
              <a:t>‹#›</a:t>
            </a:fld>
            <a:endParaRPr lang="en-US" altLang="zh-CN"/>
          </a:p>
        </p:txBody>
      </p:sp>
    </p:spTree>
    <p:extLst>
      <p:ext uri="{BB962C8B-B14F-4D97-AF65-F5344CB8AC3E}">
        <p14:creationId xmlns:p14="http://schemas.microsoft.com/office/powerpoint/2010/main" val="3459286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68A2B8DF-8AC7-4F0A-B338-1AD5DEFE6F7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CB917F0B-87DB-4827-BD0B-D0641F88584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77FA4D8D-2D2A-478D-A180-FE4176EF730E}"/>
              </a:ext>
            </a:extLst>
          </p:cNvPr>
          <p:cNvSpPr>
            <a:spLocks noGrp="1" noChangeArrowheads="1"/>
          </p:cNvSpPr>
          <p:nvPr>
            <p:ph type="sldNum" sz="quarter" idx="12"/>
          </p:nvPr>
        </p:nvSpPr>
        <p:spPr>
          <a:ln/>
        </p:spPr>
        <p:txBody>
          <a:bodyPr/>
          <a:lstStyle>
            <a:lvl1pPr>
              <a:defRPr/>
            </a:lvl1pPr>
          </a:lstStyle>
          <a:p>
            <a:pPr>
              <a:defRPr/>
            </a:pPr>
            <a:fld id="{C1899500-B605-4236-8BF2-DA6CBFF11346}" type="slidenum">
              <a:rPr lang="zh-CN" altLang="en-US"/>
              <a:pPr>
                <a:defRPr/>
              </a:pPr>
              <a:t>‹#›</a:t>
            </a:fld>
            <a:endParaRPr lang="en-US" altLang="zh-CN"/>
          </a:p>
        </p:txBody>
      </p:sp>
    </p:spTree>
    <p:extLst>
      <p:ext uri="{BB962C8B-B14F-4D97-AF65-F5344CB8AC3E}">
        <p14:creationId xmlns:p14="http://schemas.microsoft.com/office/powerpoint/2010/main" val="424440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06953025-6B14-4A16-843D-4E28A12C627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DF74AA34-E509-4BB0-9CA3-E2723E368FE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3B76AAEE-2E49-469F-8075-7C2C0A629842}"/>
              </a:ext>
            </a:extLst>
          </p:cNvPr>
          <p:cNvSpPr>
            <a:spLocks noGrp="1" noChangeArrowheads="1"/>
          </p:cNvSpPr>
          <p:nvPr>
            <p:ph type="sldNum" sz="quarter" idx="12"/>
          </p:nvPr>
        </p:nvSpPr>
        <p:spPr>
          <a:ln/>
        </p:spPr>
        <p:txBody>
          <a:bodyPr/>
          <a:lstStyle>
            <a:lvl1pPr>
              <a:defRPr/>
            </a:lvl1pPr>
          </a:lstStyle>
          <a:p>
            <a:pPr>
              <a:defRPr/>
            </a:pPr>
            <a:fld id="{B7B5B047-8D0A-4A54-BB35-056F6199E4CE}" type="slidenum">
              <a:rPr lang="zh-CN" altLang="en-US"/>
              <a:pPr>
                <a:defRPr/>
              </a:pPr>
              <a:t>‹#›</a:t>
            </a:fld>
            <a:endParaRPr lang="en-US" altLang="zh-CN"/>
          </a:p>
        </p:txBody>
      </p:sp>
    </p:spTree>
    <p:extLst>
      <p:ext uri="{BB962C8B-B14F-4D97-AF65-F5344CB8AC3E}">
        <p14:creationId xmlns:p14="http://schemas.microsoft.com/office/powerpoint/2010/main" val="2625985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E9DD5B3-3DD4-467B-94FE-D4C23269C8C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C9B818D7-F70B-400F-BC1F-CE3328926C8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CA09104C-2C3E-4299-88B7-0C460F31B8B8}"/>
              </a:ext>
            </a:extLst>
          </p:cNvPr>
          <p:cNvSpPr>
            <a:spLocks noGrp="1" noChangeArrowheads="1"/>
          </p:cNvSpPr>
          <p:nvPr>
            <p:ph type="sldNum" sz="quarter" idx="12"/>
          </p:nvPr>
        </p:nvSpPr>
        <p:spPr>
          <a:ln/>
        </p:spPr>
        <p:txBody>
          <a:bodyPr/>
          <a:lstStyle>
            <a:lvl1pPr>
              <a:defRPr/>
            </a:lvl1pPr>
          </a:lstStyle>
          <a:p>
            <a:pPr>
              <a:defRPr/>
            </a:pPr>
            <a:fld id="{6F2C3BDC-9E66-45EA-A01B-2728DB8C2E51}" type="slidenum">
              <a:rPr lang="zh-CN" altLang="en-US"/>
              <a:pPr>
                <a:defRPr/>
              </a:pPr>
              <a:t>‹#›</a:t>
            </a:fld>
            <a:endParaRPr lang="en-US" altLang="zh-CN"/>
          </a:p>
        </p:txBody>
      </p:sp>
    </p:spTree>
    <p:extLst>
      <p:ext uri="{BB962C8B-B14F-4D97-AF65-F5344CB8AC3E}">
        <p14:creationId xmlns:p14="http://schemas.microsoft.com/office/powerpoint/2010/main" val="2969838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CE3E9111-4348-4765-9CDB-73A851E3E03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F76CE77B-1118-465B-B8D1-95DE8233FE1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AA6657FF-2D4F-4C83-A4B6-3C6AA99503D3}"/>
              </a:ext>
            </a:extLst>
          </p:cNvPr>
          <p:cNvSpPr>
            <a:spLocks noGrp="1" noChangeArrowheads="1"/>
          </p:cNvSpPr>
          <p:nvPr>
            <p:ph type="sldNum" sz="quarter" idx="12"/>
          </p:nvPr>
        </p:nvSpPr>
        <p:spPr>
          <a:ln/>
        </p:spPr>
        <p:txBody>
          <a:bodyPr/>
          <a:lstStyle>
            <a:lvl1pPr>
              <a:defRPr/>
            </a:lvl1pPr>
          </a:lstStyle>
          <a:p>
            <a:pPr>
              <a:defRPr/>
            </a:pPr>
            <a:fld id="{3A539371-9C8C-4DCC-A6E5-92E9AE841E44}" type="slidenum">
              <a:rPr lang="zh-CN" altLang="en-US"/>
              <a:pPr>
                <a:defRPr/>
              </a:pPr>
              <a:t>‹#›</a:t>
            </a:fld>
            <a:endParaRPr lang="en-US" altLang="zh-CN"/>
          </a:p>
        </p:txBody>
      </p:sp>
    </p:spTree>
    <p:extLst>
      <p:ext uri="{BB962C8B-B14F-4D97-AF65-F5344CB8AC3E}">
        <p14:creationId xmlns:p14="http://schemas.microsoft.com/office/powerpoint/2010/main" val="2363296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9F7066E3-6C57-42FD-8145-D0758753F06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B7161983-317A-4CAD-BB49-FBC19C6D133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43BC9F35-17BB-48CE-9980-8155E4AA0747}"/>
              </a:ext>
            </a:extLst>
          </p:cNvPr>
          <p:cNvSpPr>
            <a:spLocks noGrp="1" noChangeArrowheads="1"/>
          </p:cNvSpPr>
          <p:nvPr>
            <p:ph type="sldNum" sz="quarter" idx="12"/>
          </p:nvPr>
        </p:nvSpPr>
        <p:spPr>
          <a:ln/>
        </p:spPr>
        <p:txBody>
          <a:bodyPr/>
          <a:lstStyle>
            <a:lvl1pPr>
              <a:defRPr/>
            </a:lvl1pPr>
          </a:lstStyle>
          <a:p>
            <a:pPr>
              <a:defRPr/>
            </a:pPr>
            <a:fld id="{B6E53C32-32E6-4BA5-8FC0-91375E8CE743}" type="slidenum">
              <a:rPr lang="zh-CN" altLang="en-US"/>
              <a:pPr>
                <a:defRPr/>
              </a:pPr>
              <a:t>‹#›</a:t>
            </a:fld>
            <a:endParaRPr lang="en-US" altLang="zh-CN"/>
          </a:p>
        </p:txBody>
      </p:sp>
    </p:spTree>
    <p:extLst>
      <p:ext uri="{BB962C8B-B14F-4D97-AF65-F5344CB8AC3E}">
        <p14:creationId xmlns:p14="http://schemas.microsoft.com/office/powerpoint/2010/main" val="1730522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B729B59-A8A3-4D15-A4EE-20957D2AFD2E}"/>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DD7D0414-EB4E-4E7C-9B35-EEDDF224FC3A}"/>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25284" name="Rectangle 4">
            <a:extLst>
              <a:ext uri="{FF2B5EF4-FFF2-40B4-BE49-F238E27FC236}">
                <a16:creationId xmlns:a16="http://schemas.microsoft.com/office/drawing/2014/main" id="{33D7484B-1525-4FE8-B41F-F5CB8C1FA08C}"/>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pitchFamily="2" charset="-122"/>
              </a:defRPr>
            </a:lvl1pPr>
          </a:lstStyle>
          <a:p>
            <a:pPr>
              <a:defRPr/>
            </a:pPr>
            <a:endParaRPr lang="en-US" altLang="zh-CN"/>
          </a:p>
        </p:txBody>
      </p:sp>
      <p:sp>
        <p:nvSpPr>
          <p:cNvPr id="225285" name="Rectangle 5">
            <a:extLst>
              <a:ext uri="{FF2B5EF4-FFF2-40B4-BE49-F238E27FC236}">
                <a16:creationId xmlns:a16="http://schemas.microsoft.com/office/drawing/2014/main" id="{E508E203-80D9-456F-A14D-FB4321C581F3}"/>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pitchFamily="2" charset="-122"/>
              </a:defRPr>
            </a:lvl1pPr>
          </a:lstStyle>
          <a:p>
            <a:pPr>
              <a:defRPr/>
            </a:pPr>
            <a:endParaRPr lang="en-US" altLang="zh-CN"/>
          </a:p>
        </p:txBody>
      </p:sp>
      <p:sp>
        <p:nvSpPr>
          <p:cNvPr id="225286" name="Rectangle 6">
            <a:extLst>
              <a:ext uri="{FF2B5EF4-FFF2-40B4-BE49-F238E27FC236}">
                <a16:creationId xmlns:a16="http://schemas.microsoft.com/office/drawing/2014/main" id="{1DC8DAF7-C316-492B-9812-262056FFEAB8}"/>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DB83CE35-087F-475C-B606-7512E8293FA3}"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22.png"/><Relationship Id="rId7" Type="http://schemas.openxmlformats.org/officeDocument/2006/relationships/image" Target="../media/image24.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23.png"/><Relationship Id="rId4" Type="http://schemas.openxmlformats.org/officeDocument/2006/relationships/customXml" Target="../ink/ink2.xml"/><Relationship Id="rId9" Type="http://schemas.openxmlformats.org/officeDocument/2006/relationships/image" Target="../media/image25.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oleObject" Target="../embeddings/oleObject1.bin"/><Relationship Id="rId1" Type="http://schemas.openxmlformats.org/officeDocument/2006/relationships/slideLayout" Target="../slideLayouts/slideLayout4.xml"/><Relationship Id="rId4" Type="http://schemas.openxmlformats.org/officeDocument/2006/relationships/image" Target="../media/image29.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A49B058-D60E-4DD0-9EED-33BE6836FFA4}"/>
              </a:ext>
            </a:extLst>
          </p:cNvPr>
          <p:cNvSpPr>
            <a:spLocks noGrp="1" noChangeArrowheads="1"/>
          </p:cNvSpPr>
          <p:nvPr>
            <p:ph type="ctrTitle"/>
          </p:nvPr>
        </p:nvSpPr>
        <p:spPr>
          <a:xfrm>
            <a:off x="619125" y="836613"/>
            <a:ext cx="8134350" cy="2484437"/>
          </a:xfrm>
        </p:spPr>
        <p:txBody>
          <a:bodyPr/>
          <a:lstStyle/>
          <a:p>
            <a:pPr eaLnBrk="1" hangingPunct="1"/>
            <a:r>
              <a:rPr lang="zh-CN" altLang="en-US" sz="6000">
                <a:solidFill>
                  <a:schemeClr val="accent2"/>
                </a:solidFill>
              </a:rPr>
              <a:t>数据库系统</a:t>
            </a:r>
            <a:br>
              <a:rPr lang="zh-CN" altLang="en-US" sz="6000">
                <a:solidFill>
                  <a:schemeClr val="hlink"/>
                </a:solidFill>
              </a:rPr>
            </a:br>
            <a:r>
              <a:rPr lang="en-US" altLang="zh-CN" sz="3200">
                <a:latin typeface="Comic Sans MS" panose="030F0702030302020204" pitchFamily="66" charset="0"/>
              </a:rPr>
              <a:t>An Introduction to</a:t>
            </a:r>
            <a:r>
              <a:rPr lang="en-US" altLang="zh-CN" sz="6000">
                <a:solidFill>
                  <a:schemeClr val="hlink"/>
                </a:solidFill>
              </a:rPr>
              <a:t> </a:t>
            </a:r>
            <a:r>
              <a:rPr lang="en-US" altLang="zh-CN" sz="3200">
                <a:latin typeface="Comic Sans MS" panose="030F0702030302020204" pitchFamily="66" charset="0"/>
              </a:rPr>
              <a:t>Database Systems</a:t>
            </a:r>
            <a:endParaRPr lang="en-US" altLang="zh-CN" sz="3200" b="1">
              <a:latin typeface="Comic Sans MS" panose="030F0702030302020204" pitchFamily="66" charset="0"/>
            </a:endParaRPr>
          </a:p>
        </p:txBody>
      </p:sp>
      <p:sp>
        <p:nvSpPr>
          <p:cNvPr id="3075" name="Rectangle 3">
            <a:extLst>
              <a:ext uri="{FF2B5EF4-FFF2-40B4-BE49-F238E27FC236}">
                <a16:creationId xmlns:a16="http://schemas.microsoft.com/office/drawing/2014/main" id="{CBEB36A4-3B47-4622-A5DE-4068DEEFA803}"/>
              </a:ext>
            </a:extLst>
          </p:cNvPr>
          <p:cNvSpPr>
            <a:spLocks noGrp="1" noChangeArrowheads="1"/>
          </p:cNvSpPr>
          <p:nvPr>
            <p:ph type="subTitle" idx="1"/>
          </p:nvPr>
        </p:nvSpPr>
        <p:spPr>
          <a:xfrm>
            <a:off x="647700" y="3211513"/>
            <a:ext cx="8077200" cy="815975"/>
          </a:xfrm>
        </p:spPr>
        <p:txBody>
          <a:bodyPr/>
          <a:lstStyle/>
          <a:p>
            <a:pPr eaLnBrk="1" hangingPunct="1">
              <a:lnSpc>
                <a:spcPct val="90000"/>
              </a:lnSpc>
            </a:pPr>
            <a:r>
              <a:rPr lang="zh-CN" altLang="en-US" sz="4800">
                <a:latin typeface="Comic Sans MS" panose="030F0702030302020204" pitchFamily="66" charset="0"/>
              </a:rPr>
              <a:t>第七章  数据库设计</a:t>
            </a:r>
            <a:endParaRPr lang="en-US" altLang="zh-CN" sz="4800">
              <a:latin typeface="Comic Sans MS" panose="030F0702030302020204" pitchFamily="66" charset="0"/>
            </a:endParaRPr>
          </a:p>
        </p:txBody>
      </p:sp>
      <p:sp>
        <p:nvSpPr>
          <p:cNvPr id="3076" name="Text Box 4">
            <a:extLst>
              <a:ext uri="{FF2B5EF4-FFF2-40B4-BE49-F238E27FC236}">
                <a16:creationId xmlns:a16="http://schemas.microsoft.com/office/drawing/2014/main" id="{CD20E3D9-3E12-49A5-AACB-D9E0DB7B3BD0}"/>
              </a:ext>
            </a:extLst>
          </p:cNvPr>
          <p:cNvSpPr txBox="1">
            <a:spLocks noChangeArrowheads="1"/>
          </p:cNvSpPr>
          <p:nvPr/>
        </p:nvSpPr>
        <p:spPr bwMode="auto">
          <a:xfrm>
            <a:off x="2007319" y="5013176"/>
            <a:ext cx="616508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600" dirty="0"/>
              <a:t>2023</a:t>
            </a:r>
            <a:r>
              <a:rPr lang="zh-CN" altLang="en-US" sz="3600" dirty="0"/>
              <a:t>年</a:t>
            </a:r>
            <a:r>
              <a:rPr lang="en-US" altLang="zh-CN" sz="3600" dirty="0"/>
              <a:t>11</a:t>
            </a:r>
            <a:r>
              <a:rPr lang="zh-CN" altLang="en-US" sz="3600" dirty="0"/>
              <a:t>月</a:t>
            </a:r>
            <a:r>
              <a:rPr lang="en-US" altLang="zh-CN" sz="3600" dirty="0"/>
              <a:t>13</a:t>
            </a:r>
            <a:r>
              <a:rPr lang="zh-CN" altLang="en-US" sz="3600" dirty="0"/>
              <a:t>日 （第</a:t>
            </a:r>
            <a:r>
              <a:rPr lang="en-US" altLang="zh-CN" sz="3600" dirty="0"/>
              <a:t>9</a:t>
            </a:r>
            <a:r>
              <a:rPr lang="zh-CN" altLang="en-US" sz="3600" dirty="0"/>
              <a:t>周）</a:t>
            </a:r>
            <a:endParaRPr lang="en-US" altLang="zh-CN"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a:extLst>
              <a:ext uri="{FF2B5EF4-FFF2-40B4-BE49-F238E27FC236}">
                <a16:creationId xmlns:a16="http://schemas.microsoft.com/office/drawing/2014/main" id="{C75D3381-04C3-441A-9690-4655813F02C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BDC5799-2969-44DE-B5E4-D4917F706065}" type="slidenum">
              <a:rPr lang="zh-CN" altLang="en-US" sz="1400" smtClean="0"/>
              <a:pPr>
                <a:spcBef>
                  <a:spcPct val="0"/>
                </a:spcBef>
                <a:buFontTx/>
                <a:buNone/>
              </a:pPr>
              <a:t>10</a:t>
            </a:fld>
            <a:endParaRPr lang="en-US" altLang="zh-CN" sz="1400"/>
          </a:p>
        </p:txBody>
      </p:sp>
      <p:sp>
        <p:nvSpPr>
          <p:cNvPr id="13315" name="Rectangle 2">
            <a:extLst>
              <a:ext uri="{FF2B5EF4-FFF2-40B4-BE49-F238E27FC236}">
                <a16:creationId xmlns:a16="http://schemas.microsoft.com/office/drawing/2014/main" id="{7FD54657-56BF-4CCE-921A-74517A7A6FEC}"/>
              </a:ext>
            </a:extLst>
          </p:cNvPr>
          <p:cNvSpPr>
            <a:spLocks noGrp="1" noChangeArrowheads="1"/>
          </p:cNvSpPr>
          <p:nvPr>
            <p:ph type="title"/>
          </p:nvPr>
        </p:nvSpPr>
        <p:spPr>
          <a:xfrm>
            <a:off x="468313" y="0"/>
            <a:ext cx="8229600" cy="1143000"/>
          </a:xfrm>
        </p:spPr>
        <p:txBody>
          <a:bodyPr/>
          <a:lstStyle/>
          <a:p>
            <a:pPr eaLnBrk="1" hangingPunct="1"/>
            <a:r>
              <a:rPr lang="en-US" altLang="zh-CN"/>
              <a:t>7.1.3 </a:t>
            </a:r>
            <a:r>
              <a:rPr lang="zh-CN" altLang="en-US" b="1"/>
              <a:t>数据库设计的基本步骤</a:t>
            </a:r>
          </a:p>
        </p:txBody>
      </p:sp>
      <p:sp>
        <p:nvSpPr>
          <p:cNvPr id="13316" name="Rectangle 3">
            <a:extLst>
              <a:ext uri="{FF2B5EF4-FFF2-40B4-BE49-F238E27FC236}">
                <a16:creationId xmlns:a16="http://schemas.microsoft.com/office/drawing/2014/main" id="{E5407816-2F72-48C3-9CF1-88E66DCB465C}"/>
              </a:ext>
            </a:extLst>
          </p:cNvPr>
          <p:cNvSpPr>
            <a:spLocks noGrp="1" noChangeArrowheads="1"/>
          </p:cNvSpPr>
          <p:nvPr>
            <p:ph type="body" idx="1"/>
          </p:nvPr>
        </p:nvSpPr>
        <p:spPr>
          <a:xfrm>
            <a:off x="323850" y="1196975"/>
            <a:ext cx="8604250" cy="5157788"/>
          </a:xfrm>
        </p:spPr>
        <p:txBody>
          <a:bodyPr/>
          <a:lstStyle/>
          <a:p>
            <a:pPr marL="609600" indent="-609600" eaLnBrk="1" hangingPunct="1">
              <a:buFontTx/>
              <a:buNone/>
            </a:pPr>
            <a:r>
              <a:rPr lang="zh-CN" altLang="en-US" sz="3600"/>
              <a:t>数据库设计分为</a:t>
            </a:r>
            <a:r>
              <a:rPr lang="en-US" altLang="zh-CN" sz="3600"/>
              <a:t>6</a:t>
            </a:r>
            <a:r>
              <a:rPr lang="zh-CN" altLang="en-US" sz="3600"/>
              <a:t>个阶段</a:t>
            </a:r>
          </a:p>
          <a:p>
            <a:pPr marL="990600" lvl="1" indent="-533400" eaLnBrk="1" hangingPunct="1">
              <a:buFontTx/>
              <a:buAutoNum type="circleNumDbPlain"/>
            </a:pPr>
            <a:r>
              <a:rPr lang="zh-CN" altLang="en-US" sz="3600"/>
              <a:t>需求分析</a:t>
            </a:r>
          </a:p>
          <a:p>
            <a:pPr marL="990600" lvl="1" indent="-533400" eaLnBrk="1" hangingPunct="1">
              <a:buFontTx/>
              <a:buAutoNum type="circleNumDbPlain"/>
            </a:pPr>
            <a:r>
              <a:rPr lang="zh-CN" altLang="en-US" sz="3600"/>
              <a:t>概念结构设计</a:t>
            </a:r>
          </a:p>
          <a:p>
            <a:pPr marL="990600" lvl="1" indent="-533400" eaLnBrk="1" hangingPunct="1">
              <a:buFontTx/>
              <a:buAutoNum type="circleNumDbPlain"/>
            </a:pPr>
            <a:r>
              <a:rPr lang="zh-CN" altLang="en-US" sz="3600"/>
              <a:t>逻辑结构设计</a:t>
            </a:r>
          </a:p>
          <a:p>
            <a:pPr marL="990600" lvl="1" indent="-533400" eaLnBrk="1" hangingPunct="1">
              <a:buFontTx/>
              <a:buAutoNum type="circleNumDbPlain"/>
            </a:pPr>
            <a:r>
              <a:rPr lang="zh-CN" altLang="en-US" sz="3600"/>
              <a:t>物理结构设计</a:t>
            </a:r>
          </a:p>
          <a:p>
            <a:pPr marL="990600" lvl="1" indent="-533400" eaLnBrk="1" hangingPunct="1">
              <a:buFontTx/>
              <a:buAutoNum type="circleNumDbPlain"/>
            </a:pPr>
            <a:r>
              <a:rPr lang="zh-CN" altLang="en-US" sz="3600"/>
              <a:t>数据库实施</a:t>
            </a:r>
          </a:p>
          <a:p>
            <a:pPr marL="990600" lvl="1" indent="-533400" eaLnBrk="1" hangingPunct="1">
              <a:buFontTx/>
              <a:buAutoNum type="circleNumDbPlain"/>
            </a:pPr>
            <a:r>
              <a:rPr lang="zh-CN" altLang="en-US" sz="3600"/>
              <a:t>数据库运行和维护</a:t>
            </a:r>
          </a:p>
          <a:p>
            <a:pPr marL="609600" indent="-609600" eaLnBrk="1" hangingPunct="1"/>
            <a:endParaRPr lang="en-US" altLang="zh-CN">
              <a:solidFill>
                <a:schemeClr val="accent2"/>
              </a:solidFill>
            </a:endParaRPr>
          </a:p>
        </p:txBody>
      </p:sp>
      <p:sp>
        <p:nvSpPr>
          <p:cNvPr id="20489" name="Rectangle 9">
            <a:extLst>
              <a:ext uri="{FF2B5EF4-FFF2-40B4-BE49-F238E27FC236}">
                <a16:creationId xmlns:a16="http://schemas.microsoft.com/office/drawing/2014/main" id="{9F7794B4-22D9-4453-8F03-049F6CBC6863}"/>
              </a:ext>
            </a:extLst>
          </p:cNvPr>
          <p:cNvSpPr>
            <a:spLocks noChangeArrowheads="1"/>
          </p:cNvSpPr>
          <p:nvPr/>
        </p:nvSpPr>
        <p:spPr bwMode="auto">
          <a:xfrm>
            <a:off x="5572125" y="1557338"/>
            <a:ext cx="3032125" cy="1944687"/>
          </a:xfrm>
          <a:prstGeom prst="rect">
            <a:avLst/>
          </a:prstGeom>
          <a:solidFill>
            <a:schemeClr val="accent1"/>
          </a:solidFill>
          <a:ln w="9525">
            <a:solidFill>
              <a:schemeClr val="tx1"/>
            </a:solidFill>
            <a:miter lim="800000"/>
            <a:headEnd/>
            <a:tailEnd/>
          </a:ln>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a:t>需求分析和概念结构设计独立于任何</a:t>
            </a:r>
            <a:r>
              <a:rPr lang="en-US" altLang="zh-CN"/>
              <a:t>DBMS</a:t>
            </a:r>
            <a:endParaRPr lang="zh-CN" altLang="en-US"/>
          </a:p>
        </p:txBody>
      </p:sp>
      <p:sp>
        <p:nvSpPr>
          <p:cNvPr id="20491" name="Rectangle 11">
            <a:extLst>
              <a:ext uri="{FF2B5EF4-FFF2-40B4-BE49-F238E27FC236}">
                <a16:creationId xmlns:a16="http://schemas.microsoft.com/office/drawing/2014/main" id="{797A582D-762C-42F9-B65A-CE9E633E423C}"/>
              </a:ext>
            </a:extLst>
          </p:cNvPr>
          <p:cNvSpPr>
            <a:spLocks noChangeArrowheads="1"/>
          </p:cNvSpPr>
          <p:nvPr/>
        </p:nvSpPr>
        <p:spPr bwMode="auto">
          <a:xfrm>
            <a:off x="5572125" y="3860800"/>
            <a:ext cx="3032125" cy="1944688"/>
          </a:xfrm>
          <a:prstGeom prst="rect">
            <a:avLst/>
          </a:prstGeom>
          <a:solidFill>
            <a:schemeClr val="accent1"/>
          </a:solidFill>
          <a:ln w="9525">
            <a:solidFill>
              <a:schemeClr val="tx1"/>
            </a:solidFill>
            <a:miter lim="800000"/>
            <a:headEnd/>
            <a:tailEnd/>
          </a:ln>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a:t>逻辑结构设计和物理结构设计与</a:t>
            </a:r>
            <a:r>
              <a:rPr lang="en-US" altLang="zh-CN"/>
              <a:t>DBMS</a:t>
            </a:r>
            <a:r>
              <a:rPr lang="zh-CN" altLang="en-US"/>
              <a:t>密切相关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9" grpId="0" animBg="1"/>
      <p:bldP spid="20491"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5">
            <a:extLst>
              <a:ext uri="{FF2B5EF4-FFF2-40B4-BE49-F238E27FC236}">
                <a16:creationId xmlns:a16="http://schemas.microsoft.com/office/drawing/2014/main" id="{134E2428-9E53-4A58-B025-868FB6FA973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25D8274-90DB-458C-AA4D-1DC8A5B55DD4}" type="slidenum">
              <a:rPr lang="zh-CN" altLang="en-US" sz="1400" smtClean="0"/>
              <a:pPr>
                <a:spcBef>
                  <a:spcPct val="0"/>
                </a:spcBef>
                <a:buFontTx/>
                <a:buNone/>
              </a:pPr>
              <a:t>100</a:t>
            </a:fld>
            <a:endParaRPr lang="en-US" altLang="zh-CN" sz="1400"/>
          </a:p>
        </p:txBody>
      </p:sp>
      <p:sp>
        <p:nvSpPr>
          <p:cNvPr id="105475" name="Rectangle 2">
            <a:extLst>
              <a:ext uri="{FF2B5EF4-FFF2-40B4-BE49-F238E27FC236}">
                <a16:creationId xmlns:a16="http://schemas.microsoft.com/office/drawing/2014/main" id="{07497AAD-C1FB-43C9-A484-376B6C9F73A0}"/>
              </a:ext>
            </a:extLst>
          </p:cNvPr>
          <p:cNvSpPr>
            <a:spLocks noGrp="1" noChangeArrowheads="1"/>
          </p:cNvSpPr>
          <p:nvPr>
            <p:ph type="title"/>
          </p:nvPr>
        </p:nvSpPr>
        <p:spPr/>
        <p:txBody>
          <a:bodyPr/>
          <a:lstStyle/>
          <a:p>
            <a:pPr eaLnBrk="1" hangingPunct="1"/>
            <a:r>
              <a:rPr lang="zh-CN" altLang="en-US" sz="4800" b="1"/>
              <a:t>冗余</a:t>
            </a:r>
          </a:p>
        </p:txBody>
      </p:sp>
      <p:sp>
        <p:nvSpPr>
          <p:cNvPr id="103428" name="Rectangle 3">
            <a:extLst>
              <a:ext uri="{FF2B5EF4-FFF2-40B4-BE49-F238E27FC236}">
                <a16:creationId xmlns:a16="http://schemas.microsoft.com/office/drawing/2014/main" id="{F3C844EE-7F66-460B-8DF8-F04C90C4255E}"/>
              </a:ext>
            </a:extLst>
          </p:cNvPr>
          <p:cNvSpPr>
            <a:spLocks noGrp="1" noChangeArrowheads="1"/>
          </p:cNvSpPr>
          <p:nvPr>
            <p:ph type="body" idx="1"/>
          </p:nvPr>
        </p:nvSpPr>
        <p:spPr>
          <a:xfrm>
            <a:off x="468313" y="1484313"/>
            <a:ext cx="8229600" cy="4897437"/>
          </a:xfrm>
        </p:spPr>
        <p:txBody>
          <a:bodyPr/>
          <a:lstStyle/>
          <a:p>
            <a:pPr eaLnBrk="1" hangingPunct="1"/>
            <a:r>
              <a:rPr lang="zh-CN" altLang="en-US" sz="3600">
                <a:solidFill>
                  <a:schemeClr val="accent2"/>
                </a:solidFill>
              </a:rPr>
              <a:t>冗余的数据是指可由基本数据导出的数据。</a:t>
            </a:r>
          </a:p>
          <a:p>
            <a:pPr eaLnBrk="1" hangingPunct="1"/>
            <a:r>
              <a:rPr lang="zh-CN" altLang="en-US" sz="3600"/>
              <a:t>冗余的联系是指可由其他联系导出的联系。</a:t>
            </a:r>
          </a:p>
          <a:p>
            <a:pPr eaLnBrk="1" hangingPunct="1"/>
            <a:r>
              <a:rPr lang="zh-CN" altLang="en-US" sz="3600"/>
              <a:t>冗余数据和冗余联系容易破坏数据库的完整性，给数据库维护增加困难。</a:t>
            </a:r>
          </a:p>
          <a:p>
            <a:pPr eaLnBrk="1" hangingPunct="1"/>
            <a:r>
              <a:rPr lang="zh-CN" altLang="en-US" sz="3600">
                <a:solidFill>
                  <a:schemeClr val="accent2"/>
                </a:solidFill>
              </a:rPr>
              <a:t>消除不必要的冗余后的初步</a:t>
            </a:r>
            <a:r>
              <a:rPr lang="en-US" altLang="zh-CN" sz="3600">
                <a:solidFill>
                  <a:schemeClr val="accent2"/>
                </a:solidFill>
              </a:rPr>
              <a:t>E-R</a:t>
            </a:r>
            <a:r>
              <a:rPr lang="zh-CN" altLang="en-US" sz="3600">
                <a:solidFill>
                  <a:schemeClr val="accent2"/>
                </a:solidFill>
              </a:rPr>
              <a:t>图称为基本</a:t>
            </a:r>
            <a:r>
              <a:rPr lang="en-US" altLang="zh-CN" sz="3600">
                <a:solidFill>
                  <a:schemeClr val="accent2"/>
                </a:solidFill>
              </a:rPr>
              <a:t>E-R</a:t>
            </a:r>
            <a:r>
              <a:rPr lang="zh-CN" altLang="en-US" sz="3600">
                <a:solidFill>
                  <a:schemeClr val="accent2"/>
                </a:solidFill>
              </a:rPr>
              <a:t>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342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342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342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342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5">
            <a:extLst>
              <a:ext uri="{FF2B5EF4-FFF2-40B4-BE49-F238E27FC236}">
                <a16:creationId xmlns:a16="http://schemas.microsoft.com/office/drawing/2014/main" id="{9645B02D-79C6-4FDF-AC3E-DBD30F6EC08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2840FBD-3E98-471E-B329-89CB32C6CD05}" type="slidenum">
              <a:rPr lang="zh-CN" altLang="en-US" sz="1400" smtClean="0"/>
              <a:pPr>
                <a:spcBef>
                  <a:spcPct val="0"/>
                </a:spcBef>
                <a:buFontTx/>
                <a:buNone/>
              </a:pPr>
              <a:t>101</a:t>
            </a:fld>
            <a:endParaRPr lang="en-US" altLang="zh-CN" sz="1400"/>
          </a:p>
        </p:txBody>
      </p:sp>
      <p:sp>
        <p:nvSpPr>
          <p:cNvPr id="106499" name="Rectangle 2">
            <a:extLst>
              <a:ext uri="{FF2B5EF4-FFF2-40B4-BE49-F238E27FC236}">
                <a16:creationId xmlns:a16="http://schemas.microsoft.com/office/drawing/2014/main" id="{532D9621-5E3D-46F1-9575-8CC811107B64}"/>
              </a:ext>
            </a:extLst>
          </p:cNvPr>
          <p:cNvSpPr>
            <a:spLocks noGrp="1" noChangeArrowheads="1"/>
          </p:cNvSpPr>
          <p:nvPr>
            <p:ph type="title"/>
          </p:nvPr>
        </p:nvSpPr>
        <p:spPr/>
        <p:txBody>
          <a:bodyPr/>
          <a:lstStyle/>
          <a:p>
            <a:pPr eaLnBrk="1" hangingPunct="1"/>
            <a:r>
              <a:rPr lang="zh-CN" altLang="en-US" b="1"/>
              <a:t>消除冗余的方法</a:t>
            </a:r>
          </a:p>
        </p:txBody>
      </p:sp>
      <p:sp>
        <p:nvSpPr>
          <p:cNvPr id="106500" name="Rectangle 3">
            <a:extLst>
              <a:ext uri="{FF2B5EF4-FFF2-40B4-BE49-F238E27FC236}">
                <a16:creationId xmlns:a16="http://schemas.microsoft.com/office/drawing/2014/main" id="{46D7E4AE-3C62-4D62-99BA-F23A2A34AB7A}"/>
              </a:ext>
            </a:extLst>
          </p:cNvPr>
          <p:cNvSpPr>
            <a:spLocks noGrp="1" noChangeArrowheads="1"/>
          </p:cNvSpPr>
          <p:nvPr>
            <p:ph type="body" idx="1"/>
          </p:nvPr>
        </p:nvSpPr>
        <p:spPr/>
        <p:txBody>
          <a:bodyPr/>
          <a:lstStyle/>
          <a:p>
            <a:pPr eaLnBrk="1" hangingPunct="1"/>
            <a:r>
              <a:rPr lang="zh-CN" altLang="en-US" sz="4000"/>
              <a:t>分析方法</a:t>
            </a:r>
          </a:p>
          <a:p>
            <a:pPr lvl="1" eaLnBrk="1" hangingPunct="1"/>
            <a:r>
              <a:rPr lang="zh-CN" altLang="en-US" sz="3600"/>
              <a:t>以</a:t>
            </a:r>
            <a:r>
              <a:rPr lang="zh-CN" altLang="en-US" sz="3600">
                <a:solidFill>
                  <a:schemeClr val="accent2"/>
                </a:solidFill>
              </a:rPr>
              <a:t>数据字典</a:t>
            </a:r>
            <a:r>
              <a:rPr lang="zh-CN" altLang="en-US" sz="3600"/>
              <a:t>和</a:t>
            </a:r>
            <a:r>
              <a:rPr lang="zh-CN" altLang="en-US" sz="3600">
                <a:solidFill>
                  <a:schemeClr val="accent2"/>
                </a:solidFill>
              </a:rPr>
              <a:t>数据流图</a:t>
            </a:r>
            <a:r>
              <a:rPr lang="zh-CN" altLang="en-US" sz="3600"/>
              <a:t>为依据</a:t>
            </a:r>
          </a:p>
          <a:p>
            <a:pPr lvl="1" eaLnBrk="1" hangingPunct="1"/>
            <a:r>
              <a:rPr lang="zh-CN" altLang="en-US" sz="3600"/>
              <a:t>根据数据字典中关于数据项之间的逻辑关系的说明来消除冗余</a:t>
            </a:r>
          </a:p>
          <a:p>
            <a:pPr eaLnBrk="1" hangingPunct="1"/>
            <a:endParaRPr lang="zh-CN" altLang="en-US" sz="400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5">
            <a:extLst>
              <a:ext uri="{FF2B5EF4-FFF2-40B4-BE49-F238E27FC236}">
                <a16:creationId xmlns:a16="http://schemas.microsoft.com/office/drawing/2014/main" id="{439E9D1D-583D-4796-ADA7-600A587712D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1CFCFCE-D473-466C-9423-732EEEEAC873}" type="slidenum">
              <a:rPr lang="zh-CN" altLang="en-US" sz="1400" smtClean="0"/>
              <a:pPr>
                <a:spcBef>
                  <a:spcPct val="0"/>
                </a:spcBef>
                <a:buFontTx/>
                <a:buNone/>
              </a:pPr>
              <a:t>102</a:t>
            </a:fld>
            <a:endParaRPr lang="en-US" altLang="zh-CN" sz="1400"/>
          </a:p>
        </p:txBody>
      </p:sp>
      <p:sp>
        <p:nvSpPr>
          <p:cNvPr id="107523" name="Rectangle 2">
            <a:extLst>
              <a:ext uri="{FF2B5EF4-FFF2-40B4-BE49-F238E27FC236}">
                <a16:creationId xmlns:a16="http://schemas.microsoft.com/office/drawing/2014/main" id="{22ACAE21-C25D-4BC0-AB9D-8780665F1C59}"/>
              </a:ext>
            </a:extLst>
          </p:cNvPr>
          <p:cNvSpPr>
            <a:spLocks noGrp="1" noChangeArrowheads="1"/>
          </p:cNvSpPr>
          <p:nvPr>
            <p:ph type="title"/>
          </p:nvPr>
        </p:nvSpPr>
        <p:spPr/>
        <p:txBody>
          <a:bodyPr/>
          <a:lstStyle/>
          <a:p>
            <a:pPr eaLnBrk="1" hangingPunct="1"/>
            <a:r>
              <a:rPr lang="zh-CN" altLang="en-US" b="1"/>
              <a:t>消除冗余的方法</a:t>
            </a:r>
          </a:p>
        </p:txBody>
      </p:sp>
      <p:pic>
        <p:nvPicPr>
          <p:cNvPr id="107524" name="Picture 3">
            <a:extLst>
              <a:ext uri="{FF2B5EF4-FFF2-40B4-BE49-F238E27FC236}">
                <a16:creationId xmlns:a16="http://schemas.microsoft.com/office/drawing/2014/main" id="{46FDACE9-3D38-4984-819E-7B8205BAB126}"/>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p:pic>
      <p:sp>
        <p:nvSpPr>
          <p:cNvPr id="107525" name="Rectangle 4">
            <a:extLst>
              <a:ext uri="{FF2B5EF4-FFF2-40B4-BE49-F238E27FC236}">
                <a16:creationId xmlns:a16="http://schemas.microsoft.com/office/drawing/2014/main" id="{5BFDE0D7-F225-4535-9E44-DA59AFECAD77}"/>
              </a:ext>
            </a:extLst>
          </p:cNvPr>
          <p:cNvSpPr>
            <a:spLocks noChangeArrowheads="1"/>
          </p:cNvSpPr>
          <p:nvPr/>
        </p:nvSpPr>
        <p:spPr bwMode="auto">
          <a:xfrm>
            <a:off x="6011863" y="1484313"/>
            <a:ext cx="2447925" cy="649287"/>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3600" b="1">
                <a:latin typeface="Garamond" panose="02020404030301010803" pitchFamily="18" charset="0"/>
              </a:rPr>
              <a:t>Q</a:t>
            </a:r>
            <a:r>
              <a:rPr lang="en-US" altLang="zh-CN" sz="3600" b="1" baseline="-25000">
                <a:latin typeface="Garamond" panose="02020404030301010803" pitchFamily="18" charset="0"/>
              </a:rPr>
              <a:t>3</a:t>
            </a:r>
            <a:r>
              <a:rPr lang="en-US" altLang="zh-CN" sz="3600" b="1">
                <a:latin typeface="Garamond" panose="02020404030301010803" pitchFamily="18" charset="0"/>
              </a:rPr>
              <a:t> = Q</a:t>
            </a:r>
            <a:r>
              <a:rPr lang="en-US" altLang="zh-CN" sz="3600" b="1" baseline="-25000">
                <a:latin typeface="Garamond" panose="02020404030301010803" pitchFamily="18" charset="0"/>
              </a:rPr>
              <a:t>1</a:t>
            </a:r>
            <a:r>
              <a:rPr lang="en-US" altLang="zh-CN" sz="3600" b="1">
                <a:latin typeface="Garamond" panose="02020404030301010803" pitchFamily="18" charset="0"/>
                <a:sym typeface="Symbol" panose="05050102010706020507" pitchFamily="18" charset="2"/>
              </a:rPr>
              <a:t>Q</a:t>
            </a:r>
            <a:r>
              <a:rPr lang="en-US" altLang="zh-CN" sz="3600" b="1" baseline="-25000">
                <a:latin typeface="Garamond" panose="02020404030301010803" pitchFamily="18" charset="0"/>
                <a:sym typeface="Symbol" panose="05050102010706020507" pitchFamily="18" charset="2"/>
              </a:rPr>
              <a:t>2</a:t>
            </a:r>
          </a:p>
        </p:txBody>
      </p:sp>
      <p:sp>
        <p:nvSpPr>
          <p:cNvPr id="107526" name="Rectangle 5">
            <a:extLst>
              <a:ext uri="{FF2B5EF4-FFF2-40B4-BE49-F238E27FC236}">
                <a16:creationId xmlns:a16="http://schemas.microsoft.com/office/drawing/2014/main" id="{8EAA194B-D2C8-4354-A24A-5A3CB422E392}"/>
              </a:ext>
            </a:extLst>
          </p:cNvPr>
          <p:cNvSpPr>
            <a:spLocks noChangeArrowheads="1"/>
          </p:cNvSpPr>
          <p:nvPr/>
        </p:nvSpPr>
        <p:spPr bwMode="auto">
          <a:xfrm>
            <a:off x="6011863" y="2192338"/>
            <a:ext cx="2447925" cy="649287"/>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600" b="1">
                <a:latin typeface="Garamond" panose="02020404030301010803" pitchFamily="18" charset="0"/>
              </a:rPr>
              <a:t>Q</a:t>
            </a:r>
            <a:r>
              <a:rPr lang="en-US" altLang="zh-CN" sz="3600" b="1" baseline="-25000">
                <a:latin typeface="Garamond" panose="02020404030301010803" pitchFamily="18" charset="0"/>
              </a:rPr>
              <a:t>4</a:t>
            </a:r>
            <a:r>
              <a:rPr lang="en-US" altLang="zh-CN" sz="3600" b="1">
                <a:latin typeface="Garamond" panose="02020404030301010803" pitchFamily="18" charset="0"/>
              </a:rPr>
              <a:t> = </a:t>
            </a:r>
            <a:r>
              <a:rPr lang="en-US" altLang="zh-CN" sz="3600" b="1">
                <a:latin typeface="Garamond" panose="02020404030301010803" pitchFamily="18" charset="0"/>
                <a:sym typeface="Symbol" panose="05050102010706020507" pitchFamily="18" charset="2"/>
              </a:rPr>
              <a:t></a:t>
            </a:r>
            <a:r>
              <a:rPr lang="en-US" altLang="zh-CN" sz="3600" b="1">
                <a:latin typeface="Garamond" panose="02020404030301010803" pitchFamily="18" charset="0"/>
              </a:rPr>
              <a:t>Q</a:t>
            </a:r>
            <a:r>
              <a:rPr lang="en-US" altLang="zh-CN" sz="3600" b="1" baseline="-25000">
                <a:latin typeface="Garamond" panose="02020404030301010803" pitchFamily="18" charset="0"/>
              </a:rPr>
              <a:t>5</a:t>
            </a:r>
            <a:endParaRPr lang="en-US" altLang="zh-CN" sz="3600" b="1" baseline="-25000">
              <a:latin typeface="Garamond" panose="02020404030301010803" pitchFamily="18" charset="0"/>
              <a:sym typeface="Symbol" panose="05050102010706020507" pitchFamily="18" charset="2"/>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5">
            <a:extLst>
              <a:ext uri="{FF2B5EF4-FFF2-40B4-BE49-F238E27FC236}">
                <a16:creationId xmlns:a16="http://schemas.microsoft.com/office/drawing/2014/main" id="{9B3EA43C-59B0-496E-A643-8FDDBBAD052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1A4D32B-807C-4359-8DE7-EE066F8FE692}" type="slidenum">
              <a:rPr lang="zh-CN" altLang="en-US" sz="1400" smtClean="0"/>
              <a:pPr>
                <a:spcBef>
                  <a:spcPct val="0"/>
                </a:spcBef>
                <a:buFontTx/>
                <a:buNone/>
              </a:pPr>
              <a:t>103</a:t>
            </a:fld>
            <a:endParaRPr lang="en-US" altLang="zh-CN" sz="1400"/>
          </a:p>
        </p:txBody>
      </p:sp>
      <p:sp>
        <p:nvSpPr>
          <p:cNvPr id="136195" name="Rectangle 3">
            <a:extLst>
              <a:ext uri="{FF2B5EF4-FFF2-40B4-BE49-F238E27FC236}">
                <a16:creationId xmlns:a16="http://schemas.microsoft.com/office/drawing/2014/main" id="{AC3DEE12-0EF2-45E8-B352-6807F06B69F9}"/>
              </a:ext>
            </a:extLst>
          </p:cNvPr>
          <p:cNvSpPr>
            <a:spLocks noGrp="1" noChangeArrowheads="1"/>
          </p:cNvSpPr>
          <p:nvPr>
            <p:ph type="body" idx="1"/>
          </p:nvPr>
        </p:nvSpPr>
        <p:spPr>
          <a:xfrm>
            <a:off x="288925" y="765175"/>
            <a:ext cx="8315325" cy="5256213"/>
          </a:xfrm>
        </p:spPr>
        <p:txBody>
          <a:bodyPr/>
          <a:lstStyle/>
          <a:p>
            <a:pPr marL="609600" indent="-609600" eaLnBrk="1" hangingPunct="1"/>
            <a:r>
              <a:rPr lang="zh-CN" altLang="en-US" sz="3600">
                <a:solidFill>
                  <a:schemeClr val="accent2"/>
                </a:solidFill>
              </a:rPr>
              <a:t>效率 </a:t>
            </a:r>
            <a:r>
              <a:rPr lang="en-US" altLang="zh-CN" sz="3600">
                <a:solidFill>
                  <a:schemeClr val="accent2"/>
                </a:solidFill>
              </a:rPr>
              <a:t>vs. </a:t>
            </a:r>
            <a:r>
              <a:rPr lang="zh-CN" altLang="en-US" sz="3600">
                <a:solidFill>
                  <a:schemeClr val="accent2"/>
                </a:solidFill>
              </a:rPr>
              <a:t>冗余信息</a:t>
            </a:r>
          </a:p>
          <a:p>
            <a:pPr marL="990600" lvl="1" indent="-533400" eaLnBrk="1" hangingPunct="1"/>
            <a:r>
              <a:rPr lang="zh-CN" altLang="en-US" sz="3200"/>
              <a:t>需要根据用户的整体需求来确定</a:t>
            </a:r>
          </a:p>
          <a:p>
            <a:pPr marL="609600" indent="-609600" eaLnBrk="1" hangingPunct="1"/>
            <a:r>
              <a:rPr lang="zh-CN" altLang="en-US" sz="3600"/>
              <a:t>若人为地保留了一些冗余数据，则应把数据字典中数据关联的说明作为</a:t>
            </a:r>
            <a:br>
              <a:rPr lang="zh-CN" altLang="en-US" sz="3600"/>
            </a:br>
            <a:r>
              <a:rPr lang="zh-CN" altLang="en-US" sz="3600"/>
              <a:t>完整性约束条件</a:t>
            </a:r>
          </a:p>
          <a:p>
            <a:pPr marL="990600" lvl="1" indent="-533400" eaLnBrk="1" hangingPunct="1">
              <a:buFontTx/>
              <a:buAutoNum type="circleNumDbPlain"/>
            </a:pPr>
            <a:r>
              <a:rPr lang="en-US" altLang="zh-CN" sz="3200"/>
              <a:t>Q</a:t>
            </a:r>
            <a:r>
              <a:rPr lang="en-US" altLang="zh-CN" sz="3200" baseline="-25000"/>
              <a:t>4</a:t>
            </a:r>
            <a:r>
              <a:rPr lang="en-US" altLang="zh-CN" sz="3200"/>
              <a:t>=∑Q</a:t>
            </a:r>
            <a:r>
              <a:rPr lang="en-US" altLang="zh-CN" sz="3200" baseline="-25000"/>
              <a:t>5</a:t>
            </a:r>
          </a:p>
          <a:p>
            <a:pPr marL="990600" lvl="1" indent="-533400" eaLnBrk="1" hangingPunct="1">
              <a:buFontTx/>
              <a:buAutoNum type="circleNumDbPlain"/>
            </a:pPr>
            <a:r>
              <a:rPr lang="zh-CN" altLang="en-US" sz="3200"/>
              <a:t>一旦</a:t>
            </a:r>
            <a:r>
              <a:rPr lang="en-US" altLang="zh-CN" sz="3200"/>
              <a:t>Q</a:t>
            </a:r>
            <a:r>
              <a:rPr lang="en-US" altLang="zh-CN" sz="3200" baseline="-25000"/>
              <a:t>5</a:t>
            </a:r>
            <a:r>
              <a:rPr lang="zh-CN" altLang="en-US" sz="3200"/>
              <a:t>修改后就应当</a:t>
            </a:r>
            <a:r>
              <a:rPr lang="zh-CN" altLang="en-US" sz="3200">
                <a:solidFill>
                  <a:schemeClr val="accent2"/>
                </a:solidFill>
              </a:rPr>
              <a:t>触发完整性检查</a:t>
            </a:r>
            <a:r>
              <a:rPr lang="zh-CN" altLang="en-US" sz="3200"/>
              <a:t>，对</a:t>
            </a:r>
            <a:r>
              <a:rPr lang="en-US" altLang="zh-CN" sz="3200"/>
              <a:t>Q</a:t>
            </a:r>
            <a:r>
              <a:rPr lang="en-US" altLang="zh-CN" sz="3200" baseline="-25000"/>
              <a:t>4</a:t>
            </a:r>
            <a:r>
              <a:rPr lang="zh-CN" altLang="en-US" sz="3200"/>
              <a:t>进行修改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619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619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61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5">
            <a:extLst>
              <a:ext uri="{FF2B5EF4-FFF2-40B4-BE49-F238E27FC236}">
                <a16:creationId xmlns:a16="http://schemas.microsoft.com/office/drawing/2014/main" id="{70B5F20D-1DC1-4C8B-B25F-A6B2DEFED73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B7D2842-C5DD-4E63-8D6D-7594B0915DE5}" type="slidenum">
              <a:rPr lang="zh-CN" altLang="en-US" sz="1400" smtClean="0"/>
              <a:pPr>
                <a:spcBef>
                  <a:spcPct val="0"/>
                </a:spcBef>
                <a:buFontTx/>
                <a:buNone/>
              </a:pPr>
              <a:t>104</a:t>
            </a:fld>
            <a:endParaRPr lang="en-US" altLang="zh-CN" sz="1400"/>
          </a:p>
        </p:txBody>
      </p:sp>
      <p:sp>
        <p:nvSpPr>
          <p:cNvPr id="109571" name="Rectangle 2">
            <a:extLst>
              <a:ext uri="{FF2B5EF4-FFF2-40B4-BE49-F238E27FC236}">
                <a16:creationId xmlns:a16="http://schemas.microsoft.com/office/drawing/2014/main" id="{39E457AC-6CB9-41B5-8964-F467C80EA38E}"/>
              </a:ext>
            </a:extLst>
          </p:cNvPr>
          <p:cNvSpPr>
            <a:spLocks noGrp="1" noChangeArrowheads="1"/>
          </p:cNvSpPr>
          <p:nvPr>
            <p:ph type="title"/>
          </p:nvPr>
        </p:nvSpPr>
        <p:spPr/>
        <p:txBody>
          <a:bodyPr/>
          <a:lstStyle/>
          <a:p>
            <a:pPr eaLnBrk="1" hangingPunct="1"/>
            <a:r>
              <a:rPr lang="zh-CN" altLang="en-US" b="1"/>
              <a:t>消除冗余的方法</a:t>
            </a:r>
          </a:p>
        </p:txBody>
      </p:sp>
      <p:sp>
        <p:nvSpPr>
          <p:cNvPr id="109572" name="Rectangle 3">
            <a:extLst>
              <a:ext uri="{FF2B5EF4-FFF2-40B4-BE49-F238E27FC236}">
                <a16:creationId xmlns:a16="http://schemas.microsoft.com/office/drawing/2014/main" id="{9CBC08DD-CF33-427D-AE14-8939DD52346B}"/>
              </a:ext>
            </a:extLst>
          </p:cNvPr>
          <p:cNvSpPr>
            <a:spLocks noGrp="1" noChangeArrowheads="1"/>
          </p:cNvSpPr>
          <p:nvPr>
            <p:ph type="body" idx="1"/>
          </p:nvPr>
        </p:nvSpPr>
        <p:spPr>
          <a:xfrm>
            <a:off x="457200" y="1600200"/>
            <a:ext cx="7786688" cy="4525963"/>
          </a:xfrm>
        </p:spPr>
        <p:txBody>
          <a:bodyPr/>
          <a:lstStyle/>
          <a:p>
            <a:pPr eaLnBrk="1" hangingPunct="1"/>
            <a:r>
              <a:rPr lang="zh-CN" altLang="en-US" sz="4000" dirty="0"/>
              <a:t>规范化理论</a:t>
            </a:r>
          </a:p>
          <a:p>
            <a:pPr eaLnBrk="1" hangingPunct="1"/>
            <a:r>
              <a:rPr lang="zh-CN" altLang="en-US" sz="4000" dirty="0"/>
              <a:t>函数依赖的概念提供了消除冗余联系的形式化工具</a:t>
            </a:r>
          </a:p>
          <a:p>
            <a:pPr eaLnBrk="1" hangingPunct="1"/>
            <a:endParaRPr lang="zh-CN" altLang="en-US" sz="4000"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灯片编号占位符 6">
            <a:extLst>
              <a:ext uri="{FF2B5EF4-FFF2-40B4-BE49-F238E27FC236}">
                <a16:creationId xmlns:a16="http://schemas.microsoft.com/office/drawing/2014/main" id="{F5F52B7F-7BDE-4540-967B-3D4FC2935C6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F894001-5D4E-49CD-A89B-C8650B9010DF}" type="slidenum">
              <a:rPr lang="zh-CN" altLang="en-US" sz="1400" smtClean="0"/>
              <a:pPr>
                <a:spcBef>
                  <a:spcPct val="0"/>
                </a:spcBef>
                <a:buFontTx/>
                <a:buNone/>
              </a:pPr>
              <a:t>105</a:t>
            </a:fld>
            <a:endParaRPr lang="en-US" altLang="zh-CN" sz="1400"/>
          </a:p>
        </p:txBody>
      </p:sp>
      <p:sp>
        <p:nvSpPr>
          <p:cNvPr id="110595" name="Rectangle 3">
            <a:extLst>
              <a:ext uri="{FF2B5EF4-FFF2-40B4-BE49-F238E27FC236}">
                <a16:creationId xmlns:a16="http://schemas.microsoft.com/office/drawing/2014/main" id="{686229E7-732F-41EA-A088-77B452912439}"/>
              </a:ext>
            </a:extLst>
          </p:cNvPr>
          <p:cNvSpPr>
            <a:spLocks noGrp="1" noChangeArrowheads="1"/>
          </p:cNvSpPr>
          <p:nvPr>
            <p:ph type="body" sz="half" idx="1"/>
          </p:nvPr>
        </p:nvSpPr>
        <p:spPr>
          <a:xfrm>
            <a:off x="684213" y="260350"/>
            <a:ext cx="7775575" cy="1368425"/>
          </a:xfrm>
        </p:spPr>
        <p:txBody>
          <a:bodyPr/>
          <a:lstStyle/>
          <a:p>
            <a:pPr eaLnBrk="1" hangingPunct="1"/>
            <a:r>
              <a:rPr lang="zh-CN" altLang="en-US" sz="3600"/>
              <a:t>确定分</a:t>
            </a:r>
            <a:r>
              <a:rPr lang="en-US" altLang="zh-CN" sz="3600"/>
              <a:t>E-R</a:t>
            </a:r>
            <a:r>
              <a:rPr lang="zh-CN" altLang="en-US" sz="3600"/>
              <a:t>图实体之间的数据依赖，并用实体码之间的函数依赖表示</a:t>
            </a:r>
          </a:p>
        </p:txBody>
      </p:sp>
      <p:pic>
        <p:nvPicPr>
          <p:cNvPr id="110596" name="Picture 4">
            <a:extLst>
              <a:ext uri="{FF2B5EF4-FFF2-40B4-BE49-F238E27FC236}">
                <a16:creationId xmlns:a16="http://schemas.microsoft.com/office/drawing/2014/main" id="{90E08C0C-7A91-43DF-8CC6-059718E4F2D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0" y="1916113"/>
            <a:ext cx="4859338" cy="3435350"/>
          </a:xfrm>
          <a:noFill/>
        </p:spPr>
      </p:pic>
      <p:sp>
        <p:nvSpPr>
          <p:cNvPr id="108549" name="Rectangle 7">
            <a:extLst>
              <a:ext uri="{FF2B5EF4-FFF2-40B4-BE49-F238E27FC236}">
                <a16:creationId xmlns:a16="http://schemas.microsoft.com/office/drawing/2014/main" id="{4FA4A478-FC06-4CC7-987A-785264755B87}"/>
              </a:ext>
            </a:extLst>
          </p:cNvPr>
          <p:cNvSpPr>
            <a:spLocks noChangeArrowheads="1"/>
          </p:cNvSpPr>
          <p:nvPr/>
        </p:nvSpPr>
        <p:spPr bwMode="auto">
          <a:xfrm>
            <a:off x="5003800" y="1700213"/>
            <a:ext cx="3994150" cy="4392612"/>
          </a:xfrm>
          <a:prstGeom prst="rect">
            <a:avLst/>
          </a:prstGeom>
          <a:solidFill>
            <a:srgbClr val="FFFF99"/>
          </a:solidFill>
          <a:ln w="9525">
            <a:solidFill>
              <a:schemeClr val="tx1"/>
            </a:solidFill>
            <a:miter lim="800000"/>
            <a:headEnd/>
            <a:tailEnd/>
          </a:ln>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a:solidFill>
                  <a:schemeClr val="accent2"/>
                </a:solidFill>
              </a:rPr>
              <a:t>(1) </a:t>
            </a:r>
            <a:r>
              <a:rPr lang="zh-CN" altLang="en-US">
                <a:solidFill>
                  <a:schemeClr val="accent2"/>
                </a:solidFill>
              </a:rPr>
              <a:t>部门和职工之间一对多的联系可表示为：</a:t>
            </a:r>
            <a:r>
              <a:rPr lang="zh-CN" altLang="en-US" b="1">
                <a:solidFill>
                  <a:schemeClr val="accent2"/>
                </a:solidFill>
              </a:rPr>
              <a:t>职工号</a:t>
            </a:r>
            <a:r>
              <a:rPr lang="en-US" altLang="zh-CN" b="1">
                <a:solidFill>
                  <a:schemeClr val="accent2"/>
                </a:solidFill>
              </a:rPr>
              <a:t>→</a:t>
            </a:r>
            <a:r>
              <a:rPr lang="zh-CN" altLang="en-US" b="1">
                <a:solidFill>
                  <a:schemeClr val="accent2"/>
                </a:solidFill>
              </a:rPr>
              <a:t>部门号</a:t>
            </a:r>
          </a:p>
          <a:p>
            <a:pPr eaLnBrk="1" hangingPunct="1">
              <a:spcBef>
                <a:spcPct val="0"/>
              </a:spcBef>
              <a:buFontTx/>
              <a:buNone/>
            </a:pPr>
            <a:r>
              <a:rPr lang="en-US" altLang="zh-CN">
                <a:solidFill>
                  <a:schemeClr val="accent2"/>
                </a:solidFill>
              </a:rPr>
              <a:t>(2) </a:t>
            </a:r>
            <a:r>
              <a:rPr lang="zh-CN" altLang="en-US">
                <a:solidFill>
                  <a:schemeClr val="accent2"/>
                </a:solidFill>
              </a:rPr>
              <a:t>职工和产品之间多对多的联系可表示为：</a:t>
            </a:r>
            <a:r>
              <a:rPr lang="zh-CN" altLang="en-US" b="1">
                <a:solidFill>
                  <a:schemeClr val="accent2"/>
                </a:solidFill>
              </a:rPr>
              <a:t>（职工号，产品号）</a:t>
            </a:r>
            <a:r>
              <a:rPr lang="en-US" altLang="zh-CN" b="1">
                <a:solidFill>
                  <a:schemeClr val="accent2"/>
                </a:solidFill>
              </a:rPr>
              <a:t>→</a:t>
            </a:r>
            <a:r>
              <a:rPr lang="zh-CN" altLang="en-US" b="1">
                <a:solidFill>
                  <a:schemeClr val="accent2"/>
                </a:solidFill>
              </a:rPr>
              <a:t>工作天数</a:t>
            </a:r>
          </a:p>
          <a:p>
            <a:pPr eaLnBrk="1" hangingPunct="1">
              <a:spcBef>
                <a:spcPct val="0"/>
              </a:spcBef>
              <a:buFontTx/>
              <a:buNone/>
            </a:pPr>
            <a:r>
              <a:rPr lang="en-US" altLang="zh-CN">
                <a:solidFill>
                  <a:schemeClr val="accent2"/>
                </a:solidFill>
              </a:rPr>
              <a:t>(3) </a:t>
            </a:r>
            <a:r>
              <a:rPr lang="zh-CN" altLang="en-US">
                <a:solidFill>
                  <a:schemeClr val="accent2"/>
                </a:solidFill>
              </a:rPr>
              <a:t>函数依赖集</a:t>
            </a:r>
            <a:r>
              <a:rPr lang="en-US" altLang="zh-CN" sz="2800" i="1">
                <a:solidFill>
                  <a:schemeClr val="accent2"/>
                </a:solidFill>
              </a:rPr>
              <a:t>F</a:t>
            </a:r>
            <a:r>
              <a:rPr lang="en-US" altLang="zh-CN" sz="3600" i="1" baseline="-25000">
                <a:solidFill>
                  <a:schemeClr val="accent2"/>
                </a:solidFill>
              </a:rPr>
              <a:t>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854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854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854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5">
            <a:extLst>
              <a:ext uri="{FF2B5EF4-FFF2-40B4-BE49-F238E27FC236}">
                <a16:creationId xmlns:a16="http://schemas.microsoft.com/office/drawing/2014/main" id="{437E6F9E-3593-47C8-A0C4-A6DB53C0B6B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2F6851E-7B7C-4E07-BC4B-7055B73F8395}" type="slidenum">
              <a:rPr lang="zh-CN" altLang="en-US" sz="1400" smtClean="0"/>
              <a:pPr>
                <a:spcBef>
                  <a:spcPct val="0"/>
                </a:spcBef>
                <a:buFontTx/>
                <a:buNone/>
              </a:pPr>
              <a:t>106</a:t>
            </a:fld>
            <a:endParaRPr lang="en-US" altLang="zh-CN" sz="1400"/>
          </a:p>
        </p:txBody>
      </p:sp>
      <p:sp>
        <p:nvSpPr>
          <p:cNvPr id="109571" name="Rectangle 3">
            <a:extLst>
              <a:ext uri="{FF2B5EF4-FFF2-40B4-BE49-F238E27FC236}">
                <a16:creationId xmlns:a16="http://schemas.microsoft.com/office/drawing/2014/main" id="{7C71F73D-F6B3-4986-9846-C6A0FEBA11F9}"/>
              </a:ext>
            </a:extLst>
          </p:cNvPr>
          <p:cNvSpPr>
            <a:spLocks noGrp="1" noChangeArrowheads="1"/>
          </p:cNvSpPr>
          <p:nvPr>
            <p:ph type="body" idx="1"/>
          </p:nvPr>
        </p:nvSpPr>
        <p:spPr>
          <a:xfrm>
            <a:off x="457200" y="908050"/>
            <a:ext cx="8435975" cy="5218113"/>
          </a:xfrm>
        </p:spPr>
        <p:txBody>
          <a:bodyPr/>
          <a:lstStyle/>
          <a:p>
            <a:pPr marL="609600" indent="-609600" eaLnBrk="1" hangingPunct="1"/>
            <a:r>
              <a:rPr lang="zh-CN" altLang="en-US" sz="3600"/>
              <a:t>求</a:t>
            </a:r>
            <a:r>
              <a:rPr lang="en-US" altLang="zh-CN" sz="3600" i="1"/>
              <a:t>F</a:t>
            </a:r>
            <a:r>
              <a:rPr lang="en-US" altLang="zh-CN" sz="3600" i="1" baseline="-25000"/>
              <a:t>L</a:t>
            </a:r>
            <a:r>
              <a:rPr lang="zh-CN" altLang="en-US" sz="3600"/>
              <a:t>的最小覆盖</a:t>
            </a:r>
            <a:r>
              <a:rPr lang="en-US" altLang="zh-CN" sz="3600" i="1"/>
              <a:t>G</a:t>
            </a:r>
            <a:r>
              <a:rPr lang="en-US" altLang="zh-CN" sz="3600" i="1" baseline="-25000"/>
              <a:t>L</a:t>
            </a:r>
            <a:r>
              <a:rPr lang="zh-CN" altLang="en-US" sz="3600"/>
              <a:t>，差集为</a:t>
            </a:r>
            <a:r>
              <a:rPr lang="en-US" altLang="zh-CN" sz="3600" i="1"/>
              <a:t>D </a:t>
            </a:r>
            <a:r>
              <a:rPr lang="en-US" altLang="zh-CN" sz="3600"/>
              <a:t>= </a:t>
            </a:r>
            <a:r>
              <a:rPr lang="en-US" altLang="zh-CN" sz="3600" i="1"/>
              <a:t>F</a:t>
            </a:r>
            <a:r>
              <a:rPr lang="en-US" altLang="zh-CN" sz="3600" i="1" baseline="-25000"/>
              <a:t>L</a:t>
            </a:r>
            <a:r>
              <a:rPr lang="en-US" altLang="zh-CN" sz="3600"/>
              <a:t>-</a:t>
            </a:r>
            <a:r>
              <a:rPr lang="en-US" altLang="zh-CN" sz="3600" i="1"/>
              <a:t>G</a:t>
            </a:r>
            <a:r>
              <a:rPr lang="en-US" altLang="zh-CN" sz="3600" i="1" baseline="-25000"/>
              <a:t>L</a:t>
            </a:r>
            <a:endParaRPr lang="zh-CN" altLang="en-US" sz="3600"/>
          </a:p>
          <a:p>
            <a:pPr marL="609600" indent="-609600" eaLnBrk="1" hangingPunct="1"/>
            <a:r>
              <a:rPr lang="zh-CN" altLang="en-US" sz="3600"/>
              <a:t>逐一考察</a:t>
            </a:r>
            <a:r>
              <a:rPr lang="en-US" altLang="zh-CN" sz="3600" i="1"/>
              <a:t>D</a:t>
            </a:r>
            <a:r>
              <a:rPr lang="zh-CN" altLang="en-US" sz="3600"/>
              <a:t>中的函数依赖，确定是否是冗余的联系，若是，就把它去掉</a:t>
            </a:r>
          </a:p>
          <a:p>
            <a:pPr marL="990600" lvl="1" indent="-533400" eaLnBrk="1" hangingPunct="1">
              <a:buFontTx/>
              <a:buAutoNum type="circleNumDbPlain"/>
            </a:pPr>
            <a:r>
              <a:rPr lang="zh-CN" altLang="en-US" sz="3600">
                <a:solidFill>
                  <a:schemeClr val="accent2"/>
                </a:solidFill>
              </a:rPr>
              <a:t>冗余的联系一定在</a:t>
            </a:r>
            <a:r>
              <a:rPr lang="en-US" altLang="zh-CN" sz="3600" i="1">
                <a:solidFill>
                  <a:schemeClr val="accent2"/>
                </a:solidFill>
              </a:rPr>
              <a:t>D</a:t>
            </a:r>
            <a:r>
              <a:rPr lang="zh-CN" altLang="en-US" sz="3600">
                <a:solidFill>
                  <a:schemeClr val="accent2"/>
                </a:solidFill>
              </a:rPr>
              <a:t>中，而</a:t>
            </a:r>
            <a:r>
              <a:rPr lang="en-US" altLang="zh-CN" sz="3600" i="1">
                <a:solidFill>
                  <a:schemeClr val="accent2"/>
                </a:solidFill>
              </a:rPr>
              <a:t>D</a:t>
            </a:r>
            <a:r>
              <a:rPr lang="zh-CN" altLang="en-US" sz="3600">
                <a:solidFill>
                  <a:schemeClr val="accent2"/>
                </a:solidFill>
              </a:rPr>
              <a:t>中的联系不一定是冗余的。</a:t>
            </a:r>
          </a:p>
          <a:p>
            <a:pPr marL="990600" lvl="1" indent="-533400" eaLnBrk="1" hangingPunct="1">
              <a:buFontTx/>
              <a:buAutoNum type="circleNumDbPlain"/>
            </a:pPr>
            <a:r>
              <a:rPr lang="zh-CN" altLang="en-US" sz="3600"/>
              <a:t>当实体之间存在多种联系时要将实体之间的联系在形式上加以区分。</a:t>
            </a:r>
          </a:p>
          <a:p>
            <a:pPr marL="609600" indent="-609600"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95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95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95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5">
            <a:extLst>
              <a:ext uri="{FF2B5EF4-FFF2-40B4-BE49-F238E27FC236}">
                <a16:creationId xmlns:a16="http://schemas.microsoft.com/office/drawing/2014/main" id="{06498DFF-1771-4146-A1C9-AD521BBC5FC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9CAC0EE-EEB0-4628-96BD-35F7EB95FA49}" type="slidenum">
              <a:rPr lang="zh-CN" altLang="en-US" sz="1400" smtClean="0"/>
              <a:pPr>
                <a:spcBef>
                  <a:spcPct val="0"/>
                </a:spcBef>
                <a:buFontTx/>
                <a:buNone/>
              </a:pPr>
              <a:t>107</a:t>
            </a:fld>
            <a:endParaRPr lang="en-US" altLang="zh-CN" sz="1400"/>
          </a:p>
        </p:txBody>
      </p:sp>
      <p:sp>
        <p:nvSpPr>
          <p:cNvPr id="112643" name="Rectangle 2">
            <a:extLst>
              <a:ext uri="{FF2B5EF4-FFF2-40B4-BE49-F238E27FC236}">
                <a16:creationId xmlns:a16="http://schemas.microsoft.com/office/drawing/2014/main" id="{A8D84E1A-BFD4-43A3-BAD9-B8DCC71EB947}"/>
              </a:ext>
            </a:extLst>
          </p:cNvPr>
          <p:cNvSpPr>
            <a:spLocks noGrp="1" noChangeArrowheads="1"/>
          </p:cNvSpPr>
          <p:nvPr>
            <p:ph type="title"/>
          </p:nvPr>
        </p:nvSpPr>
        <p:spPr/>
        <p:txBody>
          <a:bodyPr/>
          <a:lstStyle/>
          <a:p>
            <a:pPr eaLnBrk="1" hangingPunct="1"/>
            <a:r>
              <a:rPr lang="zh-CN" altLang="en-US" b="1"/>
              <a:t>验证整体概念结构</a:t>
            </a:r>
          </a:p>
        </p:txBody>
      </p:sp>
      <p:sp>
        <p:nvSpPr>
          <p:cNvPr id="143363" name="Rectangle 3">
            <a:extLst>
              <a:ext uri="{FF2B5EF4-FFF2-40B4-BE49-F238E27FC236}">
                <a16:creationId xmlns:a16="http://schemas.microsoft.com/office/drawing/2014/main" id="{D4934EDD-9B59-4799-8A27-06F683C5FEA9}"/>
              </a:ext>
            </a:extLst>
          </p:cNvPr>
          <p:cNvSpPr>
            <a:spLocks noGrp="1" noChangeArrowheads="1"/>
          </p:cNvSpPr>
          <p:nvPr>
            <p:ph type="body" idx="1"/>
          </p:nvPr>
        </p:nvSpPr>
        <p:spPr>
          <a:xfrm>
            <a:off x="250825" y="1341438"/>
            <a:ext cx="8137525" cy="5256212"/>
          </a:xfrm>
        </p:spPr>
        <p:txBody>
          <a:bodyPr/>
          <a:lstStyle/>
          <a:p>
            <a:pPr marL="0" indent="0" eaLnBrk="1" hangingPunct="1">
              <a:buFontTx/>
              <a:buNone/>
            </a:pPr>
            <a:r>
              <a:rPr lang="en-US" altLang="zh-CN"/>
              <a:t>E-R</a:t>
            </a:r>
            <a:r>
              <a:rPr lang="zh-CN" altLang="en-US"/>
              <a:t>图集成后形成一个整体的数据库概念结构，对该整体概念结构还必须进行进一步验证，确保它能够满足下列条件：</a:t>
            </a:r>
          </a:p>
          <a:p>
            <a:pPr marL="715963" lvl="1" indent="-358775" eaLnBrk="1" hangingPunct="1">
              <a:buFontTx/>
              <a:buAutoNum type="circleNumDbPlain"/>
            </a:pPr>
            <a:r>
              <a:rPr lang="zh-CN" altLang="en-US" sz="3200"/>
              <a:t>整体概念结构内部必须具有一致性，不存在互相矛盾的表达。</a:t>
            </a:r>
          </a:p>
          <a:p>
            <a:pPr marL="715963" lvl="1" indent="-358775" eaLnBrk="1" hangingPunct="1">
              <a:buFontTx/>
              <a:buAutoNum type="circleNumDbPlain"/>
            </a:pPr>
            <a:r>
              <a:rPr lang="zh-CN" altLang="en-US" sz="3200"/>
              <a:t>整体概念结构能准确地反映原来的每个</a:t>
            </a:r>
            <a:r>
              <a:rPr lang="en-US" altLang="zh-CN" sz="3200"/>
              <a:t>E-R</a:t>
            </a:r>
            <a:r>
              <a:rPr lang="zh-CN" altLang="en-US" sz="3200"/>
              <a:t>图结构，包括属性、实体及实体间的联系。</a:t>
            </a:r>
          </a:p>
          <a:p>
            <a:pPr marL="715963" lvl="1" indent="-358775" eaLnBrk="1" hangingPunct="1">
              <a:buFontTx/>
              <a:buAutoNum type="circleNumDbPlain"/>
            </a:pPr>
            <a:r>
              <a:rPr lang="zh-CN" altLang="en-US" sz="3200"/>
              <a:t>整体概念结构能满足需求分析阶段所确定的所有要求。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6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36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3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5">
            <a:extLst>
              <a:ext uri="{FF2B5EF4-FFF2-40B4-BE49-F238E27FC236}">
                <a16:creationId xmlns:a16="http://schemas.microsoft.com/office/drawing/2014/main" id="{3F31BA12-466D-4213-9037-C8E4EE197D2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FA67978-A265-45B0-A084-5CF2E05E8A9C}" type="slidenum">
              <a:rPr lang="zh-CN" altLang="en-US" sz="1400" smtClean="0"/>
              <a:pPr>
                <a:spcBef>
                  <a:spcPct val="0"/>
                </a:spcBef>
                <a:buFontTx/>
                <a:buNone/>
              </a:pPr>
              <a:t>108</a:t>
            </a:fld>
            <a:endParaRPr lang="en-US" altLang="zh-CN" sz="1400"/>
          </a:p>
        </p:txBody>
      </p:sp>
      <p:sp>
        <p:nvSpPr>
          <p:cNvPr id="113667" name="Rectangle 3">
            <a:extLst>
              <a:ext uri="{FF2B5EF4-FFF2-40B4-BE49-F238E27FC236}">
                <a16:creationId xmlns:a16="http://schemas.microsoft.com/office/drawing/2014/main" id="{1E659598-28A7-4A9C-8CB2-FC93C56808AC}"/>
              </a:ext>
            </a:extLst>
          </p:cNvPr>
          <p:cNvSpPr>
            <a:spLocks noGrp="1" noChangeArrowheads="1"/>
          </p:cNvSpPr>
          <p:nvPr>
            <p:ph type="body" idx="1"/>
          </p:nvPr>
        </p:nvSpPr>
        <p:spPr>
          <a:xfrm>
            <a:off x="395288" y="1341438"/>
            <a:ext cx="8507412" cy="4525962"/>
          </a:xfrm>
        </p:spPr>
        <p:txBody>
          <a:bodyPr/>
          <a:lstStyle/>
          <a:p>
            <a:pPr eaLnBrk="1" hangingPunct="1"/>
            <a:r>
              <a:rPr lang="zh-CN" altLang="en-US" sz="4000"/>
              <a:t>整体概念结构最终还应该提交给用户，征求用户和有关人员的意见，进行评审、修改和优化，然后把它确定下来，作为数据库概念结构，作为进一步设计数据库的依据。</a:t>
            </a:r>
          </a:p>
          <a:p>
            <a:pPr eaLnBrk="1" hangingPunct="1"/>
            <a:endParaRPr lang="zh-CN" altLang="en-US" sz="400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灯片编号占位符 5">
            <a:extLst>
              <a:ext uri="{FF2B5EF4-FFF2-40B4-BE49-F238E27FC236}">
                <a16:creationId xmlns:a16="http://schemas.microsoft.com/office/drawing/2014/main" id="{C3B5D3BE-A261-400C-BEAD-693A46765A8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974BB50-F2A7-4811-B214-D0927355831E}" type="slidenum">
              <a:rPr lang="zh-CN" altLang="en-US" sz="1400" smtClean="0"/>
              <a:pPr>
                <a:spcBef>
                  <a:spcPct val="0"/>
                </a:spcBef>
                <a:buFontTx/>
                <a:buNone/>
              </a:pPr>
              <a:t>109</a:t>
            </a:fld>
            <a:endParaRPr lang="en-US" altLang="zh-CN" sz="1400"/>
          </a:p>
        </p:txBody>
      </p:sp>
      <p:sp>
        <p:nvSpPr>
          <p:cNvPr id="114691" name="Rectangle 2">
            <a:extLst>
              <a:ext uri="{FF2B5EF4-FFF2-40B4-BE49-F238E27FC236}">
                <a16:creationId xmlns:a16="http://schemas.microsoft.com/office/drawing/2014/main" id="{316C95F6-F637-4BBE-BB23-B684F8D608EB}"/>
              </a:ext>
            </a:extLst>
          </p:cNvPr>
          <p:cNvSpPr>
            <a:spLocks noGrp="1" noChangeArrowheads="1"/>
          </p:cNvSpPr>
          <p:nvPr>
            <p:ph type="title"/>
          </p:nvPr>
        </p:nvSpPr>
        <p:spPr/>
        <p:txBody>
          <a:bodyPr/>
          <a:lstStyle/>
          <a:p>
            <a:pPr eaLnBrk="1" hangingPunct="1"/>
            <a:r>
              <a:rPr lang="zh-CN" altLang="en-US" b="1"/>
              <a:t>概念结构设计小结</a:t>
            </a:r>
          </a:p>
        </p:txBody>
      </p:sp>
      <p:sp>
        <p:nvSpPr>
          <p:cNvPr id="114692" name="Rectangle 3">
            <a:extLst>
              <a:ext uri="{FF2B5EF4-FFF2-40B4-BE49-F238E27FC236}">
                <a16:creationId xmlns:a16="http://schemas.microsoft.com/office/drawing/2014/main" id="{7253F2F3-68D0-4B53-B79B-47F5CF17AAD2}"/>
              </a:ext>
            </a:extLst>
          </p:cNvPr>
          <p:cNvSpPr>
            <a:spLocks noGrp="1" noChangeArrowheads="1"/>
          </p:cNvSpPr>
          <p:nvPr>
            <p:ph type="body" idx="1"/>
          </p:nvPr>
        </p:nvSpPr>
        <p:spPr>
          <a:xfrm>
            <a:off x="250825" y="1600200"/>
            <a:ext cx="8686800" cy="4525963"/>
          </a:xfrm>
        </p:spPr>
        <p:txBody>
          <a:bodyPr/>
          <a:lstStyle/>
          <a:p>
            <a:pPr marL="609600" indent="-609600" eaLnBrk="1" hangingPunct="1">
              <a:buFontTx/>
              <a:buNone/>
            </a:pPr>
            <a:r>
              <a:rPr lang="zh-CN" altLang="en-US" sz="4000"/>
              <a:t>概念结构设计的步骤</a:t>
            </a:r>
          </a:p>
          <a:p>
            <a:pPr marL="990600" lvl="1" indent="-533400" eaLnBrk="1" hangingPunct="1">
              <a:buFontTx/>
              <a:buAutoNum type="circleNumDbPlain"/>
            </a:pPr>
            <a:r>
              <a:rPr lang="zh-CN" altLang="en-US" sz="3600"/>
              <a:t>抽象数据并设计局部</a:t>
            </a:r>
            <a:r>
              <a:rPr lang="en-US" altLang="zh-CN" sz="3600"/>
              <a:t>E-R</a:t>
            </a:r>
            <a:r>
              <a:rPr lang="zh-CN" altLang="en-US" sz="3600"/>
              <a:t>图</a:t>
            </a:r>
          </a:p>
          <a:p>
            <a:pPr marL="990600" lvl="1" indent="-533400" eaLnBrk="1" hangingPunct="1">
              <a:buFontTx/>
              <a:buAutoNum type="circleNumDbPlain"/>
            </a:pPr>
            <a:r>
              <a:rPr lang="zh-CN" altLang="en-US" sz="3600"/>
              <a:t>集成局部</a:t>
            </a:r>
            <a:r>
              <a:rPr lang="en-US" altLang="zh-CN" sz="3600"/>
              <a:t>E-R</a:t>
            </a:r>
            <a:r>
              <a:rPr lang="zh-CN" altLang="en-US" sz="3600"/>
              <a:t>图，得到全局概念结构</a:t>
            </a:r>
          </a:p>
          <a:p>
            <a:pPr marL="990600" lvl="1" indent="-533400" eaLnBrk="1" hangingPunct="1">
              <a:buFontTx/>
              <a:buAutoNum type="circleNumDbPlain"/>
            </a:pPr>
            <a:r>
              <a:rPr lang="zh-CN" altLang="en-US" sz="3600"/>
              <a:t>验证整体概念结构</a:t>
            </a:r>
          </a:p>
          <a:p>
            <a:pPr marL="609600" indent="-609600"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469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469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469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a:extLst>
              <a:ext uri="{FF2B5EF4-FFF2-40B4-BE49-F238E27FC236}">
                <a16:creationId xmlns:a16="http://schemas.microsoft.com/office/drawing/2014/main" id="{CEAB1261-7E4E-420D-9642-0EDB0CFDA48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15D6457-7278-4D57-BAE5-874CD7738F02}" type="slidenum">
              <a:rPr lang="zh-CN" altLang="en-US" sz="1400" smtClean="0"/>
              <a:pPr>
                <a:spcBef>
                  <a:spcPct val="0"/>
                </a:spcBef>
                <a:buFontTx/>
                <a:buNone/>
              </a:pPr>
              <a:t>11</a:t>
            </a:fld>
            <a:endParaRPr lang="en-US" altLang="zh-CN" sz="1400"/>
          </a:p>
        </p:txBody>
      </p:sp>
      <p:sp>
        <p:nvSpPr>
          <p:cNvPr id="14339" name="Rectangle 2">
            <a:extLst>
              <a:ext uri="{FF2B5EF4-FFF2-40B4-BE49-F238E27FC236}">
                <a16:creationId xmlns:a16="http://schemas.microsoft.com/office/drawing/2014/main" id="{B8270E98-F194-493D-BDE5-7DAA428A970B}"/>
              </a:ext>
            </a:extLst>
          </p:cNvPr>
          <p:cNvSpPr>
            <a:spLocks noGrp="1" noChangeArrowheads="1"/>
          </p:cNvSpPr>
          <p:nvPr>
            <p:ph type="title"/>
          </p:nvPr>
        </p:nvSpPr>
        <p:spPr/>
        <p:txBody>
          <a:bodyPr/>
          <a:lstStyle/>
          <a:p>
            <a:pPr eaLnBrk="1" hangingPunct="1"/>
            <a:r>
              <a:rPr lang="zh-CN" altLang="en-US" b="1"/>
              <a:t>数据库设计的基本步骤</a:t>
            </a:r>
          </a:p>
        </p:txBody>
      </p:sp>
      <p:sp>
        <p:nvSpPr>
          <p:cNvPr id="21507" name="Rectangle 3">
            <a:extLst>
              <a:ext uri="{FF2B5EF4-FFF2-40B4-BE49-F238E27FC236}">
                <a16:creationId xmlns:a16="http://schemas.microsoft.com/office/drawing/2014/main" id="{A37A92A9-3C17-46DA-860C-35A835AACA1D}"/>
              </a:ext>
            </a:extLst>
          </p:cNvPr>
          <p:cNvSpPr>
            <a:spLocks noGrp="1" noChangeArrowheads="1"/>
          </p:cNvSpPr>
          <p:nvPr>
            <p:ph type="body" idx="1"/>
          </p:nvPr>
        </p:nvSpPr>
        <p:spPr>
          <a:xfrm>
            <a:off x="323850" y="1412875"/>
            <a:ext cx="8507413" cy="4895850"/>
          </a:xfrm>
        </p:spPr>
        <p:txBody>
          <a:bodyPr/>
          <a:lstStyle/>
          <a:p>
            <a:pPr marL="609600" indent="-609600" eaLnBrk="1" hangingPunct="1">
              <a:buFontTx/>
              <a:buNone/>
            </a:pPr>
            <a:r>
              <a:rPr lang="zh-CN" altLang="en-US" sz="3600"/>
              <a:t>准备工作：选定参加设计的人</a:t>
            </a:r>
          </a:p>
          <a:p>
            <a:pPr marL="990600" lvl="1" indent="-533400" eaLnBrk="1" hangingPunct="1">
              <a:buFontTx/>
              <a:buAutoNum type="circleNumDbPlain"/>
            </a:pPr>
            <a:r>
              <a:rPr lang="zh-CN" altLang="en-US" sz="3600">
                <a:solidFill>
                  <a:schemeClr val="accent2"/>
                </a:solidFill>
              </a:rPr>
              <a:t>系统分析人员、数据库设计人员</a:t>
            </a:r>
          </a:p>
          <a:p>
            <a:pPr marL="1371600" lvl="2" indent="-457200" eaLnBrk="1" hangingPunct="1"/>
            <a:r>
              <a:rPr lang="zh-CN" altLang="en-US" sz="3200"/>
              <a:t>自始至终参与数据库设计</a:t>
            </a:r>
          </a:p>
          <a:p>
            <a:pPr marL="990600" lvl="1" indent="-533400" eaLnBrk="1" hangingPunct="1">
              <a:buFontTx/>
              <a:buAutoNum type="circleNumDbPlain"/>
            </a:pPr>
            <a:r>
              <a:rPr lang="zh-CN" altLang="en-US" sz="3600">
                <a:solidFill>
                  <a:schemeClr val="accent2"/>
                </a:solidFill>
              </a:rPr>
              <a:t>数据库管理员和用户</a:t>
            </a:r>
          </a:p>
          <a:p>
            <a:pPr marL="1371600" lvl="2" indent="-457200" eaLnBrk="1" hangingPunct="1"/>
            <a:r>
              <a:rPr lang="zh-CN" altLang="en-US" sz="3200"/>
              <a:t>主要参加需求分析和数据库的运行维护</a:t>
            </a:r>
          </a:p>
          <a:p>
            <a:pPr marL="990600" lvl="1" indent="-533400" eaLnBrk="1" hangingPunct="1">
              <a:buFontTx/>
              <a:buAutoNum type="circleNumDbPlain"/>
            </a:pPr>
            <a:r>
              <a:rPr lang="zh-CN" altLang="en-US" sz="3600">
                <a:solidFill>
                  <a:schemeClr val="accent2"/>
                </a:solidFill>
              </a:rPr>
              <a:t>应用开发人员（程序员和操作员）</a:t>
            </a:r>
          </a:p>
          <a:p>
            <a:pPr marL="1371600" lvl="2" indent="-457200" eaLnBrk="1" hangingPunct="1"/>
            <a:r>
              <a:rPr lang="zh-CN" altLang="en-US" sz="3200"/>
              <a:t>在系统实施阶段参与进来，负责编制程序和准备软硬件环境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21507">
                                            <p:txEl>
                                              <p:pRg st="3" end="3"/>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1507">
                                            <p:txEl>
                                              <p:pRg st="5" end="5"/>
                                            </p:txEl>
                                          </p:spTgt>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215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5">
            <a:extLst>
              <a:ext uri="{FF2B5EF4-FFF2-40B4-BE49-F238E27FC236}">
                <a16:creationId xmlns:a16="http://schemas.microsoft.com/office/drawing/2014/main" id="{CBFF8C3B-3863-4BA1-BBBF-6F415174BAF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2E7D48A-CAEB-41E1-89FB-4B01A6BBB217}" type="slidenum">
              <a:rPr lang="zh-CN" altLang="en-US" sz="1400" smtClean="0"/>
              <a:pPr>
                <a:spcBef>
                  <a:spcPct val="0"/>
                </a:spcBef>
                <a:buFontTx/>
                <a:buNone/>
              </a:pPr>
              <a:t>110</a:t>
            </a:fld>
            <a:endParaRPr lang="en-US" altLang="zh-CN" sz="1400"/>
          </a:p>
        </p:txBody>
      </p:sp>
      <p:sp>
        <p:nvSpPr>
          <p:cNvPr id="115715" name="Rectangle 2">
            <a:extLst>
              <a:ext uri="{FF2B5EF4-FFF2-40B4-BE49-F238E27FC236}">
                <a16:creationId xmlns:a16="http://schemas.microsoft.com/office/drawing/2014/main" id="{9F4EB86C-EF44-46F3-8EB5-8E71600024D4}"/>
              </a:ext>
            </a:extLst>
          </p:cNvPr>
          <p:cNvSpPr>
            <a:spLocks noGrp="1" noChangeArrowheads="1"/>
          </p:cNvSpPr>
          <p:nvPr>
            <p:ph type="title"/>
          </p:nvPr>
        </p:nvSpPr>
        <p:spPr/>
        <p:txBody>
          <a:bodyPr/>
          <a:lstStyle/>
          <a:p>
            <a:pPr eaLnBrk="1" hangingPunct="1"/>
            <a:r>
              <a:rPr lang="zh-CN" altLang="en-US" b="1"/>
              <a:t>概念结构设计小结</a:t>
            </a:r>
          </a:p>
        </p:txBody>
      </p:sp>
      <p:sp>
        <p:nvSpPr>
          <p:cNvPr id="115716" name="Rectangle 3">
            <a:extLst>
              <a:ext uri="{FF2B5EF4-FFF2-40B4-BE49-F238E27FC236}">
                <a16:creationId xmlns:a16="http://schemas.microsoft.com/office/drawing/2014/main" id="{40725F7B-D567-4961-A375-EAE6B9B92615}"/>
              </a:ext>
            </a:extLst>
          </p:cNvPr>
          <p:cNvSpPr>
            <a:spLocks noGrp="1" noChangeArrowheads="1"/>
          </p:cNvSpPr>
          <p:nvPr>
            <p:ph type="body" idx="1"/>
          </p:nvPr>
        </p:nvSpPr>
        <p:spPr/>
        <p:txBody>
          <a:bodyPr/>
          <a:lstStyle/>
          <a:p>
            <a:pPr marL="609600" indent="-609600" eaLnBrk="1" hangingPunct="1">
              <a:buFontTx/>
              <a:buNone/>
            </a:pPr>
            <a:r>
              <a:rPr lang="zh-CN" altLang="en-US" sz="4000"/>
              <a:t>数据抽象</a:t>
            </a:r>
          </a:p>
          <a:p>
            <a:pPr marL="990600" lvl="1" indent="-533400" eaLnBrk="1" hangingPunct="1">
              <a:buFontTx/>
              <a:buAutoNum type="circleNumDbPlain"/>
            </a:pPr>
            <a:r>
              <a:rPr lang="zh-CN" altLang="en-US" sz="4000"/>
              <a:t>分类 </a:t>
            </a:r>
          </a:p>
          <a:p>
            <a:pPr marL="990600" lvl="1" indent="-533400" eaLnBrk="1" hangingPunct="1">
              <a:buFontTx/>
              <a:buAutoNum type="circleNumDbPlain"/>
            </a:pPr>
            <a:r>
              <a:rPr lang="zh-CN" altLang="en-US" sz="4000"/>
              <a:t>聚集</a:t>
            </a:r>
          </a:p>
          <a:p>
            <a:pPr marL="990600" lvl="1" indent="-533400" eaLnBrk="1" hangingPunct="1">
              <a:buFontTx/>
              <a:buAutoNum type="circleNumDbPlain"/>
            </a:pPr>
            <a:r>
              <a:rPr lang="zh-CN" altLang="en-US" sz="4000"/>
              <a:t>概括</a:t>
            </a:r>
          </a:p>
          <a:p>
            <a:pPr marL="609600" indent="-609600" eaLnBrk="1" hangingPunct="1"/>
            <a:endParaRPr lang="zh-CN" altLang="en-US"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571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571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571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5">
            <a:extLst>
              <a:ext uri="{FF2B5EF4-FFF2-40B4-BE49-F238E27FC236}">
                <a16:creationId xmlns:a16="http://schemas.microsoft.com/office/drawing/2014/main" id="{67613A3D-12B8-4BA9-9692-971FED8FCFC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0F974FD-A226-463F-A6F6-2655354987DA}" type="slidenum">
              <a:rPr lang="zh-CN" altLang="en-US" sz="1400" smtClean="0"/>
              <a:pPr>
                <a:spcBef>
                  <a:spcPct val="0"/>
                </a:spcBef>
                <a:buFontTx/>
                <a:buNone/>
              </a:pPr>
              <a:t>111</a:t>
            </a:fld>
            <a:endParaRPr lang="en-US" altLang="zh-CN" sz="1400"/>
          </a:p>
        </p:txBody>
      </p:sp>
      <p:sp>
        <p:nvSpPr>
          <p:cNvPr id="116739" name="Rectangle 2">
            <a:extLst>
              <a:ext uri="{FF2B5EF4-FFF2-40B4-BE49-F238E27FC236}">
                <a16:creationId xmlns:a16="http://schemas.microsoft.com/office/drawing/2014/main" id="{D9E4F680-E0D5-41AC-8D88-964075D259C0}"/>
              </a:ext>
            </a:extLst>
          </p:cNvPr>
          <p:cNvSpPr>
            <a:spLocks noGrp="1" noChangeArrowheads="1"/>
          </p:cNvSpPr>
          <p:nvPr>
            <p:ph type="title"/>
          </p:nvPr>
        </p:nvSpPr>
        <p:spPr/>
        <p:txBody>
          <a:bodyPr/>
          <a:lstStyle/>
          <a:p>
            <a:pPr eaLnBrk="1" hangingPunct="1"/>
            <a:r>
              <a:rPr lang="zh-CN" altLang="en-US" b="1"/>
              <a:t>概念结构设计小结</a:t>
            </a:r>
          </a:p>
        </p:txBody>
      </p:sp>
      <p:sp>
        <p:nvSpPr>
          <p:cNvPr id="116740" name="Rectangle 3">
            <a:extLst>
              <a:ext uri="{FF2B5EF4-FFF2-40B4-BE49-F238E27FC236}">
                <a16:creationId xmlns:a16="http://schemas.microsoft.com/office/drawing/2014/main" id="{77647C28-95A8-4CFE-8F70-C4AB4CB5F7C9}"/>
              </a:ext>
            </a:extLst>
          </p:cNvPr>
          <p:cNvSpPr>
            <a:spLocks noGrp="1" noChangeArrowheads="1"/>
          </p:cNvSpPr>
          <p:nvPr>
            <p:ph type="body" idx="1"/>
          </p:nvPr>
        </p:nvSpPr>
        <p:spPr/>
        <p:txBody>
          <a:bodyPr/>
          <a:lstStyle/>
          <a:p>
            <a:pPr eaLnBrk="1" hangingPunct="1"/>
            <a:r>
              <a:rPr lang="zh-CN" altLang="en-US" sz="4000"/>
              <a:t>设计局部</a:t>
            </a:r>
            <a:r>
              <a:rPr lang="en-US" altLang="zh-CN" sz="4000"/>
              <a:t>E-R</a:t>
            </a:r>
            <a:r>
              <a:rPr lang="zh-CN" altLang="en-US" sz="4000"/>
              <a:t>图</a:t>
            </a:r>
          </a:p>
          <a:p>
            <a:pPr lvl="1" eaLnBrk="1" hangingPunct="1"/>
            <a:r>
              <a:rPr lang="zh-CN" altLang="en-US" sz="4000"/>
              <a:t>选择局部应用</a:t>
            </a:r>
          </a:p>
          <a:p>
            <a:pPr lvl="1" eaLnBrk="1" hangingPunct="1"/>
            <a:r>
              <a:rPr lang="zh-CN" altLang="en-US" sz="4000"/>
              <a:t>逐一设计分</a:t>
            </a:r>
            <a:r>
              <a:rPr lang="en-US" altLang="zh-CN" sz="4000"/>
              <a:t>E-R</a:t>
            </a:r>
            <a:r>
              <a:rPr lang="zh-CN" altLang="en-US" sz="4000"/>
              <a:t>图</a:t>
            </a:r>
          </a:p>
          <a:p>
            <a:pPr lvl="2" eaLnBrk="1" hangingPunct="1"/>
            <a:r>
              <a:rPr lang="zh-CN" altLang="en-US" sz="3600"/>
              <a:t>标定局部应用中的实体、属性、码、实体间的联系</a:t>
            </a:r>
          </a:p>
          <a:p>
            <a:pPr lvl="2" eaLnBrk="1" hangingPunct="1"/>
            <a:r>
              <a:rPr lang="zh-CN" altLang="en-US" sz="3600"/>
              <a:t>用</a:t>
            </a:r>
            <a:r>
              <a:rPr lang="en-US" altLang="zh-CN" sz="3600"/>
              <a:t>E-R</a:t>
            </a:r>
            <a:r>
              <a:rPr lang="zh-CN" altLang="en-US" sz="3600"/>
              <a:t>图描述出来</a:t>
            </a:r>
          </a:p>
          <a:p>
            <a:pPr eaLnBrk="1" hangingPunct="1"/>
            <a:endParaRPr lang="zh-CN" altLang="en-US"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674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674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6740">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674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5">
            <a:extLst>
              <a:ext uri="{FF2B5EF4-FFF2-40B4-BE49-F238E27FC236}">
                <a16:creationId xmlns:a16="http://schemas.microsoft.com/office/drawing/2014/main" id="{CCA4BCB7-2AEF-4F2D-8EBE-2AA09629029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F471E3C-D448-4B28-99BC-6AFBE9687BBB}" type="slidenum">
              <a:rPr lang="zh-CN" altLang="en-US" sz="1400" smtClean="0"/>
              <a:pPr>
                <a:spcBef>
                  <a:spcPct val="0"/>
                </a:spcBef>
                <a:buFontTx/>
                <a:buNone/>
              </a:pPr>
              <a:t>112</a:t>
            </a:fld>
            <a:endParaRPr lang="en-US" altLang="zh-CN" sz="1400"/>
          </a:p>
        </p:txBody>
      </p:sp>
      <p:sp>
        <p:nvSpPr>
          <p:cNvPr id="117763" name="Rectangle 3">
            <a:extLst>
              <a:ext uri="{FF2B5EF4-FFF2-40B4-BE49-F238E27FC236}">
                <a16:creationId xmlns:a16="http://schemas.microsoft.com/office/drawing/2014/main" id="{44F940BD-332C-476F-8DA4-B17CDBC11130}"/>
              </a:ext>
            </a:extLst>
          </p:cNvPr>
          <p:cNvSpPr>
            <a:spLocks noGrp="1" noChangeArrowheads="1"/>
          </p:cNvSpPr>
          <p:nvPr>
            <p:ph type="body" idx="1"/>
          </p:nvPr>
        </p:nvSpPr>
        <p:spPr>
          <a:xfrm>
            <a:off x="179388" y="908050"/>
            <a:ext cx="8748712" cy="4924425"/>
          </a:xfrm>
        </p:spPr>
        <p:txBody>
          <a:bodyPr/>
          <a:lstStyle/>
          <a:p>
            <a:pPr marL="609600" indent="-609600" eaLnBrk="1" hangingPunct="1">
              <a:lnSpc>
                <a:spcPct val="90000"/>
              </a:lnSpc>
            </a:pPr>
            <a:r>
              <a:rPr lang="zh-CN" altLang="en-US" sz="4400" dirty="0"/>
              <a:t>集成局部</a:t>
            </a:r>
            <a:r>
              <a:rPr lang="en-US" altLang="zh-CN" sz="4400" dirty="0"/>
              <a:t>E-R</a:t>
            </a:r>
            <a:r>
              <a:rPr lang="zh-CN" altLang="en-US" sz="4400" dirty="0"/>
              <a:t>图</a:t>
            </a:r>
          </a:p>
          <a:p>
            <a:pPr marL="990600" lvl="1" indent="-533400" eaLnBrk="1" hangingPunct="1">
              <a:lnSpc>
                <a:spcPct val="90000"/>
              </a:lnSpc>
              <a:buFontTx/>
              <a:buAutoNum type="circleNumDbPlain"/>
            </a:pPr>
            <a:r>
              <a:rPr lang="zh-CN" altLang="en-US" sz="4000" dirty="0"/>
              <a:t>合并分</a:t>
            </a:r>
            <a:r>
              <a:rPr lang="en-US" altLang="zh-CN" sz="4000" dirty="0"/>
              <a:t>E-R</a:t>
            </a:r>
            <a:r>
              <a:rPr lang="zh-CN" altLang="en-US" sz="4000" dirty="0"/>
              <a:t>图，生成初步</a:t>
            </a:r>
            <a:r>
              <a:rPr lang="en-US" altLang="zh-CN" sz="4000" dirty="0"/>
              <a:t>E-R</a:t>
            </a:r>
            <a:r>
              <a:rPr lang="zh-CN" altLang="en-US" sz="4000" dirty="0"/>
              <a:t>图</a:t>
            </a:r>
          </a:p>
          <a:p>
            <a:pPr marL="1371600" lvl="2" indent="-457200" eaLnBrk="1" hangingPunct="1">
              <a:lnSpc>
                <a:spcPct val="90000"/>
              </a:lnSpc>
            </a:pPr>
            <a:r>
              <a:rPr lang="zh-CN" altLang="en-US" sz="3600" dirty="0"/>
              <a:t>消除属性冲突、命名冲突、</a:t>
            </a:r>
            <a:br>
              <a:rPr lang="zh-CN" altLang="en-US" sz="3600" dirty="0"/>
            </a:br>
            <a:r>
              <a:rPr lang="zh-CN" altLang="en-US" sz="3600" dirty="0"/>
              <a:t>结构冲突</a:t>
            </a:r>
          </a:p>
          <a:p>
            <a:pPr marL="990600" lvl="1" indent="-533400" eaLnBrk="1" hangingPunct="1">
              <a:lnSpc>
                <a:spcPct val="90000"/>
              </a:lnSpc>
              <a:buFontTx/>
              <a:buAutoNum type="circleNumDbPlain"/>
            </a:pPr>
            <a:r>
              <a:rPr lang="zh-CN" altLang="en-US" sz="4000" dirty="0"/>
              <a:t>修改与重构</a:t>
            </a:r>
          </a:p>
          <a:p>
            <a:pPr marL="1371600" lvl="2" indent="-457200" eaLnBrk="1" hangingPunct="1">
              <a:lnSpc>
                <a:spcPct val="90000"/>
              </a:lnSpc>
            </a:pPr>
            <a:r>
              <a:rPr lang="zh-CN" altLang="en-US" sz="3600" dirty="0"/>
              <a:t>消除不必要的冗余，设计生成基本</a:t>
            </a:r>
            <a:r>
              <a:rPr lang="en-US" altLang="zh-CN" sz="3600" dirty="0"/>
              <a:t>E-R</a:t>
            </a:r>
            <a:r>
              <a:rPr lang="zh-CN" altLang="en-US" sz="3600" dirty="0"/>
              <a:t>图</a:t>
            </a:r>
          </a:p>
          <a:p>
            <a:pPr marL="1371600" lvl="2" indent="-457200" eaLnBrk="1" hangingPunct="1">
              <a:lnSpc>
                <a:spcPct val="90000"/>
              </a:lnSpc>
            </a:pPr>
            <a:r>
              <a:rPr lang="zh-CN" altLang="en-US" sz="3600" dirty="0"/>
              <a:t>分析方法：规范化理论</a:t>
            </a:r>
          </a:p>
          <a:p>
            <a:pPr marL="609600" indent="-609600" eaLnBrk="1" hangingPunct="1">
              <a:lnSpc>
                <a:spcPct val="90000"/>
              </a:lnSpc>
            </a:pPr>
            <a:endParaRPr lang="zh-CN" altLang="en-US" sz="4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776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776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776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776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77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灯片编号占位符 5">
            <a:extLst>
              <a:ext uri="{FF2B5EF4-FFF2-40B4-BE49-F238E27FC236}">
                <a16:creationId xmlns:a16="http://schemas.microsoft.com/office/drawing/2014/main" id="{98A7A051-2DE1-47ED-B190-58B6A77C312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648273F-4830-4B5C-982E-B07FAAA85FF1}" type="slidenum">
              <a:rPr lang="zh-CN" altLang="en-US" sz="1400" smtClean="0"/>
              <a:pPr>
                <a:spcBef>
                  <a:spcPct val="0"/>
                </a:spcBef>
                <a:buFontTx/>
                <a:buNone/>
              </a:pPr>
              <a:t>113</a:t>
            </a:fld>
            <a:endParaRPr lang="en-US" altLang="zh-CN" sz="1400"/>
          </a:p>
        </p:txBody>
      </p:sp>
      <p:sp>
        <p:nvSpPr>
          <p:cNvPr id="118787" name="Rectangle 2">
            <a:extLst>
              <a:ext uri="{FF2B5EF4-FFF2-40B4-BE49-F238E27FC236}">
                <a16:creationId xmlns:a16="http://schemas.microsoft.com/office/drawing/2014/main" id="{05A495D8-E8C1-4AF0-BA01-A37895797170}"/>
              </a:ext>
            </a:extLst>
          </p:cNvPr>
          <p:cNvSpPr>
            <a:spLocks noGrp="1" noChangeArrowheads="1"/>
          </p:cNvSpPr>
          <p:nvPr>
            <p:ph type="title"/>
          </p:nvPr>
        </p:nvSpPr>
        <p:spPr/>
        <p:txBody>
          <a:bodyPr/>
          <a:lstStyle/>
          <a:p>
            <a:pPr eaLnBrk="1" hangingPunct="1"/>
            <a:r>
              <a:rPr lang="en-US" altLang="zh-CN"/>
              <a:t>7.4 </a:t>
            </a:r>
            <a:r>
              <a:rPr lang="zh-CN" altLang="en-US" b="1"/>
              <a:t>逻辑结构设计</a:t>
            </a:r>
          </a:p>
        </p:txBody>
      </p:sp>
      <p:sp>
        <p:nvSpPr>
          <p:cNvPr id="151555" name="Rectangle 3">
            <a:extLst>
              <a:ext uri="{FF2B5EF4-FFF2-40B4-BE49-F238E27FC236}">
                <a16:creationId xmlns:a16="http://schemas.microsoft.com/office/drawing/2014/main" id="{7F3146C2-FA2F-4F91-A1BF-67BD7323C244}"/>
              </a:ext>
            </a:extLst>
          </p:cNvPr>
          <p:cNvSpPr>
            <a:spLocks noGrp="1" noChangeArrowheads="1"/>
          </p:cNvSpPr>
          <p:nvPr>
            <p:ph type="body" idx="1"/>
          </p:nvPr>
        </p:nvSpPr>
        <p:spPr>
          <a:xfrm>
            <a:off x="539750" y="1339850"/>
            <a:ext cx="8229600" cy="5113338"/>
          </a:xfrm>
        </p:spPr>
        <p:txBody>
          <a:bodyPr/>
          <a:lstStyle/>
          <a:p>
            <a:pPr marL="609600" indent="-609600" eaLnBrk="1" hangingPunct="1">
              <a:lnSpc>
                <a:spcPct val="90000"/>
              </a:lnSpc>
            </a:pPr>
            <a:r>
              <a:rPr lang="zh-CN" altLang="en-US" sz="3600"/>
              <a:t>逻辑结构设计的任务</a:t>
            </a:r>
          </a:p>
          <a:p>
            <a:pPr marL="990600" lvl="1" indent="-533400" eaLnBrk="1" hangingPunct="1">
              <a:lnSpc>
                <a:spcPct val="90000"/>
              </a:lnSpc>
              <a:buFontTx/>
              <a:buAutoNum type="circleNumDbPlain"/>
            </a:pPr>
            <a:r>
              <a:rPr lang="zh-CN" altLang="en-US" sz="3200"/>
              <a:t>把概念结构设计阶段设计好的基本</a:t>
            </a:r>
            <a:r>
              <a:rPr lang="en-US" altLang="zh-CN" sz="3200"/>
              <a:t>E-R</a:t>
            </a:r>
            <a:r>
              <a:rPr lang="zh-CN" altLang="en-US" sz="3200"/>
              <a:t>图转换为与</a:t>
            </a:r>
            <a:r>
              <a:rPr lang="zh-CN" altLang="en-US" sz="3200">
                <a:solidFill>
                  <a:schemeClr val="accent2"/>
                </a:solidFill>
              </a:rPr>
              <a:t>选用</a:t>
            </a:r>
            <a:r>
              <a:rPr lang="en-US" altLang="zh-CN" sz="3200">
                <a:solidFill>
                  <a:schemeClr val="accent2"/>
                </a:solidFill>
              </a:rPr>
              <a:t>DBMS</a:t>
            </a:r>
            <a:r>
              <a:rPr lang="zh-CN" altLang="en-US" sz="3200">
                <a:solidFill>
                  <a:schemeClr val="accent2"/>
                </a:solidFill>
              </a:rPr>
              <a:t>产品所支持的数据模型相符合的逻辑结构。</a:t>
            </a:r>
          </a:p>
          <a:p>
            <a:pPr marL="609600" indent="-609600" eaLnBrk="1" hangingPunct="1">
              <a:lnSpc>
                <a:spcPct val="90000"/>
              </a:lnSpc>
            </a:pPr>
            <a:r>
              <a:rPr lang="zh-CN" altLang="en-US" sz="3600"/>
              <a:t>逻辑结构设计的步骤</a:t>
            </a:r>
          </a:p>
          <a:p>
            <a:pPr marL="990600" lvl="1" indent="-533400" eaLnBrk="1" hangingPunct="1">
              <a:lnSpc>
                <a:spcPct val="90000"/>
              </a:lnSpc>
              <a:buFontTx/>
              <a:buAutoNum type="circleNumDbPlain"/>
            </a:pPr>
            <a:r>
              <a:rPr lang="zh-CN" altLang="en-US" sz="3200"/>
              <a:t>将概念结构转化为一般的关系、网状、层次模型。</a:t>
            </a:r>
          </a:p>
          <a:p>
            <a:pPr marL="990600" lvl="1" indent="-533400" eaLnBrk="1" hangingPunct="1">
              <a:lnSpc>
                <a:spcPct val="90000"/>
              </a:lnSpc>
              <a:buFontTx/>
              <a:buAutoNum type="circleNumDbPlain"/>
            </a:pPr>
            <a:r>
              <a:rPr lang="zh-CN" altLang="en-US" sz="3200"/>
              <a:t>将转换的关系、网状、层次模型向</a:t>
            </a:r>
            <a:br>
              <a:rPr lang="zh-CN" altLang="en-US" sz="3200"/>
            </a:br>
            <a:r>
              <a:rPr lang="zh-CN" altLang="en-US" sz="3200"/>
              <a:t>特定</a:t>
            </a:r>
            <a:r>
              <a:rPr lang="en-US" altLang="zh-CN" sz="3200"/>
              <a:t>DBMS</a:t>
            </a:r>
            <a:r>
              <a:rPr lang="zh-CN" altLang="en-US" sz="3200"/>
              <a:t>支持下的数据模型转换。</a:t>
            </a:r>
          </a:p>
          <a:p>
            <a:pPr marL="990600" lvl="1" indent="-533400" eaLnBrk="1" hangingPunct="1">
              <a:lnSpc>
                <a:spcPct val="90000"/>
              </a:lnSpc>
              <a:buFontTx/>
              <a:buAutoNum type="circleNumDbPlain"/>
            </a:pPr>
            <a:r>
              <a:rPr lang="zh-CN" altLang="en-US" sz="3200"/>
              <a:t>对数据模型进行优化。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155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1555">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155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15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灯片编号占位符 5">
            <a:extLst>
              <a:ext uri="{FF2B5EF4-FFF2-40B4-BE49-F238E27FC236}">
                <a16:creationId xmlns:a16="http://schemas.microsoft.com/office/drawing/2014/main" id="{39613491-47F4-43C8-83BF-0ACFAFA0F77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F095282-3712-4AD6-AC0A-6F13C911FC08}" type="slidenum">
              <a:rPr lang="zh-CN" altLang="en-US" sz="1400" smtClean="0"/>
              <a:pPr>
                <a:spcBef>
                  <a:spcPct val="0"/>
                </a:spcBef>
                <a:buFontTx/>
                <a:buNone/>
              </a:pPr>
              <a:t>114</a:t>
            </a:fld>
            <a:endParaRPr lang="en-US" altLang="zh-CN" sz="1400"/>
          </a:p>
        </p:txBody>
      </p:sp>
      <p:sp>
        <p:nvSpPr>
          <p:cNvPr id="119811" name="Rectangle 2">
            <a:extLst>
              <a:ext uri="{FF2B5EF4-FFF2-40B4-BE49-F238E27FC236}">
                <a16:creationId xmlns:a16="http://schemas.microsoft.com/office/drawing/2014/main" id="{FF573347-DD61-411F-B56B-B1194A13C2B0}"/>
              </a:ext>
            </a:extLst>
          </p:cNvPr>
          <p:cNvSpPr>
            <a:spLocks noGrp="1" noChangeArrowheads="1"/>
          </p:cNvSpPr>
          <p:nvPr>
            <p:ph type="title"/>
          </p:nvPr>
        </p:nvSpPr>
        <p:spPr/>
        <p:txBody>
          <a:bodyPr/>
          <a:lstStyle/>
          <a:p>
            <a:pPr eaLnBrk="1" hangingPunct="1"/>
            <a:r>
              <a:rPr lang="zh-CN" altLang="en-US" b="1"/>
              <a:t>逻辑结构设计的</a:t>
            </a:r>
            <a:r>
              <a:rPr lang="en-US" altLang="zh-CN" b="1"/>
              <a:t>3</a:t>
            </a:r>
            <a:r>
              <a:rPr lang="zh-CN" altLang="en-US" b="1"/>
              <a:t>个步骤</a:t>
            </a:r>
          </a:p>
        </p:txBody>
      </p:sp>
      <p:pic>
        <p:nvPicPr>
          <p:cNvPr id="119812" name="Picture 5">
            <a:extLst>
              <a:ext uri="{FF2B5EF4-FFF2-40B4-BE49-F238E27FC236}">
                <a16:creationId xmlns:a16="http://schemas.microsoft.com/office/drawing/2014/main" id="{C6F80591-79AB-45E9-9A89-95A9D900B85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9388" y="1773238"/>
            <a:ext cx="8821737" cy="3262312"/>
          </a:xfrm>
          <a:noFill/>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灯片编号占位符 5">
            <a:extLst>
              <a:ext uri="{FF2B5EF4-FFF2-40B4-BE49-F238E27FC236}">
                <a16:creationId xmlns:a16="http://schemas.microsoft.com/office/drawing/2014/main" id="{4069889B-ACC2-4E61-9316-C700AFFECC3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4E94318-6E14-4A7C-AA0C-47C93FB63108}" type="slidenum">
              <a:rPr lang="zh-CN" altLang="en-US" sz="1400" smtClean="0"/>
              <a:pPr>
                <a:spcBef>
                  <a:spcPct val="0"/>
                </a:spcBef>
                <a:buFontTx/>
                <a:buNone/>
              </a:pPr>
              <a:t>115</a:t>
            </a:fld>
            <a:endParaRPr lang="en-US" altLang="zh-CN" sz="1400"/>
          </a:p>
        </p:txBody>
      </p:sp>
      <p:sp>
        <p:nvSpPr>
          <p:cNvPr id="120835" name="Rectangle 2">
            <a:extLst>
              <a:ext uri="{FF2B5EF4-FFF2-40B4-BE49-F238E27FC236}">
                <a16:creationId xmlns:a16="http://schemas.microsoft.com/office/drawing/2014/main" id="{F94F4C58-C4B7-4930-9614-6A86AAF07A2E}"/>
              </a:ext>
            </a:extLst>
          </p:cNvPr>
          <p:cNvSpPr>
            <a:spLocks noGrp="1" noChangeArrowheads="1"/>
          </p:cNvSpPr>
          <p:nvPr>
            <p:ph type="title"/>
          </p:nvPr>
        </p:nvSpPr>
        <p:spPr/>
        <p:txBody>
          <a:bodyPr/>
          <a:lstStyle/>
          <a:p>
            <a:pPr eaLnBrk="1" hangingPunct="1"/>
            <a:r>
              <a:rPr lang="en-US" altLang="zh-CN"/>
              <a:t>7.4 </a:t>
            </a:r>
            <a:r>
              <a:rPr lang="zh-CN" altLang="en-US" b="1"/>
              <a:t>逻辑结构设计</a:t>
            </a:r>
          </a:p>
        </p:txBody>
      </p:sp>
      <p:sp>
        <p:nvSpPr>
          <p:cNvPr id="120836" name="Rectangle 3">
            <a:extLst>
              <a:ext uri="{FF2B5EF4-FFF2-40B4-BE49-F238E27FC236}">
                <a16:creationId xmlns:a16="http://schemas.microsoft.com/office/drawing/2014/main" id="{C881134C-8BD4-41FF-8748-451C784671CB}"/>
              </a:ext>
            </a:extLst>
          </p:cNvPr>
          <p:cNvSpPr>
            <a:spLocks noGrp="1" noChangeArrowheads="1"/>
          </p:cNvSpPr>
          <p:nvPr>
            <p:ph type="body" idx="1"/>
          </p:nvPr>
        </p:nvSpPr>
        <p:spPr/>
        <p:txBody>
          <a:bodyPr/>
          <a:lstStyle/>
          <a:p>
            <a:pPr eaLnBrk="1" hangingPunct="1">
              <a:buFontTx/>
              <a:buNone/>
            </a:pPr>
            <a:r>
              <a:rPr lang="en-US" altLang="zh-CN" sz="3600" b="1"/>
              <a:t>7.4.1 E-R</a:t>
            </a:r>
            <a:r>
              <a:rPr lang="zh-CN" altLang="en-US" sz="3600"/>
              <a:t>图向关系模型的转换</a:t>
            </a:r>
          </a:p>
          <a:p>
            <a:pPr eaLnBrk="1" hangingPunct="1">
              <a:buFontTx/>
              <a:buNone/>
            </a:pPr>
            <a:r>
              <a:rPr lang="en-US" altLang="zh-CN" sz="3600" b="1"/>
              <a:t>7.4.2 </a:t>
            </a:r>
            <a:r>
              <a:rPr lang="zh-CN" altLang="en-US" sz="3600"/>
              <a:t>数据模型的优化</a:t>
            </a:r>
          </a:p>
          <a:p>
            <a:pPr eaLnBrk="1" hangingPunct="1">
              <a:buFontTx/>
              <a:buNone/>
            </a:pPr>
            <a:r>
              <a:rPr lang="en-US" altLang="zh-CN" sz="3600" b="1"/>
              <a:t>7.4.3 </a:t>
            </a:r>
            <a:r>
              <a:rPr lang="zh-CN" altLang="en-US" sz="3600"/>
              <a:t>设计用户子模式</a:t>
            </a:r>
          </a:p>
          <a:p>
            <a:pPr eaLnBrk="1" hangingPunct="1"/>
            <a:endParaRPr lang="zh-CN" altLang="en-US" sz="360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灯片编号占位符 5">
            <a:extLst>
              <a:ext uri="{FF2B5EF4-FFF2-40B4-BE49-F238E27FC236}">
                <a16:creationId xmlns:a16="http://schemas.microsoft.com/office/drawing/2014/main" id="{D9753758-5D3F-47BB-8731-8AEF979A783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597E529-E01C-4B8B-820B-5F1AB54155DD}" type="slidenum">
              <a:rPr lang="zh-CN" altLang="en-US" sz="1400" smtClean="0"/>
              <a:pPr>
                <a:spcBef>
                  <a:spcPct val="0"/>
                </a:spcBef>
                <a:buFontTx/>
                <a:buNone/>
              </a:pPr>
              <a:t>116</a:t>
            </a:fld>
            <a:endParaRPr lang="en-US" altLang="zh-CN" sz="1400"/>
          </a:p>
        </p:txBody>
      </p:sp>
      <p:sp>
        <p:nvSpPr>
          <p:cNvPr id="121859" name="Rectangle 2">
            <a:extLst>
              <a:ext uri="{FF2B5EF4-FFF2-40B4-BE49-F238E27FC236}">
                <a16:creationId xmlns:a16="http://schemas.microsoft.com/office/drawing/2014/main" id="{98A152EC-470B-4B00-8616-35270ED71DD9}"/>
              </a:ext>
            </a:extLst>
          </p:cNvPr>
          <p:cNvSpPr>
            <a:spLocks noGrp="1" noChangeArrowheads="1"/>
          </p:cNvSpPr>
          <p:nvPr>
            <p:ph type="title"/>
          </p:nvPr>
        </p:nvSpPr>
        <p:spPr>
          <a:xfrm>
            <a:off x="250825" y="274638"/>
            <a:ext cx="8229600" cy="1143000"/>
          </a:xfrm>
        </p:spPr>
        <p:txBody>
          <a:bodyPr/>
          <a:lstStyle/>
          <a:p>
            <a:pPr eaLnBrk="1" hangingPunct="1"/>
            <a:r>
              <a:rPr lang="en-US" altLang="zh-CN"/>
              <a:t>7.4.1 E-R</a:t>
            </a:r>
            <a:r>
              <a:rPr lang="zh-CN" altLang="en-US" b="1"/>
              <a:t>图向关系模型的转换</a:t>
            </a:r>
          </a:p>
        </p:txBody>
      </p:sp>
      <p:sp>
        <p:nvSpPr>
          <p:cNvPr id="121860" name="Rectangle 3">
            <a:extLst>
              <a:ext uri="{FF2B5EF4-FFF2-40B4-BE49-F238E27FC236}">
                <a16:creationId xmlns:a16="http://schemas.microsoft.com/office/drawing/2014/main" id="{E6BDF2DA-DB19-43BA-A5F7-366A5B1D566A}"/>
              </a:ext>
            </a:extLst>
          </p:cNvPr>
          <p:cNvSpPr>
            <a:spLocks noGrp="1" noChangeArrowheads="1"/>
          </p:cNvSpPr>
          <p:nvPr>
            <p:ph type="body" idx="1"/>
          </p:nvPr>
        </p:nvSpPr>
        <p:spPr>
          <a:xfrm>
            <a:off x="539750" y="1628775"/>
            <a:ext cx="8229600" cy="2087563"/>
          </a:xfrm>
        </p:spPr>
        <p:txBody>
          <a:bodyPr/>
          <a:lstStyle/>
          <a:p>
            <a:pPr eaLnBrk="1" hangingPunct="1"/>
            <a:r>
              <a:rPr lang="zh-CN" altLang="en-US" sz="4000"/>
              <a:t>转换内容</a:t>
            </a:r>
          </a:p>
          <a:p>
            <a:pPr eaLnBrk="1" hangingPunct="1"/>
            <a:r>
              <a:rPr lang="zh-CN" altLang="en-US" sz="4000"/>
              <a:t>转换原则</a:t>
            </a:r>
          </a:p>
          <a:p>
            <a:pPr eaLnBrk="1" hangingPunct="1"/>
            <a:endParaRPr lang="zh-CN" altLang="en-US" sz="400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灯片编号占位符 5">
            <a:extLst>
              <a:ext uri="{FF2B5EF4-FFF2-40B4-BE49-F238E27FC236}">
                <a16:creationId xmlns:a16="http://schemas.microsoft.com/office/drawing/2014/main" id="{A817F5F3-BB7E-4EEA-B2BF-97CF59F3ACA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B718262-A55C-4688-B8C2-86482BC6DF88}" type="slidenum">
              <a:rPr lang="zh-CN" altLang="en-US" sz="1400" smtClean="0"/>
              <a:pPr>
                <a:spcBef>
                  <a:spcPct val="0"/>
                </a:spcBef>
                <a:buFontTx/>
                <a:buNone/>
              </a:pPr>
              <a:t>117</a:t>
            </a:fld>
            <a:endParaRPr lang="en-US" altLang="zh-CN" sz="1400"/>
          </a:p>
        </p:txBody>
      </p:sp>
      <p:sp>
        <p:nvSpPr>
          <p:cNvPr id="157699" name="Rectangle 3">
            <a:extLst>
              <a:ext uri="{FF2B5EF4-FFF2-40B4-BE49-F238E27FC236}">
                <a16:creationId xmlns:a16="http://schemas.microsoft.com/office/drawing/2014/main" id="{92F42686-8C00-4C7A-9D46-0BCD3A99F0BF}"/>
              </a:ext>
            </a:extLst>
          </p:cNvPr>
          <p:cNvSpPr>
            <a:spLocks noGrp="1" noChangeArrowheads="1"/>
          </p:cNvSpPr>
          <p:nvPr>
            <p:ph type="body" idx="1"/>
          </p:nvPr>
        </p:nvSpPr>
        <p:spPr>
          <a:xfrm>
            <a:off x="323850" y="620713"/>
            <a:ext cx="8569325" cy="5832475"/>
          </a:xfrm>
        </p:spPr>
        <p:txBody>
          <a:bodyPr/>
          <a:lstStyle/>
          <a:p>
            <a:pPr marL="609600" indent="-609600" eaLnBrk="1" hangingPunct="1">
              <a:buFontTx/>
              <a:buNone/>
            </a:pPr>
            <a:r>
              <a:rPr lang="en-US" altLang="zh-CN" sz="4000">
                <a:solidFill>
                  <a:schemeClr val="accent2"/>
                </a:solidFill>
              </a:rPr>
              <a:t>E-R</a:t>
            </a:r>
            <a:r>
              <a:rPr lang="zh-CN" altLang="en-US" sz="4000">
                <a:solidFill>
                  <a:schemeClr val="accent2"/>
                </a:solidFill>
              </a:rPr>
              <a:t>图向关系模型转换要解决的问题</a:t>
            </a:r>
          </a:p>
          <a:p>
            <a:pPr marL="990600" lvl="1" indent="-533400" eaLnBrk="1" hangingPunct="1">
              <a:buFontTx/>
              <a:buAutoNum type="circleNumDbPlain"/>
            </a:pPr>
            <a:r>
              <a:rPr lang="zh-CN" altLang="en-US" sz="3600"/>
              <a:t>如何将实体型和实体间的联系转换为关系模式</a:t>
            </a:r>
            <a:r>
              <a:rPr lang="en-US" altLang="zh-CN" sz="3600"/>
              <a:t>?</a:t>
            </a:r>
          </a:p>
          <a:p>
            <a:pPr marL="990600" lvl="1" indent="-533400" eaLnBrk="1" hangingPunct="1">
              <a:buFontTx/>
              <a:buAutoNum type="circleNumDbPlain"/>
            </a:pPr>
            <a:r>
              <a:rPr lang="zh-CN" altLang="en-US" sz="3600"/>
              <a:t>如何确定这些关系模式的属性和码</a:t>
            </a:r>
            <a:r>
              <a:rPr lang="en-US" altLang="zh-CN" sz="3600"/>
              <a:t>?</a:t>
            </a:r>
          </a:p>
          <a:p>
            <a:pPr marL="609600" indent="-609600" eaLnBrk="1" hangingPunct="1"/>
            <a:r>
              <a:rPr lang="zh-CN" altLang="en-US" sz="4000"/>
              <a:t>转换内容</a:t>
            </a:r>
          </a:p>
          <a:p>
            <a:pPr marL="990600" lvl="1" indent="-533400" eaLnBrk="1" hangingPunct="1"/>
            <a:r>
              <a:rPr lang="zh-CN" altLang="en-US" sz="3600"/>
              <a:t>将</a:t>
            </a:r>
            <a:r>
              <a:rPr lang="en-US" altLang="zh-CN" sz="3600"/>
              <a:t>E-R</a:t>
            </a:r>
            <a:r>
              <a:rPr lang="zh-CN" altLang="en-US" sz="3600"/>
              <a:t>图转换为关系模型：将实体、实体的属性和实体之间的联系转换为关系模式。</a:t>
            </a:r>
            <a:endParaRPr lang="en-US" altLang="zh-CN"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769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76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灯片编号占位符 5">
            <a:extLst>
              <a:ext uri="{FF2B5EF4-FFF2-40B4-BE49-F238E27FC236}">
                <a16:creationId xmlns:a16="http://schemas.microsoft.com/office/drawing/2014/main" id="{886BFEEB-9370-46E3-93ED-31B8EB95610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EC5E865-8073-4712-AB0B-8E98D8CEBAE1}" type="slidenum">
              <a:rPr lang="zh-CN" altLang="en-US" sz="1400" smtClean="0"/>
              <a:pPr>
                <a:spcBef>
                  <a:spcPct val="0"/>
                </a:spcBef>
                <a:buFontTx/>
                <a:buNone/>
              </a:pPr>
              <a:t>118</a:t>
            </a:fld>
            <a:endParaRPr lang="en-US" altLang="zh-CN" sz="1400"/>
          </a:p>
        </p:txBody>
      </p:sp>
      <p:sp>
        <p:nvSpPr>
          <p:cNvPr id="123907" name="Rectangle 3">
            <a:extLst>
              <a:ext uri="{FF2B5EF4-FFF2-40B4-BE49-F238E27FC236}">
                <a16:creationId xmlns:a16="http://schemas.microsoft.com/office/drawing/2014/main" id="{1461915C-C477-4C06-81EF-003DFD399497}"/>
              </a:ext>
            </a:extLst>
          </p:cNvPr>
          <p:cNvSpPr>
            <a:spLocks noGrp="1" noChangeArrowheads="1"/>
          </p:cNvSpPr>
          <p:nvPr>
            <p:ph type="body" idx="1"/>
          </p:nvPr>
        </p:nvSpPr>
        <p:spPr>
          <a:xfrm>
            <a:off x="468313" y="692150"/>
            <a:ext cx="8229600" cy="5257800"/>
          </a:xfrm>
        </p:spPr>
        <p:txBody>
          <a:bodyPr/>
          <a:lstStyle/>
          <a:p>
            <a:pPr marL="609600" indent="-609600" eaLnBrk="1" hangingPunct="1">
              <a:buFontTx/>
              <a:buNone/>
            </a:pPr>
            <a:r>
              <a:rPr lang="zh-CN" altLang="en-US" sz="3600"/>
              <a:t>  实体型间的联系有以下不同情况</a:t>
            </a:r>
          </a:p>
          <a:p>
            <a:pPr marL="990600" lvl="1" indent="-533400" eaLnBrk="1" hangingPunct="1">
              <a:buFontTx/>
              <a:buAutoNum type="circleNumDbPlain"/>
            </a:pPr>
            <a:r>
              <a:rPr lang="zh-CN" altLang="en-US" sz="3600"/>
              <a:t>一个</a:t>
            </a:r>
            <a:r>
              <a:rPr lang="en-US" altLang="zh-CN" sz="3600"/>
              <a:t>1:1</a:t>
            </a:r>
            <a:r>
              <a:rPr lang="zh-CN" altLang="en-US" sz="3600"/>
              <a:t>联系可以转换为一个独立的关系模式，也可以与任意一端对应的关系模式合并</a:t>
            </a:r>
          </a:p>
          <a:p>
            <a:pPr marL="990600" lvl="1" indent="-533400" eaLnBrk="1" hangingPunct="1">
              <a:buFontTx/>
              <a:buAutoNum type="circleNumDbPlain"/>
            </a:pPr>
            <a:r>
              <a:rPr lang="zh-CN" altLang="en-US" sz="3600"/>
              <a:t>一个</a:t>
            </a:r>
            <a:r>
              <a:rPr lang="en-US" altLang="zh-CN" sz="3600"/>
              <a:t>1:n</a:t>
            </a:r>
            <a:r>
              <a:rPr lang="zh-CN" altLang="en-US" sz="3600"/>
              <a:t>联系可以转换为一个独立的关系模式，也可以与</a:t>
            </a:r>
            <a:r>
              <a:rPr lang="en-US" altLang="zh-CN" sz="3600"/>
              <a:t>n</a:t>
            </a:r>
            <a:r>
              <a:rPr lang="zh-CN" altLang="en-US" sz="3600"/>
              <a:t>端对应的关系模式合并</a:t>
            </a:r>
          </a:p>
          <a:p>
            <a:pPr marL="990600" lvl="1" indent="-533400" eaLnBrk="1" hangingPunct="1">
              <a:buFontTx/>
              <a:buAutoNum type="circleNumDbPlain"/>
            </a:pPr>
            <a:r>
              <a:rPr lang="zh-CN" altLang="en-US" sz="3600"/>
              <a:t>一个</a:t>
            </a:r>
            <a:r>
              <a:rPr lang="en-US" altLang="zh-CN" sz="3600"/>
              <a:t>m:n</a:t>
            </a:r>
            <a:r>
              <a:rPr lang="zh-CN" altLang="en-US" sz="3600"/>
              <a:t>联系转换为一个关系模式</a:t>
            </a:r>
          </a:p>
          <a:p>
            <a:pPr marL="990600" lvl="1" indent="-533400" eaLnBrk="1" hangingPunct="1">
              <a:buFontTx/>
              <a:buAutoNum type="circleNumDbPlain"/>
            </a:pPr>
            <a:endParaRPr lang="zh-CN" altLang="en-US" sz="3600"/>
          </a:p>
          <a:p>
            <a:pPr marL="609600" indent="-609600"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390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39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灯片编号占位符 5">
            <a:extLst>
              <a:ext uri="{FF2B5EF4-FFF2-40B4-BE49-F238E27FC236}">
                <a16:creationId xmlns:a16="http://schemas.microsoft.com/office/drawing/2014/main" id="{90F2F81D-AA33-4AC2-B879-91445851499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BF3C27F-EF63-49C1-984E-3519DE44284D}" type="slidenum">
              <a:rPr lang="zh-CN" altLang="en-US" sz="1400" smtClean="0"/>
              <a:pPr>
                <a:spcBef>
                  <a:spcPct val="0"/>
                </a:spcBef>
                <a:buFontTx/>
                <a:buNone/>
              </a:pPr>
              <a:t>119</a:t>
            </a:fld>
            <a:endParaRPr lang="en-US" altLang="zh-CN" sz="1400"/>
          </a:p>
        </p:txBody>
      </p:sp>
      <p:sp>
        <p:nvSpPr>
          <p:cNvPr id="124931" name="Rectangle 3">
            <a:extLst>
              <a:ext uri="{FF2B5EF4-FFF2-40B4-BE49-F238E27FC236}">
                <a16:creationId xmlns:a16="http://schemas.microsoft.com/office/drawing/2014/main" id="{B3643E64-3731-42DE-ACE8-1F591E867D74}"/>
              </a:ext>
            </a:extLst>
          </p:cNvPr>
          <p:cNvSpPr>
            <a:spLocks noGrp="1" noChangeArrowheads="1"/>
          </p:cNvSpPr>
          <p:nvPr>
            <p:ph type="body" idx="1"/>
          </p:nvPr>
        </p:nvSpPr>
        <p:spPr>
          <a:xfrm>
            <a:off x="144463" y="1052513"/>
            <a:ext cx="8820150" cy="4525962"/>
          </a:xfrm>
        </p:spPr>
        <p:txBody>
          <a:bodyPr/>
          <a:lstStyle/>
          <a:p>
            <a:pPr eaLnBrk="1" hangingPunct="1">
              <a:buFontTx/>
              <a:buNone/>
            </a:pPr>
            <a:r>
              <a:rPr lang="zh-CN" altLang="en-US" sz="4000"/>
              <a:t>   例如：</a:t>
            </a:r>
            <a:r>
              <a:rPr lang="en-US" altLang="zh-CN" sz="4000"/>
              <a:t>“</a:t>
            </a:r>
            <a:r>
              <a:rPr lang="zh-CN" altLang="en-US" sz="4000"/>
              <a:t>选修”联系是一个</a:t>
            </a:r>
            <a:r>
              <a:rPr lang="en-US" altLang="zh-CN" sz="4000"/>
              <a:t>m:n</a:t>
            </a:r>
            <a:r>
              <a:rPr lang="zh-CN" altLang="en-US" sz="4000"/>
              <a:t>联系，可以将它转换为如下关系模式，其中学号与课程号为关系的组合码：</a:t>
            </a:r>
            <a:br>
              <a:rPr lang="zh-CN" altLang="en-US" sz="4000"/>
            </a:br>
            <a:r>
              <a:rPr lang="zh-CN" altLang="en-US" sz="4000"/>
              <a:t>选修（</a:t>
            </a:r>
            <a:r>
              <a:rPr lang="zh-CN" altLang="en-US" sz="4000" u="sng">
                <a:solidFill>
                  <a:schemeClr val="accent2"/>
                </a:solidFill>
              </a:rPr>
              <a:t>学号，课程号</a:t>
            </a:r>
            <a:r>
              <a:rPr lang="zh-CN" altLang="en-US" sz="4000"/>
              <a:t>，成绩）</a:t>
            </a:r>
          </a:p>
          <a:p>
            <a:pPr eaLnBrk="1" hangingPunct="1"/>
            <a:endParaRPr lang="zh-CN" altLang="en-US" sz="4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a:extLst>
              <a:ext uri="{FF2B5EF4-FFF2-40B4-BE49-F238E27FC236}">
                <a16:creationId xmlns:a16="http://schemas.microsoft.com/office/drawing/2014/main" id="{FD721E99-E0AD-46B6-999A-45451E44B5C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A85FFAE-0763-4DAD-938F-26D189944F11}" type="slidenum">
              <a:rPr lang="zh-CN" altLang="en-US" sz="1400" smtClean="0"/>
              <a:pPr>
                <a:spcBef>
                  <a:spcPct val="0"/>
                </a:spcBef>
                <a:buFontTx/>
                <a:buNone/>
              </a:pPr>
              <a:t>12</a:t>
            </a:fld>
            <a:endParaRPr lang="en-US" altLang="zh-CN" sz="1400"/>
          </a:p>
        </p:txBody>
      </p:sp>
      <p:sp>
        <p:nvSpPr>
          <p:cNvPr id="15363" name="Rectangle 2">
            <a:extLst>
              <a:ext uri="{FF2B5EF4-FFF2-40B4-BE49-F238E27FC236}">
                <a16:creationId xmlns:a16="http://schemas.microsoft.com/office/drawing/2014/main" id="{08F70FB5-58FE-4529-B59D-FBAE68763C69}"/>
              </a:ext>
            </a:extLst>
          </p:cNvPr>
          <p:cNvSpPr>
            <a:spLocks noGrp="1" noChangeArrowheads="1"/>
          </p:cNvSpPr>
          <p:nvPr>
            <p:ph type="title"/>
          </p:nvPr>
        </p:nvSpPr>
        <p:spPr>
          <a:xfrm>
            <a:off x="468313" y="260350"/>
            <a:ext cx="8229600" cy="1143000"/>
          </a:xfrm>
        </p:spPr>
        <p:txBody>
          <a:bodyPr/>
          <a:lstStyle/>
          <a:p>
            <a:pPr eaLnBrk="1" hangingPunct="1"/>
            <a:r>
              <a:rPr lang="zh-CN" altLang="en-US" b="1"/>
              <a:t>数据库设计的</a:t>
            </a:r>
            <a:r>
              <a:rPr lang="en-US" altLang="zh-CN" b="1"/>
              <a:t>6</a:t>
            </a:r>
            <a:r>
              <a:rPr lang="zh-CN" altLang="en-US" b="1"/>
              <a:t>个阶段</a:t>
            </a:r>
          </a:p>
        </p:txBody>
      </p:sp>
      <p:sp>
        <p:nvSpPr>
          <p:cNvPr id="15364" name="Rectangle 3">
            <a:extLst>
              <a:ext uri="{FF2B5EF4-FFF2-40B4-BE49-F238E27FC236}">
                <a16:creationId xmlns:a16="http://schemas.microsoft.com/office/drawing/2014/main" id="{2AB0F2D1-AFD0-432A-A109-8B13040180A7}"/>
              </a:ext>
            </a:extLst>
          </p:cNvPr>
          <p:cNvSpPr>
            <a:spLocks noGrp="1" noChangeArrowheads="1"/>
          </p:cNvSpPr>
          <p:nvPr>
            <p:ph type="body" idx="1"/>
          </p:nvPr>
        </p:nvSpPr>
        <p:spPr/>
        <p:txBody>
          <a:bodyPr/>
          <a:lstStyle/>
          <a:p>
            <a:pPr eaLnBrk="1" hangingPunct="1">
              <a:buFontTx/>
              <a:buNone/>
            </a:pPr>
            <a:r>
              <a:rPr lang="en-US" altLang="zh-CN" sz="4000" b="1"/>
              <a:t>1. </a:t>
            </a:r>
            <a:r>
              <a:rPr lang="zh-CN" altLang="en-US" sz="4000" b="1"/>
              <a:t>需求分析阶段</a:t>
            </a:r>
          </a:p>
          <a:p>
            <a:pPr lvl="1" eaLnBrk="1" hangingPunct="1"/>
            <a:r>
              <a:rPr lang="zh-CN" altLang="en-US" sz="3600"/>
              <a:t>准确了解与分析用户需求（包括数据与处理）</a:t>
            </a:r>
          </a:p>
          <a:p>
            <a:pPr lvl="1" eaLnBrk="1" hangingPunct="1"/>
            <a:r>
              <a:rPr lang="zh-CN" altLang="en-US" sz="3600">
                <a:solidFill>
                  <a:schemeClr val="accent2"/>
                </a:solidFill>
              </a:rPr>
              <a:t>整个设计过程的基础</a:t>
            </a:r>
          </a:p>
          <a:p>
            <a:pPr lvl="1" eaLnBrk="1" hangingPunct="1"/>
            <a:r>
              <a:rPr lang="zh-CN" altLang="en-US" sz="3600">
                <a:solidFill>
                  <a:schemeClr val="accent2"/>
                </a:solidFill>
              </a:rPr>
              <a:t>最困难、最耗费时间的一步</a:t>
            </a:r>
          </a:p>
          <a:p>
            <a:pPr eaLnBrk="1" hangingPunct="1"/>
            <a:endParaRPr lang="zh-CN" altLang="en-US" sz="3600">
              <a:solidFill>
                <a:schemeClr val="accent2"/>
              </a:solidFill>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灯片编号占位符 5">
            <a:extLst>
              <a:ext uri="{FF2B5EF4-FFF2-40B4-BE49-F238E27FC236}">
                <a16:creationId xmlns:a16="http://schemas.microsoft.com/office/drawing/2014/main" id="{04933CCA-3977-4B34-A432-F9A4E44ECD8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47EE6CC-4428-407E-A10A-3EB166801B7B}" type="slidenum">
              <a:rPr lang="zh-CN" altLang="en-US" sz="1400" smtClean="0"/>
              <a:pPr>
                <a:spcBef>
                  <a:spcPct val="0"/>
                </a:spcBef>
                <a:buFontTx/>
                <a:buNone/>
              </a:pPr>
              <a:t>120</a:t>
            </a:fld>
            <a:endParaRPr lang="en-US" altLang="zh-CN" sz="1400"/>
          </a:p>
        </p:txBody>
      </p:sp>
      <p:sp>
        <p:nvSpPr>
          <p:cNvPr id="125955" name="Rectangle 3">
            <a:extLst>
              <a:ext uri="{FF2B5EF4-FFF2-40B4-BE49-F238E27FC236}">
                <a16:creationId xmlns:a16="http://schemas.microsoft.com/office/drawing/2014/main" id="{FBA8EA27-A159-4A01-8EA5-6D1B92DD5944}"/>
              </a:ext>
            </a:extLst>
          </p:cNvPr>
          <p:cNvSpPr>
            <a:spLocks noGrp="1" noChangeArrowheads="1"/>
          </p:cNvSpPr>
          <p:nvPr>
            <p:ph type="body" idx="1"/>
          </p:nvPr>
        </p:nvSpPr>
        <p:spPr>
          <a:xfrm>
            <a:off x="395288" y="836613"/>
            <a:ext cx="8229600" cy="4525962"/>
          </a:xfrm>
        </p:spPr>
        <p:txBody>
          <a:bodyPr/>
          <a:lstStyle/>
          <a:p>
            <a:pPr eaLnBrk="1" hangingPunct="1"/>
            <a:r>
              <a:rPr lang="zh-CN" altLang="en-US" sz="4000"/>
              <a:t>三个或三个以上实体间的一个多元联系转换为一个关系模式</a:t>
            </a:r>
          </a:p>
          <a:p>
            <a:pPr eaLnBrk="1" hangingPunct="1"/>
            <a:r>
              <a:rPr lang="zh-CN" altLang="en-US" sz="4000"/>
              <a:t>例如：“讲授”联系是一个三元联系，可以将它转换为如下关系模式，其中课程号、职工号和书号为关系的组合码：讲授（</a:t>
            </a:r>
            <a:r>
              <a:rPr lang="zh-CN" altLang="en-US" sz="4000" u="sng">
                <a:solidFill>
                  <a:schemeClr val="accent2"/>
                </a:solidFill>
              </a:rPr>
              <a:t>课程号，职工号，书号</a:t>
            </a:r>
            <a:r>
              <a:rPr lang="zh-CN" altLang="en-US" sz="4000"/>
              <a:t>）</a:t>
            </a:r>
          </a:p>
          <a:p>
            <a:pPr eaLnBrk="1" hangingPunct="1"/>
            <a:endParaRPr lang="zh-CN" altLang="en-US" sz="400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灯片编号占位符 5">
            <a:extLst>
              <a:ext uri="{FF2B5EF4-FFF2-40B4-BE49-F238E27FC236}">
                <a16:creationId xmlns:a16="http://schemas.microsoft.com/office/drawing/2014/main" id="{F206838E-9115-434F-B71E-AACD1EAE74A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A49E86F-12D2-4103-A04C-26D38632D962}" type="slidenum">
              <a:rPr lang="zh-CN" altLang="en-US" sz="1400" smtClean="0"/>
              <a:pPr>
                <a:spcBef>
                  <a:spcPct val="0"/>
                </a:spcBef>
                <a:buFontTx/>
                <a:buNone/>
              </a:pPr>
              <a:t>121</a:t>
            </a:fld>
            <a:endParaRPr lang="en-US" altLang="zh-CN" sz="1400"/>
          </a:p>
        </p:txBody>
      </p:sp>
      <p:sp>
        <p:nvSpPr>
          <p:cNvPr id="126979" name="Rectangle 3">
            <a:extLst>
              <a:ext uri="{FF2B5EF4-FFF2-40B4-BE49-F238E27FC236}">
                <a16:creationId xmlns:a16="http://schemas.microsoft.com/office/drawing/2014/main" id="{C37468B2-C88C-44B3-B069-446A4968540B}"/>
              </a:ext>
            </a:extLst>
          </p:cNvPr>
          <p:cNvSpPr>
            <a:spLocks noGrp="1" noChangeArrowheads="1"/>
          </p:cNvSpPr>
          <p:nvPr>
            <p:ph type="body" idx="1"/>
          </p:nvPr>
        </p:nvSpPr>
        <p:spPr>
          <a:xfrm>
            <a:off x="468313" y="981075"/>
            <a:ext cx="8229600" cy="4525963"/>
          </a:xfrm>
        </p:spPr>
        <p:txBody>
          <a:bodyPr/>
          <a:lstStyle/>
          <a:p>
            <a:pPr eaLnBrk="1" hangingPunct="1"/>
            <a:r>
              <a:rPr lang="zh-CN" altLang="en-US" sz="4000"/>
              <a:t>具有相同码的关系模式可合并</a:t>
            </a:r>
          </a:p>
          <a:p>
            <a:pPr eaLnBrk="1" hangingPunct="1"/>
            <a:r>
              <a:rPr lang="zh-CN" altLang="en-US" sz="4000"/>
              <a:t>目的：减少系统中的关系个数</a:t>
            </a:r>
          </a:p>
          <a:p>
            <a:pPr eaLnBrk="1" hangingPunct="1"/>
            <a:r>
              <a:rPr lang="zh-CN" altLang="en-US" sz="4000"/>
              <a:t>合并方法：将其中一个关系模式的全部属性加入到另一个关系模式，然后去掉其中的同义属性（可能同名也可能不同名），并适当调整属性次序。</a:t>
            </a:r>
          </a:p>
          <a:p>
            <a:pPr eaLnBrk="1" hangingPunct="1"/>
            <a:endParaRPr lang="zh-CN" altLang="en-US" sz="400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灯片编号占位符 5">
            <a:extLst>
              <a:ext uri="{FF2B5EF4-FFF2-40B4-BE49-F238E27FC236}">
                <a16:creationId xmlns:a16="http://schemas.microsoft.com/office/drawing/2014/main" id="{B861D370-71EA-484F-A9FB-B9A2C0CD08A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7D4E3CE-BA15-49D4-8A80-763DEE71D4ED}" type="slidenum">
              <a:rPr lang="zh-CN" altLang="en-US" sz="1400" smtClean="0"/>
              <a:pPr>
                <a:spcBef>
                  <a:spcPct val="0"/>
                </a:spcBef>
                <a:buFontTx/>
                <a:buNone/>
              </a:pPr>
              <a:t>122</a:t>
            </a:fld>
            <a:endParaRPr lang="en-US" altLang="zh-CN" sz="1400"/>
          </a:p>
        </p:txBody>
      </p:sp>
      <p:sp>
        <p:nvSpPr>
          <p:cNvPr id="125955" name="Rectangle 3">
            <a:extLst>
              <a:ext uri="{FF2B5EF4-FFF2-40B4-BE49-F238E27FC236}">
                <a16:creationId xmlns:a16="http://schemas.microsoft.com/office/drawing/2014/main" id="{038B8F68-9C77-4A7C-B93A-11D3AA9B2C17}"/>
              </a:ext>
            </a:extLst>
          </p:cNvPr>
          <p:cNvSpPr>
            <a:spLocks noGrp="1" noChangeArrowheads="1"/>
          </p:cNvSpPr>
          <p:nvPr>
            <p:ph type="body" idx="1"/>
          </p:nvPr>
        </p:nvSpPr>
        <p:spPr>
          <a:xfrm>
            <a:off x="34925" y="549275"/>
            <a:ext cx="8820150" cy="5616575"/>
          </a:xfrm>
        </p:spPr>
        <p:txBody>
          <a:bodyPr/>
          <a:lstStyle/>
          <a:p>
            <a:pPr eaLnBrk="1" hangingPunct="1"/>
            <a:r>
              <a:rPr lang="zh-CN" altLang="en-US" sz="4000"/>
              <a:t>从理论上讲，</a:t>
            </a:r>
            <a:r>
              <a:rPr lang="en-US" altLang="zh-CN" sz="4000"/>
              <a:t>1:1</a:t>
            </a:r>
            <a:r>
              <a:rPr lang="zh-CN" altLang="en-US" sz="4000"/>
              <a:t>联系可以与任意一端对应的关系模式合并 但在一些情况下，与不同的关系模式合并效率会大不一样。因此</a:t>
            </a:r>
            <a:r>
              <a:rPr lang="zh-CN" altLang="en-US" sz="4000">
                <a:solidFill>
                  <a:srgbClr val="3333CC"/>
                </a:solidFill>
              </a:rPr>
              <a:t>究竟应该与哪端关系模式合并需要依应用的具体情况而定</a:t>
            </a:r>
            <a:r>
              <a:rPr lang="zh-CN" altLang="en-US" sz="4000"/>
              <a:t>。</a:t>
            </a:r>
          </a:p>
          <a:p>
            <a:pPr eaLnBrk="1" hangingPunct="1"/>
            <a:r>
              <a:rPr lang="zh-CN" altLang="en-US" sz="4000"/>
              <a:t>由于连接操作是最费时的操作，所以一般应以</a:t>
            </a:r>
            <a:r>
              <a:rPr lang="zh-CN" altLang="en-US" sz="4000">
                <a:solidFill>
                  <a:schemeClr val="accent2"/>
                </a:solidFill>
              </a:rPr>
              <a:t>尽量减少连接操作</a:t>
            </a:r>
            <a:r>
              <a:rPr lang="zh-CN" altLang="en-US" sz="4000"/>
              <a:t>为目标。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595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灯片编号占位符 5">
            <a:extLst>
              <a:ext uri="{FF2B5EF4-FFF2-40B4-BE49-F238E27FC236}">
                <a16:creationId xmlns:a16="http://schemas.microsoft.com/office/drawing/2014/main" id="{FAA119D1-164F-4B48-8A01-37DD05ED0DA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FAB095B-D670-4F66-BAAA-EDBA41C70A60}" type="slidenum">
              <a:rPr lang="zh-CN" altLang="en-US" sz="1400" smtClean="0"/>
              <a:pPr>
                <a:spcBef>
                  <a:spcPct val="0"/>
                </a:spcBef>
                <a:buFontTx/>
                <a:buNone/>
              </a:pPr>
              <a:t>123</a:t>
            </a:fld>
            <a:endParaRPr lang="en-US" altLang="zh-CN" sz="1400"/>
          </a:p>
        </p:txBody>
      </p:sp>
      <p:sp>
        <p:nvSpPr>
          <p:cNvPr id="129027" name="Rectangle 2">
            <a:extLst>
              <a:ext uri="{FF2B5EF4-FFF2-40B4-BE49-F238E27FC236}">
                <a16:creationId xmlns:a16="http://schemas.microsoft.com/office/drawing/2014/main" id="{934CABB6-4998-4166-B6C0-EB52A33BF38F}"/>
              </a:ext>
            </a:extLst>
          </p:cNvPr>
          <p:cNvSpPr>
            <a:spLocks noGrp="1" noChangeArrowheads="1"/>
          </p:cNvSpPr>
          <p:nvPr>
            <p:ph type="title"/>
          </p:nvPr>
        </p:nvSpPr>
        <p:spPr/>
        <p:txBody>
          <a:bodyPr/>
          <a:lstStyle/>
          <a:p>
            <a:pPr eaLnBrk="1" hangingPunct="1"/>
            <a:r>
              <a:rPr lang="en-US" altLang="zh-CN"/>
              <a:t>7.4.2 </a:t>
            </a:r>
            <a:r>
              <a:rPr lang="zh-CN" altLang="en-US" b="1"/>
              <a:t>数据模型的优化</a:t>
            </a:r>
          </a:p>
        </p:txBody>
      </p:sp>
      <p:sp>
        <p:nvSpPr>
          <p:cNvPr id="126980" name="Rectangle 3">
            <a:extLst>
              <a:ext uri="{FF2B5EF4-FFF2-40B4-BE49-F238E27FC236}">
                <a16:creationId xmlns:a16="http://schemas.microsoft.com/office/drawing/2014/main" id="{7AABB6EA-E4A4-450F-8646-32080F047E75}"/>
              </a:ext>
            </a:extLst>
          </p:cNvPr>
          <p:cNvSpPr>
            <a:spLocks noGrp="1" noChangeArrowheads="1"/>
          </p:cNvSpPr>
          <p:nvPr>
            <p:ph type="body" idx="1"/>
          </p:nvPr>
        </p:nvSpPr>
        <p:spPr/>
        <p:txBody>
          <a:bodyPr/>
          <a:lstStyle/>
          <a:p>
            <a:pPr eaLnBrk="1" hangingPunct="1"/>
            <a:r>
              <a:rPr lang="zh-CN" altLang="en-US" sz="3600" dirty="0"/>
              <a:t>得到初步数据模型后，还应该适当地修改、调整数据模型的结构，以进一步提高数据库应用系统的性能，这就是数据模型的优化。</a:t>
            </a:r>
          </a:p>
          <a:p>
            <a:pPr eaLnBrk="1" hangingPunct="1"/>
            <a:r>
              <a:rPr lang="zh-CN" altLang="en-US" sz="3600" dirty="0"/>
              <a:t>关系数据模型的优化通常以规范化理论为指导。</a:t>
            </a:r>
          </a:p>
          <a:p>
            <a:pPr eaLnBrk="1" hangingPunct="1"/>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698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灯片编号占位符 5">
            <a:extLst>
              <a:ext uri="{FF2B5EF4-FFF2-40B4-BE49-F238E27FC236}">
                <a16:creationId xmlns:a16="http://schemas.microsoft.com/office/drawing/2014/main" id="{1CB877B9-811B-4B40-BAA6-A7D981AA662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B4FF77B-7E84-4C19-9900-6481C7226396}" type="slidenum">
              <a:rPr lang="zh-CN" altLang="en-US" sz="1400" smtClean="0"/>
              <a:pPr>
                <a:spcBef>
                  <a:spcPct val="0"/>
                </a:spcBef>
                <a:buFontTx/>
                <a:buNone/>
              </a:pPr>
              <a:t>124</a:t>
            </a:fld>
            <a:endParaRPr lang="en-US" altLang="zh-CN" sz="1400"/>
          </a:p>
        </p:txBody>
      </p:sp>
      <p:sp>
        <p:nvSpPr>
          <p:cNvPr id="130051" name="Rectangle 2">
            <a:extLst>
              <a:ext uri="{FF2B5EF4-FFF2-40B4-BE49-F238E27FC236}">
                <a16:creationId xmlns:a16="http://schemas.microsoft.com/office/drawing/2014/main" id="{816F9A8C-623E-4C3C-B049-2B3D8A5718E9}"/>
              </a:ext>
            </a:extLst>
          </p:cNvPr>
          <p:cNvSpPr>
            <a:spLocks noGrp="1" noChangeArrowheads="1"/>
          </p:cNvSpPr>
          <p:nvPr>
            <p:ph type="title"/>
          </p:nvPr>
        </p:nvSpPr>
        <p:spPr>
          <a:xfrm>
            <a:off x="468313" y="0"/>
            <a:ext cx="8229600" cy="1143000"/>
          </a:xfrm>
        </p:spPr>
        <p:txBody>
          <a:bodyPr/>
          <a:lstStyle/>
          <a:p>
            <a:pPr eaLnBrk="1" hangingPunct="1"/>
            <a:r>
              <a:rPr lang="zh-CN" altLang="en-US" b="1"/>
              <a:t>优化数据模型的方法</a:t>
            </a:r>
          </a:p>
        </p:txBody>
      </p:sp>
      <p:sp>
        <p:nvSpPr>
          <p:cNvPr id="164867" name="Rectangle 3">
            <a:extLst>
              <a:ext uri="{FF2B5EF4-FFF2-40B4-BE49-F238E27FC236}">
                <a16:creationId xmlns:a16="http://schemas.microsoft.com/office/drawing/2014/main" id="{26878157-3E4D-44EF-BE81-4150E92A805E}"/>
              </a:ext>
            </a:extLst>
          </p:cNvPr>
          <p:cNvSpPr>
            <a:spLocks noGrp="1" noChangeArrowheads="1"/>
          </p:cNvSpPr>
          <p:nvPr>
            <p:ph type="body" idx="1"/>
          </p:nvPr>
        </p:nvSpPr>
        <p:spPr>
          <a:xfrm>
            <a:off x="539750" y="908050"/>
            <a:ext cx="8353425" cy="5949950"/>
          </a:xfrm>
        </p:spPr>
        <p:txBody>
          <a:bodyPr/>
          <a:lstStyle/>
          <a:p>
            <a:pPr eaLnBrk="1" hangingPunct="1"/>
            <a:r>
              <a:rPr lang="zh-CN" altLang="en-US" sz="3600">
                <a:solidFill>
                  <a:schemeClr val="accent2"/>
                </a:solidFill>
              </a:rPr>
              <a:t>确定数据依赖</a:t>
            </a:r>
          </a:p>
          <a:p>
            <a:pPr lvl="1" eaLnBrk="1" hangingPunct="1"/>
            <a:r>
              <a:rPr lang="zh-CN" altLang="en-US" sz="3200"/>
              <a:t>每个关系模式内部各属性之间的数据依赖以及不同关系模式属性之间数据依赖</a:t>
            </a:r>
          </a:p>
          <a:p>
            <a:pPr eaLnBrk="1" hangingPunct="1"/>
            <a:r>
              <a:rPr lang="zh-CN" altLang="en-US" sz="3600">
                <a:solidFill>
                  <a:schemeClr val="accent2"/>
                </a:solidFill>
              </a:rPr>
              <a:t>消除冗余的联系</a:t>
            </a:r>
          </a:p>
          <a:p>
            <a:pPr lvl="1" eaLnBrk="1" hangingPunct="1"/>
            <a:r>
              <a:rPr lang="zh-CN" altLang="en-US" sz="3200"/>
              <a:t>对于各个关系模式之间的数据依赖进行极小化处理，消除冗余的联系</a:t>
            </a:r>
          </a:p>
          <a:p>
            <a:pPr eaLnBrk="1" hangingPunct="1"/>
            <a:r>
              <a:rPr lang="zh-CN" altLang="en-US" sz="3600">
                <a:solidFill>
                  <a:schemeClr val="accent2"/>
                </a:solidFill>
              </a:rPr>
              <a:t>确定所属范式</a:t>
            </a:r>
          </a:p>
          <a:p>
            <a:pPr eaLnBrk="1" hangingPunct="1"/>
            <a:r>
              <a:rPr lang="zh-CN" altLang="en-US" sz="3600">
                <a:solidFill>
                  <a:schemeClr val="accent2"/>
                </a:solidFill>
              </a:rPr>
              <a:t>分析这些模式对于应用环境是否合适</a:t>
            </a:r>
            <a:r>
              <a:rPr lang="zh-CN" altLang="en-US" sz="3600"/>
              <a:t>，</a:t>
            </a:r>
            <a:br>
              <a:rPr lang="zh-CN" altLang="en-US" sz="3600"/>
            </a:br>
            <a:r>
              <a:rPr lang="zh-CN" altLang="en-US" sz="3600">
                <a:solidFill>
                  <a:schemeClr val="accent2"/>
                </a:solidFill>
              </a:rPr>
              <a:t>确定是否要对它们进行合并或分解</a:t>
            </a:r>
            <a:endParaRPr lang="en-US" altLang="zh-CN" sz="3600">
              <a:solidFill>
                <a:schemeClr val="accent2"/>
              </a:solidFill>
            </a:endParaRPr>
          </a:p>
          <a:p>
            <a:pPr eaLnBrk="1" hangingPunct="1"/>
            <a:endParaRPr lang="zh-CN" altLang="en-US" sz="360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4867">
                                            <p:txEl>
                                              <p:pRg st="2" end="2"/>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164867">
                                            <p:txEl>
                                              <p:pRg st="3" end="3"/>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164867">
                                            <p:txEl>
                                              <p:pRg st="4" end="4"/>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1648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灯片编号占位符 5">
            <a:extLst>
              <a:ext uri="{FF2B5EF4-FFF2-40B4-BE49-F238E27FC236}">
                <a16:creationId xmlns:a16="http://schemas.microsoft.com/office/drawing/2014/main" id="{B9895D9E-3AA7-407E-9A6E-0E62FDB30BB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ECE12D1-5E20-4AA6-99A9-F39B9FE39B97}" type="slidenum">
              <a:rPr lang="zh-CN" altLang="en-US" sz="1400" smtClean="0"/>
              <a:pPr>
                <a:spcBef>
                  <a:spcPct val="0"/>
                </a:spcBef>
                <a:buFontTx/>
                <a:buNone/>
              </a:pPr>
              <a:t>125</a:t>
            </a:fld>
            <a:endParaRPr lang="en-US" altLang="zh-CN" sz="1400"/>
          </a:p>
        </p:txBody>
      </p:sp>
      <p:sp>
        <p:nvSpPr>
          <p:cNvPr id="131075" name="Rectangle 3">
            <a:extLst>
              <a:ext uri="{FF2B5EF4-FFF2-40B4-BE49-F238E27FC236}">
                <a16:creationId xmlns:a16="http://schemas.microsoft.com/office/drawing/2014/main" id="{0E216053-4391-4036-A5E2-D99B8B427CC5}"/>
              </a:ext>
            </a:extLst>
          </p:cNvPr>
          <p:cNvSpPr>
            <a:spLocks noGrp="1" noChangeArrowheads="1"/>
          </p:cNvSpPr>
          <p:nvPr>
            <p:ph type="body" idx="1"/>
          </p:nvPr>
        </p:nvSpPr>
        <p:spPr>
          <a:xfrm>
            <a:off x="179388" y="622300"/>
            <a:ext cx="8496300" cy="5543550"/>
          </a:xfrm>
        </p:spPr>
        <p:txBody>
          <a:bodyPr/>
          <a:lstStyle/>
          <a:p>
            <a:pPr eaLnBrk="1" hangingPunct="1"/>
            <a:r>
              <a:rPr lang="zh-CN" altLang="en-US" sz="3600"/>
              <a:t>例如：在关系模式学生成绩单</a:t>
            </a:r>
            <a:r>
              <a:rPr lang="en-US" altLang="zh-CN" sz="3600"/>
              <a:t>(</a:t>
            </a:r>
            <a:r>
              <a:rPr lang="zh-CN" altLang="en-US" sz="3600"/>
              <a:t>学号</a:t>
            </a:r>
            <a:r>
              <a:rPr lang="en-US" altLang="zh-CN" sz="3600"/>
              <a:t>,</a:t>
            </a:r>
            <a:r>
              <a:rPr lang="zh-CN" altLang="en-US" sz="3600"/>
              <a:t>英语</a:t>
            </a:r>
            <a:r>
              <a:rPr lang="en-US" altLang="zh-CN" sz="3600"/>
              <a:t>,</a:t>
            </a:r>
            <a:r>
              <a:rPr lang="zh-CN" altLang="en-US" sz="3600"/>
              <a:t>数学</a:t>
            </a:r>
            <a:r>
              <a:rPr lang="en-US" altLang="zh-CN" sz="3600"/>
              <a:t>,</a:t>
            </a:r>
            <a:r>
              <a:rPr lang="zh-CN" altLang="en-US" sz="3600"/>
              <a:t>语文</a:t>
            </a:r>
            <a:r>
              <a:rPr lang="en-US" altLang="zh-CN" sz="3600"/>
              <a:t>,</a:t>
            </a:r>
            <a:r>
              <a:rPr lang="zh-CN" altLang="en-US" sz="3600"/>
              <a:t>平均成绩</a:t>
            </a:r>
            <a:r>
              <a:rPr lang="en-US" altLang="zh-CN" sz="3600"/>
              <a:t>)</a:t>
            </a:r>
            <a:r>
              <a:rPr lang="zh-CN" altLang="en-US" sz="3600"/>
              <a:t>中存在下列函数依赖：</a:t>
            </a:r>
          </a:p>
          <a:p>
            <a:pPr lvl="1" eaLnBrk="1" hangingPunct="1">
              <a:buFont typeface="Wingdings" panose="05000000000000000000" pitchFamily="2" charset="2"/>
              <a:buChar char="l"/>
            </a:pPr>
            <a:r>
              <a:rPr lang="zh-CN" altLang="en-US" sz="3600"/>
              <a:t>学号</a:t>
            </a:r>
            <a:r>
              <a:rPr lang="en-US" altLang="zh-CN" sz="3600"/>
              <a:t>→</a:t>
            </a:r>
            <a:r>
              <a:rPr lang="zh-CN" altLang="en-US" sz="3600"/>
              <a:t>英语</a:t>
            </a:r>
          </a:p>
          <a:p>
            <a:pPr lvl="1" eaLnBrk="1" hangingPunct="1">
              <a:buFont typeface="Wingdings" panose="05000000000000000000" pitchFamily="2" charset="2"/>
              <a:buChar char="l"/>
            </a:pPr>
            <a:r>
              <a:rPr lang="zh-CN" altLang="en-US" sz="3600"/>
              <a:t>学号</a:t>
            </a:r>
            <a:r>
              <a:rPr lang="en-US" altLang="zh-CN" sz="3600"/>
              <a:t>→</a:t>
            </a:r>
            <a:r>
              <a:rPr lang="zh-CN" altLang="en-US" sz="3600"/>
              <a:t>数学</a:t>
            </a:r>
          </a:p>
          <a:p>
            <a:pPr lvl="1" eaLnBrk="1" hangingPunct="1">
              <a:buFont typeface="Wingdings" panose="05000000000000000000" pitchFamily="2" charset="2"/>
              <a:buChar char="l"/>
            </a:pPr>
            <a:r>
              <a:rPr lang="zh-CN" altLang="en-US" sz="3600"/>
              <a:t>学号</a:t>
            </a:r>
            <a:r>
              <a:rPr lang="en-US" altLang="zh-CN" sz="3600"/>
              <a:t>→</a:t>
            </a:r>
            <a:r>
              <a:rPr lang="zh-CN" altLang="en-US" sz="3600"/>
              <a:t>语文</a:t>
            </a:r>
          </a:p>
          <a:p>
            <a:pPr lvl="1" eaLnBrk="1" hangingPunct="1">
              <a:buFont typeface="Wingdings" panose="05000000000000000000" pitchFamily="2" charset="2"/>
              <a:buChar char="l"/>
            </a:pPr>
            <a:r>
              <a:rPr lang="zh-CN" altLang="en-US" sz="3600"/>
              <a:t>学号</a:t>
            </a:r>
            <a:r>
              <a:rPr lang="en-US" altLang="zh-CN" sz="3600"/>
              <a:t>→</a:t>
            </a:r>
            <a:r>
              <a:rPr lang="zh-CN" altLang="en-US" sz="3600"/>
              <a:t>平均成绩</a:t>
            </a:r>
          </a:p>
          <a:p>
            <a:pPr lvl="1" eaLnBrk="1" hangingPunct="1">
              <a:buFont typeface="Wingdings" panose="05000000000000000000" pitchFamily="2" charset="2"/>
              <a:buChar char="l"/>
            </a:pPr>
            <a:r>
              <a:rPr lang="en-US" altLang="zh-CN" sz="3600"/>
              <a:t>(</a:t>
            </a:r>
            <a:r>
              <a:rPr lang="zh-CN" altLang="en-US" sz="3600"/>
              <a:t>英语</a:t>
            </a:r>
            <a:r>
              <a:rPr lang="en-US" altLang="zh-CN" sz="3600"/>
              <a:t>, </a:t>
            </a:r>
            <a:r>
              <a:rPr lang="zh-CN" altLang="en-US" sz="3600"/>
              <a:t>数学</a:t>
            </a:r>
            <a:r>
              <a:rPr lang="en-US" altLang="zh-CN" sz="3600"/>
              <a:t>, </a:t>
            </a:r>
            <a:r>
              <a:rPr lang="zh-CN" altLang="en-US" sz="3600"/>
              <a:t>语文</a:t>
            </a:r>
            <a:r>
              <a:rPr lang="en-US" altLang="zh-CN" sz="3600"/>
              <a:t>)→</a:t>
            </a:r>
            <a:r>
              <a:rPr lang="zh-CN" altLang="en-US" sz="3600"/>
              <a:t>平均成绩</a:t>
            </a:r>
          </a:p>
          <a:p>
            <a:pPr eaLnBrk="1" hangingPunct="1"/>
            <a:endParaRPr lang="zh-CN" altLang="en-US" sz="4000"/>
          </a:p>
        </p:txBody>
      </p:sp>
      <p:sp>
        <p:nvSpPr>
          <p:cNvPr id="131076" name="AutoShape 4">
            <a:extLst>
              <a:ext uri="{FF2B5EF4-FFF2-40B4-BE49-F238E27FC236}">
                <a16:creationId xmlns:a16="http://schemas.microsoft.com/office/drawing/2014/main" id="{3262D122-37D8-4854-BE38-F3E420A09CC3}"/>
              </a:ext>
            </a:extLst>
          </p:cNvPr>
          <p:cNvSpPr>
            <a:spLocks noChangeArrowheads="1"/>
          </p:cNvSpPr>
          <p:nvPr/>
        </p:nvSpPr>
        <p:spPr bwMode="auto">
          <a:xfrm>
            <a:off x="4249738" y="1846263"/>
            <a:ext cx="4498975" cy="2881312"/>
          </a:xfrm>
          <a:prstGeom prst="wedgeRoundRectCallout">
            <a:avLst>
              <a:gd name="adj1" fmla="val -50657"/>
              <a:gd name="adj2" fmla="val 23991"/>
              <a:gd name="adj3" fmla="val 16667"/>
            </a:avLst>
          </a:prstGeom>
          <a:solidFill>
            <a:srgbClr val="FFFF99"/>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a:solidFill>
                  <a:schemeClr val="accent2"/>
                </a:solidFill>
                <a:latin typeface="Garamond" panose="02020404030301010803" pitchFamily="18" charset="0"/>
              </a:rPr>
              <a:t>虽然平均成绩可以由其他属性推算出来，但如果需要经常查询学生的平均成绩，为提高效率，仍然可保留该冗余数据，对关系模式不再做进一步分解</a:t>
            </a:r>
          </a:p>
          <a:p>
            <a:pPr algn="ctr" eaLnBrk="1" hangingPunct="1">
              <a:spcBef>
                <a:spcPct val="0"/>
              </a:spcBef>
              <a:buFontTx/>
              <a:buNone/>
            </a:pPr>
            <a:endParaRPr lang="zh-CN" altLang="en-US" sz="2800">
              <a:solidFill>
                <a:schemeClr val="accent2"/>
              </a:solidFill>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6"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灯片编号占位符 5">
            <a:extLst>
              <a:ext uri="{FF2B5EF4-FFF2-40B4-BE49-F238E27FC236}">
                <a16:creationId xmlns:a16="http://schemas.microsoft.com/office/drawing/2014/main" id="{9D91A970-B313-48A1-A352-8A5FF5A2AE6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731115D-E1BE-4AA6-91AF-C8860B3A7B60}" type="slidenum">
              <a:rPr lang="zh-CN" altLang="en-US" sz="1400" smtClean="0"/>
              <a:pPr>
                <a:spcBef>
                  <a:spcPct val="0"/>
                </a:spcBef>
                <a:buFontTx/>
                <a:buNone/>
              </a:pPr>
              <a:t>126</a:t>
            </a:fld>
            <a:endParaRPr lang="en-US" altLang="zh-CN" sz="1400"/>
          </a:p>
        </p:txBody>
      </p:sp>
      <p:sp>
        <p:nvSpPr>
          <p:cNvPr id="132099" name="Rectangle 2">
            <a:extLst>
              <a:ext uri="{FF2B5EF4-FFF2-40B4-BE49-F238E27FC236}">
                <a16:creationId xmlns:a16="http://schemas.microsoft.com/office/drawing/2014/main" id="{1605150B-6628-4B29-B14C-BF41166BF6F2}"/>
              </a:ext>
            </a:extLst>
          </p:cNvPr>
          <p:cNvSpPr>
            <a:spLocks noGrp="1" noChangeArrowheads="1"/>
          </p:cNvSpPr>
          <p:nvPr>
            <p:ph type="title"/>
          </p:nvPr>
        </p:nvSpPr>
        <p:spPr/>
        <p:txBody>
          <a:bodyPr/>
          <a:lstStyle/>
          <a:p>
            <a:pPr eaLnBrk="1" hangingPunct="1"/>
            <a:r>
              <a:rPr lang="zh-CN" altLang="en-US" b="1"/>
              <a:t>数据模型的优化</a:t>
            </a:r>
          </a:p>
        </p:txBody>
      </p:sp>
      <p:sp>
        <p:nvSpPr>
          <p:cNvPr id="132100" name="Rectangle 3">
            <a:extLst>
              <a:ext uri="{FF2B5EF4-FFF2-40B4-BE49-F238E27FC236}">
                <a16:creationId xmlns:a16="http://schemas.microsoft.com/office/drawing/2014/main" id="{37422C83-87A5-41A2-A9CF-B4A8135F11AA}"/>
              </a:ext>
            </a:extLst>
          </p:cNvPr>
          <p:cNvSpPr>
            <a:spLocks noGrp="1" noChangeArrowheads="1"/>
          </p:cNvSpPr>
          <p:nvPr>
            <p:ph type="body" idx="1"/>
          </p:nvPr>
        </p:nvSpPr>
        <p:spPr>
          <a:xfrm>
            <a:off x="457200" y="1600200"/>
            <a:ext cx="8218488" cy="4525963"/>
          </a:xfrm>
        </p:spPr>
        <p:txBody>
          <a:bodyPr/>
          <a:lstStyle/>
          <a:p>
            <a:pPr marL="609600" indent="-609600" eaLnBrk="1" hangingPunct="1"/>
            <a:r>
              <a:rPr lang="zh-CN" altLang="en-US" sz="3600"/>
              <a:t>按照需求分析阶段得到的各种应用对数据处理的要求，对关系模式进行必要的分解</a:t>
            </a:r>
            <a:r>
              <a:rPr lang="en-US" altLang="zh-CN" sz="3600"/>
              <a:t>,</a:t>
            </a:r>
            <a:r>
              <a:rPr lang="zh-CN" altLang="en-US" sz="3600"/>
              <a:t>以提高数据操作的效率和存储空间利用率。</a:t>
            </a:r>
          </a:p>
          <a:p>
            <a:pPr marL="609600" indent="-609600" eaLnBrk="1" hangingPunct="1"/>
            <a:r>
              <a:rPr lang="zh-CN" altLang="en-US" sz="3600"/>
              <a:t>常用分解方法</a:t>
            </a:r>
          </a:p>
          <a:p>
            <a:pPr marL="990600" lvl="1" indent="-533400" eaLnBrk="1" hangingPunct="1">
              <a:buFontTx/>
              <a:buAutoNum type="circleNumDbPlain"/>
            </a:pPr>
            <a:r>
              <a:rPr lang="zh-CN" altLang="en-US" sz="3600"/>
              <a:t>水平分解</a:t>
            </a:r>
          </a:p>
          <a:p>
            <a:pPr marL="990600" lvl="1" indent="-533400" eaLnBrk="1" hangingPunct="1">
              <a:buFontTx/>
              <a:buAutoNum type="circleNumDbPlain"/>
            </a:pPr>
            <a:r>
              <a:rPr lang="zh-CN" altLang="en-US" sz="3600"/>
              <a:t>垂直分解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210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210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210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灯片编号占位符 5">
            <a:extLst>
              <a:ext uri="{FF2B5EF4-FFF2-40B4-BE49-F238E27FC236}">
                <a16:creationId xmlns:a16="http://schemas.microsoft.com/office/drawing/2014/main" id="{A0A4C6BE-CB59-49A2-AE62-F913C52F925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FE92EE1-35FB-438A-8EAE-98FB4102E778}" type="slidenum">
              <a:rPr lang="zh-CN" altLang="en-US" sz="1400" smtClean="0"/>
              <a:pPr>
                <a:spcBef>
                  <a:spcPct val="0"/>
                </a:spcBef>
                <a:buFontTx/>
                <a:buNone/>
              </a:pPr>
              <a:t>127</a:t>
            </a:fld>
            <a:endParaRPr lang="en-US" altLang="zh-CN" sz="1400"/>
          </a:p>
        </p:txBody>
      </p:sp>
      <p:sp>
        <p:nvSpPr>
          <p:cNvPr id="133123" name="Rectangle 2">
            <a:extLst>
              <a:ext uri="{FF2B5EF4-FFF2-40B4-BE49-F238E27FC236}">
                <a16:creationId xmlns:a16="http://schemas.microsoft.com/office/drawing/2014/main" id="{9502E59D-0BDE-483C-A7D3-406C0A768A6F}"/>
              </a:ext>
            </a:extLst>
          </p:cNvPr>
          <p:cNvSpPr>
            <a:spLocks noGrp="1" noChangeArrowheads="1"/>
          </p:cNvSpPr>
          <p:nvPr>
            <p:ph type="title"/>
          </p:nvPr>
        </p:nvSpPr>
        <p:spPr/>
        <p:txBody>
          <a:bodyPr/>
          <a:lstStyle/>
          <a:p>
            <a:pPr eaLnBrk="1" hangingPunct="1"/>
            <a:r>
              <a:rPr lang="zh-CN" altLang="en-US"/>
              <a:t>水平分解</a:t>
            </a:r>
          </a:p>
        </p:txBody>
      </p:sp>
      <p:sp>
        <p:nvSpPr>
          <p:cNvPr id="167939" name="Rectangle 3">
            <a:extLst>
              <a:ext uri="{FF2B5EF4-FFF2-40B4-BE49-F238E27FC236}">
                <a16:creationId xmlns:a16="http://schemas.microsoft.com/office/drawing/2014/main" id="{C89C5A9A-0BE3-4058-8998-32795AF53DB2}"/>
              </a:ext>
            </a:extLst>
          </p:cNvPr>
          <p:cNvSpPr>
            <a:spLocks noGrp="1" noChangeArrowheads="1"/>
          </p:cNvSpPr>
          <p:nvPr>
            <p:ph type="body" idx="1"/>
          </p:nvPr>
        </p:nvSpPr>
        <p:spPr>
          <a:xfrm>
            <a:off x="457200" y="1600200"/>
            <a:ext cx="8291513" cy="4525963"/>
          </a:xfrm>
        </p:spPr>
        <p:txBody>
          <a:bodyPr/>
          <a:lstStyle/>
          <a:p>
            <a:pPr eaLnBrk="1" hangingPunct="1">
              <a:lnSpc>
                <a:spcPct val="90000"/>
              </a:lnSpc>
            </a:pPr>
            <a:r>
              <a:rPr lang="zh-CN" altLang="en-US" sz="4000">
                <a:solidFill>
                  <a:schemeClr val="accent2"/>
                </a:solidFill>
              </a:rPr>
              <a:t>什么是水平分解？</a:t>
            </a:r>
            <a:r>
              <a:rPr lang="zh-CN" altLang="en-US" sz="4000"/>
              <a:t>把（基本）关系的元组分为若干子集合，定义每个子集合为一个子关系，以提高系统的效率。</a:t>
            </a:r>
          </a:p>
          <a:p>
            <a:pPr eaLnBrk="1" hangingPunct="1">
              <a:lnSpc>
                <a:spcPct val="90000"/>
              </a:lnSpc>
            </a:pPr>
            <a:r>
              <a:rPr lang="zh-CN" altLang="en-US" sz="4000"/>
              <a:t>水平分解的适用范围</a:t>
            </a:r>
          </a:p>
          <a:p>
            <a:pPr lvl="1" eaLnBrk="1" hangingPunct="1">
              <a:lnSpc>
                <a:spcPct val="90000"/>
              </a:lnSpc>
            </a:pPr>
            <a:r>
              <a:rPr lang="zh-CN" altLang="en-US" sz="3600"/>
              <a:t>满足“</a:t>
            </a:r>
            <a:r>
              <a:rPr lang="en-US" altLang="zh-CN" sz="3600">
                <a:solidFill>
                  <a:schemeClr val="accent2"/>
                </a:solidFill>
              </a:rPr>
              <a:t>80/20</a:t>
            </a:r>
            <a:r>
              <a:rPr lang="zh-CN" altLang="en-US" sz="3600">
                <a:solidFill>
                  <a:schemeClr val="accent2"/>
                </a:solidFill>
              </a:rPr>
              <a:t>原则</a:t>
            </a:r>
            <a:r>
              <a:rPr lang="zh-CN" altLang="en-US" sz="3600"/>
              <a:t>”的应用</a:t>
            </a:r>
          </a:p>
          <a:p>
            <a:pPr lvl="1" eaLnBrk="1" hangingPunct="1">
              <a:lnSpc>
                <a:spcPct val="90000"/>
              </a:lnSpc>
            </a:pPr>
            <a:r>
              <a:rPr lang="zh-CN" altLang="en-US" sz="3600"/>
              <a:t>并发事务经常存取不相交的数据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793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793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7939">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7939">
                                            <p:txEl>
                                              <p:pRg st="1" end="1"/>
                                            </p:txEl>
                                          </p:spTgt>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nodeType="afterEffect">
                                  <p:stCondLst>
                                    <p:cond delay="0"/>
                                  </p:stCondLst>
                                  <p:childTnLst>
                                    <p:set>
                                      <p:cBhvr>
                                        <p:cTn id="17" dur="1" fill="hold">
                                          <p:stCondLst>
                                            <p:cond delay="0"/>
                                          </p:stCondLst>
                                        </p:cTn>
                                        <p:tgtEl>
                                          <p:spTgt spid="167939">
                                            <p:txEl>
                                              <p:pRg st="2" end="2"/>
                                            </p:txEl>
                                          </p:spTgt>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nodeType="afterEffect">
                                  <p:stCondLst>
                                    <p:cond delay="0"/>
                                  </p:stCondLst>
                                  <p:childTnLst>
                                    <p:set>
                                      <p:cBhvr>
                                        <p:cTn id="20" dur="1" fill="hold">
                                          <p:stCondLst>
                                            <p:cond delay="0"/>
                                          </p:stCondLst>
                                        </p:cTn>
                                        <p:tgtEl>
                                          <p:spTgt spid="1679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灯片编号占位符 5">
            <a:extLst>
              <a:ext uri="{FF2B5EF4-FFF2-40B4-BE49-F238E27FC236}">
                <a16:creationId xmlns:a16="http://schemas.microsoft.com/office/drawing/2014/main" id="{6A90F631-94A9-436A-9BCA-346172C1FA5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F899D85-A1E3-4E20-9C47-7A129CE29C48}" type="slidenum">
              <a:rPr lang="zh-CN" altLang="en-US" sz="1400" smtClean="0"/>
              <a:pPr>
                <a:spcBef>
                  <a:spcPct val="0"/>
                </a:spcBef>
                <a:buFontTx/>
                <a:buNone/>
              </a:pPr>
              <a:t>128</a:t>
            </a:fld>
            <a:endParaRPr lang="en-US" altLang="zh-CN" sz="1400"/>
          </a:p>
        </p:txBody>
      </p:sp>
      <p:sp>
        <p:nvSpPr>
          <p:cNvPr id="134147" name="Rectangle 2">
            <a:extLst>
              <a:ext uri="{FF2B5EF4-FFF2-40B4-BE49-F238E27FC236}">
                <a16:creationId xmlns:a16="http://schemas.microsoft.com/office/drawing/2014/main" id="{2E1AB59B-E8A0-4B1C-9FBD-46E8A40F86E7}"/>
              </a:ext>
            </a:extLst>
          </p:cNvPr>
          <p:cNvSpPr>
            <a:spLocks noGrp="1" noChangeArrowheads="1"/>
          </p:cNvSpPr>
          <p:nvPr>
            <p:ph type="title"/>
          </p:nvPr>
        </p:nvSpPr>
        <p:spPr/>
        <p:txBody>
          <a:bodyPr/>
          <a:lstStyle/>
          <a:p>
            <a:pPr eaLnBrk="1" hangingPunct="1"/>
            <a:r>
              <a:rPr lang="zh-CN" altLang="en-US"/>
              <a:t>垂直分解</a:t>
            </a:r>
          </a:p>
        </p:txBody>
      </p:sp>
      <p:sp>
        <p:nvSpPr>
          <p:cNvPr id="134148" name="Rectangle 3">
            <a:extLst>
              <a:ext uri="{FF2B5EF4-FFF2-40B4-BE49-F238E27FC236}">
                <a16:creationId xmlns:a16="http://schemas.microsoft.com/office/drawing/2014/main" id="{4C711240-5BF3-48D2-8DD9-DC8510F888FC}"/>
              </a:ext>
            </a:extLst>
          </p:cNvPr>
          <p:cNvSpPr>
            <a:spLocks noGrp="1" noChangeArrowheads="1"/>
          </p:cNvSpPr>
          <p:nvPr>
            <p:ph type="body" idx="1"/>
          </p:nvPr>
        </p:nvSpPr>
        <p:spPr>
          <a:xfrm>
            <a:off x="611188" y="1557338"/>
            <a:ext cx="8135937" cy="4525962"/>
          </a:xfrm>
        </p:spPr>
        <p:txBody>
          <a:bodyPr/>
          <a:lstStyle/>
          <a:p>
            <a:pPr eaLnBrk="1" hangingPunct="1"/>
            <a:r>
              <a:rPr lang="zh-CN" altLang="en-US" sz="4000">
                <a:solidFill>
                  <a:schemeClr val="accent2"/>
                </a:solidFill>
              </a:rPr>
              <a:t>什么是垂直分解？</a:t>
            </a:r>
            <a:r>
              <a:rPr lang="zh-CN" altLang="en-US" sz="4000"/>
              <a:t>把关系模式</a:t>
            </a:r>
            <a:r>
              <a:rPr lang="en-US" altLang="zh-CN" sz="4000" i="1"/>
              <a:t>R</a:t>
            </a:r>
            <a:r>
              <a:rPr lang="zh-CN" altLang="en-US" sz="4000"/>
              <a:t>的属性分解为若干子集合，形成若干子关系模式。</a:t>
            </a:r>
          </a:p>
          <a:p>
            <a:pPr eaLnBrk="1" hangingPunct="1"/>
            <a:r>
              <a:rPr lang="zh-CN" altLang="en-US" sz="4000"/>
              <a:t>垂直分解的适用范围</a:t>
            </a:r>
          </a:p>
          <a:p>
            <a:pPr lvl="1" eaLnBrk="1" hangingPunct="1"/>
            <a:r>
              <a:rPr lang="zh-CN" altLang="en-US" sz="3600"/>
              <a:t>取决于分解后</a:t>
            </a:r>
            <a:r>
              <a:rPr lang="en-US" altLang="zh-CN" sz="3600" i="1"/>
              <a:t>R</a:t>
            </a:r>
            <a:r>
              <a:rPr lang="zh-CN" altLang="en-US" sz="3600"/>
              <a:t>上的所有事务的</a:t>
            </a:r>
            <a:r>
              <a:rPr lang="zh-CN" altLang="en-US" sz="3600">
                <a:solidFill>
                  <a:schemeClr val="accent2"/>
                </a:solidFill>
              </a:rPr>
              <a:t>总效率</a:t>
            </a:r>
            <a:r>
              <a:rPr lang="zh-CN" altLang="en-US" sz="3600"/>
              <a:t>是否得到了提高。</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4148">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1341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灯片编号占位符 3">
            <a:extLst>
              <a:ext uri="{FF2B5EF4-FFF2-40B4-BE49-F238E27FC236}">
                <a16:creationId xmlns:a16="http://schemas.microsoft.com/office/drawing/2014/main" id="{FA395172-FC79-46DE-B45B-901687ACF3F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E279646-D12E-4789-9117-E75D8E1DF7C3}" type="slidenum">
              <a:rPr lang="en-US" altLang="zh-CN" sz="1400" smtClean="0"/>
              <a:pPr>
                <a:spcBef>
                  <a:spcPct val="0"/>
                </a:spcBef>
                <a:buFontTx/>
                <a:buNone/>
              </a:pPr>
              <a:t>129</a:t>
            </a:fld>
            <a:endParaRPr lang="en-US" altLang="zh-CN" sz="1400"/>
          </a:p>
        </p:txBody>
      </p:sp>
      <p:sp>
        <p:nvSpPr>
          <p:cNvPr id="135171" name="Rectangle 2">
            <a:extLst>
              <a:ext uri="{FF2B5EF4-FFF2-40B4-BE49-F238E27FC236}">
                <a16:creationId xmlns:a16="http://schemas.microsoft.com/office/drawing/2014/main" id="{0AD78916-D695-423F-83C2-5E018ACF9A33}"/>
              </a:ext>
            </a:extLst>
          </p:cNvPr>
          <p:cNvSpPr>
            <a:spLocks noGrp="1" noChangeArrowheads="1"/>
          </p:cNvSpPr>
          <p:nvPr>
            <p:ph type="title" idx="4294967295"/>
          </p:nvPr>
        </p:nvSpPr>
        <p:spPr/>
        <p:txBody>
          <a:bodyPr lIns="35717" tIns="35717" rIns="35717" bIns="35717"/>
          <a:lstStyle/>
          <a:p>
            <a:pPr eaLnBrk="1" hangingPunct="1"/>
            <a:r>
              <a:rPr lang="en-US" altLang="zh-CN"/>
              <a:t>Distributed DBMS Environment</a:t>
            </a:r>
          </a:p>
        </p:txBody>
      </p:sp>
      <p:sp>
        <p:nvSpPr>
          <p:cNvPr id="135172" name="Line 52">
            <a:extLst>
              <a:ext uri="{FF2B5EF4-FFF2-40B4-BE49-F238E27FC236}">
                <a16:creationId xmlns:a16="http://schemas.microsoft.com/office/drawing/2014/main" id="{244B4668-5A29-48FA-8607-EE583523F4F3}"/>
              </a:ext>
            </a:extLst>
          </p:cNvPr>
          <p:cNvSpPr>
            <a:spLocks noChangeShapeType="1"/>
          </p:cNvSpPr>
          <p:nvPr/>
        </p:nvSpPr>
        <p:spPr bwMode="auto">
          <a:xfrm flipH="1">
            <a:off x="4495800" y="2841625"/>
            <a:ext cx="57150" cy="6635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lIns="130046" tIns="65023" rIns="130046" bIns="65023" anchor="ctr"/>
          <a:lstStyle/>
          <a:p>
            <a:endParaRPr lang="zh-CN" altLang="en-US"/>
          </a:p>
        </p:txBody>
      </p:sp>
      <p:sp>
        <p:nvSpPr>
          <p:cNvPr id="135173" name="Line 53">
            <a:extLst>
              <a:ext uri="{FF2B5EF4-FFF2-40B4-BE49-F238E27FC236}">
                <a16:creationId xmlns:a16="http://schemas.microsoft.com/office/drawing/2014/main" id="{5129CCB1-5FB1-43FC-96BF-24C3DA888EAA}"/>
              </a:ext>
            </a:extLst>
          </p:cNvPr>
          <p:cNvSpPr>
            <a:spLocks noChangeShapeType="1"/>
          </p:cNvSpPr>
          <p:nvPr/>
        </p:nvSpPr>
        <p:spPr bwMode="auto">
          <a:xfrm flipH="1">
            <a:off x="3276600" y="4648200"/>
            <a:ext cx="685800" cy="84772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lIns="130046" tIns="65023" rIns="130046" bIns="65023" anchor="ctr"/>
          <a:lstStyle/>
          <a:p>
            <a:endParaRPr lang="zh-CN" altLang="en-US"/>
          </a:p>
        </p:txBody>
      </p:sp>
      <p:sp>
        <p:nvSpPr>
          <p:cNvPr id="135174" name="Line 54">
            <a:extLst>
              <a:ext uri="{FF2B5EF4-FFF2-40B4-BE49-F238E27FC236}">
                <a16:creationId xmlns:a16="http://schemas.microsoft.com/office/drawing/2014/main" id="{4301018E-7875-4B78-9F3A-739BD9C5FD97}"/>
              </a:ext>
            </a:extLst>
          </p:cNvPr>
          <p:cNvSpPr>
            <a:spLocks noChangeShapeType="1"/>
          </p:cNvSpPr>
          <p:nvPr/>
        </p:nvSpPr>
        <p:spPr bwMode="auto">
          <a:xfrm flipH="1" flipV="1">
            <a:off x="2832100" y="3470275"/>
            <a:ext cx="596900" cy="1587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lIns="130046" tIns="65023" rIns="130046" bIns="65023" anchor="ctr"/>
          <a:lstStyle/>
          <a:p>
            <a:endParaRPr lang="zh-CN" altLang="en-US"/>
          </a:p>
        </p:txBody>
      </p:sp>
      <p:sp>
        <p:nvSpPr>
          <p:cNvPr id="135175" name="Line 55">
            <a:extLst>
              <a:ext uri="{FF2B5EF4-FFF2-40B4-BE49-F238E27FC236}">
                <a16:creationId xmlns:a16="http://schemas.microsoft.com/office/drawing/2014/main" id="{2DCF7A83-AE48-44DE-BCF9-72C3EFB8DDB2}"/>
              </a:ext>
            </a:extLst>
          </p:cNvPr>
          <p:cNvSpPr>
            <a:spLocks noChangeShapeType="1"/>
          </p:cNvSpPr>
          <p:nvPr/>
        </p:nvSpPr>
        <p:spPr bwMode="auto">
          <a:xfrm flipV="1">
            <a:off x="5683250" y="3200400"/>
            <a:ext cx="641350" cy="4222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lIns="130046" tIns="65023" rIns="130046" bIns="65023" anchor="ctr"/>
          <a:lstStyle/>
          <a:p>
            <a:endParaRPr lang="zh-CN" altLang="en-US"/>
          </a:p>
        </p:txBody>
      </p:sp>
      <p:sp>
        <p:nvSpPr>
          <p:cNvPr id="135176" name="Line 56">
            <a:extLst>
              <a:ext uri="{FF2B5EF4-FFF2-40B4-BE49-F238E27FC236}">
                <a16:creationId xmlns:a16="http://schemas.microsoft.com/office/drawing/2014/main" id="{C0952CA3-AC7A-435B-8170-84DB21E1D4E1}"/>
              </a:ext>
            </a:extLst>
          </p:cNvPr>
          <p:cNvSpPr>
            <a:spLocks noChangeShapeType="1"/>
          </p:cNvSpPr>
          <p:nvPr/>
        </p:nvSpPr>
        <p:spPr bwMode="auto">
          <a:xfrm>
            <a:off x="5181600" y="4648200"/>
            <a:ext cx="609600" cy="9144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lIns="130046" tIns="65023" rIns="130046" bIns="65023" anchor="ctr"/>
          <a:lstStyle/>
          <a:p>
            <a:endParaRPr lang="zh-CN" altLang="en-US"/>
          </a:p>
        </p:txBody>
      </p:sp>
      <p:sp>
        <p:nvSpPr>
          <p:cNvPr id="135177" name="Line 57">
            <a:extLst>
              <a:ext uri="{FF2B5EF4-FFF2-40B4-BE49-F238E27FC236}">
                <a16:creationId xmlns:a16="http://schemas.microsoft.com/office/drawing/2014/main" id="{7626ADA8-CF3D-4CFB-A900-830A7C091881}"/>
              </a:ext>
            </a:extLst>
          </p:cNvPr>
          <p:cNvSpPr>
            <a:spLocks noChangeShapeType="1"/>
          </p:cNvSpPr>
          <p:nvPr/>
        </p:nvSpPr>
        <p:spPr bwMode="auto">
          <a:xfrm>
            <a:off x="2305050" y="5775325"/>
            <a:ext cx="31750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lIns="130046" tIns="65023" rIns="130046" bIns="65023" anchor="ctr"/>
          <a:lstStyle/>
          <a:p>
            <a:endParaRPr lang="zh-CN" altLang="en-US"/>
          </a:p>
        </p:txBody>
      </p:sp>
      <p:sp>
        <p:nvSpPr>
          <p:cNvPr id="135178" name="Line 58">
            <a:extLst>
              <a:ext uri="{FF2B5EF4-FFF2-40B4-BE49-F238E27FC236}">
                <a16:creationId xmlns:a16="http://schemas.microsoft.com/office/drawing/2014/main" id="{27260FDE-E668-463C-B195-1921BC8B4A16}"/>
              </a:ext>
            </a:extLst>
          </p:cNvPr>
          <p:cNvSpPr>
            <a:spLocks noChangeShapeType="1"/>
          </p:cNvSpPr>
          <p:nvPr/>
        </p:nvSpPr>
        <p:spPr bwMode="auto">
          <a:xfrm>
            <a:off x="2286000" y="2905125"/>
            <a:ext cx="0" cy="3048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lIns="130046" tIns="65023" rIns="130046" bIns="65023" anchor="ctr"/>
          <a:lstStyle/>
          <a:p>
            <a:endParaRPr lang="zh-CN" altLang="en-US"/>
          </a:p>
        </p:txBody>
      </p:sp>
      <p:sp>
        <p:nvSpPr>
          <p:cNvPr id="135179" name="Oval 59">
            <a:extLst>
              <a:ext uri="{FF2B5EF4-FFF2-40B4-BE49-F238E27FC236}">
                <a16:creationId xmlns:a16="http://schemas.microsoft.com/office/drawing/2014/main" id="{EBBAF1AE-FAA4-4843-862E-D65FB937C9A5}"/>
              </a:ext>
            </a:extLst>
          </p:cNvPr>
          <p:cNvSpPr>
            <a:spLocks noChangeArrowheads="1"/>
          </p:cNvSpPr>
          <p:nvPr/>
        </p:nvSpPr>
        <p:spPr bwMode="auto">
          <a:xfrm>
            <a:off x="5657850" y="3616325"/>
            <a:ext cx="38100" cy="38100"/>
          </a:xfrm>
          <a:prstGeom prst="ellipse">
            <a:avLst/>
          </a:prstGeom>
          <a:solidFill>
            <a:srgbClr val="000000"/>
          </a:solidFill>
          <a:ln w="12700">
            <a:solidFill>
              <a:srgbClr val="000000"/>
            </a:solidFill>
            <a:round/>
            <a:headEnd/>
            <a:tailEnd/>
          </a:ln>
        </p:spPr>
        <p:txBody>
          <a:bodyPr wrap="none" lIns="91435" tIns="45718" rIns="91435" bIns="45718" anchor="ctr"/>
          <a:lstStyle>
            <a:lvl1pPr defTabSz="642938">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642938">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642938">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2100">
              <a:solidFill>
                <a:srgbClr val="263750"/>
              </a:solidFill>
              <a:latin typeface="Book Antiqua" panose="02040602050305030304" pitchFamily="18" charset="0"/>
              <a:ea typeface="ヒラギノ明朝 ProN W3"/>
              <a:cs typeface="ヒラギノ明朝 ProN W3"/>
              <a:sym typeface="Palatino"/>
            </a:endParaRPr>
          </a:p>
        </p:txBody>
      </p:sp>
      <p:sp>
        <p:nvSpPr>
          <p:cNvPr id="135180" name="Oval 60">
            <a:extLst>
              <a:ext uri="{FF2B5EF4-FFF2-40B4-BE49-F238E27FC236}">
                <a16:creationId xmlns:a16="http://schemas.microsoft.com/office/drawing/2014/main" id="{04DE1DB3-234F-4E77-AC2F-01AFD8BCB669}"/>
              </a:ext>
            </a:extLst>
          </p:cNvPr>
          <p:cNvSpPr>
            <a:spLocks noChangeArrowheads="1"/>
          </p:cNvSpPr>
          <p:nvPr/>
        </p:nvSpPr>
        <p:spPr bwMode="auto">
          <a:xfrm>
            <a:off x="3435350" y="3603625"/>
            <a:ext cx="38100" cy="38100"/>
          </a:xfrm>
          <a:prstGeom prst="ellipse">
            <a:avLst/>
          </a:prstGeom>
          <a:solidFill>
            <a:srgbClr val="000000"/>
          </a:solidFill>
          <a:ln w="12700">
            <a:solidFill>
              <a:srgbClr val="000000"/>
            </a:solidFill>
            <a:round/>
            <a:headEnd/>
            <a:tailEnd/>
          </a:ln>
        </p:spPr>
        <p:txBody>
          <a:bodyPr wrap="none" lIns="91435" tIns="45718" rIns="91435" bIns="45718" anchor="ctr"/>
          <a:lstStyle>
            <a:lvl1pPr defTabSz="642938">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642938">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642938">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2100">
              <a:solidFill>
                <a:srgbClr val="263750"/>
              </a:solidFill>
              <a:latin typeface="Book Antiqua" panose="02040602050305030304" pitchFamily="18" charset="0"/>
              <a:ea typeface="ヒラギノ明朝 ProN W3"/>
              <a:cs typeface="ヒラギノ明朝 ProN W3"/>
              <a:sym typeface="Palatino"/>
            </a:endParaRPr>
          </a:p>
        </p:txBody>
      </p:sp>
      <p:sp>
        <p:nvSpPr>
          <p:cNvPr id="135181" name="Rectangle 61">
            <a:extLst>
              <a:ext uri="{FF2B5EF4-FFF2-40B4-BE49-F238E27FC236}">
                <a16:creationId xmlns:a16="http://schemas.microsoft.com/office/drawing/2014/main" id="{33117223-54B8-4821-A5A4-122EF7F2544C}"/>
              </a:ext>
            </a:extLst>
          </p:cNvPr>
          <p:cNvSpPr>
            <a:spLocks noChangeArrowheads="1"/>
          </p:cNvSpPr>
          <p:nvPr/>
        </p:nvSpPr>
        <p:spPr bwMode="auto">
          <a:xfrm>
            <a:off x="1720850" y="3236913"/>
            <a:ext cx="1130300" cy="596900"/>
          </a:xfrm>
          <a:prstGeom prst="rect">
            <a:avLst/>
          </a:prstGeom>
          <a:solidFill>
            <a:srgbClr val="B99A6D"/>
          </a:solidFill>
          <a:ln w="12700">
            <a:solidFill>
              <a:srgbClr val="B99A6D"/>
            </a:solidFill>
            <a:miter lim="800000"/>
            <a:headEnd/>
            <a:tailEnd/>
          </a:ln>
        </p:spPr>
        <p:txBody>
          <a:bodyPr wrap="none" lIns="90483" tIns="44448" rIns="90483" bIns="44448" anchor="ctr"/>
          <a:lstStyle>
            <a:lvl1pPr defTabSz="642938">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642938">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642938">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a:latin typeface="Book Antiqua" panose="02040602050305030304" pitchFamily="18" charset="0"/>
                <a:ea typeface="ヒラギノ明朝 ProN W3"/>
                <a:cs typeface="ヒラギノ明朝 ProN W3"/>
                <a:sym typeface="Palatino"/>
              </a:rPr>
              <a:t>Site 5</a:t>
            </a:r>
          </a:p>
        </p:txBody>
      </p:sp>
      <p:sp>
        <p:nvSpPr>
          <p:cNvPr id="135182" name="Rectangle 62">
            <a:extLst>
              <a:ext uri="{FF2B5EF4-FFF2-40B4-BE49-F238E27FC236}">
                <a16:creationId xmlns:a16="http://schemas.microsoft.com/office/drawing/2014/main" id="{C6719305-209A-46ED-AB08-51D509638255}"/>
              </a:ext>
            </a:extLst>
          </p:cNvPr>
          <p:cNvSpPr>
            <a:spLocks noChangeArrowheads="1"/>
          </p:cNvSpPr>
          <p:nvPr/>
        </p:nvSpPr>
        <p:spPr bwMode="auto">
          <a:xfrm>
            <a:off x="3987800" y="2232025"/>
            <a:ext cx="1130300" cy="596900"/>
          </a:xfrm>
          <a:prstGeom prst="rect">
            <a:avLst/>
          </a:prstGeom>
          <a:solidFill>
            <a:srgbClr val="B99A6D"/>
          </a:solidFill>
          <a:ln w="12700">
            <a:solidFill>
              <a:srgbClr val="B99A6D"/>
            </a:solidFill>
            <a:miter lim="800000"/>
            <a:headEnd/>
            <a:tailEnd/>
          </a:ln>
        </p:spPr>
        <p:txBody>
          <a:bodyPr wrap="none" lIns="90483" tIns="44448" rIns="90483" bIns="44448" anchor="ctr"/>
          <a:lstStyle>
            <a:lvl1pPr defTabSz="642938">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642938">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642938">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a:latin typeface="Book Antiqua" panose="02040602050305030304" pitchFamily="18" charset="0"/>
                <a:ea typeface="ヒラギノ明朝 ProN W3"/>
                <a:cs typeface="ヒラギノ明朝 ProN W3"/>
                <a:sym typeface="Palatino"/>
              </a:rPr>
              <a:t>Site 1</a:t>
            </a:r>
          </a:p>
        </p:txBody>
      </p:sp>
      <p:sp>
        <p:nvSpPr>
          <p:cNvPr id="135183" name="Rectangle 63">
            <a:extLst>
              <a:ext uri="{FF2B5EF4-FFF2-40B4-BE49-F238E27FC236}">
                <a16:creationId xmlns:a16="http://schemas.microsoft.com/office/drawing/2014/main" id="{D85FD057-535A-4021-A361-8C09A8512C0C}"/>
              </a:ext>
            </a:extLst>
          </p:cNvPr>
          <p:cNvSpPr>
            <a:spLocks noChangeArrowheads="1"/>
          </p:cNvSpPr>
          <p:nvPr/>
        </p:nvSpPr>
        <p:spPr bwMode="auto">
          <a:xfrm>
            <a:off x="5740400" y="2670175"/>
            <a:ext cx="1130300" cy="596900"/>
          </a:xfrm>
          <a:prstGeom prst="rect">
            <a:avLst/>
          </a:prstGeom>
          <a:solidFill>
            <a:srgbClr val="B99A6D"/>
          </a:solidFill>
          <a:ln w="12700">
            <a:solidFill>
              <a:srgbClr val="B99A6D"/>
            </a:solidFill>
            <a:miter lim="800000"/>
            <a:headEnd/>
            <a:tailEnd/>
          </a:ln>
        </p:spPr>
        <p:txBody>
          <a:bodyPr wrap="none" lIns="90483" tIns="44448" rIns="90483" bIns="44448" anchor="ctr"/>
          <a:lstStyle>
            <a:lvl1pPr defTabSz="642938">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642938">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642938">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a:latin typeface="Book Antiqua" panose="02040602050305030304" pitchFamily="18" charset="0"/>
                <a:ea typeface="ヒラギノ明朝 ProN W3"/>
                <a:cs typeface="ヒラギノ明朝 ProN W3"/>
                <a:sym typeface="Palatino"/>
              </a:rPr>
              <a:t>Site 2</a:t>
            </a:r>
          </a:p>
        </p:txBody>
      </p:sp>
      <p:sp>
        <p:nvSpPr>
          <p:cNvPr id="135184" name="Line 64">
            <a:extLst>
              <a:ext uri="{FF2B5EF4-FFF2-40B4-BE49-F238E27FC236}">
                <a16:creationId xmlns:a16="http://schemas.microsoft.com/office/drawing/2014/main" id="{0DA814DF-7C9C-4391-9A46-232BDC5E5FA8}"/>
              </a:ext>
            </a:extLst>
          </p:cNvPr>
          <p:cNvSpPr>
            <a:spLocks noChangeShapeType="1"/>
          </p:cNvSpPr>
          <p:nvPr/>
        </p:nvSpPr>
        <p:spPr bwMode="auto">
          <a:xfrm flipV="1">
            <a:off x="6883400" y="2587625"/>
            <a:ext cx="711200" cy="342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130046" tIns="65023" rIns="130046" bIns="65023" anchor="ctr"/>
          <a:lstStyle/>
          <a:p>
            <a:endParaRPr lang="zh-CN" altLang="en-US"/>
          </a:p>
        </p:txBody>
      </p:sp>
      <p:sp>
        <p:nvSpPr>
          <p:cNvPr id="135185" name="Rectangle 65">
            <a:extLst>
              <a:ext uri="{FF2B5EF4-FFF2-40B4-BE49-F238E27FC236}">
                <a16:creationId xmlns:a16="http://schemas.microsoft.com/office/drawing/2014/main" id="{D4AF2410-C357-453A-A5CD-6207FB9C2934}"/>
              </a:ext>
            </a:extLst>
          </p:cNvPr>
          <p:cNvSpPr>
            <a:spLocks noChangeArrowheads="1"/>
          </p:cNvSpPr>
          <p:nvPr/>
        </p:nvSpPr>
        <p:spPr bwMode="auto">
          <a:xfrm>
            <a:off x="5245100" y="5546725"/>
            <a:ext cx="1130300" cy="596900"/>
          </a:xfrm>
          <a:prstGeom prst="rect">
            <a:avLst/>
          </a:prstGeom>
          <a:solidFill>
            <a:srgbClr val="B99A6D"/>
          </a:solidFill>
          <a:ln w="12700">
            <a:solidFill>
              <a:srgbClr val="B99A6D"/>
            </a:solidFill>
            <a:miter lim="800000"/>
            <a:headEnd/>
            <a:tailEnd/>
          </a:ln>
        </p:spPr>
        <p:txBody>
          <a:bodyPr wrap="none" lIns="90483" tIns="44448" rIns="90483" bIns="44448" anchor="ctr"/>
          <a:lstStyle>
            <a:lvl1pPr defTabSz="642938">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642938">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642938">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a:latin typeface="Book Antiqua" panose="02040602050305030304" pitchFamily="18" charset="0"/>
                <a:ea typeface="ヒラギノ明朝 ProN W3"/>
                <a:cs typeface="ヒラギノ明朝 ProN W3"/>
                <a:sym typeface="Palatino"/>
              </a:rPr>
              <a:t>Site 3</a:t>
            </a:r>
          </a:p>
        </p:txBody>
      </p:sp>
      <p:sp>
        <p:nvSpPr>
          <p:cNvPr id="135186" name="Rectangle 66">
            <a:extLst>
              <a:ext uri="{FF2B5EF4-FFF2-40B4-BE49-F238E27FC236}">
                <a16:creationId xmlns:a16="http://schemas.microsoft.com/office/drawing/2014/main" id="{7040E468-1778-4700-AE6A-F4FB17576744}"/>
              </a:ext>
            </a:extLst>
          </p:cNvPr>
          <p:cNvSpPr>
            <a:spLocks noChangeArrowheads="1"/>
          </p:cNvSpPr>
          <p:nvPr/>
        </p:nvSpPr>
        <p:spPr bwMode="auto">
          <a:xfrm>
            <a:off x="2578100" y="5508625"/>
            <a:ext cx="1130300" cy="596900"/>
          </a:xfrm>
          <a:prstGeom prst="rect">
            <a:avLst/>
          </a:prstGeom>
          <a:solidFill>
            <a:srgbClr val="B99A6D"/>
          </a:solidFill>
          <a:ln w="12700">
            <a:solidFill>
              <a:srgbClr val="85693F"/>
            </a:solidFill>
            <a:miter lim="800000"/>
            <a:headEnd/>
            <a:tailEnd/>
          </a:ln>
        </p:spPr>
        <p:txBody>
          <a:bodyPr wrap="none" lIns="90483" tIns="44448" rIns="90483" bIns="44448" anchor="ctr"/>
          <a:lstStyle>
            <a:lvl1pPr defTabSz="642938">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642938">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642938">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a:latin typeface="Book Antiqua" panose="02040602050305030304" pitchFamily="18" charset="0"/>
                <a:ea typeface="ヒラギノ明朝 ProN W3"/>
                <a:cs typeface="ヒラギノ明朝 ProN W3"/>
                <a:sym typeface="Palatino"/>
              </a:rPr>
              <a:t>Site 4</a:t>
            </a:r>
          </a:p>
        </p:txBody>
      </p:sp>
      <p:grpSp>
        <p:nvGrpSpPr>
          <p:cNvPr id="135187" name="Group 67">
            <a:extLst>
              <a:ext uri="{FF2B5EF4-FFF2-40B4-BE49-F238E27FC236}">
                <a16:creationId xmlns:a16="http://schemas.microsoft.com/office/drawing/2014/main" id="{5A72CCE1-91FC-43DB-BA5C-B296333B6DEB}"/>
              </a:ext>
            </a:extLst>
          </p:cNvPr>
          <p:cNvGrpSpPr>
            <a:grpSpLocks/>
          </p:cNvGrpSpPr>
          <p:nvPr/>
        </p:nvGrpSpPr>
        <p:grpSpPr bwMode="auto">
          <a:xfrm>
            <a:off x="2028825" y="2359025"/>
            <a:ext cx="485775" cy="542925"/>
            <a:chOff x="1062" y="1236"/>
            <a:chExt cx="306" cy="342"/>
          </a:xfrm>
        </p:grpSpPr>
        <p:sp>
          <p:nvSpPr>
            <p:cNvPr id="135217" name="Rectangle 68">
              <a:extLst>
                <a:ext uri="{FF2B5EF4-FFF2-40B4-BE49-F238E27FC236}">
                  <a16:creationId xmlns:a16="http://schemas.microsoft.com/office/drawing/2014/main" id="{2C6FE197-32A4-43E6-83B1-ADCC43217C85}"/>
                </a:ext>
              </a:extLst>
            </p:cNvPr>
            <p:cNvSpPr>
              <a:spLocks noChangeArrowheads="1"/>
            </p:cNvSpPr>
            <p:nvPr/>
          </p:nvSpPr>
          <p:spPr bwMode="auto">
            <a:xfrm>
              <a:off x="1062" y="1260"/>
              <a:ext cx="306" cy="294"/>
            </a:xfrm>
            <a:prstGeom prst="rect">
              <a:avLst/>
            </a:prstGeom>
            <a:solidFill>
              <a:schemeClr val="accent1"/>
            </a:solidFill>
            <a:ln w="12700">
              <a:solidFill>
                <a:schemeClr val="tx1"/>
              </a:solidFill>
              <a:miter lim="800000"/>
              <a:headEnd/>
              <a:tailEnd/>
            </a:ln>
          </p:spPr>
          <p:txBody>
            <a:bodyPr wrap="none" lIns="64291" tIns="32146" rIns="64291" bIns="32146" anchor="ctr"/>
            <a:lstStyle>
              <a:lvl1pPr defTabSz="642938">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642938">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642938">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2100">
                <a:solidFill>
                  <a:srgbClr val="263750"/>
                </a:solidFill>
                <a:latin typeface="Book Antiqua" panose="02040602050305030304" pitchFamily="18" charset="0"/>
                <a:ea typeface="ヒラギノ明朝 ProN W3"/>
                <a:cs typeface="ヒラギノ明朝 ProN W3"/>
                <a:sym typeface="Palatino"/>
              </a:endParaRPr>
            </a:p>
          </p:txBody>
        </p:sp>
        <p:sp>
          <p:nvSpPr>
            <p:cNvPr id="135218" name="Oval 69">
              <a:extLst>
                <a:ext uri="{FF2B5EF4-FFF2-40B4-BE49-F238E27FC236}">
                  <a16:creationId xmlns:a16="http://schemas.microsoft.com/office/drawing/2014/main" id="{6243CA82-658C-4F4D-9FA8-9FC33FBCB8DE}"/>
                </a:ext>
              </a:extLst>
            </p:cNvPr>
            <p:cNvSpPr>
              <a:spLocks noChangeArrowheads="1"/>
            </p:cNvSpPr>
            <p:nvPr/>
          </p:nvSpPr>
          <p:spPr bwMode="auto">
            <a:xfrm>
              <a:off x="1062" y="1236"/>
              <a:ext cx="304" cy="40"/>
            </a:xfrm>
            <a:prstGeom prst="ellipse">
              <a:avLst/>
            </a:prstGeom>
            <a:solidFill>
              <a:schemeClr val="accent1"/>
            </a:solidFill>
            <a:ln w="12700">
              <a:solidFill>
                <a:srgbClr val="000000"/>
              </a:solidFill>
              <a:round/>
              <a:headEnd/>
              <a:tailEnd/>
            </a:ln>
          </p:spPr>
          <p:txBody>
            <a:bodyPr wrap="none" lIns="64291" tIns="32146" rIns="64291" bIns="32146" anchor="ctr"/>
            <a:lstStyle>
              <a:lvl1pPr defTabSz="642938">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642938">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642938">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2100">
                <a:solidFill>
                  <a:srgbClr val="263750"/>
                </a:solidFill>
                <a:latin typeface="Book Antiqua" panose="02040602050305030304" pitchFamily="18" charset="0"/>
                <a:ea typeface="ヒラギノ明朝 ProN W3"/>
                <a:cs typeface="ヒラギノ明朝 ProN W3"/>
                <a:sym typeface="Palatino"/>
              </a:endParaRPr>
            </a:p>
          </p:txBody>
        </p:sp>
        <p:sp>
          <p:nvSpPr>
            <p:cNvPr id="135219" name="Oval 70">
              <a:extLst>
                <a:ext uri="{FF2B5EF4-FFF2-40B4-BE49-F238E27FC236}">
                  <a16:creationId xmlns:a16="http://schemas.microsoft.com/office/drawing/2014/main" id="{D40D322B-3C8B-4B8F-8B50-505FF9BEFFE6}"/>
                </a:ext>
              </a:extLst>
            </p:cNvPr>
            <p:cNvSpPr>
              <a:spLocks noChangeArrowheads="1"/>
            </p:cNvSpPr>
            <p:nvPr/>
          </p:nvSpPr>
          <p:spPr bwMode="auto">
            <a:xfrm>
              <a:off x="1064" y="1538"/>
              <a:ext cx="304" cy="40"/>
            </a:xfrm>
            <a:prstGeom prst="ellipse">
              <a:avLst/>
            </a:prstGeom>
            <a:solidFill>
              <a:schemeClr val="accent1"/>
            </a:solidFill>
            <a:ln w="12700">
              <a:solidFill>
                <a:srgbClr val="000000"/>
              </a:solidFill>
              <a:round/>
              <a:headEnd/>
              <a:tailEnd/>
            </a:ln>
          </p:spPr>
          <p:txBody>
            <a:bodyPr wrap="none" lIns="64291" tIns="32146" rIns="64291" bIns="32146" anchor="ctr"/>
            <a:lstStyle>
              <a:lvl1pPr defTabSz="642938">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642938">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642938">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2100">
                <a:solidFill>
                  <a:srgbClr val="263750"/>
                </a:solidFill>
                <a:latin typeface="Book Antiqua" panose="02040602050305030304" pitchFamily="18" charset="0"/>
                <a:ea typeface="ヒラギノ明朝 ProN W3"/>
                <a:cs typeface="ヒラギノ明朝 ProN W3"/>
                <a:sym typeface="Palatino"/>
              </a:endParaRPr>
            </a:p>
          </p:txBody>
        </p:sp>
      </p:grpSp>
      <p:grpSp>
        <p:nvGrpSpPr>
          <p:cNvPr id="135188" name="Group 71">
            <a:extLst>
              <a:ext uri="{FF2B5EF4-FFF2-40B4-BE49-F238E27FC236}">
                <a16:creationId xmlns:a16="http://schemas.microsoft.com/office/drawing/2014/main" id="{11A64996-0836-4F6C-AA6B-DC0014247A45}"/>
              </a:ext>
            </a:extLst>
          </p:cNvPr>
          <p:cNvGrpSpPr>
            <a:grpSpLocks/>
          </p:cNvGrpSpPr>
          <p:nvPr/>
        </p:nvGrpSpPr>
        <p:grpSpPr bwMode="auto">
          <a:xfrm>
            <a:off x="7085013" y="5572125"/>
            <a:ext cx="485775" cy="542925"/>
            <a:chOff x="4254" y="3260"/>
            <a:chExt cx="306" cy="342"/>
          </a:xfrm>
        </p:grpSpPr>
        <p:sp>
          <p:nvSpPr>
            <p:cNvPr id="135214" name="Rectangle 72">
              <a:extLst>
                <a:ext uri="{FF2B5EF4-FFF2-40B4-BE49-F238E27FC236}">
                  <a16:creationId xmlns:a16="http://schemas.microsoft.com/office/drawing/2014/main" id="{F02EF596-C651-4C3D-8047-FBFFD85627B0}"/>
                </a:ext>
              </a:extLst>
            </p:cNvPr>
            <p:cNvSpPr>
              <a:spLocks noChangeArrowheads="1"/>
            </p:cNvSpPr>
            <p:nvPr/>
          </p:nvSpPr>
          <p:spPr bwMode="auto">
            <a:xfrm>
              <a:off x="4254" y="3284"/>
              <a:ext cx="306" cy="294"/>
            </a:xfrm>
            <a:prstGeom prst="rect">
              <a:avLst/>
            </a:prstGeom>
            <a:solidFill>
              <a:schemeClr val="accent1"/>
            </a:solidFill>
            <a:ln w="12700">
              <a:solidFill>
                <a:schemeClr val="tx1"/>
              </a:solidFill>
              <a:miter lim="800000"/>
              <a:headEnd/>
              <a:tailEnd/>
            </a:ln>
          </p:spPr>
          <p:txBody>
            <a:bodyPr wrap="none" lIns="64291" tIns="32146" rIns="64291" bIns="32146" anchor="ctr"/>
            <a:lstStyle>
              <a:lvl1pPr defTabSz="642938">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642938">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642938">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2100">
                <a:solidFill>
                  <a:srgbClr val="263750"/>
                </a:solidFill>
                <a:latin typeface="Book Antiqua" panose="02040602050305030304" pitchFamily="18" charset="0"/>
                <a:ea typeface="ヒラギノ明朝 ProN W3"/>
                <a:cs typeface="ヒラギノ明朝 ProN W3"/>
                <a:sym typeface="Palatino"/>
              </a:endParaRPr>
            </a:p>
          </p:txBody>
        </p:sp>
        <p:sp>
          <p:nvSpPr>
            <p:cNvPr id="135215" name="Oval 73">
              <a:extLst>
                <a:ext uri="{FF2B5EF4-FFF2-40B4-BE49-F238E27FC236}">
                  <a16:creationId xmlns:a16="http://schemas.microsoft.com/office/drawing/2014/main" id="{ECBA6817-BD3E-4B6E-9BD9-C632BAE80E6E}"/>
                </a:ext>
              </a:extLst>
            </p:cNvPr>
            <p:cNvSpPr>
              <a:spLocks noChangeArrowheads="1"/>
            </p:cNvSpPr>
            <p:nvPr/>
          </p:nvSpPr>
          <p:spPr bwMode="auto">
            <a:xfrm>
              <a:off x="4254" y="3260"/>
              <a:ext cx="304" cy="40"/>
            </a:xfrm>
            <a:prstGeom prst="ellipse">
              <a:avLst/>
            </a:prstGeom>
            <a:solidFill>
              <a:schemeClr val="accent1"/>
            </a:solidFill>
            <a:ln w="12700">
              <a:solidFill>
                <a:srgbClr val="000000"/>
              </a:solidFill>
              <a:round/>
              <a:headEnd/>
              <a:tailEnd/>
            </a:ln>
          </p:spPr>
          <p:txBody>
            <a:bodyPr wrap="none" lIns="64291" tIns="32146" rIns="64291" bIns="32146" anchor="ctr"/>
            <a:lstStyle>
              <a:lvl1pPr defTabSz="642938">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642938">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642938">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2100">
                <a:solidFill>
                  <a:srgbClr val="263750"/>
                </a:solidFill>
                <a:latin typeface="Book Antiqua" panose="02040602050305030304" pitchFamily="18" charset="0"/>
                <a:ea typeface="ヒラギノ明朝 ProN W3"/>
                <a:cs typeface="ヒラギノ明朝 ProN W3"/>
                <a:sym typeface="Palatino"/>
              </a:endParaRPr>
            </a:p>
          </p:txBody>
        </p:sp>
        <p:sp>
          <p:nvSpPr>
            <p:cNvPr id="135216" name="Oval 74">
              <a:extLst>
                <a:ext uri="{FF2B5EF4-FFF2-40B4-BE49-F238E27FC236}">
                  <a16:creationId xmlns:a16="http://schemas.microsoft.com/office/drawing/2014/main" id="{2E7A5C99-4D25-43F0-B7C7-1F67743A5BB2}"/>
                </a:ext>
              </a:extLst>
            </p:cNvPr>
            <p:cNvSpPr>
              <a:spLocks noChangeArrowheads="1"/>
            </p:cNvSpPr>
            <p:nvPr/>
          </p:nvSpPr>
          <p:spPr bwMode="auto">
            <a:xfrm>
              <a:off x="4256" y="3562"/>
              <a:ext cx="304" cy="40"/>
            </a:xfrm>
            <a:prstGeom prst="ellipse">
              <a:avLst/>
            </a:prstGeom>
            <a:solidFill>
              <a:schemeClr val="accent1"/>
            </a:solidFill>
            <a:ln w="12700">
              <a:solidFill>
                <a:srgbClr val="000000"/>
              </a:solidFill>
              <a:round/>
              <a:headEnd/>
              <a:tailEnd/>
            </a:ln>
          </p:spPr>
          <p:txBody>
            <a:bodyPr wrap="none" lIns="64291" tIns="32146" rIns="64291" bIns="32146" anchor="ctr"/>
            <a:lstStyle>
              <a:lvl1pPr defTabSz="642938">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642938">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642938">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2100">
                <a:solidFill>
                  <a:srgbClr val="263750"/>
                </a:solidFill>
                <a:latin typeface="Book Antiqua" panose="02040602050305030304" pitchFamily="18" charset="0"/>
                <a:ea typeface="ヒラギノ明朝 ProN W3"/>
                <a:cs typeface="ヒラギノ明朝 ProN W3"/>
                <a:sym typeface="Palatino"/>
              </a:endParaRPr>
            </a:p>
          </p:txBody>
        </p:sp>
      </p:grpSp>
      <p:grpSp>
        <p:nvGrpSpPr>
          <p:cNvPr id="135189" name="Group 75">
            <a:extLst>
              <a:ext uri="{FF2B5EF4-FFF2-40B4-BE49-F238E27FC236}">
                <a16:creationId xmlns:a16="http://schemas.microsoft.com/office/drawing/2014/main" id="{2CBBB505-B7A0-4EB3-80D4-2F5CF85234D1}"/>
              </a:ext>
            </a:extLst>
          </p:cNvPr>
          <p:cNvGrpSpPr>
            <a:grpSpLocks/>
          </p:cNvGrpSpPr>
          <p:nvPr/>
        </p:nvGrpSpPr>
        <p:grpSpPr bwMode="auto">
          <a:xfrm>
            <a:off x="7673975" y="2206625"/>
            <a:ext cx="485775" cy="542925"/>
            <a:chOff x="4662" y="1140"/>
            <a:chExt cx="306" cy="342"/>
          </a:xfrm>
        </p:grpSpPr>
        <p:sp>
          <p:nvSpPr>
            <p:cNvPr id="135211" name="Rectangle 76">
              <a:extLst>
                <a:ext uri="{FF2B5EF4-FFF2-40B4-BE49-F238E27FC236}">
                  <a16:creationId xmlns:a16="http://schemas.microsoft.com/office/drawing/2014/main" id="{95A150F9-C12C-4506-8DDF-472F78078153}"/>
                </a:ext>
              </a:extLst>
            </p:cNvPr>
            <p:cNvSpPr>
              <a:spLocks noChangeArrowheads="1"/>
            </p:cNvSpPr>
            <p:nvPr/>
          </p:nvSpPr>
          <p:spPr bwMode="auto">
            <a:xfrm>
              <a:off x="4662" y="1164"/>
              <a:ext cx="306" cy="294"/>
            </a:xfrm>
            <a:prstGeom prst="rect">
              <a:avLst/>
            </a:prstGeom>
            <a:solidFill>
              <a:schemeClr val="accent1"/>
            </a:solidFill>
            <a:ln w="12700">
              <a:solidFill>
                <a:schemeClr val="tx1"/>
              </a:solidFill>
              <a:miter lim="800000"/>
              <a:headEnd/>
              <a:tailEnd/>
            </a:ln>
          </p:spPr>
          <p:txBody>
            <a:bodyPr wrap="none" lIns="64291" tIns="32146" rIns="64291" bIns="32146" anchor="ctr"/>
            <a:lstStyle>
              <a:lvl1pPr defTabSz="642938">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642938">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642938">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2100">
                <a:solidFill>
                  <a:srgbClr val="263750"/>
                </a:solidFill>
                <a:latin typeface="Book Antiqua" panose="02040602050305030304" pitchFamily="18" charset="0"/>
                <a:ea typeface="ヒラギノ明朝 ProN W3"/>
                <a:cs typeface="ヒラギノ明朝 ProN W3"/>
                <a:sym typeface="Palatino"/>
              </a:endParaRPr>
            </a:p>
          </p:txBody>
        </p:sp>
        <p:sp>
          <p:nvSpPr>
            <p:cNvPr id="135212" name="Oval 77">
              <a:extLst>
                <a:ext uri="{FF2B5EF4-FFF2-40B4-BE49-F238E27FC236}">
                  <a16:creationId xmlns:a16="http://schemas.microsoft.com/office/drawing/2014/main" id="{839A1115-6552-4349-BEEB-29FF25A26AE5}"/>
                </a:ext>
              </a:extLst>
            </p:cNvPr>
            <p:cNvSpPr>
              <a:spLocks noChangeArrowheads="1"/>
            </p:cNvSpPr>
            <p:nvPr/>
          </p:nvSpPr>
          <p:spPr bwMode="auto">
            <a:xfrm>
              <a:off x="4662" y="1140"/>
              <a:ext cx="304" cy="40"/>
            </a:xfrm>
            <a:prstGeom prst="ellipse">
              <a:avLst/>
            </a:prstGeom>
            <a:solidFill>
              <a:schemeClr val="accent1"/>
            </a:solidFill>
            <a:ln w="12700">
              <a:solidFill>
                <a:srgbClr val="000000"/>
              </a:solidFill>
              <a:round/>
              <a:headEnd/>
              <a:tailEnd/>
            </a:ln>
          </p:spPr>
          <p:txBody>
            <a:bodyPr wrap="none" lIns="64291" tIns="32146" rIns="64291" bIns="32146" anchor="ctr"/>
            <a:lstStyle>
              <a:lvl1pPr defTabSz="642938">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642938">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642938">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2100">
                <a:solidFill>
                  <a:srgbClr val="263750"/>
                </a:solidFill>
                <a:latin typeface="Book Antiqua" panose="02040602050305030304" pitchFamily="18" charset="0"/>
                <a:ea typeface="ヒラギノ明朝 ProN W3"/>
                <a:cs typeface="ヒラギノ明朝 ProN W3"/>
                <a:sym typeface="Palatino"/>
              </a:endParaRPr>
            </a:p>
          </p:txBody>
        </p:sp>
        <p:sp>
          <p:nvSpPr>
            <p:cNvPr id="135213" name="Oval 78">
              <a:extLst>
                <a:ext uri="{FF2B5EF4-FFF2-40B4-BE49-F238E27FC236}">
                  <a16:creationId xmlns:a16="http://schemas.microsoft.com/office/drawing/2014/main" id="{214EB8CB-298F-4331-969B-6A95A2EF9D14}"/>
                </a:ext>
              </a:extLst>
            </p:cNvPr>
            <p:cNvSpPr>
              <a:spLocks noChangeArrowheads="1"/>
            </p:cNvSpPr>
            <p:nvPr/>
          </p:nvSpPr>
          <p:spPr bwMode="auto">
            <a:xfrm>
              <a:off x="4664" y="1442"/>
              <a:ext cx="304" cy="40"/>
            </a:xfrm>
            <a:prstGeom prst="ellipse">
              <a:avLst/>
            </a:prstGeom>
            <a:solidFill>
              <a:schemeClr val="accent1"/>
            </a:solidFill>
            <a:ln w="12700">
              <a:solidFill>
                <a:srgbClr val="000000"/>
              </a:solidFill>
              <a:round/>
              <a:headEnd/>
              <a:tailEnd/>
            </a:ln>
          </p:spPr>
          <p:txBody>
            <a:bodyPr wrap="none" lIns="64291" tIns="32146" rIns="64291" bIns="32146" anchor="ctr"/>
            <a:lstStyle>
              <a:lvl1pPr defTabSz="642938">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642938">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642938">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2100">
                <a:solidFill>
                  <a:srgbClr val="263750"/>
                </a:solidFill>
                <a:latin typeface="Book Antiqua" panose="02040602050305030304" pitchFamily="18" charset="0"/>
                <a:ea typeface="ヒラギノ明朝 ProN W3"/>
                <a:cs typeface="ヒラギノ明朝 ProN W3"/>
                <a:sym typeface="Palatino"/>
              </a:endParaRPr>
            </a:p>
          </p:txBody>
        </p:sp>
      </p:grpSp>
      <p:grpSp>
        <p:nvGrpSpPr>
          <p:cNvPr id="135190" name="Group 79">
            <a:extLst>
              <a:ext uri="{FF2B5EF4-FFF2-40B4-BE49-F238E27FC236}">
                <a16:creationId xmlns:a16="http://schemas.microsoft.com/office/drawing/2014/main" id="{1BAC0FAE-6254-4C78-AF94-B9B281EDE566}"/>
              </a:ext>
            </a:extLst>
          </p:cNvPr>
          <p:cNvGrpSpPr>
            <a:grpSpLocks/>
          </p:cNvGrpSpPr>
          <p:nvPr/>
        </p:nvGrpSpPr>
        <p:grpSpPr bwMode="auto">
          <a:xfrm>
            <a:off x="7559675" y="2320925"/>
            <a:ext cx="484188" cy="542925"/>
            <a:chOff x="4590" y="1212"/>
            <a:chExt cx="306" cy="342"/>
          </a:xfrm>
        </p:grpSpPr>
        <p:sp>
          <p:nvSpPr>
            <p:cNvPr id="135208" name="Rectangle 80">
              <a:extLst>
                <a:ext uri="{FF2B5EF4-FFF2-40B4-BE49-F238E27FC236}">
                  <a16:creationId xmlns:a16="http://schemas.microsoft.com/office/drawing/2014/main" id="{737B6A13-04ED-421B-B51E-2B551DBCDE5D}"/>
                </a:ext>
              </a:extLst>
            </p:cNvPr>
            <p:cNvSpPr>
              <a:spLocks noChangeArrowheads="1"/>
            </p:cNvSpPr>
            <p:nvPr/>
          </p:nvSpPr>
          <p:spPr bwMode="auto">
            <a:xfrm>
              <a:off x="4590" y="1236"/>
              <a:ext cx="306" cy="294"/>
            </a:xfrm>
            <a:prstGeom prst="rect">
              <a:avLst/>
            </a:prstGeom>
            <a:solidFill>
              <a:schemeClr val="accent1"/>
            </a:solidFill>
            <a:ln w="12700">
              <a:solidFill>
                <a:schemeClr val="tx1"/>
              </a:solidFill>
              <a:miter lim="800000"/>
              <a:headEnd/>
              <a:tailEnd/>
            </a:ln>
          </p:spPr>
          <p:txBody>
            <a:bodyPr wrap="none" lIns="64291" tIns="32146" rIns="64291" bIns="32146" anchor="ctr"/>
            <a:lstStyle>
              <a:lvl1pPr defTabSz="642938">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642938">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642938">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2100">
                <a:solidFill>
                  <a:srgbClr val="263750"/>
                </a:solidFill>
                <a:latin typeface="Book Antiqua" panose="02040602050305030304" pitchFamily="18" charset="0"/>
                <a:ea typeface="ヒラギノ明朝 ProN W3"/>
                <a:cs typeface="ヒラギノ明朝 ProN W3"/>
                <a:sym typeface="Palatino"/>
              </a:endParaRPr>
            </a:p>
          </p:txBody>
        </p:sp>
        <p:sp>
          <p:nvSpPr>
            <p:cNvPr id="135209" name="Oval 81">
              <a:extLst>
                <a:ext uri="{FF2B5EF4-FFF2-40B4-BE49-F238E27FC236}">
                  <a16:creationId xmlns:a16="http://schemas.microsoft.com/office/drawing/2014/main" id="{CA57801E-1C88-40C4-B529-CD04548BFCD2}"/>
                </a:ext>
              </a:extLst>
            </p:cNvPr>
            <p:cNvSpPr>
              <a:spLocks noChangeArrowheads="1"/>
            </p:cNvSpPr>
            <p:nvPr/>
          </p:nvSpPr>
          <p:spPr bwMode="auto">
            <a:xfrm>
              <a:off x="4590" y="1212"/>
              <a:ext cx="304" cy="40"/>
            </a:xfrm>
            <a:prstGeom prst="ellipse">
              <a:avLst/>
            </a:prstGeom>
            <a:solidFill>
              <a:schemeClr val="accent1"/>
            </a:solidFill>
            <a:ln w="12700">
              <a:solidFill>
                <a:srgbClr val="000000"/>
              </a:solidFill>
              <a:round/>
              <a:headEnd/>
              <a:tailEnd/>
            </a:ln>
          </p:spPr>
          <p:txBody>
            <a:bodyPr wrap="none" lIns="64291" tIns="32146" rIns="64291" bIns="32146" anchor="ctr"/>
            <a:lstStyle>
              <a:lvl1pPr defTabSz="642938">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642938">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642938">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2100">
                <a:solidFill>
                  <a:srgbClr val="263750"/>
                </a:solidFill>
                <a:latin typeface="Book Antiqua" panose="02040602050305030304" pitchFamily="18" charset="0"/>
                <a:ea typeface="ヒラギノ明朝 ProN W3"/>
                <a:cs typeface="ヒラギノ明朝 ProN W3"/>
                <a:sym typeface="Palatino"/>
              </a:endParaRPr>
            </a:p>
          </p:txBody>
        </p:sp>
        <p:sp>
          <p:nvSpPr>
            <p:cNvPr id="135210" name="Oval 82">
              <a:extLst>
                <a:ext uri="{FF2B5EF4-FFF2-40B4-BE49-F238E27FC236}">
                  <a16:creationId xmlns:a16="http://schemas.microsoft.com/office/drawing/2014/main" id="{242A6D47-BE7E-4BC8-94BF-B64ECE1137DD}"/>
                </a:ext>
              </a:extLst>
            </p:cNvPr>
            <p:cNvSpPr>
              <a:spLocks noChangeArrowheads="1"/>
            </p:cNvSpPr>
            <p:nvPr/>
          </p:nvSpPr>
          <p:spPr bwMode="auto">
            <a:xfrm>
              <a:off x="4592" y="1514"/>
              <a:ext cx="304" cy="40"/>
            </a:xfrm>
            <a:prstGeom prst="ellipse">
              <a:avLst/>
            </a:prstGeom>
            <a:solidFill>
              <a:schemeClr val="accent1"/>
            </a:solidFill>
            <a:ln w="12700">
              <a:solidFill>
                <a:srgbClr val="000000"/>
              </a:solidFill>
              <a:round/>
              <a:headEnd/>
              <a:tailEnd/>
            </a:ln>
          </p:spPr>
          <p:txBody>
            <a:bodyPr wrap="none" lIns="64291" tIns="32146" rIns="64291" bIns="32146" anchor="ctr"/>
            <a:lstStyle>
              <a:lvl1pPr defTabSz="642938">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642938">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642938">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2100">
                <a:solidFill>
                  <a:srgbClr val="263750"/>
                </a:solidFill>
                <a:latin typeface="Book Antiqua" panose="02040602050305030304" pitchFamily="18" charset="0"/>
                <a:ea typeface="ヒラギノ明朝 ProN W3"/>
                <a:cs typeface="ヒラギノ明朝 ProN W3"/>
                <a:sym typeface="Palatino"/>
              </a:endParaRPr>
            </a:p>
          </p:txBody>
        </p:sp>
      </p:grpSp>
      <p:sp>
        <p:nvSpPr>
          <p:cNvPr id="135191" name="Line 83">
            <a:extLst>
              <a:ext uri="{FF2B5EF4-FFF2-40B4-BE49-F238E27FC236}">
                <a16:creationId xmlns:a16="http://schemas.microsoft.com/office/drawing/2014/main" id="{6D965D82-8824-404E-B02C-05495A0955D2}"/>
              </a:ext>
            </a:extLst>
          </p:cNvPr>
          <p:cNvSpPr>
            <a:spLocks noChangeShapeType="1"/>
          </p:cNvSpPr>
          <p:nvPr/>
        </p:nvSpPr>
        <p:spPr bwMode="auto">
          <a:xfrm>
            <a:off x="6381750" y="5845175"/>
            <a:ext cx="685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130046" tIns="65023" rIns="130046" bIns="65023" anchor="ctr"/>
          <a:lstStyle/>
          <a:p>
            <a:endParaRPr lang="zh-CN" altLang="en-US"/>
          </a:p>
        </p:txBody>
      </p:sp>
      <p:grpSp>
        <p:nvGrpSpPr>
          <p:cNvPr id="135192" name="Group 84">
            <a:extLst>
              <a:ext uri="{FF2B5EF4-FFF2-40B4-BE49-F238E27FC236}">
                <a16:creationId xmlns:a16="http://schemas.microsoft.com/office/drawing/2014/main" id="{FFB5D000-182C-494B-B8A0-2B99C6AC66A5}"/>
              </a:ext>
            </a:extLst>
          </p:cNvPr>
          <p:cNvGrpSpPr>
            <a:grpSpLocks/>
          </p:cNvGrpSpPr>
          <p:nvPr/>
        </p:nvGrpSpPr>
        <p:grpSpPr bwMode="auto">
          <a:xfrm>
            <a:off x="1590675" y="5400675"/>
            <a:ext cx="485775" cy="542925"/>
            <a:chOff x="786" y="3152"/>
            <a:chExt cx="306" cy="342"/>
          </a:xfrm>
        </p:grpSpPr>
        <p:sp>
          <p:nvSpPr>
            <p:cNvPr id="135205" name="Rectangle 85">
              <a:extLst>
                <a:ext uri="{FF2B5EF4-FFF2-40B4-BE49-F238E27FC236}">
                  <a16:creationId xmlns:a16="http://schemas.microsoft.com/office/drawing/2014/main" id="{A4DF66DF-99F9-4985-8AE1-FE2A7CAF0B04}"/>
                </a:ext>
              </a:extLst>
            </p:cNvPr>
            <p:cNvSpPr>
              <a:spLocks noChangeArrowheads="1"/>
            </p:cNvSpPr>
            <p:nvPr/>
          </p:nvSpPr>
          <p:spPr bwMode="auto">
            <a:xfrm>
              <a:off x="786" y="3176"/>
              <a:ext cx="306" cy="294"/>
            </a:xfrm>
            <a:prstGeom prst="rect">
              <a:avLst/>
            </a:prstGeom>
            <a:solidFill>
              <a:schemeClr val="accent1"/>
            </a:solidFill>
            <a:ln w="12700">
              <a:solidFill>
                <a:schemeClr val="tx1"/>
              </a:solidFill>
              <a:miter lim="800000"/>
              <a:headEnd/>
              <a:tailEnd/>
            </a:ln>
          </p:spPr>
          <p:txBody>
            <a:bodyPr wrap="none" lIns="64291" tIns="32146" rIns="64291" bIns="32146" anchor="ctr"/>
            <a:lstStyle>
              <a:lvl1pPr defTabSz="642938">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642938">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642938">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2100">
                <a:solidFill>
                  <a:srgbClr val="263750"/>
                </a:solidFill>
                <a:latin typeface="Book Antiqua" panose="02040602050305030304" pitchFamily="18" charset="0"/>
                <a:ea typeface="ヒラギノ明朝 ProN W3"/>
                <a:cs typeface="ヒラギノ明朝 ProN W3"/>
                <a:sym typeface="Palatino"/>
              </a:endParaRPr>
            </a:p>
          </p:txBody>
        </p:sp>
        <p:sp>
          <p:nvSpPr>
            <p:cNvPr id="135206" name="Oval 86">
              <a:extLst>
                <a:ext uri="{FF2B5EF4-FFF2-40B4-BE49-F238E27FC236}">
                  <a16:creationId xmlns:a16="http://schemas.microsoft.com/office/drawing/2014/main" id="{51786B37-8D0C-4DCA-9769-1F57A490F4C5}"/>
                </a:ext>
              </a:extLst>
            </p:cNvPr>
            <p:cNvSpPr>
              <a:spLocks noChangeArrowheads="1"/>
            </p:cNvSpPr>
            <p:nvPr/>
          </p:nvSpPr>
          <p:spPr bwMode="auto">
            <a:xfrm>
              <a:off x="786" y="3152"/>
              <a:ext cx="304" cy="40"/>
            </a:xfrm>
            <a:prstGeom prst="ellipse">
              <a:avLst/>
            </a:prstGeom>
            <a:solidFill>
              <a:schemeClr val="accent1"/>
            </a:solidFill>
            <a:ln w="12700">
              <a:solidFill>
                <a:srgbClr val="000000"/>
              </a:solidFill>
              <a:round/>
              <a:headEnd/>
              <a:tailEnd/>
            </a:ln>
          </p:spPr>
          <p:txBody>
            <a:bodyPr wrap="none" lIns="64291" tIns="32146" rIns="64291" bIns="32146" anchor="ctr"/>
            <a:lstStyle>
              <a:lvl1pPr defTabSz="642938">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642938">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642938">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2100">
                <a:solidFill>
                  <a:srgbClr val="263750"/>
                </a:solidFill>
                <a:latin typeface="Book Antiqua" panose="02040602050305030304" pitchFamily="18" charset="0"/>
                <a:ea typeface="ヒラギノ明朝 ProN W3"/>
                <a:cs typeface="ヒラギノ明朝 ProN W3"/>
                <a:sym typeface="Palatino"/>
              </a:endParaRPr>
            </a:p>
          </p:txBody>
        </p:sp>
        <p:sp>
          <p:nvSpPr>
            <p:cNvPr id="135207" name="Oval 87">
              <a:extLst>
                <a:ext uri="{FF2B5EF4-FFF2-40B4-BE49-F238E27FC236}">
                  <a16:creationId xmlns:a16="http://schemas.microsoft.com/office/drawing/2014/main" id="{A78F46BB-F8BB-4B9B-BD47-F4B1C9FA8DA0}"/>
                </a:ext>
              </a:extLst>
            </p:cNvPr>
            <p:cNvSpPr>
              <a:spLocks noChangeArrowheads="1"/>
            </p:cNvSpPr>
            <p:nvPr/>
          </p:nvSpPr>
          <p:spPr bwMode="auto">
            <a:xfrm>
              <a:off x="788" y="3454"/>
              <a:ext cx="304" cy="40"/>
            </a:xfrm>
            <a:prstGeom prst="ellipse">
              <a:avLst/>
            </a:prstGeom>
            <a:solidFill>
              <a:schemeClr val="accent1"/>
            </a:solidFill>
            <a:ln w="12700">
              <a:solidFill>
                <a:srgbClr val="000000"/>
              </a:solidFill>
              <a:round/>
              <a:headEnd/>
              <a:tailEnd/>
            </a:ln>
          </p:spPr>
          <p:txBody>
            <a:bodyPr wrap="none" lIns="64291" tIns="32146" rIns="64291" bIns="32146" anchor="ctr"/>
            <a:lstStyle>
              <a:lvl1pPr defTabSz="642938">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642938">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642938">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2100">
                <a:solidFill>
                  <a:srgbClr val="263750"/>
                </a:solidFill>
                <a:latin typeface="Book Antiqua" panose="02040602050305030304" pitchFamily="18" charset="0"/>
                <a:ea typeface="ヒラギノ明朝 ProN W3"/>
                <a:cs typeface="ヒラギノ明朝 ProN W3"/>
                <a:sym typeface="Palatino"/>
              </a:endParaRPr>
            </a:p>
          </p:txBody>
        </p:sp>
      </p:grpSp>
      <p:grpSp>
        <p:nvGrpSpPr>
          <p:cNvPr id="135193" name="Group 88">
            <a:extLst>
              <a:ext uri="{FF2B5EF4-FFF2-40B4-BE49-F238E27FC236}">
                <a16:creationId xmlns:a16="http://schemas.microsoft.com/office/drawing/2014/main" id="{B81E24C7-73FA-4ABD-AFF1-980087E64290}"/>
              </a:ext>
            </a:extLst>
          </p:cNvPr>
          <p:cNvGrpSpPr>
            <a:grpSpLocks/>
          </p:cNvGrpSpPr>
          <p:nvPr/>
        </p:nvGrpSpPr>
        <p:grpSpPr bwMode="auto">
          <a:xfrm>
            <a:off x="1743075" y="5553075"/>
            <a:ext cx="485775" cy="542925"/>
            <a:chOff x="882" y="3248"/>
            <a:chExt cx="306" cy="342"/>
          </a:xfrm>
        </p:grpSpPr>
        <p:sp>
          <p:nvSpPr>
            <p:cNvPr id="135202" name="Rectangle 89">
              <a:extLst>
                <a:ext uri="{FF2B5EF4-FFF2-40B4-BE49-F238E27FC236}">
                  <a16:creationId xmlns:a16="http://schemas.microsoft.com/office/drawing/2014/main" id="{4DF431CA-3586-4A37-8A1E-343027293455}"/>
                </a:ext>
              </a:extLst>
            </p:cNvPr>
            <p:cNvSpPr>
              <a:spLocks noChangeArrowheads="1"/>
            </p:cNvSpPr>
            <p:nvPr/>
          </p:nvSpPr>
          <p:spPr bwMode="auto">
            <a:xfrm>
              <a:off x="882" y="3272"/>
              <a:ext cx="306" cy="294"/>
            </a:xfrm>
            <a:prstGeom prst="rect">
              <a:avLst/>
            </a:prstGeom>
            <a:solidFill>
              <a:schemeClr val="accent1"/>
            </a:solidFill>
            <a:ln w="12700">
              <a:solidFill>
                <a:schemeClr val="tx1"/>
              </a:solidFill>
              <a:miter lim="800000"/>
              <a:headEnd/>
              <a:tailEnd/>
            </a:ln>
          </p:spPr>
          <p:txBody>
            <a:bodyPr wrap="none" lIns="64291" tIns="32146" rIns="64291" bIns="32146" anchor="ctr"/>
            <a:lstStyle>
              <a:lvl1pPr defTabSz="642938">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642938">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642938">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2100">
                <a:solidFill>
                  <a:srgbClr val="263750"/>
                </a:solidFill>
                <a:latin typeface="Book Antiqua" panose="02040602050305030304" pitchFamily="18" charset="0"/>
                <a:ea typeface="ヒラギノ明朝 ProN W3"/>
                <a:cs typeface="ヒラギノ明朝 ProN W3"/>
                <a:sym typeface="Palatino"/>
              </a:endParaRPr>
            </a:p>
          </p:txBody>
        </p:sp>
        <p:sp>
          <p:nvSpPr>
            <p:cNvPr id="135203" name="Oval 90">
              <a:extLst>
                <a:ext uri="{FF2B5EF4-FFF2-40B4-BE49-F238E27FC236}">
                  <a16:creationId xmlns:a16="http://schemas.microsoft.com/office/drawing/2014/main" id="{DD3BDCEE-EF98-40C8-BA01-02001F27750B}"/>
                </a:ext>
              </a:extLst>
            </p:cNvPr>
            <p:cNvSpPr>
              <a:spLocks noChangeArrowheads="1"/>
            </p:cNvSpPr>
            <p:nvPr/>
          </p:nvSpPr>
          <p:spPr bwMode="auto">
            <a:xfrm>
              <a:off x="882" y="3248"/>
              <a:ext cx="304" cy="40"/>
            </a:xfrm>
            <a:prstGeom prst="ellipse">
              <a:avLst/>
            </a:prstGeom>
            <a:solidFill>
              <a:schemeClr val="accent1"/>
            </a:solidFill>
            <a:ln w="12700">
              <a:solidFill>
                <a:srgbClr val="000000"/>
              </a:solidFill>
              <a:round/>
              <a:headEnd/>
              <a:tailEnd/>
            </a:ln>
          </p:spPr>
          <p:txBody>
            <a:bodyPr wrap="none" lIns="64291" tIns="32146" rIns="64291" bIns="32146" anchor="ctr"/>
            <a:lstStyle>
              <a:lvl1pPr defTabSz="642938">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642938">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642938">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2100">
                <a:solidFill>
                  <a:srgbClr val="263750"/>
                </a:solidFill>
                <a:latin typeface="Book Antiqua" panose="02040602050305030304" pitchFamily="18" charset="0"/>
                <a:ea typeface="ヒラギノ明朝 ProN W3"/>
                <a:cs typeface="ヒラギノ明朝 ProN W3"/>
                <a:sym typeface="Palatino"/>
              </a:endParaRPr>
            </a:p>
          </p:txBody>
        </p:sp>
        <p:sp>
          <p:nvSpPr>
            <p:cNvPr id="135204" name="Oval 91">
              <a:extLst>
                <a:ext uri="{FF2B5EF4-FFF2-40B4-BE49-F238E27FC236}">
                  <a16:creationId xmlns:a16="http://schemas.microsoft.com/office/drawing/2014/main" id="{ECEF4E22-E172-4E61-B045-2BCDC5367BDD}"/>
                </a:ext>
              </a:extLst>
            </p:cNvPr>
            <p:cNvSpPr>
              <a:spLocks noChangeArrowheads="1"/>
            </p:cNvSpPr>
            <p:nvPr/>
          </p:nvSpPr>
          <p:spPr bwMode="auto">
            <a:xfrm>
              <a:off x="884" y="3550"/>
              <a:ext cx="304" cy="40"/>
            </a:xfrm>
            <a:prstGeom prst="ellipse">
              <a:avLst/>
            </a:prstGeom>
            <a:solidFill>
              <a:schemeClr val="accent1"/>
            </a:solidFill>
            <a:ln w="12700">
              <a:solidFill>
                <a:srgbClr val="000000"/>
              </a:solidFill>
              <a:round/>
              <a:headEnd/>
              <a:tailEnd/>
            </a:ln>
          </p:spPr>
          <p:txBody>
            <a:bodyPr wrap="none" lIns="64291" tIns="32146" rIns="64291" bIns="32146" anchor="ctr"/>
            <a:lstStyle>
              <a:lvl1pPr defTabSz="642938">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642938">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642938">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2100">
                <a:solidFill>
                  <a:srgbClr val="263750"/>
                </a:solidFill>
                <a:latin typeface="Book Antiqua" panose="02040602050305030304" pitchFamily="18" charset="0"/>
                <a:ea typeface="ヒラギノ明朝 ProN W3"/>
                <a:cs typeface="ヒラギノ明朝 ProN W3"/>
                <a:sym typeface="Palatino"/>
              </a:endParaRPr>
            </a:p>
          </p:txBody>
        </p:sp>
      </p:grpSp>
      <p:grpSp>
        <p:nvGrpSpPr>
          <p:cNvPr id="135194" name="Group 92">
            <a:extLst>
              <a:ext uri="{FF2B5EF4-FFF2-40B4-BE49-F238E27FC236}">
                <a16:creationId xmlns:a16="http://schemas.microsoft.com/office/drawing/2014/main" id="{EE82713A-023D-4F37-8245-03BD32669E7B}"/>
              </a:ext>
            </a:extLst>
          </p:cNvPr>
          <p:cNvGrpSpPr>
            <a:grpSpLocks/>
          </p:cNvGrpSpPr>
          <p:nvPr/>
        </p:nvGrpSpPr>
        <p:grpSpPr bwMode="auto">
          <a:xfrm>
            <a:off x="1895475" y="5705475"/>
            <a:ext cx="485775" cy="542925"/>
            <a:chOff x="978" y="3344"/>
            <a:chExt cx="306" cy="342"/>
          </a:xfrm>
        </p:grpSpPr>
        <p:sp>
          <p:nvSpPr>
            <p:cNvPr id="135199" name="Rectangle 93">
              <a:extLst>
                <a:ext uri="{FF2B5EF4-FFF2-40B4-BE49-F238E27FC236}">
                  <a16:creationId xmlns:a16="http://schemas.microsoft.com/office/drawing/2014/main" id="{E80DFCF3-BCA6-4630-9025-1507457AA905}"/>
                </a:ext>
              </a:extLst>
            </p:cNvPr>
            <p:cNvSpPr>
              <a:spLocks noChangeArrowheads="1"/>
            </p:cNvSpPr>
            <p:nvPr/>
          </p:nvSpPr>
          <p:spPr bwMode="auto">
            <a:xfrm>
              <a:off x="978" y="3368"/>
              <a:ext cx="306" cy="294"/>
            </a:xfrm>
            <a:prstGeom prst="rect">
              <a:avLst/>
            </a:prstGeom>
            <a:solidFill>
              <a:schemeClr val="accent1"/>
            </a:solidFill>
            <a:ln w="12700">
              <a:solidFill>
                <a:schemeClr val="tx1"/>
              </a:solidFill>
              <a:miter lim="800000"/>
              <a:headEnd/>
              <a:tailEnd/>
            </a:ln>
          </p:spPr>
          <p:txBody>
            <a:bodyPr wrap="none" lIns="64291" tIns="32146" rIns="64291" bIns="32146" anchor="ctr"/>
            <a:lstStyle>
              <a:lvl1pPr defTabSz="642938">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642938">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642938">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2100">
                <a:solidFill>
                  <a:srgbClr val="263750"/>
                </a:solidFill>
                <a:latin typeface="Book Antiqua" panose="02040602050305030304" pitchFamily="18" charset="0"/>
                <a:ea typeface="ヒラギノ明朝 ProN W3"/>
                <a:cs typeface="ヒラギノ明朝 ProN W3"/>
                <a:sym typeface="Palatino"/>
              </a:endParaRPr>
            </a:p>
          </p:txBody>
        </p:sp>
        <p:sp>
          <p:nvSpPr>
            <p:cNvPr id="135200" name="Oval 94">
              <a:extLst>
                <a:ext uri="{FF2B5EF4-FFF2-40B4-BE49-F238E27FC236}">
                  <a16:creationId xmlns:a16="http://schemas.microsoft.com/office/drawing/2014/main" id="{94EFF5D5-98B8-4D5A-A23C-D9F47E49C264}"/>
                </a:ext>
              </a:extLst>
            </p:cNvPr>
            <p:cNvSpPr>
              <a:spLocks noChangeArrowheads="1"/>
            </p:cNvSpPr>
            <p:nvPr/>
          </p:nvSpPr>
          <p:spPr bwMode="auto">
            <a:xfrm>
              <a:off x="978" y="3344"/>
              <a:ext cx="304" cy="40"/>
            </a:xfrm>
            <a:prstGeom prst="ellipse">
              <a:avLst/>
            </a:prstGeom>
            <a:solidFill>
              <a:schemeClr val="accent1"/>
            </a:solidFill>
            <a:ln w="12700">
              <a:solidFill>
                <a:srgbClr val="000000"/>
              </a:solidFill>
              <a:round/>
              <a:headEnd/>
              <a:tailEnd/>
            </a:ln>
          </p:spPr>
          <p:txBody>
            <a:bodyPr wrap="none" lIns="64291" tIns="32146" rIns="64291" bIns="32146" anchor="ctr"/>
            <a:lstStyle>
              <a:lvl1pPr defTabSz="642938">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642938">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642938">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2100">
                <a:solidFill>
                  <a:srgbClr val="263750"/>
                </a:solidFill>
                <a:latin typeface="Book Antiqua" panose="02040602050305030304" pitchFamily="18" charset="0"/>
                <a:ea typeface="ヒラギノ明朝 ProN W3"/>
                <a:cs typeface="ヒラギノ明朝 ProN W3"/>
                <a:sym typeface="Palatino"/>
              </a:endParaRPr>
            </a:p>
          </p:txBody>
        </p:sp>
        <p:sp>
          <p:nvSpPr>
            <p:cNvPr id="135201" name="Oval 95">
              <a:extLst>
                <a:ext uri="{FF2B5EF4-FFF2-40B4-BE49-F238E27FC236}">
                  <a16:creationId xmlns:a16="http://schemas.microsoft.com/office/drawing/2014/main" id="{BA162EC5-3418-4889-A2D3-5007EC8F4133}"/>
                </a:ext>
              </a:extLst>
            </p:cNvPr>
            <p:cNvSpPr>
              <a:spLocks noChangeArrowheads="1"/>
            </p:cNvSpPr>
            <p:nvPr/>
          </p:nvSpPr>
          <p:spPr bwMode="auto">
            <a:xfrm>
              <a:off x="980" y="3646"/>
              <a:ext cx="304" cy="40"/>
            </a:xfrm>
            <a:prstGeom prst="ellipse">
              <a:avLst/>
            </a:prstGeom>
            <a:solidFill>
              <a:schemeClr val="accent1"/>
            </a:solidFill>
            <a:ln w="12700">
              <a:solidFill>
                <a:srgbClr val="000000"/>
              </a:solidFill>
              <a:round/>
              <a:headEnd/>
              <a:tailEnd/>
            </a:ln>
          </p:spPr>
          <p:txBody>
            <a:bodyPr wrap="none" lIns="64291" tIns="32146" rIns="64291" bIns="32146" anchor="ctr"/>
            <a:lstStyle>
              <a:lvl1pPr defTabSz="642938">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642938">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642938">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2100">
                <a:solidFill>
                  <a:srgbClr val="263750"/>
                </a:solidFill>
                <a:latin typeface="Book Antiqua" panose="02040602050305030304" pitchFamily="18" charset="0"/>
                <a:ea typeface="ヒラギノ明朝 ProN W3"/>
                <a:cs typeface="ヒラギノ明朝 ProN W3"/>
                <a:sym typeface="Palatino"/>
              </a:endParaRPr>
            </a:p>
          </p:txBody>
        </p:sp>
      </p:grpSp>
      <p:grpSp>
        <p:nvGrpSpPr>
          <p:cNvPr id="135195" name="Group 96">
            <a:extLst>
              <a:ext uri="{FF2B5EF4-FFF2-40B4-BE49-F238E27FC236}">
                <a16:creationId xmlns:a16="http://schemas.microsoft.com/office/drawing/2014/main" id="{CBF8393D-24A4-467F-8EC0-4AD4183B3F3B}"/>
              </a:ext>
            </a:extLst>
          </p:cNvPr>
          <p:cNvGrpSpPr>
            <a:grpSpLocks/>
          </p:cNvGrpSpPr>
          <p:nvPr/>
        </p:nvGrpSpPr>
        <p:grpSpPr bwMode="auto">
          <a:xfrm>
            <a:off x="2286000" y="3124200"/>
            <a:ext cx="4419600" cy="1619250"/>
            <a:chOff x="2006" y="1098"/>
            <a:chExt cx="1944" cy="712"/>
          </a:xfrm>
        </p:grpSpPr>
        <p:sp>
          <p:nvSpPr>
            <p:cNvPr id="135197" name="Freeform 97">
              <a:extLst>
                <a:ext uri="{FF2B5EF4-FFF2-40B4-BE49-F238E27FC236}">
                  <a16:creationId xmlns:a16="http://schemas.microsoft.com/office/drawing/2014/main" id="{FA0663A1-1A82-496A-ABA2-D3BF26D48D3F}"/>
                </a:ext>
              </a:extLst>
            </p:cNvPr>
            <p:cNvSpPr>
              <a:spLocks/>
            </p:cNvSpPr>
            <p:nvPr/>
          </p:nvSpPr>
          <p:spPr bwMode="auto">
            <a:xfrm>
              <a:off x="2006" y="1098"/>
              <a:ext cx="1944" cy="710"/>
            </a:xfrm>
            <a:custGeom>
              <a:avLst/>
              <a:gdLst>
                <a:gd name="T0" fmla="*/ 1 w 3888"/>
                <a:gd name="T1" fmla="*/ 1 h 1420"/>
                <a:gd name="T2" fmla="*/ 1 w 3888"/>
                <a:gd name="T3" fmla="*/ 1 h 1420"/>
                <a:gd name="T4" fmla="*/ 1 w 3888"/>
                <a:gd name="T5" fmla="*/ 1 h 1420"/>
                <a:gd name="T6" fmla="*/ 1 w 3888"/>
                <a:gd name="T7" fmla="*/ 1 h 1420"/>
                <a:gd name="T8" fmla="*/ 1 w 3888"/>
                <a:gd name="T9" fmla="*/ 1 h 1420"/>
                <a:gd name="T10" fmla="*/ 1 w 3888"/>
                <a:gd name="T11" fmla="*/ 1 h 1420"/>
                <a:gd name="T12" fmla="*/ 1 w 3888"/>
                <a:gd name="T13" fmla="*/ 1 h 1420"/>
                <a:gd name="T14" fmla="*/ 1 w 3888"/>
                <a:gd name="T15" fmla="*/ 1 h 1420"/>
                <a:gd name="T16" fmla="*/ 1 w 3888"/>
                <a:gd name="T17" fmla="*/ 1 h 1420"/>
                <a:gd name="T18" fmla="*/ 1 w 3888"/>
                <a:gd name="T19" fmla="*/ 1 h 1420"/>
                <a:gd name="T20" fmla="*/ 1 w 3888"/>
                <a:gd name="T21" fmla="*/ 1 h 1420"/>
                <a:gd name="T22" fmla="*/ 1 w 3888"/>
                <a:gd name="T23" fmla="*/ 1 h 1420"/>
                <a:gd name="T24" fmla="*/ 1 w 3888"/>
                <a:gd name="T25" fmla="*/ 1 h 1420"/>
                <a:gd name="T26" fmla="*/ 1 w 3888"/>
                <a:gd name="T27" fmla="*/ 1 h 1420"/>
                <a:gd name="T28" fmla="*/ 1 w 3888"/>
                <a:gd name="T29" fmla="*/ 1 h 1420"/>
                <a:gd name="T30" fmla="*/ 1 w 3888"/>
                <a:gd name="T31" fmla="*/ 1 h 1420"/>
                <a:gd name="T32" fmla="*/ 1 w 3888"/>
                <a:gd name="T33" fmla="*/ 1 h 1420"/>
                <a:gd name="T34" fmla="*/ 1 w 3888"/>
                <a:gd name="T35" fmla="*/ 1 h 1420"/>
                <a:gd name="T36" fmla="*/ 1 w 3888"/>
                <a:gd name="T37" fmla="*/ 1 h 1420"/>
                <a:gd name="T38" fmla="*/ 1 w 3888"/>
                <a:gd name="T39" fmla="*/ 1 h 1420"/>
                <a:gd name="T40" fmla="*/ 1 w 3888"/>
                <a:gd name="T41" fmla="*/ 1 h 1420"/>
                <a:gd name="T42" fmla="*/ 1 w 3888"/>
                <a:gd name="T43" fmla="*/ 1 h 1420"/>
                <a:gd name="T44" fmla="*/ 1 w 3888"/>
                <a:gd name="T45" fmla="*/ 1 h 1420"/>
                <a:gd name="T46" fmla="*/ 1 w 3888"/>
                <a:gd name="T47" fmla="*/ 1 h 1420"/>
                <a:gd name="T48" fmla="*/ 1 w 3888"/>
                <a:gd name="T49" fmla="*/ 1 h 1420"/>
                <a:gd name="T50" fmla="*/ 1 w 3888"/>
                <a:gd name="T51" fmla="*/ 1 h 1420"/>
                <a:gd name="T52" fmla="*/ 1 w 3888"/>
                <a:gd name="T53" fmla="*/ 1 h 1420"/>
                <a:gd name="T54" fmla="*/ 1 w 3888"/>
                <a:gd name="T55" fmla="*/ 1 h 1420"/>
                <a:gd name="T56" fmla="*/ 1 w 3888"/>
                <a:gd name="T57" fmla="*/ 1 h 1420"/>
                <a:gd name="T58" fmla="*/ 1 w 3888"/>
                <a:gd name="T59" fmla="*/ 1 h 1420"/>
                <a:gd name="T60" fmla="*/ 1 w 3888"/>
                <a:gd name="T61" fmla="*/ 1 h 1420"/>
                <a:gd name="T62" fmla="*/ 1 w 3888"/>
                <a:gd name="T63" fmla="*/ 1 h 1420"/>
                <a:gd name="T64" fmla="*/ 1 w 3888"/>
                <a:gd name="T65" fmla="*/ 1 h 1420"/>
                <a:gd name="T66" fmla="*/ 1 w 3888"/>
                <a:gd name="T67" fmla="*/ 1 h 1420"/>
                <a:gd name="T68" fmla="*/ 1 w 3888"/>
                <a:gd name="T69" fmla="*/ 1 h 1420"/>
                <a:gd name="T70" fmla="*/ 1 w 3888"/>
                <a:gd name="T71" fmla="*/ 1 h 1420"/>
                <a:gd name="T72" fmla="*/ 1 w 3888"/>
                <a:gd name="T73" fmla="*/ 1 h 1420"/>
                <a:gd name="T74" fmla="*/ 1 w 3888"/>
                <a:gd name="T75" fmla="*/ 1 h 1420"/>
                <a:gd name="T76" fmla="*/ 1 w 3888"/>
                <a:gd name="T77" fmla="*/ 1 h 1420"/>
                <a:gd name="T78" fmla="*/ 1 w 3888"/>
                <a:gd name="T79" fmla="*/ 1 h 1420"/>
                <a:gd name="T80" fmla="*/ 1 w 3888"/>
                <a:gd name="T81" fmla="*/ 1 h 1420"/>
                <a:gd name="T82" fmla="*/ 1 w 3888"/>
                <a:gd name="T83" fmla="*/ 1 h 1420"/>
                <a:gd name="T84" fmla="*/ 1 w 3888"/>
                <a:gd name="T85" fmla="*/ 1 h 1420"/>
                <a:gd name="T86" fmla="*/ 1 w 3888"/>
                <a:gd name="T87" fmla="*/ 1 h 1420"/>
                <a:gd name="T88" fmla="*/ 1 w 3888"/>
                <a:gd name="T89" fmla="*/ 1 h 1420"/>
                <a:gd name="T90" fmla="*/ 1 w 3888"/>
                <a:gd name="T91" fmla="*/ 1 h 1420"/>
                <a:gd name="T92" fmla="*/ 1 w 3888"/>
                <a:gd name="T93" fmla="*/ 1 h 1420"/>
                <a:gd name="T94" fmla="*/ 1 w 3888"/>
                <a:gd name="T95" fmla="*/ 1 h 1420"/>
                <a:gd name="T96" fmla="*/ 1 w 3888"/>
                <a:gd name="T97" fmla="*/ 1 h 1420"/>
                <a:gd name="T98" fmla="*/ 1 w 3888"/>
                <a:gd name="T99" fmla="*/ 1 h 1420"/>
                <a:gd name="T100" fmla="*/ 1 w 3888"/>
                <a:gd name="T101" fmla="*/ 1 h 1420"/>
                <a:gd name="T102" fmla="*/ 1 w 3888"/>
                <a:gd name="T103" fmla="*/ 1 h 1420"/>
                <a:gd name="T104" fmla="*/ 1 w 3888"/>
                <a:gd name="T105" fmla="*/ 1 h 1420"/>
                <a:gd name="T106" fmla="*/ 1 w 3888"/>
                <a:gd name="T107" fmla="*/ 1 h 1420"/>
                <a:gd name="T108" fmla="*/ 1 w 3888"/>
                <a:gd name="T109" fmla="*/ 1 h 1420"/>
                <a:gd name="T110" fmla="*/ 1 w 3888"/>
                <a:gd name="T111" fmla="*/ 1 h 1420"/>
                <a:gd name="T112" fmla="*/ 1 w 3888"/>
                <a:gd name="T113" fmla="*/ 1 h 1420"/>
                <a:gd name="T114" fmla="*/ 1 w 3888"/>
                <a:gd name="T115" fmla="*/ 1 h 1420"/>
                <a:gd name="T116" fmla="*/ 1 w 3888"/>
                <a:gd name="T117" fmla="*/ 1 h 1420"/>
                <a:gd name="T118" fmla="*/ 1 w 3888"/>
                <a:gd name="T119" fmla="*/ 1 h 1420"/>
                <a:gd name="T120" fmla="*/ 1 w 3888"/>
                <a:gd name="T121" fmla="*/ 1 h 1420"/>
                <a:gd name="T122" fmla="*/ 1 w 3888"/>
                <a:gd name="T123" fmla="*/ 1 h 142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888"/>
                <a:gd name="T187" fmla="*/ 0 h 1420"/>
                <a:gd name="T188" fmla="*/ 3888 w 3888"/>
                <a:gd name="T189" fmla="*/ 1420 h 142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888" h="1420">
                  <a:moveTo>
                    <a:pt x="1928" y="462"/>
                  </a:moveTo>
                  <a:lnTo>
                    <a:pt x="1928" y="460"/>
                  </a:lnTo>
                  <a:lnTo>
                    <a:pt x="1926" y="452"/>
                  </a:lnTo>
                  <a:lnTo>
                    <a:pt x="1922" y="439"/>
                  </a:lnTo>
                  <a:lnTo>
                    <a:pt x="1922" y="426"/>
                  </a:lnTo>
                  <a:lnTo>
                    <a:pt x="1918" y="407"/>
                  </a:lnTo>
                  <a:lnTo>
                    <a:pt x="1916" y="388"/>
                  </a:lnTo>
                  <a:lnTo>
                    <a:pt x="1914" y="365"/>
                  </a:lnTo>
                  <a:lnTo>
                    <a:pt x="1916" y="340"/>
                  </a:lnTo>
                  <a:lnTo>
                    <a:pt x="1916" y="316"/>
                  </a:lnTo>
                  <a:lnTo>
                    <a:pt x="1922" y="289"/>
                  </a:lnTo>
                  <a:lnTo>
                    <a:pt x="1926" y="262"/>
                  </a:lnTo>
                  <a:lnTo>
                    <a:pt x="1935" y="238"/>
                  </a:lnTo>
                  <a:lnTo>
                    <a:pt x="1947" y="211"/>
                  </a:lnTo>
                  <a:lnTo>
                    <a:pt x="1960" y="188"/>
                  </a:lnTo>
                  <a:lnTo>
                    <a:pt x="1977" y="165"/>
                  </a:lnTo>
                  <a:lnTo>
                    <a:pt x="2002" y="148"/>
                  </a:lnTo>
                  <a:lnTo>
                    <a:pt x="2027" y="131"/>
                  </a:lnTo>
                  <a:lnTo>
                    <a:pt x="2055" y="118"/>
                  </a:lnTo>
                  <a:lnTo>
                    <a:pt x="2087" y="106"/>
                  </a:lnTo>
                  <a:lnTo>
                    <a:pt x="2123" y="99"/>
                  </a:lnTo>
                  <a:lnTo>
                    <a:pt x="2158" y="89"/>
                  </a:lnTo>
                  <a:lnTo>
                    <a:pt x="2194" y="86"/>
                  </a:lnTo>
                  <a:lnTo>
                    <a:pt x="2230" y="80"/>
                  </a:lnTo>
                  <a:lnTo>
                    <a:pt x="2268" y="80"/>
                  </a:lnTo>
                  <a:lnTo>
                    <a:pt x="2300" y="78"/>
                  </a:lnTo>
                  <a:lnTo>
                    <a:pt x="2331" y="78"/>
                  </a:lnTo>
                  <a:lnTo>
                    <a:pt x="2359" y="80"/>
                  </a:lnTo>
                  <a:lnTo>
                    <a:pt x="2386" y="80"/>
                  </a:lnTo>
                  <a:lnTo>
                    <a:pt x="2407" y="80"/>
                  </a:lnTo>
                  <a:lnTo>
                    <a:pt x="2422" y="82"/>
                  </a:lnTo>
                  <a:lnTo>
                    <a:pt x="2432" y="84"/>
                  </a:lnTo>
                  <a:lnTo>
                    <a:pt x="2437" y="86"/>
                  </a:lnTo>
                  <a:lnTo>
                    <a:pt x="2437" y="82"/>
                  </a:lnTo>
                  <a:lnTo>
                    <a:pt x="2443" y="80"/>
                  </a:lnTo>
                  <a:lnTo>
                    <a:pt x="2451" y="74"/>
                  </a:lnTo>
                  <a:lnTo>
                    <a:pt x="2464" y="68"/>
                  </a:lnTo>
                  <a:lnTo>
                    <a:pt x="2475" y="59"/>
                  </a:lnTo>
                  <a:lnTo>
                    <a:pt x="2492" y="49"/>
                  </a:lnTo>
                  <a:lnTo>
                    <a:pt x="2511" y="42"/>
                  </a:lnTo>
                  <a:lnTo>
                    <a:pt x="2532" y="34"/>
                  </a:lnTo>
                  <a:lnTo>
                    <a:pt x="2553" y="25"/>
                  </a:lnTo>
                  <a:lnTo>
                    <a:pt x="2578" y="17"/>
                  </a:lnTo>
                  <a:lnTo>
                    <a:pt x="2603" y="10"/>
                  </a:lnTo>
                  <a:lnTo>
                    <a:pt x="2631" y="6"/>
                  </a:lnTo>
                  <a:lnTo>
                    <a:pt x="2658" y="0"/>
                  </a:lnTo>
                  <a:lnTo>
                    <a:pt x="2686" y="0"/>
                  </a:lnTo>
                  <a:lnTo>
                    <a:pt x="2715" y="2"/>
                  </a:lnTo>
                  <a:lnTo>
                    <a:pt x="2745" y="8"/>
                  </a:lnTo>
                  <a:lnTo>
                    <a:pt x="2772" y="11"/>
                  </a:lnTo>
                  <a:lnTo>
                    <a:pt x="2798" y="23"/>
                  </a:lnTo>
                  <a:lnTo>
                    <a:pt x="2827" y="34"/>
                  </a:lnTo>
                  <a:lnTo>
                    <a:pt x="2856" y="49"/>
                  </a:lnTo>
                  <a:lnTo>
                    <a:pt x="2880" y="67"/>
                  </a:lnTo>
                  <a:lnTo>
                    <a:pt x="2905" y="87"/>
                  </a:lnTo>
                  <a:lnTo>
                    <a:pt x="2930" y="108"/>
                  </a:lnTo>
                  <a:lnTo>
                    <a:pt x="2952" y="133"/>
                  </a:lnTo>
                  <a:lnTo>
                    <a:pt x="2973" y="156"/>
                  </a:lnTo>
                  <a:lnTo>
                    <a:pt x="2992" y="182"/>
                  </a:lnTo>
                  <a:lnTo>
                    <a:pt x="3010" y="207"/>
                  </a:lnTo>
                  <a:lnTo>
                    <a:pt x="3027" y="238"/>
                  </a:lnTo>
                  <a:lnTo>
                    <a:pt x="3040" y="264"/>
                  </a:lnTo>
                  <a:lnTo>
                    <a:pt x="3053" y="293"/>
                  </a:lnTo>
                  <a:lnTo>
                    <a:pt x="3063" y="321"/>
                  </a:lnTo>
                  <a:lnTo>
                    <a:pt x="3070" y="350"/>
                  </a:lnTo>
                  <a:lnTo>
                    <a:pt x="3074" y="376"/>
                  </a:lnTo>
                  <a:lnTo>
                    <a:pt x="3076" y="403"/>
                  </a:lnTo>
                  <a:lnTo>
                    <a:pt x="3076" y="428"/>
                  </a:lnTo>
                  <a:lnTo>
                    <a:pt x="3076" y="452"/>
                  </a:lnTo>
                  <a:lnTo>
                    <a:pt x="3070" y="473"/>
                  </a:lnTo>
                  <a:lnTo>
                    <a:pt x="3067" y="498"/>
                  </a:lnTo>
                  <a:lnTo>
                    <a:pt x="3061" y="519"/>
                  </a:lnTo>
                  <a:lnTo>
                    <a:pt x="3055" y="538"/>
                  </a:lnTo>
                  <a:lnTo>
                    <a:pt x="3048" y="555"/>
                  </a:lnTo>
                  <a:lnTo>
                    <a:pt x="3040" y="570"/>
                  </a:lnTo>
                  <a:lnTo>
                    <a:pt x="3032" y="584"/>
                  </a:lnTo>
                  <a:lnTo>
                    <a:pt x="3029" y="597"/>
                  </a:lnTo>
                  <a:lnTo>
                    <a:pt x="3021" y="604"/>
                  </a:lnTo>
                  <a:lnTo>
                    <a:pt x="3019" y="612"/>
                  </a:lnTo>
                  <a:lnTo>
                    <a:pt x="3015" y="616"/>
                  </a:lnTo>
                  <a:lnTo>
                    <a:pt x="3015" y="620"/>
                  </a:lnTo>
                  <a:lnTo>
                    <a:pt x="3017" y="618"/>
                  </a:lnTo>
                  <a:lnTo>
                    <a:pt x="3025" y="616"/>
                  </a:lnTo>
                  <a:lnTo>
                    <a:pt x="3029" y="614"/>
                  </a:lnTo>
                  <a:lnTo>
                    <a:pt x="3036" y="614"/>
                  </a:lnTo>
                  <a:lnTo>
                    <a:pt x="3044" y="614"/>
                  </a:lnTo>
                  <a:lnTo>
                    <a:pt x="3051" y="614"/>
                  </a:lnTo>
                  <a:lnTo>
                    <a:pt x="3059" y="614"/>
                  </a:lnTo>
                  <a:lnTo>
                    <a:pt x="3068" y="614"/>
                  </a:lnTo>
                  <a:lnTo>
                    <a:pt x="3078" y="614"/>
                  </a:lnTo>
                  <a:lnTo>
                    <a:pt x="3089" y="616"/>
                  </a:lnTo>
                  <a:lnTo>
                    <a:pt x="3097" y="616"/>
                  </a:lnTo>
                  <a:lnTo>
                    <a:pt x="3108" y="620"/>
                  </a:lnTo>
                  <a:lnTo>
                    <a:pt x="3118" y="623"/>
                  </a:lnTo>
                  <a:lnTo>
                    <a:pt x="3127" y="629"/>
                  </a:lnTo>
                  <a:lnTo>
                    <a:pt x="3135" y="633"/>
                  </a:lnTo>
                  <a:lnTo>
                    <a:pt x="3145" y="639"/>
                  </a:lnTo>
                  <a:lnTo>
                    <a:pt x="3152" y="644"/>
                  </a:lnTo>
                  <a:lnTo>
                    <a:pt x="3162" y="652"/>
                  </a:lnTo>
                  <a:lnTo>
                    <a:pt x="3177" y="663"/>
                  </a:lnTo>
                  <a:lnTo>
                    <a:pt x="3188" y="679"/>
                  </a:lnTo>
                  <a:lnTo>
                    <a:pt x="3200" y="690"/>
                  </a:lnTo>
                  <a:lnTo>
                    <a:pt x="3207" y="701"/>
                  </a:lnTo>
                  <a:lnTo>
                    <a:pt x="3213" y="709"/>
                  </a:lnTo>
                  <a:lnTo>
                    <a:pt x="3215" y="715"/>
                  </a:lnTo>
                  <a:lnTo>
                    <a:pt x="3219" y="711"/>
                  </a:lnTo>
                  <a:lnTo>
                    <a:pt x="3228" y="705"/>
                  </a:lnTo>
                  <a:lnTo>
                    <a:pt x="3234" y="701"/>
                  </a:lnTo>
                  <a:lnTo>
                    <a:pt x="3245" y="698"/>
                  </a:lnTo>
                  <a:lnTo>
                    <a:pt x="3253" y="696"/>
                  </a:lnTo>
                  <a:lnTo>
                    <a:pt x="3266" y="692"/>
                  </a:lnTo>
                  <a:lnTo>
                    <a:pt x="3278" y="688"/>
                  </a:lnTo>
                  <a:lnTo>
                    <a:pt x="3291" y="686"/>
                  </a:lnTo>
                  <a:lnTo>
                    <a:pt x="3304" y="684"/>
                  </a:lnTo>
                  <a:lnTo>
                    <a:pt x="3318" y="684"/>
                  </a:lnTo>
                  <a:lnTo>
                    <a:pt x="3333" y="684"/>
                  </a:lnTo>
                  <a:lnTo>
                    <a:pt x="3348" y="688"/>
                  </a:lnTo>
                  <a:lnTo>
                    <a:pt x="3363" y="690"/>
                  </a:lnTo>
                  <a:lnTo>
                    <a:pt x="3378" y="698"/>
                  </a:lnTo>
                  <a:lnTo>
                    <a:pt x="3394" y="703"/>
                  </a:lnTo>
                  <a:lnTo>
                    <a:pt x="3409" y="715"/>
                  </a:lnTo>
                  <a:lnTo>
                    <a:pt x="3422" y="724"/>
                  </a:lnTo>
                  <a:lnTo>
                    <a:pt x="3437" y="737"/>
                  </a:lnTo>
                  <a:lnTo>
                    <a:pt x="3451" y="749"/>
                  </a:lnTo>
                  <a:lnTo>
                    <a:pt x="3464" y="764"/>
                  </a:lnTo>
                  <a:lnTo>
                    <a:pt x="3477" y="779"/>
                  </a:lnTo>
                  <a:lnTo>
                    <a:pt x="3492" y="796"/>
                  </a:lnTo>
                  <a:lnTo>
                    <a:pt x="3504" y="810"/>
                  </a:lnTo>
                  <a:lnTo>
                    <a:pt x="3515" y="829"/>
                  </a:lnTo>
                  <a:lnTo>
                    <a:pt x="3525" y="844"/>
                  </a:lnTo>
                  <a:lnTo>
                    <a:pt x="3536" y="861"/>
                  </a:lnTo>
                  <a:lnTo>
                    <a:pt x="3546" y="876"/>
                  </a:lnTo>
                  <a:lnTo>
                    <a:pt x="3555" y="893"/>
                  </a:lnTo>
                  <a:lnTo>
                    <a:pt x="3561" y="907"/>
                  </a:lnTo>
                  <a:lnTo>
                    <a:pt x="3570" y="922"/>
                  </a:lnTo>
                  <a:lnTo>
                    <a:pt x="3574" y="931"/>
                  </a:lnTo>
                  <a:lnTo>
                    <a:pt x="3580" y="943"/>
                  </a:lnTo>
                  <a:lnTo>
                    <a:pt x="3586" y="952"/>
                  </a:lnTo>
                  <a:lnTo>
                    <a:pt x="3589" y="962"/>
                  </a:lnTo>
                  <a:lnTo>
                    <a:pt x="3591" y="969"/>
                  </a:lnTo>
                  <a:lnTo>
                    <a:pt x="3593" y="977"/>
                  </a:lnTo>
                  <a:lnTo>
                    <a:pt x="3595" y="983"/>
                  </a:lnTo>
                  <a:lnTo>
                    <a:pt x="3599" y="988"/>
                  </a:lnTo>
                  <a:lnTo>
                    <a:pt x="3599" y="996"/>
                  </a:lnTo>
                  <a:lnTo>
                    <a:pt x="3599" y="1002"/>
                  </a:lnTo>
                  <a:lnTo>
                    <a:pt x="3599" y="1005"/>
                  </a:lnTo>
                  <a:lnTo>
                    <a:pt x="3599" y="1007"/>
                  </a:lnTo>
                  <a:lnTo>
                    <a:pt x="3607" y="1009"/>
                  </a:lnTo>
                  <a:lnTo>
                    <a:pt x="3618" y="1013"/>
                  </a:lnTo>
                  <a:lnTo>
                    <a:pt x="3633" y="1019"/>
                  </a:lnTo>
                  <a:lnTo>
                    <a:pt x="3650" y="1023"/>
                  </a:lnTo>
                  <a:lnTo>
                    <a:pt x="3671" y="1032"/>
                  </a:lnTo>
                  <a:lnTo>
                    <a:pt x="3694" y="1040"/>
                  </a:lnTo>
                  <a:lnTo>
                    <a:pt x="3719" y="1051"/>
                  </a:lnTo>
                  <a:lnTo>
                    <a:pt x="3742" y="1059"/>
                  </a:lnTo>
                  <a:lnTo>
                    <a:pt x="3766" y="1070"/>
                  </a:lnTo>
                  <a:lnTo>
                    <a:pt x="3789" y="1080"/>
                  </a:lnTo>
                  <a:lnTo>
                    <a:pt x="3812" y="1091"/>
                  </a:lnTo>
                  <a:lnTo>
                    <a:pt x="3833" y="1102"/>
                  </a:lnTo>
                  <a:lnTo>
                    <a:pt x="3850" y="1114"/>
                  </a:lnTo>
                  <a:lnTo>
                    <a:pt x="3865" y="1123"/>
                  </a:lnTo>
                  <a:lnTo>
                    <a:pt x="3877" y="1135"/>
                  </a:lnTo>
                  <a:lnTo>
                    <a:pt x="3884" y="1142"/>
                  </a:lnTo>
                  <a:lnTo>
                    <a:pt x="3888" y="1152"/>
                  </a:lnTo>
                  <a:lnTo>
                    <a:pt x="3888" y="1159"/>
                  </a:lnTo>
                  <a:lnTo>
                    <a:pt x="3886" y="1167"/>
                  </a:lnTo>
                  <a:lnTo>
                    <a:pt x="3877" y="1173"/>
                  </a:lnTo>
                  <a:lnTo>
                    <a:pt x="3869" y="1180"/>
                  </a:lnTo>
                  <a:lnTo>
                    <a:pt x="3858" y="1188"/>
                  </a:lnTo>
                  <a:lnTo>
                    <a:pt x="3844" y="1196"/>
                  </a:lnTo>
                  <a:lnTo>
                    <a:pt x="3827" y="1199"/>
                  </a:lnTo>
                  <a:lnTo>
                    <a:pt x="3808" y="1205"/>
                  </a:lnTo>
                  <a:lnTo>
                    <a:pt x="3787" y="1211"/>
                  </a:lnTo>
                  <a:lnTo>
                    <a:pt x="3766" y="1216"/>
                  </a:lnTo>
                  <a:lnTo>
                    <a:pt x="3743" y="1222"/>
                  </a:lnTo>
                  <a:lnTo>
                    <a:pt x="3719" y="1226"/>
                  </a:lnTo>
                  <a:lnTo>
                    <a:pt x="3694" y="1230"/>
                  </a:lnTo>
                  <a:lnTo>
                    <a:pt x="3671" y="1235"/>
                  </a:lnTo>
                  <a:lnTo>
                    <a:pt x="3645" y="1237"/>
                  </a:lnTo>
                  <a:lnTo>
                    <a:pt x="3618" y="1241"/>
                  </a:lnTo>
                  <a:lnTo>
                    <a:pt x="3593" y="1243"/>
                  </a:lnTo>
                  <a:lnTo>
                    <a:pt x="3569" y="1247"/>
                  </a:lnTo>
                  <a:lnTo>
                    <a:pt x="3544" y="1249"/>
                  </a:lnTo>
                  <a:lnTo>
                    <a:pt x="3523" y="1254"/>
                  </a:lnTo>
                  <a:lnTo>
                    <a:pt x="3498" y="1254"/>
                  </a:lnTo>
                  <a:lnTo>
                    <a:pt x="3481" y="1260"/>
                  </a:lnTo>
                  <a:lnTo>
                    <a:pt x="3460" y="1260"/>
                  </a:lnTo>
                  <a:lnTo>
                    <a:pt x="3441" y="1262"/>
                  </a:lnTo>
                  <a:lnTo>
                    <a:pt x="3426" y="1264"/>
                  </a:lnTo>
                  <a:lnTo>
                    <a:pt x="3415" y="1268"/>
                  </a:lnTo>
                  <a:lnTo>
                    <a:pt x="3403" y="1268"/>
                  </a:lnTo>
                  <a:lnTo>
                    <a:pt x="3397" y="1268"/>
                  </a:lnTo>
                  <a:lnTo>
                    <a:pt x="3392" y="1268"/>
                  </a:lnTo>
                  <a:lnTo>
                    <a:pt x="3392" y="1270"/>
                  </a:lnTo>
                  <a:lnTo>
                    <a:pt x="3386" y="1272"/>
                  </a:lnTo>
                  <a:lnTo>
                    <a:pt x="3378" y="1279"/>
                  </a:lnTo>
                  <a:lnTo>
                    <a:pt x="3373" y="1283"/>
                  </a:lnTo>
                  <a:lnTo>
                    <a:pt x="3365" y="1287"/>
                  </a:lnTo>
                  <a:lnTo>
                    <a:pt x="3356" y="1292"/>
                  </a:lnTo>
                  <a:lnTo>
                    <a:pt x="3346" y="1302"/>
                  </a:lnTo>
                  <a:lnTo>
                    <a:pt x="3331" y="1308"/>
                  </a:lnTo>
                  <a:lnTo>
                    <a:pt x="3318" y="1315"/>
                  </a:lnTo>
                  <a:lnTo>
                    <a:pt x="3300" y="1323"/>
                  </a:lnTo>
                  <a:lnTo>
                    <a:pt x="3285" y="1330"/>
                  </a:lnTo>
                  <a:lnTo>
                    <a:pt x="3264" y="1338"/>
                  </a:lnTo>
                  <a:lnTo>
                    <a:pt x="3241" y="1348"/>
                  </a:lnTo>
                  <a:lnTo>
                    <a:pt x="3219" y="1355"/>
                  </a:lnTo>
                  <a:lnTo>
                    <a:pt x="3194" y="1365"/>
                  </a:lnTo>
                  <a:lnTo>
                    <a:pt x="3164" y="1370"/>
                  </a:lnTo>
                  <a:lnTo>
                    <a:pt x="3133" y="1376"/>
                  </a:lnTo>
                  <a:lnTo>
                    <a:pt x="3101" y="1382"/>
                  </a:lnTo>
                  <a:lnTo>
                    <a:pt x="3068" y="1389"/>
                  </a:lnTo>
                  <a:lnTo>
                    <a:pt x="3032" y="1393"/>
                  </a:lnTo>
                  <a:lnTo>
                    <a:pt x="3000" y="1401"/>
                  </a:lnTo>
                  <a:lnTo>
                    <a:pt x="2964" y="1405"/>
                  </a:lnTo>
                  <a:lnTo>
                    <a:pt x="2930" y="1410"/>
                  </a:lnTo>
                  <a:lnTo>
                    <a:pt x="2894" y="1412"/>
                  </a:lnTo>
                  <a:lnTo>
                    <a:pt x="2859" y="1416"/>
                  </a:lnTo>
                  <a:lnTo>
                    <a:pt x="2823" y="1418"/>
                  </a:lnTo>
                  <a:lnTo>
                    <a:pt x="2793" y="1420"/>
                  </a:lnTo>
                  <a:lnTo>
                    <a:pt x="2760" y="1420"/>
                  </a:lnTo>
                  <a:lnTo>
                    <a:pt x="2732" y="1420"/>
                  </a:lnTo>
                  <a:lnTo>
                    <a:pt x="2703" y="1420"/>
                  </a:lnTo>
                  <a:lnTo>
                    <a:pt x="2679" y="1420"/>
                  </a:lnTo>
                  <a:lnTo>
                    <a:pt x="2654" y="1418"/>
                  </a:lnTo>
                  <a:lnTo>
                    <a:pt x="2633" y="1414"/>
                  </a:lnTo>
                  <a:lnTo>
                    <a:pt x="2614" y="1410"/>
                  </a:lnTo>
                  <a:lnTo>
                    <a:pt x="2597" y="1407"/>
                  </a:lnTo>
                  <a:lnTo>
                    <a:pt x="2582" y="1401"/>
                  </a:lnTo>
                  <a:lnTo>
                    <a:pt x="2568" y="1397"/>
                  </a:lnTo>
                  <a:lnTo>
                    <a:pt x="2559" y="1393"/>
                  </a:lnTo>
                  <a:lnTo>
                    <a:pt x="2549" y="1387"/>
                  </a:lnTo>
                  <a:lnTo>
                    <a:pt x="2540" y="1384"/>
                  </a:lnTo>
                  <a:lnTo>
                    <a:pt x="2534" y="1380"/>
                  </a:lnTo>
                  <a:lnTo>
                    <a:pt x="2528" y="1374"/>
                  </a:lnTo>
                  <a:lnTo>
                    <a:pt x="2527" y="1372"/>
                  </a:lnTo>
                  <a:lnTo>
                    <a:pt x="2521" y="1367"/>
                  </a:lnTo>
                  <a:lnTo>
                    <a:pt x="2521" y="1365"/>
                  </a:lnTo>
                  <a:lnTo>
                    <a:pt x="2519" y="1365"/>
                  </a:lnTo>
                  <a:lnTo>
                    <a:pt x="2513" y="1365"/>
                  </a:lnTo>
                  <a:lnTo>
                    <a:pt x="2506" y="1367"/>
                  </a:lnTo>
                  <a:lnTo>
                    <a:pt x="2496" y="1368"/>
                  </a:lnTo>
                  <a:lnTo>
                    <a:pt x="2483" y="1368"/>
                  </a:lnTo>
                  <a:lnTo>
                    <a:pt x="2468" y="1370"/>
                  </a:lnTo>
                  <a:lnTo>
                    <a:pt x="2451" y="1372"/>
                  </a:lnTo>
                  <a:lnTo>
                    <a:pt x="2432" y="1374"/>
                  </a:lnTo>
                  <a:lnTo>
                    <a:pt x="2411" y="1374"/>
                  </a:lnTo>
                  <a:lnTo>
                    <a:pt x="2390" y="1376"/>
                  </a:lnTo>
                  <a:lnTo>
                    <a:pt x="2369" y="1378"/>
                  </a:lnTo>
                  <a:lnTo>
                    <a:pt x="2346" y="1380"/>
                  </a:lnTo>
                  <a:lnTo>
                    <a:pt x="2321" y="1378"/>
                  </a:lnTo>
                  <a:lnTo>
                    <a:pt x="2300" y="1378"/>
                  </a:lnTo>
                  <a:lnTo>
                    <a:pt x="2274" y="1376"/>
                  </a:lnTo>
                  <a:lnTo>
                    <a:pt x="2253" y="1376"/>
                  </a:lnTo>
                  <a:lnTo>
                    <a:pt x="2226" y="1372"/>
                  </a:lnTo>
                  <a:lnTo>
                    <a:pt x="2203" y="1368"/>
                  </a:lnTo>
                  <a:lnTo>
                    <a:pt x="2181" y="1365"/>
                  </a:lnTo>
                  <a:lnTo>
                    <a:pt x="2160" y="1361"/>
                  </a:lnTo>
                  <a:lnTo>
                    <a:pt x="2137" y="1355"/>
                  </a:lnTo>
                  <a:lnTo>
                    <a:pt x="2120" y="1349"/>
                  </a:lnTo>
                  <a:lnTo>
                    <a:pt x="2101" y="1344"/>
                  </a:lnTo>
                  <a:lnTo>
                    <a:pt x="2085" y="1340"/>
                  </a:lnTo>
                  <a:lnTo>
                    <a:pt x="2066" y="1334"/>
                  </a:lnTo>
                  <a:lnTo>
                    <a:pt x="2053" y="1329"/>
                  </a:lnTo>
                  <a:lnTo>
                    <a:pt x="2042" y="1323"/>
                  </a:lnTo>
                  <a:lnTo>
                    <a:pt x="2034" y="1321"/>
                  </a:lnTo>
                  <a:lnTo>
                    <a:pt x="2025" y="1317"/>
                  </a:lnTo>
                  <a:lnTo>
                    <a:pt x="2021" y="1315"/>
                  </a:lnTo>
                  <a:lnTo>
                    <a:pt x="2015" y="1313"/>
                  </a:lnTo>
                  <a:lnTo>
                    <a:pt x="2011" y="1313"/>
                  </a:lnTo>
                  <a:lnTo>
                    <a:pt x="2004" y="1317"/>
                  </a:lnTo>
                  <a:lnTo>
                    <a:pt x="1990" y="1319"/>
                  </a:lnTo>
                  <a:lnTo>
                    <a:pt x="1973" y="1325"/>
                  </a:lnTo>
                  <a:lnTo>
                    <a:pt x="1952" y="1330"/>
                  </a:lnTo>
                  <a:lnTo>
                    <a:pt x="1928" y="1336"/>
                  </a:lnTo>
                  <a:lnTo>
                    <a:pt x="1901" y="1342"/>
                  </a:lnTo>
                  <a:lnTo>
                    <a:pt x="1871" y="1351"/>
                  </a:lnTo>
                  <a:lnTo>
                    <a:pt x="1838" y="1359"/>
                  </a:lnTo>
                  <a:lnTo>
                    <a:pt x="1804" y="1367"/>
                  </a:lnTo>
                  <a:lnTo>
                    <a:pt x="1770" y="1374"/>
                  </a:lnTo>
                  <a:lnTo>
                    <a:pt x="1737" y="1382"/>
                  </a:lnTo>
                  <a:lnTo>
                    <a:pt x="1701" y="1386"/>
                  </a:lnTo>
                  <a:lnTo>
                    <a:pt x="1667" y="1391"/>
                  </a:lnTo>
                  <a:lnTo>
                    <a:pt x="1633" y="1393"/>
                  </a:lnTo>
                  <a:lnTo>
                    <a:pt x="1602" y="1399"/>
                  </a:lnTo>
                  <a:lnTo>
                    <a:pt x="1570" y="1399"/>
                  </a:lnTo>
                  <a:lnTo>
                    <a:pt x="1542" y="1399"/>
                  </a:lnTo>
                  <a:lnTo>
                    <a:pt x="1517" y="1397"/>
                  </a:lnTo>
                  <a:lnTo>
                    <a:pt x="1492" y="1395"/>
                  </a:lnTo>
                  <a:lnTo>
                    <a:pt x="1469" y="1391"/>
                  </a:lnTo>
                  <a:lnTo>
                    <a:pt x="1448" y="1387"/>
                  </a:lnTo>
                  <a:lnTo>
                    <a:pt x="1429" y="1382"/>
                  </a:lnTo>
                  <a:lnTo>
                    <a:pt x="1414" y="1380"/>
                  </a:lnTo>
                  <a:lnTo>
                    <a:pt x="1397" y="1374"/>
                  </a:lnTo>
                  <a:lnTo>
                    <a:pt x="1384" y="1368"/>
                  </a:lnTo>
                  <a:lnTo>
                    <a:pt x="1372" y="1365"/>
                  </a:lnTo>
                  <a:lnTo>
                    <a:pt x="1365" y="1361"/>
                  </a:lnTo>
                  <a:lnTo>
                    <a:pt x="1353" y="1355"/>
                  </a:lnTo>
                  <a:lnTo>
                    <a:pt x="1352" y="1355"/>
                  </a:lnTo>
                  <a:lnTo>
                    <a:pt x="1346" y="1355"/>
                  </a:lnTo>
                  <a:lnTo>
                    <a:pt x="1338" y="1355"/>
                  </a:lnTo>
                  <a:lnTo>
                    <a:pt x="1321" y="1357"/>
                  </a:lnTo>
                  <a:lnTo>
                    <a:pt x="1302" y="1361"/>
                  </a:lnTo>
                  <a:lnTo>
                    <a:pt x="1277" y="1363"/>
                  </a:lnTo>
                  <a:lnTo>
                    <a:pt x="1251" y="1368"/>
                  </a:lnTo>
                  <a:lnTo>
                    <a:pt x="1218" y="1370"/>
                  </a:lnTo>
                  <a:lnTo>
                    <a:pt x="1184" y="1374"/>
                  </a:lnTo>
                  <a:lnTo>
                    <a:pt x="1144" y="1376"/>
                  </a:lnTo>
                  <a:lnTo>
                    <a:pt x="1106" y="1380"/>
                  </a:lnTo>
                  <a:lnTo>
                    <a:pt x="1064" y="1382"/>
                  </a:lnTo>
                  <a:lnTo>
                    <a:pt x="1023" y="1382"/>
                  </a:lnTo>
                  <a:lnTo>
                    <a:pt x="979" y="1382"/>
                  </a:lnTo>
                  <a:lnTo>
                    <a:pt x="937" y="1380"/>
                  </a:lnTo>
                  <a:lnTo>
                    <a:pt x="891" y="1374"/>
                  </a:lnTo>
                  <a:lnTo>
                    <a:pt x="851" y="1370"/>
                  </a:lnTo>
                  <a:lnTo>
                    <a:pt x="810" y="1361"/>
                  </a:lnTo>
                  <a:lnTo>
                    <a:pt x="770" y="1351"/>
                  </a:lnTo>
                  <a:lnTo>
                    <a:pt x="732" y="1340"/>
                  </a:lnTo>
                  <a:lnTo>
                    <a:pt x="696" y="1330"/>
                  </a:lnTo>
                  <a:lnTo>
                    <a:pt x="659" y="1317"/>
                  </a:lnTo>
                  <a:lnTo>
                    <a:pt x="629" y="1304"/>
                  </a:lnTo>
                  <a:lnTo>
                    <a:pt x="599" y="1291"/>
                  </a:lnTo>
                  <a:lnTo>
                    <a:pt x="572" y="1277"/>
                  </a:lnTo>
                  <a:lnTo>
                    <a:pt x="545" y="1264"/>
                  </a:lnTo>
                  <a:lnTo>
                    <a:pt x="524" y="1253"/>
                  </a:lnTo>
                  <a:lnTo>
                    <a:pt x="503" y="1241"/>
                  </a:lnTo>
                  <a:lnTo>
                    <a:pt x="488" y="1232"/>
                  </a:lnTo>
                  <a:lnTo>
                    <a:pt x="475" y="1222"/>
                  </a:lnTo>
                  <a:lnTo>
                    <a:pt x="467" y="1218"/>
                  </a:lnTo>
                  <a:lnTo>
                    <a:pt x="462" y="1215"/>
                  </a:lnTo>
                  <a:lnTo>
                    <a:pt x="460" y="1215"/>
                  </a:lnTo>
                  <a:lnTo>
                    <a:pt x="456" y="1213"/>
                  </a:lnTo>
                  <a:lnTo>
                    <a:pt x="445" y="1211"/>
                  </a:lnTo>
                  <a:lnTo>
                    <a:pt x="429" y="1209"/>
                  </a:lnTo>
                  <a:lnTo>
                    <a:pt x="410" y="1207"/>
                  </a:lnTo>
                  <a:lnTo>
                    <a:pt x="386" y="1203"/>
                  </a:lnTo>
                  <a:lnTo>
                    <a:pt x="357" y="1199"/>
                  </a:lnTo>
                  <a:lnTo>
                    <a:pt x="327" y="1196"/>
                  </a:lnTo>
                  <a:lnTo>
                    <a:pt x="296" y="1192"/>
                  </a:lnTo>
                  <a:lnTo>
                    <a:pt x="262" y="1184"/>
                  </a:lnTo>
                  <a:lnTo>
                    <a:pt x="228" y="1178"/>
                  </a:lnTo>
                  <a:lnTo>
                    <a:pt x="194" y="1173"/>
                  </a:lnTo>
                  <a:lnTo>
                    <a:pt x="161" y="1165"/>
                  </a:lnTo>
                  <a:lnTo>
                    <a:pt x="129" y="1159"/>
                  </a:lnTo>
                  <a:lnTo>
                    <a:pt x="102" y="1152"/>
                  </a:lnTo>
                  <a:lnTo>
                    <a:pt x="76" y="1142"/>
                  </a:lnTo>
                  <a:lnTo>
                    <a:pt x="55" y="1135"/>
                  </a:lnTo>
                  <a:lnTo>
                    <a:pt x="36" y="1125"/>
                  </a:lnTo>
                  <a:lnTo>
                    <a:pt x="21" y="1116"/>
                  </a:lnTo>
                  <a:lnTo>
                    <a:pt x="9" y="1106"/>
                  </a:lnTo>
                  <a:lnTo>
                    <a:pt x="3" y="1097"/>
                  </a:lnTo>
                  <a:lnTo>
                    <a:pt x="0" y="1085"/>
                  </a:lnTo>
                  <a:lnTo>
                    <a:pt x="2" y="1076"/>
                  </a:lnTo>
                  <a:lnTo>
                    <a:pt x="3" y="1064"/>
                  </a:lnTo>
                  <a:lnTo>
                    <a:pt x="9" y="1057"/>
                  </a:lnTo>
                  <a:lnTo>
                    <a:pt x="17" y="1045"/>
                  </a:lnTo>
                  <a:lnTo>
                    <a:pt x="28" y="1034"/>
                  </a:lnTo>
                  <a:lnTo>
                    <a:pt x="40" y="1024"/>
                  </a:lnTo>
                  <a:lnTo>
                    <a:pt x="55" y="1013"/>
                  </a:lnTo>
                  <a:lnTo>
                    <a:pt x="70" y="1004"/>
                  </a:lnTo>
                  <a:lnTo>
                    <a:pt x="87" y="994"/>
                  </a:lnTo>
                  <a:lnTo>
                    <a:pt x="104" y="986"/>
                  </a:lnTo>
                  <a:lnTo>
                    <a:pt x="123" y="977"/>
                  </a:lnTo>
                  <a:lnTo>
                    <a:pt x="140" y="969"/>
                  </a:lnTo>
                  <a:lnTo>
                    <a:pt x="159" y="960"/>
                  </a:lnTo>
                  <a:lnTo>
                    <a:pt x="178" y="950"/>
                  </a:lnTo>
                  <a:lnTo>
                    <a:pt x="197" y="945"/>
                  </a:lnTo>
                  <a:lnTo>
                    <a:pt x="213" y="937"/>
                  </a:lnTo>
                  <a:lnTo>
                    <a:pt x="230" y="931"/>
                  </a:lnTo>
                  <a:lnTo>
                    <a:pt x="247" y="928"/>
                  </a:lnTo>
                  <a:lnTo>
                    <a:pt x="264" y="924"/>
                  </a:lnTo>
                  <a:lnTo>
                    <a:pt x="277" y="918"/>
                  </a:lnTo>
                  <a:lnTo>
                    <a:pt x="291" y="914"/>
                  </a:lnTo>
                  <a:lnTo>
                    <a:pt x="302" y="912"/>
                  </a:lnTo>
                  <a:lnTo>
                    <a:pt x="311" y="910"/>
                  </a:lnTo>
                  <a:lnTo>
                    <a:pt x="319" y="907"/>
                  </a:lnTo>
                  <a:lnTo>
                    <a:pt x="325" y="905"/>
                  </a:lnTo>
                  <a:lnTo>
                    <a:pt x="329" y="905"/>
                  </a:lnTo>
                  <a:lnTo>
                    <a:pt x="330" y="905"/>
                  </a:lnTo>
                  <a:lnTo>
                    <a:pt x="330" y="903"/>
                  </a:lnTo>
                  <a:lnTo>
                    <a:pt x="330" y="899"/>
                  </a:lnTo>
                  <a:lnTo>
                    <a:pt x="332" y="891"/>
                  </a:lnTo>
                  <a:lnTo>
                    <a:pt x="336" y="884"/>
                  </a:lnTo>
                  <a:lnTo>
                    <a:pt x="338" y="872"/>
                  </a:lnTo>
                  <a:lnTo>
                    <a:pt x="344" y="861"/>
                  </a:lnTo>
                  <a:lnTo>
                    <a:pt x="349" y="848"/>
                  </a:lnTo>
                  <a:lnTo>
                    <a:pt x="355" y="834"/>
                  </a:lnTo>
                  <a:lnTo>
                    <a:pt x="363" y="819"/>
                  </a:lnTo>
                  <a:lnTo>
                    <a:pt x="370" y="804"/>
                  </a:lnTo>
                  <a:lnTo>
                    <a:pt x="378" y="791"/>
                  </a:lnTo>
                  <a:lnTo>
                    <a:pt x="389" y="779"/>
                  </a:lnTo>
                  <a:lnTo>
                    <a:pt x="399" y="766"/>
                  </a:lnTo>
                  <a:lnTo>
                    <a:pt x="412" y="753"/>
                  </a:lnTo>
                  <a:lnTo>
                    <a:pt x="424" y="743"/>
                  </a:lnTo>
                  <a:lnTo>
                    <a:pt x="437" y="736"/>
                  </a:lnTo>
                  <a:lnTo>
                    <a:pt x="450" y="728"/>
                  </a:lnTo>
                  <a:lnTo>
                    <a:pt x="465" y="724"/>
                  </a:lnTo>
                  <a:lnTo>
                    <a:pt x="481" y="720"/>
                  </a:lnTo>
                  <a:lnTo>
                    <a:pt x="498" y="720"/>
                  </a:lnTo>
                  <a:lnTo>
                    <a:pt x="513" y="720"/>
                  </a:lnTo>
                  <a:lnTo>
                    <a:pt x="528" y="720"/>
                  </a:lnTo>
                  <a:lnTo>
                    <a:pt x="543" y="722"/>
                  </a:lnTo>
                  <a:lnTo>
                    <a:pt x="559" y="728"/>
                  </a:lnTo>
                  <a:lnTo>
                    <a:pt x="570" y="728"/>
                  </a:lnTo>
                  <a:lnTo>
                    <a:pt x="583" y="734"/>
                  </a:lnTo>
                  <a:lnTo>
                    <a:pt x="597" y="736"/>
                  </a:lnTo>
                  <a:lnTo>
                    <a:pt x="606" y="741"/>
                  </a:lnTo>
                  <a:lnTo>
                    <a:pt x="614" y="743"/>
                  </a:lnTo>
                  <a:lnTo>
                    <a:pt x="621" y="747"/>
                  </a:lnTo>
                  <a:lnTo>
                    <a:pt x="623" y="747"/>
                  </a:lnTo>
                  <a:lnTo>
                    <a:pt x="627" y="749"/>
                  </a:lnTo>
                  <a:lnTo>
                    <a:pt x="627" y="747"/>
                  </a:lnTo>
                  <a:lnTo>
                    <a:pt x="627" y="741"/>
                  </a:lnTo>
                  <a:lnTo>
                    <a:pt x="627" y="734"/>
                  </a:lnTo>
                  <a:lnTo>
                    <a:pt x="629" y="724"/>
                  </a:lnTo>
                  <a:lnTo>
                    <a:pt x="631" y="709"/>
                  </a:lnTo>
                  <a:lnTo>
                    <a:pt x="633" y="696"/>
                  </a:lnTo>
                  <a:lnTo>
                    <a:pt x="638" y="680"/>
                  </a:lnTo>
                  <a:lnTo>
                    <a:pt x="644" y="665"/>
                  </a:lnTo>
                  <a:lnTo>
                    <a:pt x="648" y="646"/>
                  </a:lnTo>
                  <a:lnTo>
                    <a:pt x="656" y="629"/>
                  </a:lnTo>
                  <a:lnTo>
                    <a:pt x="663" y="612"/>
                  </a:lnTo>
                  <a:lnTo>
                    <a:pt x="671" y="595"/>
                  </a:lnTo>
                  <a:lnTo>
                    <a:pt x="680" y="578"/>
                  </a:lnTo>
                  <a:lnTo>
                    <a:pt x="690" y="563"/>
                  </a:lnTo>
                  <a:lnTo>
                    <a:pt x="703" y="546"/>
                  </a:lnTo>
                  <a:lnTo>
                    <a:pt x="716" y="534"/>
                  </a:lnTo>
                  <a:lnTo>
                    <a:pt x="730" y="521"/>
                  </a:lnTo>
                  <a:lnTo>
                    <a:pt x="745" y="511"/>
                  </a:lnTo>
                  <a:lnTo>
                    <a:pt x="760" y="502"/>
                  </a:lnTo>
                  <a:lnTo>
                    <a:pt x="775" y="498"/>
                  </a:lnTo>
                  <a:lnTo>
                    <a:pt x="791" y="492"/>
                  </a:lnTo>
                  <a:lnTo>
                    <a:pt x="808" y="488"/>
                  </a:lnTo>
                  <a:lnTo>
                    <a:pt x="823" y="485"/>
                  </a:lnTo>
                  <a:lnTo>
                    <a:pt x="838" y="485"/>
                  </a:lnTo>
                  <a:lnTo>
                    <a:pt x="851" y="481"/>
                  </a:lnTo>
                  <a:lnTo>
                    <a:pt x="865" y="481"/>
                  </a:lnTo>
                  <a:lnTo>
                    <a:pt x="876" y="481"/>
                  </a:lnTo>
                  <a:lnTo>
                    <a:pt x="888" y="481"/>
                  </a:lnTo>
                  <a:lnTo>
                    <a:pt x="895" y="481"/>
                  </a:lnTo>
                  <a:lnTo>
                    <a:pt x="903" y="483"/>
                  </a:lnTo>
                  <a:lnTo>
                    <a:pt x="905" y="483"/>
                  </a:lnTo>
                  <a:lnTo>
                    <a:pt x="908" y="485"/>
                  </a:lnTo>
                  <a:lnTo>
                    <a:pt x="908" y="481"/>
                  </a:lnTo>
                  <a:lnTo>
                    <a:pt x="912" y="475"/>
                  </a:lnTo>
                  <a:lnTo>
                    <a:pt x="920" y="468"/>
                  </a:lnTo>
                  <a:lnTo>
                    <a:pt x="929" y="456"/>
                  </a:lnTo>
                  <a:lnTo>
                    <a:pt x="943" y="443"/>
                  </a:lnTo>
                  <a:lnTo>
                    <a:pt x="956" y="426"/>
                  </a:lnTo>
                  <a:lnTo>
                    <a:pt x="973" y="407"/>
                  </a:lnTo>
                  <a:lnTo>
                    <a:pt x="994" y="390"/>
                  </a:lnTo>
                  <a:lnTo>
                    <a:pt x="1015" y="369"/>
                  </a:lnTo>
                  <a:lnTo>
                    <a:pt x="1038" y="348"/>
                  </a:lnTo>
                  <a:lnTo>
                    <a:pt x="1062" y="329"/>
                  </a:lnTo>
                  <a:lnTo>
                    <a:pt x="1089" y="308"/>
                  </a:lnTo>
                  <a:lnTo>
                    <a:pt x="1116" y="289"/>
                  </a:lnTo>
                  <a:lnTo>
                    <a:pt x="1146" y="272"/>
                  </a:lnTo>
                  <a:lnTo>
                    <a:pt x="1177" y="257"/>
                  </a:lnTo>
                  <a:lnTo>
                    <a:pt x="1209" y="243"/>
                  </a:lnTo>
                  <a:lnTo>
                    <a:pt x="1239" y="228"/>
                  </a:lnTo>
                  <a:lnTo>
                    <a:pt x="1272" y="219"/>
                  </a:lnTo>
                  <a:lnTo>
                    <a:pt x="1304" y="209"/>
                  </a:lnTo>
                  <a:lnTo>
                    <a:pt x="1340" y="203"/>
                  </a:lnTo>
                  <a:lnTo>
                    <a:pt x="1372" y="198"/>
                  </a:lnTo>
                  <a:lnTo>
                    <a:pt x="1407" y="194"/>
                  </a:lnTo>
                  <a:lnTo>
                    <a:pt x="1441" y="194"/>
                  </a:lnTo>
                  <a:lnTo>
                    <a:pt x="1473" y="196"/>
                  </a:lnTo>
                  <a:lnTo>
                    <a:pt x="1506" y="198"/>
                  </a:lnTo>
                  <a:lnTo>
                    <a:pt x="1538" y="201"/>
                  </a:lnTo>
                  <a:lnTo>
                    <a:pt x="1568" y="207"/>
                  </a:lnTo>
                  <a:lnTo>
                    <a:pt x="1599" y="215"/>
                  </a:lnTo>
                  <a:lnTo>
                    <a:pt x="1625" y="220"/>
                  </a:lnTo>
                  <a:lnTo>
                    <a:pt x="1654" y="232"/>
                  </a:lnTo>
                  <a:lnTo>
                    <a:pt x="1679" y="241"/>
                  </a:lnTo>
                  <a:lnTo>
                    <a:pt x="1703" y="255"/>
                  </a:lnTo>
                  <a:lnTo>
                    <a:pt x="1724" y="266"/>
                  </a:lnTo>
                  <a:lnTo>
                    <a:pt x="1743" y="279"/>
                  </a:lnTo>
                  <a:lnTo>
                    <a:pt x="1758" y="295"/>
                  </a:lnTo>
                  <a:lnTo>
                    <a:pt x="1776" y="308"/>
                  </a:lnTo>
                  <a:lnTo>
                    <a:pt x="1787" y="321"/>
                  </a:lnTo>
                  <a:lnTo>
                    <a:pt x="1800" y="336"/>
                  </a:lnTo>
                  <a:lnTo>
                    <a:pt x="1810" y="350"/>
                  </a:lnTo>
                  <a:lnTo>
                    <a:pt x="1819" y="365"/>
                  </a:lnTo>
                  <a:lnTo>
                    <a:pt x="1827" y="376"/>
                  </a:lnTo>
                  <a:lnTo>
                    <a:pt x="1833" y="388"/>
                  </a:lnTo>
                  <a:lnTo>
                    <a:pt x="1838" y="397"/>
                  </a:lnTo>
                  <a:lnTo>
                    <a:pt x="1844" y="409"/>
                  </a:lnTo>
                  <a:lnTo>
                    <a:pt x="1844" y="416"/>
                  </a:lnTo>
                  <a:lnTo>
                    <a:pt x="1848" y="422"/>
                  </a:lnTo>
                  <a:lnTo>
                    <a:pt x="1850" y="424"/>
                  </a:lnTo>
                  <a:lnTo>
                    <a:pt x="1852" y="428"/>
                  </a:lnTo>
                  <a:lnTo>
                    <a:pt x="1859" y="513"/>
                  </a:lnTo>
                  <a:lnTo>
                    <a:pt x="1861" y="506"/>
                  </a:lnTo>
                  <a:lnTo>
                    <a:pt x="1871" y="494"/>
                  </a:lnTo>
                  <a:lnTo>
                    <a:pt x="1880" y="481"/>
                  </a:lnTo>
                  <a:lnTo>
                    <a:pt x="1895" y="473"/>
                  </a:lnTo>
                  <a:lnTo>
                    <a:pt x="1907" y="464"/>
                  </a:lnTo>
                  <a:lnTo>
                    <a:pt x="1918" y="462"/>
                  </a:lnTo>
                  <a:lnTo>
                    <a:pt x="1926" y="462"/>
                  </a:lnTo>
                  <a:lnTo>
                    <a:pt x="1928" y="462"/>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5198" name="Freeform 98">
              <a:extLst>
                <a:ext uri="{FF2B5EF4-FFF2-40B4-BE49-F238E27FC236}">
                  <a16:creationId xmlns:a16="http://schemas.microsoft.com/office/drawing/2014/main" id="{B7A3F350-FF71-4FFD-BAD1-2334278C3528}"/>
                </a:ext>
              </a:extLst>
            </p:cNvPr>
            <p:cNvSpPr>
              <a:spLocks/>
            </p:cNvSpPr>
            <p:nvPr/>
          </p:nvSpPr>
          <p:spPr bwMode="auto">
            <a:xfrm>
              <a:off x="2020" y="1310"/>
              <a:ext cx="1785" cy="500"/>
            </a:xfrm>
            <a:custGeom>
              <a:avLst/>
              <a:gdLst>
                <a:gd name="T0" fmla="*/ 1 w 3569"/>
                <a:gd name="T1" fmla="*/ 1 h 1000"/>
                <a:gd name="T2" fmla="*/ 1 w 3569"/>
                <a:gd name="T3" fmla="*/ 1 h 1000"/>
                <a:gd name="T4" fmla="*/ 1 w 3569"/>
                <a:gd name="T5" fmla="*/ 1 h 1000"/>
                <a:gd name="T6" fmla="*/ 1 w 3569"/>
                <a:gd name="T7" fmla="*/ 1 h 1000"/>
                <a:gd name="T8" fmla="*/ 1 w 3569"/>
                <a:gd name="T9" fmla="*/ 1 h 1000"/>
                <a:gd name="T10" fmla="*/ 1 w 3569"/>
                <a:gd name="T11" fmla="*/ 1 h 1000"/>
                <a:gd name="T12" fmla="*/ 1 w 3569"/>
                <a:gd name="T13" fmla="*/ 1 h 1000"/>
                <a:gd name="T14" fmla="*/ 1 w 3569"/>
                <a:gd name="T15" fmla="*/ 1 h 1000"/>
                <a:gd name="T16" fmla="*/ 1 w 3569"/>
                <a:gd name="T17" fmla="*/ 1 h 1000"/>
                <a:gd name="T18" fmla="*/ 1 w 3569"/>
                <a:gd name="T19" fmla="*/ 1 h 1000"/>
                <a:gd name="T20" fmla="*/ 1 w 3569"/>
                <a:gd name="T21" fmla="*/ 1 h 1000"/>
                <a:gd name="T22" fmla="*/ 1 w 3569"/>
                <a:gd name="T23" fmla="*/ 1 h 1000"/>
                <a:gd name="T24" fmla="*/ 1 w 3569"/>
                <a:gd name="T25" fmla="*/ 1 h 1000"/>
                <a:gd name="T26" fmla="*/ 1 w 3569"/>
                <a:gd name="T27" fmla="*/ 1 h 1000"/>
                <a:gd name="T28" fmla="*/ 1 w 3569"/>
                <a:gd name="T29" fmla="*/ 1 h 1000"/>
                <a:gd name="T30" fmla="*/ 1 w 3569"/>
                <a:gd name="T31" fmla="*/ 1 h 1000"/>
                <a:gd name="T32" fmla="*/ 1 w 3569"/>
                <a:gd name="T33" fmla="*/ 1 h 1000"/>
                <a:gd name="T34" fmla="*/ 1 w 3569"/>
                <a:gd name="T35" fmla="*/ 1 h 1000"/>
                <a:gd name="T36" fmla="*/ 1 w 3569"/>
                <a:gd name="T37" fmla="*/ 1 h 1000"/>
                <a:gd name="T38" fmla="*/ 1 w 3569"/>
                <a:gd name="T39" fmla="*/ 1 h 1000"/>
                <a:gd name="T40" fmla="*/ 1 w 3569"/>
                <a:gd name="T41" fmla="*/ 1 h 1000"/>
                <a:gd name="T42" fmla="*/ 1 w 3569"/>
                <a:gd name="T43" fmla="*/ 1 h 1000"/>
                <a:gd name="T44" fmla="*/ 1 w 3569"/>
                <a:gd name="T45" fmla="*/ 1 h 1000"/>
                <a:gd name="T46" fmla="*/ 1 w 3569"/>
                <a:gd name="T47" fmla="*/ 1 h 1000"/>
                <a:gd name="T48" fmla="*/ 1 w 3569"/>
                <a:gd name="T49" fmla="*/ 1 h 1000"/>
                <a:gd name="T50" fmla="*/ 1 w 3569"/>
                <a:gd name="T51" fmla="*/ 1 h 1000"/>
                <a:gd name="T52" fmla="*/ 1 w 3569"/>
                <a:gd name="T53" fmla="*/ 1 h 1000"/>
                <a:gd name="T54" fmla="*/ 1 w 3569"/>
                <a:gd name="T55" fmla="*/ 1 h 1000"/>
                <a:gd name="T56" fmla="*/ 1 w 3569"/>
                <a:gd name="T57" fmla="*/ 1 h 1000"/>
                <a:gd name="T58" fmla="*/ 1 w 3569"/>
                <a:gd name="T59" fmla="*/ 1 h 1000"/>
                <a:gd name="T60" fmla="*/ 1 w 3569"/>
                <a:gd name="T61" fmla="*/ 1 h 1000"/>
                <a:gd name="T62" fmla="*/ 1 w 3569"/>
                <a:gd name="T63" fmla="*/ 1 h 1000"/>
                <a:gd name="T64" fmla="*/ 1 w 3569"/>
                <a:gd name="T65" fmla="*/ 1 h 1000"/>
                <a:gd name="T66" fmla="*/ 1 w 3569"/>
                <a:gd name="T67" fmla="*/ 1 h 1000"/>
                <a:gd name="T68" fmla="*/ 1 w 3569"/>
                <a:gd name="T69" fmla="*/ 1 h 1000"/>
                <a:gd name="T70" fmla="*/ 1 w 3569"/>
                <a:gd name="T71" fmla="*/ 1 h 1000"/>
                <a:gd name="T72" fmla="*/ 1 w 3569"/>
                <a:gd name="T73" fmla="*/ 1 h 1000"/>
                <a:gd name="T74" fmla="*/ 1 w 3569"/>
                <a:gd name="T75" fmla="*/ 1 h 1000"/>
                <a:gd name="T76" fmla="*/ 1 w 3569"/>
                <a:gd name="T77" fmla="*/ 1 h 1000"/>
                <a:gd name="T78" fmla="*/ 1 w 3569"/>
                <a:gd name="T79" fmla="*/ 1 h 1000"/>
                <a:gd name="T80" fmla="*/ 1 w 3569"/>
                <a:gd name="T81" fmla="*/ 1 h 1000"/>
                <a:gd name="T82" fmla="*/ 1 w 3569"/>
                <a:gd name="T83" fmla="*/ 1 h 1000"/>
                <a:gd name="T84" fmla="*/ 1 w 3569"/>
                <a:gd name="T85" fmla="*/ 1 h 1000"/>
                <a:gd name="T86" fmla="*/ 1 w 3569"/>
                <a:gd name="T87" fmla="*/ 1 h 1000"/>
                <a:gd name="T88" fmla="*/ 1 w 3569"/>
                <a:gd name="T89" fmla="*/ 1 h 1000"/>
                <a:gd name="T90" fmla="*/ 1 w 3569"/>
                <a:gd name="T91" fmla="*/ 1 h 1000"/>
                <a:gd name="T92" fmla="*/ 1 w 3569"/>
                <a:gd name="T93" fmla="*/ 1 h 1000"/>
                <a:gd name="T94" fmla="*/ 1 w 3569"/>
                <a:gd name="T95" fmla="*/ 1 h 1000"/>
                <a:gd name="T96" fmla="*/ 1 w 3569"/>
                <a:gd name="T97" fmla="*/ 1 h 1000"/>
                <a:gd name="T98" fmla="*/ 1 w 3569"/>
                <a:gd name="T99" fmla="*/ 1 h 1000"/>
                <a:gd name="T100" fmla="*/ 1 w 3569"/>
                <a:gd name="T101" fmla="*/ 1 h 1000"/>
                <a:gd name="T102" fmla="*/ 1 w 3569"/>
                <a:gd name="T103" fmla="*/ 1 h 1000"/>
                <a:gd name="T104" fmla="*/ 1 w 3569"/>
                <a:gd name="T105" fmla="*/ 1 h 1000"/>
                <a:gd name="T106" fmla="*/ 1 w 3569"/>
                <a:gd name="T107" fmla="*/ 1 h 1000"/>
                <a:gd name="T108" fmla="*/ 1 w 3569"/>
                <a:gd name="T109" fmla="*/ 1 h 1000"/>
                <a:gd name="T110" fmla="*/ 1 w 3569"/>
                <a:gd name="T111" fmla="*/ 1 h 1000"/>
                <a:gd name="T112" fmla="*/ 1 w 3569"/>
                <a:gd name="T113" fmla="*/ 1 h 1000"/>
                <a:gd name="T114" fmla="*/ 1 w 3569"/>
                <a:gd name="T115" fmla="*/ 1 h 100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569"/>
                <a:gd name="T175" fmla="*/ 0 h 1000"/>
                <a:gd name="T176" fmla="*/ 3569 w 3569"/>
                <a:gd name="T177" fmla="*/ 1000 h 100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569" h="1000">
                  <a:moveTo>
                    <a:pt x="6" y="716"/>
                  </a:moveTo>
                  <a:lnTo>
                    <a:pt x="4" y="715"/>
                  </a:lnTo>
                  <a:lnTo>
                    <a:pt x="2" y="709"/>
                  </a:lnTo>
                  <a:lnTo>
                    <a:pt x="0" y="701"/>
                  </a:lnTo>
                  <a:lnTo>
                    <a:pt x="2" y="692"/>
                  </a:lnTo>
                  <a:lnTo>
                    <a:pt x="4" y="678"/>
                  </a:lnTo>
                  <a:lnTo>
                    <a:pt x="12" y="667"/>
                  </a:lnTo>
                  <a:lnTo>
                    <a:pt x="15" y="659"/>
                  </a:lnTo>
                  <a:lnTo>
                    <a:pt x="21" y="652"/>
                  </a:lnTo>
                  <a:lnTo>
                    <a:pt x="29" y="644"/>
                  </a:lnTo>
                  <a:lnTo>
                    <a:pt x="38" y="638"/>
                  </a:lnTo>
                  <a:lnTo>
                    <a:pt x="50" y="629"/>
                  </a:lnTo>
                  <a:lnTo>
                    <a:pt x="63" y="621"/>
                  </a:lnTo>
                  <a:lnTo>
                    <a:pt x="74" y="614"/>
                  </a:lnTo>
                  <a:lnTo>
                    <a:pt x="91" y="606"/>
                  </a:lnTo>
                  <a:lnTo>
                    <a:pt x="105" y="599"/>
                  </a:lnTo>
                  <a:lnTo>
                    <a:pt x="120" y="591"/>
                  </a:lnTo>
                  <a:lnTo>
                    <a:pt x="137" y="583"/>
                  </a:lnTo>
                  <a:lnTo>
                    <a:pt x="152" y="580"/>
                  </a:lnTo>
                  <a:lnTo>
                    <a:pt x="166" y="572"/>
                  </a:lnTo>
                  <a:lnTo>
                    <a:pt x="179" y="568"/>
                  </a:lnTo>
                  <a:lnTo>
                    <a:pt x="190" y="564"/>
                  </a:lnTo>
                  <a:lnTo>
                    <a:pt x="202" y="559"/>
                  </a:lnTo>
                  <a:lnTo>
                    <a:pt x="209" y="555"/>
                  </a:lnTo>
                  <a:lnTo>
                    <a:pt x="217" y="553"/>
                  </a:lnTo>
                  <a:lnTo>
                    <a:pt x="221" y="553"/>
                  </a:lnTo>
                  <a:lnTo>
                    <a:pt x="225" y="553"/>
                  </a:lnTo>
                  <a:lnTo>
                    <a:pt x="225" y="557"/>
                  </a:lnTo>
                  <a:lnTo>
                    <a:pt x="226" y="564"/>
                  </a:lnTo>
                  <a:lnTo>
                    <a:pt x="228" y="570"/>
                  </a:lnTo>
                  <a:lnTo>
                    <a:pt x="234" y="578"/>
                  </a:lnTo>
                  <a:lnTo>
                    <a:pt x="242" y="587"/>
                  </a:lnTo>
                  <a:lnTo>
                    <a:pt x="251" y="597"/>
                  </a:lnTo>
                  <a:lnTo>
                    <a:pt x="264" y="604"/>
                  </a:lnTo>
                  <a:lnTo>
                    <a:pt x="278" y="614"/>
                  </a:lnTo>
                  <a:lnTo>
                    <a:pt x="289" y="621"/>
                  </a:lnTo>
                  <a:lnTo>
                    <a:pt x="304" y="629"/>
                  </a:lnTo>
                  <a:lnTo>
                    <a:pt x="316" y="633"/>
                  </a:lnTo>
                  <a:lnTo>
                    <a:pt x="327" y="640"/>
                  </a:lnTo>
                  <a:lnTo>
                    <a:pt x="335" y="642"/>
                  </a:lnTo>
                  <a:lnTo>
                    <a:pt x="337" y="646"/>
                  </a:lnTo>
                  <a:lnTo>
                    <a:pt x="335" y="642"/>
                  </a:lnTo>
                  <a:lnTo>
                    <a:pt x="329" y="635"/>
                  </a:lnTo>
                  <a:lnTo>
                    <a:pt x="323" y="625"/>
                  </a:lnTo>
                  <a:lnTo>
                    <a:pt x="318" y="614"/>
                  </a:lnTo>
                  <a:lnTo>
                    <a:pt x="314" y="604"/>
                  </a:lnTo>
                  <a:lnTo>
                    <a:pt x="312" y="595"/>
                  </a:lnTo>
                  <a:lnTo>
                    <a:pt x="310" y="587"/>
                  </a:lnTo>
                  <a:lnTo>
                    <a:pt x="310" y="580"/>
                  </a:lnTo>
                  <a:lnTo>
                    <a:pt x="308" y="570"/>
                  </a:lnTo>
                  <a:lnTo>
                    <a:pt x="310" y="561"/>
                  </a:lnTo>
                  <a:lnTo>
                    <a:pt x="314" y="551"/>
                  </a:lnTo>
                  <a:lnTo>
                    <a:pt x="318" y="542"/>
                  </a:lnTo>
                  <a:lnTo>
                    <a:pt x="321" y="530"/>
                  </a:lnTo>
                  <a:lnTo>
                    <a:pt x="327" y="519"/>
                  </a:lnTo>
                  <a:lnTo>
                    <a:pt x="333" y="507"/>
                  </a:lnTo>
                  <a:lnTo>
                    <a:pt x="340" y="498"/>
                  </a:lnTo>
                  <a:lnTo>
                    <a:pt x="348" y="488"/>
                  </a:lnTo>
                  <a:lnTo>
                    <a:pt x="358" y="477"/>
                  </a:lnTo>
                  <a:lnTo>
                    <a:pt x="367" y="469"/>
                  </a:lnTo>
                  <a:lnTo>
                    <a:pt x="379" y="462"/>
                  </a:lnTo>
                  <a:lnTo>
                    <a:pt x="384" y="452"/>
                  </a:lnTo>
                  <a:lnTo>
                    <a:pt x="394" y="445"/>
                  </a:lnTo>
                  <a:lnTo>
                    <a:pt x="401" y="437"/>
                  </a:lnTo>
                  <a:lnTo>
                    <a:pt x="409" y="433"/>
                  </a:lnTo>
                  <a:lnTo>
                    <a:pt x="420" y="426"/>
                  </a:lnTo>
                  <a:lnTo>
                    <a:pt x="424" y="424"/>
                  </a:lnTo>
                  <a:lnTo>
                    <a:pt x="424" y="431"/>
                  </a:lnTo>
                  <a:lnTo>
                    <a:pt x="426" y="437"/>
                  </a:lnTo>
                  <a:lnTo>
                    <a:pt x="430" y="450"/>
                  </a:lnTo>
                  <a:lnTo>
                    <a:pt x="434" y="460"/>
                  </a:lnTo>
                  <a:lnTo>
                    <a:pt x="445" y="473"/>
                  </a:lnTo>
                  <a:lnTo>
                    <a:pt x="449" y="479"/>
                  </a:lnTo>
                  <a:lnTo>
                    <a:pt x="458" y="485"/>
                  </a:lnTo>
                  <a:lnTo>
                    <a:pt x="466" y="490"/>
                  </a:lnTo>
                  <a:lnTo>
                    <a:pt x="475" y="498"/>
                  </a:lnTo>
                  <a:lnTo>
                    <a:pt x="485" y="500"/>
                  </a:lnTo>
                  <a:lnTo>
                    <a:pt x="495" y="505"/>
                  </a:lnTo>
                  <a:lnTo>
                    <a:pt x="504" y="507"/>
                  </a:lnTo>
                  <a:lnTo>
                    <a:pt x="517" y="513"/>
                  </a:lnTo>
                  <a:lnTo>
                    <a:pt x="529" y="513"/>
                  </a:lnTo>
                  <a:lnTo>
                    <a:pt x="540" y="517"/>
                  </a:lnTo>
                  <a:lnTo>
                    <a:pt x="552" y="519"/>
                  </a:lnTo>
                  <a:lnTo>
                    <a:pt x="563" y="523"/>
                  </a:lnTo>
                  <a:lnTo>
                    <a:pt x="574" y="524"/>
                  </a:lnTo>
                  <a:lnTo>
                    <a:pt x="584" y="524"/>
                  </a:lnTo>
                  <a:lnTo>
                    <a:pt x="593" y="526"/>
                  </a:lnTo>
                  <a:lnTo>
                    <a:pt x="601" y="528"/>
                  </a:lnTo>
                  <a:lnTo>
                    <a:pt x="610" y="530"/>
                  </a:lnTo>
                  <a:lnTo>
                    <a:pt x="618" y="532"/>
                  </a:lnTo>
                  <a:lnTo>
                    <a:pt x="614" y="528"/>
                  </a:lnTo>
                  <a:lnTo>
                    <a:pt x="610" y="521"/>
                  </a:lnTo>
                  <a:lnTo>
                    <a:pt x="609" y="513"/>
                  </a:lnTo>
                  <a:lnTo>
                    <a:pt x="607" y="507"/>
                  </a:lnTo>
                  <a:lnTo>
                    <a:pt x="605" y="500"/>
                  </a:lnTo>
                  <a:lnTo>
                    <a:pt x="603" y="494"/>
                  </a:lnTo>
                  <a:lnTo>
                    <a:pt x="599" y="483"/>
                  </a:lnTo>
                  <a:lnTo>
                    <a:pt x="595" y="475"/>
                  </a:lnTo>
                  <a:lnTo>
                    <a:pt x="593" y="464"/>
                  </a:lnTo>
                  <a:lnTo>
                    <a:pt x="591" y="456"/>
                  </a:lnTo>
                  <a:lnTo>
                    <a:pt x="586" y="443"/>
                  </a:lnTo>
                  <a:lnTo>
                    <a:pt x="586" y="433"/>
                  </a:lnTo>
                  <a:lnTo>
                    <a:pt x="582" y="424"/>
                  </a:lnTo>
                  <a:lnTo>
                    <a:pt x="582" y="412"/>
                  </a:lnTo>
                  <a:lnTo>
                    <a:pt x="580" y="399"/>
                  </a:lnTo>
                  <a:lnTo>
                    <a:pt x="578" y="389"/>
                  </a:lnTo>
                  <a:lnTo>
                    <a:pt x="578" y="378"/>
                  </a:lnTo>
                  <a:lnTo>
                    <a:pt x="578" y="367"/>
                  </a:lnTo>
                  <a:lnTo>
                    <a:pt x="578" y="355"/>
                  </a:lnTo>
                  <a:lnTo>
                    <a:pt x="580" y="346"/>
                  </a:lnTo>
                  <a:lnTo>
                    <a:pt x="580" y="336"/>
                  </a:lnTo>
                  <a:lnTo>
                    <a:pt x="586" y="327"/>
                  </a:lnTo>
                  <a:lnTo>
                    <a:pt x="588" y="317"/>
                  </a:lnTo>
                  <a:lnTo>
                    <a:pt x="593" y="308"/>
                  </a:lnTo>
                  <a:lnTo>
                    <a:pt x="597" y="298"/>
                  </a:lnTo>
                  <a:lnTo>
                    <a:pt x="605" y="291"/>
                  </a:lnTo>
                  <a:lnTo>
                    <a:pt x="610" y="283"/>
                  </a:lnTo>
                  <a:lnTo>
                    <a:pt x="618" y="277"/>
                  </a:lnTo>
                  <a:lnTo>
                    <a:pt x="628" y="272"/>
                  </a:lnTo>
                  <a:lnTo>
                    <a:pt x="639" y="268"/>
                  </a:lnTo>
                  <a:lnTo>
                    <a:pt x="649" y="262"/>
                  </a:lnTo>
                  <a:lnTo>
                    <a:pt x="662" y="258"/>
                  </a:lnTo>
                  <a:lnTo>
                    <a:pt x="675" y="255"/>
                  </a:lnTo>
                  <a:lnTo>
                    <a:pt x="688" y="253"/>
                  </a:lnTo>
                  <a:lnTo>
                    <a:pt x="702" y="249"/>
                  </a:lnTo>
                  <a:lnTo>
                    <a:pt x="715" y="247"/>
                  </a:lnTo>
                  <a:lnTo>
                    <a:pt x="728" y="247"/>
                  </a:lnTo>
                  <a:lnTo>
                    <a:pt x="744" y="247"/>
                  </a:lnTo>
                  <a:lnTo>
                    <a:pt x="755" y="247"/>
                  </a:lnTo>
                  <a:lnTo>
                    <a:pt x="766" y="245"/>
                  </a:lnTo>
                  <a:lnTo>
                    <a:pt x="776" y="245"/>
                  </a:lnTo>
                  <a:lnTo>
                    <a:pt x="785" y="245"/>
                  </a:lnTo>
                  <a:lnTo>
                    <a:pt x="793" y="245"/>
                  </a:lnTo>
                  <a:lnTo>
                    <a:pt x="799" y="245"/>
                  </a:lnTo>
                  <a:lnTo>
                    <a:pt x="801" y="245"/>
                  </a:lnTo>
                  <a:lnTo>
                    <a:pt x="804" y="247"/>
                  </a:lnTo>
                  <a:lnTo>
                    <a:pt x="803" y="247"/>
                  </a:lnTo>
                  <a:lnTo>
                    <a:pt x="801" y="253"/>
                  </a:lnTo>
                  <a:lnTo>
                    <a:pt x="799" y="260"/>
                  </a:lnTo>
                  <a:lnTo>
                    <a:pt x="799" y="272"/>
                  </a:lnTo>
                  <a:lnTo>
                    <a:pt x="797" y="285"/>
                  </a:lnTo>
                  <a:lnTo>
                    <a:pt x="801" y="302"/>
                  </a:lnTo>
                  <a:lnTo>
                    <a:pt x="804" y="310"/>
                  </a:lnTo>
                  <a:lnTo>
                    <a:pt x="810" y="319"/>
                  </a:lnTo>
                  <a:lnTo>
                    <a:pt x="814" y="329"/>
                  </a:lnTo>
                  <a:lnTo>
                    <a:pt x="823" y="340"/>
                  </a:lnTo>
                  <a:lnTo>
                    <a:pt x="831" y="348"/>
                  </a:lnTo>
                  <a:lnTo>
                    <a:pt x="841" y="357"/>
                  </a:lnTo>
                  <a:lnTo>
                    <a:pt x="852" y="367"/>
                  </a:lnTo>
                  <a:lnTo>
                    <a:pt x="863" y="378"/>
                  </a:lnTo>
                  <a:lnTo>
                    <a:pt x="877" y="386"/>
                  </a:lnTo>
                  <a:lnTo>
                    <a:pt x="890" y="397"/>
                  </a:lnTo>
                  <a:lnTo>
                    <a:pt x="901" y="405"/>
                  </a:lnTo>
                  <a:lnTo>
                    <a:pt x="915" y="416"/>
                  </a:lnTo>
                  <a:lnTo>
                    <a:pt x="924" y="424"/>
                  </a:lnTo>
                  <a:lnTo>
                    <a:pt x="936" y="431"/>
                  </a:lnTo>
                  <a:lnTo>
                    <a:pt x="945" y="437"/>
                  </a:lnTo>
                  <a:lnTo>
                    <a:pt x="955" y="443"/>
                  </a:lnTo>
                  <a:lnTo>
                    <a:pt x="962" y="445"/>
                  </a:lnTo>
                  <a:lnTo>
                    <a:pt x="968" y="450"/>
                  </a:lnTo>
                  <a:lnTo>
                    <a:pt x="972" y="452"/>
                  </a:lnTo>
                  <a:lnTo>
                    <a:pt x="974" y="454"/>
                  </a:lnTo>
                  <a:lnTo>
                    <a:pt x="972" y="450"/>
                  </a:lnTo>
                  <a:lnTo>
                    <a:pt x="972" y="445"/>
                  </a:lnTo>
                  <a:lnTo>
                    <a:pt x="970" y="437"/>
                  </a:lnTo>
                  <a:lnTo>
                    <a:pt x="968" y="424"/>
                  </a:lnTo>
                  <a:lnTo>
                    <a:pt x="964" y="409"/>
                  </a:lnTo>
                  <a:lnTo>
                    <a:pt x="964" y="391"/>
                  </a:lnTo>
                  <a:lnTo>
                    <a:pt x="964" y="374"/>
                  </a:lnTo>
                  <a:lnTo>
                    <a:pt x="964" y="355"/>
                  </a:lnTo>
                  <a:lnTo>
                    <a:pt x="964" y="334"/>
                  </a:lnTo>
                  <a:lnTo>
                    <a:pt x="966" y="313"/>
                  </a:lnTo>
                  <a:lnTo>
                    <a:pt x="968" y="291"/>
                  </a:lnTo>
                  <a:lnTo>
                    <a:pt x="974" y="272"/>
                  </a:lnTo>
                  <a:lnTo>
                    <a:pt x="979" y="249"/>
                  </a:lnTo>
                  <a:lnTo>
                    <a:pt x="991" y="228"/>
                  </a:lnTo>
                  <a:lnTo>
                    <a:pt x="1000" y="211"/>
                  </a:lnTo>
                  <a:lnTo>
                    <a:pt x="1015" y="196"/>
                  </a:lnTo>
                  <a:lnTo>
                    <a:pt x="1029" y="179"/>
                  </a:lnTo>
                  <a:lnTo>
                    <a:pt x="1048" y="167"/>
                  </a:lnTo>
                  <a:lnTo>
                    <a:pt x="1069" y="156"/>
                  </a:lnTo>
                  <a:lnTo>
                    <a:pt x="1092" y="148"/>
                  </a:lnTo>
                  <a:lnTo>
                    <a:pt x="1114" y="141"/>
                  </a:lnTo>
                  <a:lnTo>
                    <a:pt x="1141" y="137"/>
                  </a:lnTo>
                  <a:lnTo>
                    <a:pt x="1168" y="133"/>
                  </a:lnTo>
                  <a:lnTo>
                    <a:pt x="1196" y="133"/>
                  </a:lnTo>
                  <a:lnTo>
                    <a:pt x="1223" y="131"/>
                  </a:lnTo>
                  <a:lnTo>
                    <a:pt x="1251" y="133"/>
                  </a:lnTo>
                  <a:lnTo>
                    <a:pt x="1280" y="133"/>
                  </a:lnTo>
                  <a:lnTo>
                    <a:pt x="1308" y="139"/>
                  </a:lnTo>
                  <a:lnTo>
                    <a:pt x="1337" y="141"/>
                  </a:lnTo>
                  <a:lnTo>
                    <a:pt x="1363" y="146"/>
                  </a:lnTo>
                  <a:lnTo>
                    <a:pt x="1390" y="152"/>
                  </a:lnTo>
                  <a:lnTo>
                    <a:pt x="1417" y="161"/>
                  </a:lnTo>
                  <a:lnTo>
                    <a:pt x="1438" y="169"/>
                  </a:lnTo>
                  <a:lnTo>
                    <a:pt x="1462" y="177"/>
                  </a:lnTo>
                  <a:lnTo>
                    <a:pt x="1483" y="186"/>
                  </a:lnTo>
                  <a:lnTo>
                    <a:pt x="1502" y="196"/>
                  </a:lnTo>
                  <a:lnTo>
                    <a:pt x="1519" y="207"/>
                  </a:lnTo>
                  <a:lnTo>
                    <a:pt x="1536" y="217"/>
                  </a:lnTo>
                  <a:lnTo>
                    <a:pt x="1552" y="228"/>
                  </a:lnTo>
                  <a:lnTo>
                    <a:pt x="1565" y="237"/>
                  </a:lnTo>
                  <a:lnTo>
                    <a:pt x="1576" y="247"/>
                  </a:lnTo>
                  <a:lnTo>
                    <a:pt x="1586" y="255"/>
                  </a:lnTo>
                  <a:lnTo>
                    <a:pt x="1594" y="262"/>
                  </a:lnTo>
                  <a:lnTo>
                    <a:pt x="1603" y="270"/>
                  </a:lnTo>
                  <a:lnTo>
                    <a:pt x="1611" y="279"/>
                  </a:lnTo>
                  <a:lnTo>
                    <a:pt x="1614" y="285"/>
                  </a:lnTo>
                  <a:lnTo>
                    <a:pt x="1613" y="285"/>
                  </a:lnTo>
                  <a:lnTo>
                    <a:pt x="1609" y="293"/>
                  </a:lnTo>
                  <a:lnTo>
                    <a:pt x="1603" y="304"/>
                  </a:lnTo>
                  <a:lnTo>
                    <a:pt x="1597" y="317"/>
                  </a:lnTo>
                  <a:lnTo>
                    <a:pt x="1594" y="325"/>
                  </a:lnTo>
                  <a:lnTo>
                    <a:pt x="1590" y="334"/>
                  </a:lnTo>
                  <a:lnTo>
                    <a:pt x="1588" y="342"/>
                  </a:lnTo>
                  <a:lnTo>
                    <a:pt x="1584" y="351"/>
                  </a:lnTo>
                  <a:lnTo>
                    <a:pt x="1582" y="361"/>
                  </a:lnTo>
                  <a:lnTo>
                    <a:pt x="1580" y="370"/>
                  </a:lnTo>
                  <a:lnTo>
                    <a:pt x="1580" y="380"/>
                  </a:lnTo>
                  <a:lnTo>
                    <a:pt x="1580" y="391"/>
                  </a:lnTo>
                  <a:lnTo>
                    <a:pt x="1580" y="399"/>
                  </a:lnTo>
                  <a:lnTo>
                    <a:pt x="1580" y="407"/>
                  </a:lnTo>
                  <a:lnTo>
                    <a:pt x="1582" y="416"/>
                  </a:lnTo>
                  <a:lnTo>
                    <a:pt x="1586" y="424"/>
                  </a:lnTo>
                  <a:lnTo>
                    <a:pt x="1590" y="431"/>
                  </a:lnTo>
                  <a:lnTo>
                    <a:pt x="1594" y="441"/>
                  </a:lnTo>
                  <a:lnTo>
                    <a:pt x="1599" y="448"/>
                  </a:lnTo>
                  <a:lnTo>
                    <a:pt x="1607" y="456"/>
                  </a:lnTo>
                  <a:lnTo>
                    <a:pt x="1613" y="462"/>
                  </a:lnTo>
                  <a:lnTo>
                    <a:pt x="1622" y="467"/>
                  </a:lnTo>
                  <a:lnTo>
                    <a:pt x="1630" y="471"/>
                  </a:lnTo>
                  <a:lnTo>
                    <a:pt x="1641" y="477"/>
                  </a:lnTo>
                  <a:lnTo>
                    <a:pt x="1649" y="481"/>
                  </a:lnTo>
                  <a:lnTo>
                    <a:pt x="1660" y="485"/>
                  </a:lnTo>
                  <a:lnTo>
                    <a:pt x="1673" y="488"/>
                  </a:lnTo>
                  <a:lnTo>
                    <a:pt x="1687" y="490"/>
                  </a:lnTo>
                  <a:lnTo>
                    <a:pt x="1698" y="490"/>
                  </a:lnTo>
                  <a:lnTo>
                    <a:pt x="1711" y="490"/>
                  </a:lnTo>
                  <a:lnTo>
                    <a:pt x="1727" y="490"/>
                  </a:lnTo>
                  <a:lnTo>
                    <a:pt x="1742" y="492"/>
                  </a:lnTo>
                  <a:lnTo>
                    <a:pt x="1755" y="490"/>
                  </a:lnTo>
                  <a:lnTo>
                    <a:pt x="1770" y="488"/>
                  </a:lnTo>
                  <a:lnTo>
                    <a:pt x="1784" y="488"/>
                  </a:lnTo>
                  <a:lnTo>
                    <a:pt x="1797" y="486"/>
                  </a:lnTo>
                  <a:lnTo>
                    <a:pt x="1810" y="483"/>
                  </a:lnTo>
                  <a:lnTo>
                    <a:pt x="1822" y="481"/>
                  </a:lnTo>
                  <a:lnTo>
                    <a:pt x="1831" y="479"/>
                  </a:lnTo>
                  <a:lnTo>
                    <a:pt x="1843" y="479"/>
                  </a:lnTo>
                  <a:lnTo>
                    <a:pt x="1854" y="475"/>
                  </a:lnTo>
                  <a:lnTo>
                    <a:pt x="1860" y="475"/>
                  </a:lnTo>
                  <a:lnTo>
                    <a:pt x="1858" y="473"/>
                  </a:lnTo>
                  <a:lnTo>
                    <a:pt x="1856" y="467"/>
                  </a:lnTo>
                  <a:lnTo>
                    <a:pt x="1848" y="458"/>
                  </a:lnTo>
                  <a:lnTo>
                    <a:pt x="1844" y="447"/>
                  </a:lnTo>
                  <a:lnTo>
                    <a:pt x="1837" y="431"/>
                  </a:lnTo>
                  <a:lnTo>
                    <a:pt x="1829" y="414"/>
                  </a:lnTo>
                  <a:lnTo>
                    <a:pt x="1824" y="395"/>
                  </a:lnTo>
                  <a:lnTo>
                    <a:pt x="1816" y="378"/>
                  </a:lnTo>
                  <a:lnTo>
                    <a:pt x="1806" y="357"/>
                  </a:lnTo>
                  <a:lnTo>
                    <a:pt x="1801" y="336"/>
                  </a:lnTo>
                  <a:lnTo>
                    <a:pt x="1793" y="317"/>
                  </a:lnTo>
                  <a:lnTo>
                    <a:pt x="1791" y="296"/>
                  </a:lnTo>
                  <a:lnTo>
                    <a:pt x="1786" y="277"/>
                  </a:lnTo>
                  <a:lnTo>
                    <a:pt x="1787" y="260"/>
                  </a:lnTo>
                  <a:lnTo>
                    <a:pt x="1787" y="245"/>
                  </a:lnTo>
                  <a:lnTo>
                    <a:pt x="1793" y="234"/>
                  </a:lnTo>
                  <a:lnTo>
                    <a:pt x="1799" y="220"/>
                  </a:lnTo>
                  <a:lnTo>
                    <a:pt x="1808" y="211"/>
                  </a:lnTo>
                  <a:lnTo>
                    <a:pt x="1820" y="203"/>
                  </a:lnTo>
                  <a:lnTo>
                    <a:pt x="1833" y="198"/>
                  </a:lnTo>
                  <a:lnTo>
                    <a:pt x="1846" y="194"/>
                  </a:lnTo>
                  <a:lnTo>
                    <a:pt x="1862" y="192"/>
                  </a:lnTo>
                  <a:lnTo>
                    <a:pt x="1877" y="190"/>
                  </a:lnTo>
                  <a:lnTo>
                    <a:pt x="1894" y="192"/>
                  </a:lnTo>
                  <a:lnTo>
                    <a:pt x="1909" y="192"/>
                  </a:lnTo>
                  <a:lnTo>
                    <a:pt x="1924" y="196"/>
                  </a:lnTo>
                  <a:lnTo>
                    <a:pt x="1936" y="196"/>
                  </a:lnTo>
                  <a:lnTo>
                    <a:pt x="1949" y="199"/>
                  </a:lnTo>
                  <a:lnTo>
                    <a:pt x="1957" y="201"/>
                  </a:lnTo>
                  <a:lnTo>
                    <a:pt x="1966" y="203"/>
                  </a:lnTo>
                  <a:lnTo>
                    <a:pt x="1970" y="203"/>
                  </a:lnTo>
                  <a:lnTo>
                    <a:pt x="1974" y="205"/>
                  </a:lnTo>
                  <a:lnTo>
                    <a:pt x="1970" y="203"/>
                  </a:lnTo>
                  <a:lnTo>
                    <a:pt x="1966" y="196"/>
                  </a:lnTo>
                  <a:lnTo>
                    <a:pt x="1960" y="186"/>
                  </a:lnTo>
                  <a:lnTo>
                    <a:pt x="1957" y="175"/>
                  </a:lnTo>
                  <a:lnTo>
                    <a:pt x="1957" y="165"/>
                  </a:lnTo>
                  <a:lnTo>
                    <a:pt x="1957" y="158"/>
                  </a:lnTo>
                  <a:lnTo>
                    <a:pt x="1957" y="148"/>
                  </a:lnTo>
                  <a:lnTo>
                    <a:pt x="1962" y="141"/>
                  </a:lnTo>
                  <a:lnTo>
                    <a:pt x="1966" y="129"/>
                  </a:lnTo>
                  <a:lnTo>
                    <a:pt x="1974" y="120"/>
                  </a:lnTo>
                  <a:lnTo>
                    <a:pt x="1981" y="108"/>
                  </a:lnTo>
                  <a:lnTo>
                    <a:pt x="1995" y="99"/>
                  </a:lnTo>
                  <a:lnTo>
                    <a:pt x="2006" y="85"/>
                  </a:lnTo>
                  <a:lnTo>
                    <a:pt x="2025" y="74"/>
                  </a:lnTo>
                  <a:lnTo>
                    <a:pt x="2044" y="61"/>
                  </a:lnTo>
                  <a:lnTo>
                    <a:pt x="2065" y="49"/>
                  </a:lnTo>
                  <a:lnTo>
                    <a:pt x="2088" y="38"/>
                  </a:lnTo>
                  <a:lnTo>
                    <a:pt x="2113" y="28"/>
                  </a:lnTo>
                  <a:lnTo>
                    <a:pt x="2137" y="19"/>
                  </a:lnTo>
                  <a:lnTo>
                    <a:pt x="2164" y="11"/>
                  </a:lnTo>
                  <a:lnTo>
                    <a:pt x="2189" y="6"/>
                  </a:lnTo>
                  <a:lnTo>
                    <a:pt x="2217" y="0"/>
                  </a:lnTo>
                  <a:lnTo>
                    <a:pt x="2246" y="0"/>
                  </a:lnTo>
                  <a:lnTo>
                    <a:pt x="2274" y="0"/>
                  </a:lnTo>
                  <a:lnTo>
                    <a:pt x="2301" y="2"/>
                  </a:lnTo>
                  <a:lnTo>
                    <a:pt x="2327" y="9"/>
                  </a:lnTo>
                  <a:lnTo>
                    <a:pt x="2354" y="19"/>
                  </a:lnTo>
                  <a:lnTo>
                    <a:pt x="2381" y="32"/>
                  </a:lnTo>
                  <a:lnTo>
                    <a:pt x="2404" y="47"/>
                  </a:lnTo>
                  <a:lnTo>
                    <a:pt x="2426" y="68"/>
                  </a:lnTo>
                  <a:lnTo>
                    <a:pt x="2447" y="89"/>
                  </a:lnTo>
                  <a:lnTo>
                    <a:pt x="2466" y="114"/>
                  </a:lnTo>
                  <a:lnTo>
                    <a:pt x="2485" y="139"/>
                  </a:lnTo>
                  <a:lnTo>
                    <a:pt x="2502" y="163"/>
                  </a:lnTo>
                  <a:lnTo>
                    <a:pt x="2518" y="190"/>
                  </a:lnTo>
                  <a:lnTo>
                    <a:pt x="2533" y="218"/>
                  </a:lnTo>
                  <a:lnTo>
                    <a:pt x="2544" y="241"/>
                  </a:lnTo>
                  <a:lnTo>
                    <a:pt x="2556" y="266"/>
                  </a:lnTo>
                  <a:lnTo>
                    <a:pt x="2565" y="287"/>
                  </a:lnTo>
                  <a:lnTo>
                    <a:pt x="2575" y="308"/>
                  </a:lnTo>
                  <a:lnTo>
                    <a:pt x="2578" y="323"/>
                  </a:lnTo>
                  <a:lnTo>
                    <a:pt x="2584" y="336"/>
                  </a:lnTo>
                  <a:lnTo>
                    <a:pt x="2588" y="342"/>
                  </a:lnTo>
                  <a:lnTo>
                    <a:pt x="2588" y="348"/>
                  </a:lnTo>
                  <a:lnTo>
                    <a:pt x="2723" y="317"/>
                  </a:lnTo>
                  <a:lnTo>
                    <a:pt x="2746" y="99"/>
                  </a:lnTo>
                  <a:lnTo>
                    <a:pt x="2748" y="101"/>
                  </a:lnTo>
                  <a:lnTo>
                    <a:pt x="2761" y="112"/>
                  </a:lnTo>
                  <a:lnTo>
                    <a:pt x="2769" y="120"/>
                  </a:lnTo>
                  <a:lnTo>
                    <a:pt x="2776" y="129"/>
                  </a:lnTo>
                  <a:lnTo>
                    <a:pt x="2788" y="139"/>
                  </a:lnTo>
                  <a:lnTo>
                    <a:pt x="2799" y="152"/>
                  </a:lnTo>
                  <a:lnTo>
                    <a:pt x="2809" y="163"/>
                  </a:lnTo>
                  <a:lnTo>
                    <a:pt x="2820" y="179"/>
                  </a:lnTo>
                  <a:lnTo>
                    <a:pt x="2829" y="194"/>
                  </a:lnTo>
                  <a:lnTo>
                    <a:pt x="2841" y="211"/>
                  </a:lnTo>
                  <a:lnTo>
                    <a:pt x="2848" y="228"/>
                  </a:lnTo>
                  <a:lnTo>
                    <a:pt x="2858" y="245"/>
                  </a:lnTo>
                  <a:lnTo>
                    <a:pt x="2866" y="264"/>
                  </a:lnTo>
                  <a:lnTo>
                    <a:pt x="2871" y="285"/>
                  </a:lnTo>
                  <a:lnTo>
                    <a:pt x="2873" y="302"/>
                  </a:lnTo>
                  <a:lnTo>
                    <a:pt x="2875" y="319"/>
                  </a:lnTo>
                  <a:lnTo>
                    <a:pt x="2875" y="338"/>
                  </a:lnTo>
                  <a:lnTo>
                    <a:pt x="2875" y="357"/>
                  </a:lnTo>
                  <a:lnTo>
                    <a:pt x="2871" y="374"/>
                  </a:lnTo>
                  <a:lnTo>
                    <a:pt x="2869" y="391"/>
                  </a:lnTo>
                  <a:lnTo>
                    <a:pt x="2866" y="409"/>
                  </a:lnTo>
                  <a:lnTo>
                    <a:pt x="2862" y="426"/>
                  </a:lnTo>
                  <a:lnTo>
                    <a:pt x="2856" y="439"/>
                  </a:lnTo>
                  <a:lnTo>
                    <a:pt x="2852" y="454"/>
                  </a:lnTo>
                  <a:lnTo>
                    <a:pt x="2847" y="466"/>
                  </a:lnTo>
                  <a:lnTo>
                    <a:pt x="2845" y="477"/>
                  </a:lnTo>
                  <a:lnTo>
                    <a:pt x="2839" y="485"/>
                  </a:lnTo>
                  <a:lnTo>
                    <a:pt x="2837" y="492"/>
                  </a:lnTo>
                  <a:lnTo>
                    <a:pt x="2835" y="494"/>
                  </a:lnTo>
                  <a:lnTo>
                    <a:pt x="2835" y="498"/>
                  </a:lnTo>
                  <a:lnTo>
                    <a:pt x="2839" y="498"/>
                  </a:lnTo>
                  <a:lnTo>
                    <a:pt x="2848" y="500"/>
                  </a:lnTo>
                  <a:lnTo>
                    <a:pt x="2854" y="500"/>
                  </a:lnTo>
                  <a:lnTo>
                    <a:pt x="2866" y="500"/>
                  </a:lnTo>
                  <a:lnTo>
                    <a:pt x="2873" y="500"/>
                  </a:lnTo>
                  <a:lnTo>
                    <a:pt x="2885" y="502"/>
                  </a:lnTo>
                  <a:lnTo>
                    <a:pt x="2894" y="502"/>
                  </a:lnTo>
                  <a:lnTo>
                    <a:pt x="2905" y="502"/>
                  </a:lnTo>
                  <a:lnTo>
                    <a:pt x="2917" y="502"/>
                  </a:lnTo>
                  <a:lnTo>
                    <a:pt x="2930" y="504"/>
                  </a:lnTo>
                  <a:lnTo>
                    <a:pt x="2942" y="502"/>
                  </a:lnTo>
                  <a:lnTo>
                    <a:pt x="2955" y="500"/>
                  </a:lnTo>
                  <a:lnTo>
                    <a:pt x="2966" y="500"/>
                  </a:lnTo>
                  <a:lnTo>
                    <a:pt x="2980" y="498"/>
                  </a:lnTo>
                  <a:lnTo>
                    <a:pt x="2989" y="492"/>
                  </a:lnTo>
                  <a:lnTo>
                    <a:pt x="2999" y="488"/>
                  </a:lnTo>
                  <a:lnTo>
                    <a:pt x="3008" y="481"/>
                  </a:lnTo>
                  <a:lnTo>
                    <a:pt x="3018" y="477"/>
                  </a:lnTo>
                  <a:lnTo>
                    <a:pt x="3033" y="466"/>
                  </a:lnTo>
                  <a:lnTo>
                    <a:pt x="3048" y="454"/>
                  </a:lnTo>
                  <a:lnTo>
                    <a:pt x="3056" y="441"/>
                  </a:lnTo>
                  <a:lnTo>
                    <a:pt x="3065" y="431"/>
                  </a:lnTo>
                  <a:lnTo>
                    <a:pt x="3069" y="426"/>
                  </a:lnTo>
                  <a:lnTo>
                    <a:pt x="3073" y="424"/>
                  </a:lnTo>
                  <a:lnTo>
                    <a:pt x="3075" y="424"/>
                  </a:lnTo>
                  <a:lnTo>
                    <a:pt x="3086" y="426"/>
                  </a:lnTo>
                  <a:lnTo>
                    <a:pt x="3092" y="426"/>
                  </a:lnTo>
                  <a:lnTo>
                    <a:pt x="3103" y="428"/>
                  </a:lnTo>
                  <a:lnTo>
                    <a:pt x="3111" y="429"/>
                  </a:lnTo>
                  <a:lnTo>
                    <a:pt x="3124" y="433"/>
                  </a:lnTo>
                  <a:lnTo>
                    <a:pt x="3132" y="435"/>
                  </a:lnTo>
                  <a:lnTo>
                    <a:pt x="3143" y="439"/>
                  </a:lnTo>
                  <a:lnTo>
                    <a:pt x="3155" y="443"/>
                  </a:lnTo>
                  <a:lnTo>
                    <a:pt x="3166" y="448"/>
                  </a:lnTo>
                  <a:lnTo>
                    <a:pt x="3174" y="452"/>
                  </a:lnTo>
                  <a:lnTo>
                    <a:pt x="3185" y="460"/>
                  </a:lnTo>
                  <a:lnTo>
                    <a:pt x="3193" y="467"/>
                  </a:lnTo>
                  <a:lnTo>
                    <a:pt x="3200" y="475"/>
                  </a:lnTo>
                  <a:lnTo>
                    <a:pt x="3206" y="483"/>
                  </a:lnTo>
                  <a:lnTo>
                    <a:pt x="3212" y="492"/>
                  </a:lnTo>
                  <a:lnTo>
                    <a:pt x="3213" y="502"/>
                  </a:lnTo>
                  <a:lnTo>
                    <a:pt x="3217" y="513"/>
                  </a:lnTo>
                  <a:lnTo>
                    <a:pt x="3219" y="524"/>
                  </a:lnTo>
                  <a:lnTo>
                    <a:pt x="3219" y="534"/>
                  </a:lnTo>
                  <a:lnTo>
                    <a:pt x="3219" y="545"/>
                  </a:lnTo>
                  <a:lnTo>
                    <a:pt x="3221" y="557"/>
                  </a:lnTo>
                  <a:lnTo>
                    <a:pt x="3219" y="564"/>
                  </a:lnTo>
                  <a:lnTo>
                    <a:pt x="3219" y="574"/>
                  </a:lnTo>
                  <a:lnTo>
                    <a:pt x="3217" y="581"/>
                  </a:lnTo>
                  <a:lnTo>
                    <a:pt x="3217" y="589"/>
                  </a:lnTo>
                  <a:lnTo>
                    <a:pt x="3215" y="600"/>
                  </a:lnTo>
                  <a:lnTo>
                    <a:pt x="3215" y="604"/>
                  </a:lnTo>
                  <a:lnTo>
                    <a:pt x="3219" y="606"/>
                  </a:lnTo>
                  <a:lnTo>
                    <a:pt x="3225" y="608"/>
                  </a:lnTo>
                  <a:lnTo>
                    <a:pt x="3236" y="612"/>
                  </a:lnTo>
                  <a:lnTo>
                    <a:pt x="3244" y="614"/>
                  </a:lnTo>
                  <a:lnTo>
                    <a:pt x="3257" y="619"/>
                  </a:lnTo>
                  <a:lnTo>
                    <a:pt x="3271" y="625"/>
                  </a:lnTo>
                  <a:lnTo>
                    <a:pt x="3288" y="633"/>
                  </a:lnTo>
                  <a:lnTo>
                    <a:pt x="3301" y="637"/>
                  </a:lnTo>
                  <a:lnTo>
                    <a:pt x="3320" y="644"/>
                  </a:lnTo>
                  <a:lnTo>
                    <a:pt x="3337" y="650"/>
                  </a:lnTo>
                  <a:lnTo>
                    <a:pt x="3356" y="657"/>
                  </a:lnTo>
                  <a:lnTo>
                    <a:pt x="3373" y="663"/>
                  </a:lnTo>
                  <a:lnTo>
                    <a:pt x="3392" y="669"/>
                  </a:lnTo>
                  <a:lnTo>
                    <a:pt x="3411" y="675"/>
                  </a:lnTo>
                  <a:lnTo>
                    <a:pt x="3430" y="682"/>
                  </a:lnTo>
                  <a:lnTo>
                    <a:pt x="3445" y="686"/>
                  </a:lnTo>
                  <a:lnTo>
                    <a:pt x="3463" y="692"/>
                  </a:lnTo>
                  <a:lnTo>
                    <a:pt x="3478" y="697"/>
                  </a:lnTo>
                  <a:lnTo>
                    <a:pt x="3493" y="705"/>
                  </a:lnTo>
                  <a:lnTo>
                    <a:pt x="3506" y="711"/>
                  </a:lnTo>
                  <a:lnTo>
                    <a:pt x="3522" y="718"/>
                  </a:lnTo>
                  <a:lnTo>
                    <a:pt x="3533" y="724"/>
                  </a:lnTo>
                  <a:lnTo>
                    <a:pt x="3544" y="732"/>
                  </a:lnTo>
                  <a:lnTo>
                    <a:pt x="3552" y="737"/>
                  </a:lnTo>
                  <a:lnTo>
                    <a:pt x="3560" y="743"/>
                  </a:lnTo>
                  <a:lnTo>
                    <a:pt x="3565" y="749"/>
                  </a:lnTo>
                  <a:lnTo>
                    <a:pt x="3569" y="756"/>
                  </a:lnTo>
                  <a:lnTo>
                    <a:pt x="3567" y="768"/>
                  </a:lnTo>
                  <a:lnTo>
                    <a:pt x="3560" y="779"/>
                  </a:lnTo>
                  <a:lnTo>
                    <a:pt x="3546" y="785"/>
                  </a:lnTo>
                  <a:lnTo>
                    <a:pt x="3535" y="789"/>
                  </a:lnTo>
                  <a:lnTo>
                    <a:pt x="3520" y="792"/>
                  </a:lnTo>
                  <a:lnTo>
                    <a:pt x="3503" y="798"/>
                  </a:lnTo>
                  <a:lnTo>
                    <a:pt x="3483" y="800"/>
                  </a:lnTo>
                  <a:lnTo>
                    <a:pt x="3463" y="804"/>
                  </a:lnTo>
                  <a:lnTo>
                    <a:pt x="3440" y="810"/>
                  </a:lnTo>
                  <a:lnTo>
                    <a:pt x="3419" y="813"/>
                  </a:lnTo>
                  <a:lnTo>
                    <a:pt x="3394" y="817"/>
                  </a:lnTo>
                  <a:lnTo>
                    <a:pt x="3369" y="819"/>
                  </a:lnTo>
                  <a:lnTo>
                    <a:pt x="3345" y="823"/>
                  </a:lnTo>
                  <a:lnTo>
                    <a:pt x="3324" y="829"/>
                  </a:lnTo>
                  <a:lnTo>
                    <a:pt x="3299" y="830"/>
                  </a:lnTo>
                  <a:lnTo>
                    <a:pt x="3276" y="836"/>
                  </a:lnTo>
                  <a:lnTo>
                    <a:pt x="3255" y="840"/>
                  </a:lnTo>
                  <a:lnTo>
                    <a:pt x="3238" y="846"/>
                  </a:lnTo>
                  <a:lnTo>
                    <a:pt x="3219" y="849"/>
                  </a:lnTo>
                  <a:lnTo>
                    <a:pt x="3200" y="855"/>
                  </a:lnTo>
                  <a:lnTo>
                    <a:pt x="3185" y="863"/>
                  </a:lnTo>
                  <a:lnTo>
                    <a:pt x="3172" y="868"/>
                  </a:lnTo>
                  <a:lnTo>
                    <a:pt x="3156" y="874"/>
                  </a:lnTo>
                  <a:lnTo>
                    <a:pt x="3143" y="882"/>
                  </a:lnTo>
                  <a:lnTo>
                    <a:pt x="3130" y="887"/>
                  </a:lnTo>
                  <a:lnTo>
                    <a:pt x="3118" y="893"/>
                  </a:lnTo>
                  <a:lnTo>
                    <a:pt x="3105" y="899"/>
                  </a:lnTo>
                  <a:lnTo>
                    <a:pt x="3094" y="906"/>
                  </a:lnTo>
                  <a:lnTo>
                    <a:pt x="3080" y="912"/>
                  </a:lnTo>
                  <a:lnTo>
                    <a:pt x="3069" y="920"/>
                  </a:lnTo>
                  <a:lnTo>
                    <a:pt x="3054" y="925"/>
                  </a:lnTo>
                  <a:lnTo>
                    <a:pt x="3042" y="933"/>
                  </a:lnTo>
                  <a:lnTo>
                    <a:pt x="3025" y="939"/>
                  </a:lnTo>
                  <a:lnTo>
                    <a:pt x="3010" y="946"/>
                  </a:lnTo>
                  <a:lnTo>
                    <a:pt x="2989" y="950"/>
                  </a:lnTo>
                  <a:lnTo>
                    <a:pt x="2968" y="956"/>
                  </a:lnTo>
                  <a:lnTo>
                    <a:pt x="2947" y="960"/>
                  </a:lnTo>
                  <a:lnTo>
                    <a:pt x="2924" y="963"/>
                  </a:lnTo>
                  <a:lnTo>
                    <a:pt x="2900" y="967"/>
                  </a:lnTo>
                  <a:lnTo>
                    <a:pt x="2877" y="971"/>
                  </a:lnTo>
                  <a:lnTo>
                    <a:pt x="2852" y="975"/>
                  </a:lnTo>
                  <a:lnTo>
                    <a:pt x="2828" y="979"/>
                  </a:lnTo>
                  <a:lnTo>
                    <a:pt x="2801" y="981"/>
                  </a:lnTo>
                  <a:lnTo>
                    <a:pt x="2776" y="983"/>
                  </a:lnTo>
                  <a:lnTo>
                    <a:pt x="2751" y="983"/>
                  </a:lnTo>
                  <a:lnTo>
                    <a:pt x="2727" y="984"/>
                  </a:lnTo>
                  <a:lnTo>
                    <a:pt x="2702" y="983"/>
                  </a:lnTo>
                  <a:lnTo>
                    <a:pt x="2681" y="983"/>
                  </a:lnTo>
                  <a:lnTo>
                    <a:pt x="2656" y="983"/>
                  </a:lnTo>
                  <a:lnTo>
                    <a:pt x="2637" y="983"/>
                  </a:lnTo>
                  <a:lnTo>
                    <a:pt x="2616" y="977"/>
                  </a:lnTo>
                  <a:lnTo>
                    <a:pt x="2597" y="975"/>
                  </a:lnTo>
                  <a:lnTo>
                    <a:pt x="2578" y="971"/>
                  </a:lnTo>
                  <a:lnTo>
                    <a:pt x="2561" y="969"/>
                  </a:lnTo>
                  <a:lnTo>
                    <a:pt x="2546" y="963"/>
                  </a:lnTo>
                  <a:lnTo>
                    <a:pt x="2533" y="960"/>
                  </a:lnTo>
                  <a:lnTo>
                    <a:pt x="2519" y="956"/>
                  </a:lnTo>
                  <a:lnTo>
                    <a:pt x="2510" y="950"/>
                  </a:lnTo>
                  <a:lnTo>
                    <a:pt x="2499" y="946"/>
                  </a:lnTo>
                  <a:lnTo>
                    <a:pt x="2489" y="943"/>
                  </a:lnTo>
                  <a:lnTo>
                    <a:pt x="2480" y="939"/>
                  </a:lnTo>
                  <a:lnTo>
                    <a:pt x="2476" y="937"/>
                  </a:lnTo>
                  <a:lnTo>
                    <a:pt x="2466" y="931"/>
                  </a:lnTo>
                  <a:lnTo>
                    <a:pt x="2462" y="931"/>
                  </a:lnTo>
                  <a:lnTo>
                    <a:pt x="2461" y="931"/>
                  </a:lnTo>
                  <a:lnTo>
                    <a:pt x="2453" y="933"/>
                  </a:lnTo>
                  <a:lnTo>
                    <a:pt x="2445" y="937"/>
                  </a:lnTo>
                  <a:lnTo>
                    <a:pt x="2434" y="943"/>
                  </a:lnTo>
                  <a:lnTo>
                    <a:pt x="2421" y="946"/>
                  </a:lnTo>
                  <a:lnTo>
                    <a:pt x="2405" y="952"/>
                  </a:lnTo>
                  <a:lnTo>
                    <a:pt x="2392" y="958"/>
                  </a:lnTo>
                  <a:lnTo>
                    <a:pt x="2373" y="963"/>
                  </a:lnTo>
                  <a:lnTo>
                    <a:pt x="2354" y="967"/>
                  </a:lnTo>
                  <a:lnTo>
                    <a:pt x="2331" y="971"/>
                  </a:lnTo>
                  <a:lnTo>
                    <a:pt x="2310" y="977"/>
                  </a:lnTo>
                  <a:lnTo>
                    <a:pt x="2288" y="977"/>
                  </a:lnTo>
                  <a:lnTo>
                    <a:pt x="2265" y="981"/>
                  </a:lnTo>
                  <a:lnTo>
                    <a:pt x="2240" y="981"/>
                  </a:lnTo>
                  <a:lnTo>
                    <a:pt x="2215" y="983"/>
                  </a:lnTo>
                  <a:lnTo>
                    <a:pt x="2189" y="977"/>
                  </a:lnTo>
                  <a:lnTo>
                    <a:pt x="2162" y="975"/>
                  </a:lnTo>
                  <a:lnTo>
                    <a:pt x="2135" y="969"/>
                  </a:lnTo>
                  <a:lnTo>
                    <a:pt x="2111" y="965"/>
                  </a:lnTo>
                  <a:lnTo>
                    <a:pt x="2084" y="958"/>
                  </a:lnTo>
                  <a:lnTo>
                    <a:pt x="2059" y="952"/>
                  </a:lnTo>
                  <a:lnTo>
                    <a:pt x="2037" y="944"/>
                  </a:lnTo>
                  <a:lnTo>
                    <a:pt x="2014" y="939"/>
                  </a:lnTo>
                  <a:lnTo>
                    <a:pt x="1993" y="931"/>
                  </a:lnTo>
                  <a:lnTo>
                    <a:pt x="1974" y="925"/>
                  </a:lnTo>
                  <a:lnTo>
                    <a:pt x="1957" y="918"/>
                  </a:lnTo>
                  <a:lnTo>
                    <a:pt x="1943" y="912"/>
                  </a:lnTo>
                  <a:lnTo>
                    <a:pt x="1930" y="908"/>
                  </a:lnTo>
                  <a:lnTo>
                    <a:pt x="1922" y="906"/>
                  </a:lnTo>
                  <a:lnTo>
                    <a:pt x="1917" y="903"/>
                  </a:lnTo>
                  <a:lnTo>
                    <a:pt x="1913" y="903"/>
                  </a:lnTo>
                  <a:lnTo>
                    <a:pt x="1909" y="905"/>
                  </a:lnTo>
                  <a:lnTo>
                    <a:pt x="1902" y="906"/>
                  </a:lnTo>
                  <a:lnTo>
                    <a:pt x="1894" y="910"/>
                  </a:lnTo>
                  <a:lnTo>
                    <a:pt x="1883" y="914"/>
                  </a:lnTo>
                  <a:lnTo>
                    <a:pt x="1871" y="918"/>
                  </a:lnTo>
                  <a:lnTo>
                    <a:pt x="1856" y="925"/>
                  </a:lnTo>
                  <a:lnTo>
                    <a:pt x="1843" y="931"/>
                  </a:lnTo>
                  <a:lnTo>
                    <a:pt x="1824" y="937"/>
                  </a:lnTo>
                  <a:lnTo>
                    <a:pt x="1805" y="944"/>
                  </a:lnTo>
                  <a:lnTo>
                    <a:pt x="1786" y="950"/>
                  </a:lnTo>
                  <a:lnTo>
                    <a:pt x="1767" y="958"/>
                  </a:lnTo>
                  <a:lnTo>
                    <a:pt x="1744" y="963"/>
                  </a:lnTo>
                  <a:lnTo>
                    <a:pt x="1723" y="969"/>
                  </a:lnTo>
                  <a:lnTo>
                    <a:pt x="1702" y="975"/>
                  </a:lnTo>
                  <a:lnTo>
                    <a:pt x="1681" y="983"/>
                  </a:lnTo>
                  <a:lnTo>
                    <a:pt x="1660" y="984"/>
                  </a:lnTo>
                  <a:lnTo>
                    <a:pt x="1637" y="988"/>
                  </a:lnTo>
                  <a:lnTo>
                    <a:pt x="1614" y="992"/>
                  </a:lnTo>
                  <a:lnTo>
                    <a:pt x="1594" y="996"/>
                  </a:lnTo>
                  <a:lnTo>
                    <a:pt x="1571" y="996"/>
                  </a:lnTo>
                  <a:lnTo>
                    <a:pt x="1550" y="998"/>
                  </a:lnTo>
                  <a:lnTo>
                    <a:pt x="1527" y="998"/>
                  </a:lnTo>
                  <a:lnTo>
                    <a:pt x="1508" y="1000"/>
                  </a:lnTo>
                  <a:lnTo>
                    <a:pt x="1485" y="998"/>
                  </a:lnTo>
                  <a:lnTo>
                    <a:pt x="1464" y="998"/>
                  </a:lnTo>
                  <a:lnTo>
                    <a:pt x="1441" y="996"/>
                  </a:lnTo>
                  <a:lnTo>
                    <a:pt x="1420" y="996"/>
                  </a:lnTo>
                  <a:lnTo>
                    <a:pt x="1396" y="992"/>
                  </a:lnTo>
                  <a:lnTo>
                    <a:pt x="1375" y="988"/>
                  </a:lnTo>
                  <a:lnTo>
                    <a:pt x="1350" y="984"/>
                  </a:lnTo>
                  <a:lnTo>
                    <a:pt x="1329" y="983"/>
                  </a:lnTo>
                  <a:lnTo>
                    <a:pt x="1304" y="977"/>
                  </a:lnTo>
                  <a:lnTo>
                    <a:pt x="1282" y="971"/>
                  </a:lnTo>
                  <a:lnTo>
                    <a:pt x="1259" y="965"/>
                  </a:lnTo>
                  <a:lnTo>
                    <a:pt x="1236" y="960"/>
                  </a:lnTo>
                  <a:lnTo>
                    <a:pt x="1213" y="952"/>
                  </a:lnTo>
                  <a:lnTo>
                    <a:pt x="1192" y="948"/>
                  </a:lnTo>
                  <a:lnTo>
                    <a:pt x="1173" y="941"/>
                  </a:lnTo>
                  <a:lnTo>
                    <a:pt x="1154" y="937"/>
                  </a:lnTo>
                  <a:lnTo>
                    <a:pt x="1135" y="929"/>
                  </a:lnTo>
                  <a:lnTo>
                    <a:pt x="1122" y="924"/>
                  </a:lnTo>
                  <a:lnTo>
                    <a:pt x="1107" y="918"/>
                  </a:lnTo>
                  <a:lnTo>
                    <a:pt x="1097" y="916"/>
                  </a:lnTo>
                  <a:lnTo>
                    <a:pt x="1086" y="912"/>
                  </a:lnTo>
                  <a:lnTo>
                    <a:pt x="1078" y="910"/>
                  </a:lnTo>
                  <a:lnTo>
                    <a:pt x="1074" y="908"/>
                  </a:lnTo>
                  <a:lnTo>
                    <a:pt x="1073" y="908"/>
                  </a:lnTo>
                  <a:lnTo>
                    <a:pt x="1067" y="910"/>
                  </a:lnTo>
                  <a:lnTo>
                    <a:pt x="1055" y="912"/>
                  </a:lnTo>
                  <a:lnTo>
                    <a:pt x="1042" y="914"/>
                  </a:lnTo>
                  <a:lnTo>
                    <a:pt x="1025" y="918"/>
                  </a:lnTo>
                  <a:lnTo>
                    <a:pt x="1006" y="920"/>
                  </a:lnTo>
                  <a:lnTo>
                    <a:pt x="983" y="924"/>
                  </a:lnTo>
                  <a:lnTo>
                    <a:pt x="960" y="925"/>
                  </a:lnTo>
                  <a:lnTo>
                    <a:pt x="934" y="927"/>
                  </a:lnTo>
                  <a:lnTo>
                    <a:pt x="905" y="929"/>
                  </a:lnTo>
                  <a:lnTo>
                    <a:pt x="877" y="929"/>
                  </a:lnTo>
                  <a:lnTo>
                    <a:pt x="846" y="931"/>
                  </a:lnTo>
                  <a:lnTo>
                    <a:pt x="816" y="929"/>
                  </a:lnTo>
                  <a:lnTo>
                    <a:pt x="785" y="927"/>
                  </a:lnTo>
                  <a:lnTo>
                    <a:pt x="755" y="924"/>
                  </a:lnTo>
                  <a:lnTo>
                    <a:pt x="725" y="918"/>
                  </a:lnTo>
                  <a:lnTo>
                    <a:pt x="692" y="908"/>
                  </a:lnTo>
                  <a:lnTo>
                    <a:pt x="662" y="899"/>
                  </a:lnTo>
                  <a:lnTo>
                    <a:pt x="630" y="887"/>
                  </a:lnTo>
                  <a:lnTo>
                    <a:pt x="603" y="874"/>
                  </a:lnTo>
                  <a:lnTo>
                    <a:pt x="574" y="861"/>
                  </a:lnTo>
                  <a:lnTo>
                    <a:pt x="548" y="848"/>
                  </a:lnTo>
                  <a:lnTo>
                    <a:pt x="523" y="832"/>
                  </a:lnTo>
                  <a:lnTo>
                    <a:pt x="500" y="819"/>
                  </a:lnTo>
                  <a:lnTo>
                    <a:pt x="477" y="804"/>
                  </a:lnTo>
                  <a:lnTo>
                    <a:pt x="458" y="792"/>
                  </a:lnTo>
                  <a:lnTo>
                    <a:pt x="441" y="779"/>
                  </a:lnTo>
                  <a:lnTo>
                    <a:pt x="428" y="772"/>
                  </a:lnTo>
                  <a:lnTo>
                    <a:pt x="417" y="762"/>
                  </a:lnTo>
                  <a:lnTo>
                    <a:pt x="409" y="756"/>
                  </a:lnTo>
                  <a:lnTo>
                    <a:pt x="403" y="753"/>
                  </a:lnTo>
                  <a:lnTo>
                    <a:pt x="399" y="753"/>
                  </a:lnTo>
                  <a:lnTo>
                    <a:pt x="396" y="753"/>
                  </a:lnTo>
                  <a:lnTo>
                    <a:pt x="388" y="754"/>
                  </a:lnTo>
                  <a:lnTo>
                    <a:pt x="380" y="754"/>
                  </a:lnTo>
                  <a:lnTo>
                    <a:pt x="369" y="754"/>
                  </a:lnTo>
                  <a:lnTo>
                    <a:pt x="356" y="758"/>
                  </a:lnTo>
                  <a:lnTo>
                    <a:pt x="340" y="760"/>
                  </a:lnTo>
                  <a:lnTo>
                    <a:pt x="327" y="762"/>
                  </a:lnTo>
                  <a:lnTo>
                    <a:pt x="308" y="764"/>
                  </a:lnTo>
                  <a:lnTo>
                    <a:pt x="289" y="766"/>
                  </a:lnTo>
                  <a:lnTo>
                    <a:pt x="270" y="766"/>
                  </a:lnTo>
                  <a:lnTo>
                    <a:pt x="251" y="768"/>
                  </a:lnTo>
                  <a:lnTo>
                    <a:pt x="232" y="768"/>
                  </a:lnTo>
                  <a:lnTo>
                    <a:pt x="213" y="768"/>
                  </a:lnTo>
                  <a:lnTo>
                    <a:pt x="192" y="768"/>
                  </a:lnTo>
                  <a:lnTo>
                    <a:pt x="175" y="768"/>
                  </a:lnTo>
                  <a:lnTo>
                    <a:pt x="154" y="764"/>
                  </a:lnTo>
                  <a:lnTo>
                    <a:pt x="137" y="760"/>
                  </a:lnTo>
                  <a:lnTo>
                    <a:pt x="120" y="758"/>
                  </a:lnTo>
                  <a:lnTo>
                    <a:pt x="105" y="754"/>
                  </a:lnTo>
                  <a:lnTo>
                    <a:pt x="88" y="751"/>
                  </a:lnTo>
                  <a:lnTo>
                    <a:pt x="74" y="747"/>
                  </a:lnTo>
                  <a:lnTo>
                    <a:pt x="63" y="741"/>
                  </a:lnTo>
                  <a:lnTo>
                    <a:pt x="51" y="737"/>
                  </a:lnTo>
                  <a:lnTo>
                    <a:pt x="38" y="734"/>
                  </a:lnTo>
                  <a:lnTo>
                    <a:pt x="31" y="730"/>
                  </a:lnTo>
                  <a:lnTo>
                    <a:pt x="21" y="726"/>
                  </a:lnTo>
                  <a:lnTo>
                    <a:pt x="17" y="722"/>
                  </a:lnTo>
                  <a:lnTo>
                    <a:pt x="6" y="716"/>
                  </a:lnTo>
                  <a:close/>
                </a:path>
              </a:pathLst>
            </a:custGeom>
            <a:solidFill>
              <a:srgbClr val="D1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35196" name="Rectangle 99">
            <a:extLst>
              <a:ext uri="{FF2B5EF4-FFF2-40B4-BE49-F238E27FC236}">
                <a16:creationId xmlns:a16="http://schemas.microsoft.com/office/drawing/2014/main" id="{6AAEDFC5-DF23-475E-97D5-BC8E9161CBDE}"/>
              </a:ext>
            </a:extLst>
          </p:cNvPr>
          <p:cNvSpPr>
            <a:spLocks noChangeArrowheads="1"/>
          </p:cNvSpPr>
          <p:nvPr/>
        </p:nvSpPr>
        <p:spPr bwMode="auto">
          <a:xfrm>
            <a:off x="3551238" y="3810000"/>
            <a:ext cx="2049462"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3" tIns="44448" rIns="90483" bIns="44448">
            <a:spAutoFit/>
          </a:bodyPr>
          <a:lstStyle>
            <a:lvl1pPr defTabSz="642938">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642938">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642938">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a:solidFill>
                  <a:srgbClr val="263750"/>
                </a:solidFill>
                <a:latin typeface="Book Antiqua" panose="02040602050305030304" pitchFamily="18" charset="0"/>
                <a:ea typeface="ヒラギノ明朝 ProN W3"/>
                <a:cs typeface="ヒラギノ明朝 ProN W3"/>
                <a:sym typeface="Palatino"/>
              </a:rPr>
              <a:t>Communication</a:t>
            </a:r>
          </a:p>
          <a:p>
            <a:pPr algn="ctr" eaLnBrk="1" hangingPunct="1">
              <a:spcBef>
                <a:spcPct val="0"/>
              </a:spcBef>
              <a:buFontTx/>
              <a:buNone/>
            </a:pPr>
            <a:r>
              <a:rPr lang="en-US" altLang="zh-CN" sz="2000">
                <a:solidFill>
                  <a:srgbClr val="263750"/>
                </a:solidFill>
                <a:latin typeface="Book Antiqua" panose="02040602050305030304" pitchFamily="18" charset="0"/>
                <a:ea typeface="ヒラギノ明朝 ProN W3"/>
                <a:cs typeface="ヒラギノ明朝 ProN W3"/>
                <a:sym typeface="Palatino"/>
              </a:rPr>
              <a:t>Network</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a:extLst>
              <a:ext uri="{FF2B5EF4-FFF2-40B4-BE49-F238E27FC236}">
                <a16:creationId xmlns:a16="http://schemas.microsoft.com/office/drawing/2014/main" id="{EB275A4C-870D-45E7-844F-A9F40D4183D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36A0B4D-1508-42C2-B8FE-427D79F0F4DC}" type="slidenum">
              <a:rPr lang="zh-CN" altLang="en-US" sz="1400" smtClean="0"/>
              <a:pPr>
                <a:spcBef>
                  <a:spcPct val="0"/>
                </a:spcBef>
                <a:buFontTx/>
                <a:buNone/>
              </a:pPr>
              <a:t>13</a:t>
            </a:fld>
            <a:endParaRPr lang="en-US" altLang="zh-CN" sz="1400"/>
          </a:p>
        </p:txBody>
      </p:sp>
      <p:sp>
        <p:nvSpPr>
          <p:cNvPr id="16387" name="Rectangle 3">
            <a:extLst>
              <a:ext uri="{FF2B5EF4-FFF2-40B4-BE49-F238E27FC236}">
                <a16:creationId xmlns:a16="http://schemas.microsoft.com/office/drawing/2014/main" id="{4789DAC0-C97A-4651-B682-1524F1825BE7}"/>
              </a:ext>
            </a:extLst>
          </p:cNvPr>
          <p:cNvSpPr>
            <a:spLocks noGrp="1" noChangeArrowheads="1"/>
          </p:cNvSpPr>
          <p:nvPr>
            <p:ph type="body" idx="1"/>
          </p:nvPr>
        </p:nvSpPr>
        <p:spPr>
          <a:xfrm>
            <a:off x="457200" y="1600200"/>
            <a:ext cx="8218488" cy="4525963"/>
          </a:xfrm>
        </p:spPr>
        <p:txBody>
          <a:bodyPr/>
          <a:lstStyle/>
          <a:p>
            <a:pPr eaLnBrk="1" hangingPunct="1">
              <a:buFontTx/>
              <a:buNone/>
            </a:pPr>
            <a:r>
              <a:rPr lang="en-US" altLang="zh-CN" sz="4000" b="1"/>
              <a:t>2. </a:t>
            </a:r>
            <a:r>
              <a:rPr lang="zh-CN" altLang="en-US" sz="4000" b="1"/>
              <a:t>概念结构设计阶段</a:t>
            </a:r>
          </a:p>
          <a:p>
            <a:pPr lvl="1" eaLnBrk="1" hangingPunct="1"/>
            <a:r>
              <a:rPr lang="zh-CN" altLang="en-US" sz="4000">
                <a:solidFill>
                  <a:schemeClr val="accent2"/>
                </a:solidFill>
              </a:rPr>
              <a:t>整个数据库设计的关键</a:t>
            </a:r>
          </a:p>
          <a:p>
            <a:pPr lvl="1" eaLnBrk="1" hangingPunct="1"/>
            <a:r>
              <a:rPr lang="zh-CN" altLang="en-US" sz="4000"/>
              <a:t>通过对用户需求进行综合、归纳与抽象，形成一个</a:t>
            </a:r>
            <a:r>
              <a:rPr lang="zh-CN" altLang="en-US" sz="4000">
                <a:solidFill>
                  <a:schemeClr val="accent2"/>
                </a:solidFill>
              </a:rPr>
              <a:t>独立于具体</a:t>
            </a:r>
            <a:r>
              <a:rPr lang="en-US" altLang="zh-CN" sz="4000">
                <a:solidFill>
                  <a:schemeClr val="accent2"/>
                </a:solidFill>
              </a:rPr>
              <a:t>DBMS</a:t>
            </a:r>
            <a:r>
              <a:rPr lang="zh-CN" altLang="en-US" sz="4000">
                <a:solidFill>
                  <a:schemeClr val="accent2"/>
                </a:solidFill>
              </a:rPr>
              <a:t>的概念模型</a:t>
            </a:r>
          </a:p>
          <a:p>
            <a:pPr eaLnBrk="1" hangingPunct="1"/>
            <a:endParaRPr lang="zh-CN" altLang="en-US" sz="4400">
              <a:solidFill>
                <a:schemeClr val="accent2"/>
              </a:solidFill>
            </a:endParaRPr>
          </a:p>
        </p:txBody>
      </p:sp>
      <p:sp>
        <p:nvSpPr>
          <p:cNvPr id="16388" name="Rectangle 4">
            <a:extLst>
              <a:ext uri="{FF2B5EF4-FFF2-40B4-BE49-F238E27FC236}">
                <a16:creationId xmlns:a16="http://schemas.microsoft.com/office/drawing/2014/main" id="{48C77924-E713-4176-A232-5422540F73AB}"/>
              </a:ext>
            </a:extLst>
          </p:cNvPr>
          <p:cNvSpPr>
            <a:spLocks noGrp="1" noRot="1" noChangeArrowheads="1"/>
          </p:cNvSpPr>
          <p:nvPr>
            <p:ph type="title"/>
          </p:nvPr>
        </p:nvSpPr>
        <p:spPr>
          <a:xfrm>
            <a:off x="468313" y="260350"/>
            <a:ext cx="8229600" cy="1143000"/>
          </a:xfrm>
          <a:noFill/>
        </p:spPr>
        <p:txBody>
          <a:bodyPr/>
          <a:lstStyle/>
          <a:p>
            <a:pPr eaLnBrk="1" hangingPunct="1"/>
            <a:r>
              <a:rPr lang="zh-CN" altLang="en-US" b="1"/>
              <a:t>数据库设计的</a:t>
            </a:r>
            <a:r>
              <a:rPr lang="en-US" altLang="zh-CN" b="1"/>
              <a:t>6</a:t>
            </a:r>
            <a:r>
              <a:rPr lang="zh-CN" altLang="en-US" b="1"/>
              <a:t>个阶段</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灯片编号占位符 3">
            <a:extLst>
              <a:ext uri="{FF2B5EF4-FFF2-40B4-BE49-F238E27FC236}">
                <a16:creationId xmlns:a16="http://schemas.microsoft.com/office/drawing/2014/main" id="{1BD0E11F-4059-4497-B989-4022DF1D8C8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4A2E2E6-A58D-4729-8B79-DCB3B4F39AF7}" type="slidenum">
              <a:rPr lang="en-US" altLang="zh-CN" sz="1400" smtClean="0"/>
              <a:pPr>
                <a:spcBef>
                  <a:spcPct val="0"/>
                </a:spcBef>
                <a:buFontTx/>
                <a:buNone/>
              </a:pPr>
              <a:t>130</a:t>
            </a:fld>
            <a:endParaRPr lang="en-US" altLang="zh-CN" sz="1400"/>
          </a:p>
        </p:txBody>
      </p:sp>
      <p:sp>
        <p:nvSpPr>
          <p:cNvPr id="137219" name="Rectangle 2">
            <a:extLst>
              <a:ext uri="{FF2B5EF4-FFF2-40B4-BE49-F238E27FC236}">
                <a16:creationId xmlns:a16="http://schemas.microsoft.com/office/drawing/2014/main" id="{EB0892BB-C85C-4C01-A322-6F71717163CD}"/>
              </a:ext>
            </a:extLst>
          </p:cNvPr>
          <p:cNvSpPr>
            <a:spLocks noGrp="1" noChangeArrowheads="1"/>
          </p:cNvSpPr>
          <p:nvPr>
            <p:ph type="title" idx="4294967295"/>
          </p:nvPr>
        </p:nvSpPr>
        <p:spPr/>
        <p:txBody>
          <a:bodyPr lIns="35717" tIns="35717" rIns="35717" bIns="35717"/>
          <a:lstStyle/>
          <a:p>
            <a:pPr eaLnBrk="1" hangingPunct="1"/>
            <a:r>
              <a:rPr lang="en-US" altLang="zh-CN"/>
              <a:t>Distribution Design Issues</a:t>
            </a:r>
          </a:p>
        </p:txBody>
      </p:sp>
      <p:sp>
        <p:nvSpPr>
          <p:cNvPr id="95235" name="Rectangle 3">
            <a:extLst>
              <a:ext uri="{FF2B5EF4-FFF2-40B4-BE49-F238E27FC236}">
                <a16:creationId xmlns:a16="http://schemas.microsoft.com/office/drawing/2014/main" id="{11C40BC6-53A7-4844-8E0C-90C8EDC3B6BE}"/>
              </a:ext>
            </a:extLst>
          </p:cNvPr>
          <p:cNvSpPr>
            <a:spLocks noGrp="1" noChangeArrowheads="1"/>
          </p:cNvSpPr>
          <p:nvPr>
            <p:ph idx="4294967295"/>
          </p:nvPr>
        </p:nvSpPr>
        <p:spPr>
          <a:xfrm>
            <a:off x="457200" y="1524000"/>
            <a:ext cx="8229600" cy="4525963"/>
          </a:xfrm>
        </p:spPr>
        <p:txBody>
          <a:bodyPr lIns="35717" tIns="35717" rIns="35717" bIns="35717"/>
          <a:lstStyle/>
          <a:p>
            <a:pPr marL="609600" indent="-609600" eaLnBrk="1" hangingPunct="1">
              <a:buFont typeface="Wingdings" panose="05000000000000000000" pitchFamily="2" charset="2"/>
              <a:buAutoNum type="circleNumDbPlain"/>
            </a:pPr>
            <a:r>
              <a:rPr lang="en-US" altLang="zh-CN"/>
              <a:t>Why fragment at all?</a:t>
            </a:r>
          </a:p>
          <a:p>
            <a:pPr marL="609600" indent="-609600" eaLnBrk="1" hangingPunct="1">
              <a:buFont typeface="Wingdings" panose="05000000000000000000" pitchFamily="2" charset="2"/>
              <a:buAutoNum type="circleNumDbPlain"/>
            </a:pPr>
            <a:r>
              <a:rPr lang="en-US" altLang="zh-CN"/>
              <a:t>How to fragment?</a:t>
            </a:r>
          </a:p>
          <a:p>
            <a:pPr marL="609600" indent="-609600" eaLnBrk="1" hangingPunct="1">
              <a:buFont typeface="Wingdings" panose="05000000000000000000" pitchFamily="2" charset="2"/>
              <a:buAutoNum type="circleNumDbPlain"/>
            </a:pPr>
            <a:r>
              <a:rPr lang="en-US" altLang="zh-CN"/>
              <a:t>How much to fragment?</a:t>
            </a:r>
          </a:p>
          <a:p>
            <a:pPr marL="609600" indent="-609600" eaLnBrk="1" hangingPunct="1">
              <a:buFont typeface="Wingdings" panose="05000000000000000000" pitchFamily="2" charset="2"/>
              <a:buAutoNum type="circleNumDbPlain"/>
            </a:pPr>
            <a:r>
              <a:rPr lang="en-US" altLang="zh-CN"/>
              <a:t>How to test correctness?</a:t>
            </a:r>
          </a:p>
          <a:p>
            <a:pPr marL="609600" indent="-609600" eaLnBrk="1" hangingPunct="1">
              <a:buFont typeface="Wingdings" panose="05000000000000000000" pitchFamily="2" charset="2"/>
              <a:buAutoNum type="circleNumDbPlain"/>
            </a:pPr>
            <a:r>
              <a:rPr lang="en-US" altLang="zh-CN"/>
              <a:t>How to allocate?</a:t>
            </a:r>
          </a:p>
          <a:p>
            <a:pPr marL="609600" indent="-609600" eaLnBrk="1" hangingPunct="1">
              <a:buFont typeface="Wingdings" panose="05000000000000000000" pitchFamily="2" charset="2"/>
              <a:buAutoNum type="circleNumDbPlain"/>
            </a:pPr>
            <a:r>
              <a:rPr lang="en-US" altLang="zh-CN"/>
              <a:t>Information requirements?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52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52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523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523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52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灯片编号占位符 3">
            <a:extLst>
              <a:ext uri="{FF2B5EF4-FFF2-40B4-BE49-F238E27FC236}">
                <a16:creationId xmlns:a16="http://schemas.microsoft.com/office/drawing/2014/main" id="{FF06749D-BF8A-46F1-85EB-0A670D826BC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6350A89-875D-4A16-AAAA-AEADDE39D70E}" type="slidenum">
              <a:rPr lang="en-US" altLang="zh-CN" sz="1400" smtClean="0"/>
              <a:pPr>
                <a:spcBef>
                  <a:spcPct val="0"/>
                </a:spcBef>
                <a:buFontTx/>
                <a:buNone/>
              </a:pPr>
              <a:t>131</a:t>
            </a:fld>
            <a:endParaRPr lang="en-US" altLang="zh-CN" sz="1400"/>
          </a:p>
        </p:txBody>
      </p:sp>
      <p:sp>
        <p:nvSpPr>
          <p:cNvPr id="139267" name="Rectangle 3">
            <a:extLst>
              <a:ext uri="{FF2B5EF4-FFF2-40B4-BE49-F238E27FC236}">
                <a16:creationId xmlns:a16="http://schemas.microsoft.com/office/drawing/2014/main" id="{6363E102-BE29-4C7B-AFFB-526DA60FBEE5}"/>
              </a:ext>
            </a:extLst>
          </p:cNvPr>
          <p:cNvSpPr>
            <a:spLocks noGrp="1" noChangeArrowheads="1"/>
          </p:cNvSpPr>
          <p:nvPr>
            <p:ph type="title" idx="4294967295"/>
          </p:nvPr>
        </p:nvSpPr>
        <p:spPr>
          <a:xfrm>
            <a:off x="457200" y="0"/>
            <a:ext cx="8229600" cy="1143000"/>
          </a:xfrm>
        </p:spPr>
        <p:txBody>
          <a:bodyPr lIns="35717" tIns="35717" rIns="35717" bIns="35717"/>
          <a:lstStyle/>
          <a:p>
            <a:pPr eaLnBrk="1" hangingPunct="1"/>
            <a:r>
              <a:rPr lang="en-US" altLang="zh-CN"/>
              <a:t>Correctness of Fragmentation</a:t>
            </a:r>
          </a:p>
        </p:txBody>
      </p:sp>
      <p:sp>
        <p:nvSpPr>
          <p:cNvPr id="105475" name="Rectangle 2">
            <a:extLst>
              <a:ext uri="{FF2B5EF4-FFF2-40B4-BE49-F238E27FC236}">
                <a16:creationId xmlns:a16="http://schemas.microsoft.com/office/drawing/2014/main" id="{96626CAA-8FCD-4014-BDAF-25E789BA6073}"/>
              </a:ext>
            </a:extLst>
          </p:cNvPr>
          <p:cNvSpPr>
            <a:spLocks noGrp="1" noChangeArrowheads="1"/>
          </p:cNvSpPr>
          <p:nvPr>
            <p:ph idx="4294967295"/>
          </p:nvPr>
        </p:nvSpPr>
        <p:spPr>
          <a:xfrm>
            <a:off x="457200" y="1066800"/>
            <a:ext cx="8229600" cy="5668963"/>
          </a:xfrm>
        </p:spPr>
        <p:txBody>
          <a:bodyPr lIns="35717" tIns="35717" rIns="35717" bIns="35717"/>
          <a:lstStyle/>
          <a:p>
            <a:pPr marL="368300" indent="-368300" eaLnBrk="1" hangingPunct="1"/>
            <a:r>
              <a:rPr lang="en-US" altLang="zh-CN" sz="2800">
                <a:solidFill>
                  <a:srgbClr val="0000FF"/>
                </a:solidFill>
              </a:rPr>
              <a:t>Completeness</a:t>
            </a:r>
          </a:p>
          <a:p>
            <a:pPr marL="762000" lvl="1" indent="-368300" eaLnBrk="1" hangingPunct="1"/>
            <a:r>
              <a:rPr lang="en-US" altLang="zh-CN" sz="2400"/>
              <a:t>Decomposition of relation </a:t>
            </a:r>
            <a:r>
              <a:rPr lang="en-US" altLang="zh-CN" sz="2400" i="1"/>
              <a:t>R</a:t>
            </a:r>
            <a:r>
              <a:rPr lang="en-US" altLang="zh-CN" sz="2400"/>
              <a:t> into fragments </a:t>
            </a:r>
            <a:r>
              <a:rPr lang="en-US" altLang="zh-CN" sz="2400" i="1"/>
              <a:t>R</a:t>
            </a:r>
            <a:r>
              <a:rPr lang="en-US" altLang="zh-CN" sz="2400" baseline="-25000"/>
              <a:t>1</a:t>
            </a:r>
            <a:r>
              <a:rPr lang="en-US" altLang="zh-CN" sz="2400"/>
              <a:t>, </a:t>
            </a:r>
            <a:r>
              <a:rPr lang="en-US" altLang="zh-CN" sz="2400" i="1"/>
              <a:t>R</a:t>
            </a:r>
            <a:r>
              <a:rPr lang="en-US" altLang="zh-CN" sz="2400" baseline="-25000"/>
              <a:t>2</a:t>
            </a:r>
            <a:r>
              <a:rPr lang="en-US" altLang="zh-CN" sz="2400"/>
              <a:t>, ..., </a:t>
            </a:r>
            <a:r>
              <a:rPr lang="en-US" altLang="zh-CN" sz="2400" i="1"/>
              <a:t>R</a:t>
            </a:r>
            <a:r>
              <a:rPr lang="en-US" altLang="zh-CN" sz="2400" i="1" baseline="-25000"/>
              <a:t>n</a:t>
            </a:r>
            <a:r>
              <a:rPr lang="en-US" altLang="zh-CN" sz="2400"/>
              <a:t> is complete if and only if each data item in </a:t>
            </a:r>
            <a:r>
              <a:rPr lang="en-US" altLang="zh-CN" sz="2400" i="1"/>
              <a:t>R</a:t>
            </a:r>
            <a:r>
              <a:rPr lang="en-US" altLang="zh-CN" sz="2400"/>
              <a:t> can also be found in some </a:t>
            </a:r>
            <a:r>
              <a:rPr lang="en-US" altLang="zh-CN" sz="2400" i="1"/>
              <a:t>R</a:t>
            </a:r>
            <a:r>
              <a:rPr lang="en-US" altLang="zh-CN" sz="2400" i="1" baseline="-25000"/>
              <a:t>i</a:t>
            </a:r>
            <a:endParaRPr lang="en-US" altLang="zh-CN" sz="2400" i="1"/>
          </a:p>
          <a:p>
            <a:pPr marL="368300" indent="-368300" eaLnBrk="1" hangingPunct="1"/>
            <a:r>
              <a:rPr lang="en-US" altLang="zh-CN" sz="2800">
                <a:solidFill>
                  <a:srgbClr val="0000FF"/>
                </a:solidFill>
              </a:rPr>
              <a:t>Reconstruction</a:t>
            </a:r>
          </a:p>
          <a:p>
            <a:pPr marL="762000" lvl="1" indent="-368300" eaLnBrk="1" hangingPunct="1"/>
            <a:r>
              <a:rPr lang="en-US" altLang="zh-CN" sz="2400"/>
              <a:t>If relation </a:t>
            </a:r>
            <a:r>
              <a:rPr lang="en-US" altLang="zh-CN" sz="2400" i="1"/>
              <a:t>R</a:t>
            </a:r>
            <a:r>
              <a:rPr lang="en-US" altLang="zh-CN" sz="2400"/>
              <a:t>  is decomposed into fragments </a:t>
            </a:r>
            <a:r>
              <a:rPr lang="en-US" altLang="zh-CN" sz="2400" i="1"/>
              <a:t>R</a:t>
            </a:r>
            <a:r>
              <a:rPr lang="en-US" altLang="zh-CN" sz="2400" baseline="-25000"/>
              <a:t>1</a:t>
            </a:r>
            <a:r>
              <a:rPr lang="en-US" altLang="zh-CN" sz="2400"/>
              <a:t>, </a:t>
            </a:r>
            <a:r>
              <a:rPr lang="en-US" altLang="zh-CN" sz="2400" i="1"/>
              <a:t>R</a:t>
            </a:r>
            <a:r>
              <a:rPr lang="en-US" altLang="zh-CN" sz="2400" baseline="-25000"/>
              <a:t>2</a:t>
            </a:r>
            <a:r>
              <a:rPr lang="en-US" altLang="zh-CN" sz="2400"/>
              <a:t>, ..., </a:t>
            </a:r>
            <a:r>
              <a:rPr lang="en-US" altLang="zh-CN" sz="2400" i="1"/>
              <a:t>R</a:t>
            </a:r>
            <a:r>
              <a:rPr lang="en-US" altLang="zh-CN" sz="2400" i="1" baseline="-25000"/>
              <a:t>n</a:t>
            </a:r>
            <a:r>
              <a:rPr lang="en-US" altLang="zh-CN" sz="2400"/>
              <a:t>, then there should exist some relational operator ∇</a:t>
            </a:r>
            <a:r>
              <a:rPr lang="en-US" altLang="zh-CN" sz="2400">
                <a:latin typeface="Symbol" panose="05050102010706020507" pitchFamily="18" charset="2"/>
              </a:rPr>
              <a:t> </a:t>
            </a:r>
            <a:r>
              <a:rPr lang="en-US" altLang="zh-CN" sz="2400"/>
              <a:t>such that</a:t>
            </a:r>
          </a:p>
          <a:p>
            <a:pPr marL="2095500" lvl="4" indent="-368300" eaLnBrk="1" hangingPunct="1">
              <a:buFontTx/>
              <a:buNone/>
            </a:pPr>
            <a:r>
              <a:rPr lang="en-US" altLang="zh-CN" sz="2600" i="1"/>
              <a:t>R = </a:t>
            </a:r>
            <a:r>
              <a:rPr lang="en-US" altLang="zh-CN" sz="2800"/>
              <a:t>∇</a:t>
            </a:r>
            <a:r>
              <a:rPr lang="en-US" altLang="zh-CN" sz="2600" baseline="-25000"/>
              <a:t>1≤</a:t>
            </a:r>
            <a:r>
              <a:rPr lang="en-US" altLang="zh-CN" sz="2600" i="1" baseline="-25000"/>
              <a:t>i</a:t>
            </a:r>
            <a:r>
              <a:rPr lang="en-US" altLang="zh-CN" sz="2600" baseline="-25000"/>
              <a:t>≤</a:t>
            </a:r>
            <a:r>
              <a:rPr lang="en-US" altLang="zh-CN" sz="2600" i="1" baseline="-25000"/>
              <a:t>n</a:t>
            </a:r>
            <a:r>
              <a:rPr lang="en-US" altLang="zh-CN" sz="2600" i="1"/>
              <a:t>R</a:t>
            </a:r>
            <a:r>
              <a:rPr lang="en-US" altLang="zh-CN" sz="2600" i="1" baseline="-25000"/>
              <a:t>i</a:t>
            </a:r>
            <a:endParaRPr lang="en-US" altLang="zh-CN" sz="1700" i="1" baseline="-25000"/>
          </a:p>
          <a:p>
            <a:pPr marL="368300" indent="-368300" eaLnBrk="1" hangingPunct="1"/>
            <a:r>
              <a:rPr lang="en-US" altLang="zh-CN" sz="2800">
                <a:solidFill>
                  <a:srgbClr val="0000FF"/>
                </a:solidFill>
              </a:rPr>
              <a:t>Disjointness </a:t>
            </a:r>
          </a:p>
          <a:p>
            <a:pPr marL="762000" lvl="1" indent="-368300" eaLnBrk="1" hangingPunct="1"/>
            <a:r>
              <a:rPr lang="en-US" altLang="zh-CN" sz="2400"/>
              <a:t>If relation </a:t>
            </a:r>
            <a:r>
              <a:rPr lang="en-US" altLang="zh-CN" sz="2400" i="1"/>
              <a:t>R</a:t>
            </a:r>
            <a:r>
              <a:rPr lang="en-US" altLang="zh-CN" sz="2400"/>
              <a:t> is decomposed into fragments </a:t>
            </a:r>
            <a:r>
              <a:rPr lang="en-US" altLang="zh-CN" sz="2400" i="1"/>
              <a:t>R</a:t>
            </a:r>
            <a:r>
              <a:rPr lang="en-US" altLang="zh-CN" sz="2400" baseline="-25000"/>
              <a:t>1</a:t>
            </a:r>
            <a:r>
              <a:rPr lang="en-US" altLang="zh-CN" sz="2400"/>
              <a:t>, </a:t>
            </a:r>
            <a:r>
              <a:rPr lang="en-US" altLang="zh-CN" sz="2400" i="1"/>
              <a:t>R</a:t>
            </a:r>
            <a:r>
              <a:rPr lang="en-US" altLang="zh-CN" sz="2400" baseline="-25000"/>
              <a:t>2</a:t>
            </a:r>
            <a:r>
              <a:rPr lang="en-US" altLang="zh-CN" sz="2400"/>
              <a:t>, ..., </a:t>
            </a:r>
            <a:r>
              <a:rPr lang="en-US" altLang="zh-CN" sz="2400" i="1"/>
              <a:t>R</a:t>
            </a:r>
            <a:r>
              <a:rPr lang="en-US" altLang="zh-CN" sz="2400" i="1" baseline="-25000"/>
              <a:t>n</a:t>
            </a:r>
            <a:r>
              <a:rPr lang="en-US" altLang="zh-CN" sz="2400"/>
              <a:t>, and data item </a:t>
            </a:r>
            <a:r>
              <a:rPr lang="en-US" altLang="zh-CN" sz="2400" i="1"/>
              <a:t>d</a:t>
            </a:r>
            <a:r>
              <a:rPr lang="en-US" altLang="zh-CN" sz="2400" i="1" baseline="-25000"/>
              <a:t>i</a:t>
            </a:r>
            <a:r>
              <a:rPr lang="en-US" altLang="zh-CN" sz="2400"/>
              <a:t> is in </a:t>
            </a:r>
            <a:r>
              <a:rPr lang="en-US" altLang="zh-CN" sz="2400" i="1"/>
              <a:t>R</a:t>
            </a:r>
            <a:r>
              <a:rPr lang="en-US" altLang="zh-CN" sz="2400" i="1" baseline="-25000"/>
              <a:t>j</a:t>
            </a:r>
            <a:r>
              <a:rPr lang="en-US" altLang="zh-CN" sz="2400" i="1"/>
              <a:t>, </a:t>
            </a:r>
            <a:r>
              <a:rPr lang="en-US" altLang="zh-CN" sz="2400"/>
              <a:t>then </a:t>
            </a:r>
            <a:r>
              <a:rPr lang="en-US" altLang="zh-CN" sz="2400" i="1"/>
              <a:t>d</a:t>
            </a:r>
            <a:r>
              <a:rPr lang="en-US" altLang="zh-CN" sz="2400" i="1" baseline="-25000"/>
              <a:t>i</a:t>
            </a:r>
            <a:r>
              <a:rPr lang="en-US" altLang="zh-CN" sz="2400"/>
              <a:t> should not be in any other fragment </a:t>
            </a:r>
            <a:r>
              <a:rPr lang="en-US" altLang="zh-CN" sz="2400" i="1"/>
              <a:t>R</a:t>
            </a:r>
            <a:r>
              <a:rPr lang="en-US" altLang="zh-CN" sz="2400" i="1" baseline="-25000"/>
              <a:t>k</a:t>
            </a:r>
            <a:r>
              <a:rPr lang="en-US" altLang="zh-CN" sz="2400"/>
              <a:t> (</a:t>
            </a:r>
            <a:r>
              <a:rPr lang="en-US" altLang="zh-CN" sz="2400" i="1"/>
              <a:t>k</a:t>
            </a:r>
            <a:r>
              <a:rPr lang="en-US" altLang="zh-CN" sz="2400"/>
              <a:t> ≠</a:t>
            </a:r>
            <a:r>
              <a:rPr lang="en-US" altLang="zh-CN" sz="2400" i="1"/>
              <a:t> j </a:t>
            </a:r>
            <a:r>
              <a:rPr lang="en-US" altLang="zh-CN" sz="2400"/>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105475">
                                            <p:txEl>
                                              <p:pRg st="1" end="1"/>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105475">
                                            <p:txEl>
                                              <p:pRg st="2" end="2"/>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105475">
                                            <p:txEl>
                                              <p:pRg st="3" end="3"/>
                                            </p:txEl>
                                          </p:spTgt>
                                        </p:tgtEl>
                                        <p:attrNameLst>
                                          <p:attrName>style.visibility</p:attrName>
                                        </p:attrNameLst>
                                      </p:cBhvr>
                                      <p:to>
                                        <p:strVal val="visible"/>
                                      </p:to>
                                    </p:set>
                                  </p:childTnLst>
                                </p:cTn>
                              </p:par>
                            </p:childTnLst>
                          </p:cTn>
                        </p:par>
                        <p:par>
                          <p:cTn id="17" fill="hold" nodeType="afterGroup">
                            <p:stCondLst>
                              <p:cond delay="0"/>
                            </p:stCondLst>
                            <p:childTnLst>
                              <p:par>
                                <p:cTn id="18" presetID="1" presetClass="entr" presetSubtype="0" fill="hold" nodeType="afterEffect">
                                  <p:stCondLst>
                                    <p:cond delay="0"/>
                                  </p:stCondLst>
                                  <p:childTnLst>
                                    <p:set>
                                      <p:cBhvr>
                                        <p:cTn id="19" dur="1" fill="hold">
                                          <p:stCondLst>
                                            <p:cond delay="0"/>
                                          </p:stCondLst>
                                        </p:cTn>
                                        <p:tgtEl>
                                          <p:spTgt spid="105475">
                                            <p:txEl>
                                              <p:pRg st="4" end="4"/>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105475">
                                            <p:txEl>
                                              <p:pRg st="5" end="5"/>
                                            </p:txEl>
                                          </p:spTgt>
                                        </p:tgtEl>
                                        <p:attrNameLst>
                                          <p:attrName>style.visibility</p:attrName>
                                        </p:attrNameLst>
                                      </p:cBhvr>
                                      <p:to>
                                        <p:strVal val="visible"/>
                                      </p:to>
                                    </p:set>
                                  </p:childTnLst>
                                </p:cTn>
                              </p:par>
                            </p:childTnLst>
                          </p:cTn>
                        </p:par>
                        <p:par>
                          <p:cTn id="24" fill="hold" nodeType="afterGroup">
                            <p:stCondLst>
                              <p:cond delay="0"/>
                            </p:stCondLst>
                            <p:childTnLst>
                              <p:par>
                                <p:cTn id="25" presetID="1" presetClass="entr" presetSubtype="0" fill="hold" nodeType="afterEffect">
                                  <p:stCondLst>
                                    <p:cond delay="0"/>
                                  </p:stCondLst>
                                  <p:childTnLst>
                                    <p:set>
                                      <p:cBhvr>
                                        <p:cTn id="26" dur="1" fill="hold">
                                          <p:stCondLst>
                                            <p:cond delay="0"/>
                                          </p:stCondLst>
                                        </p:cTn>
                                        <p:tgtEl>
                                          <p:spTgt spid="1054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灯片编号占位符 5">
            <a:extLst>
              <a:ext uri="{FF2B5EF4-FFF2-40B4-BE49-F238E27FC236}">
                <a16:creationId xmlns:a16="http://schemas.microsoft.com/office/drawing/2014/main" id="{F5654ECF-6FE9-4CDA-A12E-5860B3EEA67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B5AA748-BDAD-442B-B35E-C5EFD95AAE0B}" type="slidenum">
              <a:rPr lang="zh-CN" altLang="en-US" sz="1400" smtClean="0"/>
              <a:pPr>
                <a:spcBef>
                  <a:spcPct val="0"/>
                </a:spcBef>
                <a:buFontTx/>
                <a:buNone/>
              </a:pPr>
              <a:t>132</a:t>
            </a:fld>
            <a:endParaRPr lang="en-US" altLang="zh-CN" sz="1400"/>
          </a:p>
        </p:txBody>
      </p:sp>
      <p:sp>
        <p:nvSpPr>
          <p:cNvPr id="141315" name="Rectangle 2">
            <a:extLst>
              <a:ext uri="{FF2B5EF4-FFF2-40B4-BE49-F238E27FC236}">
                <a16:creationId xmlns:a16="http://schemas.microsoft.com/office/drawing/2014/main" id="{E4A2877C-6373-4598-B3EC-8C930710BA0B}"/>
              </a:ext>
            </a:extLst>
          </p:cNvPr>
          <p:cNvSpPr>
            <a:spLocks noGrp="1" noChangeArrowheads="1"/>
          </p:cNvSpPr>
          <p:nvPr>
            <p:ph type="title"/>
          </p:nvPr>
        </p:nvSpPr>
        <p:spPr/>
        <p:txBody>
          <a:bodyPr/>
          <a:lstStyle/>
          <a:p>
            <a:pPr eaLnBrk="1" hangingPunct="1"/>
            <a:r>
              <a:rPr lang="en-US" altLang="zh-CN"/>
              <a:t>7.4.3 </a:t>
            </a:r>
            <a:r>
              <a:rPr lang="zh-CN" altLang="en-US" b="1"/>
              <a:t>设计用户子模式</a:t>
            </a:r>
          </a:p>
        </p:txBody>
      </p:sp>
      <p:sp>
        <p:nvSpPr>
          <p:cNvPr id="135172" name="Rectangle 3">
            <a:extLst>
              <a:ext uri="{FF2B5EF4-FFF2-40B4-BE49-F238E27FC236}">
                <a16:creationId xmlns:a16="http://schemas.microsoft.com/office/drawing/2014/main" id="{C234E98B-A790-4F0E-A3A7-69D43245D662}"/>
              </a:ext>
            </a:extLst>
          </p:cNvPr>
          <p:cNvSpPr>
            <a:spLocks noGrp="1" noChangeArrowheads="1"/>
          </p:cNvSpPr>
          <p:nvPr>
            <p:ph type="body" idx="1"/>
          </p:nvPr>
        </p:nvSpPr>
        <p:spPr>
          <a:xfrm>
            <a:off x="395288" y="1600200"/>
            <a:ext cx="8748712" cy="4525963"/>
          </a:xfrm>
        </p:spPr>
        <p:txBody>
          <a:bodyPr/>
          <a:lstStyle/>
          <a:p>
            <a:pPr marL="609600" indent="-609600" eaLnBrk="1" hangingPunct="1">
              <a:buFontTx/>
              <a:buNone/>
            </a:pPr>
            <a:r>
              <a:rPr lang="zh-CN" altLang="en-US" sz="4000" dirty="0"/>
              <a:t>  定义用户外模式时应该注重的问题</a:t>
            </a:r>
          </a:p>
          <a:p>
            <a:pPr marL="990600" lvl="1" indent="-533400" eaLnBrk="1" hangingPunct="1">
              <a:buFontTx/>
              <a:buAutoNum type="circleNumDbPlain"/>
            </a:pPr>
            <a:r>
              <a:rPr lang="zh-CN" altLang="en-US" sz="3600" dirty="0"/>
              <a:t>使用更符合用户习惯的别名</a:t>
            </a:r>
          </a:p>
          <a:p>
            <a:pPr marL="990600" lvl="1" indent="-533400" eaLnBrk="1" hangingPunct="1">
              <a:buFontTx/>
              <a:buAutoNum type="circleNumDbPlain"/>
            </a:pPr>
            <a:r>
              <a:rPr lang="zh-CN" altLang="en-US" sz="3600" dirty="0"/>
              <a:t>针对不同级别的用户定义不同</a:t>
            </a:r>
            <a:r>
              <a:rPr lang="en-US" altLang="zh-CN" sz="3600" dirty="0"/>
              <a:t>E-R</a:t>
            </a:r>
            <a:r>
              <a:rPr lang="zh-CN" altLang="en-US" sz="3600" dirty="0"/>
              <a:t>图，以满足系统对安全性的要求</a:t>
            </a:r>
          </a:p>
          <a:p>
            <a:pPr marL="990600" lvl="1" indent="-533400" eaLnBrk="1" hangingPunct="1">
              <a:buFontTx/>
              <a:buAutoNum type="circleNumDbPlain"/>
            </a:pPr>
            <a:r>
              <a:rPr lang="zh-CN" altLang="en-US" sz="3600" dirty="0"/>
              <a:t>简化用户对系统的使用</a:t>
            </a:r>
          </a:p>
          <a:p>
            <a:pPr marL="609600" indent="-609600" eaLnBrk="1" hangingPunct="1"/>
            <a:endParaRPr lang="zh-CN" altLang="en-US" sz="4000" dirty="0"/>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墨迹 1">
                <a:extLst>
                  <a:ext uri="{FF2B5EF4-FFF2-40B4-BE49-F238E27FC236}">
                    <a16:creationId xmlns:a16="http://schemas.microsoft.com/office/drawing/2014/main" id="{C87E4906-BEF6-3720-AEF1-271EBB1B897D}"/>
                  </a:ext>
                </a:extLst>
              </p14:cNvPr>
              <p14:cNvContentPartPr/>
              <p14:nvPr/>
            </p14:nvContentPartPr>
            <p14:xfrm>
              <a:off x="5514098" y="395065"/>
              <a:ext cx="2066400" cy="1001160"/>
            </p14:xfrm>
          </p:contentPart>
        </mc:Choice>
        <mc:Fallback xmlns="">
          <p:pic>
            <p:nvPicPr>
              <p:cNvPr id="2" name="墨迹 1">
                <a:extLst>
                  <a:ext uri="{FF2B5EF4-FFF2-40B4-BE49-F238E27FC236}">
                    <a16:creationId xmlns:a16="http://schemas.microsoft.com/office/drawing/2014/main" id="{C87E4906-BEF6-3720-AEF1-271EBB1B897D}"/>
                  </a:ext>
                </a:extLst>
              </p:cNvPr>
              <p:cNvPicPr/>
              <p:nvPr/>
            </p:nvPicPr>
            <p:blipFill>
              <a:blip r:embed="rId3"/>
              <a:stretch>
                <a:fillRect/>
              </a:stretch>
            </p:blipFill>
            <p:spPr>
              <a:xfrm>
                <a:off x="5478098" y="359065"/>
                <a:ext cx="2138040" cy="1072800"/>
              </a:xfrm>
              <a:prstGeom prst="rect">
                <a:avLst/>
              </a:prstGeom>
            </p:spPr>
          </p:pic>
        </mc:Fallback>
      </mc:AlternateContent>
      <p:grpSp>
        <p:nvGrpSpPr>
          <p:cNvPr id="5" name="组合 4">
            <a:extLst>
              <a:ext uri="{FF2B5EF4-FFF2-40B4-BE49-F238E27FC236}">
                <a16:creationId xmlns:a16="http://schemas.microsoft.com/office/drawing/2014/main" id="{C1CB6D3C-428A-2BEC-24E6-32B5539122D2}"/>
              </a:ext>
            </a:extLst>
          </p:cNvPr>
          <p:cNvGrpSpPr/>
          <p:nvPr/>
        </p:nvGrpSpPr>
        <p:grpSpPr>
          <a:xfrm>
            <a:off x="4006058" y="1074385"/>
            <a:ext cx="1593720" cy="610200"/>
            <a:chOff x="4006058" y="1074385"/>
            <a:chExt cx="1593720" cy="610200"/>
          </a:xfrm>
        </p:grpSpPr>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 name="墨迹 2">
                  <a:extLst>
                    <a:ext uri="{FF2B5EF4-FFF2-40B4-BE49-F238E27FC236}">
                      <a16:creationId xmlns:a16="http://schemas.microsoft.com/office/drawing/2014/main" id="{32A5DE82-319E-4809-AF89-7870F59BD2F7}"/>
                    </a:ext>
                  </a:extLst>
                </p14:cNvPr>
                <p14:cNvContentPartPr/>
                <p14:nvPr/>
              </p14:nvContentPartPr>
              <p14:xfrm>
                <a:off x="4064018" y="1074385"/>
                <a:ext cx="1535760" cy="571320"/>
              </p14:xfrm>
            </p:contentPart>
          </mc:Choice>
          <mc:Fallback xmlns="">
            <p:pic>
              <p:nvPicPr>
                <p:cNvPr id="3" name="墨迹 2">
                  <a:extLst>
                    <a:ext uri="{FF2B5EF4-FFF2-40B4-BE49-F238E27FC236}">
                      <a16:creationId xmlns:a16="http://schemas.microsoft.com/office/drawing/2014/main" id="{32A5DE82-319E-4809-AF89-7870F59BD2F7}"/>
                    </a:ext>
                  </a:extLst>
                </p:cNvPr>
                <p:cNvPicPr/>
                <p:nvPr/>
              </p:nvPicPr>
              <p:blipFill>
                <a:blip r:embed="rId5"/>
                <a:stretch>
                  <a:fillRect/>
                </a:stretch>
              </p:blipFill>
              <p:spPr>
                <a:xfrm>
                  <a:off x="4028018" y="1038385"/>
                  <a:ext cx="1607400" cy="642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4" name="墨迹 3">
                  <a:extLst>
                    <a:ext uri="{FF2B5EF4-FFF2-40B4-BE49-F238E27FC236}">
                      <a16:creationId xmlns:a16="http://schemas.microsoft.com/office/drawing/2014/main" id="{613616B9-FFD0-2D34-3481-C4E9B2DB000F}"/>
                    </a:ext>
                  </a:extLst>
                </p14:cNvPr>
                <p14:cNvContentPartPr/>
                <p14:nvPr/>
              </p14:nvContentPartPr>
              <p14:xfrm>
                <a:off x="4006058" y="1461025"/>
                <a:ext cx="320040" cy="223560"/>
              </p14:xfrm>
            </p:contentPart>
          </mc:Choice>
          <mc:Fallback xmlns="">
            <p:pic>
              <p:nvPicPr>
                <p:cNvPr id="4" name="墨迹 3">
                  <a:extLst>
                    <a:ext uri="{FF2B5EF4-FFF2-40B4-BE49-F238E27FC236}">
                      <a16:creationId xmlns:a16="http://schemas.microsoft.com/office/drawing/2014/main" id="{613616B9-FFD0-2D34-3481-C4E9B2DB000F}"/>
                    </a:ext>
                  </a:extLst>
                </p:cNvPr>
                <p:cNvPicPr/>
                <p:nvPr/>
              </p:nvPicPr>
              <p:blipFill>
                <a:blip r:embed="rId7"/>
                <a:stretch>
                  <a:fillRect/>
                </a:stretch>
              </p:blipFill>
              <p:spPr>
                <a:xfrm>
                  <a:off x="3970418" y="1425025"/>
                  <a:ext cx="391680" cy="2952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8">
            <p14:nvContentPartPr>
              <p14:cNvPr id="6" name="墨迹 5">
                <a:extLst>
                  <a:ext uri="{FF2B5EF4-FFF2-40B4-BE49-F238E27FC236}">
                    <a16:creationId xmlns:a16="http://schemas.microsoft.com/office/drawing/2014/main" id="{B012DF86-FBA2-5761-AD4E-234425C45BC0}"/>
                  </a:ext>
                </a:extLst>
              </p14:cNvPr>
              <p14:cNvContentPartPr/>
              <p14:nvPr/>
            </p14:nvContentPartPr>
            <p14:xfrm>
              <a:off x="2865578" y="2252305"/>
              <a:ext cx="1431720" cy="38880"/>
            </p14:xfrm>
          </p:contentPart>
        </mc:Choice>
        <mc:Fallback xmlns="">
          <p:pic>
            <p:nvPicPr>
              <p:cNvPr id="6" name="墨迹 5">
                <a:extLst>
                  <a:ext uri="{FF2B5EF4-FFF2-40B4-BE49-F238E27FC236}">
                    <a16:creationId xmlns:a16="http://schemas.microsoft.com/office/drawing/2014/main" id="{B012DF86-FBA2-5761-AD4E-234425C45BC0}"/>
                  </a:ext>
                </a:extLst>
              </p:cNvPr>
              <p:cNvPicPr/>
              <p:nvPr/>
            </p:nvPicPr>
            <p:blipFill>
              <a:blip r:embed="rId9"/>
              <a:stretch>
                <a:fillRect/>
              </a:stretch>
            </p:blipFill>
            <p:spPr>
              <a:xfrm>
                <a:off x="2829578" y="2216305"/>
                <a:ext cx="1503360" cy="110520"/>
              </a:xfrm>
              <a:prstGeom prst="rect">
                <a:avLst/>
              </a:prstGeom>
            </p:spPr>
          </p:pic>
        </mc:Fallback>
      </mc:AlternateContent>
      <p:sp>
        <p:nvSpPr>
          <p:cNvPr id="7" name="文本框 6">
            <a:extLst>
              <a:ext uri="{FF2B5EF4-FFF2-40B4-BE49-F238E27FC236}">
                <a16:creationId xmlns:a16="http://schemas.microsoft.com/office/drawing/2014/main" id="{E94BF35F-5E78-14B9-69DB-EEC9EA8851B8}"/>
              </a:ext>
            </a:extLst>
          </p:cNvPr>
          <p:cNvSpPr txBox="1"/>
          <p:nvPr/>
        </p:nvSpPr>
        <p:spPr>
          <a:xfrm>
            <a:off x="1619672" y="5301208"/>
            <a:ext cx="4861520" cy="369332"/>
          </a:xfrm>
          <a:prstGeom prst="rect">
            <a:avLst/>
          </a:prstGeom>
          <a:noFill/>
        </p:spPr>
        <p:txBody>
          <a:bodyPr wrap="square" rtlCol="0">
            <a:spAutoFit/>
          </a:bodyPr>
          <a:lstStyle/>
          <a:p>
            <a:r>
              <a:rPr lang="zh-CN" altLang="en-US" dirty="0"/>
              <a:t>行列子集视图（可以更新）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517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517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517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灯片编号占位符 5">
            <a:extLst>
              <a:ext uri="{FF2B5EF4-FFF2-40B4-BE49-F238E27FC236}">
                <a16:creationId xmlns:a16="http://schemas.microsoft.com/office/drawing/2014/main" id="{CF6B21A0-5731-4CC3-A99C-C14E42E3062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1DD6FA1-F43F-4B66-A1D7-3EA1DA40B71D}" type="slidenum">
              <a:rPr lang="zh-CN" altLang="en-US" sz="1400" smtClean="0"/>
              <a:pPr>
                <a:spcBef>
                  <a:spcPct val="0"/>
                </a:spcBef>
                <a:buFontTx/>
                <a:buNone/>
              </a:pPr>
              <a:t>133</a:t>
            </a:fld>
            <a:endParaRPr lang="en-US" altLang="zh-CN" sz="1400"/>
          </a:p>
        </p:txBody>
      </p:sp>
      <p:sp>
        <p:nvSpPr>
          <p:cNvPr id="172035" name="Rectangle 3">
            <a:extLst>
              <a:ext uri="{FF2B5EF4-FFF2-40B4-BE49-F238E27FC236}">
                <a16:creationId xmlns:a16="http://schemas.microsoft.com/office/drawing/2014/main" id="{D261BAB3-DE85-47A3-857B-0B2D7CE5374D}"/>
              </a:ext>
            </a:extLst>
          </p:cNvPr>
          <p:cNvSpPr>
            <a:spLocks noGrp="1" noChangeArrowheads="1"/>
          </p:cNvSpPr>
          <p:nvPr>
            <p:ph type="body" idx="1"/>
          </p:nvPr>
        </p:nvSpPr>
        <p:spPr>
          <a:xfrm>
            <a:off x="468313" y="404813"/>
            <a:ext cx="8064500" cy="6119812"/>
          </a:xfrm>
        </p:spPr>
        <p:txBody>
          <a:bodyPr/>
          <a:lstStyle/>
          <a:p>
            <a:pPr eaLnBrk="1" hangingPunct="1"/>
            <a:r>
              <a:rPr lang="zh-CN" altLang="en-US"/>
              <a:t>例如：关系模式产品（</a:t>
            </a:r>
            <a:r>
              <a:rPr lang="zh-CN" altLang="en-US" u="sng">
                <a:solidFill>
                  <a:schemeClr val="accent2"/>
                </a:solidFill>
              </a:rPr>
              <a:t>产品号</a:t>
            </a:r>
            <a:r>
              <a:rPr lang="zh-CN" altLang="en-US"/>
              <a:t>，产品名，规格，单价，生产车间，生产负责人，产品成本，产品合格率，质量等级），可以在产品关系上建立两个视图</a:t>
            </a:r>
          </a:p>
          <a:p>
            <a:pPr eaLnBrk="1" hangingPunct="1"/>
            <a:r>
              <a:rPr lang="zh-CN" altLang="en-US">
                <a:solidFill>
                  <a:schemeClr val="accent2"/>
                </a:solidFill>
              </a:rPr>
              <a:t>为一般顾客建立视图</a:t>
            </a:r>
            <a:r>
              <a:rPr lang="zh-CN" altLang="en-US"/>
              <a:t>：产品</a:t>
            </a:r>
            <a:r>
              <a:rPr lang="en-US" altLang="zh-CN"/>
              <a:t>1</a:t>
            </a:r>
            <a:r>
              <a:rPr lang="zh-CN" altLang="en-US"/>
              <a:t>（</a:t>
            </a:r>
            <a:r>
              <a:rPr lang="zh-CN" altLang="en-US" u="sng">
                <a:solidFill>
                  <a:schemeClr val="accent2"/>
                </a:solidFill>
              </a:rPr>
              <a:t>产品号</a:t>
            </a:r>
            <a:r>
              <a:rPr lang="zh-CN" altLang="en-US"/>
              <a:t>，产品名，规格，单价）</a:t>
            </a:r>
          </a:p>
          <a:p>
            <a:pPr eaLnBrk="1" hangingPunct="1"/>
            <a:r>
              <a:rPr lang="zh-CN" altLang="en-US">
                <a:solidFill>
                  <a:schemeClr val="accent2"/>
                </a:solidFill>
              </a:rPr>
              <a:t>为产品销售部门建立视图</a:t>
            </a:r>
            <a:r>
              <a:rPr lang="zh-CN" altLang="en-US"/>
              <a:t>：产品</a:t>
            </a:r>
            <a:r>
              <a:rPr lang="en-US" altLang="zh-CN"/>
              <a:t>2</a:t>
            </a:r>
            <a:r>
              <a:rPr lang="zh-CN" altLang="en-US"/>
              <a:t>（</a:t>
            </a:r>
            <a:r>
              <a:rPr lang="zh-CN" altLang="en-US" u="sng">
                <a:solidFill>
                  <a:schemeClr val="accent2"/>
                </a:solidFill>
              </a:rPr>
              <a:t>产品号</a:t>
            </a:r>
            <a:r>
              <a:rPr lang="zh-CN" altLang="en-US"/>
              <a:t>，产品名，规格，单价，车间，生产负责人）</a:t>
            </a:r>
          </a:p>
          <a:p>
            <a:pPr eaLnBrk="1" hangingPunct="1"/>
            <a:r>
              <a:rPr lang="zh-CN" altLang="en-US">
                <a:solidFill>
                  <a:schemeClr val="accent2"/>
                </a:solidFill>
              </a:rPr>
              <a:t>可以防止用户非法访问不允许他们查询的数据，保证系统的安全性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20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203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20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灯片编号占位符 5">
            <a:extLst>
              <a:ext uri="{FF2B5EF4-FFF2-40B4-BE49-F238E27FC236}">
                <a16:creationId xmlns:a16="http://schemas.microsoft.com/office/drawing/2014/main" id="{4DC9B5CB-91CE-4372-9227-35BAFEBDF0F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B460718-E264-4AFD-B35D-8FD7E4661DBA}" type="slidenum">
              <a:rPr lang="zh-CN" altLang="en-US" sz="1400" smtClean="0"/>
              <a:pPr>
                <a:spcBef>
                  <a:spcPct val="0"/>
                </a:spcBef>
                <a:buFontTx/>
                <a:buNone/>
              </a:pPr>
              <a:t>134</a:t>
            </a:fld>
            <a:endParaRPr lang="en-US" altLang="zh-CN" sz="1400"/>
          </a:p>
        </p:txBody>
      </p:sp>
      <p:sp>
        <p:nvSpPr>
          <p:cNvPr id="143363" name="Rectangle 2">
            <a:extLst>
              <a:ext uri="{FF2B5EF4-FFF2-40B4-BE49-F238E27FC236}">
                <a16:creationId xmlns:a16="http://schemas.microsoft.com/office/drawing/2014/main" id="{99EEED96-686A-4007-8624-DDADEA2264E9}"/>
              </a:ext>
            </a:extLst>
          </p:cNvPr>
          <p:cNvSpPr>
            <a:spLocks noGrp="1" noChangeArrowheads="1"/>
          </p:cNvSpPr>
          <p:nvPr>
            <p:ph type="title"/>
          </p:nvPr>
        </p:nvSpPr>
        <p:spPr>
          <a:xfrm>
            <a:off x="457200" y="115888"/>
            <a:ext cx="8229600" cy="1143000"/>
          </a:xfrm>
        </p:spPr>
        <p:txBody>
          <a:bodyPr/>
          <a:lstStyle/>
          <a:p>
            <a:pPr eaLnBrk="1" hangingPunct="1"/>
            <a:r>
              <a:rPr lang="zh-CN" altLang="en-US" b="1"/>
              <a:t>逻辑结构设计小结</a:t>
            </a:r>
          </a:p>
        </p:txBody>
      </p:sp>
      <p:sp>
        <p:nvSpPr>
          <p:cNvPr id="137220" name="Rectangle 3">
            <a:extLst>
              <a:ext uri="{FF2B5EF4-FFF2-40B4-BE49-F238E27FC236}">
                <a16:creationId xmlns:a16="http://schemas.microsoft.com/office/drawing/2014/main" id="{34B6A484-A7C7-4BF4-8D70-F7EAB3A7D0C6}"/>
              </a:ext>
            </a:extLst>
          </p:cNvPr>
          <p:cNvSpPr>
            <a:spLocks noGrp="1" noChangeArrowheads="1"/>
          </p:cNvSpPr>
          <p:nvPr>
            <p:ph type="body" idx="1"/>
          </p:nvPr>
        </p:nvSpPr>
        <p:spPr>
          <a:xfrm>
            <a:off x="519113" y="1109663"/>
            <a:ext cx="8229600" cy="5414962"/>
          </a:xfrm>
        </p:spPr>
        <p:txBody>
          <a:bodyPr/>
          <a:lstStyle/>
          <a:p>
            <a:pPr marL="609600" indent="-609600" eaLnBrk="1" hangingPunct="1"/>
            <a:r>
              <a:rPr lang="zh-CN" altLang="en-US" sz="3600"/>
              <a:t>任务：将概念结构转化为具体的数据模型</a:t>
            </a:r>
          </a:p>
          <a:p>
            <a:pPr marL="609600" indent="-609600" eaLnBrk="1" hangingPunct="1"/>
            <a:r>
              <a:rPr lang="zh-CN" altLang="en-US" sz="3600"/>
              <a:t>逻辑结构设计的步骤</a:t>
            </a:r>
          </a:p>
          <a:p>
            <a:pPr marL="990600" lvl="1" indent="-533400" eaLnBrk="1" hangingPunct="1">
              <a:buFontTx/>
              <a:buAutoNum type="circleNumDbPlain"/>
            </a:pPr>
            <a:r>
              <a:rPr lang="zh-CN" altLang="en-US" sz="3600"/>
              <a:t>将概念结构转化为一般的关系、</a:t>
            </a:r>
            <a:br>
              <a:rPr lang="zh-CN" altLang="en-US" sz="3600"/>
            </a:br>
            <a:r>
              <a:rPr lang="zh-CN" altLang="en-US" sz="3600"/>
              <a:t>网状、层次模型</a:t>
            </a:r>
          </a:p>
          <a:p>
            <a:pPr marL="990600" lvl="1" indent="-533400" eaLnBrk="1" hangingPunct="1">
              <a:buFontTx/>
              <a:buAutoNum type="circleNumDbPlain"/>
            </a:pPr>
            <a:r>
              <a:rPr lang="zh-CN" altLang="en-US" sz="3600"/>
              <a:t>将转化来的关系、网状、层次模型向特定</a:t>
            </a:r>
            <a:r>
              <a:rPr lang="en-US" altLang="zh-CN" sz="3600"/>
              <a:t>DBMS</a:t>
            </a:r>
            <a:r>
              <a:rPr lang="zh-CN" altLang="en-US" sz="3600"/>
              <a:t>支持的数据模型转换</a:t>
            </a:r>
          </a:p>
          <a:p>
            <a:pPr marL="990600" lvl="1" indent="-533400" eaLnBrk="1" hangingPunct="1">
              <a:buFontTx/>
              <a:buAutoNum type="circleNumDbPlain"/>
            </a:pPr>
            <a:r>
              <a:rPr lang="zh-CN" altLang="en-US" sz="3600"/>
              <a:t>对数据模型进行优化</a:t>
            </a:r>
          </a:p>
          <a:p>
            <a:pPr marL="990600" lvl="1" indent="-533400" eaLnBrk="1" hangingPunct="1">
              <a:buFontTx/>
              <a:buAutoNum type="circleNumDbPlain"/>
            </a:pPr>
            <a:r>
              <a:rPr lang="zh-CN" altLang="en-US" sz="3600"/>
              <a:t>设计用户子模式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722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722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7220">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37220">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3722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灯片编号占位符 5">
            <a:extLst>
              <a:ext uri="{FF2B5EF4-FFF2-40B4-BE49-F238E27FC236}">
                <a16:creationId xmlns:a16="http://schemas.microsoft.com/office/drawing/2014/main" id="{ADA2F42D-FF3D-4CEF-9CBF-7340269B40D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77B7E71-F833-4516-9A5F-670490987EF0}" type="slidenum">
              <a:rPr lang="zh-CN" altLang="en-US" sz="1400" smtClean="0"/>
              <a:pPr>
                <a:spcBef>
                  <a:spcPct val="0"/>
                </a:spcBef>
                <a:buFontTx/>
                <a:buNone/>
              </a:pPr>
              <a:t>135</a:t>
            </a:fld>
            <a:endParaRPr lang="en-US" altLang="zh-CN" sz="1400"/>
          </a:p>
        </p:txBody>
      </p:sp>
      <p:sp>
        <p:nvSpPr>
          <p:cNvPr id="144387" name="Rectangle 2">
            <a:extLst>
              <a:ext uri="{FF2B5EF4-FFF2-40B4-BE49-F238E27FC236}">
                <a16:creationId xmlns:a16="http://schemas.microsoft.com/office/drawing/2014/main" id="{5B785007-8383-4C4D-AD8C-C658F80DB8BD}"/>
              </a:ext>
            </a:extLst>
          </p:cNvPr>
          <p:cNvSpPr>
            <a:spLocks noGrp="1" noChangeArrowheads="1"/>
          </p:cNvSpPr>
          <p:nvPr>
            <p:ph type="title"/>
          </p:nvPr>
        </p:nvSpPr>
        <p:spPr/>
        <p:txBody>
          <a:bodyPr/>
          <a:lstStyle/>
          <a:p>
            <a:pPr eaLnBrk="1" hangingPunct="1"/>
            <a:r>
              <a:rPr lang="zh-CN" altLang="en-US" b="1"/>
              <a:t>逻辑结构设计小结</a:t>
            </a:r>
          </a:p>
        </p:txBody>
      </p:sp>
      <p:sp>
        <p:nvSpPr>
          <p:cNvPr id="144388" name="Rectangle 3">
            <a:extLst>
              <a:ext uri="{FF2B5EF4-FFF2-40B4-BE49-F238E27FC236}">
                <a16:creationId xmlns:a16="http://schemas.microsoft.com/office/drawing/2014/main" id="{98096706-E2BE-4646-AD0F-CD170D31E065}"/>
              </a:ext>
            </a:extLst>
          </p:cNvPr>
          <p:cNvSpPr>
            <a:spLocks noGrp="1" noChangeArrowheads="1"/>
          </p:cNvSpPr>
          <p:nvPr>
            <p:ph type="body" idx="1"/>
          </p:nvPr>
        </p:nvSpPr>
        <p:spPr/>
        <p:txBody>
          <a:bodyPr/>
          <a:lstStyle/>
          <a:p>
            <a:pPr eaLnBrk="1" hangingPunct="1"/>
            <a:r>
              <a:rPr lang="en-US" altLang="zh-CN" sz="3600"/>
              <a:t>E-R</a:t>
            </a:r>
            <a:r>
              <a:rPr lang="zh-CN" altLang="en-US" sz="3600"/>
              <a:t>图向关系模型的转换内容</a:t>
            </a:r>
          </a:p>
          <a:p>
            <a:pPr eaLnBrk="1" hangingPunct="1"/>
            <a:r>
              <a:rPr lang="en-US" altLang="zh-CN" sz="3600"/>
              <a:t>E-R</a:t>
            </a:r>
            <a:r>
              <a:rPr lang="zh-CN" altLang="en-US" sz="3600"/>
              <a:t>图向关系模型的转换原则</a:t>
            </a:r>
          </a:p>
          <a:p>
            <a:pPr eaLnBrk="1" hangingPunct="1"/>
            <a:endParaRPr lang="zh-CN" altLang="en-US" sz="360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灯片编号占位符 5">
            <a:extLst>
              <a:ext uri="{FF2B5EF4-FFF2-40B4-BE49-F238E27FC236}">
                <a16:creationId xmlns:a16="http://schemas.microsoft.com/office/drawing/2014/main" id="{5658F8C4-444E-4C7E-B029-D142EFEB3E4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5BFDE8C-FA2D-4989-8066-363EEE701697}" type="slidenum">
              <a:rPr lang="zh-CN" altLang="en-US" sz="1400" smtClean="0"/>
              <a:pPr>
                <a:spcBef>
                  <a:spcPct val="0"/>
                </a:spcBef>
                <a:buFontTx/>
                <a:buNone/>
              </a:pPr>
              <a:t>136</a:t>
            </a:fld>
            <a:endParaRPr lang="en-US" altLang="zh-CN" sz="1400"/>
          </a:p>
        </p:txBody>
      </p:sp>
      <p:sp>
        <p:nvSpPr>
          <p:cNvPr id="145411" name="Rectangle 2">
            <a:extLst>
              <a:ext uri="{FF2B5EF4-FFF2-40B4-BE49-F238E27FC236}">
                <a16:creationId xmlns:a16="http://schemas.microsoft.com/office/drawing/2014/main" id="{6EDDC3C2-276F-4EFE-A203-63512261C45C}"/>
              </a:ext>
            </a:extLst>
          </p:cNvPr>
          <p:cNvSpPr>
            <a:spLocks noGrp="1" noChangeArrowheads="1"/>
          </p:cNvSpPr>
          <p:nvPr>
            <p:ph type="title"/>
          </p:nvPr>
        </p:nvSpPr>
        <p:spPr>
          <a:xfrm>
            <a:off x="457200" y="44450"/>
            <a:ext cx="8229600" cy="1143000"/>
          </a:xfrm>
        </p:spPr>
        <p:txBody>
          <a:bodyPr/>
          <a:lstStyle/>
          <a:p>
            <a:pPr eaLnBrk="1" hangingPunct="1"/>
            <a:r>
              <a:rPr lang="zh-CN" altLang="en-US" b="1"/>
              <a:t>逻辑结构设计小结</a:t>
            </a:r>
          </a:p>
        </p:txBody>
      </p:sp>
      <p:sp>
        <p:nvSpPr>
          <p:cNvPr id="139268" name="Rectangle 3">
            <a:extLst>
              <a:ext uri="{FF2B5EF4-FFF2-40B4-BE49-F238E27FC236}">
                <a16:creationId xmlns:a16="http://schemas.microsoft.com/office/drawing/2014/main" id="{305E6EA8-411D-4F76-A4CF-3E78D9146C53}"/>
              </a:ext>
            </a:extLst>
          </p:cNvPr>
          <p:cNvSpPr>
            <a:spLocks noGrp="1" noChangeArrowheads="1"/>
          </p:cNvSpPr>
          <p:nvPr>
            <p:ph type="body" idx="1"/>
          </p:nvPr>
        </p:nvSpPr>
        <p:spPr>
          <a:xfrm>
            <a:off x="395288" y="1052513"/>
            <a:ext cx="8229600" cy="5616575"/>
          </a:xfrm>
        </p:spPr>
        <p:txBody>
          <a:bodyPr/>
          <a:lstStyle/>
          <a:p>
            <a:pPr marL="609600" indent="-609600" eaLnBrk="1" hangingPunct="1"/>
            <a:r>
              <a:rPr lang="zh-CN" altLang="en-US" sz="4000"/>
              <a:t>优化数据模型的方法</a:t>
            </a:r>
          </a:p>
          <a:p>
            <a:pPr marL="990600" lvl="1" indent="-533400" eaLnBrk="1" hangingPunct="1">
              <a:buFontTx/>
              <a:buAutoNum type="circleNumDbPlain"/>
            </a:pPr>
            <a:r>
              <a:rPr lang="zh-CN" altLang="en-US" sz="3600"/>
              <a:t>确定数据依赖</a:t>
            </a:r>
          </a:p>
          <a:p>
            <a:pPr marL="990600" lvl="1" indent="-533400" eaLnBrk="1" hangingPunct="1">
              <a:buFontTx/>
              <a:buAutoNum type="circleNumDbPlain"/>
            </a:pPr>
            <a:r>
              <a:rPr lang="zh-CN" altLang="en-US" sz="3600"/>
              <a:t>对于各个关系模式之间的数据依赖进行极小化处理，消除冗余的联系</a:t>
            </a:r>
          </a:p>
          <a:p>
            <a:pPr marL="990600" lvl="1" indent="-533400" eaLnBrk="1" hangingPunct="1">
              <a:buFontTx/>
              <a:buAutoNum type="circleNumDbPlain"/>
            </a:pPr>
            <a:r>
              <a:rPr lang="zh-CN" altLang="en-US" sz="3600"/>
              <a:t>确定各关系模式分别属于第几范式</a:t>
            </a:r>
          </a:p>
          <a:p>
            <a:pPr marL="990600" lvl="1" indent="-533400" eaLnBrk="1" hangingPunct="1">
              <a:buFontTx/>
              <a:buAutoNum type="circleNumDbPlain"/>
            </a:pPr>
            <a:r>
              <a:rPr lang="zh-CN" altLang="en-US" sz="3600"/>
              <a:t>分析这些模式对于应用环境是否合适，确定是否要对它们进行合并或分解，并对关系模式进行必要的合并或分解。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926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926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9268">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3926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灯片编号占位符 5">
            <a:extLst>
              <a:ext uri="{FF2B5EF4-FFF2-40B4-BE49-F238E27FC236}">
                <a16:creationId xmlns:a16="http://schemas.microsoft.com/office/drawing/2014/main" id="{DAF4399D-8060-4851-9435-165F53B5505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BB1E46B-5A79-4D5B-97D9-A9D4E35A08D5}" type="slidenum">
              <a:rPr lang="zh-CN" altLang="en-US" sz="1400" smtClean="0"/>
              <a:pPr>
                <a:spcBef>
                  <a:spcPct val="0"/>
                </a:spcBef>
                <a:buFontTx/>
                <a:buNone/>
              </a:pPr>
              <a:t>137</a:t>
            </a:fld>
            <a:endParaRPr lang="en-US" altLang="zh-CN" sz="1400"/>
          </a:p>
        </p:txBody>
      </p:sp>
      <p:sp>
        <p:nvSpPr>
          <p:cNvPr id="146435" name="Rectangle 2">
            <a:extLst>
              <a:ext uri="{FF2B5EF4-FFF2-40B4-BE49-F238E27FC236}">
                <a16:creationId xmlns:a16="http://schemas.microsoft.com/office/drawing/2014/main" id="{DA4587E7-1605-4DFB-AE22-1B0C6CF40665}"/>
              </a:ext>
            </a:extLst>
          </p:cNvPr>
          <p:cNvSpPr>
            <a:spLocks noGrp="1" noChangeArrowheads="1"/>
          </p:cNvSpPr>
          <p:nvPr>
            <p:ph type="title"/>
          </p:nvPr>
        </p:nvSpPr>
        <p:spPr/>
        <p:txBody>
          <a:bodyPr/>
          <a:lstStyle/>
          <a:p>
            <a:pPr eaLnBrk="1" hangingPunct="1"/>
            <a:r>
              <a:rPr lang="zh-CN" altLang="en-US" b="1"/>
              <a:t>逻辑结构设计小结</a:t>
            </a:r>
          </a:p>
        </p:txBody>
      </p:sp>
      <p:sp>
        <p:nvSpPr>
          <p:cNvPr id="141316" name="Rectangle 3">
            <a:extLst>
              <a:ext uri="{FF2B5EF4-FFF2-40B4-BE49-F238E27FC236}">
                <a16:creationId xmlns:a16="http://schemas.microsoft.com/office/drawing/2014/main" id="{212F480E-AEEF-4A82-B549-D5063D09D807}"/>
              </a:ext>
            </a:extLst>
          </p:cNvPr>
          <p:cNvSpPr>
            <a:spLocks noGrp="1" noChangeArrowheads="1"/>
          </p:cNvSpPr>
          <p:nvPr>
            <p:ph type="body" idx="1"/>
          </p:nvPr>
        </p:nvSpPr>
        <p:spPr>
          <a:xfrm>
            <a:off x="457200" y="1600200"/>
            <a:ext cx="8435975" cy="4525963"/>
          </a:xfrm>
        </p:spPr>
        <p:txBody>
          <a:bodyPr/>
          <a:lstStyle/>
          <a:p>
            <a:pPr marL="609600" indent="-609600" eaLnBrk="1" hangingPunct="1"/>
            <a:r>
              <a:rPr lang="zh-CN" altLang="en-US" sz="4000"/>
              <a:t>设计用户子模式</a:t>
            </a:r>
          </a:p>
          <a:p>
            <a:pPr marL="990600" lvl="1" indent="-533400" eaLnBrk="1" hangingPunct="1">
              <a:buFontTx/>
              <a:buAutoNum type="circleNumDbPlain"/>
            </a:pPr>
            <a:r>
              <a:rPr lang="zh-CN" altLang="en-US" sz="3600"/>
              <a:t>使用更符合用户习惯的别名</a:t>
            </a:r>
          </a:p>
          <a:p>
            <a:pPr marL="990600" lvl="1" indent="-533400" eaLnBrk="1" hangingPunct="1">
              <a:buFontTx/>
              <a:buAutoNum type="circleNumDbPlain"/>
            </a:pPr>
            <a:r>
              <a:rPr lang="zh-CN" altLang="en-US" sz="3600"/>
              <a:t>针对不同级别的用户定义不同的</a:t>
            </a:r>
            <a:br>
              <a:rPr lang="zh-CN" altLang="en-US" sz="3600"/>
            </a:br>
            <a:r>
              <a:rPr lang="zh-CN" altLang="en-US" sz="3600"/>
              <a:t>外模式，以满足系统对安全性要求</a:t>
            </a:r>
          </a:p>
          <a:p>
            <a:pPr marL="990600" lvl="1" indent="-533400" eaLnBrk="1" hangingPunct="1">
              <a:buFontTx/>
              <a:buAutoNum type="circleNumDbPlain"/>
            </a:pPr>
            <a:r>
              <a:rPr lang="zh-CN" altLang="en-US" sz="3600"/>
              <a:t>简化用户对系统的使用</a:t>
            </a:r>
          </a:p>
          <a:p>
            <a:pPr marL="609600" indent="-609600"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131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131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131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灯片编号占位符 5">
            <a:extLst>
              <a:ext uri="{FF2B5EF4-FFF2-40B4-BE49-F238E27FC236}">
                <a16:creationId xmlns:a16="http://schemas.microsoft.com/office/drawing/2014/main" id="{D32EAD96-431F-40E4-8C53-3E4DE9AD827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29DF3FD-7D3C-4F89-93DA-08FC569659D1}" type="slidenum">
              <a:rPr lang="zh-CN" altLang="en-US" sz="1400" smtClean="0"/>
              <a:pPr>
                <a:spcBef>
                  <a:spcPct val="0"/>
                </a:spcBef>
                <a:buFontTx/>
                <a:buNone/>
              </a:pPr>
              <a:t>138</a:t>
            </a:fld>
            <a:endParaRPr lang="en-US" altLang="zh-CN" sz="1400"/>
          </a:p>
        </p:txBody>
      </p:sp>
      <p:sp>
        <p:nvSpPr>
          <p:cNvPr id="147459" name="Rectangle 2">
            <a:extLst>
              <a:ext uri="{FF2B5EF4-FFF2-40B4-BE49-F238E27FC236}">
                <a16:creationId xmlns:a16="http://schemas.microsoft.com/office/drawing/2014/main" id="{C8EC462D-9C58-4D4E-9804-FD4122B9E525}"/>
              </a:ext>
            </a:extLst>
          </p:cNvPr>
          <p:cNvSpPr>
            <a:spLocks noGrp="1" noChangeArrowheads="1"/>
          </p:cNvSpPr>
          <p:nvPr>
            <p:ph type="title"/>
          </p:nvPr>
        </p:nvSpPr>
        <p:spPr/>
        <p:txBody>
          <a:bodyPr/>
          <a:lstStyle/>
          <a:p>
            <a:pPr eaLnBrk="1" hangingPunct="1"/>
            <a:r>
              <a:rPr lang="en-US" altLang="zh-CN"/>
              <a:t>7.5 </a:t>
            </a:r>
            <a:r>
              <a:rPr lang="zh-CN" altLang="en-US"/>
              <a:t>物理结构设计</a:t>
            </a:r>
            <a:endParaRPr lang="zh-CN" altLang="en-US" b="1"/>
          </a:p>
        </p:txBody>
      </p:sp>
      <p:sp>
        <p:nvSpPr>
          <p:cNvPr id="142340" name="Rectangle 3">
            <a:extLst>
              <a:ext uri="{FF2B5EF4-FFF2-40B4-BE49-F238E27FC236}">
                <a16:creationId xmlns:a16="http://schemas.microsoft.com/office/drawing/2014/main" id="{A5145627-EC9E-429B-AF2D-4F0082FB4575}"/>
              </a:ext>
            </a:extLst>
          </p:cNvPr>
          <p:cNvSpPr>
            <a:spLocks noGrp="1" noChangeArrowheads="1"/>
          </p:cNvSpPr>
          <p:nvPr>
            <p:ph type="body" idx="1"/>
          </p:nvPr>
        </p:nvSpPr>
        <p:spPr/>
        <p:txBody>
          <a:bodyPr/>
          <a:lstStyle/>
          <a:p>
            <a:pPr eaLnBrk="1" hangingPunct="1"/>
            <a:r>
              <a:rPr lang="zh-CN" altLang="en-US" sz="3600"/>
              <a:t>数据库在物理设备上的</a:t>
            </a:r>
            <a:r>
              <a:rPr lang="zh-CN" altLang="en-US" sz="3600">
                <a:solidFill>
                  <a:schemeClr val="accent2"/>
                </a:solidFill>
              </a:rPr>
              <a:t>存储结构与存取方法</a:t>
            </a:r>
            <a:r>
              <a:rPr lang="zh-CN" altLang="en-US" sz="3600"/>
              <a:t>称为数据库的物理结构，它依赖于选定的数据库管理系统。</a:t>
            </a:r>
          </a:p>
          <a:p>
            <a:pPr eaLnBrk="1" hangingPunct="1"/>
            <a:r>
              <a:rPr lang="zh-CN" altLang="en-US" sz="3600"/>
              <a:t>为一个给定的逻辑数据模型选取一个最适合应用环境的物理结构的过程，就是数据库的物理设计。</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234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灯片编号占位符 5">
            <a:extLst>
              <a:ext uri="{FF2B5EF4-FFF2-40B4-BE49-F238E27FC236}">
                <a16:creationId xmlns:a16="http://schemas.microsoft.com/office/drawing/2014/main" id="{94E248A4-74CA-463C-A92F-DA1A4C43057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50C3221-01D0-4680-BBB5-7926983D5968}" type="slidenum">
              <a:rPr lang="zh-CN" altLang="en-US" sz="1400" smtClean="0"/>
              <a:pPr>
                <a:spcBef>
                  <a:spcPct val="0"/>
                </a:spcBef>
                <a:buFontTx/>
                <a:buNone/>
              </a:pPr>
              <a:t>139</a:t>
            </a:fld>
            <a:endParaRPr lang="en-US" altLang="zh-CN" sz="1400"/>
          </a:p>
        </p:txBody>
      </p:sp>
      <p:sp>
        <p:nvSpPr>
          <p:cNvPr id="148483" name="Rectangle 2">
            <a:extLst>
              <a:ext uri="{FF2B5EF4-FFF2-40B4-BE49-F238E27FC236}">
                <a16:creationId xmlns:a16="http://schemas.microsoft.com/office/drawing/2014/main" id="{591150E7-7C96-4770-9084-6056679CD2FE}"/>
              </a:ext>
            </a:extLst>
          </p:cNvPr>
          <p:cNvSpPr>
            <a:spLocks noGrp="1" noChangeArrowheads="1"/>
          </p:cNvSpPr>
          <p:nvPr>
            <p:ph type="title"/>
          </p:nvPr>
        </p:nvSpPr>
        <p:spPr/>
        <p:txBody>
          <a:bodyPr/>
          <a:lstStyle/>
          <a:p>
            <a:pPr eaLnBrk="1" hangingPunct="1"/>
            <a:r>
              <a:rPr lang="zh-CN" altLang="en-US" b="1"/>
              <a:t>数据库物理设计的步骤</a:t>
            </a:r>
          </a:p>
        </p:txBody>
      </p:sp>
      <p:sp>
        <p:nvSpPr>
          <p:cNvPr id="143364" name="Rectangle 3">
            <a:extLst>
              <a:ext uri="{FF2B5EF4-FFF2-40B4-BE49-F238E27FC236}">
                <a16:creationId xmlns:a16="http://schemas.microsoft.com/office/drawing/2014/main" id="{2A1C2F05-7220-4397-B7D5-7CEE788D7A81}"/>
              </a:ext>
            </a:extLst>
          </p:cNvPr>
          <p:cNvSpPr>
            <a:spLocks noGrp="1" noChangeArrowheads="1"/>
          </p:cNvSpPr>
          <p:nvPr>
            <p:ph type="body" idx="1"/>
          </p:nvPr>
        </p:nvSpPr>
        <p:spPr>
          <a:xfrm>
            <a:off x="457200" y="1600200"/>
            <a:ext cx="8229600" cy="4997450"/>
          </a:xfrm>
        </p:spPr>
        <p:txBody>
          <a:bodyPr/>
          <a:lstStyle/>
          <a:p>
            <a:pPr eaLnBrk="1" hangingPunct="1">
              <a:lnSpc>
                <a:spcPct val="90000"/>
              </a:lnSpc>
            </a:pPr>
            <a:r>
              <a:rPr lang="zh-CN" altLang="en-US" sz="3600" dirty="0"/>
              <a:t>确定数据库的物理结构，在关系数据库中主要指</a:t>
            </a:r>
            <a:r>
              <a:rPr lang="zh-CN" altLang="en-US" sz="3600" dirty="0">
                <a:solidFill>
                  <a:schemeClr val="accent2"/>
                </a:solidFill>
              </a:rPr>
              <a:t>存取方法和存储结构</a:t>
            </a:r>
          </a:p>
          <a:p>
            <a:pPr eaLnBrk="1" hangingPunct="1">
              <a:lnSpc>
                <a:spcPct val="90000"/>
              </a:lnSpc>
            </a:pPr>
            <a:r>
              <a:rPr lang="zh-CN" altLang="en-US" sz="3600" dirty="0"/>
              <a:t>对物理结构进行评价，评价的重点是</a:t>
            </a:r>
            <a:r>
              <a:rPr lang="zh-CN" altLang="en-US" sz="3600" dirty="0">
                <a:solidFill>
                  <a:schemeClr val="accent2"/>
                </a:solidFill>
              </a:rPr>
              <a:t>时间和空间效率</a:t>
            </a:r>
          </a:p>
          <a:p>
            <a:pPr eaLnBrk="1" hangingPunct="1">
              <a:lnSpc>
                <a:spcPct val="90000"/>
              </a:lnSpc>
            </a:pPr>
            <a:r>
              <a:rPr lang="zh-CN" altLang="en-US" sz="3600" dirty="0"/>
              <a:t>如果评价结果满足原设计要求，则可进入到物理实施阶段</a:t>
            </a:r>
          </a:p>
          <a:p>
            <a:pPr eaLnBrk="1" hangingPunct="1">
              <a:lnSpc>
                <a:spcPct val="90000"/>
              </a:lnSpc>
            </a:pPr>
            <a:r>
              <a:rPr lang="zh-CN" altLang="en-US" sz="3600" dirty="0"/>
              <a:t>否则，需要重新设计或修改物理结构，有时甚至要返回逻辑设计阶段修改数据模型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6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36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36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a:extLst>
              <a:ext uri="{FF2B5EF4-FFF2-40B4-BE49-F238E27FC236}">
                <a16:creationId xmlns:a16="http://schemas.microsoft.com/office/drawing/2014/main" id="{A033EB74-B584-4EEA-B89C-65EE01D6196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4C84D65-F095-4D9D-87E8-06CB75998E26}" type="slidenum">
              <a:rPr lang="zh-CN" altLang="en-US" sz="1400" smtClean="0"/>
              <a:pPr>
                <a:spcBef>
                  <a:spcPct val="0"/>
                </a:spcBef>
                <a:buFontTx/>
                <a:buNone/>
              </a:pPr>
              <a:t>14</a:t>
            </a:fld>
            <a:endParaRPr lang="en-US" altLang="zh-CN" sz="1400"/>
          </a:p>
        </p:txBody>
      </p:sp>
      <p:sp>
        <p:nvSpPr>
          <p:cNvPr id="17411" name="Rectangle 3">
            <a:extLst>
              <a:ext uri="{FF2B5EF4-FFF2-40B4-BE49-F238E27FC236}">
                <a16:creationId xmlns:a16="http://schemas.microsoft.com/office/drawing/2014/main" id="{888B3D25-52FB-45EA-A2D4-1F0B97888196}"/>
              </a:ext>
            </a:extLst>
          </p:cNvPr>
          <p:cNvSpPr>
            <a:spLocks noGrp="1" noChangeArrowheads="1"/>
          </p:cNvSpPr>
          <p:nvPr>
            <p:ph type="body" idx="1"/>
          </p:nvPr>
        </p:nvSpPr>
        <p:spPr>
          <a:xfrm>
            <a:off x="457200" y="1600200"/>
            <a:ext cx="8229600" cy="3629025"/>
          </a:xfrm>
        </p:spPr>
        <p:txBody>
          <a:bodyPr/>
          <a:lstStyle/>
          <a:p>
            <a:pPr eaLnBrk="1" hangingPunct="1">
              <a:buFontTx/>
              <a:buNone/>
            </a:pPr>
            <a:r>
              <a:rPr lang="en-US" altLang="zh-CN" sz="4000" b="1"/>
              <a:t>3. </a:t>
            </a:r>
            <a:r>
              <a:rPr lang="zh-CN" altLang="en-US" sz="4000" b="1"/>
              <a:t>逻辑结构设计阶段</a:t>
            </a:r>
          </a:p>
          <a:p>
            <a:pPr lvl="1" eaLnBrk="1" hangingPunct="1"/>
            <a:r>
              <a:rPr lang="zh-CN" altLang="en-US" sz="4000"/>
              <a:t>将概念结构转换为某个</a:t>
            </a:r>
            <a:r>
              <a:rPr lang="en-US" altLang="zh-CN" sz="4000"/>
              <a:t>DBMS</a:t>
            </a:r>
            <a:r>
              <a:rPr lang="zh-CN" altLang="en-US" sz="4000"/>
              <a:t>所支持的数据模型</a:t>
            </a:r>
          </a:p>
          <a:p>
            <a:pPr lvl="1" eaLnBrk="1" hangingPunct="1"/>
            <a:r>
              <a:rPr lang="zh-CN" altLang="en-US" sz="4000"/>
              <a:t>对其进行优化</a:t>
            </a:r>
          </a:p>
          <a:p>
            <a:pPr eaLnBrk="1" hangingPunct="1"/>
            <a:endParaRPr lang="zh-CN" altLang="en-US" sz="4400"/>
          </a:p>
        </p:txBody>
      </p:sp>
      <p:sp>
        <p:nvSpPr>
          <p:cNvPr id="17412" name="Rectangle 4">
            <a:extLst>
              <a:ext uri="{FF2B5EF4-FFF2-40B4-BE49-F238E27FC236}">
                <a16:creationId xmlns:a16="http://schemas.microsoft.com/office/drawing/2014/main" id="{AA9439F7-764E-4F76-9A96-65EF03EF1D1A}"/>
              </a:ext>
            </a:extLst>
          </p:cNvPr>
          <p:cNvSpPr>
            <a:spLocks noGrp="1" noRot="1" noChangeArrowheads="1"/>
          </p:cNvSpPr>
          <p:nvPr>
            <p:ph type="title"/>
          </p:nvPr>
        </p:nvSpPr>
        <p:spPr>
          <a:noFill/>
        </p:spPr>
        <p:txBody>
          <a:bodyPr/>
          <a:lstStyle/>
          <a:p>
            <a:pPr eaLnBrk="1" hangingPunct="1"/>
            <a:r>
              <a:rPr lang="zh-CN" altLang="en-US" b="1"/>
              <a:t>数据库设计的</a:t>
            </a:r>
            <a:r>
              <a:rPr lang="en-US" altLang="zh-CN" b="1"/>
              <a:t>6</a:t>
            </a:r>
            <a:r>
              <a:rPr lang="zh-CN" altLang="en-US" b="1"/>
              <a:t>个阶段</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灯片编号占位符 5">
            <a:extLst>
              <a:ext uri="{FF2B5EF4-FFF2-40B4-BE49-F238E27FC236}">
                <a16:creationId xmlns:a16="http://schemas.microsoft.com/office/drawing/2014/main" id="{F31D120C-F08E-4FD7-A17A-201A6AC2643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48816F8-6963-4F20-AA49-700D27793F27}" type="slidenum">
              <a:rPr lang="zh-CN" altLang="en-US" sz="1400" smtClean="0"/>
              <a:pPr>
                <a:spcBef>
                  <a:spcPct val="0"/>
                </a:spcBef>
                <a:buFontTx/>
                <a:buNone/>
              </a:pPr>
              <a:t>140</a:t>
            </a:fld>
            <a:endParaRPr lang="en-US" altLang="zh-CN" sz="1400"/>
          </a:p>
        </p:txBody>
      </p:sp>
      <p:pic>
        <p:nvPicPr>
          <p:cNvPr id="149507" name="Picture 4">
            <a:extLst>
              <a:ext uri="{FF2B5EF4-FFF2-40B4-BE49-F238E27FC236}">
                <a16:creationId xmlns:a16="http://schemas.microsoft.com/office/drawing/2014/main" id="{7957DB3A-8871-4644-B534-1F638B5D168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95288" y="1008063"/>
            <a:ext cx="8424862" cy="5013325"/>
          </a:xfrm>
          <a:noFill/>
        </p:spPr>
      </p:pic>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灯片编号占位符 5">
            <a:extLst>
              <a:ext uri="{FF2B5EF4-FFF2-40B4-BE49-F238E27FC236}">
                <a16:creationId xmlns:a16="http://schemas.microsoft.com/office/drawing/2014/main" id="{C1CE0B22-2543-496E-93EF-AA0D5A55BE5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514C4D3-C607-4F4B-9F73-960877EF9900}" type="slidenum">
              <a:rPr lang="zh-CN" altLang="en-US" sz="1400" smtClean="0"/>
              <a:pPr>
                <a:spcBef>
                  <a:spcPct val="0"/>
                </a:spcBef>
                <a:buFontTx/>
                <a:buNone/>
              </a:pPr>
              <a:t>141</a:t>
            </a:fld>
            <a:endParaRPr lang="en-US" altLang="zh-CN" sz="1400"/>
          </a:p>
        </p:txBody>
      </p:sp>
      <p:sp>
        <p:nvSpPr>
          <p:cNvPr id="150531" name="Rectangle 2">
            <a:extLst>
              <a:ext uri="{FF2B5EF4-FFF2-40B4-BE49-F238E27FC236}">
                <a16:creationId xmlns:a16="http://schemas.microsoft.com/office/drawing/2014/main" id="{AAAD9578-598C-4F24-B2DF-BC584238D884}"/>
              </a:ext>
            </a:extLst>
          </p:cNvPr>
          <p:cNvSpPr>
            <a:spLocks noGrp="1" noChangeArrowheads="1"/>
          </p:cNvSpPr>
          <p:nvPr>
            <p:ph type="title"/>
          </p:nvPr>
        </p:nvSpPr>
        <p:spPr/>
        <p:txBody>
          <a:bodyPr/>
          <a:lstStyle/>
          <a:p>
            <a:pPr eaLnBrk="1" hangingPunct="1"/>
            <a:r>
              <a:rPr lang="en-US" altLang="zh-CN"/>
              <a:t>7.5 </a:t>
            </a:r>
            <a:r>
              <a:rPr lang="zh-CN" altLang="en-US"/>
              <a:t>物理结构设计</a:t>
            </a:r>
            <a:endParaRPr lang="zh-CN" altLang="en-US" b="1"/>
          </a:p>
        </p:txBody>
      </p:sp>
      <p:sp>
        <p:nvSpPr>
          <p:cNvPr id="150532" name="Rectangle 3">
            <a:extLst>
              <a:ext uri="{FF2B5EF4-FFF2-40B4-BE49-F238E27FC236}">
                <a16:creationId xmlns:a16="http://schemas.microsoft.com/office/drawing/2014/main" id="{30A86395-7639-43C8-BC15-071A5C6B2E30}"/>
              </a:ext>
            </a:extLst>
          </p:cNvPr>
          <p:cNvSpPr>
            <a:spLocks noGrp="1" noChangeArrowheads="1"/>
          </p:cNvSpPr>
          <p:nvPr>
            <p:ph type="body" idx="1"/>
          </p:nvPr>
        </p:nvSpPr>
        <p:spPr/>
        <p:txBody>
          <a:bodyPr/>
          <a:lstStyle/>
          <a:p>
            <a:pPr eaLnBrk="1" hangingPunct="1">
              <a:buFontTx/>
              <a:buNone/>
            </a:pPr>
            <a:r>
              <a:rPr lang="en-US" altLang="zh-CN" sz="3600" b="1"/>
              <a:t>7.5.1 </a:t>
            </a:r>
            <a:r>
              <a:rPr lang="zh-CN" altLang="en-US" sz="3600"/>
              <a:t>数据库物理设计的内容和方法</a:t>
            </a:r>
          </a:p>
          <a:p>
            <a:pPr eaLnBrk="1" hangingPunct="1">
              <a:buFontTx/>
              <a:buNone/>
            </a:pPr>
            <a:r>
              <a:rPr lang="en-US" altLang="zh-CN" sz="3600" b="1"/>
              <a:t>7.5.2 </a:t>
            </a:r>
            <a:r>
              <a:rPr lang="zh-CN" altLang="en-US" sz="3600"/>
              <a:t>关系模式存取方法选择</a:t>
            </a:r>
          </a:p>
          <a:p>
            <a:pPr eaLnBrk="1" hangingPunct="1">
              <a:buFontTx/>
              <a:buNone/>
            </a:pPr>
            <a:r>
              <a:rPr lang="en-US" altLang="zh-CN" sz="3600" b="1"/>
              <a:t>7.5.3 </a:t>
            </a:r>
            <a:r>
              <a:rPr lang="zh-CN" altLang="en-US" sz="3600"/>
              <a:t>确定数据库的存储结构</a:t>
            </a:r>
          </a:p>
          <a:p>
            <a:pPr eaLnBrk="1" hangingPunct="1">
              <a:buFontTx/>
              <a:buNone/>
            </a:pPr>
            <a:r>
              <a:rPr lang="en-US" altLang="zh-CN" sz="3600" b="1"/>
              <a:t>7.5.4 </a:t>
            </a:r>
            <a:r>
              <a:rPr lang="zh-CN" altLang="en-US" sz="3600"/>
              <a:t>评价物理结构</a:t>
            </a:r>
          </a:p>
          <a:p>
            <a:pPr eaLnBrk="1" hangingPunct="1"/>
            <a:endParaRPr lang="zh-CN" altLang="en-US" sz="360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灯片编号占位符 5">
            <a:extLst>
              <a:ext uri="{FF2B5EF4-FFF2-40B4-BE49-F238E27FC236}">
                <a16:creationId xmlns:a16="http://schemas.microsoft.com/office/drawing/2014/main" id="{B8A788E6-26A7-4691-B1FB-5550CA325F8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E4B0F34-8273-48E0-B82A-539A790563E3}" type="slidenum">
              <a:rPr lang="zh-CN" altLang="en-US" sz="1400" smtClean="0"/>
              <a:pPr>
                <a:spcBef>
                  <a:spcPct val="0"/>
                </a:spcBef>
                <a:buFontTx/>
                <a:buNone/>
              </a:pPr>
              <a:t>142</a:t>
            </a:fld>
            <a:endParaRPr lang="en-US" altLang="zh-CN" sz="1400"/>
          </a:p>
        </p:txBody>
      </p:sp>
      <p:sp>
        <p:nvSpPr>
          <p:cNvPr id="151555" name="Rectangle 2">
            <a:extLst>
              <a:ext uri="{FF2B5EF4-FFF2-40B4-BE49-F238E27FC236}">
                <a16:creationId xmlns:a16="http://schemas.microsoft.com/office/drawing/2014/main" id="{27047CB9-3B40-4CB4-9B3B-DAC9C85A9949}"/>
              </a:ext>
            </a:extLst>
          </p:cNvPr>
          <p:cNvSpPr>
            <a:spLocks noGrp="1" noChangeArrowheads="1"/>
          </p:cNvSpPr>
          <p:nvPr>
            <p:ph type="title"/>
          </p:nvPr>
        </p:nvSpPr>
        <p:spPr>
          <a:xfrm>
            <a:off x="285750" y="500063"/>
            <a:ext cx="8686800" cy="1143000"/>
          </a:xfrm>
        </p:spPr>
        <p:txBody>
          <a:bodyPr/>
          <a:lstStyle/>
          <a:p>
            <a:pPr eaLnBrk="1" hangingPunct="1"/>
            <a:r>
              <a:rPr lang="en-US" altLang="zh-CN" sz="4000"/>
              <a:t>7.5.1 </a:t>
            </a:r>
            <a:r>
              <a:rPr lang="zh-CN" altLang="en-US" sz="4000" b="1"/>
              <a:t>数据库物理设计的内容和方法</a:t>
            </a:r>
          </a:p>
        </p:txBody>
      </p:sp>
      <p:sp>
        <p:nvSpPr>
          <p:cNvPr id="146436" name="Rectangle 3">
            <a:extLst>
              <a:ext uri="{FF2B5EF4-FFF2-40B4-BE49-F238E27FC236}">
                <a16:creationId xmlns:a16="http://schemas.microsoft.com/office/drawing/2014/main" id="{CA529B3E-988A-4CF0-B28A-316028826CC5}"/>
              </a:ext>
            </a:extLst>
          </p:cNvPr>
          <p:cNvSpPr>
            <a:spLocks noGrp="1" noChangeArrowheads="1"/>
          </p:cNvSpPr>
          <p:nvPr>
            <p:ph type="body" idx="1"/>
          </p:nvPr>
        </p:nvSpPr>
        <p:spPr>
          <a:xfrm>
            <a:off x="457200" y="2033588"/>
            <a:ext cx="8229600" cy="3916362"/>
          </a:xfrm>
        </p:spPr>
        <p:txBody>
          <a:bodyPr/>
          <a:lstStyle/>
          <a:p>
            <a:pPr eaLnBrk="1" hangingPunct="1">
              <a:lnSpc>
                <a:spcPct val="90000"/>
              </a:lnSpc>
            </a:pPr>
            <a:r>
              <a:rPr lang="zh-CN" altLang="en-US" sz="4000"/>
              <a:t>设计物理数据库结构的准备工作</a:t>
            </a:r>
          </a:p>
          <a:p>
            <a:pPr lvl="1" eaLnBrk="1" hangingPunct="1">
              <a:lnSpc>
                <a:spcPct val="90000"/>
              </a:lnSpc>
            </a:pPr>
            <a:r>
              <a:rPr lang="zh-CN" altLang="en-US" sz="3600"/>
              <a:t>对要运行的事务进行详细分析，</a:t>
            </a:r>
            <a:br>
              <a:rPr lang="zh-CN" altLang="en-US" sz="3600"/>
            </a:br>
            <a:r>
              <a:rPr lang="zh-CN" altLang="en-US" sz="3600"/>
              <a:t>获得选择物理数据库设计所需要的参数</a:t>
            </a:r>
          </a:p>
          <a:p>
            <a:pPr lvl="1" eaLnBrk="1" hangingPunct="1">
              <a:lnSpc>
                <a:spcPct val="90000"/>
              </a:lnSpc>
            </a:pPr>
            <a:r>
              <a:rPr lang="zh-CN" altLang="en-US" sz="3600"/>
              <a:t>充分了解所用</a:t>
            </a:r>
            <a:r>
              <a:rPr lang="en-US" altLang="zh-CN" sz="3600"/>
              <a:t>RDBMS</a:t>
            </a:r>
            <a:r>
              <a:rPr lang="zh-CN" altLang="en-US" sz="3600"/>
              <a:t>的内部特征，特别是系统提供的存取方法和存储结构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643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643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643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灯片编号占位符 5">
            <a:extLst>
              <a:ext uri="{FF2B5EF4-FFF2-40B4-BE49-F238E27FC236}">
                <a16:creationId xmlns:a16="http://schemas.microsoft.com/office/drawing/2014/main" id="{B2B5C3E0-5264-42F4-B902-02185F9B78D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0636A7C-6C51-4DDA-A6F0-6D39226755DF}" type="slidenum">
              <a:rPr lang="zh-CN" altLang="en-US" sz="1400" smtClean="0"/>
              <a:pPr>
                <a:spcBef>
                  <a:spcPct val="0"/>
                </a:spcBef>
                <a:buFontTx/>
                <a:buNone/>
              </a:pPr>
              <a:t>143</a:t>
            </a:fld>
            <a:endParaRPr lang="en-US" altLang="zh-CN" sz="1400"/>
          </a:p>
        </p:txBody>
      </p:sp>
      <p:sp>
        <p:nvSpPr>
          <p:cNvPr id="152579" name="Rectangle 2">
            <a:extLst>
              <a:ext uri="{FF2B5EF4-FFF2-40B4-BE49-F238E27FC236}">
                <a16:creationId xmlns:a16="http://schemas.microsoft.com/office/drawing/2014/main" id="{B919C4F2-E6EB-4A68-A5F4-BA7E56CF4F98}"/>
              </a:ext>
            </a:extLst>
          </p:cNvPr>
          <p:cNvSpPr>
            <a:spLocks noGrp="1" noChangeArrowheads="1"/>
          </p:cNvSpPr>
          <p:nvPr>
            <p:ph type="title"/>
          </p:nvPr>
        </p:nvSpPr>
        <p:spPr/>
        <p:txBody>
          <a:bodyPr/>
          <a:lstStyle/>
          <a:p>
            <a:pPr eaLnBrk="1" hangingPunct="1"/>
            <a:r>
              <a:rPr lang="zh-CN" altLang="en-US" b="1"/>
              <a:t>选择物理数据库设计所需参数</a:t>
            </a:r>
          </a:p>
        </p:txBody>
      </p:sp>
      <p:sp>
        <p:nvSpPr>
          <p:cNvPr id="147460" name="Rectangle 3">
            <a:extLst>
              <a:ext uri="{FF2B5EF4-FFF2-40B4-BE49-F238E27FC236}">
                <a16:creationId xmlns:a16="http://schemas.microsoft.com/office/drawing/2014/main" id="{7AB6FB5A-AD05-45A9-AD57-EC396A9EFF3D}"/>
              </a:ext>
            </a:extLst>
          </p:cNvPr>
          <p:cNvSpPr>
            <a:spLocks noGrp="1" noChangeArrowheads="1"/>
          </p:cNvSpPr>
          <p:nvPr>
            <p:ph type="body" idx="1"/>
          </p:nvPr>
        </p:nvSpPr>
        <p:spPr/>
        <p:txBody>
          <a:bodyPr/>
          <a:lstStyle/>
          <a:p>
            <a:pPr eaLnBrk="1" hangingPunct="1"/>
            <a:r>
              <a:rPr lang="zh-CN" altLang="en-US" sz="4000"/>
              <a:t>数据库查询事务</a:t>
            </a:r>
          </a:p>
          <a:p>
            <a:pPr lvl="1" eaLnBrk="1" hangingPunct="1"/>
            <a:r>
              <a:rPr lang="zh-CN" altLang="en-US" sz="3600"/>
              <a:t>查询的关系</a:t>
            </a:r>
          </a:p>
          <a:p>
            <a:pPr lvl="1" eaLnBrk="1" hangingPunct="1"/>
            <a:r>
              <a:rPr lang="zh-CN" altLang="en-US" sz="3600"/>
              <a:t>查询条件所涉及的属性</a:t>
            </a:r>
          </a:p>
          <a:p>
            <a:pPr lvl="1" eaLnBrk="1" hangingPunct="1"/>
            <a:r>
              <a:rPr lang="zh-CN" altLang="en-US" sz="3600"/>
              <a:t>连接条件所涉及的属性</a:t>
            </a:r>
          </a:p>
          <a:p>
            <a:pPr lvl="1" eaLnBrk="1" hangingPunct="1"/>
            <a:r>
              <a:rPr lang="zh-CN" altLang="en-US" sz="3600"/>
              <a:t>查询的投影属性</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746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746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7460">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746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灯片编号占位符 5">
            <a:extLst>
              <a:ext uri="{FF2B5EF4-FFF2-40B4-BE49-F238E27FC236}">
                <a16:creationId xmlns:a16="http://schemas.microsoft.com/office/drawing/2014/main" id="{520A365E-F945-48AC-B1DF-1A4B9925EE4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3DA2D77-6087-4667-A55B-2296449E5B8E}" type="slidenum">
              <a:rPr lang="zh-CN" altLang="en-US" sz="1400" smtClean="0"/>
              <a:pPr>
                <a:spcBef>
                  <a:spcPct val="0"/>
                </a:spcBef>
                <a:buFontTx/>
                <a:buNone/>
              </a:pPr>
              <a:t>144</a:t>
            </a:fld>
            <a:endParaRPr lang="en-US" altLang="zh-CN" sz="1400"/>
          </a:p>
        </p:txBody>
      </p:sp>
      <p:sp>
        <p:nvSpPr>
          <p:cNvPr id="153603" name="Rectangle 2">
            <a:extLst>
              <a:ext uri="{FF2B5EF4-FFF2-40B4-BE49-F238E27FC236}">
                <a16:creationId xmlns:a16="http://schemas.microsoft.com/office/drawing/2014/main" id="{A1E6B3B3-28DE-4B60-822A-F59696633938}"/>
              </a:ext>
            </a:extLst>
          </p:cNvPr>
          <p:cNvSpPr>
            <a:spLocks noGrp="1" noChangeArrowheads="1"/>
          </p:cNvSpPr>
          <p:nvPr>
            <p:ph type="title"/>
          </p:nvPr>
        </p:nvSpPr>
        <p:spPr/>
        <p:txBody>
          <a:bodyPr/>
          <a:lstStyle/>
          <a:p>
            <a:pPr eaLnBrk="1" hangingPunct="1"/>
            <a:r>
              <a:rPr lang="zh-CN" altLang="en-US" b="1"/>
              <a:t>选择物理数据库设计所需参数</a:t>
            </a:r>
          </a:p>
        </p:txBody>
      </p:sp>
      <p:sp>
        <p:nvSpPr>
          <p:cNvPr id="148484" name="Rectangle 3">
            <a:extLst>
              <a:ext uri="{FF2B5EF4-FFF2-40B4-BE49-F238E27FC236}">
                <a16:creationId xmlns:a16="http://schemas.microsoft.com/office/drawing/2014/main" id="{A9D88C72-945C-4E8F-A07E-86047F20CBCC}"/>
              </a:ext>
            </a:extLst>
          </p:cNvPr>
          <p:cNvSpPr>
            <a:spLocks noGrp="1" noChangeArrowheads="1"/>
          </p:cNvSpPr>
          <p:nvPr>
            <p:ph type="body" idx="1"/>
          </p:nvPr>
        </p:nvSpPr>
        <p:spPr>
          <a:xfrm>
            <a:off x="457200" y="1600200"/>
            <a:ext cx="8218488" cy="4525963"/>
          </a:xfrm>
        </p:spPr>
        <p:txBody>
          <a:bodyPr/>
          <a:lstStyle/>
          <a:p>
            <a:pPr eaLnBrk="1" hangingPunct="1"/>
            <a:r>
              <a:rPr lang="zh-CN" altLang="en-US" sz="4000"/>
              <a:t>数据更新事务</a:t>
            </a:r>
          </a:p>
          <a:p>
            <a:pPr lvl="1" eaLnBrk="1" hangingPunct="1"/>
            <a:r>
              <a:rPr lang="zh-CN" altLang="en-US" sz="3600"/>
              <a:t>被更新的关系</a:t>
            </a:r>
          </a:p>
          <a:p>
            <a:pPr lvl="1" eaLnBrk="1" hangingPunct="1"/>
            <a:r>
              <a:rPr lang="zh-CN" altLang="en-US" sz="3600"/>
              <a:t>每个关系上的更新操作条件所涉及的属性</a:t>
            </a:r>
          </a:p>
          <a:p>
            <a:pPr lvl="1" eaLnBrk="1" hangingPunct="1"/>
            <a:r>
              <a:rPr lang="zh-CN" altLang="en-US" sz="3600"/>
              <a:t>修改操作要改变的属性值</a:t>
            </a:r>
          </a:p>
          <a:p>
            <a:pPr eaLnBrk="1" hangingPunct="1"/>
            <a:r>
              <a:rPr lang="zh-CN" altLang="en-US" sz="4000"/>
              <a:t>每个事务在各关系上运行的频率和性能要求</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848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848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8484">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848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灯片编号占位符 5">
            <a:extLst>
              <a:ext uri="{FF2B5EF4-FFF2-40B4-BE49-F238E27FC236}">
                <a16:creationId xmlns:a16="http://schemas.microsoft.com/office/drawing/2014/main" id="{4D6F46AC-BDB4-4E99-B3E5-D3A9DEAECFC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0FBADE5-A2F1-4A7F-B1DD-36CDAD5D77DF}" type="slidenum">
              <a:rPr lang="zh-CN" altLang="en-US" sz="1400" smtClean="0"/>
              <a:pPr>
                <a:spcBef>
                  <a:spcPct val="0"/>
                </a:spcBef>
                <a:buFontTx/>
                <a:buNone/>
              </a:pPr>
              <a:t>145</a:t>
            </a:fld>
            <a:endParaRPr lang="en-US" altLang="zh-CN" sz="1400"/>
          </a:p>
        </p:txBody>
      </p:sp>
      <p:sp>
        <p:nvSpPr>
          <p:cNvPr id="154627" name="Rectangle 2">
            <a:extLst>
              <a:ext uri="{FF2B5EF4-FFF2-40B4-BE49-F238E27FC236}">
                <a16:creationId xmlns:a16="http://schemas.microsoft.com/office/drawing/2014/main" id="{C94C4F73-44F2-455C-BC8C-46E7D2A55355}"/>
              </a:ext>
            </a:extLst>
          </p:cNvPr>
          <p:cNvSpPr>
            <a:spLocks noGrp="1" noChangeArrowheads="1"/>
          </p:cNvSpPr>
          <p:nvPr>
            <p:ph type="title"/>
          </p:nvPr>
        </p:nvSpPr>
        <p:spPr/>
        <p:txBody>
          <a:bodyPr/>
          <a:lstStyle/>
          <a:p>
            <a:pPr eaLnBrk="1" hangingPunct="1"/>
            <a:r>
              <a:rPr lang="zh-CN" altLang="en-US" b="1"/>
              <a:t>关系数据库物理设计的内容</a:t>
            </a:r>
          </a:p>
        </p:txBody>
      </p:sp>
      <p:sp>
        <p:nvSpPr>
          <p:cNvPr id="149508" name="Rectangle 3">
            <a:extLst>
              <a:ext uri="{FF2B5EF4-FFF2-40B4-BE49-F238E27FC236}">
                <a16:creationId xmlns:a16="http://schemas.microsoft.com/office/drawing/2014/main" id="{5A55BB5D-9997-4FC7-8E7C-34FECCB038B3}"/>
              </a:ext>
            </a:extLst>
          </p:cNvPr>
          <p:cNvSpPr>
            <a:spLocks noGrp="1" noChangeArrowheads="1"/>
          </p:cNvSpPr>
          <p:nvPr>
            <p:ph type="body" idx="1"/>
          </p:nvPr>
        </p:nvSpPr>
        <p:spPr/>
        <p:txBody>
          <a:bodyPr/>
          <a:lstStyle/>
          <a:p>
            <a:pPr eaLnBrk="1" hangingPunct="1"/>
            <a:r>
              <a:rPr lang="zh-CN" altLang="en-US" sz="4000"/>
              <a:t>为关系模式选择存取方法</a:t>
            </a:r>
            <a:br>
              <a:rPr lang="zh-CN" altLang="en-US" sz="4000"/>
            </a:br>
            <a:r>
              <a:rPr lang="en-US" altLang="zh-CN" sz="4000"/>
              <a:t>(</a:t>
            </a:r>
            <a:r>
              <a:rPr lang="zh-CN" altLang="en-US" sz="4000"/>
              <a:t>建立存取路径</a:t>
            </a:r>
            <a:r>
              <a:rPr lang="en-US" altLang="zh-CN" sz="4000"/>
              <a:t>)</a:t>
            </a:r>
          </a:p>
          <a:p>
            <a:pPr eaLnBrk="1" hangingPunct="1"/>
            <a:r>
              <a:rPr lang="zh-CN" altLang="en-US" sz="4000"/>
              <a:t>设计关系、索引等数据库文件的物理存储结构</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950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950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灯片编号占位符 5">
            <a:extLst>
              <a:ext uri="{FF2B5EF4-FFF2-40B4-BE49-F238E27FC236}">
                <a16:creationId xmlns:a16="http://schemas.microsoft.com/office/drawing/2014/main" id="{A4E2AC9A-BBE9-4F93-BB77-9EC0E64684F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67CB486-FA51-4374-80A2-0D1BBFEFE42F}" type="slidenum">
              <a:rPr lang="zh-CN" altLang="en-US" sz="1400" smtClean="0"/>
              <a:pPr>
                <a:spcBef>
                  <a:spcPct val="0"/>
                </a:spcBef>
                <a:buFontTx/>
                <a:buNone/>
              </a:pPr>
              <a:t>146</a:t>
            </a:fld>
            <a:endParaRPr lang="en-US" altLang="zh-CN" sz="1400"/>
          </a:p>
        </p:txBody>
      </p:sp>
      <p:sp>
        <p:nvSpPr>
          <p:cNvPr id="155651" name="Rectangle 2">
            <a:extLst>
              <a:ext uri="{FF2B5EF4-FFF2-40B4-BE49-F238E27FC236}">
                <a16:creationId xmlns:a16="http://schemas.microsoft.com/office/drawing/2014/main" id="{86A43AE5-B885-4D06-B59C-27A8CDF23353}"/>
              </a:ext>
            </a:extLst>
          </p:cNvPr>
          <p:cNvSpPr>
            <a:spLocks noGrp="1" noChangeArrowheads="1"/>
          </p:cNvSpPr>
          <p:nvPr>
            <p:ph type="title"/>
          </p:nvPr>
        </p:nvSpPr>
        <p:spPr/>
        <p:txBody>
          <a:bodyPr/>
          <a:lstStyle/>
          <a:p>
            <a:pPr eaLnBrk="1" hangingPunct="1"/>
            <a:r>
              <a:rPr lang="en-US" altLang="zh-CN"/>
              <a:t>7.5.2 </a:t>
            </a:r>
            <a:r>
              <a:rPr lang="zh-CN" altLang="en-US" b="1"/>
              <a:t>关系模式存取方法选择</a:t>
            </a:r>
          </a:p>
        </p:txBody>
      </p:sp>
      <p:sp>
        <p:nvSpPr>
          <p:cNvPr id="150532" name="Rectangle 3">
            <a:extLst>
              <a:ext uri="{FF2B5EF4-FFF2-40B4-BE49-F238E27FC236}">
                <a16:creationId xmlns:a16="http://schemas.microsoft.com/office/drawing/2014/main" id="{0C57358B-CDC5-479B-BBD6-DFF13FF01FA3}"/>
              </a:ext>
            </a:extLst>
          </p:cNvPr>
          <p:cNvSpPr>
            <a:spLocks noGrp="1" noChangeArrowheads="1"/>
          </p:cNvSpPr>
          <p:nvPr>
            <p:ph type="body" idx="1"/>
          </p:nvPr>
        </p:nvSpPr>
        <p:spPr/>
        <p:txBody>
          <a:bodyPr/>
          <a:lstStyle/>
          <a:p>
            <a:pPr eaLnBrk="1" hangingPunct="1"/>
            <a:r>
              <a:rPr lang="zh-CN" altLang="en-US" sz="3600"/>
              <a:t>数据库系统是多用户共享的系统，对同一个关系要建立多条存取路径才能满足多用户的多种应用要求。</a:t>
            </a:r>
            <a:endParaRPr lang="en-US" altLang="zh-CN" sz="3600"/>
          </a:p>
          <a:p>
            <a:pPr eaLnBrk="1" hangingPunct="1"/>
            <a:r>
              <a:rPr lang="zh-CN" altLang="en-US" sz="3600"/>
              <a:t>物理设计的任务之一就是确定选择哪些存取方法，即建立哪些存取路径。</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053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053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灯片编号占位符 5">
            <a:extLst>
              <a:ext uri="{FF2B5EF4-FFF2-40B4-BE49-F238E27FC236}">
                <a16:creationId xmlns:a16="http://schemas.microsoft.com/office/drawing/2014/main" id="{A8FE4E0D-8EFB-465E-BC91-8490DC1A111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B834D7E-D083-40F4-B324-4D13D300BE67}" type="slidenum">
              <a:rPr lang="zh-CN" altLang="en-US" sz="1400" smtClean="0"/>
              <a:pPr>
                <a:spcBef>
                  <a:spcPct val="0"/>
                </a:spcBef>
                <a:buFontTx/>
                <a:buNone/>
              </a:pPr>
              <a:t>147</a:t>
            </a:fld>
            <a:endParaRPr lang="en-US" altLang="zh-CN" sz="1400"/>
          </a:p>
        </p:txBody>
      </p:sp>
      <p:sp>
        <p:nvSpPr>
          <p:cNvPr id="156675" name="Rectangle 2">
            <a:extLst>
              <a:ext uri="{FF2B5EF4-FFF2-40B4-BE49-F238E27FC236}">
                <a16:creationId xmlns:a16="http://schemas.microsoft.com/office/drawing/2014/main" id="{3C7954E4-82D0-48E9-9F7B-3CD4DEE8B670}"/>
              </a:ext>
            </a:extLst>
          </p:cNvPr>
          <p:cNvSpPr>
            <a:spLocks noGrp="1" noChangeArrowheads="1"/>
          </p:cNvSpPr>
          <p:nvPr>
            <p:ph type="title"/>
          </p:nvPr>
        </p:nvSpPr>
        <p:spPr/>
        <p:txBody>
          <a:bodyPr/>
          <a:lstStyle/>
          <a:p>
            <a:pPr eaLnBrk="1" hangingPunct="1"/>
            <a:r>
              <a:rPr lang="en-US" altLang="zh-CN"/>
              <a:t>DBMS</a:t>
            </a:r>
            <a:r>
              <a:rPr lang="zh-CN" altLang="en-US"/>
              <a:t>常用存取方法</a:t>
            </a:r>
          </a:p>
        </p:txBody>
      </p:sp>
      <p:sp>
        <p:nvSpPr>
          <p:cNvPr id="151556" name="Rectangle 3">
            <a:extLst>
              <a:ext uri="{FF2B5EF4-FFF2-40B4-BE49-F238E27FC236}">
                <a16:creationId xmlns:a16="http://schemas.microsoft.com/office/drawing/2014/main" id="{CCF9FD07-2814-4AF0-A1EA-F9A582024CB2}"/>
              </a:ext>
            </a:extLst>
          </p:cNvPr>
          <p:cNvSpPr>
            <a:spLocks noGrp="1" noChangeArrowheads="1"/>
          </p:cNvSpPr>
          <p:nvPr>
            <p:ph type="body" idx="1"/>
          </p:nvPr>
        </p:nvSpPr>
        <p:spPr/>
        <p:txBody>
          <a:bodyPr/>
          <a:lstStyle/>
          <a:p>
            <a:pPr eaLnBrk="1" hangingPunct="1"/>
            <a:r>
              <a:rPr lang="zh-CN" altLang="en-US" sz="4000"/>
              <a:t>索引方法</a:t>
            </a:r>
          </a:p>
          <a:p>
            <a:pPr lvl="1" eaLnBrk="1" hangingPunct="1"/>
            <a:r>
              <a:rPr lang="zh-CN" altLang="en-US" sz="3600"/>
              <a:t>主要是</a:t>
            </a:r>
            <a:r>
              <a:rPr lang="en-US" altLang="zh-CN" sz="3600"/>
              <a:t>B+</a:t>
            </a:r>
            <a:r>
              <a:rPr lang="zh-CN" altLang="en-US" sz="3600"/>
              <a:t>树索引方法</a:t>
            </a:r>
          </a:p>
          <a:p>
            <a:pPr lvl="1" eaLnBrk="1" hangingPunct="1"/>
            <a:r>
              <a:rPr lang="zh-CN" altLang="en-US" sz="3600"/>
              <a:t>经典存取方法，使用最普遍</a:t>
            </a:r>
          </a:p>
          <a:p>
            <a:pPr eaLnBrk="1" hangingPunct="1"/>
            <a:r>
              <a:rPr lang="zh-CN" altLang="en-US" sz="4000"/>
              <a:t>聚簇（</a:t>
            </a:r>
            <a:r>
              <a:rPr lang="en-US" altLang="zh-CN" sz="4000"/>
              <a:t>Cluster</a:t>
            </a:r>
            <a:r>
              <a:rPr lang="zh-CN" altLang="en-US" sz="4000"/>
              <a:t>）方法</a:t>
            </a:r>
          </a:p>
          <a:p>
            <a:pPr eaLnBrk="1" hangingPunct="1"/>
            <a:r>
              <a:rPr lang="en-US" altLang="zh-CN" sz="4000"/>
              <a:t>HASH</a:t>
            </a:r>
            <a:r>
              <a:rPr lang="zh-CN" altLang="en-US" sz="4000"/>
              <a:t>方法</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155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155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155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155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155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灯片编号占位符 6">
            <a:extLst>
              <a:ext uri="{FF2B5EF4-FFF2-40B4-BE49-F238E27FC236}">
                <a16:creationId xmlns:a16="http://schemas.microsoft.com/office/drawing/2014/main" id="{DC5B0F76-7943-4EFB-AB36-474279AC108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E38C4E1-87B3-46C5-993F-3765C5253AC8}" type="slidenum">
              <a:rPr lang="zh-CN" altLang="en-US" sz="1400" smtClean="0"/>
              <a:pPr>
                <a:spcBef>
                  <a:spcPct val="0"/>
                </a:spcBef>
                <a:buFontTx/>
                <a:buNone/>
              </a:pPr>
              <a:t>148</a:t>
            </a:fld>
            <a:endParaRPr lang="en-US" altLang="zh-CN" sz="1400"/>
          </a:p>
        </p:txBody>
      </p:sp>
      <p:sp>
        <p:nvSpPr>
          <p:cNvPr id="157699" name="Rectangle 2">
            <a:extLst>
              <a:ext uri="{FF2B5EF4-FFF2-40B4-BE49-F238E27FC236}">
                <a16:creationId xmlns:a16="http://schemas.microsoft.com/office/drawing/2014/main" id="{CD658098-4399-48A7-80F8-6E72947F9FFB}"/>
              </a:ext>
            </a:extLst>
          </p:cNvPr>
          <p:cNvSpPr>
            <a:spLocks noGrp="1" noChangeArrowheads="1"/>
          </p:cNvSpPr>
          <p:nvPr>
            <p:ph type="title"/>
          </p:nvPr>
        </p:nvSpPr>
        <p:spPr/>
        <p:txBody>
          <a:bodyPr/>
          <a:lstStyle/>
          <a:p>
            <a:pPr eaLnBrk="1" hangingPunct="1"/>
            <a:r>
              <a:rPr lang="en-US" altLang="zh-CN"/>
              <a:t>B+</a:t>
            </a:r>
            <a:r>
              <a:rPr lang="zh-CN" altLang="en-US"/>
              <a:t>树索引</a:t>
            </a:r>
            <a:endParaRPr lang="zh-CN" altLang="en-US" b="1">
              <a:solidFill>
                <a:srgbClr val="3333CC"/>
              </a:solidFill>
            </a:endParaRPr>
          </a:p>
        </p:txBody>
      </p:sp>
      <p:pic>
        <p:nvPicPr>
          <p:cNvPr id="157700" name="Picture 4">
            <a:extLst>
              <a:ext uri="{FF2B5EF4-FFF2-40B4-BE49-F238E27FC236}">
                <a16:creationId xmlns:a16="http://schemas.microsoft.com/office/drawing/2014/main" id="{3B1E057A-0DFA-4650-A05E-B910833C663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68313" y="2276475"/>
            <a:ext cx="8424862" cy="4138613"/>
          </a:xfrm>
          <a:noFill/>
        </p:spPr>
      </p:pic>
      <p:sp>
        <p:nvSpPr>
          <p:cNvPr id="30726" name="Oval 6">
            <a:extLst>
              <a:ext uri="{FF2B5EF4-FFF2-40B4-BE49-F238E27FC236}">
                <a16:creationId xmlns:a16="http://schemas.microsoft.com/office/drawing/2014/main" id="{664E70AB-BD85-40C4-97F1-FEF7AE659FA1}"/>
              </a:ext>
            </a:extLst>
          </p:cNvPr>
          <p:cNvSpPr>
            <a:spLocks noChangeArrowheads="1"/>
          </p:cNvSpPr>
          <p:nvPr/>
        </p:nvSpPr>
        <p:spPr bwMode="auto">
          <a:xfrm>
            <a:off x="4860925" y="3573463"/>
            <a:ext cx="215900" cy="217487"/>
          </a:xfrm>
          <a:prstGeom prst="ellipse">
            <a:avLst/>
          </a:prstGeom>
          <a:solidFill>
            <a:srgbClr val="FF00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0727" name="Oval 7">
            <a:extLst>
              <a:ext uri="{FF2B5EF4-FFF2-40B4-BE49-F238E27FC236}">
                <a16:creationId xmlns:a16="http://schemas.microsoft.com/office/drawing/2014/main" id="{AE3DF295-EF6C-4407-9711-6B30C5F76164}"/>
              </a:ext>
            </a:extLst>
          </p:cNvPr>
          <p:cNvSpPr>
            <a:spLocks noChangeArrowheads="1"/>
          </p:cNvSpPr>
          <p:nvPr/>
        </p:nvSpPr>
        <p:spPr bwMode="auto">
          <a:xfrm>
            <a:off x="3708400" y="4652963"/>
            <a:ext cx="215900" cy="217487"/>
          </a:xfrm>
          <a:prstGeom prst="ellipse">
            <a:avLst/>
          </a:prstGeom>
          <a:solidFill>
            <a:srgbClr val="FF00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0728" name="Oval 8">
            <a:extLst>
              <a:ext uri="{FF2B5EF4-FFF2-40B4-BE49-F238E27FC236}">
                <a16:creationId xmlns:a16="http://schemas.microsoft.com/office/drawing/2014/main" id="{10471E5A-7CFA-4F81-8BA8-E932B09DDF97}"/>
              </a:ext>
            </a:extLst>
          </p:cNvPr>
          <p:cNvSpPr>
            <a:spLocks noChangeArrowheads="1"/>
          </p:cNvSpPr>
          <p:nvPr/>
        </p:nvSpPr>
        <p:spPr bwMode="auto">
          <a:xfrm>
            <a:off x="2987675" y="5661025"/>
            <a:ext cx="215900" cy="217488"/>
          </a:xfrm>
          <a:prstGeom prst="ellipse">
            <a:avLst/>
          </a:prstGeom>
          <a:solidFill>
            <a:srgbClr val="FF00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 name="圆角矩形 8">
            <a:extLst>
              <a:ext uri="{FF2B5EF4-FFF2-40B4-BE49-F238E27FC236}">
                <a16:creationId xmlns:a16="http://schemas.microsoft.com/office/drawing/2014/main" id="{2E70CEB1-D1F9-4DFD-8E78-B46D0A9CFB1B}"/>
              </a:ext>
            </a:extLst>
          </p:cNvPr>
          <p:cNvSpPr/>
          <p:nvPr/>
        </p:nvSpPr>
        <p:spPr>
          <a:xfrm>
            <a:off x="5286375" y="1285875"/>
            <a:ext cx="3643313" cy="257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altLang="zh-CN" sz="2000" dirty="0">
                <a:solidFill>
                  <a:srgbClr val="3333CC"/>
                </a:solidFill>
              </a:rPr>
              <a:t>B+ </a:t>
            </a:r>
            <a:r>
              <a:rPr lang="zh-CN" altLang="en-US" sz="2000" dirty="0">
                <a:solidFill>
                  <a:srgbClr val="3333CC"/>
                </a:solidFill>
              </a:rPr>
              <a:t>树是一种树数据结构，是一个</a:t>
            </a:r>
            <a:r>
              <a:rPr lang="en-US" altLang="zh-CN" sz="2000" dirty="0">
                <a:solidFill>
                  <a:srgbClr val="3333CC"/>
                </a:solidFill>
              </a:rPr>
              <a:t>n</a:t>
            </a:r>
            <a:r>
              <a:rPr lang="zh-CN" altLang="en-US" sz="2000" dirty="0">
                <a:solidFill>
                  <a:srgbClr val="3333CC"/>
                </a:solidFill>
              </a:rPr>
              <a:t>叉树，每个节点通常有多个孩子，一棵</a:t>
            </a:r>
            <a:r>
              <a:rPr lang="en-US" altLang="zh-CN" sz="2000" dirty="0">
                <a:solidFill>
                  <a:srgbClr val="3333CC"/>
                </a:solidFill>
              </a:rPr>
              <a:t>B+</a:t>
            </a:r>
            <a:r>
              <a:rPr lang="zh-CN" altLang="en-US" sz="2000" dirty="0">
                <a:solidFill>
                  <a:srgbClr val="3333CC"/>
                </a:solidFill>
              </a:rPr>
              <a:t>树包含根节点、内部节点和叶子节点。根节点可能是一个叶子节点，也可能是一个包含两个或两个以上孩子节点的节点。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2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6" grpId="0" animBg="1"/>
      <p:bldP spid="30727" grpId="0" animBg="1"/>
      <p:bldP spid="30728" grpId="0" animBg="1"/>
      <p:bldP spid="9" grpId="0" animBg="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灯片编号占位符 5">
            <a:extLst>
              <a:ext uri="{FF2B5EF4-FFF2-40B4-BE49-F238E27FC236}">
                <a16:creationId xmlns:a16="http://schemas.microsoft.com/office/drawing/2014/main" id="{68618984-000A-4340-9F5F-2FFD3DCF8A8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E415D57-A04B-4E05-B961-7E56DBC73B1A}" type="slidenum">
              <a:rPr lang="zh-CN" altLang="en-US" sz="1400" smtClean="0"/>
              <a:pPr>
                <a:spcBef>
                  <a:spcPct val="0"/>
                </a:spcBef>
                <a:buFontTx/>
                <a:buNone/>
              </a:pPr>
              <a:t>149</a:t>
            </a:fld>
            <a:endParaRPr lang="en-US" altLang="zh-CN" sz="1400"/>
          </a:p>
        </p:txBody>
      </p:sp>
      <p:sp>
        <p:nvSpPr>
          <p:cNvPr id="158723" name="Rectangle 2">
            <a:extLst>
              <a:ext uri="{FF2B5EF4-FFF2-40B4-BE49-F238E27FC236}">
                <a16:creationId xmlns:a16="http://schemas.microsoft.com/office/drawing/2014/main" id="{4BB3A017-FEE1-4BB7-B29E-A0B05B9FAC4A}"/>
              </a:ext>
            </a:extLst>
          </p:cNvPr>
          <p:cNvSpPr>
            <a:spLocks noGrp="1" noChangeArrowheads="1"/>
          </p:cNvSpPr>
          <p:nvPr>
            <p:ph type="title"/>
          </p:nvPr>
        </p:nvSpPr>
        <p:spPr/>
        <p:txBody>
          <a:bodyPr/>
          <a:lstStyle/>
          <a:p>
            <a:pPr eaLnBrk="1" hangingPunct="1"/>
            <a:r>
              <a:rPr lang="zh-CN" altLang="en-US" b="1"/>
              <a:t>一、索引存取方法的选择</a:t>
            </a:r>
          </a:p>
        </p:txBody>
      </p:sp>
      <p:sp>
        <p:nvSpPr>
          <p:cNvPr id="152580" name="Rectangle 3">
            <a:extLst>
              <a:ext uri="{FF2B5EF4-FFF2-40B4-BE49-F238E27FC236}">
                <a16:creationId xmlns:a16="http://schemas.microsoft.com/office/drawing/2014/main" id="{FBA790CD-1140-4284-AEE6-58958365C143}"/>
              </a:ext>
            </a:extLst>
          </p:cNvPr>
          <p:cNvSpPr>
            <a:spLocks noGrp="1" noChangeArrowheads="1"/>
          </p:cNvSpPr>
          <p:nvPr>
            <p:ph type="body" idx="1"/>
          </p:nvPr>
        </p:nvSpPr>
        <p:spPr/>
        <p:txBody>
          <a:bodyPr/>
          <a:lstStyle/>
          <a:p>
            <a:pPr eaLnBrk="1" hangingPunct="1"/>
            <a:r>
              <a:rPr lang="zh-CN" altLang="en-US" sz="4400"/>
              <a:t>根据应用要求确定</a:t>
            </a:r>
          </a:p>
          <a:p>
            <a:pPr lvl="1" eaLnBrk="1" hangingPunct="1"/>
            <a:r>
              <a:rPr lang="zh-CN" altLang="en-US" sz="4000"/>
              <a:t>对哪些属性列建立索引？</a:t>
            </a:r>
          </a:p>
          <a:p>
            <a:pPr lvl="1" eaLnBrk="1" hangingPunct="1"/>
            <a:r>
              <a:rPr lang="zh-CN" altLang="en-US" sz="4000"/>
              <a:t>对哪些属性列建立组合索引？</a:t>
            </a:r>
          </a:p>
          <a:p>
            <a:pPr lvl="1" eaLnBrk="1" hangingPunct="1"/>
            <a:r>
              <a:rPr lang="zh-CN" altLang="en-US" sz="4000"/>
              <a:t>对哪些索引要设计为唯一索引？</a:t>
            </a:r>
          </a:p>
          <a:p>
            <a:pPr eaLnBrk="1" hangingPunct="1"/>
            <a:endParaRPr lang="zh-CN" altLang="en-US"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258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258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258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a:extLst>
              <a:ext uri="{FF2B5EF4-FFF2-40B4-BE49-F238E27FC236}">
                <a16:creationId xmlns:a16="http://schemas.microsoft.com/office/drawing/2014/main" id="{51D13015-AED7-4F0F-8589-5A3088D0598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5884797-1E7F-45B0-97B5-39F9E60C1619}" type="slidenum">
              <a:rPr lang="zh-CN" altLang="en-US" sz="1400" smtClean="0"/>
              <a:pPr>
                <a:spcBef>
                  <a:spcPct val="0"/>
                </a:spcBef>
                <a:buFontTx/>
                <a:buNone/>
              </a:pPr>
              <a:t>15</a:t>
            </a:fld>
            <a:endParaRPr lang="en-US" altLang="zh-CN" sz="1400"/>
          </a:p>
        </p:txBody>
      </p:sp>
      <p:sp>
        <p:nvSpPr>
          <p:cNvPr id="18435" name="Rectangle 3">
            <a:extLst>
              <a:ext uri="{FF2B5EF4-FFF2-40B4-BE49-F238E27FC236}">
                <a16:creationId xmlns:a16="http://schemas.microsoft.com/office/drawing/2014/main" id="{095AF2E5-DCA2-49DB-9E5D-3AB5E0FC963F}"/>
              </a:ext>
            </a:extLst>
          </p:cNvPr>
          <p:cNvSpPr>
            <a:spLocks noGrp="1" noChangeArrowheads="1"/>
          </p:cNvSpPr>
          <p:nvPr>
            <p:ph type="body" idx="1"/>
          </p:nvPr>
        </p:nvSpPr>
        <p:spPr>
          <a:xfrm>
            <a:off x="457200" y="1600200"/>
            <a:ext cx="8229600" cy="3484563"/>
          </a:xfrm>
        </p:spPr>
        <p:txBody>
          <a:bodyPr/>
          <a:lstStyle/>
          <a:p>
            <a:pPr eaLnBrk="1" hangingPunct="1">
              <a:buFontTx/>
              <a:buNone/>
            </a:pPr>
            <a:r>
              <a:rPr lang="en-US" altLang="zh-CN" sz="4000" b="1"/>
              <a:t>4. </a:t>
            </a:r>
            <a:r>
              <a:rPr lang="zh-CN" altLang="en-US" sz="4000" b="1"/>
              <a:t>数据库物理设计阶段</a:t>
            </a:r>
          </a:p>
          <a:p>
            <a:pPr lvl="1" eaLnBrk="1" hangingPunct="1"/>
            <a:r>
              <a:rPr lang="zh-CN" altLang="en-US" sz="4000"/>
              <a:t>为逻辑数据模型选取一个最适合应用环境的物理结构（包括存储结构和存取方法）</a:t>
            </a:r>
          </a:p>
          <a:p>
            <a:pPr eaLnBrk="1" hangingPunct="1"/>
            <a:endParaRPr lang="zh-CN" altLang="en-US" sz="4400"/>
          </a:p>
        </p:txBody>
      </p:sp>
      <p:sp>
        <p:nvSpPr>
          <p:cNvPr id="18436" name="Rectangle 4">
            <a:extLst>
              <a:ext uri="{FF2B5EF4-FFF2-40B4-BE49-F238E27FC236}">
                <a16:creationId xmlns:a16="http://schemas.microsoft.com/office/drawing/2014/main" id="{434F4F21-94E4-4451-B8C1-365719405127}"/>
              </a:ext>
            </a:extLst>
          </p:cNvPr>
          <p:cNvSpPr>
            <a:spLocks noGrp="1" noRot="1" noChangeArrowheads="1"/>
          </p:cNvSpPr>
          <p:nvPr>
            <p:ph type="title"/>
          </p:nvPr>
        </p:nvSpPr>
        <p:spPr>
          <a:noFill/>
        </p:spPr>
        <p:txBody>
          <a:bodyPr/>
          <a:lstStyle/>
          <a:p>
            <a:pPr eaLnBrk="1" hangingPunct="1"/>
            <a:r>
              <a:rPr lang="zh-CN" altLang="en-US" b="1"/>
              <a:t>数据库设计的</a:t>
            </a:r>
            <a:r>
              <a:rPr lang="en-US" altLang="zh-CN" b="1"/>
              <a:t>6</a:t>
            </a:r>
            <a:r>
              <a:rPr lang="zh-CN" altLang="en-US" b="1"/>
              <a:t>个阶段</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灯片编号占位符 5">
            <a:extLst>
              <a:ext uri="{FF2B5EF4-FFF2-40B4-BE49-F238E27FC236}">
                <a16:creationId xmlns:a16="http://schemas.microsoft.com/office/drawing/2014/main" id="{C1CB0321-BB8D-4D3C-8C7C-A734FDEDD94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B331D52-7ACF-4F5B-8A97-6176C28F1CA7}" type="slidenum">
              <a:rPr lang="zh-CN" altLang="en-US" sz="1400" smtClean="0"/>
              <a:pPr>
                <a:spcBef>
                  <a:spcPct val="0"/>
                </a:spcBef>
                <a:buFontTx/>
                <a:buNone/>
              </a:pPr>
              <a:t>150</a:t>
            </a:fld>
            <a:endParaRPr lang="en-US" altLang="zh-CN" sz="1400"/>
          </a:p>
        </p:txBody>
      </p:sp>
      <p:sp>
        <p:nvSpPr>
          <p:cNvPr id="159747" name="Rectangle 2">
            <a:extLst>
              <a:ext uri="{FF2B5EF4-FFF2-40B4-BE49-F238E27FC236}">
                <a16:creationId xmlns:a16="http://schemas.microsoft.com/office/drawing/2014/main" id="{FF5D752A-1379-4FE4-8860-35D1FFB5ACCA}"/>
              </a:ext>
            </a:extLst>
          </p:cNvPr>
          <p:cNvSpPr>
            <a:spLocks noGrp="1" noChangeArrowheads="1"/>
          </p:cNvSpPr>
          <p:nvPr>
            <p:ph type="title"/>
          </p:nvPr>
        </p:nvSpPr>
        <p:spPr>
          <a:xfrm>
            <a:off x="446088" y="-100013"/>
            <a:ext cx="8229600" cy="1157288"/>
          </a:xfrm>
        </p:spPr>
        <p:txBody>
          <a:bodyPr/>
          <a:lstStyle/>
          <a:p>
            <a:pPr eaLnBrk="1" hangingPunct="1"/>
            <a:r>
              <a:rPr lang="zh-CN" altLang="en-US"/>
              <a:t>选择索引存取方法的一般规则</a:t>
            </a:r>
          </a:p>
        </p:txBody>
      </p:sp>
      <p:sp>
        <p:nvSpPr>
          <p:cNvPr id="189443" name="Rectangle 3">
            <a:extLst>
              <a:ext uri="{FF2B5EF4-FFF2-40B4-BE49-F238E27FC236}">
                <a16:creationId xmlns:a16="http://schemas.microsoft.com/office/drawing/2014/main" id="{279D5565-D51F-497E-9D07-E383D5AF2F5F}"/>
              </a:ext>
            </a:extLst>
          </p:cNvPr>
          <p:cNvSpPr>
            <a:spLocks noGrp="1" noChangeArrowheads="1"/>
          </p:cNvSpPr>
          <p:nvPr>
            <p:ph type="body" idx="1"/>
          </p:nvPr>
        </p:nvSpPr>
        <p:spPr>
          <a:xfrm>
            <a:off x="539750" y="909638"/>
            <a:ext cx="8208963" cy="5832475"/>
          </a:xfrm>
        </p:spPr>
        <p:txBody>
          <a:bodyPr/>
          <a:lstStyle/>
          <a:p>
            <a:pPr marL="609600" indent="-609600" eaLnBrk="1" hangingPunct="1">
              <a:buFontTx/>
              <a:buAutoNum type="circleNumDbPlain"/>
            </a:pPr>
            <a:r>
              <a:rPr lang="zh-CN" altLang="en-US"/>
              <a:t>如果一个</a:t>
            </a:r>
            <a:r>
              <a:rPr lang="en-US" altLang="zh-CN"/>
              <a:t>(</a:t>
            </a:r>
            <a:r>
              <a:rPr lang="zh-CN" altLang="en-US"/>
              <a:t>或一组</a:t>
            </a:r>
            <a:r>
              <a:rPr lang="en-US" altLang="zh-CN"/>
              <a:t>)</a:t>
            </a:r>
            <a:r>
              <a:rPr lang="zh-CN" altLang="en-US"/>
              <a:t>属性经常在查询条件中出现，则考虑在这个</a:t>
            </a:r>
            <a:r>
              <a:rPr lang="en-US" altLang="zh-CN"/>
              <a:t>(</a:t>
            </a:r>
            <a:r>
              <a:rPr lang="zh-CN" altLang="en-US"/>
              <a:t>或这组</a:t>
            </a:r>
            <a:r>
              <a:rPr lang="en-US" altLang="zh-CN"/>
              <a:t>)</a:t>
            </a:r>
            <a:r>
              <a:rPr lang="zh-CN" altLang="en-US"/>
              <a:t>属性上建立索引</a:t>
            </a:r>
            <a:r>
              <a:rPr lang="en-US" altLang="zh-CN"/>
              <a:t>(</a:t>
            </a:r>
            <a:r>
              <a:rPr lang="zh-CN" altLang="en-US"/>
              <a:t>或组合索引</a:t>
            </a:r>
            <a:r>
              <a:rPr lang="en-US" altLang="zh-CN"/>
              <a:t>)</a:t>
            </a:r>
            <a:r>
              <a:rPr lang="zh-CN" altLang="en-US"/>
              <a:t>。</a:t>
            </a:r>
          </a:p>
          <a:p>
            <a:pPr marL="609600" indent="-609600" eaLnBrk="1" hangingPunct="1">
              <a:buFontTx/>
              <a:buAutoNum type="circleNumDbPlain"/>
            </a:pPr>
            <a:r>
              <a:rPr lang="zh-CN" altLang="en-US"/>
              <a:t>如果一个属性经常作为最大值和最小值等聚集函数的参数，则考虑在这个属性上建立索引。</a:t>
            </a:r>
          </a:p>
          <a:p>
            <a:pPr marL="609600" indent="-609600" eaLnBrk="1" hangingPunct="1">
              <a:buFontTx/>
              <a:buAutoNum type="circleNumDbPlain"/>
            </a:pPr>
            <a:r>
              <a:rPr lang="zh-CN" altLang="en-US"/>
              <a:t>如果一个</a:t>
            </a:r>
            <a:r>
              <a:rPr lang="en-US" altLang="zh-CN"/>
              <a:t>(</a:t>
            </a:r>
            <a:r>
              <a:rPr lang="zh-CN" altLang="en-US"/>
              <a:t>或一组</a:t>
            </a:r>
            <a:r>
              <a:rPr lang="en-US" altLang="zh-CN"/>
              <a:t>)</a:t>
            </a:r>
            <a:r>
              <a:rPr lang="zh-CN" altLang="en-US"/>
              <a:t>属性经常在连接操作的连接条件中出现，则考虑在这个</a:t>
            </a:r>
            <a:r>
              <a:rPr lang="en-US" altLang="zh-CN"/>
              <a:t>(</a:t>
            </a:r>
            <a:r>
              <a:rPr lang="zh-CN" altLang="en-US"/>
              <a:t>或这组</a:t>
            </a:r>
            <a:r>
              <a:rPr lang="en-US" altLang="zh-CN"/>
              <a:t>)</a:t>
            </a:r>
            <a:r>
              <a:rPr lang="zh-CN" altLang="en-US"/>
              <a:t>属性上建立索引。</a:t>
            </a:r>
          </a:p>
          <a:p>
            <a:pPr marL="609600" indent="-609600" eaLnBrk="1" hangingPunct="1">
              <a:buFontTx/>
              <a:buAutoNum type="circleNumDbPlain"/>
            </a:pPr>
            <a:r>
              <a:rPr lang="zh-CN" altLang="en-US"/>
              <a:t>关系上定义的索引数过多会带来较多额外开销</a:t>
            </a:r>
            <a:r>
              <a:rPr lang="en-US" altLang="zh-CN"/>
              <a:t>,e.g. </a:t>
            </a:r>
            <a:r>
              <a:rPr lang="zh-CN" altLang="en-US"/>
              <a:t>维护索引、查找索引的开销。</a:t>
            </a:r>
          </a:p>
        </p:txBody>
      </p:sp>
      <p:sp>
        <p:nvSpPr>
          <p:cNvPr id="2" name="文本框 1">
            <a:extLst>
              <a:ext uri="{FF2B5EF4-FFF2-40B4-BE49-F238E27FC236}">
                <a16:creationId xmlns:a16="http://schemas.microsoft.com/office/drawing/2014/main" id="{D932BF73-7EB8-7E22-A364-C4F7CD1F931D}"/>
              </a:ext>
            </a:extLst>
          </p:cNvPr>
          <p:cNvSpPr txBox="1"/>
          <p:nvPr/>
        </p:nvSpPr>
        <p:spPr>
          <a:xfrm>
            <a:off x="179512" y="188640"/>
            <a:ext cx="576064" cy="1200329"/>
          </a:xfrm>
          <a:prstGeom prst="rect">
            <a:avLst/>
          </a:prstGeom>
          <a:noFill/>
        </p:spPr>
        <p:txBody>
          <a:bodyPr wrap="square" rtlCol="0">
            <a:spAutoFit/>
          </a:bodyPr>
          <a:lstStyle/>
          <a:p>
            <a:r>
              <a:rPr lang="zh-CN" altLang="en-US" dirty="0">
                <a:solidFill>
                  <a:srgbClr val="00B0F0"/>
                </a:solidFill>
              </a:rPr>
              <a:t>了解即可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94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94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94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94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灯片编号占位符 5">
            <a:extLst>
              <a:ext uri="{FF2B5EF4-FFF2-40B4-BE49-F238E27FC236}">
                <a16:creationId xmlns:a16="http://schemas.microsoft.com/office/drawing/2014/main" id="{8AC4D37B-3079-4B91-8658-18533D3373C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60D071C-FF49-4DA7-8F5C-D933175A15CF}" type="slidenum">
              <a:rPr lang="zh-CN" altLang="en-US" sz="1400" smtClean="0"/>
              <a:pPr>
                <a:spcBef>
                  <a:spcPct val="0"/>
                </a:spcBef>
                <a:buFontTx/>
                <a:buNone/>
              </a:pPr>
              <a:t>151</a:t>
            </a:fld>
            <a:endParaRPr lang="en-US" altLang="zh-CN" sz="1400"/>
          </a:p>
        </p:txBody>
      </p:sp>
      <p:sp>
        <p:nvSpPr>
          <p:cNvPr id="160771" name="Rectangle 2">
            <a:extLst>
              <a:ext uri="{FF2B5EF4-FFF2-40B4-BE49-F238E27FC236}">
                <a16:creationId xmlns:a16="http://schemas.microsoft.com/office/drawing/2014/main" id="{E2E48B13-3018-47E3-A7F5-4593D0C604E0}"/>
              </a:ext>
            </a:extLst>
          </p:cNvPr>
          <p:cNvSpPr>
            <a:spLocks noGrp="1" noChangeArrowheads="1"/>
          </p:cNvSpPr>
          <p:nvPr>
            <p:ph type="title"/>
          </p:nvPr>
        </p:nvSpPr>
        <p:spPr/>
        <p:txBody>
          <a:bodyPr/>
          <a:lstStyle/>
          <a:p>
            <a:pPr eaLnBrk="1" hangingPunct="1"/>
            <a:r>
              <a:rPr lang="zh-CN" altLang="en-US" b="1"/>
              <a:t>二、聚簇存取方法的选择</a:t>
            </a:r>
          </a:p>
        </p:txBody>
      </p:sp>
      <p:sp>
        <p:nvSpPr>
          <p:cNvPr id="160772" name="Rectangle 3">
            <a:extLst>
              <a:ext uri="{FF2B5EF4-FFF2-40B4-BE49-F238E27FC236}">
                <a16:creationId xmlns:a16="http://schemas.microsoft.com/office/drawing/2014/main" id="{F843E3A8-3B78-4124-ACDF-E861145C3A2C}"/>
              </a:ext>
            </a:extLst>
          </p:cNvPr>
          <p:cNvSpPr>
            <a:spLocks noGrp="1" noChangeArrowheads="1"/>
          </p:cNvSpPr>
          <p:nvPr>
            <p:ph type="body" idx="1"/>
          </p:nvPr>
        </p:nvSpPr>
        <p:spPr/>
        <p:txBody>
          <a:bodyPr/>
          <a:lstStyle/>
          <a:p>
            <a:pPr eaLnBrk="1" hangingPunct="1"/>
            <a:r>
              <a:rPr lang="zh-CN" altLang="en-US" sz="3600"/>
              <a:t>为了提高某个属性（或属性组）的查询速度，把这个或这些属性（称为聚簇码）上具有相同值的元组集中存放在连续的物理块称为</a:t>
            </a:r>
            <a:r>
              <a:rPr lang="zh-CN" altLang="en-US" sz="3600">
                <a:solidFill>
                  <a:schemeClr val="accent2"/>
                </a:solidFill>
              </a:rPr>
              <a:t>聚簇。</a:t>
            </a:r>
          </a:p>
          <a:p>
            <a:pPr eaLnBrk="1" hangingPunct="1"/>
            <a:endParaRPr lang="zh-CN" altLang="en-US" sz="3600">
              <a:solidFill>
                <a:schemeClr val="hlink"/>
              </a:solidFill>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灯片编号占位符 5">
            <a:extLst>
              <a:ext uri="{FF2B5EF4-FFF2-40B4-BE49-F238E27FC236}">
                <a16:creationId xmlns:a16="http://schemas.microsoft.com/office/drawing/2014/main" id="{E9C5E058-5D8C-49E1-9370-D9CCCA197C8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4A676B9-7466-4078-A462-8825E26AA553}" type="slidenum">
              <a:rPr lang="zh-CN" altLang="en-US" sz="1400" smtClean="0"/>
              <a:pPr>
                <a:spcBef>
                  <a:spcPct val="0"/>
                </a:spcBef>
                <a:buFontTx/>
                <a:buNone/>
              </a:pPr>
              <a:t>152</a:t>
            </a:fld>
            <a:endParaRPr lang="en-US" altLang="zh-CN" sz="1400"/>
          </a:p>
        </p:txBody>
      </p:sp>
      <p:sp>
        <p:nvSpPr>
          <p:cNvPr id="161795" name="Rectangle 2">
            <a:extLst>
              <a:ext uri="{FF2B5EF4-FFF2-40B4-BE49-F238E27FC236}">
                <a16:creationId xmlns:a16="http://schemas.microsoft.com/office/drawing/2014/main" id="{A7583B82-9041-47B7-96EE-FE652F7B67A4}"/>
              </a:ext>
            </a:extLst>
          </p:cNvPr>
          <p:cNvSpPr>
            <a:spLocks noGrp="1" noChangeArrowheads="1"/>
          </p:cNvSpPr>
          <p:nvPr>
            <p:ph type="title"/>
          </p:nvPr>
        </p:nvSpPr>
        <p:spPr/>
        <p:txBody>
          <a:bodyPr/>
          <a:lstStyle/>
          <a:p>
            <a:pPr eaLnBrk="1" hangingPunct="1"/>
            <a:r>
              <a:rPr lang="zh-CN" altLang="en-US" b="1"/>
              <a:t>聚簇的用途</a:t>
            </a:r>
          </a:p>
        </p:txBody>
      </p:sp>
      <p:sp>
        <p:nvSpPr>
          <p:cNvPr id="155652" name="Rectangle 3">
            <a:extLst>
              <a:ext uri="{FF2B5EF4-FFF2-40B4-BE49-F238E27FC236}">
                <a16:creationId xmlns:a16="http://schemas.microsoft.com/office/drawing/2014/main" id="{9568C3B4-D65B-4028-8864-930FAA048CA7}"/>
              </a:ext>
            </a:extLst>
          </p:cNvPr>
          <p:cNvSpPr>
            <a:spLocks noGrp="1" noChangeArrowheads="1"/>
          </p:cNvSpPr>
          <p:nvPr>
            <p:ph type="body" idx="1"/>
          </p:nvPr>
        </p:nvSpPr>
        <p:spPr/>
        <p:txBody>
          <a:bodyPr/>
          <a:lstStyle/>
          <a:p>
            <a:pPr eaLnBrk="1" hangingPunct="1"/>
            <a:r>
              <a:rPr lang="zh-CN" altLang="en-US" sz="4000"/>
              <a:t>大大提高按聚簇码进行查询的效率</a:t>
            </a:r>
          </a:p>
          <a:p>
            <a:pPr eaLnBrk="1" hangingPunct="1"/>
            <a:r>
              <a:rPr lang="zh-CN" altLang="en-US" sz="4000">
                <a:solidFill>
                  <a:schemeClr val="accent2"/>
                </a:solidFill>
              </a:rPr>
              <a:t>节省存储空间</a:t>
            </a:r>
            <a:r>
              <a:rPr lang="zh-CN" altLang="en-US" sz="4000"/>
              <a:t>。聚簇以后，聚簇码相同的元组集中在一起了，因而聚簇码值不必在每个元组中重复存储，只要在一组中存一次就行了。</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565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565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灯片编号占位符 5">
            <a:extLst>
              <a:ext uri="{FF2B5EF4-FFF2-40B4-BE49-F238E27FC236}">
                <a16:creationId xmlns:a16="http://schemas.microsoft.com/office/drawing/2014/main" id="{E46FB51E-9CF1-47E0-B649-95938A1F9CF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51E893F-9091-4431-B691-7CE4F2607741}" type="slidenum">
              <a:rPr lang="zh-CN" altLang="en-US" sz="1400" smtClean="0"/>
              <a:pPr>
                <a:spcBef>
                  <a:spcPct val="0"/>
                </a:spcBef>
                <a:buFontTx/>
                <a:buNone/>
              </a:pPr>
              <a:t>153</a:t>
            </a:fld>
            <a:endParaRPr lang="en-US" altLang="zh-CN" sz="1400"/>
          </a:p>
        </p:txBody>
      </p:sp>
      <p:sp>
        <p:nvSpPr>
          <p:cNvPr id="156675" name="Rectangle 3">
            <a:extLst>
              <a:ext uri="{FF2B5EF4-FFF2-40B4-BE49-F238E27FC236}">
                <a16:creationId xmlns:a16="http://schemas.microsoft.com/office/drawing/2014/main" id="{71C8717E-EBD8-4998-8C27-76EC4EA17B7B}"/>
              </a:ext>
            </a:extLst>
          </p:cNvPr>
          <p:cNvSpPr>
            <a:spLocks noGrp="1" noChangeArrowheads="1"/>
          </p:cNvSpPr>
          <p:nvPr>
            <p:ph type="body" idx="1"/>
          </p:nvPr>
        </p:nvSpPr>
        <p:spPr>
          <a:xfrm>
            <a:off x="395288" y="765175"/>
            <a:ext cx="8748712" cy="4895850"/>
          </a:xfrm>
        </p:spPr>
        <p:txBody>
          <a:bodyPr/>
          <a:lstStyle/>
          <a:p>
            <a:pPr eaLnBrk="1" hangingPunct="1"/>
            <a:r>
              <a:rPr lang="zh-CN" altLang="en-US" sz="3600"/>
              <a:t>例如：假设学生关系按所在系建索引，现在要查询信息系的所有学生名单</a:t>
            </a:r>
          </a:p>
          <a:p>
            <a:pPr eaLnBrk="1" hangingPunct="1"/>
            <a:r>
              <a:rPr lang="zh-CN" altLang="en-US" sz="3600"/>
              <a:t>信息系的</a:t>
            </a:r>
            <a:r>
              <a:rPr lang="en-US" altLang="zh-CN" sz="3600"/>
              <a:t>500</a:t>
            </a:r>
            <a:r>
              <a:rPr lang="zh-CN" altLang="en-US" sz="3600"/>
              <a:t>名学生分布在</a:t>
            </a:r>
            <a:r>
              <a:rPr lang="en-US" altLang="zh-CN" sz="3600"/>
              <a:t>500</a:t>
            </a:r>
            <a:r>
              <a:rPr lang="zh-CN" altLang="en-US" sz="3600"/>
              <a:t>个不同的物理块上时，至少要执行</a:t>
            </a:r>
            <a:r>
              <a:rPr lang="en-US" altLang="zh-CN" sz="3600"/>
              <a:t>500</a:t>
            </a:r>
            <a:r>
              <a:rPr lang="zh-CN" altLang="en-US" sz="3600"/>
              <a:t>次</a:t>
            </a:r>
            <a:r>
              <a:rPr lang="en-US" altLang="zh-CN" sz="3600"/>
              <a:t>I/O</a:t>
            </a:r>
            <a:r>
              <a:rPr lang="zh-CN" altLang="en-US" sz="3600"/>
              <a:t>操作</a:t>
            </a:r>
          </a:p>
          <a:p>
            <a:pPr eaLnBrk="1" hangingPunct="1"/>
            <a:r>
              <a:rPr lang="zh-CN" altLang="en-US" sz="3600"/>
              <a:t>如果将同一系的学生元组集中存放，则每读一个物理块可得到多个满足查询条件的元组，从而显著地减少了访问磁盘的次数。</a:t>
            </a:r>
            <a:endParaRPr lang="en-US" altLang="zh-CN" sz="3600"/>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66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66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灯片编号占位符 5">
            <a:extLst>
              <a:ext uri="{FF2B5EF4-FFF2-40B4-BE49-F238E27FC236}">
                <a16:creationId xmlns:a16="http://schemas.microsoft.com/office/drawing/2014/main" id="{04F7556F-80A2-4346-AC79-3D1C6AA9F33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14B97A8-EB17-4362-BD1B-04B05C99462E}" type="slidenum">
              <a:rPr lang="zh-CN" altLang="en-US" sz="1400" smtClean="0"/>
              <a:pPr>
                <a:spcBef>
                  <a:spcPct val="0"/>
                </a:spcBef>
                <a:buFontTx/>
                <a:buNone/>
              </a:pPr>
              <a:t>154</a:t>
            </a:fld>
            <a:endParaRPr lang="en-US" altLang="zh-CN" sz="1400"/>
          </a:p>
        </p:txBody>
      </p:sp>
      <p:sp>
        <p:nvSpPr>
          <p:cNvPr id="163843" name="Rectangle 2">
            <a:extLst>
              <a:ext uri="{FF2B5EF4-FFF2-40B4-BE49-F238E27FC236}">
                <a16:creationId xmlns:a16="http://schemas.microsoft.com/office/drawing/2014/main" id="{E38DB237-B58B-4A38-B61A-0034D0564360}"/>
              </a:ext>
            </a:extLst>
          </p:cNvPr>
          <p:cNvSpPr>
            <a:spLocks noGrp="1" noChangeArrowheads="1"/>
          </p:cNvSpPr>
          <p:nvPr>
            <p:ph type="title"/>
          </p:nvPr>
        </p:nvSpPr>
        <p:spPr/>
        <p:txBody>
          <a:bodyPr/>
          <a:lstStyle/>
          <a:p>
            <a:pPr eaLnBrk="1" hangingPunct="1"/>
            <a:r>
              <a:rPr lang="zh-CN" altLang="en-US" b="1"/>
              <a:t>聚簇的局限性</a:t>
            </a:r>
          </a:p>
        </p:txBody>
      </p:sp>
      <p:sp>
        <p:nvSpPr>
          <p:cNvPr id="157700" name="Rectangle 3">
            <a:extLst>
              <a:ext uri="{FF2B5EF4-FFF2-40B4-BE49-F238E27FC236}">
                <a16:creationId xmlns:a16="http://schemas.microsoft.com/office/drawing/2014/main" id="{81C0D72D-E26E-4924-AD19-F0BED12B9039}"/>
              </a:ext>
            </a:extLst>
          </p:cNvPr>
          <p:cNvSpPr>
            <a:spLocks noGrp="1" noChangeArrowheads="1"/>
          </p:cNvSpPr>
          <p:nvPr>
            <p:ph type="body" idx="1"/>
          </p:nvPr>
        </p:nvSpPr>
        <p:spPr/>
        <p:txBody>
          <a:bodyPr/>
          <a:lstStyle/>
          <a:p>
            <a:pPr marL="609600" indent="-609600" eaLnBrk="1" hangingPunct="1"/>
            <a:r>
              <a:rPr lang="zh-CN" altLang="en-US" sz="3600"/>
              <a:t>聚簇只能提高某些特定应用的性能</a:t>
            </a:r>
          </a:p>
          <a:p>
            <a:pPr marL="609600" indent="-609600" eaLnBrk="1" hangingPunct="1"/>
            <a:r>
              <a:rPr lang="zh-CN" altLang="en-US" sz="3600"/>
              <a:t>建立与维护聚簇的开销相当大</a:t>
            </a:r>
          </a:p>
          <a:p>
            <a:pPr marL="990600" lvl="1" indent="-533400" eaLnBrk="1" hangingPunct="1">
              <a:buFontTx/>
              <a:buAutoNum type="circleNumDbPlain"/>
            </a:pPr>
            <a:r>
              <a:rPr lang="zh-CN" altLang="en-US" sz="3200"/>
              <a:t>对已有关系建立聚簇，将导致关系中元组移动其物理存储位置，并使此关系上原有的索引无效，必须重建。</a:t>
            </a:r>
          </a:p>
          <a:p>
            <a:pPr marL="990600" lvl="1" indent="-533400" eaLnBrk="1" hangingPunct="1">
              <a:buFontTx/>
              <a:buAutoNum type="circleNumDbPlain"/>
            </a:pPr>
            <a:r>
              <a:rPr lang="zh-CN" altLang="en-US" sz="3200"/>
              <a:t>当一个元组的聚簇码改变时，该元组的存储位置也要做相应移动。</a:t>
            </a:r>
          </a:p>
          <a:p>
            <a:pPr marL="609600" indent="-609600"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770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770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770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770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灯片编号占位符 5">
            <a:extLst>
              <a:ext uri="{FF2B5EF4-FFF2-40B4-BE49-F238E27FC236}">
                <a16:creationId xmlns:a16="http://schemas.microsoft.com/office/drawing/2014/main" id="{4AFCCD90-4F9F-4E3A-AE0E-6D03CCDA9D6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653D248-ACB0-4A64-8F98-52ACDC9BEC0E}" type="slidenum">
              <a:rPr lang="zh-CN" altLang="en-US" sz="1400" smtClean="0"/>
              <a:pPr>
                <a:spcBef>
                  <a:spcPct val="0"/>
                </a:spcBef>
                <a:buFontTx/>
                <a:buNone/>
              </a:pPr>
              <a:t>155</a:t>
            </a:fld>
            <a:endParaRPr lang="en-US" altLang="zh-CN" sz="1400"/>
          </a:p>
        </p:txBody>
      </p:sp>
      <p:sp>
        <p:nvSpPr>
          <p:cNvPr id="164867" name="Rectangle 2">
            <a:extLst>
              <a:ext uri="{FF2B5EF4-FFF2-40B4-BE49-F238E27FC236}">
                <a16:creationId xmlns:a16="http://schemas.microsoft.com/office/drawing/2014/main" id="{674C5EA7-A86E-4B7F-8D7F-572A996D5A02}"/>
              </a:ext>
            </a:extLst>
          </p:cNvPr>
          <p:cNvSpPr>
            <a:spLocks noGrp="1" noChangeArrowheads="1"/>
          </p:cNvSpPr>
          <p:nvPr>
            <p:ph type="title"/>
          </p:nvPr>
        </p:nvSpPr>
        <p:spPr/>
        <p:txBody>
          <a:bodyPr/>
          <a:lstStyle/>
          <a:p>
            <a:pPr eaLnBrk="1" hangingPunct="1"/>
            <a:r>
              <a:rPr lang="zh-CN" altLang="en-US" b="1"/>
              <a:t>聚簇的适用范围</a:t>
            </a:r>
          </a:p>
        </p:txBody>
      </p:sp>
      <p:sp>
        <p:nvSpPr>
          <p:cNvPr id="158724" name="Rectangle 3">
            <a:extLst>
              <a:ext uri="{FF2B5EF4-FFF2-40B4-BE49-F238E27FC236}">
                <a16:creationId xmlns:a16="http://schemas.microsoft.com/office/drawing/2014/main" id="{F9B51E61-49F3-4C64-B166-C3C428B54122}"/>
              </a:ext>
            </a:extLst>
          </p:cNvPr>
          <p:cNvSpPr>
            <a:spLocks noGrp="1" noChangeArrowheads="1"/>
          </p:cNvSpPr>
          <p:nvPr>
            <p:ph type="body" idx="1"/>
          </p:nvPr>
        </p:nvSpPr>
        <p:spPr>
          <a:xfrm>
            <a:off x="468313" y="1412875"/>
            <a:ext cx="8496300" cy="4968875"/>
          </a:xfrm>
        </p:spPr>
        <p:txBody>
          <a:bodyPr/>
          <a:lstStyle/>
          <a:p>
            <a:pPr eaLnBrk="1" hangingPunct="1"/>
            <a:r>
              <a:rPr lang="zh-CN" altLang="en-US" sz="3600"/>
              <a:t>既适用于单个关系独立聚簇，也适用于多个关系组合聚簇。</a:t>
            </a:r>
          </a:p>
          <a:p>
            <a:pPr eaLnBrk="1" hangingPunct="1"/>
            <a:r>
              <a:rPr lang="zh-CN" altLang="en-US" sz="3600"/>
              <a:t>当通过</a:t>
            </a:r>
            <a:r>
              <a:rPr lang="zh-CN" altLang="en-US" sz="3600">
                <a:solidFill>
                  <a:schemeClr val="accent2"/>
                </a:solidFill>
              </a:rPr>
              <a:t>聚簇码</a:t>
            </a:r>
            <a:r>
              <a:rPr lang="zh-CN" altLang="en-US" sz="3600"/>
              <a:t>进行访问或</a:t>
            </a:r>
            <a:r>
              <a:rPr lang="zh-CN" altLang="en-US" sz="3600">
                <a:solidFill>
                  <a:schemeClr val="accent2"/>
                </a:solidFill>
              </a:rPr>
              <a:t>连接是该关系的主要应用</a:t>
            </a:r>
            <a:r>
              <a:rPr lang="zh-CN" altLang="en-US" sz="3600"/>
              <a:t>，与聚簇码无关的其他访问很少或者是次要的，可以使用聚簇。</a:t>
            </a:r>
          </a:p>
          <a:p>
            <a:pPr lvl="1" eaLnBrk="1" hangingPunct="1"/>
            <a:r>
              <a:rPr lang="zh-CN" altLang="en-US" sz="3200"/>
              <a:t>尤其当</a:t>
            </a:r>
            <a:r>
              <a:rPr lang="en-US" altLang="zh-CN" sz="3200"/>
              <a:t>SQL</a:t>
            </a:r>
            <a:r>
              <a:rPr lang="zh-CN" altLang="en-US" sz="3200"/>
              <a:t>语句中包含有与聚簇码有关的</a:t>
            </a:r>
            <a:r>
              <a:rPr lang="en-US" altLang="zh-CN" sz="3200"/>
              <a:t>ORDER BY</a:t>
            </a:r>
            <a:r>
              <a:rPr lang="zh-CN" altLang="en-US" sz="3200"/>
              <a:t>，</a:t>
            </a:r>
            <a:r>
              <a:rPr lang="en-US" altLang="zh-CN" sz="3200"/>
              <a:t>GROUP BY</a:t>
            </a:r>
            <a:r>
              <a:rPr lang="zh-CN" altLang="en-US" sz="3200"/>
              <a:t>，</a:t>
            </a:r>
            <a:r>
              <a:rPr lang="en-US" altLang="zh-CN" sz="3200"/>
              <a:t>UNION</a:t>
            </a:r>
            <a:r>
              <a:rPr lang="zh-CN" altLang="en-US" sz="3200"/>
              <a:t>，</a:t>
            </a:r>
            <a:r>
              <a:rPr lang="en-US" altLang="zh-CN" sz="3200"/>
              <a:t>DISTINCT</a:t>
            </a:r>
            <a:r>
              <a:rPr lang="zh-CN" altLang="en-US" sz="3200"/>
              <a:t>等子句或短语时，使用聚簇特别有利，可以省去对结果集的排序操作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872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872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872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灯片编号占位符 5">
            <a:extLst>
              <a:ext uri="{FF2B5EF4-FFF2-40B4-BE49-F238E27FC236}">
                <a16:creationId xmlns:a16="http://schemas.microsoft.com/office/drawing/2014/main" id="{63AAEA82-56DA-407F-A71F-A1E6DC9953A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17A443B-34E1-431E-8909-B6557F61F117}" type="slidenum">
              <a:rPr lang="zh-CN" altLang="en-US" sz="1400" smtClean="0"/>
              <a:pPr>
                <a:spcBef>
                  <a:spcPct val="0"/>
                </a:spcBef>
                <a:buFontTx/>
                <a:buNone/>
              </a:pPr>
              <a:t>156</a:t>
            </a:fld>
            <a:endParaRPr lang="en-US" altLang="zh-CN" sz="1400"/>
          </a:p>
        </p:txBody>
      </p:sp>
      <p:sp>
        <p:nvSpPr>
          <p:cNvPr id="165891" name="Rectangle 2">
            <a:extLst>
              <a:ext uri="{FF2B5EF4-FFF2-40B4-BE49-F238E27FC236}">
                <a16:creationId xmlns:a16="http://schemas.microsoft.com/office/drawing/2014/main" id="{CB88A5E3-8A7D-48E0-992D-82017354D476}"/>
              </a:ext>
            </a:extLst>
          </p:cNvPr>
          <p:cNvSpPr>
            <a:spLocks noGrp="1" noChangeArrowheads="1"/>
          </p:cNvSpPr>
          <p:nvPr>
            <p:ph type="title"/>
          </p:nvPr>
        </p:nvSpPr>
        <p:spPr/>
        <p:txBody>
          <a:bodyPr/>
          <a:lstStyle/>
          <a:p>
            <a:pPr eaLnBrk="1" hangingPunct="1"/>
            <a:r>
              <a:rPr lang="zh-CN" altLang="en-US" b="1"/>
              <a:t>设计候选聚簇</a:t>
            </a:r>
          </a:p>
        </p:txBody>
      </p:sp>
      <p:sp>
        <p:nvSpPr>
          <p:cNvPr id="159748" name="Rectangle 3">
            <a:extLst>
              <a:ext uri="{FF2B5EF4-FFF2-40B4-BE49-F238E27FC236}">
                <a16:creationId xmlns:a16="http://schemas.microsoft.com/office/drawing/2014/main" id="{C357B012-0163-443A-B6FD-4180CED23443}"/>
              </a:ext>
            </a:extLst>
          </p:cNvPr>
          <p:cNvSpPr>
            <a:spLocks noGrp="1" noChangeArrowheads="1"/>
          </p:cNvSpPr>
          <p:nvPr>
            <p:ph type="body" idx="1"/>
          </p:nvPr>
        </p:nvSpPr>
        <p:spPr>
          <a:xfrm>
            <a:off x="107950" y="1341438"/>
            <a:ext cx="8893175" cy="4824412"/>
          </a:xfrm>
        </p:spPr>
        <p:txBody>
          <a:bodyPr/>
          <a:lstStyle/>
          <a:p>
            <a:pPr eaLnBrk="1" hangingPunct="1"/>
            <a:r>
              <a:rPr lang="zh-CN" altLang="en-US" sz="3600"/>
              <a:t>对经常在一起进行连接操作的关系可以建立聚簇。</a:t>
            </a:r>
          </a:p>
          <a:p>
            <a:pPr eaLnBrk="1" hangingPunct="1"/>
            <a:r>
              <a:rPr lang="zh-CN" altLang="en-US" sz="3600"/>
              <a:t>如果一个关系的一组属性经常出现在相等比较条件，则该单个关系可建立聚簇。</a:t>
            </a:r>
          </a:p>
          <a:p>
            <a:pPr eaLnBrk="1" hangingPunct="1"/>
            <a:r>
              <a:rPr lang="zh-CN" altLang="en-US" sz="3600"/>
              <a:t>如果一个关系的一个</a:t>
            </a:r>
            <a:r>
              <a:rPr lang="en-US" altLang="zh-CN" sz="3600"/>
              <a:t>(</a:t>
            </a:r>
            <a:r>
              <a:rPr lang="zh-CN" altLang="en-US" sz="3600"/>
              <a:t>或一组</a:t>
            </a:r>
            <a:r>
              <a:rPr lang="en-US" altLang="zh-CN" sz="3600"/>
              <a:t>)</a:t>
            </a:r>
            <a:r>
              <a:rPr lang="zh-CN" altLang="en-US" sz="3600"/>
              <a:t>属性上的值重复率很高，则此单个关系可建立聚簇。即对应每个聚簇码值的平均元组数不太少。否则，聚簇效果不明显。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974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974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97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灯片编号占位符 5">
            <a:extLst>
              <a:ext uri="{FF2B5EF4-FFF2-40B4-BE49-F238E27FC236}">
                <a16:creationId xmlns:a16="http://schemas.microsoft.com/office/drawing/2014/main" id="{00F82FC7-444A-4FBA-98D8-6C4F926DF19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DAE27D0-F62C-40F7-BF37-923B299CCD2E}" type="slidenum">
              <a:rPr lang="zh-CN" altLang="en-US" sz="1400" smtClean="0"/>
              <a:pPr>
                <a:spcBef>
                  <a:spcPct val="0"/>
                </a:spcBef>
                <a:buFontTx/>
                <a:buNone/>
              </a:pPr>
              <a:t>157</a:t>
            </a:fld>
            <a:endParaRPr lang="en-US" altLang="zh-CN" sz="1400"/>
          </a:p>
        </p:txBody>
      </p:sp>
      <p:sp>
        <p:nvSpPr>
          <p:cNvPr id="166915" name="Rectangle 2">
            <a:extLst>
              <a:ext uri="{FF2B5EF4-FFF2-40B4-BE49-F238E27FC236}">
                <a16:creationId xmlns:a16="http://schemas.microsoft.com/office/drawing/2014/main" id="{6EE4A02D-74EF-4243-B14A-F0F2F50323C9}"/>
              </a:ext>
            </a:extLst>
          </p:cNvPr>
          <p:cNvSpPr>
            <a:spLocks noGrp="1" noChangeArrowheads="1"/>
          </p:cNvSpPr>
          <p:nvPr>
            <p:ph type="title"/>
          </p:nvPr>
        </p:nvSpPr>
        <p:spPr/>
        <p:txBody>
          <a:bodyPr/>
          <a:lstStyle/>
          <a:p>
            <a:pPr eaLnBrk="1" hangingPunct="1"/>
            <a:r>
              <a:rPr lang="zh-CN" altLang="en-US" b="1"/>
              <a:t>优化聚簇设计</a:t>
            </a:r>
          </a:p>
        </p:txBody>
      </p:sp>
      <p:sp>
        <p:nvSpPr>
          <p:cNvPr id="196611" name="Rectangle 3">
            <a:extLst>
              <a:ext uri="{FF2B5EF4-FFF2-40B4-BE49-F238E27FC236}">
                <a16:creationId xmlns:a16="http://schemas.microsoft.com/office/drawing/2014/main" id="{E2D1936A-513E-4388-85EB-52CBC1DEFB0A}"/>
              </a:ext>
            </a:extLst>
          </p:cNvPr>
          <p:cNvSpPr>
            <a:spLocks noGrp="1" noChangeArrowheads="1"/>
          </p:cNvSpPr>
          <p:nvPr>
            <p:ph type="body" idx="1"/>
          </p:nvPr>
        </p:nvSpPr>
        <p:spPr>
          <a:xfrm>
            <a:off x="277813" y="1639888"/>
            <a:ext cx="8686800" cy="4525962"/>
          </a:xfrm>
        </p:spPr>
        <p:txBody>
          <a:bodyPr/>
          <a:lstStyle/>
          <a:p>
            <a:pPr eaLnBrk="1" hangingPunct="1">
              <a:lnSpc>
                <a:spcPct val="90000"/>
              </a:lnSpc>
            </a:pPr>
            <a:r>
              <a:rPr lang="zh-CN" altLang="en-US" sz="3600"/>
              <a:t>从聚簇中删除经常进行全表扫描的关系</a:t>
            </a:r>
          </a:p>
          <a:p>
            <a:pPr eaLnBrk="1" hangingPunct="1">
              <a:lnSpc>
                <a:spcPct val="90000"/>
              </a:lnSpc>
            </a:pPr>
            <a:r>
              <a:rPr lang="zh-CN" altLang="en-US" sz="3600"/>
              <a:t>从聚簇中删除更新操作远多于连接操作的关系</a:t>
            </a:r>
          </a:p>
          <a:p>
            <a:pPr eaLnBrk="1" hangingPunct="1">
              <a:lnSpc>
                <a:spcPct val="90000"/>
              </a:lnSpc>
            </a:pPr>
            <a:r>
              <a:rPr lang="zh-CN" altLang="en-US" sz="3600">
                <a:solidFill>
                  <a:srgbClr val="3333CC"/>
                </a:solidFill>
              </a:rPr>
              <a:t>不同的聚簇中可能包含相同的关系，一个关系可以在某一个聚簇中，但不能同时加入多个聚簇</a:t>
            </a:r>
          </a:p>
          <a:p>
            <a:pPr lvl="1" eaLnBrk="1" hangingPunct="1">
              <a:lnSpc>
                <a:spcPct val="90000"/>
              </a:lnSpc>
            </a:pPr>
            <a:r>
              <a:rPr lang="zh-CN" altLang="en-US" sz="3200"/>
              <a:t>从多个聚簇方案</a:t>
            </a:r>
            <a:r>
              <a:rPr lang="en-US" altLang="zh-CN" sz="3200"/>
              <a:t>(</a:t>
            </a:r>
            <a:r>
              <a:rPr lang="zh-CN" altLang="en-US" sz="3200"/>
              <a:t>包括不建立聚簇</a:t>
            </a:r>
            <a:r>
              <a:rPr lang="en-US" altLang="zh-CN" sz="3200"/>
              <a:t>)</a:t>
            </a:r>
            <a:r>
              <a:rPr lang="zh-CN" altLang="en-US" sz="3200"/>
              <a:t>中选择一个较优的，即在这个聚簇上运行各种事务的总代价最小</a:t>
            </a:r>
          </a:p>
          <a:p>
            <a:pPr eaLnBrk="1" hangingPunct="1">
              <a:lnSpc>
                <a:spcPct val="90000"/>
              </a:lnSpc>
            </a:pPr>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66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66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6611">
                                            <p:txEl>
                                              <p:pRg st="2" end="2"/>
                                            </p:txEl>
                                          </p:spTgt>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nodeType="afterEffect">
                                  <p:stCondLst>
                                    <p:cond delay="0"/>
                                  </p:stCondLst>
                                  <p:childTnLst>
                                    <p:set>
                                      <p:cBhvr>
                                        <p:cTn id="17" dur="1" fill="hold">
                                          <p:stCondLst>
                                            <p:cond delay="0"/>
                                          </p:stCondLst>
                                        </p:cTn>
                                        <p:tgtEl>
                                          <p:spTgt spid="1966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灯片编号占位符 5">
            <a:extLst>
              <a:ext uri="{FF2B5EF4-FFF2-40B4-BE49-F238E27FC236}">
                <a16:creationId xmlns:a16="http://schemas.microsoft.com/office/drawing/2014/main" id="{022DAA71-253B-41DB-BEFD-CC5E5061AB7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92879C0-3E70-4870-AFE8-8620C6B7BA4C}" type="slidenum">
              <a:rPr lang="zh-CN" altLang="en-US" sz="1400" smtClean="0"/>
              <a:pPr>
                <a:spcBef>
                  <a:spcPct val="0"/>
                </a:spcBef>
                <a:buFontTx/>
                <a:buNone/>
              </a:pPr>
              <a:t>158</a:t>
            </a:fld>
            <a:endParaRPr lang="en-US" altLang="zh-CN" sz="1400"/>
          </a:p>
        </p:txBody>
      </p:sp>
      <p:sp>
        <p:nvSpPr>
          <p:cNvPr id="167939" name="Rectangle 2">
            <a:extLst>
              <a:ext uri="{FF2B5EF4-FFF2-40B4-BE49-F238E27FC236}">
                <a16:creationId xmlns:a16="http://schemas.microsoft.com/office/drawing/2014/main" id="{8642BDC7-0C1C-4356-A355-D75EAA9C3917}"/>
              </a:ext>
            </a:extLst>
          </p:cNvPr>
          <p:cNvSpPr>
            <a:spLocks noGrp="1" noChangeArrowheads="1"/>
          </p:cNvSpPr>
          <p:nvPr>
            <p:ph type="title"/>
          </p:nvPr>
        </p:nvSpPr>
        <p:spPr/>
        <p:txBody>
          <a:bodyPr/>
          <a:lstStyle/>
          <a:p>
            <a:pPr eaLnBrk="1" hangingPunct="1"/>
            <a:r>
              <a:rPr lang="en-US" altLang="zh-CN"/>
              <a:t>HASH</a:t>
            </a:r>
            <a:r>
              <a:rPr lang="zh-CN" altLang="en-US" b="1"/>
              <a:t>存取方法的选择</a:t>
            </a:r>
          </a:p>
        </p:txBody>
      </p:sp>
      <p:sp>
        <p:nvSpPr>
          <p:cNvPr id="161796" name="Rectangle 3">
            <a:extLst>
              <a:ext uri="{FF2B5EF4-FFF2-40B4-BE49-F238E27FC236}">
                <a16:creationId xmlns:a16="http://schemas.microsoft.com/office/drawing/2014/main" id="{7ABD230F-73ED-4BB5-A354-B02658012376}"/>
              </a:ext>
            </a:extLst>
          </p:cNvPr>
          <p:cNvSpPr>
            <a:spLocks noGrp="1" noChangeArrowheads="1"/>
          </p:cNvSpPr>
          <p:nvPr>
            <p:ph type="body" idx="1"/>
          </p:nvPr>
        </p:nvSpPr>
        <p:spPr>
          <a:xfrm>
            <a:off x="323850" y="1484313"/>
            <a:ext cx="8675688" cy="4465637"/>
          </a:xfrm>
        </p:spPr>
        <p:txBody>
          <a:bodyPr/>
          <a:lstStyle/>
          <a:p>
            <a:pPr marL="609600" indent="-609600" eaLnBrk="1" hangingPunct="1">
              <a:lnSpc>
                <a:spcPct val="90000"/>
              </a:lnSpc>
            </a:pPr>
            <a:r>
              <a:rPr lang="zh-CN" altLang="en-US" sz="4000"/>
              <a:t>当一个关系满足下列两个条件时，可以选择</a:t>
            </a:r>
            <a:r>
              <a:rPr lang="en-US" altLang="zh-CN" sz="4000"/>
              <a:t>HASH</a:t>
            </a:r>
            <a:r>
              <a:rPr lang="zh-CN" altLang="en-US" sz="4000"/>
              <a:t>存取方法</a:t>
            </a:r>
          </a:p>
          <a:p>
            <a:pPr marL="990600" lvl="1" indent="-533400" eaLnBrk="1" hangingPunct="1">
              <a:lnSpc>
                <a:spcPct val="90000"/>
              </a:lnSpc>
              <a:buFontTx/>
              <a:buAutoNum type="circleNumDbPlain"/>
            </a:pPr>
            <a:r>
              <a:rPr lang="zh-CN" altLang="en-US" sz="3600"/>
              <a:t>该关系的属性主要出现在等值连接条件或主要出现在相等比较选择条件。</a:t>
            </a:r>
          </a:p>
          <a:p>
            <a:pPr marL="990600" lvl="1" indent="-533400" eaLnBrk="1" hangingPunct="1">
              <a:buFontTx/>
              <a:buAutoNum type="circleNumDbPlain"/>
            </a:pPr>
            <a:r>
              <a:rPr lang="zh-CN" altLang="en-US" sz="3600"/>
              <a:t>该关系的大小可预知，而且不变 </a:t>
            </a:r>
            <a:r>
              <a:rPr lang="en-US" altLang="zh-CN" sz="3600"/>
              <a:t>or </a:t>
            </a:r>
            <a:r>
              <a:rPr lang="zh-CN" altLang="en-US" sz="3600"/>
              <a:t>该关系大小动态改变，但所选用的</a:t>
            </a:r>
            <a:r>
              <a:rPr lang="en-US" altLang="zh-CN" sz="3600"/>
              <a:t>DBMS</a:t>
            </a:r>
            <a:r>
              <a:rPr lang="zh-CN" altLang="en-US" sz="3600"/>
              <a:t>提供了动态</a:t>
            </a:r>
            <a:r>
              <a:rPr lang="en-US" altLang="zh-CN" sz="3600"/>
              <a:t>HASH</a:t>
            </a:r>
            <a:r>
              <a:rPr lang="zh-CN" altLang="en-US" sz="3600"/>
              <a:t>存取方法。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179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179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a:extLst>
              <a:ext uri="{FF2B5EF4-FFF2-40B4-BE49-F238E27FC236}">
                <a16:creationId xmlns:a16="http://schemas.microsoft.com/office/drawing/2014/main" id="{0A4274D3-FF6B-4DA2-9D92-5D2F127219AA}"/>
              </a:ext>
            </a:extLst>
          </p:cNvPr>
          <p:cNvSpPr>
            <a:spLocks noGrp="1" noChangeArrowheads="1"/>
          </p:cNvSpPr>
          <p:nvPr>
            <p:ph type="title"/>
          </p:nvPr>
        </p:nvSpPr>
        <p:spPr>
          <a:xfrm>
            <a:off x="828675" y="981075"/>
            <a:ext cx="8064500" cy="779463"/>
          </a:xfrm>
        </p:spPr>
        <p:txBody>
          <a:bodyPr/>
          <a:lstStyle/>
          <a:p>
            <a:r>
              <a:rPr lang="en-US" altLang="zh-CN" sz="4800" b="1">
                <a:solidFill>
                  <a:srgbClr val="000066"/>
                </a:solidFill>
              </a:rPr>
              <a:t>Topology of P2P Systems</a:t>
            </a:r>
          </a:p>
        </p:txBody>
      </p:sp>
      <p:graphicFrame>
        <p:nvGraphicFramePr>
          <p:cNvPr id="16478" name="Object 2">
            <a:extLst>
              <a:ext uri="{FF2B5EF4-FFF2-40B4-BE49-F238E27FC236}">
                <a16:creationId xmlns:a16="http://schemas.microsoft.com/office/drawing/2014/main" id="{10DD5248-1EB8-48C4-AEE7-DAD5E808C7B6}"/>
              </a:ext>
            </a:extLst>
          </p:cNvPr>
          <p:cNvGraphicFramePr>
            <a:graphicFrameLocks noGrp="1" noChangeAspect="1"/>
          </p:cNvGraphicFramePr>
          <p:nvPr>
            <p:ph sz="half" idx="2"/>
          </p:nvPr>
        </p:nvGraphicFramePr>
        <p:xfrm>
          <a:off x="6372225" y="2708275"/>
          <a:ext cx="2627313" cy="2519363"/>
        </p:xfrm>
        <a:graphic>
          <a:graphicData uri="http://schemas.openxmlformats.org/presentationml/2006/ole">
            <mc:AlternateContent xmlns:mc="http://schemas.openxmlformats.org/markup-compatibility/2006">
              <mc:Choice xmlns:v="urn:schemas-microsoft-com:vml" Requires="v">
                <p:oleObj name="Visio" r:id="rId2" imgW="3407454" imgH="2937510" progId="Visio.Drawing.11">
                  <p:embed/>
                </p:oleObj>
              </mc:Choice>
              <mc:Fallback>
                <p:oleObj name="Visio" r:id="rId2" imgW="3407454" imgH="2937510" progId="Visio.Drawing.11">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225" y="2708275"/>
                        <a:ext cx="2627313" cy="251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8964" name="Text Box 30">
            <a:extLst>
              <a:ext uri="{FF2B5EF4-FFF2-40B4-BE49-F238E27FC236}">
                <a16:creationId xmlns:a16="http://schemas.microsoft.com/office/drawing/2014/main" id="{4967A366-A869-45EA-BA7C-9FB23C467D4B}"/>
              </a:ext>
            </a:extLst>
          </p:cNvPr>
          <p:cNvSpPr txBox="1">
            <a:spLocks noChangeArrowheads="1"/>
          </p:cNvSpPr>
          <p:nvPr/>
        </p:nvSpPr>
        <p:spPr bwMode="auto">
          <a:xfrm>
            <a:off x="179388" y="5851525"/>
            <a:ext cx="3024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hlink"/>
              </a:buClr>
              <a:buFont typeface="Wingdings" panose="05000000000000000000" pitchFamily="2" charset="2"/>
              <a:buChar char="n"/>
            </a:pPr>
            <a:r>
              <a:rPr lang="en-US" altLang="zh-CN" sz="2400">
                <a:solidFill>
                  <a:srgbClr val="000066"/>
                </a:solidFill>
              </a:rPr>
              <a:t>Unstructured</a:t>
            </a:r>
          </a:p>
        </p:txBody>
      </p:sp>
      <p:grpSp>
        <p:nvGrpSpPr>
          <p:cNvPr id="168965" name="Group 90">
            <a:extLst>
              <a:ext uri="{FF2B5EF4-FFF2-40B4-BE49-F238E27FC236}">
                <a16:creationId xmlns:a16="http://schemas.microsoft.com/office/drawing/2014/main" id="{2369FC9C-401E-4DF4-BF42-02B5A5ABD8F1}"/>
              </a:ext>
            </a:extLst>
          </p:cNvPr>
          <p:cNvGrpSpPr>
            <a:grpSpLocks/>
          </p:cNvGrpSpPr>
          <p:nvPr/>
        </p:nvGrpSpPr>
        <p:grpSpPr bwMode="auto">
          <a:xfrm>
            <a:off x="107950" y="2349500"/>
            <a:ext cx="2735263" cy="2665413"/>
            <a:chOff x="340" y="1300"/>
            <a:chExt cx="2856" cy="2448"/>
          </a:xfrm>
        </p:grpSpPr>
        <p:sp>
          <p:nvSpPr>
            <p:cNvPr id="168969" name="Oval 38">
              <a:extLst>
                <a:ext uri="{FF2B5EF4-FFF2-40B4-BE49-F238E27FC236}">
                  <a16:creationId xmlns:a16="http://schemas.microsoft.com/office/drawing/2014/main" id="{38A5C1D0-531F-4929-8A38-871CC3CC3AF7}"/>
                </a:ext>
              </a:extLst>
            </p:cNvPr>
            <p:cNvSpPr>
              <a:spLocks noChangeArrowheads="1"/>
            </p:cNvSpPr>
            <p:nvPr/>
          </p:nvSpPr>
          <p:spPr bwMode="auto">
            <a:xfrm>
              <a:off x="340" y="1810"/>
              <a:ext cx="102" cy="102"/>
            </a:xfrm>
            <a:prstGeom prst="ellipse">
              <a:avLst/>
            </a:prstGeom>
            <a:solidFill>
              <a:srgbClr val="000000"/>
            </a:solidFill>
            <a:ln w="9525">
              <a:solidFill>
                <a:srgbClr val="000000"/>
              </a:solidFill>
              <a:round/>
              <a:headEnd/>
              <a:tailEnd/>
            </a:ln>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8970" name="Oval 39">
              <a:extLst>
                <a:ext uri="{FF2B5EF4-FFF2-40B4-BE49-F238E27FC236}">
                  <a16:creationId xmlns:a16="http://schemas.microsoft.com/office/drawing/2014/main" id="{CCD29D79-0B6B-43A2-B7DF-88F6CB6995B1}"/>
                </a:ext>
              </a:extLst>
            </p:cNvPr>
            <p:cNvSpPr>
              <a:spLocks noChangeArrowheads="1"/>
            </p:cNvSpPr>
            <p:nvPr/>
          </p:nvSpPr>
          <p:spPr bwMode="auto">
            <a:xfrm>
              <a:off x="1870" y="3187"/>
              <a:ext cx="102" cy="102"/>
            </a:xfrm>
            <a:prstGeom prst="ellipse">
              <a:avLst/>
            </a:prstGeom>
            <a:solidFill>
              <a:srgbClr val="333399"/>
            </a:solidFill>
            <a:ln w="9525">
              <a:solidFill>
                <a:srgbClr val="000000"/>
              </a:solidFill>
              <a:round/>
              <a:headEnd/>
              <a:tailEnd/>
            </a:ln>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8971" name="Oval 40">
              <a:extLst>
                <a:ext uri="{FF2B5EF4-FFF2-40B4-BE49-F238E27FC236}">
                  <a16:creationId xmlns:a16="http://schemas.microsoft.com/office/drawing/2014/main" id="{F629C852-C25B-43BC-A8E0-5A26888B0455}"/>
                </a:ext>
              </a:extLst>
            </p:cNvPr>
            <p:cNvSpPr>
              <a:spLocks noChangeArrowheads="1"/>
            </p:cNvSpPr>
            <p:nvPr/>
          </p:nvSpPr>
          <p:spPr bwMode="auto">
            <a:xfrm>
              <a:off x="391" y="3646"/>
              <a:ext cx="102" cy="102"/>
            </a:xfrm>
            <a:prstGeom prst="ellipse">
              <a:avLst/>
            </a:prstGeom>
            <a:solidFill>
              <a:srgbClr val="000000"/>
            </a:solidFill>
            <a:ln w="9525">
              <a:solidFill>
                <a:srgbClr val="000000"/>
              </a:solidFill>
              <a:round/>
              <a:headEnd/>
              <a:tailEnd/>
            </a:ln>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8972" name="Line 41">
              <a:extLst>
                <a:ext uri="{FF2B5EF4-FFF2-40B4-BE49-F238E27FC236}">
                  <a16:creationId xmlns:a16="http://schemas.microsoft.com/office/drawing/2014/main" id="{5ACE6B34-7494-46E4-AA52-1BDB64DF24F6}"/>
                </a:ext>
              </a:extLst>
            </p:cNvPr>
            <p:cNvSpPr>
              <a:spLocks noChangeShapeType="1"/>
            </p:cNvSpPr>
            <p:nvPr/>
          </p:nvSpPr>
          <p:spPr bwMode="auto">
            <a:xfrm>
              <a:off x="391" y="1861"/>
              <a:ext cx="408" cy="3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73" name="Line 42">
              <a:extLst>
                <a:ext uri="{FF2B5EF4-FFF2-40B4-BE49-F238E27FC236}">
                  <a16:creationId xmlns:a16="http://schemas.microsoft.com/office/drawing/2014/main" id="{1A341ABD-7A22-41C2-A3DB-E14CCA1D883E}"/>
                </a:ext>
              </a:extLst>
            </p:cNvPr>
            <p:cNvSpPr>
              <a:spLocks noChangeShapeType="1"/>
            </p:cNvSpPr>
            <p:nvPr/>
          </p:nvSpPr>
          <p:spPr bwMode="auto">
            <a:xfrm>
              <a:off x="799" y="2218"/>
              <a:ext cx="306" cy="561"/>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74" name="Line 43">
              <a:extLst>
                <a:ext uri="{FF2B5EF4-FFF2-40B4-BE49-F238E27FC236}">
                  <a16:creationId xmlns:a16="http://schemas.microsoft.com/office/drawing/2014/main" id="{325078EB-CC62-4646-948D-EAA89E3AA42A}"/>
                </a:ext>
              </a:extLst>
            </p:cNvPr>
            <p:cNvSpPr>
              <a:spLocks noChangeShapeType="1"/>
            </p:cNvSpPr>
            <p:nvPr/>
          </p:nvSpPr>
          <p:spPr bwMode="auto">
            <a:xfrm flipV="1">
              <a:off x="1105" y="2218"/>
              <a:ext cx="255" cy="612"/>
            </a:xfrm>
            <a:prstGeom prst="line">
              <a:avLst/>
            </a:prstGeom>
            <a:noFill/>
            <a:ln w="95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75" name="Line 44">
              <a:extLst>
                <a:ext uri="{FF2B5EF4-FFF2-40B4-BE49-F238E27FC236}">
                  <a16:creationId xmlns:a16="http://schemas.microsoft.com/office/drawing/2014/main" id="{7EFB5893-0E44-498F-B7B8-14E02031F95F}"/>
                </a:ext>
              </a:extLst>
            </p:cNvPr>
            <p:cNvSpPr>
              <a:spLocks noChangeShapeType="1"/>
            </p:cNvSpPr>
            <p:nvPr/>
          </p:nvSpPr>
          <p:spPr bwMode="auto">
            <a:xfrm flipH="1">
              <a:off x="748" y="2779"/>
              <a:ext cx="357" cy="408"/>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76" name="Line 45">
              <a:extLst>
                <a:ext uri="{FF2B5EF4-FFF2-40B4-BE49-F238E27FC236}">
                  <a16:creationId xmlns:a16="http://schemas.microsoft.com/office/drawing/2014/main" id="{C581E8E2-B285-4EA5-AB54-D6E882542148}"/>
                </a:ext>
              </a:extLst>
            </p:cNvPr>
            <p:cNvSpPr>
              <a:spLocks noChangeShapeType="1"/>
            </p:cNvSpPr>
            <p:nvPr/>
          </p:nvSpPr>
          <p:spPr bwMode="auto">
            <a:xfrm flipV="1">
              <a:off x="1309" y="2881"/>
              <a:ext cx="459" cy="816"/>
            </a:xfrm>
            <a:prstGeom prst="line">
              <a:avLst/>
            </a:prstGeom>
            <a:noFill/>
            <a:ln w="95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77" name="Line 46">
              <a:extLst>
                <a:ext uri="{FF2B5EF4-FFF2-40B4-BE49-F238E27FC236}">
                  <a16:creationId xmlns:a16="http://schemas.microsoft.com/office/drawing/2014/main" id="{E291AFE5-034D-453D-8C24-92DB23BC8FE1}"/>
                </a:ext>
              </a:extLst>
            </p:cNvPr>
            <p:cNvSpPr>
              <a:spLocks noChangeShapeType="1"/>
            </p:cNvSpPr>
            <p:nvPr/>
          </p:nvSpPr>
          <p:spPr bwMode="auto">
            <a:xfrm flipV="1">
              <a:off x="442" y="3187"/>
              <a:ext cx="306" cy="5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78" name="Line 47">
              <a:extLst>
                <a:ext uri="{FF2B5EF4-FFF2-40B4-BE49-F238E27FC236}">
                  <a16:creationId xmlns:a16="http://schemas.microsoft.com/office/drawing/2014/main" id="{B882164A-FA5F-4ECE-B5AE-AF11115E949A}"/>
                </a:ext>
              </a:extLst>
            </p:cNvPr>
            <p:cNvSpPr>
              <a:spLocks noChangeShapeType="1"/>
            </p:cNvSpPr>
            <p:nvPr/>
          </p:nvSpPr>
          <p:spPr bwMode="auto">
            <a:xfrm>
              <a:off x="1768" y="2881"/>
              <a:ext cx="153" cy="357"/>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79" name="Line 48">
              <a:extLst>
                <a:ext uri="{FF2B5EF4-FFF2-40B4-BE49-F238E27FC236}">
                  <a16:creationId xmlns:a16="http://schemas.microsoft.com/office/drawing/2014/main" id="{BAF1DC3E-73BC-4CEF-946E-845F6FCDB4D6}"/>
                </a:ext>
              </a:extLst>
            </p:cNvPr>
            <p:cNvSpPr>
              <a:spLocks noChangeShapeType="1"/>
            </p:cNvSpPr>
            <p:nvPr/>
          </p:nvSpPr>
          <p:spPr bwMode="auto">
            <a:xfrm flipH="1" flipV="1">
              <a:off x="1105" y="2779"/>
              <a:ext cx="663" cy="102"/>
            </a:xfrm>
            <a:prstGeom prst="line">
              <a:avLst/>
            </a:prstGeom>
            <a:noFill/>
            <a:ln w="95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80" name="Line 49">
              <a:extLst>
                <a:ext uri="{FF2B5EF4-FFF2-40B4-BE49-F238E27FC236}">
                  <a16:creationId xmlns:a16="http://schemas.microsoft.com/office/drawing/2014/main" id="{F7F4BCB2-DE55-4D93-8E3F-3B533220C39A}"/>
                </a:ext>
              </a:extLst>
            </p:cNvPr>
            <p:cNvSpPr>
              <a:spLocks noChangeShapeType="1"/>
            </p:cNvSpPr>
            <p:nvPr/>
          </p:nvSpPr>
          <p:spPr bwMode="auto">
            <a:xfrm flipV="1">
              <a:off x="1717" y="3187"/>
              <a:ext cx="204" cy="510"/>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81" name="Line 50">
              <a:extLst>
                <a:ext uri="{FF2B5EF4-FFF2-40B4-BE49-F238E27FC236}">
                  <a16:creationId xmlns:a16="http://schemas.microsoft.com/office/drawing/2014/main" id="{BC652959-07A0-4C87-BB4A-0E6B662C46E1}"/>
                </a:ext>
              </a:extLst>
            </p:cNvPr>
            <p:cNvSpPr>
              <a:spLocks noChangeShapeType="1"/>
            </p:cNvSpPr>
            <p:nvPr/>
          </p:nvSpPr>
          <p:spPr bwMode="auto">
            <a:xfrm flipH="1">
              <a:off x="1360" y="1759"/>
              <a:ext cx="0" cy="459"/>
            </a:xfrm>
            <a:prstGeom prst="line">
              <a:avLst/>
            </a:prstGeom>
            <a:noFill/>
            <a:ln w="95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82" name="Line 51">
              <a:extLst>
                <a:ext uri="{FF2B5EF4-FFF2-40B4-BE49-F238E27FC236}">
                  <a16:creationId xmlns:a16="http://schemas.microsoft.com/office/drawing/2014/main" id="{B2E5D11C-AD4E-46E3-8C7F-D4AFDEC5E1D5}"/>
                </a:ext>
              </a:extLst>
            </p:cNvPr>
            <p:cNvSpPr>
              <a:spLocks noChangeShapeType="1"/>
            </p:cNvSpPr>
            <p:nvPr/>
          </p:nvSpPr>
          <p:spPr bwMode="auto">
            <a:xfrm>
              <a:off x="1921" y="3238"/>
              <a:ext cx="204" cy="459"/>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83" name="Line 52">
              <a:extLst>
                <a:ext uri="{FF2B5EF4-FFF2-40B4-BE49-F238E27FC236}">
                  <a16:creationId xmlns:a16="http://schemas.microsoft.com/office/drawing/2014/main" id="{F9F0F577-929A-46D2-9BF8-7E5DF35E4310}"/>
                </a:ext>
              </a:extLst>
            </p:cNvPr>
            <p:cNvSpPr>
              <a:spLocks noChangeShapeType="1"/>
            </p:cNvSpPr>
            <p:nvPr/>
          </p:nvSpPr>
          <p:spPr bwMode="auto">
            <a:xfrm>
              <a:off x="748" y="3187"/>
              <a:ext cx="561" cy="510"/>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84" name="Line 53">
              <a:extLst>
                <a:ext uri="{FF2B5EF4-FFF2-40B4-BE49-F238E27FC236}">
                  <a16:creationId xmlns:a16="http://schemas.microsoft.com/office/drawing/2014/main" id="{DBB5E8DD-A516-4F17-BC16-B1A8AD1327F9}"/>
                </a:ext>
              </a:extLst>
            </p:cNvPr>
            <p:cNvSpPr>
              <a:spLocks noChangeShapeType="1"/>
            </p:cNvSpPr>
            <p:nvPr/>
          </p:nvSpPr>
          <p:spPr bwMode="auto">
            <a:xfrm flipV="1">
              <a:off x="1972" y="3238"/>
              <a:ext cx="459" cy="0"/>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85" name="Line 54">
              <a:extLst>
                <a:ext uri="{FF2B5EF4-FFF2-40B4-BE49-F238E27FC236}">
                  <a16:creationId xmlns:a16="http://schemas.microsoft.com/office/drawing/2014/main" id="{67D926DD-7C0B-40A9-A271-CEE472FD46C8}"/>
                </a:ext>
              </a:extLst>
            </p:cNvPr>
            <p:cNvSpPr>
              <a:spLocks noChangeShapeType="1"/>
            </p:cNvSpPr>
            <p:nvPr/>
          </p:nvSpPr>
          <p:spPr bwMode="auto">
            <a:xfrm>
              <a:off x="1921" y="3238"/>
              <a:ext cx="408" cy="255"/>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86" name="Line 55">
              <a:extLst>
                <a:ext uri="{FF2B5EF4-FFF2-40B4-BE49-F238E27FC236}">
                  <a16:creationId xmlns:a16="http://schemas.microsoft.com/office/drawing/2014/main" id="{1F2F2641-A05A-4125-B2B8-F262BC49F237}"/>
                </a:ext>
              </a:extLst>
            </p:cNvPr>
            <p:cNvSpPr>
              <a:spLocks noChangeShapeType="1"/>
            </p:cNvSpPr>
            <p:nvPr/>
          </p:nvSpPr>
          <p:spPr bwMode="auto">
            <a:xfrm flipV="1">
              <a:off x="1768" y="2728"/>
              <a:ext cx="306" cy="153"/>
            </a:xfrm>
            <a:prstGeom prst="line">
              <a:avLst/>
            </a:prstGeom>
            <a:noFill/>
            <a:ln w="95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87" name="Line 56">
              <a:extLst>
                <a:ext uri="{FF2B5EF4-FFF2-40B4-BE49-F238E27FC236}">
                  <a16:creationId xmlns:a16="http://schemas.microsoft.com/office/drawing/2014/main" id="{B8516C7D-9943-4CAF-BBF8-52D740846D3D}"/>
                </a:ext>
              </a:extLst>
            </p:cNvPr>
            <p:cNvSpPr>
              <a:spLocks noChangeShapeType="1"/>
            </p:cNvSpPr>
            <p:nvPr/>
          </p:nvSpPr>
          <p:spPr bwMode="auto">
            <a:xfrm flipH="1">
              <a:off x="799" y="1759"/>
              <a:ext cx="561" cy="459"/>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88" name="Line 58">
              <a:extLst>
                <a:ext uri="{FF2B5EF4-FFF2-40B4-BE49-F238E27FC236}">
                  <a16:creationId xmlns:a16="http://schemas.microsoft.com/office/drawing/2014/main" id="{4F6B529D-C2FB-428B-8B62-452A8743D929}"/>
                </a:ext>
              </a:extLst>
            </p:cNvPr>
            <p:cNvSpPr>
              <a:spLocks noChangeShapeType="1"/>
            </p:cNvSpPr>
            <p:nvPr/>
          </p:nvSpPr>
          <p:spPr bwMode="auto">
            <a:xfrm flipH="1">
              <a:off x="1768" y="2052"/>
              <a:ext cx="524" cy="829"/>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89" name="Oval 59">
              <a:extLst>
                <a:ext uri="{FF2B5EF4-FFF2-40B4-BE49-F238E27FC236}">
                  <a16:creationId xmlns:a16="http://schemas.microsoft.com/office/drawing/2014/main" id="{B7C8251B-ABE3-49D2-8593-99928850DC1F}"/>
                </a:ext>
              </a:extLst>
            </p:cNvPr>
            <p:cNvSpPr>
              <a:spLocks noChangeArrowheads="1"/>
            </p:cNvSpPr>
            <p:nvPr/>
          </p:nvSpPr>
          <p:spPr bwMode="auto">
            <a:xfrm>
              <a:off x="1717" y="2830"/>
              <a:ext cx="102" cy="102"/>
            </a:xfrm>
            <a:prstGeom prst="ellipse">
              <a:avLst/>
            </a:prstGeom>
            <a:solidFill>
              <a:srgbClr val="0000FF"/>
            </a:solidFill>
            <a:ln w="9525">
              <a:solidFill>
                <a:srgbClr val="000000"/>
              </a:solidFill>
              <a:round/>
              <a:headEnd/>
              <a:tailEnd/>
            </a:ln>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8990" name="Oval 60">
              <a:extLst>
                <a:ext uri="{FF2B5EF4-FFF2-40B4-BE49-F238E27FC236}">
                  <a16:creationId xmlns:a16="http://schemas.microsoft.com/office/drawing/2014/main" id="{ABF6E4F9-350B-405E-8ADB-17C09D92F8D5}"/>
                </a:ext>
              </a:extLst>
            </p:cNvPr>
            <p:cNvSpPr>
              <a:spLocks noChangeArrowheads="1"/>
            </p:cNvSpPr>
            <p:nvPr/>
          </p:nvSpPr>
          <p:spPr bwMode="auto">
            <a:xfrm>
              <a:off x="1309" y="2167"/>
              <a:ext cx="102" cy="102"/>
            </a:xfrm>
            <a:prstGeom prst="ellipse">
              <a:avLst/>
            </a:prstGeom>
            <a:solidFill>
              <a:srgbClr val="0000FF"/>
            </a:solidFill>
            <a:ln w="9525">
              <a:solidFill>
                <a:srgbClr val="000000"/>
              </a:solidFill>
              <a:round/>
              <a:headEnd/>
              <a:tailEnd/>
            </a:ln>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8991" name="Line 63">
              <a:extLst>
                <a:ext uri="{FF2B5EF4-FFF2-40B4-BE49-F238E27FC236}">
                  <a16:creationId xmlns:a16="http://schemas.microsoft.com/office/drawing/2014/main" id="{06E0A343-D7E6-45B3-94C3-4CED3F490330}"/>
                </a:ext>
              </a:extLst>
            </p:cNvPr>
            <p:cNvSpPr>
              <a:spLocks noChangeShapeType="1"/>
            </p:cNvSpPr>
            <p:nvPr/>
          </p:nvSpPr>
          <p:spPr bwMode="auto">
            <a:xfrm rot="-5400000">
              <a:off x="2431" y="1759"/>
              <a:ext cx="153" cy="357"/>
            </a:xfrm>
            <a:prstGeom prst="line">
              <a:avLst/>
            </a:prstGeom>
            <a:noFill/>
            <a:ln w="95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92" name="Line 64">
              <a:extLst>
                <a:ext uri="{FF2B5EF4-FFF2-40B4-BE49-F238E27FC236}">
                  <a16:creationId xmlns:a16="http://schemas.microsoft.com/office/drawing/2014/main" id="{A3014B79-9AA3-48E4-BBE2-E36F25BA48B4}"/>
                </a:ext>
              </a:extLst>
            </p:cNvPr>
            <p:cNvSpPr>
              <a:spLocks noChangeShapeType="1"/>
            </p:cNvSpPr>
            <p:nvPr/>
          </p:nvSpPr>
          <p:spPr bwMode="auto">
            <a:xfrm rot="16200000" flipV="1">
              <a:off x="2788" y="1708"/>
              <a:ext cx="204" cy="510"/>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93" name="Line 65">
              <a:extLst>
                <a:ext uri="{FF2B5EF4-FFF2-40B4-BE49-F238E27FC236}">
                  <a16:creationId xmlns:a16="http://schemas.microsoft.com/office/drawing/2014/main" id="{56D37596-A9D5-416A-BE25-D881F83A6992}"/>
                </a:ext>
              </a:extLst>
            </p:cNvPr>
            <p:cNvSpPr>
              <a:spLocks noChangeShapeType="1"/>
            </p:cNvSpPr>
            <p:nvPr/>
          </p:nvSpPr>
          <p:spPr bwMode="auto">
            <a:xfrm rot="-5400000">
              <a:off x="2814" y="1529"/>
              <a:ext cx="204" cy="459"/>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94" name="Line 66">
              <a:extLst>
                <a:ext uri="{FF2B5EF4-FFF2-40B4-BE49-F238E27FC236}">
                  <a16:creationId xmlns:a16="http://schemas.microsoft.com/office/drawing/2014/main" id="{16B116DD-7353-4035-95C1-1234891C3782}"/>
                </a:ext>
              </a:extLst>
            </p:cNvPr>
            <p:cNvSpPr>
              <a:spLocks noChangeShapeType="1"/>
            </p:cNvSpPr>
            <p:nvPr/>
          </p:nvSpPr>
          <p:spPr bwMode="auto">
            <a:xfrm rot="16200000" flipV="1">
              <a:off x="2456" y="1581"/>
              <a:ext cx="459" cy="0"/>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95" name="Line 67">
              <a:extLst>
                <a:ext uri="{FF2B5EF4-FFF2-40B4-BE49-F238E27FC236}">
                  <a16:creationId xmlns:a16="http://schemas.microsoft.com/office/drawing/2014/main" id="{F8AFD4EA-1B1E-4717-9458-D37FB6BC76BD}"/>
                </a:ext>
              </a:extLst>
            </p:cNvPr>
            <p:cNvSpPr>
              <a:spLocks noChangeShapeType="1"/>
            </p:cNvSpPr>
            <p:nvPr/>
          </p:nvSpPr>
          <p:spPr bwMode="auto">
            <a:xfrm rot="16200000" flipV="1">
              <a:off x="2100" y="1784"/>
              <a:ext cx="306" cy="153"/>
            </a:xfrm>
            <a:prstGeom prst="line">
              <a:avLst/>
            </a:prstGeom>
            <a:noFill/>
            <a:ln w="95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96" name="Oval 68">
              <a:extLst>
                <a:ext uri="{FF2B5EF4-FFF2-40B4-BE49-F238E27FC236}">
                  <a16:creationId xmlns:a16="http://schemas.microsoft.com/office/drawing/2014/main" id="{1F87D8EA-16F5-4ABC-8DDA-442E544BC4D2}"/>
                </a:ext>
              </a:extLst>
            </p:cNvPr>
            <p:cNvSpPr>
              <a:spLocks noChangeArrowheads="1"/>
            </p:cNvSpPr>
            <p:nvPr/>
          </p:nvSpPr>
          <p:spPr bwMode="auto">
            <a:xfrm rot="-5400000">
              <a:off x="2278" y="1963"/>
              <a:ext cx="102" cy="102"/>
            </a:xfrm>
            <a:prstGeom prst="ellipse">
              <a:avLst/>
            </a:prstGeom>
            <a:solidFill>
              <a:srgbClr val="0000FF"/>
            </a:solidFill>
            <a:ln w="9525">
              <a:solidFill>
                <a:srgbClr val="000000"/>
              </a:solidFill>
              <a:round/>
              <a:headEnd/>
              <a:tailEnd/>
            </a:ln>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8997" name="Oval 69">
              <a:extLst>
                <a:ext uri="{FF2B5EF4-FFF2-40B4-BE49-F238E27FC236}">
                  <a16:creationId xmlns:a16="http://schemas.microsoft.com/office/drawing/2014/main" id="{D7BD78C2-EA1A-49A3-B022-E6152F4C26F0}"/>
                </a:ext>
              </a:extLst>
            </p:cNvPr>
            <p:cNvSpPr>
              <a:spLocks noChangeArrowheads="1"/>
            </p:cNvSpPr>
            <p:nvPr/>
          </p:nvSpPr>
          <p:spPr bwMode="auto">
            <a:xfrm>
              <a:off x="1258" y="3646"/>
              <a:ext cx="102" cy="102"/>
            </a:xfrm>
            <a:prstGeom prst="ellipse">
              <a:avLst/>
            </a:prstGeom>
            <a:solidFill>
              <a:srgbClr val="333399"/>
            </a:solidFill>
            <a:ln w="9525">
              <a:solidFill>
                <a:srgbClr val="000000"/>
              </a:solidFill>
              <a:round/>
              <a:headEnd/>
              <a:tailEnd/>
            </a:ln>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8998" name="Oval 70">
              <a:extLst>
                <a:ext uri="{FF2B5EF4-FFF2-40B4-BE49-F238E27FC236}">
                  <a16:creationId xmlns:a16="http://schemas.microsoft.com/office/drawing/2014/main" id="{BCE353FE-EEBC-4A62-9597-B44A92CA1248}"/>
                </a:ext>
              </a:extLst>
            </p:cNvPr>
            <p:cNvSpPr>
              <a:spLocks noChangeArrowheads="1"/>
            </p:cNvSpPr>
            <p:nvPr/>
          </p:nvSpPr>
          <p:spPr bwMode="auto">
            <a:xfrm>
              <a:off x="2023" y="2677"/>
              <a:ext cx="102" cy="102"/>
            </a:xfrm>
            <a:prstGeom prst="ellipse">
              <a:avLst/>
            </a:pr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8999" name="Oval 71">
              <a:extLst>
                <a:ext uri="{FF2B5EF4-FFF2-40B4-BE49-F238E27FC236}">
                  <a16:creationId xmlns:a16="http://schemas.microsoft.com/office/drawing/2014/main" id="{AAE4CB45-9E0A-416F-843E-D1CFF0767157}"/>
                </a:ext>
              </a:extLst>
            </p:cNvPr>
            <p:cNvSpPr>
              <a:spLocks noChangeArrowheads="1"/>
            </p:cNvSpPr>
            <p:nvPr/>
          </p:nvSpPr>
          <p:spPr bwMode="auto">
            <a:xfrm rot="-5400000">
              <a:off x="2635" y="1810"/>
              <a:ext cx="102" cy="102"/>
            </a:xfrm>
            <a:prstGeom prst="ellipse">
              <a:avLst/>
            </a:prstGeom>
            <a:solidFill>
              <a:srgbClr val="333399"/>
            </a:solidFill>
            <a:ln w="9525">
              <a:solidFill>
                <a:srgbClr val="000000"/>
              </a:solidFill>
              <a:round/>
              <a:headEnd/>
              <a:tailEnd/>
            </a:ln>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9000" name="Oval 72">
              <a:extLst>
                <a:ext uri="{FF2B5EF4-FFF2-40B4-BE49-F238E27FC236}">
                  <a16:creationId xmlns:a16="http://schemas.microsoft.com/office/drawing/2014/main" id="{210AE6D2-EEC5-477E-9430-BD41128924AC}"/>
                </a:ext>
              </a:extLst>
            </p:cNvPr>
            <p:cNvSpPr>
              <a:spLocks noChangeArrowheads="1"/>
            </p:cNvSpPr>
            <p:nvPr/>
          </p:nvSpPr>
          <p:spPr bwMode="auto">
            <a:xfrm rot="-5400000">
              <a:off x="2125" y="1657"/>
              <a:ext cx="102" cy="102"/>
            </a:xfrm>
            <a:prstGeom prst="ellipse">
              <a:avLst/>
            </a:prstGeom>
            <a:solidFill>
              <a:srgbClr val="333399"/>
            </a:solidFill>
            <a:ln w="9525">
              <a:solidFill>
                <a:srgbClr val="000000"/>
              </a:solidFill>
              <a:round/>
              <a:headEnd/>
              <a:tailEnd/>
            </a:ln>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9001" name="Oval 73">
              <a:extLst>
                <a:ext uri="{FF2B5EF4-FFF2-40B4-BE49-F238E27FC236}">
                  <a16:creationId xmlns:a16="http://schemas.microsoft.com/office/drawing/2014/main" id="{0DBF6043-CA6B-44FD-A6BE-97B41A5F24B1}"/>
                </a:ext>
              </a:extLst>
            </p:cNvPr>
            <p:cNvSpPr>
              <a:spLocks noChangeArrowheads="1"/>
            </p:cNvSpPr>
            <p:nvPr/>
          </p:nvSpPr>
          <p:spPr bwMode="auto">
            <a:xfrm>
              <a:off x="1054" y="2728"/>
              <a:ext cx="102" cy="102"/>
            </a:xfrm>
            <a:prstGeom prst="ellipse">
              <a:avLst/>
            </a:prstGeom>
            <a:solidFill>
              <a:srgbClr val="333399"/>
            </a:solidFill>
            <a:ln w="9525">
              <a:solidFill>
                <a:srgbClr val="000000"/>
              </a:solidFill>
              <a:round/>
              <a:headEnd/>
              <a:tailEnd/>
            </a:ln>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9002" name="Oval 74">
              <a:extLst>
                <a:ext uri="{FF2B5EF4-FFF2-40B4-BE49-F238E27FC236}">
                  <a16:creationId xmlns:a16="http://schemas.microsoft.com/office/drawing/2014/main" id="{AE47DF12-A0FC-4554-87B8-B94F95006257}"/>
                </a:ext>
              </a:extLst>
            </p:cNvPr>
            <p:cNvSpPr>
              <a:spLocks noChangeArrowheads="1"/>
            </p:cNvSpPr>
            <p:nvPr/>
          </p:nvSpPr>
          <p:spPr bwMode="auto">
            <a:xfrm>
              <a:off x="1309" y="1708"/>
              <a:ext cx="102" cy="102"/>
            </a:xfrm>
            <a:prstGeom prst="ellipse">
              <a:avLst/>
            </a:prstGeom>
            <a:solidFill>
              <a:srgbClr val="333399"/>
            </a:solidFill>
            <a:ln w="9525">
              <a:solidFill>
                <a:srgbClr val="000000"/>
              </a:solidFill>
              <a:round/>
              <a:headEnd/>
              <a:tailEnd/>
            </a:ln>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9003" name="Oval 75">
              <a:extLst>
                <a:ext uri="{FF2B5EF4-FFF2-40B4-BE49-F238E27FC236}">
                  <a16:creationId xmlns:a16="http://schemas.microsoft.com/office/drawing/2014/main" id="{C17F4CAC-CB55-4270-8E9B-192EADD94EB3}"/>
                </a:ext>
              </a:extLst>
            </p:cNvPr>
            <p:cNvSpPr>
              <a:spLocks noChangeArrowheads="1"/>
            </p:cNvSpPr>
            <p:nvPr/>
          </p:nvSpPr>
          <p:spPr bwMode="auto">
            <a:xfrm>
              <a:off x="748" y="2167"/>
              <a:ext cx="102" cy="102"/>
            </a:xfrm>
            <a:prstGeom prst="ellipse">
              <a:avLst/>
            </a:prstGeom>
            <a:solidFill>
              <a:srgbClr val="000000"/>
            </a:solidFill>
            <a:ln w="9525">
              <a:solidFill>
                <a:srgbClr val="000000"/>
              </a:solidFill>
              <a:round/>
              <a:headEnd/>
              <a:tailEnd/>
            </a:ln>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9004" name="Oval 76">
              <a:extLst>
                <a:ext uri="{FF2B5EF4-FFF2-40B4-BE49-F238E27FC236}">
                  <a16:creationId xmlns:a16="http://schemas.microsoft.com/office/drawing/2014/main" id="{E1E7DCE1-7EAF-407F-842A-97246DC03751}"/>
                </a:ext>
              </a:extLst>
            </p:cNvPr>
            <p:cNvSpPr>
              <a:spLocks noChangeArrowheads="1"/>
            </p:cNvSpPr>
            <p:nvPr/>
          </p:nvSpPr>
          <p:spPr bwMode="auto">
            <a:xfrm>
              <a:off x="697" y="3136"/>
              <a:ext cx="102" cy="102"/>
            </a:xfrm>
            <a:prstGeom prst="ellipse">
              <a:avLst/>
            </a:prstGeom>
            <a:solidFill>
              <a:srgbClr val="000000"/>
            </a:solidFill>
            <a:ln w="9525">
              <a:solidFill>
                <a:srgbClr val="000000"/>
              </a:solidFill>
              <a:round/>
              <a:headEnd/>
              <a:tailEnd/>
            </a:ln>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9005" name="Oval 77">
              <a:extLst>
                <a:ext uri="{FF2B5EF4-FFF2-40B4-BE49-F238E27FC236}">
                  <a16:creationId xmlns:a16="http://schemas.microsoft.com/office/drawing/2014/main" id="{C8D50B17-E8C7-4242-A461-FA07C2B0814D}"/>
                </a:ext>
              </a:extLst>
            </p:cNvPr>
            <p:cNvSpPr>
              <a:spLocks noChangeArrowheads="1"/>
            </p:cNvSpPr>
            <p:nvPr/>
          </p:nvSpPr>
          <p:spPr bwMode="auto">
            <a:xfrm>
              <a:off x="1666" y="3646"/>
              <a:ext cx="102" cy="102"/>
            </a:xfrm>
            <a:prstGeom prst="ellipse">
              <a:avLst/>
            </a:prstGeom>
            <a:solidFill>
              <a:srgbClr val="000000"/>
            </a:solidFill>
            <a:ln w="9525">
              <a:solidFill>
                <a:srgbClr val="000000"/>
              </a:solidFill>
              <a:round/>
              <a:headEnd/>
              <a:tailEnd/>
            </a:ln>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9006" name="Oval 78">
              <a:extLst>
                <a:ext uri="{FF2B5EF4-FFF2-40B4-BE49-F238E27FC236}">
                  <a16:creationId xmlns:a16="http://schemas.microsoft.com/office/drawing/2014/main" id="{F6A1FF63-874B-4948-A585-17DD40E4DA11}"/>
                </a:ext>
              </a:extLst>
            </p:cNvPr>
            <p:cNvSpPr>
              <a:spLocks noChangeArrowheads="1"/>
            </p:cNvSpPr>
            <p:nvPr/>
          </p:nvSpPr>
          <p:spPr bwMode="auto">
            <a:xfrm>
              <a:off x="2074" y="3646"/>
              <a:ext cx="102" cy="102"/>
            </a:xfrm>
            <a:prstGeom prst="ellipse">
              <a:avLst/>
            </a:prstGeom>
            <a:solidFill>
              <a:srgbClr val="000000"/>
            </a:solidFill>
            <a:ln w="9525">
              <a:solidFill>
                <a:srgbClr val="000000"/>
              </a:solidFill>
              <a:round/>
              <a:headEnd/>
              <a:tailEnd/>
            </a:ln>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9007" name="Oval 79">
              <a:extLst>
                <a:ext uri="{FF2B5EF4-FFF2-40B4-BE49-F238E27FC236}">
                  <a16:creationId xmlns:a16="http://schemas.microsoft.com/office/drawing/2014/main" id="{A3AE8DE5-7729-442F-AD09-E7E2E02324E8}"/>
                </a:ext>
              </a:extLst>
            </p:cNvPr>
            <p:cNvSpPr>
              <a:spLocks noChangeArrowheads="1"/>
            </p:cNvSpPr>
            <p:nvPr/>
          </p:nvSpPr>
          <p:spPr bwMode="auto">
            <a:xfrm>
              <a:off x="2380" y="3187"/>
              <a:ext cx="102" cy="102"/>
            </a:xfrm>
            <a:prstGeom prst="ellipse">
              <a:avLst/>
            </a:prstGeom>
            <a:solidFill>
              <a:srgbClr val="000000"/>
            </a:solidFill>
            <a:ln w="9525">
              <a:solidFill>
                <a:srgbClr val="000000"/>
              </a:solidFill>
              <a:round/>
              <a:headEnd/>
              <a:tailEnd/>
            </a:ln>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9008" name="Oval 80">
              <a:extLst>
                <a:ext uri="{FF2B5EF4-FFF2-40B4-BE49-F238E27FC236}">
                  <a16:creationId xmlns:a16="http://schemas.microsoft.com/office/drawing/2014/main" id="{45815695-104B-40E5-B856-9B52BA03CB68}"/>
                </a:ext>
              </a:extLst>
            </p:cNvPr>
            <p:cNvSpPr>
              <a:spLocks noChangeArrowheads="1"/>
            </p:cNvSpPr>
            <p:nvPr/>
          </p:nvSpPr>
          <p:spPr bwMode="auto">
            <a:xfrm>
              <a:off x="2278" y="3442"/>
              <a:ext cx="102" cy="102"/>
            </a:xfrm>
            <a:prstGeom prst="ellipse">
              <a:avLst/>
            </a:prstGeom>
            <a:solidFill>
              <a:srgbClr val="000000"/>
            </a:solidFill>
            <a:ln w="9525">
              <a:solidFill>
                <a:srgbClr val="000000"/>
              </a:solidFill>
              <a:round/>
              <a:headEnd/>
              <a:tailEnd/>
            </a:ln>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9009" name="Oval 81">
              <a:extLst>
                <a:ext uri="{FF2B5EF4-FFF2-40B4-BE49-F238E27FC236}">
                  <a16:creationId xmlns:a16="http://schemas.microsoft.com/office/drawing/2014/main" id="{D6E7A864-DE04-4A64-87FC-75FE41FF918C}"/>
                </a:ext>
              </a:extLst>
            </p:cNvPr>
            <p:cNvSpPr>
              <a:spLocks noChangeArrowheads="1"/>
            </p:cNvSpPr>
            <p:nvPr/>
          </p:nvSpPr>
          <p:spPr bwMode="auto">
            <a:xfrm rot="-5400000">
              <a:off x="3094" y="2014"/>
              <a:ext cx="102" cy="102"/>
            </a:xfrm>
            <a:prstGeom prst="ellipse">
              <a:avLst/>
            </a:prstGeom>
            <a:solidFill>
              <a:srgbClr val="000000"/>
            </a:solidFill>
            <a:ln w="9525">
              <a:solidFill>
                <a:srgbClr val="000000"/>
              </a:solidFill>
              <a:round/>
              <a:headEnd/>
              <a:tailEnd/>
            </a:ln>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9010" name="Oval 82">
              <a:extLst>
                <a:ext uri="{FF2B5EF4-FFF2-40B4-BE49-F238E27FC236}">
                  <a16:creationId xmlns:a16="http://schemas.microsoft.com/office/drawing/2014/main" id="{84CF2AFF-74B8-4171-9FC1-ACFE2F63C7EA}"/>
                </a:ext>
              </a:extLst>
            </p:cNvPr>
            <p:cNvSpPr>
              <a:spLocks noChangeArrowheads="1"/>
            </p:cNvSpPr>
            <p:nvPr/>
          </p:nvSpPr>
          <p:spPr bwMode="auto">
            <a:xfrm rot="-5400000">
              <a:off x="3094" y="1606"/>
              <a:ext cx="102" cy="102"/>
            </a:xfrm>
            <a:prstGeom prst="ellipse">
              <a:avLst/>
            </a:prstGeom>
            <a:solidFill>
              <a:srgbClr val="000000"/>
            </a:solidFill>
            <a:ln w="9525">
              <a:solidFill>
                <a:srgbClr val="000000"/>
              </a:solidFill>
              <a:round/>
              <a:headEnd/>
              <a:tailEnd/>
            </a:ln>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9011" name="Oval 83">
              <a:extLst>
                <a:ext uri="{FF2B5EF4-FFF2-40B4-BE49-F238E27FC236}">
                  <a16:creationId xmlns:a16="http://schemas.microsoft.com/office/drawing/2014/main" id="{674E4855-6E79-4327-A39F-E8A3BF8856A8}"/>
                </a:ext>
              </a:extLst>
            </p:cNvPr>
            <p:cNvSpPr>
              <a:spLocks noChangeArrowheads="1"/>
            </p:cNvSpPr>
            <p:nvPr/>
          </p:nvSpPr>
          <p:spPr bwMode="auto">
            <a:xfrm rot="-5400000">
              <a:off x="2635" y="1300"/>
              <a:ext cx="102" cy="102"/>
            </a:xfrm>
            <a:prstGeom prst="ellipse">
              <a:avLst/>
            </a:prstGeom>
            <a:solidFill>
              <a:srgbClr val="000000"/>
            </a:solidFill>
            <a:ln w="9525">
              <a:solidFill>
                <a:srgbClr val="000000"/>
              </a:solidFill>
              <a:round/>
              <a:headEnd/>
              <a:tailEnd/>
            </a:ln>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16473" name="Text Box 89">
            <a:extLst>
              <a:ext uri="{FF2B5EF4-FFF2-40B4-BE49-F238E27FC236}">
                <a16:creationId xmlns:a16="http://schemas.microsoft.com/office/drawing/2014/main" id="{59E1AB0D-4E75-4EEB-B9B2-A1BBE8553E4F}"/>
              </a:ext>
            </a:extLst>
          </p:cNvPr>
          <p:cNvSpPr txBox="1">
            <a:spLocks noChangeArrowheads="1"/>
          </p:cNvSpPr>
          <p:nvPr/>
        </p:nvSpPr>
        <p:spPr bwMode="auto">
          <a:xfrm>
            <a:off x="3419475" y="5851525"/>
            <a:ext cx="2376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hlink"/>
              </a:buClr>
              <a:buFont typeface="Wingdings" panose="05000000000000000000" pitchFamily="2" charset="2"/>
              <a:buChar char="n"/>
            </a:pPr>
            <a:r>
              <a:rPr lang="en-US" altLang="zh-CN" sz="2400">
                <a:solidFill>
                  <a:srgbClr val="000066"/>
                </a:solidFill>
              </a:rPr>
              <a:t>Structured</a:t>
            </a:r>
          </a:p>
        </p:txBody>
      </p:sp>
      <p:sp>
        <p:nvSpPr>
          <p:cNvPr id="16480" name="Text Box 96">
            <a:extLst>
              <a:ext uri="{FF2B5EF4-FFF2-40B4-BE49-F238E27FC236}">
                <a16:creationId xmlns:a16="http://schemas.microsoft.com/office/drawing/2014/main" id="{1593ABF2-CAB7-4171-9FEE-C1989EB3993F}"/>
              </a:ext>
            </a:extLst>
          </p:cNvPr>
          <p:cNvSpPr txBox="1">
            <a:spLocks noChangeArrowheads="1"/>
          </p:cNvSpPr>
          <p:nvPr/>
        </p:nvSpPr>
        <p:spPr bwMode="auto">
          <a:xfrm>
            <a:off x="6516688" y="5851525"/>
            <a:ext cx="2376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hlink"/>
              </a:buClr>
              <a:buFont typeface="Wingdings" panose="05000000000000000000" pitchFamily="2" charset="2"/>
              <a:buChar char="n"/>
            </a:pPr>
            <a:r>
              <a:rPr lang="en-US" altLang="zh-CN" sz="2400">
                <a:solidFill>
                  <a:srgbClr val="000066"/>
                </a:solidFill>
              </a:rPr>
              <a:t>Hybrid</a:t>
            </a:r>
          </a:p>
        </p:txBody>
      </p:sp>
      <p:pic>
        <p:nvPicPr>
          <p:cNvPr id="16482" name="Picture 98" descr="Chord">
            <a:extLst>
              <a:ext uri="{FF2B5EF4-FFF2-40B4-BE49-F238E27FC236}">
                <a16:creationId xmlns:a16="http://schemas.microsoft.com/office/drawing/2014/main" id="{CB164C92-AE8C-4CB9-93C3-D31AC3BD9F54}"/>
              </a:ext>
            </a:extLst>
          </p:cNvPr>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a:xfrm>
            <a:off x="2987675" y="2636838"/>
            <a:ext cx="3170238" cy="2546350"/>
          </a:xfrm>
          <a:no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482"/>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6473"/>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16478"/>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64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73" grpId="0"/>
      <p:bldP spid="1648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a:extLst>
              <a:ext uri="{FF2B5EF4-FFF2-40B4-BE49-F238E27FC236}">
                <a16:creationId xmlns:a16="http://schemas.microsoft.com/office/drawing/2014/main" id="{0661766B-2AE7-4E55-A456-6FEC08A200F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3494D62-6584-47A7-9244-87658BA77685}" type="slidenum">
              <a:rPr lang="zh-CN" altLang="en-US" sz="1400" smtClean="0"/>
              <a:pPr>
                <a:spcBef>
                  <a:spcPct val="0"/>
                </a:spcBef>
                <a:buFontTx/>
                <a:buNone/>
              </a:pPr>
              <a:t>16</a:t>
            </a:fld>
            <a:endParaRPr lang="en-US" altLang="zh-CN" sz="1400"/>
          </a:p>
        </p:txBody>
      </p:sp>
      <p:sp>
        <p:nvSpPr>
          <p:cNvPr id="19459" name="Rectangle 3">
            <a:extLst>
              <a:ext uri="{FF2B5EF4-FFF2-40B4-BE49-F238E27FC236}">
                <a16:creationId xmlns:a16="http://schemas.microsoft.com/office/drawing/2014/main" id="{9E14C4F2-41AC-4356-93AB-D9EDD1C3E9DA}"/>
              </a:ext>
            </a:extLst>
          </p:cNvPr>
          <p:cNvSpPr>
            <a:spLocks noGrp="1" noChangeArrowheads="1"/>
          </p:cNvSpPr>
          <p:nvPr>
            <p:ph type="body" idx="1"/>
          </p:nvPr>
        </p:nvSpPr>
        <p:spPr>
          <a:xfrm>
            <a:off x="395288" y="1412875"/>
            <a:ext cx="8497887" cy="5040313"/>
          </a:xfrm>
        </p:spPr>
        <p:txBody>
          <a:bodyPr/>
          <a:lstStyle/>
          <a:p>
            <a:pPr eaLnBrk="1" hangingPunct="1">
              <a:lnSpc>
                <a:spcPct val="90000"/>
              </a:lnSpc>
              <a:buFontTx/>
              <a:buNone/>
            </a:pPr>
            <a:r>
              <a:rPr lang="en-US" altLang="zh-CN" sz="4000" b="1"/>
              <a:t>5. </a:t>
            </a:r>
            <a:r>
              <a:rPr lang="zh-CN" altLang="en-US" sz="4000" b="1"/>
              <a:t>数据库实施阶段</a:t>
            </a:r>
          </a:p>
          <a:p>
            <a:pPr lvl="1" eaLnBrk="1" hangingPunct="1">
              <a:lnSpc>
                <a:spcPct val="90000"/>
              </a:lnSpc>
            </a:pPr>
            <a:r>
              <a:rPr lang="zh-CN" altLang="en-US" sz="3600"/>
              <a:t>运用</a:t>
            </a:r>
            <a:r>
              <a:rPr lang="en-US" altLang="zh-CN" sz="3600"/>
              <a:t>DBMS</a:t>
            </a:r>
            <a:r>
              <a:rPr lang="zh-CN" altLang="en-US" sz="3600"/>
              <a:t>提供的数据库语言（如</a:t>
            </a:r>
            <a:r>
              <a:rPr lang="en-US" altLang="zh-CN" sz="3600"/>
              <a:t>SQL</a:t>
            </a:r>
            <a:r>
              <a:rPr lang="zh-CN" altLang="en-US" sz="3600"/>
              <a:t>）及宿主语言，根据逻辑设计和物理设计的结果</a:t>
            </a:r>
          </a:p>
          <a:p>
            <a:pPr lvl="2" eaLnBrk="1" hangingPunct="1">
              <a:lnSpc>
                <a:spcPct val="90000"/>
              </a:lnSpc>
            </a:pPr>
            <a:r>
              <a:rPr lang="zh-CN" altLang="en-US" sz="3600"/>
              <a:t>建立数据库</a:t>
            </a:r>
          </a:p>
          <a:p>
            <a:pPr lvl="2" eaLnBrk="1" hangingPunct="1">
              <a:lnSpc>
                <a:spcPct val="90000"/>
              </a:lnSpc>
            </a:pPr>
            <a:r>
              <a:rPr lang="zh-CN" altLang="en-US" sz="3600"/>
              <a:t>编制与调试应用程序</a:t>
            </a:r>
          </a:p>
          <a:p>
            <a:pPr lvl="2" eaLnBrk="1" hangingPunct="1">
              <a:lnSpc>
                <a:spcPct val="90000"/>
              </a:lnSpc>
            </a:pPr>
            <a:r>
              <a:rPr lang="zh-CN" altLang="en-US" sz="3600"/>
              <a:t>组织数据入库</a:t>
            </a:r>
          </a:p>
          <a:p>
            <a:pPr lvl="2" eaLnBrk="1" hangingPunct="1">
              <a:lnSpc>
                <a:spcPct val="90000"/>
              </a:lnSpc>
            </a:pPr>
            <a:r>
              <a:rPr lang="zh-CN" altLang="en-US" sz="3600"/>
              <a:t>进行试运行</a:t>
            </a:r>
          </a:p>
          <a:p>
            <a:pPr lvl="1" eaLnBrk="1" hangingPunct="1">
              <a:lnSpc>
                <a:spcPct val="90000"/>
              </a:lnSpc>
            </a:pPr>
            <a:endParaRPr lang="zh-CN" altLang="en-US" sz="4000"/>
          </a:p>
        </p:txBody>
      </p:sp>
      <p:sp>
        <p:nvSpPr>
          <p:cNvPr id="19460" name="Rectangle 4">
            <a:extLst>
              <a:ext uri="{FF2B5EF4-FFF2-40B4-BE49-F238E27FC236}">
                <a16:creationId xmlns:a16="http://schemas.microsoft.com/office/drawing/2014/main" id="{ADEA02B7-7A21-412B-92BF-A59C5A031231}"/>
              </a:ext>
            </a:extLst>
          </p:cNvPr>
          <p:cNvSpPr>
            <a:spLocks noGrp="1" noRot="1" noChangeArrowheads="1"/>
          </p:cNvSpPr>
          <p:nvPr>
            <p:ph type="title"/>
          </p:nvPr>
        </p:nvSpPr>
        <p:spPr>
          <a:noFill/>
        </p:spPr>
        <p:txBody>
          <a:bodyPr/>
          <a:lstStyle/>
          <a:p>
            <a:pPr eaLnBrk="1" hangingPunct="1"/>
            <a:r>
              <a:rPr lang="zh-CN" altLang="en-US" b="1"/>
              <a:t>数据库设计的</a:t>
            </a:r>
            <a:r>
              <a:rPr lang="en-US" altLang="zh-CN" b="1"/>
              <a:t>6</a:t>
            </a:r>
            <a:r>
              <a:rPr lang="zh-CN" altLang="en-US" b="1"/>
              <a:t>个阶段</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95" name="AutoShape 95">
            <a:extLst>
              <a:ext uri="{FF2B5EF4-FFF2-40B4-BE49-F238E27FC236}">
                <a16:creationId xmlns:a16="http://schemas.microsoft.com/office/drawing/2014/main" id="{D69F47C9-BAB1-4AB0-A2EA-9FFB44E50BFB}"/>
              </a:ext>
            </a:extLst>
          </p:cNvPr>
          <p:cNvSpPr>
            <a:spLocks noChangeArrowheads="1"/>
          </p:cNvSpPr>
          <p:nvPr/>
        </p:nvSpPr>
        <p:spPr bwMode="auto">
          <a:xfrm>
            <a:off x="900113" y="2852738"/>
            <a:ext cx="7561262" cy="3529012"/>
          </a:xfrm>
          <a:prstGeom prst="roundRect">
            <a:avLst>
              <a:gd name="adj" fmla="val 16667"/>
            </a:avLst>
          </a:prstGeom>
          <a:solidFill>
            <a:srgbClr val="FFFFCC"/>
          </a:solidFill>
          <a:ln w="9525" algn="ctr">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9294" name="Oval 94">
            <a:extLst>
              <a:ext uri="{FF2B5EF4-FFF2-40B4-BE49-F238E27FC236}">
                <a16:creationId xmlns:a16="http://schemas.microsoft.com/office/drawing/2014/main" id="{A0FA934E-5B84-4FDC-964F-34AC6747FBD0}"/>
              </a:ext>
            </a:extLst>
          </p:cNvPr>
          <p:cNvSpPr>
            <a:spLocks noChangeArrowheads="1"/>
          </p:cNvSpPr>
          <p:nvPr/>
        </p:nvSpPr>
        <p:spPr bwMode="auto">
          <a:xfrm>
            <a:off x="5291138" y="4149725"/>
            <a:ext cx="1873250" cy="503238"/>
          </a:xfrm>
          <a:prstGeom prst="ellipse">
            <a:avLst/>
          </a:prstGeom>
          <a:solidFill>
            <a:schemeClr val="bg1"/>
          </a:solidFill>
          <a:ln w="57150" algn="ctr">
            <a:solidFill>
              <a:srgbClr val="FF66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9988" name="AutoShape 86">
            <a:extLst>
              <a:ext uri="{FF2B5EF4-FFF2-40B4-BE49-F238E27FC236}">
                <a16:creationId xmlns:a16="http://schemas.microsoft.com/office/drawing/2014/main" id="{8BC11B8D-371E-4601-AFE3-3E88EF89B017}"/>
              </a:ext>
            </a:extLst>
          </p:cNvPr>
          <p:cNvSpPr>
            <a:spLocks noChangeArrowheads="1"/>
          </p:cNvSpPr>
          <p:nvPr/>
        </p:nvSpPr>
        <p:spPr bwMode="auto">
          <a:xfrm>
            <a:off x="755650" y="406400"/>
            <a:ext cx="7561263" cy="2232025"/>
          </a:xfrm>
          <a:prstGeom prst="roundRect">
            <a:avLst>
              <a:gd name="adj" fmla="val 16667"/>
            </a:avLst>
          </a:prstGeom>
          <a:solidFill>
            <a:srgbClr val="FFFFCC"/>
          </a:solidFill>
          <a:ln w="9525" algn="ctr">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9989" name="Rectangle 2">
            <a:extLst>
              <a:ext uri="{FF2B5EF4-FFF2-40B4-BE49-F238E27FC236}">
                <a16:creationId xmlns:a16="http://schemas.microsoft.com/office/drawing/2014/main" id="{EA1CCF97-FFA4-4EAA-A71D-5D3140E54C2A}"/>
              </a:ext>
            </a:extLst>
          </p:cNvPr>
          <p:cNvSpPr>
            <a:spLocks noGrp="1" noChangeArrowheads="1"/>
          </p:cNvSpPr>
          <p:nvPr>
            <p:ph type="title"/>
          </p:nvPr>
        </p:nvSpPr>
        <p:spPr>
          <a:xfrm>
            <a:off x="2700338" y="692150"/>
            <a:ext cx="3384550" cy="568325"/>
          </a:xfrm>
        </p:spPr>
        <p:txBody>
          <a:bodyPr/>
          <a:lstStyle/>
          <a:p>
            <a:r>
              <a:rPr lang="en-US" altLang="zh-CN" b="1">
                <a:solidFill>
                  <a:srgbClr val="000066"/>
                </a:solidFill>
              </a:rPr>
              <a:t>Chord</a:t>
            </a:r>
            <a:r>
              <a:rPr lang="en-US" altLang="zh-CN" sz="3600" b="1">
                <a:solidFill>
                  <a:srgbClr val="FFCC00"/>
                </a:solidFill>
              </a:rPr>
              <a:t> </a:t>
            </a:r>
          </a:p>
        </p:txBody>
      </p:sp>
      <p:grpSp>
        <p:nvGrpSpPr>
          <p:cNvPr id="2" name="Group 91">
            <a:extLst>
              <a:ext uri="{FF2B5EF4-FFF2-40B4-BE49-F238E27FC236}">
                <a16:creationId xmlns:a16="http://schemas.microsoft.com/office/drawing/2014/main" id="{347F212C-7178-4347-98BC-DC5811BD3BC6}"/>
              </a:ext>
            </a:extLst>
          </p:cNvPr>
          <p:cNvGrpSpPr>
            <a:grpSpLocks/>
          </p:cNvGrpSpPr>
          <p:nvPr/>
        </p:nvGrpSpPr>
        <p:grpSpPr bwMode="auto">
          <a:xfrm>
            <a:off x="1185863" y="2924175"/>
            <a:ext cx="5976937" cy="3235325"/>
            <a:chOff x="22" y="2241"/>
            <a:chExt cx="3765" cy="2038"/>
          </a:xfrm>
        </p:grpSpPr>
        <p:sp>
          <p:nvSpPr>
            <p:cNvPr id="169997" name="Text Box 44">
              <a:extLst>
                <a:ext uri="{FF2B5EF4-FFF2-40B4-BE49-F238E27FC236}">
                  <a16:creationId xmlns:a16="http://schemas.microsoft.com/office/drawing/2014/main" id="{4003156A-13E3-47B4-A52A-FADCE24F2A9A}"/>
                </a:ext>
              </a:extLst>
            </p:cNvPr>
            <p:cNvSpPr txBox="1">
              <a:spLocks noChangeArrowheads="1"/>
            </p:cNvSpPr>
            <p:nvPr/>
          </p:nvSpPr>
          <p:spPr bwMode="auto">
            <a:xfrm>
              <a:off x="2634" y="3100"/>
              <a:ext cx="11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400"/>
                <a:t>Successor(2) = 3</a:t>
              </a:r>
            </a:p>
          </p:txBody>
        </p:sp>
        <p:grpSp>
          <p:nvGrpSpPr>
            <p:cNvPr id="169998" name="Group 89">
              <a:extLst>
                <a:ext uri="{FF2B5EF4-FFF2-40B4-BE49-F238E27FC236}">
                  <a16:creationId xmlns:a16="http://schemas.microsoft.com/office/drawing/2014/main" id="{1231D2FC-819F-42DD-B29D-43B7E09F1F1D}"/>
                </a:ext>
              </a:extLst>
            </p:cNvPr>
            <p:cNvGrpSpPr>
              <a:grpSpLocks/>
            </p:cNvGrpSpPr>
            <p:nvPr/>
          </p:nvGrpSpPr>
          <p:grpSpPr bwMode="auto">
            <a:xfrm>
              <a:off x="22" y="2241"/>
              <a:ext cx="3629" cy="2038"/>
              <a:chOff x="22" y="2241"/>
              <a:chExt cx="3629" cy="2038"/>
            </a:xfrm>
          </p:grpSpPr>
          <p:sp>
            <p:nvSpPr>
              <p:cNvPr id="169999" name="Text Box 42">
                <a:extLst>
                  <a:ext uri="{FF2B5EF4-FFF2-40B4-BE49-F238E27FC236}">
                    <a16:creationId xmlns:a16="http://schemas.microsoft.com/office/drawing/2014/main" id="{4D074ECF-8269-4123-80AA-67E149B9E4E7}"/>
                  </a:ext>
                </a:extLst>
              </p:cNvPr>
              <p:cNvSpPr txBox="1">
                <a:spLocks noChangeArrowheads="1"/>
              </p:cNvSpPr>
              <p:nvPr/>
            </p:nvSpPr>
            <p:spPr bwMode="auto">
              <a:xfrm>
                <a:off x="1772" y="2241"/>
                <a:ext cx="31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800"/>
                  <a:t> 6</a:t>
                </a:r>
              </a:p>
            </p:txBody>
          </p:sp>
          <p:grpSp>
            <p:nvGrpSpPr>
              <p:cNvPr id="170000" name="Group 87">
                <a:extLst>
                  <a:ext uri="{FF2B5EF4-FFF2-40B4-BE49-F238E27FC236}">
                    <a16:creationId xmlns:a16="http://schemas.microsoft.com/office/drawing/2014/main" id="{8AF9A7DE-A93C-4594-81BB-0C54EDEADF80}"/>
                  </a:ext>
                </a:extLst>
              </p:cNvPr>
              <p:cNvGrpSpPr>
                <a:grpSpLocks/>
              </p:cNvGrpSpPr>
              <p:nvPr/>
            </p:nvGrpSpPr>
            <p:grpSpPr bwMode="auto">
              <a:xfrm>
                <a:off x="22" y="2523"/>
                <a:ext cx="3629" cy="1756"/>
                <a:chOff x="22" y="2400"/>
                <a:chExt cx="3629" cy="1756"/>
              </a:xfrm>
            </p:grpSpPr>
            <p:sp>
              <p:nvSpPr>
                <p:cNvPr id="170001" name="Oval 23">
                  <a:extLst>
                    <a:ext uri="{FF2B5EF4-FFF2-40B4-BE49-F238E27FC236}">
                      <a16:creationId xmlns:a16="http://schemas.microsoft.com/office/drawing/2014/main" id="{E784601C-C293-4DB8-B98E-6B216F9CECBB}"/>
                    </a:ext>
                  </a:extLst>
                </p:cNvPr>
                <p:cNvSpPr>
                  <a:spLocks noChangeArrowheads="1"/>
                </p:cNvSpPr>
                <p:nvPr/>
              </p:nvSpPr>
              <p:spPr bwMode="auto">
                <a:xfrm>
                  <a:off x="997" y="2499"/>
                  <a:ext cx="1637" cy="150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02" name="Oval 24">
                  <a:extLst>
                    <a:ext uri="{FF2B5EF4-FFF2-40B4-BE49-F238E27FC236}">
                      <a16:creationId xmlns:a16="http://schemas.microsoft.com/office/drawing/2014/main" id="{1A842EF1-9F5C-4FC9-B4E8-5AACA770B7C1}"/>
                    </a:ext>
                  </a:extLst>
                </p:cNvPr>
                <p:cNvSpPr>
                  <a:spLocks noChangeArrowheads="1"/>
                </p:cNvSpPr>
                <p:nvPr/>
              </p:nvSpPr>
              <p:spPr bwMode="auto">
                <a:xfrm>
                  <a:off x="1778" y="4000"/>
                  <a:ext cx="37" cy="33"/>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03" name="Oval 25">
                  <a:extLst>
                    <a:ext uri="{FF2B5EF4-FFF2-40B4-BE49-F238E27FC236}">
                      <a16:creationId xmlns:a16="http://schemas.microsoft.com/office/drawing/2014/main" id="{DFBAFF99-D1A8-467B-9F77-39FD2556582B}"/>
                    </a:ext>
                  </a:extLst>
                </p:cNvPr>
                <p:cNvSpPr>
                  <a:spLocks noChangeArrowheads="1"/>
                </p:cNvSpPr>
                <p:nvPr/>
              </p:nvSpPr>
              <p:spPr bwMode="auto">
                <a:xfrm>
                  <a:off x="1183" y="2732"/>
                  <a:ext cx="37" cy="34"/>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04" name="Oval 26">
                  <a:extLst>
                    <a:ext uri="{FF2B5EF4-FFF2-40B4-BE49-F238E27FC236}">
                      <a16:creationId xmlns:a16="http://schemas.microsoft.com/office/drawing/2014/main" id="{2543106D-3B40-4B8F-90C3-095EB96F20A2}"/>
                    </a:ext>
                  </a:extLst>
                </p:cNvPr>
                <p:cNvSpPr>
                  <a:spLocks noChangeArrowheads="1"/>
                </p:cNvSpPr>
                <p:nvPr/>
              </p:nvSpPr>
              <p:spPr bwMode="auto">
                <a:xfrm>
                  <a:off x="2374" y="2700"/>
                  <a:ext cx="74" cy="6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05" name="Oval 27">
                  <a:extLst>
                    <a:ext uri="{FF2B5EF4-FFF2-40B4-BE49-F238E27FC236}">
                      <a16:creationId xmlns:a16="http://schemas.microsoft.com/office/drawing/2014/main" id="{7D034897-D854-4A23-8AF3-9742FBE9F123}"/>
                    </a:ext>
                  </a:extLst>
                </p:cNvPr>
                <p:cNvSpPr>
                  <a:spLocks noChangeArrowheads="1"/>
                </p:cNvSpPr>
                <p:nvPr/>
              </p:nvSpPr>
              <p:spPr bwMode="auto">
                <a:xfrm>
                  <a:off x="1183" y="3733"/>
                  <a:ext cx="37" cy="33"/>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06" name="Oval 28">
                  <a:extLst>
                    <a:ext uri="{FF2B5EF4-FFF2-40B4-BE49-F238E27FC236}">
                      <a16:creationId xmlns:a16="http://schemas.microsoft.com/office/drawing/2014/main" id="{6C3AEEF4-73A6-44E4-841B-C2EB619B8936}"/>
                    </a:ext>
                  </a:extLst>
                </p:cNvPr>
                <p:cNvSpPr>
                  <a:spLocks noChangeArrowheads="1"/>
                </p:cNvSpPr>
                <p:nvPr/>
              </p:nvSpPr>
              <p:spPr bwMode="auto">
                <a:xfrm>
                  <a:off x="2374" y="3733"/>
                  <a:ext cx="74" cy="67"/>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07" name="Oval 29">
                  <a:extLst>
                    <a:ext uri="{FF2B5EF4-FFF2-40B4-BE49-F238E27FC236}">
                      <a16:creationId xmlns:a16="http://schemas.microsoft.com/office/drawing/2014/main" id="{957FB011-1BE7-4E3D-BA1D-C780B05C06A6}"/>
                    </a:ext>
                  </a:extLst>
                </p:cNvPr>
                <p:cNvSpPr>
                  <a:spLocks noChangeArrowheads="1"/>
                </p:cNvSpPr>
                <p:nvPr/>
              </p:nvSpPr>
              <p:spPr bwMode="auto">
                <a:xfrm>
                  <a:off x="959" y="3233"/>
                  <a:ext cx="38" cy="33"/>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08" name="Oval 30">
                  <a:extLst>
                    <a:ext uri="{FF2B5EF4-FFF2-40B4-BE49-F238E27FC236}">
                      <a16:creationId xmlns:a16="http://schemas.microsoft.com/office/drawing/2014/main" id="{98060AFA-BAD4-419D-A883-3C9AB11F2F01}"/>
                    </a:ext>
                  </a:extLst>
                </p:cNvPr>
                <p:cNvSpPr>
                  <a:spLocks noChangeArrowheads="1"/>
                </p:cNvSpPr>
                <p:nvPr/>
              </p:nvSpPr>
              <p:spPr bwMode="auto">
                <a:xfrm>
                  <a:off x="2634" y="3233"/>
                  <a:ext cx="37" cy="33"/>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09" name="Oval 31">
                  <a:extLst>
                    <a:ext uri="{FF2B5EF4-FFF2-40B4-BE49-F238E27FC236}">
                      <a16:creationId xmlns:a16="http://schemas.microsoft.com/office/drawing/2014/main" id="{8ACDBE5A-BF78-4DFC-BC5B-0F965D132F58}"/>
                    </a:ext>
                  </a:extLst>
                </p:cNvPr>
                <p:cNvSpPr>
                  <a:spLocks noChangeArrowheads="1"/>
                </p:cNvSpPr>
                <p:nvPr/>
              </p:nvSpPr>
              <p:spPr bwMode="auto">
                <a:xfrm>
                  <a:off x="1778" y="2465"/>
                  <a:ext cx="75" cy="67"/>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10" name="Text Box 32">
                  <a:extLst>
                    <a:ext uri="{FF2B5EF4-FFF2-40B4-BE49-F238E27FC236}">
                      <a16:creationId xmlns:a16="http://schemas.microsoft.com/office/drawing/2014/main" id="{552D5967-37F6-4AD1-9158-252D76CF37A6}"/>
                    </a:ext>
                  </a:extLst>
                </p:cNvPr>
                <p:cNvSpPr txBox="1">
                  <a:spLocks noChangeArrowheads="1"/>
                </p:cNvSpPr>
                <p:nvPr/>
              </p:nvSpPr>
              <p:spPr bwMode="auto">
                <a:xfrm>
                  <a:off x="1741" y="2599"/>
                  <a:ext cx="1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800"/>
                    <a:t>0</a:t>
                  </a:r>
                </a:p>
              </p:txBody>
            </p:sp>
            <p:sp>
              <p:nvSpPr>
                <p:cNvPr id="170011" name="Text Box 33">
                  <a:extLst>
                    <a:ext uri="{FF2B5EF4-FFF2-40B4-BE49-F238E27FC236}">
                      <a16:creationId xmlns:a16="http://schemas.microsoft.com/office/drawing/2014/main" id="{2C2CC4FA-1079-423A-A49D-A53996DB5000}"/>
                    </a:ext>
                  </a:extLst>
                </p:cNvPr>
                <p:cNvSpPr txBox="1">
                  <a:spLocks noChangeArrowheads="1"/>
                </p:cNvSpPr>
                <p:nvPr/>
              </p:nvSpPr>
              <p:spPr bwMode="auto">
                <a:xfrm>
                  <a:off x="2150" y="2732"/>
                  <a:ext cx="1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800"/>
                    <a:t>1</a:t>
                  </a:r>
                </a:p>
              </p:txBody>
            </p:sp>
            <p:sp>
              <p:nvSpPr>
                <p:cNvPr id="170012" name="Text Box 34">
                  <a:extLst>
                    <a:ext uri="{FF2B5EF4-FFF2-40B4-BE49-F238E27FC236}">
                      <a16:creationId xmlns:a16="http://schemas.microsoft.com/office/drawing/2014/main" id="{BE2DED99-133B-4472-BEBF-625F2B9887F1}"/>
                    </a:ext>
                  </a:extLst>
                </p:cNvPr>
                <p:cNvSpPr txBox="1">
                  <a:spLocks noChangeArrowheads="1"/>
                </p:cNvSpPr>
                <p:nvPr/>
              </p:nvSpPr>
              <p:spPr bwMode="auto">
                <a:xfrm>
                  <a:off x="2410" y="3201"/>
                  <a:ext cx="15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800"/>
                    <a:t>2</a:t>
                  </a:r>
                </a:p>
              </p:txBody>
            </p:sp>
            <p:sp>
              <p:nvSpPr>
                <p:cNvPr id="170013" name="Text Box 35">
                  <a:extLst>
                    <a:ext uri="{FF2B5EF4-FFF2-40B4-BE49-F238E27FC236}">
                      <a16:creationId xmlns:a16="http://schemas.microsoft.com/office/drawing/2014/main" id="{6B064D47-745C-4150-A429-A97A6A823978}"/>
                    </a:ext>
                  </a:extLst>
                </p:cNvPr>
                <p:cNvSpPr txBox="1">
                  <a:spLocks noChangeArrowheads="1"/>
                </p:cNvSpPr>
                <p:nvPr/>
              </p:nvSpPr>
              <p:spPr bwMode="auto">
                <a:xfrm>
                  <a:off x="2150" y="3633"/>
                  <a:ext cx="1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800"/>
                    <a:t>3</a:t>
                  </a:r>
                </a:p>
              </p:txBody>
            </p:sp>
            <p:sp>
              <p:nvSpPr>
                <p:cNvPr id="170014" name="Text Box 36">
                  <a:extLst>
                    <a:ext uri="{FF2B5EF4-FFF2-40B4-BE49-F238E27FC236}">
                      <a16:creationId xmlns:a16="http://schemas.microsoft.com/office/drawing/2014/main" id="{6F04351E-9717-43D3-AFD6-4EFF373CAF98}"/>
                    </a:ext>
                  </a:extLst>
                </p:cNvPr>
                <p:cNvSpPr txBox="1">
                  <a:spLocks noChangeArrowheads="1"/>
                </p:cNvSpPr>
                <p:nvPr/>
              </p:nvSpPr>
              <p:spPr bwMode="auto">
                <a:xfrm>
                  <a:off x="1704" y="3800"/>
                  <a:ext cx="1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800"/>
                    <a:t>4</a:t>
                  </a:r>
                </a:p>
              </p:txBody>
            </p:sp>
            <p:sp>
              <p:nvSpPr>
                <p:cNvPr id="170015" name="Text Box 37">
                  <a:extLst>
                    <a:ext uri="{FF2B5EF4-FFF2-40B4-BE49-F238E27FC236}">
                      <a16:creationId xmlns:a16="http://schemas.microsoft.com/office/drawing/2014/main" id="{BEE73B07-3891-404C-ACD7-D078B69BE47A}"/>
                    </a:ext>
                  </a:extLst>
                </p:cNvPr>
                <p:cNvSpPr txBox="1">
                  <a:spLocks noChangeArrowheads="1"/>
                </p:cNvSpPr>
                <p:nvPr/>
              </p:nvSpPr>
              <p:spPr bwMode="auto">
                <a:xfrm>
                  <a:off x="1257" y="3567"/>
                  <a:ext cx="1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800"/>
                    <a:t>5</a:t>
                  </a:r>
                </a:p>
              </p:txBody>
            </p:sp>
            <p:sp>
              <p:nvSpPr>
                <p:cNvPr id="170016" name="Text Box 38">
                  <a:extLst>
                    <a:ext uri="{FF2B5EF4-FFF2-40B4-BE49-F238E27FC236}">
                      <a16:creationId xmlns:a16="http://schemas.microsoft.com/office/drawing/2014/main" id="{AA45DB90-5007-4A1F-AC9B-6216B72F407D}"/>
                    </a:ext>
                  </a:extLst>
                </p:cNvPr>
                <p:cNvSpPr txBox="1">
                  <a:spLocks noChangeArrowheads="1"/>
                </p:cNvSpPr>
                <p:nvPr/>
              </p:nvSpPr>
              <p:spPr bwMode="auto">
                <a:xfrm>
                  <a:off x="1109" y="3165"/>
                  <a:ext cx="1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800"/>
                    <a:t>6</a:t>
                  </a:r>
                </a:p>
              </p:txBody>
            </p:sp>
            <p:sp>
              <p:nvSpPr>
                <p:cNvPr id="170017" name="Text Box 39">
                  <a:extLst>
                    <a:ext uri="{FF2B5EF4-FFF2-40B4-BE49-F238E27FC236}">
                      <a16:creationId xmlns:a16="http://schemas.microsoft.com/office/drawing/2014/main" id="{554B3719-BA09-4326-BBDD-8084E4D9C873}"/>
                    </a:ext>
                  </a:extLst>
                </p:cNvPr>
                <p:cNvSpPr txBox="1">
                  <a:spLocks noChangeArrowheads="1"/>
                </p:cNvSpPr>
                <p:nvPr/>
              </p:nvSpPr>
              <p:spPr bwMode="auto">
                <a:xfrm>
                  <a:off x="1257" y="2732"/>
                  <a:ext cx="1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800"/>
                    <a:t>7</a:t>
                  </a:r>
                </a:p>
              </p:txBody>
            </p:sp>
            <p:sp>
              <p:nvSpPr>
                <p:cNvPr id="170018" name="Line 40">
                  <a:extLst>
                    <a:ext uri="{FF2B5EF4-FFF2-40B4-BE49-F238E27FC236}">
                      <a16:creationId xmlns:a16="http://schemas.microsoft.com/office/drawing/2014/main" id="{ADAFF669-198B-4BD4-B1E1-7A2FCCFF7ABE}"/>
                    </a:ext>
                  </a:extLst>
                </p:cNvPr>
                <p:cNvSpPr>
                  <a:spLocks noChangeShapeType="1"/>
                </p:cNvSpPr>
                <p:nvPr/>
              </p:nvSpPr>
              <p:spPr bwMode="auto">
                <a:xfrm>
                  <a:off x="848" y="3266"/>
                  <a:ext cx="14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0019" name="Line 41">
                  <a:extLst>
                    <a:ext uri="{FF2B5EF4-FFF2-40B4-BE49-F238E27FC236}">
                      <a16:creationId xmlns:a16="http://schemas.microsoft.com/office/drawing/2014/main" id="{28BD308F-7BCF-4772-8B4D-2D24A32FB4E1}"/>
                    </a:ext>
                  </a:extLst>
                </p:cNvPr>
                <p:cNvSpPr>
                  <a:spLocks noChangeShapeType="1"/>
                </p:cNvSpPr>
                <p:nvPr/>
              </p:nvSpPr>
              <p:spPr bwMode="auto">
                <a:xfrm>
                  <a:off x="2671" y="3266"/>
                  <a:ext cx="1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0020" name="Text Box 43">
                  <a:extLst>
                    <a:ext uri="{FF2B5EF4-FFF2-40B4-BE49-F238E27FC236}">
                      <a16:creationId xmlns:a16="http://schemas.microsoft.com/office/drawing/2014/main" id="{09F24547-1411-4EC2-8CFF-0DDEF0E983FD}"/>
                    </a:ext>
                  </a:extLst>
                </p:cNvPr>
                <p:cNvSpPr txBox="1">
                  <a:spLocks noChangeArrowheads="1"/>
                </p:cNvSpPr>
                <p:nvPr/>
              </p:nvSpPr>
              <p:spPr bwMode="auto">
                <a:xfrm>
                  <a:off x="2489" y="2519"/>
                  <a:ext cx="1162"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endParaRPr lang="en-US" altLang="zh-CN" sz="1400"/>
                </a:p>
                <a:p>
                  <a:pPr>
                    <a:spcBef>
                      <a:spcPct val="50000"/>
                    </a:spcBef>
                    <a:buFontTx/>
                    <a:buNone/>
                  </a:pPr>
                  <a:r>
                    <a:rPr lang="en-US" altLang="zh-CN" sz="1400"/>
                    <a:t>Successor(1) = 1</a:t>
                  </a:r>
                </a:p>
              </p:txBody>
            </p:sp>
            <p:sp>
              <p:nvSpPr>
                <p:cNvPr id="170021" name="Text Box 45">
                  <a:extLst>
                    <a:ext uri="{FF2B5EF4-FFF2-40B4-BE49-F238E27FC236}">
                      <a16:creationId xmlns:a16="http://schemas.microsoft.com/office/drawing/2014/main" id="{E2C46503-757D-4F63-8E76-D72CC8F680AF}"/>
                    </a:ext>
                  </a:extLst>
                </p:cNvPr>
                <p:cNvSpPr txBox="1">
                  <a:spLocks noChangeArrowheads="1"/>
                </p:cNvSpPr>
                <p:nvPr/>
              </p:nvSpPr>
              <p:spPr bwMode="auto">
                <a:xfrm>
                  <a:off x="22" y="3329"/>
                  <a:ext cx="11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400"/>
                    <a:t>Successor(6) = 0</a:t>
                  </a:r>
                </a:p>
              </p:txBody>
            </p:sp>
            <p:sp>
              <p:nvSpPr>
                <p:cNvPr id="170022" name="Freeform 46">
                  <a:extLst>
                    <a:ext uri="{FF2B5EF4-FFF2-40B4-BE49-F238E27FC236}">
                      <a16:creationId xmlns:a16="http://schemas.microsoft.com/office/drawing/2014/main" id="{A93734B1-C62C-4B2F-88FA-0CF1D8DA6161}"/>
                    </a:ext>
                  </a:extLst>
                </p:cNvPr>
                <p:cNvSpPr>
                  <a:spLocks/>
                </p:cNvSpPr>
                <p:nvPr/>
              </p:nvSpPr>
              <p:spPr bwMode="auto">
                <a:xfrm>
                  <a:off x="923" y="2432"/>
                  <a:ext cx="744" cy="801"/>
                </a:xfrm>
                <a:custGeom>
                  <a:avLst/>
                  <a:gdLst>
                    <a:gd name="T0" fmla="*/ 0 w 1056"/>
                    <a:gd name="T1" fmla="*/ 14 h 1200"/>
                    <a:gd name="T2" fmla="*/ 6 w 1056"/>
                    <a:gd name="T3" fmla="*/ 4 h 1200"/>
                    <a:gd name="T4" fmla="*/ 23 w 1056"/>
                    <a:gd name="T5" fmla="*/ 0 h 1200"/>
                    <a:gd name="T6" fmla="*/ 0 60000 65536"/>
                    <a:gd name="T7" fmla="*/ 0 60000 65536"/>
                    <a:gd name="T8" fmla="*/ 0 60000 65536"/>
                    <a:gd name="T9" fmla="*/ 0 w 1056"/>
                    <a:gd name="T10" fmla="*/ 0 h 1200"/>
                    <a:gd name="T11" fmla="*/ 1056 w 1056"/>
                    <a:gd name="T12" fmla="*/ 1200 h 1200"/>
                  </a:gdLst>
                  <a:ahLst/>
                  <a:cxnLst>
                    <a:cxn ang="T6">
                      <a:pos x="T0" y="T1"/>
                    </a:cxn>
                    <a:cxn ang="T7">
                      <a:pos x="T2" y="T3"/>
                    </a:cxn>
                    <a:cxn ang="T8">
                      <a:pos x="T4" y="T5"/>
                    </a:cxn>
                  </a:cxnLst>
                  <a:rect l="T9" t="T10" r="T11" b="T12"/>
                  <a:pathLst>
                    <a:path w="1056" h="1200">
                      <a:moveTo>
                        <a:pt x="0" y="1200"/>
                      </a:moveTo>
                      <a:cubicBezTo>
                        <a:pt x="32" y="868"/>
                        <a:pt x="64" y="536"/>
                        <a:pt x="240" y="336"/>
                      </a:cubicBezTo>
                      <a:cubicBezTo>
                        <a:pt x="416" y="136"/>
                        <a:pt x="920" y="48"/>
                        <a:pt x="1056"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23" name="Freeform 47">
                  <a:extLst>
                    <a:ext uri="{FF2B5EF4-FFF2-40B4-BE49-F238E27FC236}">
                      <a16:creationId xmlns:a16="http://schemas.microsoft.com/office/drawing/2014/main" id="{58C7DA58-E0EA-43BC-8734-455B2E3C9D13}"/>
                    </a:ext>
                  </a:extLst>
                </p:cNvPr>
                <p:cNvSpPr>
                  <a:spLocks/>
                </p:cNvSpPr>
                <p:nvPr/>
              </p:nvSpPr>
              <p:spPr bwMode="auto">
                <a:xfrm>
                  <a:off x="2522" y="3266"/>
                  <a:ext cx="223" cy="534"/>
                </a:xfrm>
                <a:custGeom>
                  <a:avLst/>
                  <a:gdLst>
                    <a:gd name="T0" fmla="*/ 17 w 288"/>
                    <a:gd name="T1" fmla="*/ 0 h 768"/>
                    <a:gd name="T2" fmla="*/ 12 w 288"/>
                    <a:gd name="T3" fmla="*/ 7 h 768"/>
                    <a:gd name="T4" fmla="*/ 0 w 288"/>
                    <a:gd name="T5" fmla="*/ 14 h 768"/>
                    <a:gd name="T6" fmla="*/ 0 60000 65536"/>
                    <a:gd name="T7" fmla="*/ 0 60000 65536"/>
                    <a:gd name="T8" fmla="*/ 0 60000 65536"/>
                    <a:gd name="T9" fmla="*/ 0 w 288"/>
                    <a:gd name="T10" fmla="*/ 0 h 768"/>
                    <a:gd name="T11" fmla="*/ 288 w 288"/>
                    <a:gd name="T12" fmla="*/ 768 h 768"/>
                  </a:gdLst>
                  <a:ahLst/>
                  <a:cxnLst>
                    <a:cxn ang="T6">
                      <a:pos x="T0" y="T1"/>
                    </a:cxn>
                    <a:cxn ang="T7">
                      <a:pos x="T2" y="T3"/>
                    </a:cxn>
                    <a:cxn ang="T8">
                      <a:pos x="T4" y="T5"/>
                    </a:cxn>
                  </a:cxnLst>
                  <a:rect l="T9" t="T10" r="T11" b="T12"/>
                  <a:pathLst>
                    <a:path w="288" h="768">
                      <a:moveTo>
                        <a:pt x="288" y="0"/>
                      </a:moveTo>
                      <a:cubicBezTo>
                        <a:pt x="264" y="128"/>
                        <a:pt x="240" y="256"/>
                        <a:pt x="192" y="384"/>
                      </a:cubicBezTo>
                      <a:cubicBezTo>
                        <a:pt x="144" y="512"/>
                        <a:pt x="32" y="704"/>
                        <a:pt x="0" y="76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24" name="Line 48">
                  <a:extLst>
                    <a:ext uri="{FF2B5EF4-FFF2-40B4-BE49-F238E27FC236}">
                      <a16:creationId xmlns:a16="http://schemas.microsoft.com/office/drawing/2014/main" id="{096CC55E-BB64-4EA9-BDED-C9598FF93BF9}"/>
                    </a:ext>
                  </a:extLst>
                </p:cNvPr>
                <p:cNvSpPr>
                  <a:spLocks noChangeShapeType="1"/>
                </p:cNvSpPr>
                <p:nvPr/>
              </p:nvSpPr>
              <p:spPr bwMode="auto">
                <a:xfrm flipV="1">
                  <a:off x="1667" y="2400"/>
                  <a:ext cx="74" cy="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0025" name="Line 49">
                  <a:extLst>
                    <a:ext uri="{FF2B5EF4-FFF2-40B4-BE49-F238E27FC236}">
                      <a16:creationId xmlns:a16="http://schemas.microsoft.com/office/drawing/2014/main" id="{048812CC-C155-4C3A-93E0-FDAEE6B00576}"/>
                    </a:ext>
                  </a:extLst>
                </p:cNvPr>
                <p:cNvSpPr>
                  <a:spLocks noChangeShapeType="1"/>
                </p:cNvSpPr>
                <p:nvPr/>
              </p:nvSpPr>
              <p:spPr bwMode="auto">
                <a:xfrm flipH="1">
                  <a:off x="2448" y="3800"/>
                  <a:ext cx="74" cy="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0026" name="Text Box 50">
                  <a:extLst>
                    <a:ext uri="{FF2B5EF4-FFF2-40B4-BE49-F238E27FC236}">
                      <a16:creationId xmlns:a16="http://schemas.microsoft.com/office/drawing/2014/main" id="{DE98C82B-EF55-4F7C-89F2-ADD4933C3E7F}"/>
                    </a:ext>
                  </a:extLst>
                </p:cNvPr>
                <p:cNvSpPr txBox="1">
                  <a:spLocks noChangeArrowheads="1"/>
                </p:cNvSpPr>
                <p:nvPr/>
              </p:nvSpPr>
              <p:spPr bwMode="auto">
                <a:xfrm>
                  <a:off x="2444" y="2455"/>
                  <a:ext cx="31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800"/>
                    <a:t> 1</a:t>
                  </a:r>
                </a:p>
              </p:txBody>
            </p:sp>
            <p:sp>
              <p:nvSpPr>
                <p:cNvPr id="170027" name="Text Box 51">
                  <a:extLst>
                    <a:ext uri="{FF2B5EF4-FFF2-40B4-BE49-F238E27FC236}">
                      <a16:creationId xmlns:a16="http://schemas.microsoft.com/office/drawing/2014/main" id="{4CF1C19F-413B-4FEF-9139-108AFB1828D6}"/>
                    </a:ext>
                  </a:extLst>
                </p:cNvPr>
                <p:cNvSpPr txBox="1">
                  <a:spLocks noChangeArrowheads="1"/>
                </p:cNvSpPr>
                <p:nvPr/>
              </p:nvSpPr>
              <p:spPr bwMode="auto">
                <a:xfrm>
                  <a:off x="2289" y="3919"/>
                  <a:ext cx="31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800"/>
                    <a:t> 2</a:t>
                  </a:r>
                </a:p>
              </p:txBody>
            </p:sp>
          </p:grpSp>
        </p:grpSp>
      </p:grpSp>
      <p:sp>
        <p:nvSpPr>
          <p:cNvPr id="169991" name="AutoShape 80">
            <a:extLst>
              <a:ext uri="{FF2B5EF4-FFF2-40B4-BE49-F238E27FC236}">
                <a16:creationId xmlns:a16="http://schemas.microsoft.com/office/drawing/2014/main" id="{5D9A5F56-FC89-485B-9604-DB2E20A4E279}"/>
              </a:ext>
            </a:extLst>
          </p:cNvPr>
          <p:cNvSpPr>
            <a:spLocks noChangeArrowheads="1"/>
          </p:cNvSpPr>
          <p:nvPr/>
        </p:nvSpPr>
        <p:spPr bwMode="blackWhite">
          <a:xfrm>
            <a:off x="4643438" y="1268413"/>
            <a:ext cx="2951162" cy="530225"/>
          </a:xfrm>
          <a:prstGeom prst="octagon">
            <a:avLst>
              <a:gd name="adj" fmla="val 16829"/>
            </a:avLst>
          </a:prstGeom>
          <a:gradFill rotWithShape="1">
            <a:gsLst>
              <a:gs pos="0">
                <a:srgbClr val="9AB3C1"/>
              </a:gs>
              <a:gs pos="50000">
                <a:srgbClr val="CCECFF"/>
              </a:gs>
              <a:gs pos="100000">
                <a:srgbClr val="9AB3C1"/>
              </a:gs>
            </a:gsLst>
            <a:lin ang="5400000" scaled="1"/>
          </a:gradFill>
          <a:ln>
            <a:noFill/>
          </a:ln>
          <a:effectLst>
            <a:prstShdw prst="shdw17" dist="17961" dir="2700000">
              <a:srgbClr val="7A8E99"/>
            </a:prstShdw>
          </a:effectLst>
          <a:extLst>
            <a:ext uri="{91240B29-F687-4F45-9708-019B960494DF}">
              <a14:hiddenLine xmlns:a14="http://schemas.microsoft.com/office/drawing/2010/main" w="9525" algn="ctr">
                <a:solidFill>
                  <a:srgbClr val="000000"/>
                </a:solidFill>
                <a:miter lim="800000"/>
                <a:headEnd/>
                <a:tailEnd/>
              </a14:hiddenLine>
            </a:ext>
          </a:extLst>
        </p:spPr>
        <p:txBody>
          <a:bodyPr lIns="58738" tIns="23812" rIns="58738" bIns="23812"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i="1"/>
              <a:t>m</a:t>
            </a:r>
            <a:r>
              <a:rPr lang="en-US" altLang="zh-CN" sz="1800"/>
              <a:t>-bit Node Identifier</a:t>
            </a:r>
          </a:p>
        </p:txBody>
      </p:sp>
      <p:sp>
        <p:nvSpPr>
          <p:cNvPr id="169992" name="AutoShape 81">
            <a:extLst>
              <a:ext uri="{FF2B5EF4-FFF2-40B4-BE49-F238E27FC236}">
                <a16:creationId xmlns:a16="http://schemas.microsoft.com/office/drawing/2014/main" id="{D560A49F-435C-43D9-B19A-CB42784147CE}"/>
              </a:ext>
            </a:extLst>
          </p:cNvPr>
          <p:cNvSpPr>
            <a:spLocks noChangeArrowheads="1"/>
          </p:cNvSpPr>
          <p:nvPr/>
        </p:nvSpPr>
        <p:spPr bwMode="blackWhite">
          <a:xfrm>
            <a:off x="1331913" y="1241425"/>
            <a:ext cx="2663825" cy="531813"/>
          </a:xfrm>
          <a:prstGeom prst="octagon">
            <a:avLst>
              <a:gd name="adj" fmla="val 16829"/>
            </a:avLst>
          </a:prstGeom>
          <a:gradFill rotWithShape="1">
            <a:gsLst>
              <a:gs pos="0">
                <a:srgbClr val="BBC1BF"/>
              </a:gs>
              <a:gs pos="50000">
                <a:srgbClr val="F7FFFD"/>
              </a:gs>
              <a:gs pos="100000">
                <a:srgbClr val="BBC1BF"/>
              </a:gs>
            </a:gsLst>
            <a:lin ang="5400000" scaled="1"/>
          </a:gradFill>
          <a:ln>
            <a:noFill/>
          </a:ln>
          <a:effectLst>
            <a:prstShdw prst="shdw17" dist="17961" dir="2700000">
              <a:srgbClr val="949998"/>
            </a:prstShdw>
          </a:effectLst>
          <a:extLst>
            <a:ext uri="{91240B29-F687-4F45-9708-019B960494DF}">
              <a14:hiddenLine xmlns:a14="http://schemas.microsoft.com/office/drawing/2010/main" w="9525" algn="ctr">
                <a:solidFill>
                  <a:srgbClr val="000000"/>
                </a:solidFill>
                <a:miter lim="800000"/>
                <a:headEnd/>
                <a:tailEnd/>
              </a14:hiddenLine>
            </a:ext>
          </a:extLst>
        </p:spPr>
        <p:txBody>
          <a:bodyPr lIns="58738" tIns="23812" rIns="58738" bIns="23812"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folHlink"/>
              </a:buClr>
              <a:buSzPct val="60000"/>
              <a:buFont typeface="Wingdings" panose="05000000000000000000" pitchFamily="2" charset="2"/>
              <a:buNone/>
            </a:pPr>
            <a:r>
              <a:rPr lang="en-US" altLang="zh-CN" sz="1800"/>
              <a:t>Hashing (Node IP)</a:t>
            </a:r>
          </a:p>
        </p:txBody>
      </p:sp>
      <p:sp>
        <p:nvSpPr>
          <p:cNvPr id="169993" name="Line 82">
            <a:extLst>
              <a:ext uri="{FF2B5EF4-FFF2-40B4-BE49-F238E27FC236}">
                <a16:creationId xmlns:a16="http://schemas.microsoft.com/office/drawing/2014/main" id="{956DFF55-92D7-4E9B-A7A5-62AA6C1CD9E4}"/>
              </a:ext>
            </a:extLst>
          </p:cNvPr>
          <p:cNvSpPr>
            <a:spLocks noChangeShapeType="1"/>
          </p:cNvSpPr>
          <p:nvPr/>
        </p:nvSpPr>
        <p:spPr bwMode="auto">
          <a:xfrm flipV="1">
            <a:off x="4067175" y="1576388"/>
            <a:ext cx="576263" cy="0"/>
          </a:xfrm>
          <a:prstGeom prst="line">
            <a:avLst/>
          </a:prstGeom>
          <a:noFill/>
          <a:ln w="38100">
            <a:solidFill>
              <a:srgbClr val="BC7D00"/>
            </a:solidFill>
            <a:prstDash val="sysDot"/>
            <a:round/>
            <a:headEnd/>
            <a:tailEnd type="triangle" w="med" len="med"/>
          </a:ln>
          <a:extLst>
            <a:ext uri="{909E8E84-426E-40DD-AFC4-6F175D3DCCD1}">
              <a14:hiddenFill xmlns:a14="http://schemas.microsoft.com/office/drawing/2010/main">
                <a:noFill/>
              </a14:hiddenFill>
            </a:ext>
          </a:extLst>
        </p:spPr>
        <p:txBody>
          <a:bodyPr lIns="54864" tIns="27432" rIns="54864" bIns="27432" anchorCtr="1"/>
          <a:lstStyle/>
          <a:p>
            <a:endParaRPr lang="zh-CN" altLang="en-US"/>
          </a:p>
        </p:txBody>
      </p:sp>
      <p:sp>
        <p:nvSpPr>
          <p:cNvPr id="169994" name="AutoShape 83">
            <a:extLst>
              <a:ext uri="{FF2B5EF4-FFF2-40B4-BE49-F238E27FC236}">
                <a16:creationId xmlns:a16="http://schemas.microsoft.com/office/drawing/2014/main" id="{F31F8EF2-E21C-41A8-82FA-EBD9B61076D4}"/>
              </a:ext>
            </a:extLst>
          </p:cNvPr>
          <p:cNvSpPr>
            <a:spLocks noChangeArrowheads="1"/>
          </p:cNvSpPr>
          <p:nvPr/>
        </p:nvSpPr>
        <p:spPr bwMode="blackWhite">
          <a:xfrm>
            <a:off x="4643438" y="1989138"/>
            <a:ext cx="2951162" cy="530225"/>
          </a:xfrm>
          <a:prstGeom prst="octagon">
            <a:avLst>
              <a:gd name="adj" fmla="val 16829"/>
            </a:avLst>
          </a:prstGeom>
          <a:gradFill rotWithShape="1">
            <a:gsLst>
              <a:gs pos="0">
                <a:srgbClr val="9AB3C1"/>
              </a:gs>
              <a:gs pos="50000">
                <a:srgbClr val="CCECFF"/>
              </a:gs>
              <a:gs pos="100000">
                <a:srgbClr val="9AB3C1"/>
              </a:gs>
            </a:gsLst>
            <a:lin ang="5400000" scaled="1"/>
          </a:gradFill>
          <a:ln>
            <a:noFill/>
          </a:ln>
          <a:effectLst>
            <a:prstShdw prst="shdw17" dist="17961" dir="2700000">
              <a:srgbClr val="7A8E99"/>
            </a:prstShdw>
          </a:effectLst>
          <a:extLst>
            <a:ext uri="{91240B29-F687-4F45-9708-019B960494DF}">
              <a14:hiddenLine xmlns:a14="http://schemas.microsoft.com/office/drawing/2010/main" w="9525" algn="ctr">
                <a:solidFill>
                  <a:srgbClr val="000000"/>
                </a:solidFill>
                <a:miter lim="800000"/>
                <a:headEnd/>
                <a:tailEnd/>
              </a14:hiddenLine>
            </a:ext>
          </a:extLst>
        </p:spPr>
        <p:txBody>
          <a:bodyPr lIns="58738" tIns="23812" rIns="58738" bIns="23812"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i="1"/>
              <a:t>m</a:t>
            </a:r>
            <a:r>
              <a:rPr lang="en-US" altLang="zh-CN" sz="1800"/>
              <a:t>-bit Key Identifier</a:t>
            </a:r>
          </a:p>
        </p:txBody>
      </p:sp>
      <p:sp>
        <p:nvSpPr>
          <p:cNvPr id="169995" name="AutoShape 84">
            <a:extLst>
              <a:ext uri="{FF2B5EF4-FFF2-40B4-BE49-F238E27FC236}">
                <a16:creationId xmlns:a16="http://schemas.microsoft.com/office/drawing/2014/main" id="{550EC29F-4DE2-4334-8D77-C37EB3F8F3E3}"/>
              </a:ext>
            </a:extLst>
          </p:cNvPr>
          <p:cNvSpPr>
            <a:spLocks noChangeArrowheads="1"/>
          </p:cNvSpPr>
          <p:nvPr/>
        </p:nvSpPr>
        <p:spPr bwMode="blackWhite">
          <a:xfrm>
            <a:off x="1331913" y="1989138"/>
            <a:ext cx="2663825" cy="531812"/>
          </a:xfrm>
          <a:prstGeom prst="octagon">
            <a:avLst>
              <a:gd name="adj" fmla="val 16829"/>
            </a:avLst>
          </a:prstGeom>
          <a:gradFill rotWithShape="1">
            <a:gsLst>
              <a:gs pos="0">
                <a:srgbClr val="BBC1BF"/>
              </a:gs>
              <a:gs pos="50000">
                <a:srgbClr val="F7FFFD"/>
              </a:gs>
              <a:gs pos="100000">
                <a:srgbClr val="BBC1BF"/>
              </a:gs>
            </a:gsLst>
            <a:lin ang="5400000" scaled="1"/>
          </a:gradFill>
          <a:ln>
            <a:noFill/>
          </a:ln>
          <a:effectLst>
            <a:prstShdw prst="shdw17" dist="17961" dir="2700000">
              <a:srgbClr val="949998"/>
            </a:prstShdw>
          </a:effectLst>
          <a:extLst>
            <a:ext uri="{91240B29-F687-4F45-9708-019B960494DF}">
              <a14:hiddenLine xmlns:a14="http://schemas.microsoft.com/office/drawing/2010/main" w="9525" algn="ctr">
                <a:solidFill>
                  <a:srgbClr val="000000"/>
                </a:solidFill>
                <a:miter lim="800000"/>
                <a:headEnd/>
                <a:tailEnd/>
              </a14:hiddenLine>
            </a:ext>
          </a:extLst>
        </p:spPr>
        <p:txBody>
          <a:bodyPr lIns="58738" tIns="23812" rIns="58738" bIns="23812"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folHlink"/>
              </a:buClr>
              <a:buSzPct val="60000"/>
              <a:buFont typeface="Wingdings" panose="05000000000000000000" pitchFamily="2" charset="2"/>
              <a:buNone/>
            </a:pPr>
            <a:r>
              <a:rPr lang="en-US" altLang="zh-CN" sz="1800"/>
              <a:t>Hashing (Key)</a:t>
            </a:r>
          </a:p>
        </p:txBody>
      </p:sp>
      <p:sp>
        <p:nvSpPr>
          <p:cNvPr id="169996" name="Line 85">
            <a:extLst>
              <a:ext uri="{FF2B5EF4-FFF2-40B4-BE49-F238E27FC236}">
                <a16:creationId xmlns:a16="http://schemas.microsoft.com/office/drawing/2014/main" id="{8DA5FEE9-AF7E-42C1-B9A2-744B93398734}"/>
              </a:ext>
            </a:extLst>
          </p:cNvPr>
          <p:cNvSpPr>
            <a:spLocks noChangeShapeType="1"/>
          </p:cNvSpPr>
          <p:nvPr/>
        </p:nvSpPr>
        <p:spPr bwMode="auto">
          <a:xfrm flipV="1">
            <a:off x="4067175" y="2259013"/>
            <a:ext cx="576263" cy="0"/>
          </a:xfrm>
          <a:prstGeom prst="line">
            <a:avLst/>
          </a:prstGeom>
          <a:noFill/>
          <a:ln w="38100">
            <a:solidFill>
              <a:srgbClr val="BC7D00"/>
            </a:solidFill>
            <a:prstDash val="sysDot"/>
            <a:round/>
            <a:headEnd/>
            <a:tailEnd type="triangle" w="med" len="med"/>
          </a:ln>
          <a:extLst>
            <a:ext uri="{909E8E84-426E-40DD-AFC4-6F175D3DCCD1}">
              <a14:hiddenFill xmlns:a14="http://schemas.microsoft.com/office/drawing/2010/main">
                <a:noFill/>
              </a14:hiddenFill>
            </a:ext>
          </a:extLst>
        </p:spPr>
        <p:txBody>
          <a:bodyPr lIns="54864" tIns="27432" rIns="54864" bIns="27432" anchorCtr="1"/>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9295"/>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179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95" grpId="0" animBg="1"/>
      <p:bldP spid="179294" grpId="0" animBg="1"/>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a:extLst>
              <a:ext uri="{FF2B5EF4-FFF2-40B4-BE49-F238E27FC236}">
                <a16:creationId xmlns:a16="http://schemas.microsoft.com/office/drawing/2014/main" id="{2D902C1E-BA5B-458B-A8A7-32C6F61A93D3}"/>
              </a:ext>
            </a:extLst>
          </p:cNvPr>
          <p:cNvSpPr>
            <a:spLocks noGrp="1" noChangeArrowheads="1"/>
          </p:cNvSpPr>
          <p:nvPr>
            <p:ph type="title"/>
          </p:nvPr>
        </p:nvSpPr>
        <p:spPr>
          <a:xfrm>
            <a:off x="611188" y="908050"/>
            <a:ext cx="3816350" cy="855663"/>
          </a:xfrm>
        </p:spPr>
        <p:txBody>
          <a:bodyPr/>
          <a:lstStyle/>
          <a:p>
            <a:r>
              <a:rPr lang="en-US" altLang="zh-CN" b="1">
                <a:solidFill>
                  <a:srgbClr val="000066"/>
                </a:solidFill>
              </a:rPr>
              <a:t>Lookup (Key)</a:t>
            </a:r>
          </a:p>
        </p:txBody>
      </p:sp>
      <p:sp>
        <p:nvSpPr>
          <p:cNvPr id="171011" name="Oval 4">
            <a:extLst>
              <a:ext uri="{FF2B5EF4-FFF2-40B4-BE49-F238E27FC236}">
                <a16:creationId xmlns:a16="http://schemas.microsoft.com/office/drawing/2014/main" id="{92BD264B-64F2-4911-9245-97519053BC7E}"/>
              </a:ext>
            </a:extLst>
          </p:cNvPr>
          <p:cNvSpPr>
            <a:spLocks noChangeArrowheads="1"/>
          </p:cNvSpPr>
          <p:nvPr/>
        </p:nvSpPr>
        <p:spPr bwMode="auto">
          <a:xfrm>
            <a:off x="1136650" y="2967038"/>
            <a:ext cx="2590800" cy="251460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1012" name="Oval 5">
            <a:extLst>
              <a:ext uri="{FF2B5EF4-FFF2-40B4-BE49-F238E27FC236}">
                <a16:creationId xmlns:a16="http://schemas.microsoft.com/office/drawing/2014/main" id="{CDD56267-9640-445E-84A7-C4A7E6617539}"/>
              </a:ext>
            </a:extLst>
          </p:cNvPr>
          <p:cNvSpPr>
            <a:spLocks noChangeArrowheads="1"/>
          </p:cNvSpPr>
          <p:nvPr/>
        </p:nvSpPr>
        <p:spPr bwMode="auto">
          <a:xfrm>
            <a:off x="2355850" y="2890838"/>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1013" name="Text Box 6">
            <a:extLst>
              <a:ext uri="{FF2B5EF4-FFF2-40B4-BE49-F238E27FC236}">
                <a16:creationId xmlns:a16="http://schemas.microsoft.com/office/drawing/2014/main" id="{58A355AC-2CF1-4424-8E5F-A65C52018D05}"/>
              </a:ext>
            </a:extLst>
          </p:cNvPr>
          <p:cNvSpPr txBox="1">
            <a:spLocks noChangeArrowheads="1"/>
          </p:cNvSpPr>
          <p:nvPr/>
        </p:nvSpPr>
        <p:spPr bwMode="auto">
          <a:xfrm>
            <a:off x="2203450" y="304323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t>0</a:t>
            </a:r>
            <a:endParaRPr lang="en-GB" altLang="zh-CN" sz="2400"/>
          </a:p>
        </p:txBody>
      </p:sp>
      <p:sp>
        <p:nvSpPr>
          <p:cNvPr id="171014" name="Oval 7">
            <a:extLst>
              <a:ext uri="{FF2B5EF4-FFF2-40B4-BE49-F238E27FC236}">
                <a16:creationId xmlns:a16="http://schemas.microsoft.com/office/drawing/2014/main" id="{6F59AD65-83A1-4AF9-9A48-6D765EC98E11}"/>
              </a:ext>
            </a:extLst>
          </p:cNvPr>
          <p:cNvSpPr>
            <a:spLocks noChangeArrowheads="1"/>
          </p:cNvSpPr>
          <p:nvPr/>
        </p:nvSpPr>
        <p:spPr bwMode="auto">
          <a:xfrm>
            <a:off x="3270250" y="3271838"/>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1015" name="Text Box 8">
            <a:extLst>
              <a:ext uri="{FF2B5EF4-FFF2-40B4-BE49-F238E27FC236}">
                <a16:creationId xmlns:a16="http://schemas.microsoft.com/office/drawing/2014/main" id="{3B8D1AC3-E5EB-44DF-B5D1-4B0E431D5FD0}"/>
              </a:ext>
            </a:extLst>
          </p:cNvPr>
          <p:cNvSpPr txBox="1">
            <a:spLocks noChangeArrowheads="1"/>
          </p:cNvSpPr>
          <p:nvPr/>
        </p:nvSpPr>
        <p:spPr bwMode="auto">
          <a:xfrm>
            <a:off x="2965450" y="334803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t>1</a:t>
            </a:r>
            <a:endParaRPr lang="en-GB" altLang="zh-CN" sz="2400"/>
          </a:p>
        </p:txBody>
      </p:sp>
      <p:grpSp>
        <p:nvGrpSpPr>
          <p:cNvPr id="171016" name="Group 9">
            <a:extLst>
              <a:ext uri="{FF2B5EF4-FFF2-40B4-BE49-F238E27FC236}">
                <a16:creationId xmlns:a16="http://schemas.microsoft.com/office/drawing/2014/main" id="{4191DD9A-9F5A-41C1-A944-8F9E517187CB}"/>
              </a:ext>
            </a:extLst>
          </p:cNvPr>
          <p:cNvGrpSpPr>
            <a:grpSpLocks/>
          </p:cNvGrpSpPr>
          <p:nvPr/>
        </p:nvGrpSpPr>
        <p:grpSpPr bwMode="auto">
          <a:xfrm>
            <a:off x="3270250" y="4033838"/>
            <a:ext cx="533400" cy="457200"/>
            <a:chOff x="4896" y="2256"/>
            <a:chExt cx="336" cy="288"/>
          </a:xfrm>
        </p:grpSpPr>
        <p:sp>
          <p:nvSpPr>
            <p:cNvPr id="171086" name="Oval 10">
              <a:extLst>
                <a:ext uri="{FF2B5EF4-FFF2-40B4-BE49-F238E27FC236}">
                  <a16:creationId xmlns:a16="http://schemas.microsoft.com/office/drawing/2014/main" id="{930A8826-F714-4620-A50C-788E7FBC5FCA}"/>
                </a:ext>
              </a:extLst>
            </p:cNvPr>
            <p:cNvSpPr>
              <a:spLocks noChangeArrowheads="1"/>
            </p:cNvSpPr>
            <p:nvPr/>
          </p:nvSpPr>
          <p:spPr bwMode="auto">
            <a:xfrm>
              <a:off x="5136" y="2352"/>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1087" name="Text Box 11">
              <a:extLst>
                <a:ext uri="{FF2B5EF4-FFF2-40B4-BE49-F238E27FC236}">
                  <a16:creationId xmlns:a16="http://schemas.microsoft.com/office/drawing/2014/main" id="{034239FA-90EB-4BF1-9C53-28568FEF19F7}"/>
                </a:ext>
              </a:extLst>
            </p:cNvPr>
            <p:cNvSpPr txBox="1">
              <a:spLocks noChangeArrowheads="1"/>
            </p:cNvSpPr>
            <p:nvPr/>
          </p:nvSpPr>
          <p:spPr bwMode="auto">
            <a:xfrm>
              <a:off x="4896" y="225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t>2</a:t>
              </a:r>
              <a:endParaRPr lang="en-GB" altLang="zh-CN" sz="2400"/>
            </a:p>
          </p:txBody>
        </p:sp>
      </p:grpSp>
      <p:sp>
        <p:nvSpPr>
          <p:cNvPr id="171017" name="Oval 12">
            <a:extLst>
              <a:ext uri="{FF2B5EF4-FFF2-40B4-BE49-F238E27FC236}">
                <a16:creationId xmlns:a16="http://schemas.microsoft.com/office/drawing/2014/main" id="{44F3573F-C17F-485C-8E55-E5FCDE8EF522}"/>
              </a:ext>
            </a:extLst>
          </p:cNvPr>
          <p:cNvSpPr>
            <a:spLocks noChangeArrowheads="1"/>
          </p:cNvSpPr>
          <p:nvPr/>
        </p:nvSpPr>
        <p:spPr bwMode="auto">
          <a:xfrm>
            <a:off x="3270250" y="5024438"/>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1018" name="Text Box 13">
            <a:extLst>
              <a:ext uri="{FF2B5EF4-FFF2-40B4-BE49-F238E27FC236}">
                <a16:creationId xmlns:a16="http://schemas.microsoft.com/office/drawing/2014/main" id="{0E0CB96E-02C1-4BDE-9DAF-44AA28336523}"/>
              </a:ext>
            </a:extLst>
          </p:cNvPr>
          <p:cNvSpPr txBox="1">
            <a:spLocks noChangeArrowheads="1"/>
          </p:cNvSpPr>
          <p:nvPr/>
        </p:nvSpPr>
        <p:spPr bwMode="auto">
          <a:xfrm>
            <a:off x="2965450" y="464343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t>3</a:t>
            </a:r>
            <a:endParaRPr lang="en-GB" altLang="zh-CN" sz="2400"/>
          </a:p>
        </p:txBody>
      </p:sp>
      <p:grpSp>
        <p:nvGrpSpPr>
          <p:cNvPr id="171019" name="Group 14">
            <a:extLst>
              <a:ext uri="{FF2B5EF4-FFF2-40B4-BE49-F238E27FC236}">
                <a16:creationId xmlns:a16="http://schemas.microsoft.com/office/drawing/2014/main" id="{01C2B6E0-E568-4DE8-9197-12456D27FAA4}"/>
              </a:ext>
            </a:extLst>
          </p:cNvPr>
          <p:cNvGrpSpPr>
            <a:grpSpLocks/>
          </p:cNvGrpSpPr>
          <p:nvPr/>
        </p:nvGrpSpPr>
        <p:grpSpPr bwMode="auto">
          <a:xfrm>
            <a:off x="2203450" y="4948238"/>
            <a:ext cx="457200" cy="609600"/>
            <a:chOff x="4224" y="2832"/>
            <a:chExt cx="288" cy="384"/>
          </a:xfrm>
        </p:grpSpPr>
        <p:sp>
          <p:nvSpPr>
            <p:cNvPr id="171084" name="Oval 15">
              <a:extLst>
                <a:ext uri="{FF2B5EF4-FFF2-40B4-BE49-F238E27FC236}">
                  <a16:creationId xmlns:a16="http://schemas.microsoft.com/office/drawing/2014/main" id="{B4A6CC13-B72D-4956-9117-C4B0EBE1EBEB}"/>
                </a:ext>
              </a:extLst>
            </p:cNvPr>
            <p:cNvSpPr>
              <a:spLocks noChangeArrowheads="1"/>
            </p:cNvSpPr>
            <p:nvPr/>
          </p:nvSpPr>
          <p:spPr bwMode="auto">
            <a:xfrm>
              <a:off x="4320" y="3120"/>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1085" name="Text Box 16">
              <a:extLst>
                <a:ext uri="{FF2B5EF4-FFF2-40B4-BE49-F238E27FC236}">
                  <a16:creationId xmlns:a16="http://schemas.microsoft.com/office/drawing/2014/main" id="{F9670775-7969-4D24-89DD-1F1664C2BEF2}"/>
                </a:ext>
              </a:extLst>
            </p:cNvPr>
            <p:cNvSpPr txBox="1">
              <a:spLocks noChangeArrowheads="1"/>
            </p:cNvSpPr>
            <p:nvPr/>
          </p:nvSpPr>
          <p:spPr bwMode="auto">
            <a:xfrm>
              <a:off x="4224" y="283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t>4</a:t>
              </a:r>
              <a:endParaRPr lang="en-GB" altLang="zh-CN" sz="2400"/>
            </a:p>
          </p:txBody>
        </p:sp>
      </p:grpSp>
      <p:grpSp>
        <p:nvGrpSpPr>
          <p:cNvPr id="171020" name="Group 17">
            <a:extLst>
              <a:ext uri="{FF2B5EF4-FFF2-40B4-BE49-F238E27FC236}">
                <a16:creationId xmlns:a16="http://schemas.microsoft.com/office/drawing/2014/main" id="{47CEB04A-D6B3-4882-8A6A-06D3C7AEEB73}"/>
              </a:ext>
            </a:extLst>
          </p:cNvPr>
          <p:cNvGrpSpPr>
            <a:grpSpLocks/>
          </p:cNvGrpSpPr>
          <p:nvPr/>
        </p:nvGrpSpPr>
        <p:grpSpPr bwMode="auto">
          <a:xfrm>
            <a:off x="1441450" y="4643438"/>
            <a:ext cx="457200" cy="533400"/>
            <a:chOff x="3744" y="2640"/>
            <a:chExt cx="288" cy="336"/>
          </a:xfrm>
        </p:grpSpPr>
        <p:sp>
          <p:nvSpPr>
            <p:cNvPr id="171082" name="Oval 18">
              <a:extLst>
                <a:ext uri="{FF2B5EF4-FFF2-40B4-BE49-F238E27FC236}">
                  <a16:creationId xmlns:a16="http://schemas.microsoft.com/office/drawing/2014/main" id="{08797A06-C529-451F-BA29-F81A417A6AB8}"/>
                </a:ext>
              </a:extLst>
            </p:cNvPr>
            <p:cNvSpPr>
              <a:spLocks noChangeArrowheads="1"/>
            </p:cNvSpPr>
            <p:nvPr/>
          </p:nvSpPr>
          <p:spPr bwMode="auto">
            <a:xfrm>
              <a:off x="3744" y="2880"/>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1083" name="Text Box 19">
              <a:extLst>
                <a:ext uri="{FF2B5EF4-FFF2-40B4-BE49-F238E27FC236}">
                  <a16:creationId xmlns:a16="http://schemas.microsoft.com/office/drawing/2014/main" id="{714421FC-5F29-41D9-A410-647D9CE168C4}"/>
                </a:ext>
              </a:extLst>
            </p:cNvPr>
            <p:cNvSpPr txBox="1">
              <a:spLocks noChangeArrowheads="1"/>
            </p:cNvSpPr>
            <p:nvPr/>
          </p:nvSpPr>
          <p:spPr bwMode="auto">
            <a:xfrm>
              <a:off x="3744" y="264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t>5</a:t>
              </a:r>
              <a:endParaRPr lang="en-GB" altLang="zh-CN" sz="2400"/>
            </a:p>
          </p:txBody>
        </p:sp>
      </p:grpSp>
      <p:grpSp>
        <p:nvGrpSpPr>
          <p:cNvPr id="171021" name="Group 20">
            <a:extLst>
              <a:ext uri="{FF2B5EF4-FFF2-40B4-BE49-F238E27FC236}">
                <a16:creationId xmlns:a16="http://schemas.microsoft.com/office/drawing/2014/main" id="{4550ED8F-4385-45E8-8F68-FB95ED9E72F0}"/>
              </a:ext>
            </a:extLst>
          </p:cNvPr>
          <p:cNvGrpSpPr>
            <a:grpSpLocks/>
          </p:cNvGrpSpPr>
          <p:nvPr/>
        </p:nvGrpSpPr>
        <p:grpSpPr bwMode="auto">
          <a:xfrm>
            <a:off x="1060450" y="4033838"/>
            <a:ext cx="533400" cy="457200"/>
            <a:chOff x="3504" y="2256"/>
            <a:chExt cx="336" cy="288"/>
          </a:xfrm>
        </p:grpSpPr>
        <p:sp>
          <p:nvSpPr>
            <p:cNvPr id="171080" name="Oval 21">
              <a:extLst>
                <a:ext uri="{FF2B5EF4-FFF2-40B4-BE49-F238E27FC236}">
                  <a16:creationId xmlns:a16="http://schemas.microsoft.com/office/drawing/2014/main" id="{108757D7-6693-4F70-BF5D-4F576EB2AA3D}"/>
                </a:ext>
              </a:extLst>
            </p:cNvPr>
            <p:cNvSpPr>
              <a:spLocks noChangeArrowheads="1"/>
            </p:cNvSpPr>
            <p:nvPr/>
          </p:nvSpPr>
          <p:spPr bwMode="auto">
            <a:xfrm>
              <a:off x="3504" y="2352"/>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1081" name="Text Box 22">
              <a:extLst>
                <a:ext uri="{FF2B5EF4-FFF2-40B4-BE49-F238E27FC236}">
                  <a16:creationId xmlns:a16="http://schemas.microsoft.com/office/drawing/2014/main" id="{507EC714-D794-4B0D-972D-86CC030C5A7A}"/>
                </a:ext>
              </a:extLst>
            </p:cNvPr>
            <p:cNvSpPr txBox="1">
              <a:spLocks noChangeArrowheads="1"/>
            </p:cNvSpPr>
            <p:nvPr/>
          </p:nvSpPr>
          <p:spPr bwMode="auto">
            <a:xfrm>
              <a:off x="3552" y="225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t>6</a:t>
              </a:r>
              <a:endParaRPr lang="en-GB" altLang="zh-CN" sz="2400"/>
            </a:p>
          </p:txBody>
        </p:sp>
      </p:grpSp>
      <p:grpSp>
        <p:nvGrpSpPr>
          <p:cNvPr id="171022" name="Group 23">
            <a:extLst>
              <a:ext uri="{FF2B5EF4-FFF2-40B4-BE49-F238E27FC236}">
                <a16:creationId xmlns:a16="http://schemas.microsoft.com/office/drawing/2014/main" id="{1764096E-2173-4F0D-8E04-9161D7BF79F7}"/>
              </a:ext>
            </a:extLst>
          </p:cNvPr>
          <p:cNvGrpSpPr>
            <a:grpSpLocks/>
          </p:cNvGrpSpPr>
          <p:nvPr/>
        </p:nvGrpSpPr>
        <p:grpSpPr bwMode="auto">
          <a:xfrm>
            <a:off x="1441450" y="3271838"/>
            <a:ext cx="457200" cy="533400"/>
            <a:chOff x="3744" y="1776"/>
            <a:chExt cx="288" cy="336"/>
          </a:xfrm>
        </p:grpSpPr>
        <p:sp>
          <p:nvSpPr>
            <p:cNvPr id="171078" name="Oval 24">
              <a:extLst>
                <a:ext uri="{FF2B5EF4-FFF2-40B4-BE49-F238E27FC236}">
                  <a16:creationId xmlns:a16="http://schemas.microsoft.com/office/drawing/2014/main" id="{267B2F41-BD96-4793-9EA8-BD4774D2B09F}"/>
                </a:ext>
              </a:extLst>
            </p:cNvPr>
            <p:cNvSpPr>
              <a:spLocks noChangeArrowheads="1"/>
            </p:cNvSpPr>
            <p:nvPr/>
          </p:nvSpPr>
          <p:spPr bwMode="auto">
            <a:xfrm>
              <a:off x="3744" y="1776"/>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1079" name="Text Box 25">
              <a:extLst>
                <a:ext uri="{FF2B5EF4-FFF2-40B4-BE49-F238E27FC236}">
                  <a16:creationId xmlns:a16="http://schemas.microsoft.com/office/drawing/2014/main" id="{838C36B8-7EF1-47EC-95E6-0D21AF7D3130}"/>
                </a:ext>
              </a:extLst>
            </p:cNvPr>
            <p:cNvSpPr txBox="1">
              <a:spLocks noChangeArrowheads="1"/>
            </p:cNvSpPr>
            <p:nvPr/>
          </p:nvSpPr>
          <p:spPr bwMode="auto">
            <a:xfrm>
              <a:off x="3744" y="182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t>7</a:t>
              </a:r>
              <a:endParaRPr lang="en-GB" altLang="zh-CN" sz="2400"/>
            </a:p>
          </p:txBody>
        </p:sp>
      </p:grpSp>
      <p:sp>
        <p:nvSpPr>
          <p:cNvPr id="171023" name="Rectangle 26">
            <a:extLst>
              <a:ext uri="{FF2B5EF4-FFF2-40B4-BE49-F238E27FC236}">
                <a16:creationId xmlns:a16="http://schemas.microsoft.com/office/drawing/2014/main" id="{F516434D-229E-4D45-958D-6116EC3F6AFB}"/>
              </a:ext>
            </a:extLst>
          </p:cNvPr>
          <p:cNvSpPr>
            <a:spLocks noChangeArrowheads="1"/>
          </p:cNvSpPr>
          <p:nvPr/>
        </p:nvSpPr>
        <p:spPr bwMode="auto">
          <a:xfrm>
            <a:off x="2203450" y="2357438"/>
            <a:ext cx="4572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t>6</a:t>
            </a:r>
            <a:endParaRPr lang="en-GB" altLang="zh-CN" sz="2400"/>
          </a:p>
        </p:txBody>
      </p:sp>
      <p:sp>
        <p:nvSpPr>
          <p:cNvPr id="171024" name="Rectangle 27">
            <a:extLst>
              <a:ext uri="{FF2B5EF4-FFF2-40B4-BE49-F238E27FC236}">
                <a16:creationId xmlns:a16="http://schemas.microsoft.com/office/drawing/2014/main" id="{1D99E50A-97E8-4055-AB0F-645CB8401968}"/>
              </a:ext>
            </a:extLst>
          </p:cNvPr>
          <p:cNvSpPr>
            <a:spLocks noChangeArrowheads="1"/>
          </p:cNvSpPr>
          <p:nvPr/>
        </p:nvSpPr>
        <p:spPr bwMode="auto">
          <a:xfrm>
            <a:off x="3422650" y="2738438"/>
            <a:ext cx="4572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t>1</a:t>
            </a:r>
            <a:endParaRPr lang="en-GB" altLang="zh-CN" sz="2400"/>
          </a:p>
        </p:txBody>
      </p:sp>
      <p:sp>
        <p:nvSpPr>
          <p:cNvPr id="171025" name="Rectangle 28">
            <a:extLst>
              <a:ext uri="{FF2B5EF4-FFF2-40B4-BE49-F238E27FC236}">
                <a16:creationId xmlns:a16="http://schemas.microsoft.com/office/drawing/2014/main" id="{D303D703-9EED-4833-9126-7C73ED6E1612}"/>
              </a:ext>
            </a:extLst>
          </p:cNvPr>
          <p:cNvSpPr>
            <a:spLocks noChangeArrowheads="1"/>
          </p:cNvSpPr>
          <p:nvPr/>
        </p:nvSpPr>
        <p:spPr bwMode="auto">
          <a:xfrm>
            <a:off x="3270250" y="5253038"/>
            <a:ext cx="4572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t>2</a:t>
            </a:r>
            <a:endParaRPr lang="en-GB" altLang="zh-CN" sz="2400"/>
          </a:p>
        </p:txBody>
      </p:sp>
      <p:graphicFrame>
        <p:nvGraphicFramePr>
          <p:cNvPr id="482333" name="Group 29">
            <a:extLst>
              <a:ext uri="{FF2B5EF4-FFF2-40B4-BE49-F238E27FC236}">
                <a16:creationId xmlns:a16="http://schemas.microsoft.com/office/drawing/2014/main" id="{E90CFCD9-690C-4844-A763-1EBBC1D71489}"/>
              </a:ext>
            </a:extLst>
          </p:cNvPr>
          <p:cNvGraphicFramePr>
            <a:graphicFrameLocks noGrp="1"/>
          </p:cNvGraphicFramePr>
          <p:nvPr/>
        </p:nvGraphicFramePr>
        <p:xfrm>
          <a:off x="4413250" y="2205038"/>
          <a:ext cx="4191000" cy="1828800"/>
        </p:xfrm>
        <a:graphic>
          <a:graphicData uri="http://schemas.openxmlformats.org/drawingml/2006/table">
            <a:tbl>
              <a:tblPr/>
              <a:tblGrid>
                <a:gridCol w="9906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sz="2400" b="0" i="0" u="none" strike="noStrike" cap="none" normalizeH="0" baseline="0">
                          <a:ln>
                            <a:noFill/>
                          </a:ln>
                          <a:solidFill>
                            <a:schemeClr val="tx1"/>
                          </a:solidFill>
                          <a:effectLst/>
                          <a:latin typeface="Tahoma" pitchFamily="34" charset="0"/>
                          <a:ea typeface="宋体" pitchFamily="2" charset="-122"/>
                        </a:rPr>
                        <a:t>Start</a:t>
                      </a:r>
                      <a:endParaRPr kumimoji="1" lang="en-GB"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sz="2400" b="0" i="0" u="none" strike="noStrike" cap="none" normalizeH="0" baseline="0">
                          <a:ln>
                            <a:noFill/>
                          </a:ln>
                          <a:solidFill>
                            <a:schemeClr val="tx1"/>
                          </a:solidFill>
                          <a:effectLst/>
                          <a:latin typeface="Tahoma" pitchFamily="34" charset="0"/>
                          <a:ea typeface="宋体" pitchFamily="2" charset="-122"/>
                        </a:rPr>
                        <a:t>Interval</a:t>
                      </a:r>
                      <a:endParaRPr kumimoji="1" lang="en-GB"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sz="2400" b="0" i="0" u="none" strike="noStrike" cap="none" normalizeH="0" baseline="0">
                          <a:ln>
                            <a:noFill/>
                          </a:ln>
                          <a:solidFill>
                            <a:schemeClr val="tx1"/>
                          </a:solidFill>
                          <a:effectLst/>
                          <a:latin typeface="Tahoma" pitchFamily="34" charset="0"/>
                          <a:ea typeface="宋体" pitchFamily="2" charset="-122"/>
                        </a:rPr>
                        <a:t>Successor</a:t>
                      </a:r>
                      <a:endParaRPr kumimoji="1" lang="en-GB"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25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sz="2400" b="0" i="0" u="none" strike="noStrike" cap="none" normalizeH="0" baseline="0">
                          <a:ln>
                            <a:noFill/>
                          </a:ln>
                          <a:solidFill>
                            <a:schemeClr val="tx1"/>
                          </a:solidFill>
                          <a:effectLst/>
                          <a:latin typeface="Tahoma" pitchFamily="34" charset="0"/>
                          <a:ea typeface="宋体" pitchFamily="2" charset="-122"/>
                        </a:rPr>
                        <a:t>1</a:t>
                      </a:r>
                      <a:endParaRPr kumimoji="1" lang="en-GB"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sz="2400" b="0" i="0" u="none" strike="noStrike" cap="none" normalizeH="0" baseline="0">
                          <a:ln>
                            <a:noFill/>
                          </a:ln>
                          <a:solidFill>
                            <a:schemeClr val="tx1"/>
                          </a:solidFill>
                          <a:effectLst/>
                          <a:latin typeface="Tahoma" pitchFamily="34" charset="0"/>
                          <a:ea typeface="宋体" pitchFamily="2" charset="-122"/>
                        </a:rPr>
                        <a:t>[1, 2)</a:t>
                      </a:r>
                      <a:endParaRPr kumimoji="1" lang="en-GB"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sz="2400" b="0" i="0" u="none" strike="noStrike" cap="none" normalizeH="0" baseline="0">
                          <a:ln>
                            <a:noFill/>
                          </a:ln>
                          <a:solidFill>
                            <a:schemeClr val="tx1"/>
                          </a:solidFill>
                          <a:effectLst/>
                          <a:latin typeface="Tahoma" pitchFamily="34" charset="0"/>
                          <a:ea typeface="宋体" pitchFamily="2" charset="-122"/>
                        </a:rPr>
                        <a:t>1</a:t>
                      </a:r>
                      <a:endParaRPr kumimoji="1" lang="en-GB"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41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sz="2400" b="0" i="0" u="none" strike="noStrike" cap="none" normalizeH="0" baseline="0">
                          <a:ln>
                            <a:noFill/>
                          </a:ln>
                          <a:solidFill>
                            <a:schemeClr val="tx1"/>
                          </a:solidFill>
                          <a:effectLst/>
                          <a:latin typeface="Tahoma" pitchFamily="34" charset="0"/>
                          <a:ea typeface="宋体" pitchFamily="2" charset="-122"/>
                        </a:rPr>
                        <a:t>2</a:t>
                      </a:r>
                      <a:endParaRPr kumimoji="1" lang="en-GB"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sz="2400" b="0" i="0" u="none" strike="noStrike" cap="none" normalizeH="0" baseline="0">
                          <a:ln>
                            <a:noFill/>
                          </a:ln>
                          <a:solidFill>
                            <a:schemeClr val="tx1"/>
                          </a:solidFill>
                          <a:effectLst/>
                          <a:latin typeface="Tahoma" pitchFamily="34" charset="0"/>
                          <a:ea typeface="宋体" pitchFamily="2" charset="-122"/>
                        </a:rPr>
                        <a:t>[2, 4)</a:t>
                      </a:r>
                      <a:endParaRPr kumimoji="1" lang="en-GB"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sz="2400" b="0" i="0" u="none" strike="noStrike" cap="none" normalizeH="0" baseline="0">
                          <a:ln>
                            <a:noFill/>
                          </a:ln>
                          <a:solidFill>
                            <a:schemeClr val="tx1"/>
                          </a:solidFill>
                          <a:effectLst/>
                          <a:latin typeface="Tahoma" pitchFamily="34" charset="0"/>
                          <a:ea typeface="宋体" pitchFamily="2" charset="-122"/>
                        </a:rPr>
                        <a:t>3</a:t>
                      </a:r>
                      <a:endParaRPr kumimoji="1" lang="en-GB"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57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sz="2400" b="0" i="0" u="none" strike="noStrike" cap="none" normalizeH="0" baseline="0">
                          <a:ln>
                            <a:noFill/>
                          </a:ln>
                          <a:solidFill>
                            <a:schemeClr val="tx1"/>
                          </a:solidFill>
                          <a:effectLst/>
                          <a:latin typeface="Tahoma" pitchFamily="34" charset="0"/>
                          <a:ea typeface="宋体" pitchFamily="2" charset="-122"/>
                        </a:rPr>
                        <a:t>4</a:t>
                      </a:r>
                      <a:endParaRPr kumimoji="1" lang="en-GB"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sz="2400" b="0" i="0" u="none" strike="noStrike" cap="none" normalizeH="0" baseline="0">
                          <a:ln>
                            <a:noFill/>
                          </a:ln>
                          <a:solidFill>
                            <a:schemeClr val="tx1"/>
                          </a:solidFill>
                          <a:effectLst/>
                          <a:latin typeface="Tahoma" pitchFamily="34" charset="0"/>
                          <a:ea typeface="宋体" pitchFamily="2" charset="-122"/>
                        </a:rPr>
                        <a:t>[4, 0)</a:t>
                      </a:r>
                      <a:endParaRPr kumimoji="1" lang="en-GB"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sz="2400" b="0" i="0" u="none" strike="noStrike" cap="none" normalizeH="0" baseline="0">
                          <a:ln>
                            <a:noFill/>
                          </a:ln>
                          <a:solidFill>
                            <a:schemeClr val="tx1"/>
                          </a:solidFill>
                          <a:effectLst/>
                          <a:latin typeface="Tahoma" pitchFamily="34" charset="0"/>
                          <a:ea typeface="宋体" pitchFamily="2" charset="-122"/>
                        </a:rPr>
                        <a:t>0</a:t>
                      </a:r>
                      <a:endParaRPr kumimoji="1" lang="en-GB"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71048" name="Line 51">
            <a:extLst>
              <a:ext uri="{FF2B5EF4-FFF2-40B4-BE49-F238E27FC236}">
                <a16:creationId xmlns:a16="http://schemas.microsoft.com/office/drawing/2014/main" id="{AE3F01F9-4BBC-42BD-A14A-289FF80D85B4}"/>
              </a:ext>
            </a:extLst>
          </p:cNvPr>
          <p:cNvSpPr>
            <a:spLocks noChangeShapeType="1"/>
          </p:cNvSpPr>
          <p:nvPr/>
        </p:nvSpPr>
        <p:spPr bwMode="auto">
          <a:xfrm flipV="1">
            <a:off x="2432050" y="2357438"/>
            <a:ext cx="19812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482356" name="Group 52">
            <a:extLst>
              <a:ext uri="{FF2B5EF4-FFF2-40B4-BE49-F238E27FC236}">
                <a16:creationId xmlns:a16="http://schemas.microsoft.com/office/drawing/2014/main" id="{C48F8147-8B59-4E39-B971-D78F0BF4C165}"/>
              </a:ext>
            </a:extLst>
          </p:cNvPr>
          <p:cNvGraphicFramePr>
            <a:graphicFrameLocks noGrp="1"/>
          </p:cNvGraphicFramePr>
          <p:nvPr/>
        </p:nvGraphicFramePr>
        <p:xfrm>
          <a:off x="4413250" y="4344988"/>
          <a:ext cx="4191000" cy="1828800"/>
        </p:xfrm>
        <a:graphic>
          <a:graphicData uri="http://schemas.openxmlformats.org/drawingml/2006/table">
            <a:tbl>
              <a:tblPr/>
              <a:tblGrid>
                <a:gridCol w="9906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sz="2400" b="0" i="0" u="none" strike="noStrike" cap="none" normalizeH="0" baseline="0">
                          <a:ln>
                            <a:noFill/>
                          </a:ln>
                          <a:solidFill>
                            <a:schemeClr val="tx1"/>
                          </a:solidFill>
                          <a:effectLst/>
                          <a:latin typeface="Tahoma" pitchFamily="34" charset="0"/>
                          <a:ea typeface="宋体" pitchFamily="2" charset="-122"/>
                        </a:rPr>
                        <a:t>Start</a:t>
                      </a:r>
                      <a:endParaRPr kumimoji="1" lang="en-GB"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sz="2400" b="0" i="0" u="none" strike="noStrike" cap="none" normalizeH="0" baseline="0">
                          <a:ln>
                            <a:noFill/>
                          </a:ln>
                          <a:solidFill>
                            <a:schemeClr val="tx1"/>
                          </a:solidFill>
                          <a:effectLst/>
                          <a:latin typeface="Tahoma" pitchFamily="34" charset="0"/>
                          <a:ea typeface="宋体" pitchFamily="2" charset="-122"/>
                        </a:rPr>
                        <a:t>Interval</a:t>
                      </a:r>
                      <a:endParaRPr kumimoji="1" lang="en-GB"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sz="2400" b="0" i="0" u="none" strike="noStrike" cap="none" normalizeH="0" baseline="0">
                          <a:ln>
                            <a:noFill/>
                          </a:ln>
                          <a:solidFill>
                            <a:schemeClr val="tx1"/>
                          </a:solidFill>
                          <a:effectLst/>
                          <a:latin typeface="Tahoma" pitchFamily="34" charset="0"/>
                          <a:ea typeface="宋体" pitchFamily="2" charset="-122"/>
                        </a:rPr>
                        <a:t>Successor</a:t>
                      </a:r>
                      <a:endParaRPr kumimoji="1" lang="en-GB"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25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sz="2400" b="0" i="0" u="none" strike="noStrike" cap="none" normalizeH="0" baseline="0">
                          <a:ln>
                            <a:noFill/>
                          </a:ln>
                          <a:solidFill>
                            <a:schemeClr val="tx1"/>
                          </a:solidFill>
                          <a:effectLst/>
                          <a:latin typeface="Tahoma" pitchFamily="34" charset="0"/>
                          <a:ea typeface="宋体" pitchFamily="2" charset="-122"/>
                        </a:rPr>
                        <a:t>4</a:t>
                      </a:r>
                      <a:endParaRPr kumimoji="1" lang="en-GB"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sz="2400" b="0" i="0" u="none" strike="noStrike" cap="none" normalizeH="0" baseline="0">
                          <a:ln>
                            <a:noFill/>
                          </a:ln>
                          <a:solidFill>
                            <a:schemeClr val="tx1"/>
                          </a:solidFill>
                          <a:effectLst/>
                          <a:latin typeface="Tahoma" pitchFamily="34" charset="0"/>
                          <a:ea typeface="宋体" pitchFamily="2" charset="-122"/>
                        </a:rPr>
                        <a:t>[4, 5)</a:t>
                      </a:r>
                      <a:endParaRPr kumimoji="1" lang="en-GB"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sz="2400" b="0" i="0" u="none" strike="noStrike" cap="none" normalizeH="0" baseline="0">
                          <a:ln>
                            <a:noFill/>
                          </a:ln>
                          <a:solidFill>
                            <a:schemeClr val="tx1"/>
                          </a:solidFill>
                          <a:effectLst/>
                          <a:latin typeface="Tahoma" pitchFamily="34" charset="0"/>
                          <a:ea typeface="宋体" pitchFamily="2" charset="-122"/>
                        </a:rPr>
                        <a:t>0</a:t>
                      </a:r>
                      <a:endParaRPr kumimoji="1" lang="en-GB"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41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sz="2400" b="0" i="0" u="none" strike="noStrike" cap="none" normalizeH="0" baseline="0">
                          <a:ln>
                            <a:noFill/>
                          </a:ln>
                          <a:solidFill>
                            <a:schemeClr val="tx1"/>
                          </a:solidFill>
                          <a:effectLst/>
                          <a:latin typeface="Tahoma" pitchFamily="34" charset="0"/>
                          <a:ea typeface="宋体" pitchFamily="2" charset="-122"/>
                        </a:rPr>
                        <a:t>5</a:t>
                      </a:r>
                      <a:endParaRPr kumimoji="1" lang="en-GB"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sz="2400" b="0" i="0" u="none" strike="noStrike" cap="none" normalizeH="0" baseline="0">
                          <a:ln>
                            <a:noFill/>
                          </a:ln>
                          <a:solidFill>
                            <a:schemeClr val="tx1"/>
                          </a:solidFill>
                          <a:effectLst/>
                          <a:latin typeface="Tahoma" pitchFamily="34" charset="0"/>
                          <a:ea typeface="宋体" pitchFamily="2" charset="-122"/>
                        </a:rPr>
                        <a:t>[5, 7)</a:t>
                      </a:r>
                      <a:endParaRPr kumimoji="1" lang="en-GB"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sz="2400" b="0" i="0" u="none" strike="noStrike" cap="none" normalizeH="0" baseline="0">
                          <a:ln>
                            <a:noFill/>
                          </a:ln>
                          <a:solidFill>
                            <a:schemeClr val="tx1"/>
                          </a:solidFill>
                          <a:effectLst/>
                          <a:latin typeface="Tahoma" pitchFamily="34" charset="0"/>
                          <a:ea typeface="宋体" pitchFamily="2" charset="-122"/>
                        </a:rPr>
                        <a:t>0</a:t>
                      </a:r>
                      <a:endParaRPr kumimoji="1" lang="en-GB"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57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sz="2400" b="0" i="0" u="none" strike="noStrike" cap="none" normalizeH="0" baseline="0">
                          <a:ln>
                            <a:noFill/>
                          </a:ln>
                          <a:solidFill>
                            <a:schemeClr val="tx1"/>
                          </a:solidFill>
                          <a:effectLst/>
                          <a:latin typeface="Tahoma" pitchFamily="34" charset="0"/>
                          <a:ea typeface="宋体" pitchFamily="2" charset="-122"/>
                        </a:rPr>
                        <a:t>7</a:t>
                      </a:r>
                      <a:endParaRPr kumimoji="1" lang="en-GB"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sz="2400" b="0" i="0" u="none" strike="noStrike" cap="none" normalizeH="0" baseline="0">
                          <a:ln>
                            <a:noFill/>
                          </a:ln>
                          <a:solidFill>
                            <a:schemeClr val="tx1"/>
                          </a:solidFill>
                          <a:effectLst/>
                          <a:latin typeface="Tahoma" pitchFamily="34" charset="0"/>
                          <a:ea typeface="宋体" pitchFamily="2" charset="-122"/>
                        </a:rPr>
                        <a:t>[7, 3)</a:t>
                      </a:r>
                      <a:endParaRPr kumimoji="1" lang="en-GB"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sz="2400" b="0" i="0" u="none" strike="noStrike" cap="none" normalizeH="0" baseline="0">
                          <a:ln>
                            <a:noFill/>
                          </a:ln>
                          <a:solidFill>
                            <a:schemeClr val="tx1"/>
                          </a:solidFill>
                          <a:effectLst/>
                          <a:latin typeface="Tahoma" pitchFamily="34" charset="0"/>
                          <a:ea typeface="宋体" pitchFamily="2" charset="-122"/>
                        </a:rPr>
                        <a:t>0</a:t>
                      </a:r>
                      <a:endParaRPr kumimoji="1" lang="en-GB"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71071" name="Line 74">
            <a:extLst>
              <a:ext uri="{FF2B5EF4-FFF2-40B4-BE49-F238E27FC236}">
                <a16:creationId xmlns:a16="http://schemas.microsoft.com/office/drawing/2014/main" id="{8A3D8E31-78A7-4C36-907A-937CA0E9405A}"/>
              </a:ext>
            </a:extLst>
          </p:cNvPr>
          <p:cNvSpPr>
            <a:spLocks noChangeShapeType="1"/>
          </p:cNvSpPr>
          <p:nvPr/>
        </p:nvSpPr>
        <p:spPr bwMode="auto">
          <a:xfrm flipV="1">
            <a:off x="3346450" y="4567238"/>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1072" name="Rectangle 75">
            <a:extLst>
              <a:ext uri="{FF2B5EF4-FFF2-40B4-BE49-F238E27FC236}">
                <a16:creationId xmlns:a16="http://schemas.microsoft.com/office/drawing/2014/main" id="{A06B40AF-B90C-46AF-8B45-939DF09A2AD0}"/>
              </a:ext>
            </a:extLst>
          </p:cNvPr>
          <p:cNvSpPr>
            <a:spLocks noChangeArrowheads="1"/>
          </p:cNvSpPr>
          <p:nvPr/>
        </p:nvSpPr>
        <p:spPr bwMode="auto">
          <a:xfrm>
            <a:off x="1276350" y="5876925"/>
            <a:ext cx="2376488" cy="647700"/>
          </a:xfrm>
          <a:prstGeom prst="rect">
            <a:avLst/>
          </a:prstGeom>
          <a:gradFill rotWithShape="1">
            <a:gsLst>
              <a:gs pos="0">
                <a:srgbClr val="5E6D76"/>
              </a:gs>
              <a:gs pos="50000">
                <a:srgbClr val="CCECFF"/>
              </a:gs>
              <a:gs pos="100000">
                <a:srgbClr val="5E6D76"/>
              </a:gs>
            </a:gsLst>
            <a:lin ang="5400000" scaled="1"/>
          </a:gradFill>
          <a:ln w="9525" algn="ctr">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t>Lookup (1)</a:t>
            </a:r>
          </a:p>
        </p:txBody>
      </p:sp>
      <p:sp>
        <p:nvSpPr>
          <p:cNvPr id="482380" name="Oval 76">
            <a:extLst>
              <a:ext uri="{FF2B5EF4-FFF2-40B4-BE49-F238E27FC236}">
                <a16:creationId xmlns:a16="http://schemas.microsoft.com/office/drawing/2014/main" id="{DF4A2FA9-C06F-4455-A129-03536EC90B7C}"/>
              </a:ext>
            </a:extLst>
          </p:cNvPr>
          <p:cNvSpPr>
            <a:spLocks noChangeArrowheads="1"/>
          </p:cNvSpPr>
          <p:nvPr/>
        </p:nvSpPr>
        <p:spPr bwMode="auto">
          <a:xfrm>
            <a:off x="4229100" y="5661025"/>
            <a:ext cx="3455988" cy="647700"/>
          </a:xfrm>
          <a:prstGeom prst="ellipse">
            <a:avLst/>
          </a:prstGeom>
          <a:noFill/>
          <a:ln w="57150" algn="ctr">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82382" name="Oval 78">
            <a:extLst>
              <a:ext uri="{FF2B5EF4-FFF2-40B4-BE49-F238E27FC236}">
                <a16:creationId xmlns:a16="http://schemas.microsoft.com/office/drawing/2014/main" id="{9A434869-92CD-4DED-A68C-6FD89E5C1B00}"/>
              </a:ext>
            </a:extLst>
          </p:cNvPr>
          <p:cNvSpPr>
            <a:spLocks noChangeArrowheads="1"/>
          </p:cNvSpPr>
          <p:nvPr/>
        </p:nvSpPr>
        <p:spPr bwMode="auto">
          <a:xfrm>
            <a:off x="2284413" y="2852738"/>
            <a:ext cx="288925" cy="288925"/>
          </a:xfrm>
          <a:prstGeom prst="ellipse">
            <a:avLst/>
          </a:prstGeom>
          <a:solidFill>
            <a:srgbClr val="FFFF99"/>
          </a:solidFill>
          <a:ln w="9525" algn="ctr">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82383" name="Oval 79">
            <a:extLst>
              <a:ext uri="{FF2B5EF4-FFF2-40B4-BE49-F238E27FC236}">
                <a16:creationId xmlns:a16="http://schemas.microsoft.com/office/drawing/2014/main" id="{68E10749-648A-435A-B673-5F94A2F44EE4}"/>
              </a:ext>
            </a:extLst>
          </p:cNvPr>
          <p:cNvSpPr>
            <a:spLocks noChangeArrowheads="1"/>
          </p:cNvSpPr>
          <p:nvPr/>
        </p:nvSpPr>
        <p:spPr bwMode="auto">
          <a:xfrm>
            <a:off x="4300538" y="2565400"/>
            <a:ext cx="3455987" cy="647700"/>
          </a:xfrm>
          <a:prstGeom prst="ellipse">
            <a:avLst/>
          </a:prstGeom>
          <a:noFill/>
          <a:ln w="5715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solidFill>
                <a:srgbClr val="000066"/>
              </a:solidFill>
            </a:endParaRPr>
          </a:p>
        </p:txBody>
      </p:sp>
      <p:sp>
        <p:nvSpPr>
          <p:cNvPr id="482385" name="Oval 81">
            <a:extLst>
              <a:ext uri="{FF2B5EF4-FFF2-40B4-BE49-F238E27FC236}">
                <a16:creationId xmlns:a16="http://schemas.microsoft.com/office/drawing/2014/main" id="{E384DBA6-FA48-4869-92DE-E0D20B292C5E}"/>
              </a:ext>
            </a:extLst>
          </p:cNvPr>
          <p:cNvSpPr>
            <a:spLocks noChangeArrowheads="1"/>
          </p:cNvSpPr>
          <p:nvPr/>
        </p:nvSpPr>
        <p:spPr bwMode="auto">
          <a:xfrm>
            <a:off x="3221038" y="3213100"/>
            <a:ext cx="288925" cy="288925"/>
          </a:xfrm>
          <a:prstGeom prst="ellipse">
            <a:avLst/>
          </a:prstGeom>
          <a:solidFill>
            <a:srgbClr val="FF0000"/>
          </a:solidFill>
          <a:ln w="9525" algn="ctr">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1077" name="Oval 82">
            <a:extLst>
              <a:ext uri="{FF2B5EF4-FFF2-40B4-BE49-F238E27FC236}">
                <a16:creationId xmlns:a16="http://schemas.microsoft.com/office/drawing/2014/main" id="{9B5E67D8-7602-4ACF-8BFB-26BE64D069D3}"/>
              </a:ext>
            </a:extLst>
          </p:cNvPr>
          <p:cNvSpPr>
            <a:spLocks noChangeArrowheads="1"/>
          </p:cNvSpPr>
          <p:nvPr/>
        </p:nvSpPr>
        <p:spPr bwMode="auto">
          <a:xfrm>
            <a:off x="3203575" y="4941888"/>
            <a:ext cx="360363" cy="358775"/>
          </a:xfrm>
          <a:prstGeom prst="ellipse">
            <a:avLst/>
          </a:prstGeom>
          <a:solidFill>
            <a:srgbClr val="FF6600"/>
          </a:solidFill>
          <a:ln w="9525" algn="ctr">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238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238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238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23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80" grpId="0" animBg="1"/>
      <p:bldP spid="482382" grpId="0" animBg="1"/>
      <p:bldP spid="482383" grpId="0" animBg="1"/>
      <p:bldP spid="482385" grpId="0" animBg="1"/>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灯片编号占位符 3">
            <a:extLst>
              <a:ext uri="{FF2B5EF4-FFF2-40B4-BE49-F238E27FC236}">
                <a16:creationId xmlns:a16="http://schemas.microsoft.com/office/drawing/2014/main" id="{F5FE6DB3-A8BC-498D-AC3F-07074426254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A3613DA-3081-4F13-8506-34F833018913}" type="slidenum">
              <a:rPr lang="zh-CN" altLang="en-US" sz="1400" smtClean="0"/>
              <a:pPr>
                <a:spcBef>
                  <a:spcPct val="0"/>
                </a:spcBef>
                <a:buFontTx/>
                <a:buNone/>
              </a:pPr>
              <a:t>162</a:t>
            </a:fld>
            <a:endParaRPr lang="en-US" altLang="zh-CN" sz="1400"/>
          </a:p>
        </p:txBody>
      </p:sp>
      <p:pic>
        <p:nvPicPr>
          <p:cNvPr id="208899" name="Picture 3">
            <a:extLst>
              <a:ext uri="{FF2B5EF4-FFF2-40B4-BE49-F238E27FC236}">
                <a16:creationId xmlns:a16="http://schemas.microsoft.com/office/drawing/2014/main" id="{F97C757F-358B-44F9-B4D8-D6886C63015B}"/>
              </a:ext>
            </a:extLst>
          </p:cNvPr>
          <p:cNvPicPr>
            <a:picLocks noChangeAspect="1" noChangeArrowheads="1"/>
          </p:cNvPicPr>
          <p:nvPr/>
        </p:nvPicPr>
        <p:blipFill>
          <a:blip r:embed="rId2"/>
          <a:srcRect/>
          <a:stretch>
            <a:fillRect/>
          </a:stretch>
        </p:blipFill>
        <p:spPr bwMode="auto">
          <a:xfrm>
            <a:off x="500063" y="357188"/>
            <a:ext cx="8215312" cy="5884862"/>
          </a:xfrm>
          <a:prstGeom prst="rect">
            <a:avLst/>
          </a:prstGeom>
          <a:noFill/>
          <a:ln w="9525">
            <a:noFill/>
            <a:miter lim="800000"/>
            <a:headEnd/>
            <a:tailEnd/>
          </a:ln>
          <a:effectLst>
            <a:prstShdw prst="shdw17" dist="17961" dir="2700000">
              <a:schemeClr val="accent1">
                <a:gamma/>
                <a:shade val="60000"/>
                <a:invGamma/>
              </a:schemeClr>
            </a:prstShdw>
          </a:effectLst>
        </p:spPr>
      </p:pic>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灯片编号占位符 3">
            <a:extLst>
              <a:ext uri="{FF2B5EF4-FFF2-40B4-BE49-F238E27FC236}">
                <a16:creationId xmlns:a16="http://schemas.microsoft.com/office/drawing/2014/main" id="{D99BF530-8A70-4DB5-AD29-FB40CCF6C06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D0F3804-F5FC-40F3-A396-D43986B23B43}" type="slidenum">
              <a:rPr lang="zh-CN" altLang="en-US" sz="1400" smtClean="0"/>
              <a:pPr>
                <a:spcBef>
                  <a:spcPct val="0"/>
                </a:spcBef>
                <a:buFontTx/>
                <a:buNone/>
              </a:pPr>
              <a:t>163</a:t>
            </a:fld>
            <a:endParaRPr lang="en-US" altLang="zh-CN" sz="1400"/>
          </a:p>
        </p:txBody>
      </p:sp>
      <p:pic>
        <p:nvPicPr>
          <p:cNvPr id="209922" name="Picture 2">
            <a:extLst>
              <a:ext uri="{FF2B5EF4-FFF2-40B4-BE49-F238E27FC236}">
                <a16:creationId xmlns:a16="http://schemas.microsoft.com/office/drawing/2014/main" id="{F75E85A3-C4C5-43DC-AADC-0FB8C68FBD84}"/>
              </a:ext>
            </a:extLst>
          </p:cNvPr>
          <p:cNvPicPr>
            <a:picLocks noChangeAspect="1" noChangeArrowheads="1"/>
          </p:cNvPicPr>
          <p:nvPr/>
        </p:nvPicPr>
        <p:blipFill>
          <a:blip r:embed="rId2"/>
          <a:srcRect/>
          <a:stretch>
            <a:fillRect/>
          </a:stretch>
        </p:blipFill>
        <p:spPr bwMode="auto">
          <a:xfrm>
            <a:off x="146050" y="357188"/>
            <a:ext cx="8640763" cy="6143625"/>
          </a:xfrm>
          <a:prstGeom prst="rect">
            <a:avLst/>
          </a:prstGeom>
          <a:noFill/>
          <a:ln w="9525">
            <a:noFill/>
            <a:miter lim="800000"/>
            <a:headEnd/>
            <a:tailEnd/>
          </a:ln>
          <a:effectLst>
            <a:prstShdw prst="shdw17" dist="17961" dir="2700000">
              <a:schemeClr val="accent1">
                <a:gamma/>
                <a:shade val="60000"/>
                <a:invGamma/>
              </a:schemeClr>
            </a:prstShdw>
          </a:effectLst>
        </p:spPr>
      </p:pic>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灯片编号占位符 5">
            <a:extLst>
              <a:ext uri="{FF2B5EF4-FFF2-40B4-BE49-F238E27FC236}">
                <a16:creationId xmlns:a16="http://schemas.microsoft.com/office/drawing/2014/main" id="{6B2C12F9-C66B-4C0E-8447-42548934AFE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03789F3-525A-4A15-BCBA-6AE7E3C82688}" type="slidenum">
              <a:rPr lang="zh-CN" altLang="en-US" sz="1400" smtClean="0"/>
              <a:pPr>
                <a:spcBef>
                  <a:spcPct val="0"/>
                </a:spcBef>
                <a:buFontTx/>
                <a:buNone/>
              </a:pPr>
              <a:t>164</a:t>
            </a:fld>
            <a:endParaRPr lang="en-US" altLang="zh-CN" sz="1400"/>
          </a:p>
        </p:txBody>
      </p:sp>
      <p:sp>
        <p:nvSpPr>
          <p:cNvPr id="174083" name="Rectangle 2">
            <a:extLst>
              <a:ext uri="{FF2B5EF4-FFF2-40B4-BE49-F238E27FC236}">
                <a16:creationId xmlns:a16="http://schemas.microsoft.com/office/drawing/2014/main" id="{69C0AE7C-EEEC-4DF0-BF3B-B1B74F2F8F31}"/>
              </a:ext>
            </a:extLst>
          </p:cNvPr>
          <p:cNvSpPr>
            <a:spLocks noGrp="1" noChangeArrowheads="1"/>
          </p:cNvSpPr>
          <p:nvPr>
            <p:ph type="title"/>
          </p:nvPr>
        </p:nvSpPr>
        <p:spPr/>
        <p:txBody>
          <a:bodyPr/>
          <a:lstStyle/>
          <a:p>
            <a:pPr eaLnBrk="1" hangingPunct="1"/>
            <a:r>
              <a:rPr lang="en-US" altLang="zh-CN"/>
              <a:t>7.5.3 </a:t>
            </a:r>
            <a:r>
              <a:rPr lang="zh-CN" altLang="en-US" b="1"/>
              <a:t>确定数据库的存储结构</a:t>
            </a:r>
          </a:p>
        </p:txBody>
      </p:sp>
      <p:sp>
        <p:nvSpPr>
          <p:cNvPr id="174084" name="Rectangle 3">
            <a:extLst>
              <a:ext uri="{FF2B5EF4-FFF2-40B4-BE49-F238E27FC236}">
                <a16:creationId xmlns:a16="http://schemas.microsoft.com/office/drawing/2014/main" id="{71AF3C17-6FE1-43D3-8F4C-41F2A0622B8C}"/>
              </a:ext>
            </a:extLst>
          </p:cNvPr>
          <p:cNvSpPr>
            <a:spLocks noGrp="1" noChangeArrowheads="1"/>
          </p:cNvSpPr>
          <p:nvPr>
            <p:ph type="body" idx="1"/>
          </p:nvPr>
        </p:nvSpPr>
        <p:spPr/>
        <p:txBody>
          <a:bodyPr/>
          <a:lstStyle/>
          <a:p>
            <a:pPr eaLnBrk="1" hangingPunct="1"/>
            <a:r>
              <a:rPr lang="zh-CN" altLang="en-US" sz="3600"/>
              <a:t>确定数据的存放位置和存储结构</a:t>
            </a:r>
          </a:p>
          <a:p>
            <a:pPr lvl="1" eaLnBrk="1" hangingPunct="1"/>
            <a:r>
              <a:rPr lang="zh-CN" altLang="en-US" sz="3200"/>
              <a:t>关系</a:t>
            </a:r>
          </a:p>
          <a:p>
            <a:pPr lvl="1" eaLnBrk="1" hangingPunct="1"/>
            <a:r>
              <a:rPr lang="zh-CN" altLang="en-US" sz="3200"/>
              <a:t>索引</a:t>
            </a:r>
          </a:p>
          <a:p>
            <a:pPr lvl="1" eaLnBrk="1" hangingPunct="1"/>
            <a:r>
              <a:rPr lang="zh-CN" altLang="en-US" sz="3200"/>
              <a:t>聚簇</a:t>
            </a:r>
          </a:p>
          <a:p>
            <a:pPr lvl="1" eaLnBrk="1" hangingPunct="1"/>
            <a:r>
              <a:rPr lang="zh-CN" altLang="en-US" sz="3200"/>
              <a:t>日志</a:t>
            </a:r>
          </a:p>
          <a:p>
            <a:pPr lvl="1" eaLnBrk="1" hangingPunct="1"/>
            <a:r>
              <a:rPr lang="zh-CN" altLang="en-US" sz="3200"/>
              <a:t>备份</a:t>
            </a:r>
          </a:p>
          <a:p>
            <a:pPr eaLnBrk="1" hangingPunct="1"/>
            <a:r>
              <a:rPr lang="zh-CN" altLang="en-US" sz="3600"/>
              <a:t>确定系统配置</a:t>
            </a:r>
          </a:p>
          <a:p>
            <a:pPr eaLnBrk="1" hangingPunct="1"/>
            <a:endParaRPr lang="zh-CN" altLang="en-US" sz="360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灯片编号占位符 5">
            <a:extLst>
              <a:ext uri="{FF2B5EF4-FFF2-40B4-BE49-F238E27FC236}">
                <a16:creationId xmlns:a16="http://schemas.microsoft.com/office/drawing/2014/main" id="{4147CFA8-BB57-4507-B6E0-B820673070D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E9A17C8-CB19-4F34-AB71-6B96A2C93F52}" type="slidenum">
              <a:rPr lang="zh-CN" altLang="en-US" sz="1400" smtClean="0"/>
              <a:pPr>
                <a:spcBef>
                  <a:spcPct val="0"/>
                </a:spcBef>
                <a:buFontTx/>
                <a:buNone/>
              </a:pPr>
              <a:t>165</a:t>
            </a:fld>
            <a:endParaRPr lang="en-US" altLang="zh-CN" sz="1400"/>
          </a:p>
        </p:txBody>
      </p:sp>
      <p:sp>
        <p:nvSpPr>
          <p:cNvPr id="175107" name="Rectangle 2">
            <a:extLst>
              <a:ext uri="{FF2B5EF4-FFF2-40B4-BE49-F238E27FC236}">
                <a16:creationId xmlns:a16="http://schemas.microsoft.com/office/drawing/2014/main" id="{6BAD6868-25FA-4979-A0CD-2C248D4BB166}"/>
              </a:ext>
            </a:extLst>
          </p:cNvPr>
          <p:cNvSpPr>
            <a:spLocks noGrp="1" noChangeArrowheads="1"/>
          </p:cNvSpPr>
          <p:nvPr>
            <p:ph type="title"/>
          </p:nvPr>
        </p:nvSpPr>
        <p:spPr>
          <a:xfrm>
            <a:off x="285750" y="357188"/>
            <a:ext cx="8686800" cy="1143000"/>
          </a:xfrm>
        </p:spPr>
        <p:txBody>
          <a:bodyPr/>
          <a:lstStyle/>
          <a:p>
            <a:pPr eaLnBrk="1" hangingPunct="1"/>
            <a:r>
              <a:rPr lang="zh-CN" altLang="en-US" sz="4000" b="1"/>
              <a:t>确定数据存放位置和存储结构的因素</a:t>
            </a:r>
          </a:p>
        </p:txBody>
      </p:sp>
      <p:sp>
        <p:nvSpPr>
          <p:cNvPr id="163844" name="Rectangle 3">
            <a:extLst>
              <a:ext uri="{FF2B5EF4-FFF2-40B4-BE49-F238E27FC236}">
                <a16:creationId xmlns:a16="http://schemas.microsoft.com/office/drawing/2014/main" id="{07FBA768-8AC2-4841-977E-4D84E50A33A3}"/>
              </a:ext>
            </a:extLst>
          </p:cNvPr>
          <p:cNvSpPr>
            <a:spLocks noGrp="1" noChangeArrowheads="1"/>
          </p:cNvSpPr>
          <p:nvPr>
            <p:ph type="body" idx="1"/>
          </p:nvPr>
        </p:nvSpPr>
        <p:spPr/>
        <p:txBody>
          <a:bodyPr/>
          <a:lstStyle/>
          <a:p>
            <a:pPr marL="609600" indent="-609600" eaLnBrk="1" hangingPunct="1">
              <a:buFontTx/>
              <a:buAutoNum type="circleNumDbPlain"/>
            </a:pPr>
            <a:r>
              <a:rPr lang="zh-CN" altLang="en-US"/>
              <a:t>存取时间</a:t>
            </a:r>
          </a:p>
          <a:p>
            <a:pPr marL="609600" indent="-609600" eaLnBrk="1" hangingPunct="1">
              <a:buFontTx/>
              <a:buAutoNum type="circleNumDbPlain"/>
            </a:pPr>
            <a:r>
              <a:rPr lang="zh-CN" altLang="en-US"/>
              <a:t>存储空间利用率</a:t>
            </a:r>
          </a:p>
          <a:p>
            <a:pPr marL="609600" indent="-609600" eaLnBrk="1" hangingPunct="1">
              <a:buFontTx/>
              <a:buAutoNum type="circleNumDbPlain"/>
            </a:pPr>
            <a:r>
              <a:rPr lang="zh-CN" altLang="en-US"/>
              <a:t>维护代价</a:t>
            </a:r>
          </a:p>
          <a:p>
            <a:pPr marL="609600" indent="-609600" eaLnBrk="1" hangingPunct="1"/>
            <a:r>
              <a:rPr lang="zh-CN" altLang="en-US"/>
              <a:t>这三个方面常常是相互矛盾</a:t>
            </a:r>
          </a:p>
          <a:p>
            <a:pPr marL="609600" indent="-609600" eaLnBrk="1" hangingPunct="1"/>
            <a:r>
              <a:rPr lang="zh-CN" altLang="en-US"/>
              <a:t>例如：消除一切冗余数据虽能够节约存储空间和减少维护代价，但往往会导致检索代价的增加。必须进行权衡，选择一个折中方案。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4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4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4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4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4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灯片编号占位符 5">
            <a:extLst>
              <a:ext uri="{FF2B5EF4-FFF2-40B4-BE49-F238E27FC236}">
                <a16:creationId xmlns:a16="http://schemas.microsoft.com/office/drawing/2014/main" id="{87492CC8-E954-4115-9701-BE071497927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B7D7FD7-0CB1-4639-89B5-DC3E835F9A63}" type="slidenum">
              <a:rPr lang="zh-CN" altLang="en-US" sz="1400" smtClean="0"/>
              <a:pPr>
                <a:spcBef>
                  <a:spcPct val="0"/>
                </a:spcBef>
                <a:buFontTx/>
                <a:buNone/>
              </a:pPr>
              <a:t>166</a:t>
            </a:fld>
            <a:endParaRPr lang="en-US" altLang="zh-CN" sz="1400"/>
          </a:p>
        </p:txBody>
      </p:sp>
      <p:sp>
        <p:nvSpPr>
          <p:cNvPr id="176131" name="Rectangle 2">
            <a:extLst>
              <a:ext uri="{FF2B5EF4-FFF2-40B4-BE49-F238E27FC236}">
                <a16:creationId xmlns:a16="http://schemas.microsoft.com/office/drawing/2014/main" id="{F5B6037F-CBA5-4017-9595-76F92F2BC786}"/>
              </a:ext>
            </a:extLst>
          </p:cNvPr>
          <p:cNvSpPr>
            <a:spLocks noGrp="1" noChangeArrowheads="1"/>
          </p:cNvSpPr>
          <p:nvPr>
            <p:ph type="title"/>
          </p:nvPr>
        </p:nvSpPr>
        <p:spPr/>
        <p:txBody>
          <a:bodyPr/>
          <a:lstStyle/>
          <a:p>
            <a:pPr eaLnBrk="1" hangingPunct="1"/>
            <a:r>
              <a:rPr lang="zh-CN" altLang="en-US" b="1"/>
              <a:t>确定数据的存放位置的基本原则</a:t>
            </a:r>
          </a:p>
        </p:txBody>
      </p:sp>
      <p:sp>
        <p:nvSpPr>
          <p:cNvPr id="164868" name="Rectangle 3">
            <a:extLst>
              <a:ext uri="{FF2B5EF4-FFF2-40B4-BE49-F238E27FC236}">
                <a16:creationId xmlns:a16="http://schemas.microsoft.com/office/drawing/2014/main" id="{7E4DC302-9226-4573-890B-D69E4563EDB1}"/>
              </a:ext>
            </a:extLst>
          </p:cNvPr>
          <p:cNvSpPr>
            <a:spLocks noGrp="1" noChangeArrowheads="1"/>
          </p:cNvSpPr>
          <p:nvPr>
            <p:ph type="body" idx="1"/>
          </p:nvPr>
        </p:nvSpPr>
        <p:spPr/>
        <p:txBody>
          <a:bodyPr/>
          <a:lstStyle/>
          <a:p>
            <a:pPr eaLnBrk="1" hangingPunct="1"/>
            <a:r>
              <a:rPr lang="zh-CN" altLang="en-US" sz="4000"/>
              <a:t>根据应用情况将</a:t>
            </a:r>
            <a:r>
              <a:rPr lang="zh-CN" altLang="en-US" sz="4000">
                <a:solidFill>
                  <a:schemeClr val="accent2"/>
                </a:solidFill>
              </a:rPr>
              <a:t>易变部分</a:t>
            </a:r>
            <a:r>
              <a:rPr lang="zh-CN" altLang="en-US" sz="4000"/>
              <a:t>与</a:t>
            </a:r>
            <a:r>
              <a:rPr lang="zh-CN" altLang="en-US" sz="4000">
                <a:solidFill>
                  <a:schemeClr val="accent2"/>
                </a:solidFill>
              </a:rPr>
              <a:t>稳定部分</a:t>
            </a:r>
            <a:r>
              <a:rPr lang="zh-CN" altLang="en-US" sz="4000"/>
              <a:t>分开存放。</a:t>
            </a:r>
          </a:p>
          <a:p>
            <a:pPr eaLnBrk="1" hangingPunct="1"/>
            <a:r>
              <a:rPr lang="zh-CN" altLang="en-US" sz="4000">
                <a:solidFill>
                  <a:schemeClr val="accent2"/>
                </a:solidFill>
              </a:rPr>
              <a:t>存取频率较高部分</a:t>
            </a:r>
            <a:r>
              <a:rPr lang="zh-CN" altLang="en-US" sz="4000"/>
              <a:t>与</a:t>
            </a:r>
            <a:r>
              <a:rPr lang="zh-CN" altLang="en-US" sz="4000">
                <a:solidFill>
                  <a:schemeClr val="accent2"/>
                </a:solidFill>
              </a:rPr>
              <a:t>存取频率较低部分</a:t>
            </a:r>
            <a:r>
              <a:rPr lang="zh-CN" altLang="en-US" sz="4000"/>
              <a:t>，分开存放。</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486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486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灯片编号占位符 5">
            <a:extLst>
              <a:ext uri="{FF2B5EF4-FFF2-40B4-BE49-F238E27FC236}">
                <a16:creationId xmlns:a16="http://schemas.microsoft.com/office/drawing/2014/main" id="{E2618D0E-197D-4969-91B5-C74E70C494C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F235DDD-E15E-428B-8CFD-7EE73F54392C}" type="slidenum">
              <a:rPr lang="zh-CN" altLang="en-US" sz="1400" smtClean="0"/>
              <a:pPr>
                <a:spcBef>
                  <a:spcPct val="0"/>
                </a:spcBef>
                <a:buFontTx/>
                <a:buNone/>
              </a:pPr>
              <a:t>167</a:t>
            </a:fld>
            <a:endParaRPr lang="en-US" altLang="zh-CN" sz="1400"/>
          </a:p>
        </p:txBody>
      </p:sp>
      <p:sp>
        <p:nvSpPr>
          <p:cNvPr id="177155" name="Rectangle 2">
            <a:extLst>
              <a:ext uri="{FF2B5EF4-FFF2-40B4-BE49-F238E27FC236}">
                <a16:creationId xmlns:a16="http://schemas.microsoft.com/office/drawing/2014/main" id="{02FD3633-D376-404D-A10B-ADDD9BCEC395}"/>
              </a:ext>
            </a:extLst>
          </p:cNvPr>
          <p:cNvSpPr>
            <a:spLocks noGrp="1" noChangeArrowheads="1"/>
          </p:cNvSpPr>
          <p:nvPr>
            <p:ph type="title"/>
          </p:nvPr>
        </p:nvSpPr>
        <p:spPr/>
        <p:txBody>
          <a:bodyPr/>
          <a:lstStyle/>
          <a:p>
            <a:pPr eaLnBrk="1" hangingPunct="1"/>
            <a:r>
              <a:rPr lang="zh-CN" altLang="en-US" b="1"/>
              <a:t>确定数据的存放位置</a:t>
            </a:r>
          </a:p>
        </p:txBody>
      </p:sp>
      <p:sp>
        <p:nvSpPr>
          <p:cNvPr id="201731" name="Rectangle 3">
            <a:extLst>
              <a:ext uri="{FF2B5EF4-FFF2-40B4-BE49-F238E27FC236}">
                <a16:creationId xmlns:a16="http://schemas.microsoft.com/office/drawing/2014/main" id="{783C09FA-DF34-4D66-9E6F-74469A43EECD}"/>
              </a:ext>
            </a:extLst>
          </p:cNvPr>
          <p:cNvSpPr>
            <a:spLocks noGrp="1" noChangeArrowheads="1"/>
          </p:cNvSpPr>
          <p:nvPr>
            <p:ph type="body" idx="1"/>
          </p:nvPr>
        </p:nvSpPr>
        <p:spPr>
          <a:xfrm>
            <a:off x="468313" y="1412875"/>
            <a:ext cx="8229600" cy="5113338"/>
          </a:xfrm>
        </p:spPr>
        <p:txBody>
          <a:bodyPr/>
          <a:lstStyle/>
          <a:p>
            <a:pPr eaLnBrk="1" hangingPunct="1"/>
            <a:r>
              <a:rPr lang="zh-CN" altLang="en-US" sz="2800"/>
              <a:t>数据库数据备份、日志文件备份等由于只在故障恢复时才使用，而且数据量很大，可以考虑存放在磁带上。</a:t>
            </a:r>
          </a:p>
          <a:p>
            <a:pPr eaLnBrk="1" hangingPunct="1"/>
            <a:r>
              <a:rPr lang="zh-CN" altLang="en-US" sz="2800"/>
              <a:t>如果计算机有多个磁盘或磁盘阵列，可以考虑将表和索引分别放在不同的磁盘上，在查询时，由于磁盘驱动器并行工作，可以提高物理</a:t>
            </a:r>
            <a:r>
              <a:rPr lang="en-US" altLang="zh-CN" sz="2800"/>
              <a:t>I/O</a:t>
            </a:r>
            <a:r>
              <a:rPr lang="zh-CN" altLang="en-US" sz="2800"/>
              <a:t>读写的效率。</a:t>
            </a:r>
          </a:p>
          <a:p>
            <a:pPr eaLnBrk="1" hangingPunct="1"/>
            <a:r>
              <a:rPr lang="zh-CN" altLang="en-US" sz="2800"/>
              <a:t>可以将比较大的表分别放在两个磁盘上，以加快存取速度，这在多用户环境下特别有效。</a:t>
            </a:r>
          </a:p>
          <a:p>
            <a:pPr eaLnBrk="1" hangingPunct="1"/>
            <a:r>
              <a:rPr lang="zh-CN" altLang="en-US" sz="2800"/>
              <a:t>可以将日志文件与数据库对象（表、索引等）放在不同的磁盘以改进系统的性能。</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17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17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17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17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灯片编号占位符 5">
            <a:extLst>
              <a:ext uri="{FF2B5EF4-FFF2-40B4-BE49-F238E27FC236}">
                <a16:creationId xmlns:a16="http://schemas.microsoft.com/office/drawing/2014/main" id="{2F469254-5187-4F1E-9854-1CF1162AA9C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6BDDAD5-96CE-4997-94E5-AE7BBB7E38A7}" type="slidenum">
              <a:rPr lang="zh-CN" altLang="en-US" sz="1400" smtClean="0"/>
              <a:pPr>
                <a:spcBef>
                  <a:spcPct val="0"/>
                </a:spcBef>
                <a:buFontTx/>
                <a:buNone/>
              </a:pPr>
              <a:t>168</a:t>
            </a:fld>
            <a:endParaRPr lang="en-US" altLang="zh-CN" sz="1400"/>
          </a:p>
        </p:txBody>
      </p:sp>
      <p:sp>
        <p:nvSpPr>
          <p:cNvPr id="178179" name="Rectangle 2">
            <a:extLst>
              <a:ext uri="{FF2B5EF4-FFF2-40B4-BE49-F238E27FC236}">
                <a16:creationId xmlns:a16="http://schemas.microsoft.com/office/drawing/2014/main" id="{522D039C-AD80-474D-83B5-471E17E6393C}"/>
              </a:ext>
            </a:extLst>
          </p:cNvPr>
          <p:cNvSpPr>
            <a:spLocks noGrp="1" noChangeArrowheads="1"/>
          </p:cNvSpPr>
          <p:nvPr>
            <p:ph type="title"/>
          </p:nvPr>
        </p:nvSpPr>
        <p:spPr/>
        <p:txBody>
          <a:bodyPr/>
          <a:lstStyle/>
          <a:p>
            <a:pPr eaLnBrk="1" hangingPunct="1"/>
            <a:r>
              <a:rPr lang="zh-CN" altLang="en-US" b="1"/>
              <a:t>确定系统配置</a:t>
            </a:r>
          </a:p>
        </p:txBody>
      </p:sp>
      <p:sp>
        <p:nvSpPr>
          <p:cNvPr id="178180" name="Rectangle 3">
            <a:extLst>
              <a:ext uri="{FF2B5EF4-FFF2-40B4-BE49-F238E27FC236}">
                <a16:creationId xmlns:a16="http://schemas.microsoft.com/office/drawing/2014/main" id="{B63FAEC8-DEE7-44FE-AE5B-7BF3B5059ED2}"/>
              </a:ext>
            </a:extLst>
          </p:cNvPr>
          <p:cNvSpPr>
            <a:spLocks noGrp="1" noChangeArrowheads="1"/>
          </p:cNvSpPr>
          <p:nvPr>
            <p:ph type="body" idx="1"/>
          </p:nvPr>
        </p:nvSpPr>
        <p:spPr/>
        <p:txBody>
          <a:bodyPr/>
          <a:lstStyle/>
          <a:p>
            <a:pPr eaLnBrk="1" hangingPunct="1"/>
            <a:r>
              <a:rPr lang="en-US" altLang="zh-CN" sz="3600"/>
              <a:t>DBMS</a:t>
            </a:r>
            <a:r>
              <a:rPr lang="zh-CN" altLang="en-US" sz="3600"/>
              <a:t>产品一般都提供了一些存储分配参数</a:t>
            </a:r>
          </a:p>
          <a:p>
            <a:pPr lvl="1" eaLnBrk="1" hangingPunct="1"/>
            <a:r>
              <a:rPr lang="zh-CN" altLang="en-US" sz="3200"/>
              <a:t>同时使用数据库的用户数</a:t>
            </a:r>
          </a:p>
          <a:p>
            <a:pPr lvl="1" eaLnBrk="1" hangingPunct="1"/>
            <a:r>
              <a:rPr lang="zh-CN" altLang="en-US" sz="3200"/>
              <a:t>同时打开的数据库对象数</a:t>
            </a:r>
          </a:p>
          <a:p>
            <a:pPr lvl="1" eaLnBrk="1" hangingPunct="1"/>
            <a:r>
              <a:rPr lang="zh-CN" altLang="en-US" sz="3200"/>
              <a:t>内存分配参数</a:t>
            </a:r>
          </a:p>
          <a:p>
            <a:pPr lvl="1" eaLnBrk="1" hangingPunct="1"/>
            <a:r>
              <a:rPr lang="zh-CN" altLang="en-US" sz="3200"/>
              <a:t>使用的缓冲区长度、个数</a:t>
            </a:r>
          </a:p>
          <a:p>
            <a:pPr lvl="1" eaLnBrk="1" hangingPunct="1"/>
            <a:r>
              <a:rPr lang="zh-CN" altLang="en-US" sz="3200"/>
              <a:t>存储分配参数</a:t>
            </a:r>
          </a:p>
          <a:p>
            <a:pPr lvl="1" eaLnBrk="1" hangingPunct="1"/>
            <a:r>
              <a:rPr lang="en-US" altLang="zh-CN" sz="3200"/>
              <a:t>…….</a:t>
            </a:r>
          </a:p>
          <a:p>
            <a:pPr eaLnBrk="1" hangingPunct="1"/>
            <a:endParaRPr lang="zh-CN" altLang="en-US" sz="360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灯片编号占位符 5">
            <a:extLst>
              <a:ext uri="{FF2B5EF4-FFF2-40B4-BE49-F238E27FC236}">
                <a16:creationId xmlns:a16="http://schemas.microsoft.com/office/drawing/2014/main" id="{0CBC7B0A-EDF8-4A98-B737-A62484C07E5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13992F7-B3CE-4931-9FD2-642BF87E6DF1}" type="slidenum">
              <a:rPr lang="zh-CN" altLang="en-US" sz="1400" smtClean="0"/>
              <a:pPr>
                <a:spcBef>
                  <a:spcPct val="0"/>
                </a:spcBef>
                <a:buFontTx/>
                <a:buNone/>
              </a:pPr>
              <a:t>169</a:t>
            </a:fld>
            <a:endParaRPr lang="en-US" altLang="zh-CN" sz="1400"/>
          </a:p>
        </p:txBody>
      </p:sp>
      <p:sp>
        <p:nvSpPr>
          <p:cNvPr id="179203" name="Rectangle 2">
            <a:extLst>
              <a:ext uri="{FF2B5EF4-FFF2-40B4-BE49-F238E27FC236}">
                <a16:creationId xmlns:a16="http://schemas.microsoft.com/office/drawing/2014/main" id="{655DAE0F-3678-40FE-9410-57F7F24E9A9C}"/>
              </a:ext>
            </a:extLst>
          </p:cNvPr>
          <p:cNvSpPr>
            <a:spLocks noGrp="1" noChangeArrowheads="1"/>
          </p:cNvSpPr>
          <p:nvPr>
            <p:ph type="title"/>
          </p:nvPr>
        </p:nvSpPr>
        <p:spPr/>
        <p:txBody>
          <a:bodyPr/>
          <a:lstStyle/>
          <a:p>
            <a:pPr eaLnBrk="1" hangingPunct="1"/>
            <a:r>
              <a:rPr lang="en-US" altLang="zh-CN"/>
              <a:t>7.5.4 </a:t>
            </a:r>
            <a:r>
              <a:rPr lang="zh-CN" altLang="en-US" b="1"/>
              <a:t>评价物理结构</a:t>
            </a:r>
          </a:p>
        </p:txBody>
      </p:sp>
      <p:sp>
        <p:nvSpPr>
          <p:cNvPr id="179204" name="Rectangle 3">
            <a:extLst>
              <a:ext uri="{FF2B5EF4-FFF2-40B4-BE49-F238E27FC236}">
                <a16:creationId xmlns:a16="http://schemas.microsoft.com/office/drawing/2014/main" id="{B537866B-99B7-4DEE-B569-17B719B6BB1E}"/>
              </a:ext>
            </a:extLst>
          </p:cNvPr>
          <p:cNvSpPr>
            <a:spLocks noGrp="1" noChangeArrowheads="1"/>
          </p:cNvSpPr>
          <p:nvPr>
            <p:ph type="body" idx="1"/>
          </p:nvPr>
        </p:nvSpPr>
        <p:spPr>
          <a:xfrm>
            <a:off x="457200" y="1600200"/>
            <a:ext cx="7859713" cy="3557588"/>
          </a:xfrm>
        </p:spPr>
        <p:txBody>
          <a:bodyPr/>
          <a:lstStyle/>
          <a:p>
            <a:pPr eaLnBrk="1" hangingPunct="1"/>
            <a:r>
              <a:rPr lang="zh-CN" altLang="en-US" sz="4000"/>
              <a:t>评价内容：对数据库物理设计过程中产生的多种方案进行细致的评价，从中选择一个较优的方案作为数据库的物理结构。</a:t>
            </a:r>
          </a:p>
          <a:p>
            <a:pPr eaLnBrk="1" hangingPunct="1"/>
            <a:endParaRPr lang="zh-CN" altLang="en-US" sz="4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a:extLst>
              <a:ext uri="{FF2B5EF4-FFF2-40B4-BE49-F238E27FC236}">
                <a16:creationId xmlns:a16="http://schemas.microsoft.com/office/drawing/2014/main" id="{87DB2C21-6478-4B58-964F-8EE739B620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ABB41C3-6A77-4100-8BD9-5BF16DBB9E55}" type="slidenum">
              <a:rPr lang="zh-CN" altLang="en-US" sz="1400" smtClean="0"/>
              <a:pPr>
                <a:spcBef>
                  <a:spcPct val="0"/>
                </a:spcBef>
                <a:buFontTx/>
                <a:buNone/>
              </a:pPr>
              <a:t>17</a:t>
            </a:fld>
            <a:endParaRPr lang="en-US" altLang="zh-CN" sz="1400"/>
          </a:p>
        </p:txBody>
      </p:sp>
      <p:sp>
        <p:nvSpPr>
          <p:cNvPr id="20483" name="Rectangle 3">
            <a:extLst>
              <a:ext uri="{FF2B5EF4-FFF2-40B4-BE49-F238E27FC236}">
                <a16:creationId xmlns:a16="http://schemas.microsoft.com/office/drawing/2014/main" id="{58971998-0583-4F0F-A259-85E3B4FF3297}"/>
              </a:ext>
            </a:extLst>
          </p:cNvPr>
          <p:cNvSpPr>
            <a:spLocks noGrp="1" noChangeArrowheads="1"/>
          </p:cNvSpPr>
          <p:nvPr>
            <p:ph type="body" idx="1"/>
          </p:nvPr>
        </p:nvSpPr>
        <p:spPr/>
        <p:txBody>
          <a:bodyPr/>
          <a:lstStyle/>
          <a:p>
            <a:pPr eaLnBrk="1" hangingPunct="1">
              <a:buFontTx/>
              <a:buNone/>
            </a:pPr>
            <a:r>
              <a:rPr lang="en-US" altLang="zh-CN" sz="4000" b="1"/>
              <a:t>6. </a:t>
            </a:r>
            <a:r>
              <a:rPr lang="zh-CN" altLang="en-US" sz="4000" b="1"/>
              <a:t>数据库运行和维护阶段</a:t>
            </a:r>
          </a:p>
          <a:p>
            <a:pPr lvl="1" eaLnBrk="1" hangingPunct="1"/>
            <a:r>
              <a:rPr lang="zh-CN" altLang="en-US" sz="3600"/>
              <a:t>数据库应用系统经过试运行后即可投入正式运行。</a:t>
            </a:r>
          </a:p>
          <a:p>
            <a:pPr lvl="1" eaLnBrk="1" hangingPunct="1"/>
            <a:r>
              <a:rPr lang="zh-CN" altLang="en-US" sz="3600"/>
              <a:t>在数据库系统运行过程中必须不断对其进行评价、调整与修改。</a:t>
            </a:r>
          </a:p>
          <a:p>
            <a:pPr eaLnBrk="1" hangingPunct="1"/>
            <a:endParaRPr lang="zh-CN" altLang="en-US" sz="4000"/>
          </a:p>
        </p:txBody>
      </p:sp>
      <p:sp>
        <p:nvSpPr>
          <p:cNvPr id="20484" name="Rectangle 4">
            <a:extLst>
              <a:ext uri="{FF2B5EF4-FFF2-40B4-BE49-F238E27FC236}">
                <a16:creationId xmlns:a16="http://schemas.microsoft.com/office/drawing/2014/main" id="{5058AE9E-4C62-47D9-AE85-D9C121787952}"/>
              </a:ext>
            </a:extLst>
          </p:cNvPr>
          <p:cNvSpPr>
            <a:spLocks noGrp="1" noRot="1" noChangeArrowheads="1"/>
          </p:cNvSpPr>
          <p:nvPr>
            <p:ph type="title"/>
          </p:nvPr>
        </p:nvSpPr>
        <p:spPr>
          <a:noFill/>
        </p:spPr>
        <p:txBody>
          <a:bodyPr/>
          <a:lstStyle/>
          <a:p>
            <a:pPr eaLnBrk="1" hangingPunct="1"/>
            <a:r>
              <a:rPr lang="zh-CN" altLang="en-US" b="1"/>
              <a:t>数据库设计的</a:t>
            </a:r>
            <a:r>
              <a:rPr lang="en-US" altLang="zh-CN" b="1"/>
              <a:t>6</a:t>
            </a:r>
            <a:r>
              <a:rPr lang="zh-CN" altLang="en-US" b="1"/>
              <a:t>个阶段</a:t>
            </a: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灯片编号占位符 5">
            <a:extLst>
              <a:ext uri="{FF2B5EF4-FFF2-40B4-BE49-F238E27FC236}">
                <a16:creationId xmlns:a16="http://schemas.microsoft.com/office/drawing/2014/main" id="{31911A0A-D3D1-41E2-AF32-EDF6ED8C76C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38F12DE-A0FE-48FF-BF70-2F4210E19711}" type="slidenum">
              <a:rPr lang="zh-CN" altLang="en-US" sz="1400" smtClean="0"/>
              <a:pPr>
                <a:spcBef>
                  <a:spcPct val="0"/>
                </a:spcBef>
                <a:buFontTx/>
                <a:buNone/>
              </a:pPr>
              <a:t>170</a:t>
            </a:fld>
            <a:endParaRPr lang="en-US" altLang="zh-CN" sz="1400"/>
          </a:p>
        </p:txBody>
      </p:sp>
      <p:sp>
        <p:nvSpPr>
          <p:cNvPr id="180227" name="Rectangle 2">
            <a:extLst>
              <a:ext uri="{FF2B5EF4-FFF2-40B4-BE49-F238E27FC236}">
                <a16:creationId xmlns:a16="http://schemas.microsoft.com/office/drawing/2014/main" id="{9F094875-4DB1-4802-9C34-42FFA8D93C79}"/>
              </a:ext>
            </a:extLst>
          </p:cNvPr>
          <p:cNvSpPr>
            <a:spLocks noGrp="1" noChangeArrowheads="1"/>
          </p:cNvSpPr>
          <p:nvPr>
            <p:ph type="title"/>
          </p:nvPr>
        </p:nvSpPr>
        <p:spPr/>
        <p:txBody>
          <a:bodyPr/>
          <a:lstStyle/>
          <a:p>
            <a:pPr eaLnBrk="1" hangingPunct="1"/>
            <a:r>
              <a:rPr lang="zh-CN" altLang="en-US" sz="4000" b="1"/>
              <a:t>物理结构评价方法 </a:t>
            </a:r>
            <a:br>
              <a:rPr lang="zh-CN" altLang="en-US" sz="4000" b="1"/>
            </a:br>
            <a:r>
              <a:rPr lang="en-US" altLang="zh-CN" sz="4000" b="1"/>
              <a:t>(</a:t>
            </a:r>
            <a:r>
              <a:rPr lang="zh-CN" altLang="en-US" sz="4000"/>
              <a:t>完全依赖于所选用的</a:t>
            </a:r>
            <a:r>
              <a:rPr lang="en-US" altLang="zh-CN" sz="4000"/>
              <a:t>DBMS </a:t>
            </a:r>
            <a:r>
              <a:rPr lang="en-US" altLang="zh-CN" sz="4000" b="1"/>
              <a:t>)</a:t>
            </a:r>
          </a:p>
        </p:txBody>
      </p:sp>
      <p:sp>
        <p:nvSpPr>
          <p:cNvPr id="168964" name="Rectangle 3">
            <a:extLst>
              <a:ext uri="{FF2B5EF4-FFF2-40B4-BE49-F238E27FC236}">
                <a16:creationId xmlns:a16="http://schemas.microsoft.com/office/drawing/2014/main" id="{C74D746A-0712-4ECA-BA6D-ABB04770D190}"/>
              </a:ext>
            </a:extLst>
          </p:cNvPr>
          <p:cNvSpPr>
            <a:spLocks noGrp="1" noChangeArrowheads="1"/>
          </p:cNvSpPr>
          <p:nvPr>
            <p:ph type="body" idx="1"/>
          </p:nvPr>
        </p:nvSpPr>
        <p:spPr>
          <a:xfrm>
            <a:off x="457200" y="1600200"/>
            <a:ext cx="8229600" cy="5068888"/>
          </a:xfrm>
        </p:spPr>
        <p:txBody>
          <a:bodyPr/>
          <a:lstStyle/>
          <a:p>
            <a:pPr marL="609600" indent="-609600" eaLnBrk="1" hangingPunct="1"/>
            <a:r>
              <a:rPr lang="zh-CN" altLang="en-US" sz="3600">
                <a:solidFill>
                  <a:schemeClr val="accent2"/>
                </a:solidFill>
              </a:rPr>
              <a:t>定量估算各种方案</a:t>
            </a:r>
          </a:p>
          <a:p>
            <a:pPr marL="990600" lvl="1" indent="-533400" eaLnBrk="1" hangingPunct="1">
              <a:buFontTx/>
              <a:buAutoNum type="circleNumDbPlain"/>
            </a:pPr>
            <a:r>
              <a:rPr lang="zh-CN" altLang="en-US" sz="3200">
                <a:solidFill>
                  <a:schemeClr val="accent2"/>
                </a:solidFill>
              </a:rPr>
              <a:t>存储空间</a:t>
            </a:r>
          </a:p>
          <a:p>
            <a:pPr marL="990600" lvl="1" indent="-533400" eaLnBrk="1" hangingPunct="1">
              <a:buFontTx/>
              <a:buAutoNum type="circleNumDbPlain"/>
            </a:pPr>
            <a:r>
              <a:rPr lang="zh-CN" altLang="en-US" sz="3200">
                <a:solidFill>
                  <a:schemeClr val="accent2"/>
                </a:solidFill>
              </a:rPr>
              <a:t>存取时间</a:t>
            </a:r>
          </a:p>
          <a:p>
            <a:pPr marL="990600" lvl="1" indent="-533400" eaLnBrk="1" hangingPunct="1">
              <a:buFontTx/>
              <a:buAutoNum type="circleNumDbPlain"/>
            </a:pPr>
            <a:r>
              <a:rPr lang="zh-CN" altLang="en-US" sz="3200">
                <a:solidFill>
                  <a:schemeClr val="accent2"/>
                </a:solidFill>
              </a:rPr>
              <a:t>维护代价</a:t>
            </a:r>
          </a:p>
          <a:p>
            <a:pPr marL="609600" indent="-609600" eaLnBrk="1" hangingPunct="1"/>
            <a:r>
              <a:rPr lang="zh-CN" altLang="en-US" sz="3600"/>
              <a:t>对估算结果进行权衡、比较，选择出一个较优的合理的物理结构</a:t>
            </a:r>
          </a:p>
          <a:p>
            <a:pPr marL="609600" indent="-609600" eaLnBrk="1" hangingPunct="1"/>
            <a:r>
              <a:rPr lang="zh-CN" altLang="en-US" sz="3600"/>
              <a:t>如果该结构不符合用户需求，则需要修改设计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896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896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8964">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8964">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896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灯片编号占位符 5">
            <a:extLst>
              <a:ext uri="{FF2B5EF4-FFF2-40B4-BE49-F238E27FC236}">
                <a16:creationId xmlns:a16="http://schemas.microsoft.com/office/drawing/2014/main" id="{0E7FE362-3CA7-435C-BE3F-EDC9873F53E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B116F41-2DC8-4289-97EE-19A35095B90D}" type="slidenum">
              <a:rPr lang="zh-CN" altLang="en-US" sz="1400" smtClean="0"/>
              <a:pPr>
                <a:spcBef>
                  <a:spcPct val="0"/>
                </a:spcBef>
                <a:buFontTx/>
                <a:buNone/>
              </a:pPr>
              <a:t>171</a:t>
            </a:fld>
            <a:endParaRPr lang="en-US" altLang="zh-CN" sz="1400"/>
          </a:p>
        </p:txBody>
      </p:sp>
      <p:sp>
        <p:nvSpPr>
          <p:cNvPr id="181251" name="Rectangle 2">
            <a:extLst>
              <a:ext uri="{FF2B5EF4-FFF2-40B4-BE49-F238E27FC236}">
                <a16:creationId xmlns:a16="http://schemas.microsoft.com/office/drawing/2014/main" id="{C2483CF5-5E31-4B26-86D5-DCFE2CBFA6BD}"/>
              </a:ext>
            </a:extLst>
          </p:cNvPr>
          <p:cNvSpPr>
            <a:spLocks noGrp="1" noChangeArrowheads="1"/>
          </p:cNvSpPr>
          <p:nvPr>
            <p:ph type="title"/>
          </p:nvPr>
        </p:nvSpPr>
        <p:spPr/>
        <p:txBody>
          <a:bodyPr/>
          <a:lstStyle/>
          <a:p>
            <a:pPr eaLnBrk="1" hangingPunct="1"/>
            <a:r>
              <a:rPr lang="en-US" altLang="zh-CN"/>
              <a:t>7.6 </a:t>
            </a:r>
            <a:r>
              <a:rPr lang="zh-CN" altLang="en-US" b="1"/>
              <a:t>数据库的实施和维护</a:t>
            </a:r>
          </a:p>
        </p:txBody>
      </p:sp>
      <p:sp>
        <p:nvSpPr>
          <p:cNvPr id="181252" name="Rectangle 3">
            <a:extLst>
              <a:ext uri="{FF2B5EF4-FFF2-40B4-BE49-F238E27FC236}">
                <a16:creationId xmlns:a16="http://schemas.microsoft.com/office/drawing/2014/main" id="{19B25AD3-F4DD-4542-A3A7-DE53EF9CA6E0}"/>
              </a:ext>
            </a:extLst>
          </p:cNvPr>
          <p:cNvSpPr>
            <a:spLocks noGrp="1" noChangeArrowheads="1"/>
          </p:cNvSpPr>
          <p:nvPr>
            <p:ph type="body" idx="1"/>
          </p:nvPr>
        </p:nvSpPr>
        <p:spPr>
          <a:xfrm>
            <a:off x="457200" y="1600200"/>
            <a:ext cx="8229600" cy="3124200"/>
          </a:xfrm>
        </p:spPr>
        <p:txBody>
          <a:bodyPr/>
          <a:lstStyle/>
          <a:p>
            <a:pPr eaLnBrk="1" hangingPunct="1">
              <a:buFontTx/>
              <a:buNone/>
            </a:pPr>
            <a:r>
              <a:rPr lang="en-US" altLang="zh-CN" sz="3600" b="1"/>
              <a:t>7.6.1 </a:t>
            </a:r>
            <a:r>
              <a:rPr lang="zh-CN" altLang="en-US" sz="3600"/>
              <a:t>数据的载入和应用程序的调试</a:t>
            </a:r>
          </a:p>
          <a:p>
            <a:pPr eaLnBrk="1" hangingPunct="1">
              <a:buFontTx/>
              <a:buNone/>
            </a:pPr>
            <a:r>
              <a:rPr lang="en-US" altLang="zh-CN" sz="3600" b="1"/>
              <a:t>7.6.2 </a:t>
            </a:r>
            <a:r>
              <a:rPr lang="zh-CN" altLang="en-US" sz="3600"/>
              <a:t>数据库的试运行</a:t>
            </a:r>
          </a:p>
          <a:p>
            <a:pPr eaLnBrk="1" hangingPunct="1">
              <a:buFontTx/>
              <a:buNone/>
            </a:pPr>
            <a:r>
              <a:rPr lang="en-US" altLang="zh-CN" sz="3600" b="1"/>
              <a:t>7.6.3 </a:t>
            </a:r>
            <a:r>
              <a:rPr lang="zh-CN" altLang="en-US" sz="3600"/>
              <a:t>数据库的运行和维护</a:t>
            </a:r>
          </a:p>
          <a:p>
            <a:pPr eaLnBrk="1" hangingPunct="1"/>
            <a:endParaRPr lang="zh-CN" altLang="en-US" sz="360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灯片编号占位符 5">
            <a:extLst>
              <a:ext uri="{FF2B5EF4-FFF2-40B4-BE49-F238E27FC236}">
                <a16:creationId xmlns:a16="http://schemas.microsoft.com/office/drawing/2014/main" id="{F38D8CA1-7425-4F0A-9056-C39F26EB545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A0EC701-BBF9-47DE-B672-BF5F0028DAED}" type="slidenum">
              <a:rPr lang="zh-CN" altLang="en-US" sz="1400" smtClean="0"/>
              <a:pPr>
                <a:spcBef>
                  <a:spcPct val="0"/>
                </a:spcBef>
                <a:buFontTx/>
                <a:buNone/>
              </a:pPr>
              <a:t>172</a:t>
            </a:fld>
            <a:endParaRPr lang="en-US" altLang="zh-CN" sz="1400"/>
          </a:p>
        </p:txBody>
      </p:sp>
      <p:sp>
        <p:nvSpPr>
          <p:cNvPr id="182275" name="Rectangle 2">
            <a:extLst>
              <a:ext uri="{FF2B5EF4-FFF2-40B4-BE49-F238E27FC236}">
                <a16:creationId xmlns:a16="http://schemas.microsoft.com/office/drawing/2014/main" id="{6D4921C7-93B9-4F17-A6F0-DDF2AA031C2D}"/>
              </a:ext>
            </a:extLst>
          </p:cNvPr>
          <p:cNvSpPr>
            <a:spLocks noGrp="1" noChangeArrowheads="1"/>
          </p:cNvSpPr>
          <p:nvPr>
            <p:ph type="title"/>
          </p:nvPr>
        </p:nvSpPr>
        <p:spPr>
          <a:xfrm>
            <a:off x="395288" y="746125"/>
            <a:ext cx="8229600" cy="1143000"/>
          </a:xfrm>
        </p:spPr>
        <p:txBody>
          <a:bodyPr/>
          <a:lstStyle/>
          <a:p>
            <a:pPr eaLnBrk="1" hangingPunct="1"/>
            <a:r>
              <a:rPr lang="en-US" altLang="zh-CN" sz="4000"/>
              <a:t>7.6.1 </a:t>
            </a:r>
            <a:r>
              <a:rPr lang="zh-CN" altLang="en-US" sz="4000" b="1"/>
              <a:t>数据的载入和应用程序的调试</a:t>
            </a:r>
          </a:p>
        </p:txBody>
      </p:sp>
      <p:sp>
        <p:nvSpPr>
          <p:cNvPr id="182276" name="Rectangle 3">
            <a:extLst>
              <a:ext uri="{FF2B5EF4-FFF2-40B4-BE49-F238E27FC236}">
                <a16:creationId xmlns:a16="http://schemas.microsoft.com/office/drawing/2014/main" id="{006888EF-2C18-4867-89D9-8DC95E2F3DD6}"/>
              </a:ext>
            </a:extLst>
          </p:cNvPr>
          <p:cNvSpPr>
            <a:spLocks noGrp="1" noChangeArrowheads="1"/>
          </p:cNvSpPr>
          <p:nvPr>
            <p:ph type="body" idx="1"/>
          </p:nvPr>
        </p:nvSpPr>
        <p:spPr>
          <a:xfrm>
            <a:off x="395288" y="2071688"/>
            <a:ext cx="8229600" cy="2220912"/>
          </a:xfrm>
        </p:spPr>
        <p:txBody>
          <a:bodyPr/>
          <a:lstStyle/>
          <a:p>
            <a:pPr eaLnBrk="1" hangingPunct="1"/>
            <a:r>
              <a:rPr lang="zh-CN" altLang="en-US" sz="4000"/>
              <a:t>数据的载入</a:t>
            </a:r>
          </a:p>
          <a:p>
            <a:pPr eaLnBrk="1" hangingPunct="1"/>
            <a:r>
              <a:rPr lang="zh-CN" altLang="en-US" sz="4000"/>
              <a:t>应用程序的编码和调试</a:t>
            </a:r>
          </a:p>
          <a:p>
            <a:pPr eaLnBrk="1" hangingPunct="1"/>
            <a:endParaRPr lang="zh-CN" altLang="en-US" sz="400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灯片编号占位符 5">
            <a:extLst>
              <a:ext uri="{FF2B5EF4-FFF2-40B4-BE49-F238E27FC236}">
                <a16:creationId xmlns:a16="http://schemas.microsoft.com/office/drawing/2014/main" id="{959FA28B-6924-4E0B-A9D6-0B2D3BAD3EF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15AE8E7-BC7D-4D1E-B596-5526CB6B9776}" type="slidenum">
              <a:rPr lang="zh-CN" altLang="en-US" sz="1400" smtClean="0"/>
              <a:pPr>
                <a:spcBef>
                  <a:spcPct val="0"/>
                </a:spcBef>
                <a:buFontTx/>
                <a:buNone/>
              </a:pPr>
              <a:t>173</a:t>
            </a:fld>
            <a:endParaRPr lang="en-US" altLang="zh-CN" sz="1400"/>
          </a:p>
        </p:txBody>
      </p:sp>
      <p:sp>
        <p:nvSpPr>
          <p:cNvPr id="183299" name="Rectangle 2">
            <a:extLst>
              <a:ext uri="{FF2B5EF4-FFF2-40B4-BE49-F238E27FC236}">
                <a16:creationId xmlns:a16="http://schemas.microsoft.com/office/drawing/2014/main" id="{FDF2E37C-235E-4DB0-9BCD-E18D536F6E12}"/>
              </a:ext>
            </a:extLst>
          </p:cNvPr>
          <p:cNvSpPr>
            <a:spLocks noGrp="1" noChangeArrowheads="1"/>
          </p:cNvSpPr>
          <p:nvPr>
            <p:ph type="title"/>
          </p:nvPr>
        </p:nvSpPr>
        <p:spPr/>
        <p:txBody>
          <a:bodyPr/>
          <a:lstStyle/>
          <a:p>
            <a:pPr eaLnBrk="1" hangingPunct="1"/>
            <a:r>
              <a:rPr lang="zh-CN" altLang="en-US" b="1"/>
              <a:t>数据的载入</a:t>
            </a:r>
          </a:p>
        </p:txBody>
      </p:sp>
      <p:sp>
        <p:nvSpPr>
          <p:cNvPr id="183300" name="Rectangle 3">
            <a:extLst>
              <a:ext uri="{FF2B5EF4-FFF2-40B4-BE49-F238E27FC236}">
                <a16:creationId xmlns:a16="http://schemas.microsoft.com/office/drawing/2014/main" id="{8915B5D4-51A4-4403-A1D6-CC0FACBB495C}"/>
              </a:ext>
            </a:extLst>
          </p:cNvPr>
          <p:cNvSpPr>
            <a:spLocks noGrp="1" noChangeArrowheads="1"/>
          </p:cNvSpPr>
          <p:nvPr>
            <p:ph type="body" idx="1"/>
          </p:nvPr>
        </p:nvSpPr>
        <p:spPr/>
        <p:txBody>
          <a:bodyPr/>
          <a:lstStyle/>
          <a:p>
            <a:pPr eaLnBrk="1" hangingPunct="1"/>
            <a:r>
              <a:rPr lang="zh-CN" altLang="en-US" sz="4000"/>
              <a:t>数据库结构建立好后，就可以向数据库中装载数据了。组织数据入库是数据库实施阶段最主要的工作。</a:t>
            </a:r>
          </a:p>
          <a:p>
            <a:pPr eaLnBrk="1" hangingPunct="1"/>
            <a:r>
              <a:rPr lang="zh-CN" altLang="en-US" sz="4000"/>
              <a:t>数据装载方法</a:t>
            </a:r>
          </a:p>
          <a:p>
            <a:pPr lvl="1" eaLnBrk="1" hangingPunct="1"/>
            <a:r>
              <a:rPr lang="zh-CN" altLang="en-US" sz="4000"/>
              <a:t>人工方法</a:t>
            </a:r>
          </a:p>
          <a:p>
            <a:pPr lvl="1" eaLnBrk="1" hangingPunct="1"/>
            <a:r>
              <a:rPr lang="zh-CN" altLang="en-US" sz="4000"/>
              <a:t>计算机辅助数据入库</a:t>
            </a:r>
          </a:p>
          <a:p>
            <a:pPr eaLnBrk="1" hangingPunct="1"/>
            <a:endParaRPr lang="zh-CN" altLang="en-US" sz="440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灯片编号占位符 5">
            <a:extLst>
              <a:ext uri="{FF2B5EF4-FFF2-40B4-BE49-F238E27FC236}">
                <a16:creationId xmlns:a16="http://schemas.microsoft.com/office/drawing/2014/main" id="{2AD8A1D6-5CCF-4DF0-9E95-F6E0522D7C2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972CC05-D671-4F08-B25E-FD3B6B25C495}" type="slidenum">
              <a:rPr lang="zh-CN" altLang="en-US" sz="1400" smtClean="0"/>
              <a:pPr>
                <a:spcBef>
                  <a:spcPct val="0"/>
                </a:spcBef>
                <a:buFontTx/>
                <a:buNone/>
              </a:pPr>
              <a:t>174</a:t>
            </a:fld>
            <a:endParaRPr lang="en-US" altLang="zh-CN" sz="1400"/>
          </a:p>
        </p:txBody>
      </p:sp>
      <p:sp>
        <p:nvSpPr>
          <p:cNvPr id="184323" name="Rectangle 2">
            <a:extLst>
              <a:ext uri="{FF2B5EF4-FFF2-40B4-BE49-F238E27FC236}">
                <a16:creationId xmlns:a16="http://schemas.microsoft.com/office/drawing/2014/main" id="{77861936-42F9-4DCC-B152-2BD1678B102B}"/>
              </a:ext>
            </a:extLst>
          </p:cNvPr>
          <p:cNvSpPr>
            <a:spLocks noGrp="1" noChangeArrowheads="1"/>
          </p:cNvSpPr>
          <p:nvPr>
            <p:ph type="title"/>
          </p:nvPr>
        </p:nvSpPr>
        <p:spPr/>
        <p:txBody>
          <a:bodyPr/>
          <a:lstStyle/>
          <a:p>
            <a:pPr eaLnBrk="1" hangingPunct="1"/>
            <a:r>
              <a:rPr lang="zh-CN" altLang="en-US" b="1"/>
              <a:t>应用程序的编码和调试</a:t>
            </a:r>
          </a:p>
        </p:txBody>
      </p:sp>
      <p:sp>
        <p:nvSpPr>
          <p:cNvPr id="184324" name="Rectangle 3">
            <a:extLst>
              <a:ext uri="{FF2B5EF4-FFF2-40B4-BE49-F238E27FC236}">
                <a16:creationId xmlns:a16="http://schemas.microsoft.com/office/drawing/2014/main" id="{AAEA68D2-E766-4C0B-95E6-0EACC1674AB1}"/>
              </a:ext>
            </a:extLst>
          </p:cNvPr>
          <p:cNvSpPr>
            <a:spLocks noGrp="1" noChangeArrowheads="1"/>
          </p:cNvSpPr>
          <p:nvPr>
            <p:ph type="body" idx="1"/>
          </p:nvPr>
        </p:nvSpPr>
        <p:spPr>
          <a:xfrm>
            <a:off x="457200" y="1600200"/>
            <a:ext cx="8229600" cy="2908300"/>
          </a:xfrm>
        </p:spPr>
        <p:txBody>
          <a:bodyPr/>
          <a:lstStyle/>
          <a:p>
            <a:pPr eaLnBrk="1" hangingPunct="1"/>
            <a:r>
              <a:rPr lang="zh-CN" altLang="en-US" sz="4000"/>
              <a:t>数据库应用程序的设计应该与数据设计并行进行</a:t>
            </a:r>
          </a:p>
          <a:p>
            <a:pPr eaLnBrk="1" hangingPunct="1"/>
            <a:r>
              <a:rPr lang="zh-CN" altLang="en-US" sz="4000"/>
              <a:t>在组织数据入库的同时还要调试应用程序</a:t>
            </a:r>
          </a:p>
          <a:p>
            <a:pPr eaLnBrk="1" hangingPunct="1"/>
            <a:endParaRPr lang="zh-CN" altLang="en-US" sz="400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灯片编号占位符 5">
            <a:extLst>
              <a:ext uri="{FF2B5EF4-FFF2-40B4-BE49-F238E27FC236}">
                <a16:creationId xmlns:a16="http://schemas.microsoft.com/office/drawing/2014/main" id="{415D6B70-6A6A-4DB5-A6A7-D834C887692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9A26F0B-F621-479F-8FA7-74878ADFABDA}" type="slidenum">
              <a:rPr lang="zh-CN" altLang="en-US" sz="1400" smtClean="0"/>
              <a:pPr>
                <a:spcBef>
                  <a:spcPct val="0"/>
                </a:spcBef>
                <a:buFontTx/>
                <a:buNone/>
              </a:pPr>
              <a:t>175</a:t>
            </a:fld>
            <a:endParaRPr lang="en-US" altLang="zh-CN" sz="1400"/>
          </a:p>
        </p:txBody>
      </p:sp>
      <p:sp>
        <p:nvSpPr>
          <p:cNvPr id="185347" name="Rectangle 2">
            <a:extLst>
              <a:ext uri="{FF2B5EF4-FFF2-40B4-BE49-F238E27FC236}">
                <a16:creationId xmlns:a16="http://schemas.microsoft.com/office/drawing/2014/main" id="{92949C79-8CDE-48B8-A523-6209A3A34834}"/>
              </a:ext>
            </a:extLst>
          </p:cNvPr>
          <p:cNvSpPr>
            <a:spLocks noGrp="1" noChangeArrowheads="1"/>
          </p:cNvSpPr>
          <p:nvPr>
            <p:ph type="title"/>
          </p:nvPr>
        </p:nvSpPr>
        <p:spPr/>
        <p:txBody>
          <a:bodyPr/>
          <a:lstStyle/>
          <a:p>
            <a:pPr eaLnBrk="1" hangingPunct="1"/>
            <a:r>
              <a:rPr lang="en-US" altLang="zh-CN"/>
              <a:t>7.6.2 </a:t>
            </a:r>
            <a:r>
              <a:rPr lang="zh-CN" altLang="en-US" b="1"/>
              <a:t>数据库的试运行</a:t>
            </a:r>
          </a:p>
        </p:txBody>
      </p:sp>
      <p:sp>
        <p:nvSpPr>
          <p:cNvPr id="185348" name="Rectangle 3">
            <a:extLst>
              <a:ext uri="{FF2B5EF4-FFF2-40B4-BE49-F238E27FC236}">
                <a16:creationId xmlns:a16="http://schemas.microsoft.com/office/drawing/2014/main" id="{A328F548-BF46-48D2-8AD8-8FFB9C2A4709}"/>
              </a:ext>
            </a:extLst>
          </p:cNvPr>
          <p:cNvSpPr>
            <a:spLocks noGrp="1" noChangeArrowheads="1"/>
          </p:cNvSpPr>
          <p:nvPr>
            <p:ph type="body" idx="1"/>
          </p:nvPr>
        </p:nvSpPr>
        <p:spPr>
          <a:xfrm>
            <a:off x="179512" y="1628800"/>
            <a:ext cx="8712968" cy="3686175"/>
          </a:xfrm>
        </p:spPr>
        <p:txBody>
          <a:bodyPr/>
          <a:lstStyle/>
          <a:p>
            <a:pPr eaLnBrk="1" hangingPunct="1"/>
            <a:r>
              <a:rPr lang="zh-CN" altLang="en-US" sz="4000" dirty="0"/>
              <a:t>在原有系统数据有一小部分已输入数据库后，就可以开始对数据库系统进行联合调试，称为数据库试运行。</a:t>
            </a:r>
          </a:p>
          <a:p>
            <a:pPr eaLnBrk="1" hangingPunct="1"/>
            <a:endParaRPr lang="zh-CN" altLang="en-US" sz="4000"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灯片编号占位符 5">
            <a:extLst>
              <a:ext uri="{FF2B5EF4-FFF2-40B4-BE49-F238E27FC236}">
                <a16:creationId xmlns:a16="http://schemas.microsoft.com/office/drawing/2014/main" id="{86E11F71-F86A-4C60-961A-69307A5EF73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54C8EF3-D794-443B-923E-FEF454BC354E}" type="slidenum">
              <a:rPr lang="zh-CN" altLang="en-US" sz="1400" smtClean="0"/>
              <a:pPr>
                <a:spcBef>
                  <a:spcPct val="0"/>
                </a:spcBef>
                <a:buFontTx/>
                <a:buNone/>
              </a:pPr>
              <a:t>176</a:t>
            </a:fld>
            <a:endParaRPr lang="en-US" altLang="zh-CN" sz="1400"/>
          </a:p>
        </p:txBody>
      </p:sp>
      <p:sp>
        <p:nvSpPr>
          <p:cNvPr id="186371" name="Rectangle 2">
            <a:extLst>
              <a:ext uri="{FF2B5EF4-FFF2-40B4-BE49-F238E27FC236}">
                <a16:creationId xmlns:a16="http://schemas.microsoft.com/office/drawing/2014/main" id="{045B961C-E20F-44AA-9B52-D510B1E38FD5}"/>
              </a:ext>
            </a:extLst>
          </p:cNvPr>
          <p:cNvSpPr>
            <a:spLocks noGrp="1" noChangeArrowheads="1"/>
          </p:cNvSpPr>
          <p:nvPr>
            <p:ph type="title"/>
          </p:nvPr>
        </p:nvSpPr>
        <p:spPr/>
        <p:txBody>
          <a:bodyPr/>
          <a:lstStyle/>
          <a:p>
            <a:pPr eaLnBrk="1" hangingPunct="1"/>
            <a:r>
              <a:rPr lang="zh-CN" altLang="en-US" b="1"/>
              <a:t>数据库试运行的主要工作</a:t>
            </a:r>
          </a:p>
        </p:txBody>
      </p:sp>
      <p:sp>
        <p:nvSpPr>
          <p:cNvPr id="175108" name="Rectangle 3">
            <a:extLst>
              <a:ext uri="{FF2B5EF4-FFF2-40B4-BE49-F238E27FC236}">
                <a16:creationId xmlns:a16="http://schemas.microsoft.com/office/drawing/2014/main" id="{77C14F43-610B-4341-85B9-4EE0D0D58C08}"/>
              </a:ext>
            </a:extLst>
          </p:cNvPr>
          <p:cNvSpPr>
            <a:spLocks noGrp="1" noChangeArrowheads="1"/>
          </p:cNvSpPr>
          <p:nvPr>
            <p:ph type="body" idx="1"/>
          </p:nvPr>
        </p:nvSpPr>
        <p:spPr>
          <a:xfrm>
            <a:off x="395288" y="1628775"/>
            <a:ext cx="8496300" cy="4032250"/>
          </a:xfrm>
        </p:spPr>
        <p:txBody>
          <a:bodyPr/>
          <a:lstStyle/>
          <a:p>
            <a:pPr eaLnBrk="1" hangingPunct="1"/>
            <a:r>
              <a:rPr lang="zh-CN" altLang="en-US" sz="4000"/>
              <a:t>功能测试</a:t>
            </a:r>
          </a:p>
          <a:p>
            <a:pPr lvl="1" eaLnBrk="1" hangingPunct="1"/>
            <a:r>
              <a:rPr lang="zh-CN" altLang="en-US" sz="3600"/>
              <a:t>实际运行数据库应用程序，执行对数据库的各种操作，测试应用程序的功能是否满足设计要求。</a:t>
            </a:r>
          </a:p>
          <a:p>
            <a:pPr lvl="1" eaLnBrk="1" hangingPunct="1"/>
            <a:r>
              <a:rPr lang="zh-CN" altLang="en-US" sz="3600"/>
              <a:t>如果不满足，对应用程序部分则要修改、调整，直到达到设计要求。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510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510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灯片编号占位符 5">
            <a:extLst>
              <a:ext uri="{FF2B5EF4-FFF2-40B4-BE49-F238E27FC236}">
                <a16:creationId xmlns:a16="http://schemas.microsoft.com/office/drawing/2014/main" id="{7755F389-9F82-4744-81E2-D8A27F7FB1D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C243987-503C-4BF5-8669-62CB6ABFE522}" type="slidenum">
              <a:rPr lang="zh-CN" altLang="en-US" sz="1400" smtClean="0"/>
              <a:pPr>
                <a:spcBef>
                  <a:spcPct val="0"/>
                </a:spcBef>
                <a:buFontTx/>
                <a:buNone/>
              </a:pPr>
              <a:t>177</a:t>
            </a:fld>
            <a:endParaRPr lang="en-US" altLang="zh-CN" sz="1400"/>
          </a:p>
        </p:txBody>
      </p:sp>
      <p:sp>
        <p:nvSpPr>
          <p:cNvPr id="176131" name="Rectangle 3">
            <a:extLst>
              <a:ext uri="{FF2B5EF4-FFF2-40B4-BE49-F238E27FC236}">
                <a16:creationId xmlns:a16="http://schemas.microsoft.com/office/drawing/2014/main" id="{EF0B97A3-9907-487B-85F8-2154E80CE616}"/>
              </a:ext>
            </a:extLst>
          </p:cNvPr>
          <p:cNvSpPr>
            <a:spLocks noGrp="1" noChangeArrowheads="1"/>
          </p:cNvSpPr>
          <p:nvPr>
            <p:ph type="body" idx="1"/>
          </p:nvPr>
        </p:nvSpPr>
        <p:spPr>
          <a:xfrm>
            <a:off x="457200" y="774700"/>
            <a:ext cx="8435975" cy="4525963"/>
          </a:xfrm>
        </p:spPr>
        <p:txBody>
          <a:bodyPr/>
          <a:lstStyle/>
          <a:p>
            <a:pPr eaLnBrk="1" hangingPunct="1"/>
            <a:r>
              <a:rPr lang="zh-CN" altLang="en-US" sz="4000"/>
              <a:t>性能测试</a:t>
            </a:r>
          </a:p>
          <a:p>
            <a:pPr lvl="1" eaLnBrk="1" hangingPunct="1"/>
            <a:r>
              <a:rPr lang="zh-CN" altLang="en-US" sz="3600"/>
              <a:t>测量系统的性能指标，分析是否达到设计目标。</a:t>
            </a:r>
          </a:p>
          <a:p>
            <a:pPr lvl="1" eaLnBrk="1" hangingPunct="1"/>
            <a:r>
              <a:rPr lang="zh-CN" altLang="en-US" sz="3600"/>
              <a:t>如果测试结果与设计目标不符，则要返回物理设计阶段，重新调整物理结构，修改系统参数，某些情况甚至要返回逻辑设计阶段，修改逻辑结构。</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613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61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灯片编号占位符 5">
            <a:extLst>
              <a:ext uri="{FF2B5EF4-FFF2-40B4-BE49-F238E27FC236}">
                <a16:creationId xmlns:a16="http://schemas.microsoft.com/office/drawing/2014/main" id="{5BECF06F-4A21-4E93-AF46-28D2E61F6B2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FD196C3-4AE3-4C0E-97B8-60A946DD0868}" type="slidenum">
              <a:rPr lang="zh-CN" altLang="en-US" sz="1400" smtClean="0"/>
              <a:pPr>
                <a:spcBef>
                  <a:spcPct val="0"/>
                </a:spcBef>
                <a:buFontTx/>
                <a:buNone/>
              </a:pPr>
              <a:t>178</a:t>
            </a:fld>
            <a:endParaRPr lang="en-US" altLang="zh-CN" sz="1400"/>
          </a:p>
        </p:txBody>
      </p:sp>
      <p:sp>
        <p:nvSpPr>
          <p:cNvPr id="188419" name="Rectangle 2">
            <a:extLst>
              <a:ext uri="{FF2B5EF4-FFF2-40B4-BE49-F238E27FC236}">
                <a16:creationId xmlns:a16="http://schemas.microsoft.com/office/drawing/2014/main" id="{0F428079-1F4C-4D54-BFDF-35DAECEED962}"/>
              </a:ext>
            </a:extLst>
          </p:cNvPr>
          <p:cNvSpPr>
            <a:spLocks noGrp="1" noChangeArrowheads="1"/>
          </p:cNvSpPr>
          <p:nvPr>
            <p:ph type="title"/>
          </p:nvPr>
        </p:nvSpPr>
        <p:spPr>
          <a:xfrm>
            <a:off x="457200" y="44450"/>
            <a:ext cx="8229600" cy="1143000"/>
          </a:xfrm>
        </p:spPr>
        <p:txBody>
          <a:bodyPr/>
          <a:lstStyle/>
          <a:p>
            <a:pPr eaLnBrk="1" hangingPunct="1"/>
            <a:r>
              <a:rPr lang="zh-CN" altLang="en-US" b="1"/>
              <a:t>数据库的试运行强调两点</a:t>
            </a:r>
          </a:p>
        </p:txBody>
      </p:sp>
      <p:sp>
        <p:nvSpPr>
          <p:cNvPr id="177156" name="Rectangle 3">
            <a:extLst>
              <a:ext uri="{FF2B5EF4-FFF2-40B4-BE49-F238E27FC236}">
                <a16:creationId xmlns:a16="http://schemas.microsoft.com/office/drawing/2014/main" id="{984BB84C-1F60-4743-A440-36FEB7A2BB25}"/>
              </a:ext>
            </a:extLst>
          </p:cNvPr>
          <p:cNvSpPr>
            <a:spLocks noGrp="1" noChangeArrowheads="1"/>
          </p:cNvSpPr>
          <p:nvPr>
            <p:ph type="body" idx="1"/>
          </p:nvPr>
        </p:nvSpPr>
        <p:spPr>
          <a:xfrm>
            <a:off x="323850" y="1052513"/>
            <a:ext cx="8568630" cy="5257800"/>
          </a:xfrm>
        </p:spPr>
        <p:txBody>
          <a:bodyPr/>
          <a:lstStyle/>
          <a:p>
            <a:pPr marL="609600" indent="-609600" eaLnBrk="1" hangingPunct="1">
              <a:lnSpc>
                <a:spcPct val="90000"/>
              </a:lnSpc>
              <a:buFontTx/>
              <a:buNone/>
            </a:pPr>
            <a:r>
              <a:rPr lang="en-US" altLang="zh-CN" sz="4000" dirty="0"/>
              <a:t>(1) </a:t>
            </a:r>
            <a:r>
              <a:rPr lang="zh-CN" altLang="en-US" sz="4000" dirty="0"/>
              <a:t>分期分批组织数据入库</a:t>
            </a:r>
          </a:p>
          <a:p>
            <a:pPr marL="990600" lvl="1" indent="-533400" eaLnBrk="1" hangingPunct="1">
              <a:lnSpc>
                <a:spcPct val="90000"/>
              </a:lnSpc>
              <a:buFontTx/>
              <a:buAutoNum type="circleNumDbPlain"/>
            </a:pPr>
            <a:r>
              <a:rPr lang="zh-CN" altLang="en-US" sz="3600" dirty="0"/>
              <a:t>重新设计物理结构甚至逻辑结构，会导致数据重新入库。</a:t>
            </a:r>
          </a:p>
          <a:p>
            <a:pPr marL="990600" lvl="1" indent="-533400" eaLnBrk="1" hangingPunct="1">
              <a:lnSpc>
                <a:spcPct val="90000"/>
              </a:lnSpc>
              <a:buFontTx/>
              <a:buAutoNum type="circleNumDbPlain"/>
            </a:pPr>
            <a:r>
              <a:rPr lang="zh-CN" altLang="en-US" sz="3600" dirty="0"/>
              <a:t>由于数据入库工作量实在太大，费时、费力，所以应分期分批地组织数据入库。</a:t>
            </a:r>
          </a:p>
          <a:p>
            <a:pPr marL="990600" lvl="1" indent="-533400" eaLnBrk="1" hangingPunct="1">
              <a:lnSpc>
                <a:spcPct val="90000"/>
              </a:lnSpc>
              <a:buFontTx/>
              <a:buAutoNum type="circleNumDbPlain"/>
            </a:pPr>
            <a:r>
              <a:rPr lang="zh-CN" altLang="en-US" sz="3600" dirty="0"/>
              <a:t>先输入小批量数据供调试用，待试运行基本合格后再大批量输入数据。逐步增加数据量，逐步完成运行评价。</a:t>
            </a:r>
          </a:p>
          <a:p>
            <a:pPr marL="609600" indent="-609600" eaLnBrk="1" hangingPunct="1">
              <a:lnSpc>
                <a:spcPct val="90000"/>
              </a:lnSpc>
            </a:pPr>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715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715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715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灯片编号占位符 5">
            <a:extLst>
              <a:ext uri="{FF2B5EF4-FFF2-40B4-BE49-F238E27FC236}">
                <a16:creationId xmlns:a16="http://schemas.microsoft.com/office/drawing/2014/main" id="{6AF4A088-596F-4801-9514-4651DA183DF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6C60CFF-2D5E-4978-891C-235DA4DA303D}" type="slidenum">
              <a:rPr lang="zh-CN" altLang="en-US" sz="1400" smtClean="0"/>
              <a:pPr>
                <a:spcBef>
                  <a:spcPct val="0"/>
                </a:spcBef>
                <a:buFontTx/>
                <a:buNone/>
              </a:pPr>
              <a:t>179</a:t>
            </a:fld>
            <a:endParaRPr lang="en-US" altLang="zh-CN" sz="1400"/>
          </a:p>
        </p:txBody>
      </p:sp>
      <p:sp>
        <p:nvSpPr>
          <p:cNvPr id="189443" name="Rectangle 2">
            <a:extLst>
              <a:ext uri="{FF2B5EF4-FFF2-40B4-BE49-F238E27FC236}">
                <a16:creationId xmlns:a16="http://schemas.microsoft.com/office/drawing/2014/main" id="{757C8820-8E2C-4482-AF7D-F70DB0654223}"/>
              </a:ext>
            </a:extLst>
          </p:cNvPr>
          <p:cNvSpPr>
            <a:spLocks noGrp="1" noChangeArrowheads="1"/>
          </p:cNvSpPr>
          <p:nvPr>
            <p:ph type="title"/>
          </p:nvPr>
        </p:nvSpPr>
        <p:spPr/>
        <p:txBody>
          <a:bodyPr/>
          <a:lstStyle/>
          <a:p>
            <a:pPr eaLnBrk="1" hangingPunct="1"/>
            <a:r>
              <a:rPr lang="zh-CN" altLang="en-US" b="1"/>
              <a:t>数据库的试运行强调两点</a:t>
            </a:r>
          </a:p>
        </p:txBody>
      </p:sp>
      <p:sp>
        <p:nvSpPr>
          <p:cNvPr id="178180" name="Rectangle 3">
            <a:extLst>
              <a:ext uri="{FF2B5EF4-FFF2-40B4-BE49-F238E27FC236}">
                <a16:creationId xmlns:a16="http://schemas.microsoft.com/office/drawing/2014/main" id="{D4438666-811F-4E51-91B4-B93975DB51CA}"/>
              </a:ext>
            </a:extLst>
          </p:cNvPr>
          <p:cNvSpPr>
            <a:spLocks noGrp="1" noChangeArrowheads="1"/>
          </p:cNvSpPr>
          <p:nvPr>
            <p:ph type="body" idx="1"/>
          </p:nvPr>
        </p:nvSpPr>
        <p:spPr>
          <a:xfrm>
            <a:off x="179388" y="1557338"/>
            <a:ext cx="8686800" cy="4525962"/>
          </a:xfrm>
        </p:spPr>
        <p:txBody>
          <a:bodyPr/>
          <a:lstStyle/>
          <a:p>
            <a:pPr marL="609600" indent="-609600" eaLnBrk="1" hangingPunct="1">
              <a:buFontTx/>
              <a:buNone/>
            </a:pPr>
            <a:r>
              <a:rPr lang="en-US" altLang="zh-CN" sz="4000" dirty="0"/>
              <a:t>(2) </a:t>
            </a:r>
            <a:r>
              <a:rPr lang="zh-CN" altLang="en-US" sz="4000" dirty="0"/>
              <a:t>数据库的转储和恢复</a:t>
            </a:r>
          </a:p>
          <a:p>
            <a:pPr marL="990600" lvl="1" indent="-533400" eaLnBrk="1" hangingPunct="1">
              <a:buFontTx/>
              <a:buAutoNum type="circleNumDbPlain"/>
            </a:pPr>
            <a:r>
              <a:rPr lang="zh-CN" altLang="en-US" sz="3600" dirty="0"/>
              <a:t>在数据库试运行阶段，系统还不稳定，硬、软件故障随时都可能发生。</a:t>
            </a:r>
          </a:p>
          <a:p>
            <a:pPr marL="990600" lvl="1" indent="-533400" eaLnBrk="1" hangingPunct="1">
              <a:buFontTx/>
              <a:buAutoNum type="circleNumDbPlain"/>
            </a:pPr>
            <a:r>
              <a:rPr lang="zh-CN" altLang="en-US" sz="3600" dirty="0"/>
              <a:t>系统的操作人员对新系统还不熟悉，误操作也不可避免。</a:t>
            </a:r>
          </a:p>
          <a:p>
            <a:pPr marL="990600" lvl="1" indent="-533400" eaLnBrk="1" hangingPunct="1">
              <a:buFontTx/>
              <a:buAutoNum type="circleNumDbPlain"/>
            </a:pPr>
            <a:r>
              <a:rPr lang="zh-CN" altLang="en-US" sz="3600" dirty="0"/>
              <a:t>因此必须做好数据库转储和恢复工作，尽量减少对数据库的破坏。</a:t>
            </a:r>
          </a:p>
          <a:p>
            <a:pPr marL="609600" indent="-609600" eaLnBrk="1" hangingPunct="1"/>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818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818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818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a:extLst>
              <a:ext uri="{FF2B5EF4-FFF2-40B4-BE49-F238E27FC236}">
                <a16:creationId xmlns:a16="http://schemas.microsoft.com/office/drawing/2014/main" id="{0416C598-29A3-4241-9A54-49F8A9DBDDC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378D893-D5DA-4933-8E94-5449882D1010}" type="slidenum">
              <a:rPr lang="zh-CN" altLang="en-US" sz="1400" smtClean="0"/>
              <a:pPr>
                <a:spcBef>
                  <a:spcPct val="0"/>
                </a:spcBef>
                <a:buFontTx/>
                <a:buNone/>
              </a:pPr>
              <a:t>18</a:t>
            </a:fld>
            <a:endParaRPr lang="en-US" altLang="zh-CN" sz="1400"/>
          </a:p>
        </p:txBody>
      </p:sp>
      <p:sp>
        <p:nvSpPr>
          <p:cNvPr id="21507" name="Rectangle 2">
            <a:extLst>
              <a:ext uri="{FF2B5EF4-FFF2-40B4-BE49-F238E27FC236}">
                <a16:creationId xmlns:a16="http://schemas.microsoft.com/office/drawing/2014/main" id="{A8854641-14A9-411B-A55B-483EA2AE4220}"/>
              </a:ext>
            </a:extLst>
          </p:cNvPr>
          <p:cNvSpPr>
            <a:spLocks noGrp="1" noChangeArrowheads="1"/>
          </p:cNvSpPr>
          <p:nvPr>
            <p:ph type="title"/>
          </p:nvPr>
        </p:nvSpPr>
        <p:spPr/>
        <p:txBody>
          <a:bodyPr/>
          <a:lstStyle/>
          <a:p>
            <a:pPr eaLnBrk="1" hangingPunct="1"/>
            <a:r>
              <a:rPr lang="zh-CN" altLang="en-US" b="1"/>
              <a:t>数据库设计的基本步骤</a:t>
            </a:r>
          </a:p>
        </p:txBody>
      </p:sp>
      <p:sp>
        <p:nvSpPr>
          <p:cNvPr id="19460" name="Rectangle 3">
            <a:extLst>
              <a:ext uri="{FF2B5EF4-FFF2-40B4-BE49-F238E27FC236}">
                <a16:creationId xmlns:a16="http://schemas.microsoft.com/office/drawing/2014/main" id="{CA0B0AC4-00B3-48A6-8F90-662C54CC83EB}"/>
              </a:ext>
            </a:extLst>
          </p:cNvPr>
          <p:cNvSpPr>
            <a:spLocks noGrp="1" noChangeArrowheads="1"/>
          </p:cNvSpPr>
          <p:nvPr>
            <p:ph type="body" idx="1"/>
          </p:nvPr>
        </p:nvSpPr>
        <p:spPr>
          <a:xfrm>
            <a:off x="457200" y="1600200"/>
            <a:ext cx="8435975" cy="4525963"/>
          </a:xfrm>
        </p:spPr>
        <p:txBody>
          <a:bodyPr/>
          <a:lstStyle/>
          <a:p>
            <a:pPr eaLnBrk="1" hangingPunct="1"/>
            <a:r>
              <a:rPr lang="zh-CN" altLang="en-US" sz="3600"/>
              <a:t>设计一个完善的数据库应用系统往往是上述六个阶段的不断反复  </a:t>
            </a:r>
            <a:r>
              <a:rPr lang="en-US" altLang="zh-CN" sz="3600"/>
              <a:t>(Page 208</a:t>
            </a:r>
            <a:r>
              <a:rPr lang="zh-CN" altLang="en-US" sz="3600"/>
              <a:t>，图 </a:t>
            </a:r>
            <a:r>
              <a:rPr lang="en-US" altLang="zh-CN" sz="3600"/>
              <a:t>7.2)</a:t>
            </a:r>
          </a:p>
          <a:p>
            <a:pPr eaLnBrk="1" hangingPunct="1"/>
            <a:r>
              <a:rPr lang="zh-CN" altLang="en-US" sz="3600">
                <a:solidFill>
                  <a:schemeClr val="accent2"/>
                </a:solidFill>
              </a:rPr>
              <a:t>把数据库设计和对数据库中数据处理的设计紧密结合起来。</a:t>
            </a:r>
          </a:p>
          <a:p>
            <a:pPr eaLnBrk="1" hangingPunct="1"/>
            <a:r>
              <a:rPr lang="zh-CN" altLang="en-US" sz="3600"/>
              <a:t>将这两个方面的需求分析、抽象、设计、实现在各个阶段同时进行，相互参照，相互补充，以完善两方面的设计。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6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46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灯片编号占位符 5">
            <a:extLst>
              <a:ext uri="{FF2B5EF4-FFF2-40B4-BE49-F238E27FC236}">
                <a16:creationId xmlns:a16="http://schemas.microsoft.com/office/drawing/2014/main" id="{D5F8A30E-694C-47C2-8898-7AD19BD0FE0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3AD87D7-15E7-4F69-AB47-049D9153D6C3}" type="slidenum">
              <a:rPr lang="zh-CN" altLang="en-US" sz="1400" smtClean="0"/>
              <a:pPr>
                <a:spcBef>
                  <a:spcPct val="0"/>
                </a:spcBef>
                <a:buFontTx/>
                <a:buNone/>
              </a:pPr>
              <a:t>180</a:t>
            </a:fld>
            <a:endParaRPr lang="en-US" altLang="zh-CN" sz="1400"/>
          </a:p>
        </p:txBody>
      </p:sp>
      <p:sp>
        <p:nvSpPr>
          <p:cNvPr id="190467" name="Rectangle 2">
            <a:extLst>
              <a:ext uri="{FF2B5EF4-FFF2-40B4-BE49-F238E27FC236}">
                <a16:creationId xmlns:a16="http://schemas.microsoft.com/office/drawing/2014/main" id="{4C472B99-C16A-41AA-8D2C-2E2E6EE8A370}"/>
              </a:ext>
            </a:extLst>
          </p:cNvPr>
          <p:cNvSpPr>
            <a:spLocks noGrp="1" noChangeArrowheads="1"/>
          </p:cNvSpPr>
          <p:nvPr>
            <p:ph type="title"/>
          </p:nvPr>
        </p:nvSpPr>
        <p:spPr/>
        <p:txBody>
          <a:bodyPr/>
          <a:lstStyle/>
          <a:p>
            <a:pPr eaLnBrk="1" hangingPunct="1"/>
            <a:r>
              <a:rPr lang="en-US" altLang="zh-CN"/>
              <a:t>7.6.3 </a:t>
            </a:r>
            <a:r>
              <a:rPr lang="zh-CN" altLang="en-US" b="1"/>
              <a:t>数据库的运行与维护</a:t>
            </a:r>
          </a:p>
        </p:txBody>
      </p:sp>
      <p:sp>
        <p:nvSpPr>
          <p:cNvPr id="179204" name="Rectangle 3">
            <a:extLst>
              <a:ext uri="{FF2B5EF4-FFF2-40B4-BE49-F238E27FC236}">
                <a16:creationId xmlns:a16="http://schemas.microsoft.com/office/drawing/2014/main" id="{0F87034D-10B9-4FE7-8957-ED3A4E402832}"/>
              </a:ext>
            </a:extLst>
          </p:cNvPr>
          <p:cNvSpPr>
            <a:spLocks noGrp="1" noChangeArrowheads="1"/>
          </p:cNvSpPr>
          <p:nvPr>
            <p:ph type="body" idx="1"/>
          </p:nvPr>
        </p:nvSpPr>
        <p:spPr>
          <a:xfrm>
            <a:off x="428624" y="1357313"/>
            <a:ext cx="8391847" cy="5068887"/>
          </a:xfrm>
        </p:spPr>
        <p:txBody>
          <a:bodyPr/>
          <a:lstStyle/>
          <a:p>
            <a:pPr eaLnBrk="1" hangingPunct="1">
              <a:lnSpc>
                <a:spcPct val="90000"/>
              </a:lnSpc>
            </a:pPr>
            <a:r>
              <a:rPr lang="zh-CN" altLang="en-US" sz="3600" dirty="0"/>
              <a:t>数据库试运行合格后，数据库即可投入正式运行</a:t>
            </a:r>
          </a:p>
          <a:p>
            <a:pPr eaLnBrk="1" hangingPunct="1">
              <a:lnSpc>
                <a:spcPct val="90000"/>
              </a:lnSpc>
            </a:pPr>
            <a:r>
              <a:rPr lang="zh-CN" altLang="en-US" sz="3600" dirty="0"/>
              <a:t>数据库投入运行标志着开发任务的基本完成和维护工作的开始</a:t>
            </a:r>
          </a:p>
          <a:p>
            <a:pPr eaLnBrk="1" hangingPunct="1">
              <a:lnSpc>
                <a:spcPct val="90000"/>
              </a:lnSpc>
            </a:pPr>
            <a:r>
              <a:rPr lang="zh-CN" altLang="en-US" sz="3600" dirty="0"/>
              <a:t>对数据库设计进行评价、调整、修改等维护工作是一个长期的任务，也是设计工作的继续和提高</a:t>
            </a:r>
          </a:p>
          <a:p>
            <a:pPr lvl="1" eaLnBrk="1" hangingPunct="1">
              <a:lnSpc>
                <a:spcPct val="90000"/>
              </a:lnSpc>
            </a:pPr>
            <a:r>
              <a:rPr lang="zh-CN" altLang="en-US" sz="3200" dirty="0"/>
              <a:t>应用环境在不断变化</a:t>
            </a:r>
          </a:p>
          <a:p>
            <a:pPr lvl="1" eaLnBrk="1" hangingPunct="1">
              <a:lnSpc>
                <a:spcPct val="90000"/>
              </a:lnSpc>
            </a:pPr>
            <a:r>
              <a:rPr lang="zh-CN" altLang="en-US" sz="3200" dirty="0"/>
              <a:t>数据库运行过程中物理存储会不断变化</a:t>
            </a:r>
          </a:p>
          <a:p>
            <a:pPr eaLnBrk="1" hangingPunct="1">
              <a:lnSpc>
                <a:spcPct val="90000"/>
              </a:lnSpc>
            </a:pPr>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920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920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920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920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7920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灯片编号占位符 5">
            <a:extLst>
              <a:ext uri="{FF2B5EF4-FFF2-40B4-BE49-F238E27FC236}">
                <a16:creationId xmlns:a16="http://schemas.microsoft.com/office/drawing/2014/main" id="{A06E2B37-3C14-43C7-A636-219D252C49B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C2E4D31-BD37-448E-90EA-6EAA5BEDBFA6}" type="slidenum">
              <a:rPr lang="zh-CN" altLang="en-US" sz="1400" smtClean="0"/>
              <a:pPr>
                <a:spcBef>
                  <a:spcPct val="0"/>
                </a:spcBef>
                <a:buFontTx/>
                <a:buNone/>
              </a:pPr>
              <a:t>181</a:t>
            </a:fld>
            <a:endParaRPr lang="en-US" altLang="zh-CN" sz="1400"/>
          </a:p>
        </p:txBody>
      </p:sp>
      <p:sp>
        <p:nvSpPr>
          <p:cNvPr id="191491" name="Rectangle 2">
            <a:extLst>
              <a:ext uri="{FF2B5EF4-FFF2-40B4-BE49-F238E27FC236}">
                <a16:creationId xmlns:a16="http://schemas.microsoft.com/office/drawing/2014/main" id="{CD9868C8-69F8-491F-BD52-5770600A1E63}"/>
              </a:ext>
            </a:extLst>
          </p:cNvPr>
          <p:cNvSpPr>
            <a:spLocks noGrp="1" noChangeArrowheads="1"/>
          </p:cNvSpPr>
          <p:nvPr>
            <p:ph type="title"/>
          </p:nvPr>
        </p:nvSpPr>
        <p:spPr/>
        <p:txBody>
          <a:bodyPr/>
          <a:lstStyle/>
          <a:p>
            <a:pPr eaLnBrk="1" hangingPunct="1"/>
            <a:r>
              <a:rPr lang="zh-CN" altLang="en-US" b="1"/>
              <a:t>数据库的运行与维护</a:t>
            </a:r>
          </a:p>
        </p:txBody>
      </p:sp>
      <p:sp>
        <p:nvSpPr>
          <p:cNvPr id="180228" name="Rectangle 3">
            <a:extLst>
              <a:ext uri="{FF2B5EF4-FFF2-40B4-BE49-F238E27FC236}">
                <a16:creationId xmlns:a16="http://schemas.microsoft.com/office/drawing/2014/main" id="{94D2F3F9-303E-429F-B42F-2BA7C57EA65F}"/>
              </a:ext>
            </a:extLst>
          </p:cNvPr>
          <p:cNvSpPr>
            <a:spLocks noGrp="1" noChangeArrowheads="1"/>
          </p:cNvSpPr>
          <p:nvPr>
            <p:ph type="body" idx="1"/>
          </p:nvPr>
        </p:nvSpPr>
        <p:spPr>
          <a:xfrm>
            <a:off x="457200" y="1600200"/>
            <a:ext cx="8507413" cy="4525963"/>
          </a:xfrm>
        </p:spPr>
        <p:txBody>
          <a:bodyPr/>
          <a:lstStyle/>
          <a:p>
            <a:pPr eaLnBrk="1" hangingPunct="1"/>
            <a:r>
              <a:rPr lang="zh-CN" altLang="en-US" sz="3600"/>
              <a:t>在数据库运行阶段，对数据库经常性的维护工作主要是由</a:t>
            </a:r>
            <a:r>
              <a:rPr lang="en-US" altLang="zh-CN" sz="3600"/>
              <a:t>DBA</a:t>
            </a:r>
            <a:r>
              <a:rPr lang="zh-CN" altLang="en-US" sz="3600"/>
              <a:t>完成的，包括：</a:t>
            </a:r>
          </a:p>
          <a:p>
            <a:pPr lvl="1" eaLnBrk="1" hangingPunct="1"/>
            <a:r>
              <a:rPr lang="zh-CN" altLang="en-US" sz="3600"/>
              <a:t>数据库的转储和恢复</a:t>
            </a:r>
          </a:p>
          <a:p>
            <a:pPr lvl="1" eaLnBrk="1" hangingPunct="1"/>
            <a:r>
              <a:rPr lang="zh-CN" altLang="en-US" sz="3600"/>
              <a:t>数据库的安全性、完整性控制</a:t>
            </a:r>
          </a:p>
          <a:p>
            <a:pPr lvl="1" eaLnBrk="1" hangingPunct="1"/>
            <a:r>
              <a:rPr lang="zh-CN" altLang="en-US" sz="3600"/>
              <a:t>数据库性能的监督、分析和改进</a:t>
            </a:r>
          </a:p>
          <a:p>
            <a:pPr lvl="1" eaLnBrk="1" hangingPunct="1"/>
            <a:r>
              <a:rPr lang="zh-CN" altLang="en-US" sz="3600"/>
              <a:t>数据库的重组织和重构造</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022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022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022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022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8022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灯片编号占位符 5">
            <a:extLst>
              <a:ext uri="{FF2B5EF4-FFF2-40B4-BE49-F238E27FC236}">
                <a16:creationId xmlns:a16="http://schemas.microsoft.com/office/drawing/2014/main" id="{0F63F603-7436-4846-B324-5B6BE436AA6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D704DA1-B524-4EFE-B4BD-86F7CFF56943}" type="slidenum">
              <a:rPr lang="zh-CN" altLang="en-US" sz="1400" smtClean="0"/>
              <a:pPr>
                <a:spcBef>
                  <a:spcPct val="0"/>
                </a:spcBef>
                <a:buFontTx/>
                <a:buNone/>
              </a:pPr>
              <a:t>182</a:t>
            </a:fld>
            <a:endParaRPr lang="en-US" altLang="zh-CN" sz="1400"/>
          </a:p>
        </p:txBody>
      </p:sp>
      <p:sp>
        <p:nvSpPr>
          <p:cNvPr id="192515" name="Rectangle 2">
            <a:extLst>
              <a:ext uri="{FF2B5EF4-FFF2-40B4-BE49-F238E27FC236}">
                <a16:creationId xmlns:a16="http://schemas.microsoft.com/office/drawing/2014/main" id="{7ABF670D-271D-4411-833C-B318E868A8FA}"/>
              </a:ext>
            </a:extLst>
          </p:cNvPr>
          <p:cNvSpPr>
            <a:spLocks noGrp="1" noChangeArrowheads="1"/>
          </p:cNvSpPr>
          <p:nvPr>
            <p:ph type="title"/>
          </p:nvPr>
        </p:nvSpPr>
        <p:spPr/>
        <p:txBody>
          <a:bodyPr/>
          <a:lstStyle/>
          <a:p>
            <a:pPr eaLnBrk="1" hangingPunct="1"/>
            <a:r>
              <a:rPr lang="zh-CN" altLang="en-US"/>
              <a:t>数据库的重组织和重构造</a:t>
            </a:r>
          </a:p>
        </p:txBody>
      </p:sp>
      <p:sp>
        <p:nvSpPr>
          <p:cNvPr id="181252" name="Rectangle 3">
            <a:extLst>
              <a:ext uri="{FF2B5EF4-FFF2-40B4-BE49-F238E27FC236}">
                <a16:creationId xmlns:a16="http://schemas.microsoft.com/office/drawing/2014/main" id="{15D86B79-1B5B-4488-8233-3EB36117422D}"/>
              </a:ext>
            </a:extLst>
          </p:cNvPr>
          <p:cNvSpPr>
            <a:spLocks noGrp="1" noChangeArrowheads="1"/>
          </p:cNvSpPr>
          <p:nvPr>
            <p:ph type="body" idx="1"/>
          </p:nvPr>
        </p:nvSpPr>
        <p:spPr>
          <a:xfrm>
            <a:off x="428625" y="1546225"/>
            <a:ext cx="8229600" cy="4525963"/>
          </a:xfrm>
        </p:spPr>
        <p:txBody>
          <a:bodyPr/>
          <a:lstStyle/>
          <a:p>
            <a:pPr eaLnBrk="1" hangingPunct="1"/>
            <a:r>
              <a:rPr lang="zh-CN" altLang="en-US" sz="3600"/>
              <a:t>重组织的形式</a:t>
            </a:r>
          </a:p>
          <a:p>
            <a:pPr lvl="1" eaLnBrk="1" hangingPunct="1"/>
            <a:r>
              <a:rPr lang="zh-CN" altLang="en-US" sz="3200"/>
              <a:t>全部重组织</a:t>
            </a:r>
          </a:p>
          <a:p>
            <a:pPr lvl="1" eaLnBrk="1" hangingPunct="1"/>
            <a:r>
              <a:rPr lang="zh-CN" altLang="en-US" sz="3200"/>
              <a:t>部分重组织：只对频繁增、删的表进行重组织</a:t>
            </a:r>
          </a:p>
          <a:p>
            <a:pPr eaLnBrk="1" hangingPunct="1"/>
            <a:r>
              <a:rPr lang="zh-CN" altLang="en-US" sz="3600"/>
              <a:t>重组织的目标</a:t>
            </a:r>
          </a:p>
          <a:p>
            <a:pPr lvl="1" eaLnBrk="1" hangingPunct="1"/>
            <a:r>
              <a:rPr lang="zh-CN" altLang="en-US" sz="3200"/>
              <a:t>提高系统性能</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125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125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125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125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8125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灯片编号占位符 5">
            <a:extLst>
              <a:ext uri="{FF2B5EF4-FFF2-40B4-BE49-F238E27FC236}">
                <a16:creationId xmlns:a16="http://schemas.microsoft.com/office/drawing/2014/main" id="{97A35CBD-1B9A-4493-93CB-F6CA8D382B9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E64D717-21C3-484C-8429-391D47C7A5A7}" type="slidenum">
              <a:rPr lang="zh-CN" altLang="en-US" sz="1400" smtClean="0"/>
              <a:pPr>
                <a:spcBef>
                  <a:spcPct val="0"/>
                </a:spcBef>
                <a:buFontTx/>
                <a:buNone/>
              </a:pPr>
              <a:t>183</a:t>
            </a:fld>
            <a:endParaRPr lang="en-US" altLang="zh-CN" sz="1400"/>
          </a:p>
        </p:txBody>
      </p:sp>
      <p:sp>
        <p:nvSpPr>
          <p:cNvPr id="182275" name="Rectangle 3">
            <a:extLst>
              <a:ext uri="{FF2B5EF4-FFF2-40B4-BE49-F238E27FC236}">
                <a16:creationId xmlns:a16="http://schemas.microsoft.com/office/drawing/2014/main" id="{84E95FD9-8D6A-40E1-8B7E-6146D30589C2}"/>
              </a:ext>
            </a:extLst>
          </p:cNvPr>
          <p:cNvSpPr>
            <a:spLocks noGrp="1" noChangeArrowheads="1"/>
          </p:cNvSpPr>
          <p:nvPr>
            <p:ph type="body" idx="1"/>
          </p:nvPr>
        </p:nvSpPr>
        <p:spPr>
          <a:xfrm>
            <a:off x="468313" y="836613"/>
            <a:ext cx="8229600" cy="4525962"/>
          </a:xfrm>
        </p:spPr>
        <p:txBody>
          <a:bodyPr/>
          <a:lstStyle/>
          <a:p>
            <a:pPr eaLnBrk="1" hangingPunct="1"/>
            <a:r>
              <a:rPr lang="zh-CN" altLang="en-US" sz="3600"/>
              <a:t>重组织的工作：按原设计要求</a:t>
            </a:r>
          </a:p>
          <a:p>
            <a:pPr lvl="1" eaLnBrk="1" hangingPunct="1"/>
            <a:r>
              <a:rPr lang="zh-CN" altLang="en-US" sz="3200">
                <a:solidFill>
                  <a:srgbClr val="3333CC"/>
                </a:solidFill>
              </a:rPr>
              <a:t>重新安排存储位置</a:t>
            </a:r>
          </a:p>
          <a:p>
            <a:pPr lvl="1" eaLnBrk="1" hangingPunct="1"/>
            <a:r>
              <a:rPr lang="zh-CN" altLang="en-US" sz="3200">
                <a:solidFill>
                  <a:srgbClr val="3333CC"/>
                </a:solidFill>
              </a:rPr>
              <a:t>回收垃圾</a:t>
            </a:r>
          </a:p>
          <a:p>
            <a:pPr lvl="1" eaLnBrk="1" hangingPunct="1"/>
            <a:r>
              <a:rPr lang="zh-CN" altLang="en-US" sz="3200">
                <a:solidFill>
                  <a:srgbClr val="3333CC"/>
                </a:solidFill>
              </a:rPr>
              <a:t>减少指针链</a:t>
            </a:r>
          </a:p>
          <a:p>
            <a:pPr eaLnBrk="1" hangingPunct="1"/>
            <a:r>
              <a:rPr lang="zh-CN" altLang="en-US" sz="3600"/>
              <a:t>数据库的重组织不会改变原设计的数据逻辑结构和物理结构</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22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灯片编号占位符 5">
            <a:extLst>
              <a:ext uri="{FF2B5EF4-FFF2-40B4-BE49-F238E27FC236}">
                <a16:creationId xmlns:a16="http://schemas.microsoft.com/office/drawing/2014/main" id="{3D4A52F5-8FA1-45B4-B309-1E415FA2A08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EC0B57A-BC97-49BA-B69B-9699340B3FF0}" type="slidenum">
              <a:rPr lang="zh-CN" altLang="en-US" sz="1400" smtClean="0"/>
              <a:pPr>
                <a:spcBef>
                  <a:spcPct val="0"/>
                </a:spcBef>
                <a:buFontTx/>
                <a:buNone/>
              </a:pPr>
              <a:t>184</a:t>
            </a:fld>
            <a:endParaRPr lang="en-US" altLang="zh-CN" sz="1400"/>
          </a:p>
        </p:txBody>
      </p:sp>
      <p:sp>
        <p:nvSpPr>
          <p:cNvPr id="183299" name="Rectangle 3">
            <a:extLst>
              <a:ext uri="{FF2B5EF4-FFF2-40B4-BE49-F238E27FC236}">
                <a16:creationId xmlns:a16="http://schemas.microsoft.com/office/drawing/2014/main" id="{B4C2C638-4EB2-4FBD-B814-ACC967FA65E0}"/>
              </a:ext>
            </a:extLst>
          </p:cNvPr>
          <p:cNvSpPr>
            <a:spLocks noGrp="1" noChangeArrowheads="1"/>
          </p:cNvSpPr>
          <p:nvPr>
            <p:ph type="body" idx="1"/>
          </p:nvPr>
        </p:nvSpPr>
        <p:spPr>
          <a:xfrm>
            <a:off x="179388" y="549275"/>
            <a:ext cx="8964612" cy="5616575"/>
          </a:xfrm>
        </p:spPr>
        <p:txBody>
          <a:bodyPr/>
          <a:lstStyle/>
          <a:p>
            <a:pPr marL="609600" indent="-609600" eaLnBrk="1" hangingPunct="1"/>
            <a:r>
              <a:rPr lang="zh-CN" altLang="en-US" sz="4000"/>
              <a:t>数据库重构造</a:t>
            </a:r>
          </a:p>
          <a:p>
            <a:pPr marL="609600" indent="-609600" eaLnBrk="1" hangingPunct="1"/>
            <a:r>
              <a:rPr lang="zh-CN" altLang="en-US" sz="4000"/>
              <a:t>根据新环境调整数据库模式和内模式</a:t>
            </a:r>
          </a:p>
          <a:p>
            <a:pPr marL="990600" lvl="1" indent="-533400" eaLnBrk="1" hangingPunct="1">
              <a:buFontTx/>
              <a:buAutoNum type="circleNumDbPlain"/>
            </a:pPr>
            <a:r>
              <a:rPr lang="zh-CN" altLang="en-US" sz="3600"/>
              <a:t>增加新的数据项</a:t>
            </a:r>
          </a:p>
          <a:p>
            <a:pPr marL="990600" lvl="1" indent="-533400" eaLnBrk="1" hangingPunct="1">
              <a:buFontTx/>
              <a:buAutoNum type="circleNumDbPlain"/>
            </a:pPr>
            <a:r>
              <a:rPr lang="zh-CN" altLang="en-US" sz="3600"/>
              <a:t>改变数据项的类型</a:t>
            </a:r>
          </a:p>
          <a:p>
            <a:pPr marL="990600" lvl="1" indent="-533400" eaLnBrk="1" hangingPunct="1">
              <a:buFontTx/>
              <a:buAutoNum type="circleNumDbPlain"/>
            </a:pPr>
            <a:r>
              <a:rPr lang="zh-CN" altLang="en-US" sz="3600"/>
              <a:t>改变数据库的容量</a:t>
            </a:r>
          </a:p>
          <a:p>
            <a:pPr marL="990600" lvl="1" indent="-533400" eaLnBrk="1" hangingPunct="1">
              <a:buFontTx/>
              <a:buAutoNum type="circleNumDbPlain"/>
            </a:pPr>
            <a:r>
              <a:rPr lang="zh-CN" altLang="en-US" sz="3600"/>
              <a:t>增加或删除索引</a:t>
            </a:r>
          </a:p>
          <a:p>
            <a:pPr marL="990600" lvl="1" indent="-533400" eaLnBrk="1" hangingPunct="1">
              <a:buFontTx/>
              <a:buAutoNum type="circleNumDbPlain"/>
            </a:pPr>
            <a:r>
              <a:rPr lang="zh-CN" altLang="en-US" sz="3600"/>
              <a:t>修改完整性约束条件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329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3299">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329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329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832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灯片编号占位符 5">
            <a:extLst>
              <a:ext uri="{FF2B5EF4-FFF2-40B4-BE49-F238E27FC236}">
                <a16:creationId xmlns:a16="http://schemas.microsoft.com/office/drawing/2014/main" id="{6A6CD421-0C81-4FC0-B3A6-77EB075047A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131966C-DFC9-4B78-9CFB-5996BC594161}" type="slidenum">
              <a:rPr lang="zh-CN" altLang="en-US" sz="1400" smtClean="0"/>
              <a:pPr>
                <a:spcBef>
                  <a:spcPct val="0"/>
                </a:spcBef>
                <a:buFontTx/>
                <a:buNone/>
              </a:pPr>
              <a:t>185</a:t>
            </a:fld>
            <a:endParaRPr lang="en-US" altLang="zh-CN" sz="1400"/>
          </a:p>
        </p:txBody>
      </p:sp>
      <p:sp>
        <p:nvSpPr>
          <p:cNvPr id="195587" name="Rectangle 2">
            <a:extLst>
              <a:ext uri="{FF2B5EF4-FFF2-40B4-BE49-F238E27FC236}">
                <a16:creationId xmlns:a16="http://schemas.microsoft.com/office/drawing/2014/main" id="{EDF0A6BE-A8F8-4FC2-8920-AD30ADE9983C}"/>
              </a:ext>
            </a:extLst>
          </p:cNvPr>
          <p:cNvSpPr>
            <a:spLocks noGrp="1" noChangeArrowheads="1"/>
          </p:cNvSpPr>
          <p:nvPr>
            <p:ph type="title"/>
          </p:nvPr>
        </p:nvSpPr>
        <p:spPr>
          <a:xfrm>
            <a:off x="468313" y="260350"/>
            <a:ext cx="8229600" cy="1143000"/>
          </a:xfrm>
        </p:spPr>
        <p:txBody>
          <a:bodyPr/>
          <a:lstStyle/>
          <a:p>
            <a:pPr eaLnBrk="1" hangingPunct="1"/>
            <a:r>
              <a:rPr lang="en-US" altLang="zh-CN"/>
              <a:t>7.7 </a:t>
            </a:r>
            <a:r>
              <a:rPr lang="zh-CN" altLang="en-US" b="1"/>
              <a:t>小结</a:t>
            </a:r>
          </a:p>
        </p:txBody>
      </p:sp>
      <p:sp>
        <p:nvSpPr>
          <p:cNvPr id="184324" name="Rectangle 3">
            <a:extLst>
              <a:ext uri="{FF2B5EF4-FFF2-40B4-BE49-F238E27FC236}">
                <a16:creationId xmlns:a16="http://schemas.microsoft.com/office/drawing/2014/main" id="{931B6708-CD17-470C-87C1-72DF8E4BB4AF}"/>
              </a:ext>
            </a:extLst>
          </p:cNvPr>
          <p:cNvSpPr>
            <a:spLocks noGrp="1" noChangeArrowheads="1"/>
          </p:cNvSpPr>
          <p:nvPr>
            <p:ph type="body" idx="1"/>
          </p:nvPr>
        </p:nvSpPr>
        <p:spPr>
          <a:xfrm>
            <a:off x="446088" y="1423988"/>
            <a:ext cx="8229600" cy="4525962"/>
          </a:xfrm>
        </p:spPr>
        <p:txBody>
          <a:bodyPr/>
          <a:lstStyle/>
          <a:p>
            <a:pPr marL="609600" indent="-609600" eaLnBrk="1" hangingPunct="1">
              <a:lnSpc>
                <a:spcPct val="90000"/>
              </a:lnSpc>
              <a:buFontTx/>
              <a:buNone/>
            </a:pPr>
            <a:r>
              <a:rPr lang="zh-CN" altLang="en-US" sz="4000"/>
              <a:t>数据库的设计过程</a:t>
            </a:r>
          </a:p>
          <a:p>
            <a:pPr marL="990600" lvl="1" indent="-533400" eaLnBrk="1" hangingPunct="1">
              <a:lnSpc>
                <a:spcPct val="90000"/>
              </a:lnSpc>
              <a:buFontTx/>
              <a:buAutoNum type="circleNumDbPlain"/>
            </a:pPr>
            <a:r>
              <a:rPr lang="zh-CN" altLang="en-US" sz="4000"/>
              <a:t>需求分析</a:t>
            </a:r>
          </a:p>
          <a:p>
            <a:pPr marL="990600" lvl="1" indent="-533400" eaLnBrk="1" hangingPunct="1">
              <a:lnSpc>
                <a:spcPct val="90000"/>
              </a:lnSpc>
              <a:buFontTx/>
              <a:buAutoNum type="circleNumDbPlain"/>
            </a:pPr>
            <a:r>
              <a:rPr lang="zh-CN" altLang="en-US" sz="4000"/>
              <a:t>概念结构设计</a:t>
            </a:r>
          </a:p>
          <a:p>
            <a:pPr marL="990600" lvl="1" indent="-533400" eaLnBrk="1" hangingPunct="1">
              <a:lnSpc>
                <a:spcPct val="90000"/>
              </a:lnSpc>
              <a:buFontTx/>
              <a:buAutoNum type="circleNumDbPlain"/>
            </a:pPr>
            <a:r>
              <a:rPr lang="zh-CN" altLang="en-US" sz="4000"/>
              <a:t>逻辑结构设计</a:t>
            </a:r>
          </a:p>
          <a:p>
            <a:pPr marL="990600" lvl="1" indent="-533400" eaLnBrk="1" hangingPunct="1">
              <a:lnSpc>
                <a:spcPct val="90000"/>
              </a:lnSpc>
              <a:buFontTx/>
              <a:buAutoNum type="circleNumDbPlain"/>
            </a:pPr>
            <a:r>
              <a:rPr lang="zh-CN" altLang="en-US" sz="4000"/>
              <a:t>物理结构设计</a:t>
            </a:r>
          </a:p>
          <a:p>
            <a:pPr marL="990600" lvl="1" indent="-533400" eaLnBrk="1" hangingPunct="1">
              <a:lnSpc>
                <a:spcPct val="90000"/>
              </a:lnSpc>
              <a:buFontTx/>
              <a:buAutoNum type="circleNumDbPlain"/>
            </a:pPr>
            <a:r>
              <a:rPr lang="zh-CN" altLang="en-US" sz="4000"/>
              <a:t>数据库实施</a:t>
            </a:r>
          </a:p>
          <a:p>
            <a:pPr marL="990600" lvl="1" indent="-533400" eaLnBrk="1" hangingPunct="1">
              <a:lnSpc>
                <a:spcPct val="90000"/>
              </a:lnSpc>
              <a:buFontTx/>
              <a:buAutoNum type="circleNumDbPlain"/>
            </a:pPr>
            <a:r>
              <a:rPr lang="zh-CN" altLang="en-US" sz="4000"/>
              <a:t>数据库运行和维护</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2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432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4324">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4324">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84324">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8432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灯片编号占位符 5">
            <a:extLst>
              <a:ext uri="{FF2B5EF4-FFF2-40B4-BE49-F238E27FC236}">
                <a16:creationId xmlns:a16="http://schemas.microsoft.com/office/drawing/2014/main" id="{002C7781-B863-4462-B372-AE0FA1EC154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C926653-BF9A-4993-85CF-83819820F9E2}" type="slidenum">
              <a:rPr lang="zh-CN" altLang="en-US" sz="1400" smtClean="0"/>
              <a:pPr>
                <a:spcBef>
                  <a:spcPct val="0"/>
                </a:spcBef>
                <a:buFontTx/>
                <a:buNone/>
              </a:pPr>
              <a:t>186</a:t>
            </a:fld>
            <a:endParaRPr lang="en-US" altLang="zh-CN" sz="1400"/>
          </a:p>
        </p:txBody>
      </p:sp>
      <p:sp>
        <p:nvSpPr>
          <p:cNvPr id="185347" name="Rectangle 3">
            <a:extLst>
              <a:ext uri="{FF2B5EF4-FFF2-40B4-BE49-F238E27FC236}">
                <a16:creationId xmlns:a16="http://schemas.microsoft.com/office/drawing/2014/main" id="{37EB15E7-5E99-4455-B7A5-AAA3F25CD645}"/>
              </a:ext>
            </a:extLst>
          </p:cNvPr>
          <p:cNvSpPr>
            <a:spLocks noGrp="1" noChangeArrowheads="1"/>
          </p:cNvSpPr>
          <p:nvPr>
            <p:ph type="body" idx="1"/>
          </p:nvPr>
        </p:nvSpPr>
        <p:spPr>
          <a:xfrm>
            <a:off x="179388" y="692150"/>
            <a:ext cx="8785225" cy="5832475"/>
          </a:xfrm>
        </p:spPr>
        <p:txBody>
          <a:bodyPr/>
          <a:lstStyle/>
          <a:p>
            <a:pPr eaLnBrk="1" hangingPunct="1"/>
            <a:r>
              <a:rPr lang="zh-CN" altLang="en-US" sz="4000"/>
              <a:t>数据库各级模式的形成</a:t>
            </a:r>
          </a:p>
          <a:p>
            <a:pPr lvl="1" eaLnBrk="1" hangingPunct="1"/>
            <a:r>
              <a:rPr lang="zh-CN" altLang="en-US" sz="3600"/>
              <a:t>数据库的各级模式是在设计过程中逐步形成的</a:t>
            </a:r>
          </a:p>
          <a:p>
            <a:pPr lvl="1" eaLnBrk="1" hangingPunct="1"/>
            <a:r>
              <a:rPr lang="zh-CN" altLang="en-US" sz="3600"/>
              <a:t>需求分析阶段综合各个用户的应用需求</a:t>
            </a:r>
            <a:r>
              <a:rPr lang="en-US" altLang="zh-CN" sz="3600"/>
              <a:t>(</a:t>
            </a:r>
            <a:r>
              <a:rPr lang="zh-CN" altLang="en-US" sz="3600"/>
              <a:t>现实世界的需求</a:t>
            </a:r>
            <a:r>
              <a:rPr lang="en-US" altLang="zh-CN" sz="3600"/>
              <a:t>)</a:t>
            </a:r>
          </a:p>
          <a:p>
            <a:pPr eaLnBrk="1" hangingPunct="1"/>
            <a:r>
              <a:rPr lang="zh-CN" altLang="en-US" sz="4000"/>
              <a:t>概念设计阶段形成独立于机器特点、独立于各个</a:t>
            </a:r>
            <a:r>
              <a:rPr lang="en-US" altLang="zh-CN" sz="4000"/>
              <a:t>DBMS</a:t>
            </a:r>
            <a:r>
              <a:rPr lang="zh-CN" altLang="en-US" sz="4000"/>
              <a:t>产品的概念模式</a:t>
            </a:r>
            <a:r>
              <a:rPr lang="en-US" altLang="zh-CN" sz="4000"/>
              <a:t>(</a:t>
            </a:r>
            <a:r>
              <a:rPr lang="zh-CN" altLang="en-US" sz="4000"/>
              <a:t>信息世界模型</a:t>
            </a:r>
            <a:r>
              <a:rPr lang="en-US" altLang="zh-CN" sz="4000"/>
              <a:t>)</a:t>
            </a:r>
            <a:r>
              <a:rPr lang="zh-CN" altLang="en-US" sz="4000"/>
              <a:t>，用</a:t>
            </a:r>
            <a:r>
              <a:rPr lang="en-US" altLang="zh-CN" sz="4000"/>
              <a:t>E-R</a:t>
            </a:r>
            <a:r>
              <a:rPr lang="zh-CN" altLang="en-US" sz="4000"/>
              <a:t>图来描述。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53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灯片编号占位符 5">
            <a:extLst>
              <a:ext uri="{FF2B5EF4-FFF2-40B4-BE49-F238E27FC236}">
                <a16:creationId xmlns:a16="http://schemas.microsoft.com/office/drawing/2014/main" id="{28C62C61-711C-4DDD-84A7-6A291525165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55DAE31-AED6-441F-B44D-3342259B4A4F}" type="slidenum">
              <a:rPr lang="zh-CN" altLang="en-US" sz="1400" smtClean="0"/>
              <a:pPr>
                <a:spcBef>
                  <a:spcPct val="0"/>
                </a:spcBef>
                <a:buFontTx/>
                <a:buNone/>
              </a:pPr>
              <a:t>187</a:t>
            </a:fld>
            <a:endParaRPr lang="en-US" altLang="zh-CN" sz="1400"/>
          </a:p>
        </p:txBody>
      </p:sp>
      <p:sp>
        <p:nvSpPr>
          <p:cNvPr id="222211" name="Rectangle 3">
            <a:extLst>
              <a:ext uri="{FF2B5EF4-FFF2-40B4-BE49-F238E27FC236}">
                <a16:creationId xmlns:a16="http://schemas.microsoft.com/office/drawing/2014/main" id="{E046212A-74FF-4211-A379-9456DA611540}"/>
              </a:ext>
            </a:extLst>
          </p:cNvPr>
          <p:cNvSpPr>
            <a:spLocks noGrp="1" noChangeArrowheads="1"/>
          </p:cNvSpPr>
          <p:nvPr>
            <p:ph type="body" idx="1"/>
          </p:nvPr>
        </p:nvSpPr>
        <p:spPr>
          <a:xfrm>
            <a:off x="395288" y="765175"/>
            <a:ext cx="8353176" cy="5400675"/>
          </a:xfrm>
        </p:spPr>
        <p:txBody>
          <a:bodyPr/>
          <a:lstStyle/>
          <a:p>
            <a:pPr eaLnBrk="1" hangingPunct="1"/>
            <a:r>
              <a:rPr lang="zh-CN" altLang="en-US" sz="3600" dirty="0"/>
              <a:t>在逻辑设计阶段将</a:t>
            </a:r>
            <a:r>
              <a:rPr lang="en-US" altLang="zh-CN" sz="3600" dirty="0"/>
              <a:t>E-R</a:t>
            </a:r>
            <a:r>
              <a:rPr lang="zh-CN" altLang="en-US" sz="3600" dirty="0"/>
              <a:t>图转换成具体的数据库产品支持的数据模型如关系模型，形成数据库逻辑模式。然后根据用户处理的要求，安全性的考虑，在基本表的基础上再建立必要的视图，形成数据的外模式。</a:t>
            </a:r>
          </a:p>
          <a:p>
            <a:pPr eaLnBrk="1" hangingPunct="1"/>
            <a:r>
              <a:rPr lang="zh-CN" altLang="en-US" sz="3600" dirty="0"/>
              <a:t>在物理设计阶段根据</a:t>
            </a:r>
            <a:r>
              <a:rPr lang="en-US" altLang="zh-CN" sz="3600" dirty="0"/>
              <a:t>DBMS</a:t>
            </a:r>
            <a:r>
              <a:rPr lang="zh-CN" altLang="en-US" sz="3600" dirty="0"/>
              <a:t>特点和处理的需要，进行物理存储安排，设计索引，形成数据库内模式。</a:t>
            </a:r>
          </a:p>
          <a:p>
            <a:pPr eaLnBrk="1" hangingPunct="1"/>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22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D4110E-1AC9-9BBF-9586-BC74BF65CE5A}"/>
              </a:ext>
            </a:extLst>
          </p:cNvPr>
          <p:cNvSpPr>
            <a:spLocks noGrp="1"/>
          </p:cNvSpPr>
          <p:nvPr>
            <p:ph type="title"/>
          </p:nvPr>
        </p:nvSpPr>
        <p:spPr/>
        <p:txBody>
          <a:bodyPr/>
          <a:lstStyle/>
          <a:p>
            <a:r>
              <a:rPr lang="zh-CN" altLang="en-US" dirty="0"/>
              <a:t>作业</a:t>
            </a:r>
          </a:p>
        </p:txBody>
      </p:sp>
      <p:sp>
        <p:nvSpPr>
          <p:cNvPr id="3" name="内容占位符 2">
            <a:extLst>
              <a:ext uri="{FF2B5EF4-FFF2-40B4-BE49-F238E27FC236}">
                <a16:creationId xmlns:a16="http://schemas.microsoft.com/office/drawing/2014/main" id="{984BC97A-5A23-DA4E-5236-2DD999F97BA2}"/>
              </a:ext>
            </a:extLst>
          </p:cNvPr>
          <p:cNvSpPr>
            <a:spLocks noGrp="1"/>
          </p:cNvSpPr>
          <p:nvPr>
            <p:ph idx="1"/>
          </p:nvPr>
        </p:nvSpPr>
        <p:spPr/>
        <p:txBody>
          <a:bodyPr/>
          <a:lstStyle/>
          <a:p>
            <a:r>
              <a:rPr lang="zh-CN" altLang="en-US" dirty="0"/>
              <a:t>全部都要看一下</a:t>
            </a:r>
          </a:p>
        </p:txBody>
      </p:sp>
      <p:sp>
        <p:nvSpPr>
          <p:cNvPr id="4" name="灯片编号占位符 3">
            <a:extLst>
              <a:ext uri="{FF2B5EF4-FFF2-40B4-BE49-F238E27FC236}">
                <a16:creationId xmlns:a16="http://schemas.microsoft.com/office/drawing/2014/main" id="{3218A50A-6FD4-011D-DEB5-92ED7C9F7E11}"/>
              </a:ext>
            </a:extLst>
          </p:cNvPr>
          <p:cNvSpPr>
            <a:spLocks noGrp="1"/>
          </p:cNvSpPr>
          <p:nvPr>
            <p:ph type="sldNum" sz="quarter" idx="12"/>
          </p:nvPr>
        </p:nvSpPr>
        <p:spPr/>
        <p:txBody>
          <a:bodyPr/>
          <a:lstStyle/>
          <a:p>
            <a:pPr>
              <a:defRPr/>
            </a:pPr>
            <a:fld id="{07492808-0DD5-4985-A6F6-9620BA96723D}" type="slidenum">
              <a:rPr lang="zh-CN" altLang="en-US" smtClean="0"/>
              <a:pPr>
                <a:defRPr/>
              </a:pPr>
              <a:t>188</a:t>
            </a:fld>
            <a:endParaRPr lang="en-US" altLang="zh-CN"/>
          </a:p>
        </p:txBody>
      </p:sp>
    </p:spTree>
    <p:extLst>
      <p:ext uri="{BB962C8B-B14F-4D97-AF65-F5344CB8AC3E}">
        <p14:creationId xmlns:p14="http://schemas.microsoft.com/office/powerpoint/2010/main" val="2307100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C7840337-4CF2-4086-86E9-04F5A288C3E6}"/>
              </a:ext>
            </a:extLst>
          </p:cNvPr>
          <p:cNvSpPr>
            <a:spLocks noGrp="1" noChangeArrowheads="1"/>
          </p:cNvSpPr>
          <p:nvPr>
            <p:ph type="title"/>
          </p:nvPr>
        </p:nvSpPr>
        <p:spPr>
          <a:xfrm>
            <a:off x="457200" y="44450"/>
            <a:ext cx="8229600" cy="1143000"/>
          </a:xfrm>
        </p:spPr>
        <p:txBody>
          <a:bodyPr/>
          <a:lstStyle/>
          <a:p>
            <a:pPr eaLnBrk="1" hangingPunct="1"/>
            <a:r>
              <a:rPr lang="zh-CN" altLang="en-US" b="1">
                <a:solidFill>
                  <a:schemeClr val="accent2"/>
                </a:solidFill>
              </a:rPr>
              <a:t>数据库系统的三级模式结构</a:t>
            </a:r>
          </a:p>
        </p:txBody>
      </p:sp>
      <p:sp>
        <p:nvSpPr>
          <p:cNvPr id="22531" name="灯片编号占位符 5">
            <a:extLst>
              <a:ext uri="{FF2B5EF4-FFF2-40B4-BE49-F238E27FC236}">
                <a16:creationId xmlns:a16="http://schemas.microsoft.com/office/drawing/2014/main" id="{6D188378-7E78-451C-A892-857999BEF47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1CD76FC-0112-417C-B585-0CC2678D9E6E}" type="slidenum">
              <a:rPr lang="en-US" altLang="zh-CN" sz="1400" smtClean="0"/>
              <a:pPr>
                <a:spcBef>
                  <a:spcPct val="0"/>
                </a:spcBef>
                <a:buFontTx/>
                <a:buNone/>
              </a:pPr>
              <a:t>19</a:t>
            </a:fld>
            <a:endParaRPr lang="en-US" altLang="zh-CN" sz="1400"/>
          </a:p>
        </p:txBody>
      </p:sp>
      <p:sp>
        <p:nvSpPr>
          <p:cNvPr id="112644" name="AutoShape 4">
            <a:extLst>
              <a:ext uri="{FF2B5EF4-FFF2-40B4-BE49-F238E27FC236}">
                <a16:creationId xmlns:a16="http://schemas.microsoft.com/office/drawing/2014/main" id="{E2396E75-B6D8-46DC-B3AD-8B445184EC16}"/>
              </a:ext>
            </a:extLst>
          </p:cNvPr>
          <p:cNvSpPr>
            <a:spLocks noChangeArrowheads="1"/>
          </p:cNvSpPr>
          <p:nvPr/>
        </p:nvSpPr>
        <p:spPr bwMode="auto">
          <a:xfrm>
            <a:off x="3778250" y="6021388"/>
            <a:ext cx="1657350" cy="6477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round/>
            <a:headEnd/>
            <a:tailEnd/>
          </a:ln>
          <a:effectLst/>
        </p:spPr>
        <p:txBody>
          <a:bodyPr wrap="none" anchor="ctr"/>
          <a:lstStyle/>
          <a:p>
            <a:pPr algn="ctr" eaLnBrk="1" hangingPunct="1">
              <a:defRPr/>
            </a:pPr>
            <a:r>
              <a:rPr lang="zh-CN" altLang="en-US" sz="2800">
                <a:latin typeface="Arial" charset="0"/>
              </a:rPr>
              <a:t>数据库</a:t>
            </a:r>
          </a:p>
        </p:txBody>
      </p:sp>
      <p:sp>
        <p:nvSpPr>
          <p:cNvPr id="112645" name="Rectangle 5">
            <a:extLst>
              <a:ext uri="{FF2B5EF4-FFF2-40B4-BE49-F238E27FC236}">
                <a16:creationId xmlns:a16="http://schemas.microsoft.com/office/drawing/2014/main" id="{2287148B-E85C-44CE-8527-F9890A5CB67B}"/>
              </a:ext>
            </a:extLst>
          </p:cNvPr>
          <p:cNvSpPr>
            <a:spLocks noChangeArrowheads="1"/>
          </p:cNvSpPr>
          <p:nvPr/>
        </p:nvSpPr>
        <p:spPr bwMode="auto">
          <a:xfrm>
            <a:off x="3779838" y="4821238"/>
            <a:ext cx="1655762" cy="6477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t>内模式</a:t>
            </a:r>
          </a:p>
        </p:txBody>
      </p:sp>
      <p:sp>
        <p:nvSpPr>
          <p:cNvPr id="112646" name="Rectangle 6">
            <a:extLst>
              <a:ext uri="{FF2B5EF4-FFF2-40B4-BE49-F238E27FC236}">
                <a16:creationId xmlns:a16="http://schemas.microsoft.com/office/drawing/2014/main" id="{2C0D7F49-E4C3-49DB-B781-183A49E0E314}"/>
              </a:ext>
            </a:extLst>
          </p:cNvPr>
          <p:cNvSpPr>
            <a:spLocks noChangeArrowheads="1"/>
          </p:cNvSpPr>
          <p:nvPr/>
        </p:nvSpPr>
        <p:spPr bwMode="auto">
          <a:xfrm>
            <a:off x="3779838" y="3621088"/>
            <a:ext cx="1655762" cy="6477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t>模式</a:t>
            </a:r>
          </a:p>
        </p:txBody>
      </p:sp>
      <p:sp>
        <p:nvSpPr>
          <p:cNvPr id="112647" name="Rectangle 7">
            <a:extLst>
              <a:ext uri="{FF2B5EF4-FFF2-40B4-BE49-F238E27FC236}">
                <a16:creationId xmlns:a16="http://schemas.microsoft.com/office/drawing/2014/main" id="{550F9EDF-1535-4252-BD10-08FE517E3F62}"/>
              </a:ext>
            </a:extLst>
          </p:cNvPr>
          <p:cNvSpPr>
            <a:spLocks noChangeArrowheads="1"/>
          </p:cNvSpPr>
          <p:nvPr/>
        </p:nvSpPr>
        <p:spPr bwMode="auto">
          <a:xfrm>
            <a:off x="1547813" y="2420938"/>
            <a:ext cx="1655762" cy="6477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t>外模式</a:t>
            </a:r>
            <a:r>
              <a:rPr lang="en-US" altLang="zh-CN" sz="2800"/>
              <a:t>1</a:t>
            </a:r>
          </a:p>
        </p:txBody>
      </p:sp>
      <p:sp>
        <p:nvSpPr>
          <p:cNvPr id="112648" name="Rectangle 8">
            <a:extLst>
              <a:ext uri="{FF2B5EF4-FFF2-40B4-BE49-F238E27FC236}">
                <a16:creationId xmlns:a16="http://schemas.microsoft.com/office/drawing/2014/main" id="{FD184ED6-6B4C-4139-A968-DBCF170B1822}"/>
              </a:ext>
            </a:extLst>
          </p:cNvPr>
          <p:cNvSpPr>
            <a:spLocks noChangeArrowheads="1"/>
          </p:cNvSpPr>
          <p:nvPr/>
        </p:nvSpPr>
        <p:spPr bwMode="auto">
          <a:xfrm>
            <a:off x="3779838" y="2420938"/>
            <a:ext cx="1655762" cy="6477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t>外模式</a:t>
            </a:r>
            <a:r>
              <a:rPr lang="en-US" altLang="zh-CN" sz="2800"/>
              <a:t>2</a:t>
            </a:r>
          </a:p>
        </p:txBody>
      </p:sp>
      <p:sp>
        <p:nvSpPr>
          <p:cNvPr id="112649" name="Rectangle 9">
            <a:extLst>
              <a:ext uri="{FF2B5EF4-FFF2-40B4-BE49-F238E27FC236}">
                <a16:creationId xmlns:a16="http://schemas.microsoft.com/office/drawing/2014/main" id="{1FEFFC19-BEAE-4CC0-9E2D-04E943BEEFA0}"/>
              </a:ext>
            </a:extLst>
          </p:cNvPr>
          <p:cNvSpPr>
            <a:spLocks noChangeArrowheads="1"/>
          </p:cNvSpPr>
          <p:nvPr/>
        </p:nvSpPr>
        <p:spPr bwMode="auto">
          <a:xfrm>
            <a:off x="6227763" y="2420938"/>
            <a:ext cx="1655762" cy="6477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t>外模式</a:t>
            </a:r>
            <a:r>
              <a:rPr lang="en-US" altLang="zh-CN" sz="2800"/>
              <a:t>3</a:t>
            </a:r>
          </a:p>
        </p:txBody>
      </p:sp>
      <p:sp>
        <p:nvSpPr>
          <p:cNvPr id="112650" name="Rectangle 10">
            <a:extLst>
              <a:ext uri="{FF2B5EF4-FFF2-40B4-BE49-F238E27FC236}">
                <a16:creationId xmlns:a16="http://schemas.microsoft.com/office/drawing/2014/main" id="{1E891C0E-39B1-4939-B449-76F6EFBF4EF5}"/>
              </a:ext>
            </a:extLst>
          </p:cNvPr>
          <p:cNvSpPr>
            <a:spLocks noChangeArrowheads="1"/>
          </p:cNvSpPr>
          <p:nvPr/>
        </p:nvSpPr>
        <p:spPr bwMode="auto">
          <a:xfrm>
            <a:off x="755650" y="1168400"/>
            <a:ext cx="1223963" cy="647700"/>
          </a:xfrm>
          <a:prstGeom prst="rect">
            <a:avLst/>
          </a:prstGeom>
          <a:solidFill>
            <a:srgbClr val="CC99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t>应用</a:t>
            </a:r>
            <a:r>
              <a:rPr lang="en-US" altLang="zh-CN" sz="2800"/>
              <a:t>A</a:t>
            </a:r>
          </a:p>
        </p:txBody>
      </p:sp>
      <p:sp>
        <p:nvSpPr>
          <p:cNvPr id="112651" name="Rectangle 11">
            <a:extLst>
              <a:ext uri="{FF2B5EF4-FFF2-40B4-BE49-F238E27FC236}">
                <a16:creationId xmlns:a16="http://schemas.microsoft.com/office/drawing/2014/main" id="{C1AA3FBA-75F9-4434-90FC-4F64F66D8582}"/>
              </a:ext>
            </a:extLst>
          </p:cNvPr>
          <p:cNvSpPr>
            <a:spLocks noChangeArrowheads="1"/>
          </p:cNvSpPr>
          <p:nvPr/>
        </p:nvSpPr>
        <p:spPr bwMode="auto">
          <a:xfrm>
            <a:off x="2339975" y="1182688"/>
            <a:ext cx="1223963" cy="647700"/>
          </a:xfrm>
          <a:prstGeom prst="rect">
            <a:avLst/>
          </a:prstGeom>
          <a:solidFill>
            <a:srgbClr val="CC99FF"/>
          </a:solidFill>
          <a:ln w="9525" algn="ctr">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t>应用</a:t>
            </a:r>
            <a:r>
              <a:rPr lang="en-US" altLang="zh-CN" sz="2800"/>
              <a:t>B</a:t>
            </a:r>
          </a:p>
        </p:txBody>
      </p:sp>
      <p:sp>
        <p:nvSpPr>
          <p:cNvPr id="112652" name="Line 12">
            <a:extLst>
              <a:ext uri="{FF2B5EF4-FFF2-40B4-BE49-F238E27FC236}">
                <a16:creationId xmlns:a16="http://schemas.microsoft.com/office/drawing/2014/main" id="{208E3D48-82EB-4201-88A2-3763695AC278}"/>
              </a:ext>
            </a:extLst>
          </p:cNvPr>
          <p:cNvSpPr>
            <a:spLocks noChangeShapeType="1"/>
          </p:cNvSpPr>
          <p:nvPr/>
        </p:nvSpPr>
        <p:spPr bwMode="auto">
          <a:xfrm>
            <a:off x="4572000" y="5445125"/>
            <a:ext cx="0" cy="576263"/>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653" name="Line 13">
            <a:extLst>
              <a:ext uri="{FF2B5EF4-FFF2-40B4-BE49-F238E27FC236}">
                <a16:creationId xmlns:a16="http://schemas.microsoft.com/office/drawing/2014/main" id="{1FC2579D-2692-42EE-A155-5E3F9FAEAAF3}"/>
              </a:ext>
            </a:extLst>
          </p:cNvPr>
          <p:cNvSpPr>
            <a:spLocks noChangeShapeType="1"/>
          </p:cNvSpPr>
          <p:nvPr/>
        </p:nvSpPr>
        <p:spPr bwMode="auto">
          <a:xfrm>
            <a:off x="4572000" y="4233863"/>
            <a:ext cx="0" cy="576262"/>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654" name="Line 14">
            <a:extLst>
              <a:ext uri="{FF2B5EF4-FFF2-40B4-BE49-F238E27FC236}">
                <a16:creationId xmlns:a16="http://schemas.microsoft.com/office/drawing/2014/main" id="{233A4568-91B1-419F-8FF8-06A0F9B65DB2}"/>
              </a:ext>
            </a:extLst>
          </p:cNvPr>
          <p:cNvSpPr>
            <a:spLocks noChangeShapeType="1"/>
          </p:cNvSpPr>
          <p:nvPr/>
        </p:nvSpPr>
        <p:spPr bwMode="auto">
          <a:xfrm>
            <a:off x="4572000" y="3068638"/>
            <a:ext cx="0" cy="576262"/>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cxnSp>
        <p:nvCxnSpPr>
          <p:cNvPr id="112655" name="AutoShape 15">
            <a:extLst>
              <a:ext uri="{FF2B5EF4-FFF2-40B4-BE49-F238E27FC236}">
                <a16:creationId xmlns:a16="http://schemas.microsoft.com/office/drawing/2014/main" id="{EE1A801F-D9E8-48B7-9E70-7E4002686434}"/>
              </a:ext>
            </a:extLst>
          </p:cNvPr>
          <p:cNvCxnSpPr>
            <a:cxnSpLocks noChangeShapeType="1"/>
            <a:stCxn id="112647" idx="2"/>
            <a:endCxn id="112649" idx="2"/>
          </p:cNvCxnSpPr>
          <p:nvPr/>
        </p:nvCxnSpPr>
        <p:spPr bwMode="auto">
          <a:xfrm rot="16200000" flipH="1">
            <a:off x="4715669" y="729457"/>
            <a:ext cx="1587" cy="4679950"/>
          </a:xfrm>
          <a:prstGeom prst="bentConnector3">
            <a:avLst>
              <a:gd name="adj1" fmla="val 18300009"/>
            </a:avLst>
          </a:prstGeom>
          <a:noFill/>
          <a:ln w="2857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sp>
        <p:nvSpPr>
          <p:cNvPr id="112656" name="Rectangle 16">
            <a:extLst>
              <a:ext uri="{FF2B5EF4-FFF2-40B4-BE49-F238E27FC236}">
                <a16:creationId xmlns:a16="http://schemas.microsoft.com/office/drawing/2014/main" id="{403D9551-02F3-419A-9A8A-AE0103D996CF}"/>
              </a:ext>
            </a:extLst>
          </p:cNvPr>
          <p:cNvSpPr>
            <a:spLocks noChangeArrowheads="1"/>
          </p:cNvSpPr>
          <p:nvPr/>
        </p:nvSpPr>
        <p:spPr bwMode="auto">
          <a:xfrm>
            <a:off x="3995738" y="1182688"/>
            <a:ext cx="1223962" cy="647700"/>
          </a:xfrm>
          <a:prstGeom prst="rect">
            <a:avLst/>
          </a:prstGeom>
          <a:solidFill>
            <a:srgbClr val="CC99FF"/>
          </a:solidFill>
          <a:ln w="9525" algn="ctr">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t>应用</a:t>
            </a:r>
            <a:r>
              <a:rPr lang="en-US" altLang="zh-CN" sz="2800"/>
              <a:t>C</a:t>
            </a:r>
          </a:p>
        </p:txBody>
      </p:sp>
      <p:sp>
        <p:nvSpPr>
          <p:cNvPr id="112657" name="Rectangle 17">
            <a:extLst>
              <a:ext uri="{FF2B5EF4-FFF2-40B4-BE49-F238E27FC236}">
                <a16:creationId xmlns:a16="http://schemas.microsoft.com/office/drawing/2014/main" id="{6080BDD2-1D02-4436-ACDB-C7902008A8D2}"/>
              </a:ext>
            </a:extLst>
          </p:cNvPr>
          <p:cNvSpPr>
            <a:spLocks noChangeArrowheads="1"/>
          </p:cNvSpPr>
          <p:nvPr/>
        </p:nvSpPr>
        <p:spPr bwMode="auto">
          <a:xfrm>
            <a:off x="5580063" y="1182688"/>
            <a:ext cx="1223962" cy="647700"/>
          </a:xfrm>
          <a:prstGeom prst="rect">
            <a:avLst/>
          </a:prstGeom>
          <a:solidFill>
            <a:srgbClr val="CC99FF"/>
          </a:solidFill>
          <a:ln w="9525" algn="ctr">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t>应用</a:t>
            </a:r>
            <a:r>
              <a:rPr lang="en-US" altLang="zh-CN" sz="2800"/>
              <a:t>D</a:t>
            </a:r>
          </a:p>
        </p:txBody>
      </p:sp>
      <p:sp>
        <p:nvSpPr>
          <p:cNvPr id="112658" name="Rectangle 18">
            <a:extLst>
              <a:ext uri="{FF2B5EF4-FFF2-40B4-BE49-F238E27FC236}">
                <a16:creationId xmlns:a16="http://schemas.microsoft.com/office/drawing/2014/main" id="{84FA44F2-9AFD-42B6-9DAB-A1E092E37AFF}"/>
              </a:ext>
            </a:extLst>
          </p:cNvPr>
          <p:cNvSpPr>
            <a:spLocks noChangeArrowheads="1"/>
          </p:cNvSpPr>
          <p:nvPr/>
        </p:nvSpPr>
        <p:spPr bwMode="auto">
          <a:xfrm>
            <a:off x="7380288" y="1196975"/>
            <a:ext cx="1223962" cy="647700"/>
          </a:xfrm>
          <a:prstGeom prst="rect">
            <a:avLst/>
          </a:prstGeom>
          <a:solidFill>
            <a:srgbClr val="CC99FF"/>
          </a:solidFill>
          <a:ln w="9525" algn="ctr">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t>应用</a:t>
            </a:r>
            <a:r>
              <a:rPr lang="en-US" altLang="zh-CN" sz="2800"/>
              <a:t>E</a:t>
            </a:r>
          </a:p>
        </p:txBody>
      </p:sp>
      <p:sp>
        <p:nvSpPr>
          <p:cNvPr id="112659" name="Line 19">
            <a:extLst>
              <a:ext uri="{FF2B5EF4-FFF2-40B4-BE49-F238E27FC236}">
                <a16:creationId xmlns:a16="http://schemas.microsoft.com/office/drawing/2014/main" id="{A2C969FF-2FED-4B31-B673-93E8B7827138}"/>
              </a:ext>
            </a:extLst>
          </p:cNvPr>
          <p:cNvSpPr>
            <a:spLocks noChangeShapeType="1"/>
          </p:cNvSpPr>
          <p:nvPr/>
        </p:nvSpPr>
        <p:spPr bwMode="auto">
          <a:xfrm>
            <a:off x="1331913" y="1844675"/>
            <a:ext cx="719137" cy="576263"/>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660" name="Line 20">
            <a:extLst>
              <a:ext uri="{FF2B5EF4-FFF2-40B4-BE49-F238E27FC236}">
                <a16:creationId xmlns:a16="http://schemas.microsoft.com/office/drawing/2014/main" id="{8A5C3B47-CDF7-42D5-9D01-BC23A5F9EF9E}"/>
              </a:ext>
            </a:extLst>
          </p:cNvPr>
          <p:cNvSpPr>
            <a:spLocks noChangeShapeType="1"/>
          </p:cNvSpPr>
          <p:nvPr/>
        </p:nvSpPr>
        <p:spPr bwMode="auto">
          <a:xfrm flipV="1">
            <a:off x="2484438" y="1844675"/>
            <a:ext cx="503237" cy="576263"/>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661" name="Line 21">
            <a:extLst>
              <a:ext uri="{FF2B5EF4-FFF2-40B4-BE49-F238E27FC236}">
                <a16:creationId xmlns:a16="http://schemas.microsoft.com/office/drawing/2014/main" id="{56ECADFF-00E5-4105-AE1D-7CB26276FBC6}"/>
              </a:ext>
            </a:extLst>
          </p:cNvPr>
          <p:cNvSpPr>
            <a:spLocks noChangeShapeType="1"/>
          </p:cNvSpPr>
          <p:nvPr/>
        </p:nvSpPr>
        <p:spPr bwMode="auto">
          <a:xfrm>
            <a:off x="4572000" y="1844675"/>
            <a:ext cx="0" cy="576263"/>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662" name="Line 22">
            <a:extLst>
              <a:ext uri="{FF2B5EF4-FFF2-40B4-BE49-F238E27FC236}">
                <a16:creationId xmlns:a16="http://schemas.microsoft.com/office/drawing/2014/main" id="{1AF5DB70-9E1E-4020-88C0-AD883A3A6E97}"/>
              </a:ext>
            </a:extLst>
          </p:cNvPr>
          <p:cNvSpPr>
            <a:spLocks noChangeShapeType="1"/>
          </p:cNvSpPr>
          <p:nvPr/>
        </p:nvSpPr>
        <p:spPr bwMode="auto">
          <a:xfrm>
            <a:off x="6084888" y="1844675"/>
            <a:ext cx="503237" cy="576263"/>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663" name="Line 23">
            <a:extLst>
              <a:ext uri="{FF2B5EF4-FFF2-40B4-BE49-F238E27FC236}">
                <a16:creationId xmlns:a16="http://schemas.microsoft.com/office/drawing/2014/main" id="{F2B3CE8C-5639-45BE-943C-A9BDFA9B0F75}"/>
              </a:ext>
            </a:extLst>
          </p:cNvPr>
          <p:cNvSpPr>
            <a:spLocks noChangeShapeType="1"/>
          </p:cNvSpPr>
          <p:nvPr/>
        </p:nvSpPr>
        <p:spPr bwMode="auto">
          <a:xfrm flipV="1">
            <a:off x="7308850" y="1844675"/>
            <a:ext cx="503238" cy="576263"/>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664" name="Text Box 24">
            <a:extLst>
              <a:ext uri="{FF2B5EF4-FFF2-40B4-BE49-F238E27FC236}">
                <a16:creationId xmlns:a16="http://schemas.microsoft.com/office/drawing/2014/main" id="{095359E5-B729-4FEF-A6CE-82BB50E5DA56}"/>
              </a:ext>
            </a:extLst>
          </p:cNvPr>
          <p:cNvSpPr txBox="1">
            <a:spLocks noChangeArrowheads="1"/>
          </p:cNvSpPr>
          <p:nvPr/>
        </p:nvSpPr>
        <p:spPr bwMode="auto">
          <a:xfrm>
            <a:off x="5651500" y="4292600"/>
            <a:ext cx="2952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a:solidFill>
                  <a:schemeClr val="accent2"/>
                </a:solidFill>
                <a:latin typeface="Garamond" panose="02020404030301010803" pitchFamily="18" charset="0"/>
              </a:rPr>
              <a:t>内模式</a:t>
            </a:r>
            <a:r>
              <a:rPr lang="en-US" altLang="zh-CN" sz="2800" b="1">
                <a:solidFill>
                  <a:schemeClr val="accent2"/>
                </a:solidFill>
                <a:latin typeface="Garamond" panose="02020404030301010803" pitchFamily="18" charset="0"/>
              </a:rPr>
              <a:t>/</a:t>
            </a:r>
            <a:r>
              <a:rPr lang="zh-CN" altLang="en-US" sz="2800" b="1">
                <a:solidFill>
                  <a:schemeClr val="accent2"/>
                </a:solidFill>
                <a:latin typeface="Garamond" panose="02020404030301010803" pitchFamily="18" charset="0"/>
              </a:rPr>
              <a:t>模式映像</a:t>
            </a:r>
          </a:p>
        </p:txBody>
      </p:sp>
      <p:sp>
        <p:nvSpPr>
          <p:cNvPr id="112665" name="Text Box 25">
            <a:extLst>
              <a:ext uri="{FF2B5EF4-FFF2-40B4-BE49-F238E27FC236}">
                <a16:creationId xmlns:a16="http://schemas.microsoft.com/office/drawing/2014/main" id="{0F765827-772C-4621-B2FD-3F2695B7732E}"/>
              </a:ext>
            </a:extLst>
          </p:cNvPr>
          <p:cNvSpPr txBox="1">
            <a:spLocks noChangeArrowheads="1"/>
          </p:cNvSpPr>
          <p:nvPr/>
        </p:nvSpPr>
        <p:spPr bwMode="auto">
          <a:xfrm>
            <a:off x="5651500" y="3429000"/>
            <a:ext cx="2952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a:solidFill>
                  <a:schemeClr val="accent2"/>
                </a:solidFill>
                <a:latin typeface="Garamond" panose="02020404030301010803" pitchFamily="18" charset="0"/>
              </a:rPr>
              <a:t>外模式</a:t>
            </a:r>
            <a:r>
              <a:rPr lang="en-US" altLang="zh-CN" sz="2800" b="1">
                <a:solidFill>
                  <a:schemeClr val="accent2"/>
                </a:solidFill>
                <a:latin typeface="Garamond" panose="02020404030301010803" pitchFamily="18" charset="0"/>
              </a:rPr>
              <a:t>/</a:t>
            </a:r>
            <a:r>
              <a:rPr lang="zh-CN" altLang="en-US" sz="2800" b="1">
                <a:solidFill>
                  <a:schemeClr val="accent2"/>
                </a:solidFill>
                <a:latin typeface="Garamond" panose="02020404030301010803" pitchFamily="18" charset="0"/>
              </a:rPr>
              <a:t>模式映像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4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4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47"/>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112648"/>
                                        </p:tgtEl>
                                        <p:attrNameLst>
                                          <p:attrName>style.visibility</p:attrName>
                                        </p:attrNameLst>
                                      </p:cBhvr>
                                      <p:to>
                                        <p:strVal val="visible"/>
                                      </p:to>
                                    </p:set>
                                  </p:childTnLst>
                                </p:cTn>
                              </p:par>
                            </p:childTnLst>
                          </p:cTn>
                        </p:par>
                        <p:par>
                          <p:cTn id="22" fill="hold" nodeType="afterGroup">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112649"/>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1265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12653"/>
                                        </p:tgtEl>
                                        <p:attrNameLst>
                                          <p:attrName>style.visibility</p:attrName>
                                        </p:attrNameLst>
                                      </p:cBhvr>
                                      <p:to>
                                        <p:strVal val="visible"/>
                                      </p:to>
                                    </p:set>
                                  </p:childTnLst>
                                </p:cTn>
                              </p:par>
                            </p:childTnLst>
                          </p:cTn>
                        </p:par>
                        <p:par>
                          <p:cTn id="33" fill="hold" nodeType="afterGroup">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112664"/>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112655"/>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1265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12665"/>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12650"/>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1265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12656"/>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12657"/>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112658"/>
                                        </p:tgtEl>
                                        <p:attrNameLst>
                                          <p:attrName>style.visibility</p:attrName>
                                        </p:attrNameLst>
                                      </p:cBhvr>
                                      <p:to>
                                        <p:strVal val="visible"/>
                                      </p:to>
                                    </p:set>
                                  </p:childTnLst>
                                </p:cTn>
                              </p:par>
                            </p:childTnLst>
                          </p:cTn>
                        </p:par>
                        <p:par>
                          <p:cTn id="56" fill="hold" nodeType="afterGroup">
                            <p:stCondLst>
                              <p:cond delay="0"/>
                            </p:stCondLst>
                            <p:childTnLst>
                              <p:par>
                                <p:cTn id="57" presetID="1" presetClass="entr" presetSubtype="0" fill="hold" nodeType="afterEffect">
                                  <p:stCondLst>
                                    <p:cond delay="0"/>
                                  </p:stCondLst>
                                  <p:childTnLst>
                                    <p:set>
                                      <p:cBhvr>
                                        <p:cTn id="58" dur="1" fill="hold">
                                          <p:stCondLst>
                                            <p:cond delay="0"/>
                                          </p:stCondLst>
                                        </p:cTn>
                                        <p:tgtEl>
                                          <p:spTgt spid="11265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266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266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266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126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4" grpId="0" animBg="1"/>
      <p:bldP spid="112645" grpId="0" animBg="1"/>
      <p:bldP spid="112646" grpId="0" animBg="1"/>
      <p:bldP spid="112647" grpId="0" animBg="1"/>
      <p:bldP spid="112648" grpId="0" animBg="1"/>
      <p:bldP spid="112649" grpId="0" animBg="1"/>
      <p:bldP spid="112650" grpId="0" animBg="1"/>
      <p:bldP spid="112651" grpId="0" animBg="1"/>
      <p:bldP spid="112656" grpId="0" animBg="1"/>
      <p:bldP spid="112657" grpId="0" animBg="1"/>
      <p:bldP spid="112658" grpId="0" animBg="1"/>
      <p:bldP spid="112664" grpId="0"/>
      <p:bldP spid="11266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a:extLst>
              <a:ext uri="{FF2B5EF4-FFF2-40B4-BE49-F238E27FC236}">
                <a16:creationId xmlns:a16="http://schemas.microsoft.com/office/drawing/2014/main" id="{765D80D2-24EA-4272-A298-F487B7665C2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7430BCD-1EE0-4927-8DCE-57F8AB9333D7}" type="slidenum">
              <a:rPr lang="zh-CN" altLang="en-US" sz="1400" smtClean="0"/>
              <a:pPr>
                <a:spcBef>
                  <a:spcPct val="0"/>
                </a:spcBef>
                <a:buFontTx/>
                <a:buNone/>
              </a:pPr>
              <a:t>2</a:t>
            </a:fld>
            <a:endParaRPr lang="en-US" altLang="zh-CN" sz="1400"/>
          </a:p>
        </p:txBody>
      </p:sp>
      <p:sp>
        <p:nvSpPr>
          <p:cNvPr id="5123" name="Rectangle 2">
            <a:extLst>
              <a:ext uri="{FF2B5EF4-FFF2-40B4-BE49-F238E27FC236}">
                <a16:creationId xmlns:a16="http://schemas.microsoft.com/office/drawing/2014/main" id="{53C882E4-6081-43EE-B30F-6A77FDFB98E3}"/>
              </a:ext>
            </a:extLst>
          </p:cNvPr>
          <p:cNvSpPr>
            <a:spLocks noGrp="1" noChangeArrowheads="1"/>
          </p:cNvSpPr>
          <p:nvPr>
            <p:ph type="title"/>
          </p:nvPr>
        </p:nvSpPr>
        <p:spPr/>
        <p:txBody>
          <a:bodyPr/>
          <a:lstStyle/>
          <a:p>
            <a:pPr eaLnBrk="1" hangingPunct="1"/>
            <a:r>
              <a:rPr lang="zh-CN" altLang="en-US" b="1"/>
              <a:t>第七章  数据库设计</a:t>
            </a:r>
          </a:p>
        </p:txBody>
      </p:sp>
      <p:sp>
        <p:nvSpPr>
          <p:cNvPr id="5124" name="Rectangle 3">
            <a:extLst>
              <a:ext uri="{FF2B5EF4-FFF2-40B4-BE49-F238E27FC236}">
                <a16:creationId xmlns:a16="http://schemas.microsoft.com/office/drawing/2014/main" id="{DDC68184-ED9C-4506-AAF0-6BBBC748FAA4}"/>
              </a:ext>
            </a:extLst>
          </p:cNvPr>
          <p:cNvSpPr>
            <a:spLocks noGrp="1" noChangeArrowheads="1"/>
          </p:cNvSpPr>
          <p:nvPr>
            <p:ph type="body" idx="1"/>
          </p:nvPr>
        </p:nvSpPr>
        <p:spPr>
          <a:xfrm>
            <a:off x="755650" y="1412875"/>
            <a:ext cx="7200900" cy="5256213"/>
          </a:xfrm>
        </p:spPr>
        <p:txBody>
          <a:bodyPr/>
          <a:lstStyle/>
          <a:p>
            <a:pPr eaLnBrk="1" hangingPunct="1">
              <a:buFontTx/>
              <a:buNone/>
            </a:pPr>
            <a:r>
              <a:rPr lang="en-US" altLang="zh-CN" sz="4000" b="1"/>
              <a:t>7.1 </a:t>
            </a:r>
            <a:r>
              <a:rPr lang="zh-CN" altLang="en-US" sz="4000"/>
              <a:t>数据库设计概述</a:t>
            </a:r>
          </a:p>
          <a:p>
            <a:pPr eaLnBrk="1" hangingPunct="1">
              <a:buFontTx/>
              <a:buNone/>
            </a:pPr>
            <a:r>
              <a:rPr lang="en-US" altLang="zh-CN" sz="4000" b="1"/>
              <a:t>7.2 </a:t>
            </a:r>
            <a:r>
              <a:rPr lang="zh-CN" altLang="en-US" sz="4000"/>
              <a:t>需求分析</a:t>
            </a:r>
          </a:p>
          <a:p>
            <a:pPr eaLnBrk="1" hangingPunct="1">
              <a:buFontTx/>
              <a:buNone/>
            </a:pPr>
            <a:r>
              <a:rPr lang="en-US" altLang="zh-CN" sz="4000" b="1"/>
              <a:t>7.3 </a:t>
            </a:r>
            <a:r>
              <a:rPr lang="zh-CN" altLang="en-US" sz="4000"/>
              <a:t>概念结构设计</a:t>
            </a:r>
          </a:p>
          <a:p>
            <a:pPr eaLnBrk="1" hangingPunct="1">
              <a:buFontTx/>
              <a:buNone/>
            </a:pPr>
            <a:r>
              <a:rPr lang="en-US" altLang="zh-CN" sz="4000" b="1"/>
              <a:t>7.4 </a:t>
            </a:r>
            <a:r>
              <a:rPr lang="zh-CN" altLang="en-US" sz="4000"/>
              <a:t>逻辑结构设计</a:t>
            </a:r>
          </a:p>
          <a:p>
            <a:pPr eaLnBrk="1" hangingPunct="1">
              <a:buFontTx/>
              <a:buNone/>
            </a:pPr>
            <a:r>
              <a:rPr lang="en-US" altLang="zh-CN" sz="4000" b="1"/>
              <a:t>7.5 </a:t>
            </a:r>
            <a:r>
              <a:rPr lang="zh-CN" altLang="en-US" sz="4000"/>
              <a:t>物理结构设计</a:t>
            </a:r>
          </a:p>
          <a:p>
            <a:pPr eaLnBrk="1" hangingPunct="1">
              <a:buFontTx/>
              <a:buNone/>
            </a:pPr>
            <a:r>
              <a:rPr lang="en-US" altLang="zh-CN" sz="4000" b="1"/>
              <a:t>7.6 </a:t>
            </a:r>
            <a:r>
              <a:rPr lang="zh-CN" altLang="en-US" sz="4000"/>
              <a:t>数据库的实施和维护</a:t>
            </a:r>
          </a:p>
          <a:p>
            <a:pPr eaLnBrk="1" hangingPunct="1">
              <a:buFontTx/>
              <a:buNone/>
            </a:pPr>
            <a:r>
              <a:rPr lang="en-US" altLang="zh-CN" sz="4000" b="1"/>
              <a:t>7.7 </a:t>
            </a:r>
            <a:r>
              <a:rPr lang="zh-CN" altLang="en-US" sz="4000"/>
              <a:t>小结</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a:extLst>
              <a:ext uri="{FF2B5EF4-FFF2-40B4-BE49-F238E27FC236}">
                <a16:creationId xmlns:a16="http://schemas.microsoft.com/office/drawing/2014/main" id="{9C440DD1-A962-4C7A-ABB9-E54E89EC9B2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F6275B3-E0C3-411C-9BCD-567DF38EE18D}" type="slidenum">
              <a:rPr lang="zh-CN" altLang="en-US" sz="1400" smtClean="0"/>
              <a:pPr>
                <a:spcBef>
                  <a:spcPct val="0"/>
                </a:spcBef>
                <a:buFontTx/>
                <a:buNone/>
              </a:pPr>
              <a:t>20</a:t>
            </a:fld>
            <a:endParaRPr lang="en-US" altLang="zh-CN" sz="1400"/>
          </a:p>
        </p:txBody>
      </p:sp>
      <p:sp>
        <p:nvSpPr>
          <p:cNvPr id="23555" name="Rectangle 2">
            <a:extLst>
              <a:ext uri="{FF2B5EF4-FFF2-40B4-BE49-F238E27FC236}">
                <a16:creationId xmlns:a16="http://schemas.microsoft.com/office/drawing/2014/main" id="{6E3F88D9-58D0-4966-BA73-0E58F2CCE83F}"/>
              </a:ext>
            </a:extLst>
          </p:cNvPr>
          <p:cNvSpPr>
            <a:spLocks noGrp="1" noChangeArrowheads="1"/>
          </p:cNvSpPr>
          <p:nvPr>
            <p:ph type="title"/>
          </p:nvPr>
        </p:nvSpPr>
        <p:spPr>
          <a:xfrm>
            <a:off x="303213" y="274638"/>
            <a:ext cx="8229600" cy="1143000"/>
          </a:xfrm>
        </p:spPr>
        <p:txBody>
          <a:bodyPr/>
          <a:lstStyle/>
          <a:p>
            <a:pPr eaLnBrk="1" hangingPunct="1"/>
            <a:r>
              <a:rPr lang="en-US" altLang="zh-CN" sz="4000"/>
              <a:t>7.1.4</a:t>
            </a:r>
            <a:r>
              <a:rPr lang="zh-CN" altLang="en-US" sz="4000" b="1"/>
              <a:t>数据库设计过程中的各级模式</a:t>
            </a:r>
          </a:p>
        </p:txBody>
      </p:sp>
      <p:pic>
        <p:nvPicPr>
          <p:cNvPr id="23556" name="Picture 4">
            <a:extLst>
              <a:ext uri="{FF2B5EF4-FFF2-40B4-BE49-F238E27FC236}">
                <a16:creationId xmlns:a16="http://schemas.microsoft.com/office/drawing/2014/main" id="{D4E5F614-52E5-4A84-9665-C4F23FCDEC9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0825" y="1341438"/>
            <a:ext cx="8642350" cy="4856162"/>
          </a:xfr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a:extLst>
              <a:ext uri="{FF2B5EF4-FFF2-40B4-BE49-F238E27FC236}">
                <a16:creationId xmlns:a16="http://schemas.microsoft.com/office/drawing/2014/main" id="{C545D2FD-75E3-44D3-BA15-4C28166D223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80B9E0B-CFB7-4852-8C8C-B1FE2056357D}" type="slidenum">
              <a:rPr lang="zh-CN" altLang="en-US" sz="1400" smtClean="0"/>
              <a:pPr>
                <a:spcBef>
                  <a:spcPct val="0"/>
                </a:spcBef>
                <a:buFontTx/>
                <a:buNone/>
              </a:pPr>
              <a:t>21</a:t>
            </a:fld>
            <a:endParaRPr lang="en-US" altLang="zh-CN" sz="1400"/>
          </a:p>
        </p:txBody>
      </p:sp>
      <p:sp>
        <p:nvSpPr>
          <p:cNvPr id="24579" name="Rectangle 2">
            <a:extLst>
              <a:ext uri="{FF2B5EF4-FFF2-40B4-BE49-F238E27FC236}">
                <a16:creationId xmlns:a16="http://schemas.microsoft.com/office/drawing/2014/main" id="{B421EB12-00E8-4658-BC5A-A0621657DE39}"/>
              </a:ext>
            </a:extLst>
          </p:cNvPr>
          <p:cNvSpPr>
            <a:spLocks noGrp="1" noChangeArrowheads="1"/>
          </p:cNvSpPr>
          <p:nvPr>
            <p:ph type="title"/>
          </p:nvPr>
        </p:nvSpPr>
        <p:spPr/>
        <p:txBody>
          <a:bodyPr/>
          <a:lstStyle/>
          <a:p>
            <a:pPr eaLnBrk="1" hangingPunct="1"/>
            <a:r>
              <a:rPr lang="en-US" altLang="zh-CN"/>
              <a:t>7.2 </a:t>
            </a:r>
            <a:r>
              <a:rPr lang="zh-CN" altLang="en-US" b="1"/>
              <a:t>需求分析</a:t>
            </a:r>
          </a:p>
        </p:txBody>
      </p:sp>
      <p:sp>
        <p:nvSpPr>
          <p:cNvPr id="24580" name="Rectangle 3">
            <a:extLst>
              <a:ext uri="{FF2B5EF4-FFF2-40B4-BE49-F238E27FC236}">
                <a16:creationId xmlns:a16="http://schemas.microsoft.com/office/drawing/2014/main" id="{5AF836A6-7714-4254-B84C-0D4EFE431BCB}"/>
              </a:ext>
            </a:extLst>
          </p:cNvPr>
          <p:cNvSpPr>
            <a:spLocks noGrp="1" noChangeArrowheads="1"/>
          </p:cNvSpPr>
          <p:nvPr>
            <p:ph type="body" idx="1"/>
          </p:nvPr>
        </p:nvSpPr>
        <p:spPr>
          <a:xfrm>
            <a:off x="457200" y="1600200"/>
            <a:ext cx="8229600" cy="2549525"/>
          </a:xfrm>
        </p:spPr>
        <p:txBody>
          <a:bodyPr/>
          <a:lstStyle/>
          <a:p>
            <a:pPr eaLnBrk="1" hangingPunct="1">
              <a:buFontTx/>
              <a:buNone/>
            </a:pPr>
            <a:r>
              <a:rPr lang="en-US" altLang="zh-CN" sz="4000" b="1"/>
              <a:t>7.2.1 </a:t>
            </a:r>
            <a:r>
              <a:rPr lang="zh-CN" altLang="en-US" sz="4000"/>
              <a:t>需求分析的任务</a:t>
            </a:r>
          </a:p>
          <a:p>
            <a:pPr eaLnBrk="1" hangingPunct="1">
              <a:buFontTx/>
              <a:buNone/>
            </a:pPr>
            <a:r>
              <a:rPr lang="en-US" altLang="zh-CN" sz="4000" b="1"/>
              <a:t>7.2.2 </a:t>
            </a:r>
            <a:r>
              <a:rPr lang="zh-CN" altLang="en-US" sz="4000"/>
              <a:t>需求分析的方法</a:t>
            </a:r>
          </a:p>
          <a:p>
            <a:pPr eaLnBrk="1" hangingPunct="1">
              <a:buFontTx/>
              <a:buNone/>
            </a:pPr>
            <a:r>
              <a:rPr lang="en-US" altLang="zh-CN" sz="4000" b="1"/>
              <a:t>7.2.3 </a:t>
            </a:r>
            <a:r>
              <a:rPr lang="zh-CN" altLang="en-US" sz="4000"/>
              <a:t>数据字典</a:t>
            </a:r>
          </a:p>
          <a:p>
            <a:pPr eaLnBrk="1" hangingPunct="1"/>
            <a:endParaRPr lang="zh-CN" altLang="en-US" sz="4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a:extLst>
              <a:ext uri="{FF2B5EF4-FFF2-40B4-BE49-F238E27FC236}">
                <a16:creationId xmlns:a16="http://schemas.microsoft.com/office/drawing/2014/main" id="{7EB3E067-9A66-47C7-A2EB-03D22424EB0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BC8BE4A-E2EE-4DCB-B831-AD742003614D}" type="slidenum">
              <a:rPr lang="zh-CN" altLang="en-US" sz="1400" smtClean="0"/>
              <a:pPr>
                <a:spcBef>
                  <a:spcPct val="0"/>
                </a:spcBef>
                <a:buFontTx/>
                <a:buNone/>
              </a:pPr>
              <a:t>22</a:t>
            </a:fld>
            <a:endParaRPr lang="en-US" altLang="zh-CN" sz="1400"/>
          </a:p>
        </p:txBody>
      </p:sp>
      <p:sp>
        <p:nvSpPr>
          <p:cNvPr id="25603" name="Rectangle 2">
            <a:extLst>
              <a:ext uri="{FF2B5EF4-FFF2-40B4-BE49-F238E27FC236}">
                <a16:creationId xmlns:a16="http://schemas.microsoft.com/office/drawing/2014/main" id="{D668FAD4-EA36-4A87-B987-50D6AEFCB720}"/>
              </a:ext>
            </a:extLst>
          </p:cNvPr>
          <p:cNvSpPr>
            <a:spLocks noGrp="1" noChangeArrowheads="1"/>
          </p:cNvSpPr>
          <p:nvPr>
            <p:ph type="title"/>
          </p:nvPr>
        </p:nvSpPr>
        <p:spPr/>
        <p:txBody>
          <a:bodyPr/>
          <a:lstStyle/>
          <a:p>
            <a:pPr eaLnBrk="1" hangingPunct="1"/>
            <a:r>
              <a:rPr lang="en-US" altLang="zh-CN"/>
              <a:t>7.2.1 </a:t>
            </a:r>
            <a:r>
              <a:rPr lang="zh-CN" altLang="en-US" b="1"/>
              <a:t>需求分析的任务</a:t>
            </a:r>
          </a:p>
        </p:txBody>
      </p:sp>
      <p:sp>
        <p:nvSpPr>
          <p:cNvPr id="25604" name="Rectangle 3">
            <a:extLst>
              <a:ext uri="{FF2B5EF4-FFF2-40B4-BE49-F238E27FC236}">
                <a16:creationId xmlns:a16="http://schemas.microsoft.com/office/drawing/2014/main" id="{1A14673F-3394-4437-9DB4-D70EA4FCBB70}"/>
              </a:ext>
            </a:extLst>
          </p:cNvPr>
          <p:cNvSpPr>
            <a:spLocks noGrp="1" noChangeArrowheads="1"/>
          </p:cNvSpPr>
          <p:nvPr>
            <p:ph type="body" idx="1"/>
          </p:nvPr>
        </p:nvSpPr>
        <p:spPr>
          <a:xfrm>
            <a:off x="457200" y="1600200"/>
            <a:ext cx="8229600" cy="2765425"/>
          </a:xfrm>
        </p:spPr>
        <p:txBody>
          <a:bodyPr/>
          <a:lstStyle/>
          <a:p>
            <a:pPr eaLnBrk="1" hangingPunct="1"/>
            <a:r>
              <a:rPr lang="zh-CN" altLang="en-US" sz="4000"/>
              <a:t>需求分析的任务</a:t>
            </a:r>
          </a:p>
          <a:p>
            <a:pPr eaLnBrk="1" hangingPunct="1"/>
            <a:r>
              <a:rPr lang="zh-CN" altLang="en-US" sz="4000"/>
              <a:t>需求分析的重点</a:t>
            </a:r>
          </a:p>
          <a:p>
            <a:pPr eaLnBrk="1" hangingPunct="1"/>
            <a:r>
              <a:rPr lang="zh-CN" altLang="en-US" sz="4000"/>
              <a:t>需求分析的难点</a:t>
            </a:r>
          </a:p>
          <a:p>
            <a:pPr eaLnBrk="1" hangingPunct="1"/>
            <a:endParaRPr lang="zh-CN" altLang="en-US" sz="4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a:extLst>
              <a:ext uri="{FF2B5EF4-FFF2-40B4-BE49-F238E27FC236}">
                <a16:creationId xmlns:a16="http://schemas.microsoft.com/office/drawing/2014/main" id="{37A1E63E-61D5-40B1-A7E7-26979EE7829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9B73561-AA24-4212-B672-FE1446D874D4}" type="slidenum">
              <a:rPr lang="zh-CN" altLang="en-US" sz="1400" smtClean="0"/>
              <a:pPr>
                <a:spcBef>
                  <a:spcPct val="0"/>
                </a:spcBef>
                <a:buFontTx/>
                <a:buNone/>
              </a:pPr>
              <a:t>23</a:t>
            </a:fld>
            <a:endParaRPr lang="en-US" altLang="zh-CN" sz="1400"/>
          </a:p>
        </p:txBody>
      </p:sp>
      <p:sp>
        <p:nvSpPr>
          <p:cNvPr id="26627" name="Rectangle 2">
            <a:extLst>
              <a:ext uri="{FF2B5EF4-FFF2-40B4-BE49-F238E27FC236}">
                <a16:creationId xmlns:a16="http://schemas.microsoft.com/office/drawing/2014/main" id="{41B6B988-510E-4702-8123-AFD077B6BAB1}"/>
              </a:ext>
            </a:extLst>
          </p:cNvPr>
          <p:cNvSpPr>
            <a:spLocks noGrp="1" noChangeArrowheads="1"/>
          </p:cNvSpPr>
          <p:nvPr>
            <p:ph type="title"/>
          </p:nvPr>
        </p:nvSpPr>
        <p:spPr/>
        <p:txBody>
          <a:bodyPr/>
          <a:lstStyle/>
          <a:p>
            <a:pPr eaLnBrk="1" hangingPunct="1"/>
            <a:r>
              <a:rPr lang="zh-CN" altLang="en-US" b="1"/>
              <a:t>需求分析的任务</a:t>
            </a:r>
          </a:p>
        </p:txBody>
      </p:sp>
      <p:sp>
        <p:nvSpPr>
          <p:cNvPr id="36867" name="Rectangle 3">
            <a:extLst>
              <a:ext uri="{FF2B5EF4-FFF2-40B4-BE49-F238E27FC236}">
                <a16:creationId xmlns:a16="http://schemas.microsoft.com/office/drawing/2014/main" id="{AFA36C58-B696-4F47-B40A-840FB11D6873}"/>
              </a:ext>
            </a:extLst>
          </p:cNvPr>
          <p:cNvSpPr>
            <a:spLocks noGrp="1" noChangeArrowheads="1"/>
          </p:cNvSpPr>
          <p:nvPr>
            <p:ph type="body" idx="1"/>
          </p:nvPr>
        </p:nvSpPr>
        <p:spPr>
          <a:xfrm>
            <a:off x="395288" y="1412875"/>
            <a:ext cx="8435975" cy="5140325"/>
          </a:xfrm>
        </p:spPr>
        <p:txBody>
          <a:bodyPr/>
          <a:lstStyle/>
          <a:p>
            <a:pPr eaLnBrk="1" hangingPunct="1"/>
            <a:r>
              <a:rPr lang="zh-CN" altLang="en-US" sz="3600"/>
              <a:t>详细调查现实世界要处理的对象（组织、部门、企业等）</a:t>
            </a:r>
            <a:endParaRPr lang="en-US" altLang="zh-CN" sz="3600"/>
          </a:p>
          <a:p>
            <a:pPr eaLnBrk="1" hangingPunct="1"/>
            <a:r>
              <a:rPr lang="zh-CN" altLang="en-US" sz="3600"/>
              <a:t>充分了解原系统（手工系统或计算机系统）工作概况</a:t>
            </a:r>
          </a:p>
          <a:p>
            <a:pPr eaLnBrk="1" hangingPunct="1"/>
            <a:r>
              <a:rPr lang="zh-CN" altLang="en-US" sz="3600"/>
              <a:t>明确用户的各种需求</a:t>
            </a:r>
          </a:p>
          <a:p>
            <a:pPr eaLnBrk="1" hangingPunct="1"/>
            <a:r>
              <a:rPr lang="zh-CN" altLang="en-US" sz="3600"/>
              <a:t>确定新系统的功能</a:t>
            </a:r>
          </a:p>
          <a:p>
            <a:pPr eaLnBrk="1" hangingPunct="1"/>
            <a:r>
              <a:rPr lang="zh-CN" altLang="en-US" sz="3600">
                <a:solidFill>
                  <a:schemeClr val="accent2"/>
                </a:solidFill>
              </a:rPr>
              <a:t>充分考虑今后可能的扩充和改变，不能仅仅按当前应用需求来设计数据库</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86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a:extLst>
              <a:ext uri="{FF2B5EF4-FFF2-40B4-BE49-F238E27FC236}">
                <a16:creationId xmlns:a16="http://schemas.microsoft.com/office/drawing/2014/main" id="{5BB4C514-64C8-4AE7-9CC7-012CC9B5638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D208B7E-195E-4307-A7AC-196069A75EE0}" type="slidenum">
              <a:rPr lang="zh-CN" altLang="en-US" sz="1400" smtClean="0"/>
              <a:pPr>
                <a:spcBef>
                  <a:spcPct val="0"/>
                </a:spcBef>
                <a:buFontTx/>
                <a:buNone/>
              </a:pPr>
              <a:t>24</a:t>
            </a:fld>
            <a:endParaRPr lang="en-US" altLang="zh-CN" sz="1400"/>
          </a:p>
        </p:txBody>
      </p:sp>
      <p:sp>
        <p:nvSpPr>
          <p:cNvPr id="27651" name="Rectangle 2">
            <a:extLst>
              <a:ext uri="{FF2B5EF4-FFF2-40B4-BE49-F238E27FC236}">
                <a16:creationId xmlns:a16="http://schemas.microsoft.com/office/drawing/2014/main" id="{6A55A553-E090-4BE2-9893-A3AAB55314EC}"/>
              </a:ext>
            </a:extLst>
          </p:cNvPr>
          <p:cNvSpPr>
            <a:spLocks noGrp="1" noChangeArrowheads="1"/>
          </p:cNvSpPr>
          <p:nvPr>
            <p:ph type="title"/>
          </p:nvPr>
        </p:nvSpPr>
        <p:spPr/>
        <p:txBody>
          <a:bodyPr/>
          <a:lstStyle/>
          <a:p>
            <a:pPr eaLnBrk="1" hangingPunct="1"/>
            <a:r>
              <a:rPr lang="zh-CN" altLang="en-US" b="1" dirty="0"/>
              <a:t>需求分析的重点</a:t>
            </a:r>
          </a:p>
        </p:txBody>
      </p:sp>
      <p:sp>
        <p:nvSpPr>
          <p:cNvPr id="24580" name="Rectangle 3">
            <a:extLst>
              <a:ext uri="{FF2B5EF4-FFF2-40B4-BE49-F238E27FC236}">
                <a16:creationId xmlns:a16="http://schemas.microsoft.com/office/drawing/2014/main" id="{4F69F3F2-08D1-480A-83CB-93024C8FB34B}"/>
              </a:ext>
            </a:extLst>
          </p:cNvPr>
          <p:cNvSpPr>
            <a:spLocks noGrp="1" noChangeArrowheads="1"/>
          </p:cNvSpPr>
          <p:nvPr>
            <p:ph type="body" idx="1"/>
          </p:nvPr>
        </p:nvSpPr>
        <p:spPr>
          <a:xfrm>
            <a:off x="538163" y="1495425"/>
            <a:ext cx="8066087" cy="4525963"/>
          </a:xfrm>
        </p:spPr>
        <p:txBody>
          <a:bodyPr/>
          <a:lstStyle/>
          <a:p>
            <a:pPr marL="0" indent="0" eaLnBrk="1" hangingPunct="1">
              <a:buFontTx/>
              <a:buNone/>
            </a:pPr>
            <a:r>
              <a:rPr lang="zh-CN" altLang="en-US" sz="4000" dirty="0"/>
              <a:t>调查的重点是</a:t>
            </a:r>
            <a:r>
              <a:rPr lang="zh-CN" altLang="en-US" sz="4000" dirty="0">
                <a:solidFill>
                  <a:schemeClr val="accent2"/>
                </a:solidFill>
              </a:rPr>
              <a:t>“</a:t>
            </a:r>
            <a:r>
              <a:rPr lang="zh-CN" altLang="en-US" sz="4000" b="1" dirty="0">
                <a:solidFill>
                  <a:srgbClr val="00B0F0"/>
                </a:solidFill>
              </a:rPr>
              <a:t>数据</a:t>
            </a:r>
            <a:r>
              <a:rPr lang="zh-CN" altLang="en-US" sz="4000" dirty="0">
                <a:solidFill>
                  <a:schemeClr val="accent2"/>
                </a:solidFill>
              </a:rPr>
              <a:t>”和“</a:t>
            </a:r>
            <a:r>
              <a:rPr lang="zh-CN" altLang="en-US" sz="4000" b="1" dirty="0">
                <a:solidFill>
                  <a:srgbClr val="00B0F0"/>
                </a:solidFill>
              </a:rPr>
              <a:t>处理</a:t>
            </a:r>
            <a:r>
              <a:rPr lang="zh-CN" altLang="en-US" sz="4000" dirty="0">
                <a:solidFill>
                  <a:schemeClr val="accent2"/>
                </a:solidFill>
              </a:rPr>
              <a:t>”</a:t>
            </a:r>
            <a:r>
              <a:rPr lang="zh-CN" altLang="en-US" sz="4000" dirty="0"/>
              <a:t>，通过调查、收集与分析，获得用户对数据库的要求</a:t>
            </a:r>
          </a:p>
          <a:p>
            <a:pPr marL="984250" lvl="1" indent="-719138" eaLnBrk="1" hangingPunct="1">
              <a:buFontTx/>
              <a:buAutoNum type="circleNumDbPlain"/>
            </a:pPr>
            <a:r>
              <a:rPr lang="zh-CN" altLang="en-US" sz="4400" b="1" dirty="0">
                <a:solidFill>
                  <a:srgbClr val="00B0F0"/>
                </a:solidFill>
              </a:rPr>
              <a:t>信息要求</a:t>
            </a:r>
          </a:p>
          <a:p>
            <a:pPr marL="984250" lvl="1" indent="-719138" eaLnBrk="1" hangingPunct="1">
              <a:buFontTx/>
              <a:buAutoNum type="circleNumDbPlain"/>
            </a:pPr>
            <a:r>
              <a:rPr lang="zh-CN" altLang="en-US" sz="4400" b="1" dirty="0">
                <a:solidFill>
                  <a:srgbClr val="00B0F0"/>
                </a:solidFill>
              </a:rPr>
              <a:t>处理要求</a:t>
            </a:r>
          </a:p>
          <a:p>
            <a:pPr marL="984250" lvl="1" indent="-719138" eaLnBrk="1" hangingPunct="1">
              <a:buFontTx/>
              <a:buAutoNum type="circleNumDbPlain"/>
            </a:pPr>
            <a:r>
              <a:rPr lang="zh-CN" altLang="en-US" sz="4400" b="1" dirty="0">
                <a:solidFill>
                  <a:srgbClr val="00B0F0"/>
                </a:solidFill>
              </a:rPr>
              <a:t>安全性与完整性要求</a:t>
            </a:r>
          </a:p>
          <a:p>
            <a:pPr marL="0" indent="0" eaLnBrk="1" hangingPunct="1"/>
            <a:endParaRPr lang="zh-CN" altLang="en-US" sz="4000"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8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8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58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a:extLst>
              <a:ext uri="{FF2B5EF4-FFF2-40B4-BE49-F238E27FC236}">
                <a16:creationId xmlns:a16="http://schemas.microsoft.com/office/drawing/2014/main" id="{F3A0873A-D09F-4976-B9B3-62E3C6D3F03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262180E-2679-467E-9E81-8DBD25169FAC}" type="slidenum">
              <a:rPr lang="zh-CN" altLang="en-US" sz="1400" smtClean="0"/>
              <a:pPr>
                <a:spcBef>
                  <a:spcPct val="0"/>
                </a:spcBef>
                <a:buFontTx/>
                <a:buNone/>
              </a:pPr>
              <a:t>25</a:t>
            </a:fld>
            <a:endParaRPr lang="en-US" altLang="zh-CN" sz="1400"/>
          </a:p>
        </p:txBody>
      </p:sp>
      <p:sp>
        <p:nvSpPr>
          <p:cNvPr id="28675" name="Rectangle 2">
            <a:extLst>
              <a:ext uri="{FF2B5EF4-FFF2-40B4-BE49-F238E27FC236}">
                <a16:creationId xmlns:a16="http://schemas.microsoft.com/office/drawing/2014/main" id="{49209FA0-C28A-4979-8C20-FE87495BE964}"/>
              </a:ext>
            </a:extLst>
          </p:cNvPr>
          <p:cNvSpPr>
            <a:spLocks noGrp="1" noChangeArrowheads="1"/>
          </p:cNvSpPr>
          <p:nvPr>
            <p:ph type="title"/>
          </p:nvPr>
        </p:nvSpPr>
        <p:spPr/>
        <p:txBody>
          <a:bodyPr/>
          <a:lstStyle/>
          <a:p>
            <a:pPr eaLnBrk="1" hangingPunct="1"/>
            <a:r>
              <a:rPr lang="zh-CN" altLang="en-US" b="1"/>
              <a:t>需求分析的难点</a:t>
            </a:r>
          </a:p>
        </p:txBody>
      </p:sp>
      <p:sp>
        <p:nvSpPr>
          <p:cNvPr id="25604" name="Rectangle 3">
            <a:extLst>
              <a:ext uri="{FF2B5EF4-FFF2-40B4-BE49-F238E27FC236}">
                <a16:creationId xmlns:a16="http://schemas.microsoft.com/office/drawing/2014/main" id="{9803DE43-23EE-489B-A477-34B886FF87AA}"/>
              </a:ext>
            </a:extLst>
          </p:cNvPr>
          <p:cNvSpPr>
            <a:spLocks noGrp="1" noChangeArrowheads="1"/>
          </p:cNvSpPr>
          <p:nvPr>
            <p:ph type="body" idx="1"/>
          </p:nvPr>
        </p:nvSpPr>
        <p:spPr>
          <a:xfrm>
            <a:off x="457200" y="1600200"/>
            <a:ext cx="8507413" cy="4525963"/>
          </a:xfrm>
        </p:spPr>
        <p:txBody>
          <a:bodyPr/>
          <a:lstStyle/>
          <a:p>
            <a:pPr eaLnBrk="1" hangingPunct="1"/>
            <a:r>
              <a:rPr lang="zh-CN" altLang="en-US" sz="4000"/>
              <a:t>确定用户的最终需求</a:t>
            </a:r>
          </a:p>
          <a:p>
            <a:pPr lvl="1" eaLnBrk="1" hangingPunct="1"/>
            <a:r>
              <a:rPr lang="zh-CN" altLang="en-US" sz="3600"/>
              <a:t>用户缺少计算机知识</a:t>
            </a:r>
          </a:p>
          <a:p>
            <a:pPr lvl="1" eaLnBrk="1" hangingPunct="1"/>
            <a:r>
              <a:rPr lang="zh-CN" altLang="en-US" sz="3600"/>
              <a:t>设计人员缺少用户的专业知识</a:t>
            </a:r>
          </a:p>
          <a:p>
            <a:pPr eaLnBrk="1" hangingPunct="1"/>
            <a:r>
              <a:rPr lang="zh-CN" altLang="en-US" sz="4000"/>
              <a:t>解决方法</a:t>
            </a:r>
          </a:p>
          <a:p>
            <a:pPr lvl="1" eaLnBrk="1" hangingPunct="1"/>
            <a:r>
              <a:rPr lang="zh-CN" altLang="en-US" sz="3600"/>
              <a:t>设计人员必须不断深入地与用户进行交流</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a:extLst>
              <a:ext uri="{FF2B5EF4-FFF2-40B4-BE49-F238E27FC236}">
                <a16:creationId xmlns:a16="http://schemas.microsoft.com/office/drawing/2014/main" id="{9C0D01C9-DFDF-41EF-B83D-6E777558801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E39A479-B561-4A25-AE78-E9AA9D1100AC}" type="slidenum">
              <a:rPr lang="zh-CN" altLang="en-US" sz="1400" smtClean="0"/>
              <a:pPr>
                <a:spcBef>
                  <a:spcPct val="0"/>
                </a:spcBef>
                <a:buFontTx/>
                <a:buNone/>
              </a:pPr>
              <a:t>26</a:t>
            </a:fld>
            <a:endParaRPr lang="en-US" altLang="zh-CN" sz="1400"/>
          </a:p>
        </p:txBody>
      </p:sp>
      <p:sp>
        <p:nvSpPr>
          <p:cNvPr id="29699" name="Rectangle 2">
            <a:extLst>
              <a:ext uri="{FF2B5EF4-FFF2-40B4-BE49-F238E27FC236}">
                <a16:creationId xmlns:a16="http://schemas.microsoft.com/office/drawing/2014/main" id="{20C0B832-3F85-4E00-8CFC-CFDCD5B180BE}"/>
              </a:ext>
            </a:extLst>
          </p:cNvPr>
          <p:cNvSpPr>
            <a:spLocks noGrp="1" noChangeArrowheads="1"/>
          </p:cNvSpPr>
          <p:nvPr>
            <p:ph type="title"/>
          </p:nvPr>
        </p:nvSpPr>
        <p:spPr/>
        <p:txBody>
          <a:bodyPr/>
          <a:lstStyle/>
          <a:p>
            <a:pPr eaLnBrk="1" hangingPunct="1"/>
            <a:r>
              <a:rPr lang="en-US" altLang="zh-CN"/>
              <a:t>7.2.2 </a:t>
            </a:r>
            <a:r>
              <a:rPr lang="zh-CN" altLang="en-US" b="1"/>
              <a:t>需求分析的方法</a:t>
            </a:r>
          </a:p>
        </p:txBody>
      </p:sp>
      <p:sp>
        <p:nvSpPr>
          <p:cNvPr id="29700" name="Rectangle 3">
            <a:extLst>
              <a:ext uri="{FF2B5EF4-FFF2-40B4-BE49-F238E27FC236}">
                <a16:creationId xmlns:a16="http://schemas.microsoft.com/office/drawing/2014/main" id="{A6CED396-5077-4E0E-95C0-2ADF424782EB}"/>
              </a:ext>
            </a:extLst>
          </p:cNvPr>
          <p:cNvSpPr>
            <a:spLocks noGrp="1" noChangeArrowheads="1"/>
          </p:cNvSpPr>
          <p:nvPr>
            <p:ph type="body" idx="1"/>
          </p:nvPr>
        </p:nvSpPr>
        <p:spPr>
          <a:xfrm>
            <a:off x="684213" y="1773238"/>
            <a:ext cx="7127875" cy="2405062"/>
          </a:xfrm>
        </p:spPr>
        <p:txBody>
          <a:bodyPr/>
          <a:lstStyle/>
          <a:p>
            <a:pPr eaLnBrk="1" hangingPunct="1"/>
            <a:r>
              <a:rPr lang="zh-CN" altLang="en-US" sz="4000"/>
              <a:t>调查需求</a:t>
            </a:r>
          </a:p>
          <a:p>
            <a:pPr eaLnBrk="1" hangingPunct="1"/>
            <a:r>
              <a:rPr lang="zh-CN" altLang="en-US" sz="4000"/>
              <a:t>达成共识</a:t>
            </a:r>
          </a:p>
          <a:p>
            <a:pPr eaLnBrk="1" hangingPunct="1"/>
            <a:r>
              <a:rPr lang="zh-CN" altLang="en-US" sz="4000"/>
              <a:t>分析表达需求</a:t>
            </a:r>
          </a:p>
          <a:p>
            <a:pPr eaLnBrk="1" hangingPunct="1"/>
            <a:endParaRPr lang="zh-CN" altLang="en-US" sz="4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a:extLst>
              <a:ext uri="{FF2B5EF4-FFF2-40B4-BE49-F238E27FC236}">
                <a16:creationId xmlns:a16="http://schemas.microsoft.com/office/drawing/2014/main" id="{8B968E6A-F83E-48EC-BB15-5164E83BB66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1CCD63B-4440-4D2D-80DE-308D169D600E}" type="slidenum">
              <a:rPr lang="zh-CN" altLang="en-US" sz="1400" smtClean="0"/>
              <a:pPr>
                <a:spcBef>
                  <a:spcPct val="0"/>
                </a:spcBef>
                <a:buFontTx/>
                <a:buNone/>
              </a:pPr>
              <a:t>27</a:t>
            </a:fld>
            <a:endParaRPr lang="en-US" altLang="zh-CN" sz="1400"/>
          </a:p>
        </p:txBody>
      </p:sp>
      <p:sp>
        <p:nvSpPr>
          <p:cNvPr id="30723" name="Rectangle 2">
            <a:extLst>
              <a:ext uri="{FF2B5EF4-FFF2-40B4-BE49-F238E27FC236}">
                <a16:creationId xmlns:a16="http://schemas.microsoft.com/office/drawing/2014/main" id="{B8334F37-E213-4A4B-A112-1A07C19EB055}"/>
              </a:ext>
            </a:extLst>
          </p:cNvPr>
          <p:cNvSpPr>
            <a:spLocks noGrp="1" noChangeArrowheads="1"/>
          </p:cNvSpPr>
          <p:nvPr>
            <p:ph type="title"/>
          </p:nvPr>
        </p:nvSpPr>
        <p:spPr/>
        <p:txBody>
          <a:bodyPr/>
          <a:lstStyle/>
          <a:p>
            <a:pPr eaLnBrk="1" hangingPunct="1"/>
            <a:r>
              <a:rPr lang="zh-CN" altLang="en-US" b="1"/>
              <a:t>调查用户需求的具体步骤</a:t>
            </a:r>
          </a:p>
        </p:txBody>
      </p:sp>
      <p:sp>
        <p:nvSpPr>
          <p:cNvPr id="27652" name="Rectangle 3">
            <a:extLst>
              <a:ext uri="{FF2B5EF4-FFF2-40B4-BE49-F238E27FC236}">
                <a16:creationId xmlns:a16="http://schemas.microsoft.com/office/drawing/2014/main" id="{CD3C145A-042A-42CD-ACFD-F4CA20BB4D1E}"/>
              </a:ext>
            </a:extLst>
          </p:cNvPr>
          <p:cNvSpPr>
            <a:spLocks noGrp="1" noChangeArrowheads="1"/>
          </p:cNvSpPr>
          <p:nvPr>
            <p:ph type="body" idx="1"/>
          </p:nvPr>
        </p:nvSpPr>
        <p:spPr>
          <a:xfrm>
            <a:off x="457200" y="1484313"/>
            <a:ext cx="8329613" cy="4681537"/>
          </a:xfrm>
        </p:spPr>
        <p:txBody>
          <a:bodyPr/>
          <a:lstStyle/>
          <a:p>
            <a:pPr eaLnBrk="1" hangingPunct="1"/>
            <a:r>
              <a:rPr lang="zh-CN" altLang="en-US" sz="3600"/>
              <a:t>调查组织机构情况</a:t>
            </a:r>
          </a:p>
          <a:p>
            <a:pPr eaLnBrk="1" hangingPunct="1"/>
            <a:r>
              <a:rPr lang="zh-CN" altLang="en-US" sz="3600"/>
              <a:t>调查各部门的业务活动情况</a:t>
            </a:r>
          </a:p>
          <a:p>
            <a:pPr eaLnBrk="1" hangingPunct="1"/>
            <a:r>
              <a:rPr lang="zh-CN" altLang="en-US" sz="3600"/>
              <a:t>在熟悉业务活动基础上，协助用户明确对新系统的各种要求，包括</a:t>
            </a:r>
            <a:r>
              <a:rPr lang="zh-CN" altLang="en-US" sz="3600">
                <a:solidFill>
                  <a:schemeClr val="accent2"/>
                </a:solidFill>
              </a:rPr>
              <a:t>信息要求、处理要求、安全性与完整性要求</a:t>
            </a:r>
          </a:p>
          <a:p>
            <a:pPr eaLnBrk="1" hangingPunct="1"/>
            <a:r>
              <a:rPr lang="zh-CN" altLang="en-US" sz="3600"/>
              <a:t>确定新系统的边界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65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65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a:extLst>
              <a:ext uri="{FF2B5EF4-FFF2-40B4-BE49-F238E27FC236}">
                <a16:creationId xmlns:a16="http://schemas.microsoft.com/office/drawing/2014/main" id="{204DC0AB-1283-4E18-B8AB-81986BF619C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60D4863-D150-4EA1-B807-E624E8710F96}" type="slidenum">
              <a:rPr lang="zh-CN" altLang="en-US" sz="1400" smtClean="0"/>
              <a:pPr>
                <a:spcBef>
                  <a:spcPct val="0"/>
                </a:spcBef>
                <a:buFontTx/>
                <a:buNone/>
              </a:pPr>
              <a:t>28</a:t>
            </a:fld>
            <a:endParaRPr lang="en-US" altLang="zh-CN" sz="1400"/>
          </a:p>
        </p:txBody>
      </p:sp>
      <p:sp>
        <p:nvSpPr>
          <p:cNvPr id="31747" name="Rectangle 2">
            <a:extLst>
              <a:ext uri="{FF2B5EF4-FFF2-40B4-BE49-F238E27FC236}">
                <a16:creationId xmlns:a16="http://schemas.microsoft.com/office/drawing/2014/main" id="{66B28A94-F18B-4A49-A909-AEE69ED8EC93}"/>
              </a:ext>
            </a:extLst>
          </p:cNvPr>
          <p:cNvSpPr>
            <a:spLocks noGrp="1" noChangeArrowheads="1"/>
          </p:cNvSpPr>
          <p:nvPr>
            <p:ph type="title"/>
          </p:nvPr>
        </p:nvSpPr>
        <p:spPr/>
        <p:txBody>
          <a:bodyPr/>
          <a:lstStyle/>
          <a:p>
            <a:pPr eaLnBrk="1" hangingPunct="1"/>
            <a:r>
              <a:rPr lang="zh-CN" altLang="en-US" b="1"/>
              <a:t>常用的调查方法</a:t>
            </a:r>
          </a:p>
        </p:txBody>
      </p:sp>
      <p:sp>
        <p:nvSpPr>
          <p:cNvPr id="31748" name="Rectangle 3">
            <a:extLst>
              <a:ext uri="{FF2B5EF4-FFF2-40B4-BE49-F238E27FC236}">
                <a16:creationId xmlns:a16="http://schemas.microsoft.com/office/drawing/2014/main" id="{F6E9FAAC-8D82-494C-8566-DE8B993E3074}"/>
              </a:ext>
            </a:extLst>
          </p:cNvPr>
          <p:cNvSpPr>
            <a:spLocks noGrp="1" noChangeArrowheads="1"/>
          </p:cNvSpPr>
          <p:nvPr>
            <p:ph type="body" idx="1"/>
          </p:nvPr>
        </p:nvSpPr>
        <p:spPr/>
        <p:txBody>
          <a:bodyPr/>
          <a:lstStyle/>
          <a:p>
            <a:pPr eaLnBrk="1" hangingPunct="1"/>
            <a:r>
              <a:rPr lang="zh-CN" altLang="en-US" sz="4000"/>
              <a:t>跟班作业</a:t>
            </a:r>
          </a:p>
          <a:p>
            <a:pPr eaLnBrk="1" hangingPunct="1"/>
            <a:r>
              <a:rPr lang="zh-CN" altLang="en-US" sz="4000"/>
              <a:t>开调查会</a:t>
            </a:r>
          </a:p>
          <a:p>
            <a:pPr eaLnBrk="1" hangingPunct="1"/>
            <a:r>
              <a:rPr lang="zh-CN" altLang="en-US" sz="4000"/>
              <a:t>请专人介绍</a:t>
            </a:r>
          </a:p>
          <a:p>
            <a:pPr eaLnBrk="1" hangingPunct="1"/>
            <a:r>
              <a:rPr lang="zh-CN" altLang="en-US" sz="4000"/>
              <a:t>询问</a:t>
            </a:r>
          </a:p>
          <a:p>
            <a:pPr eaLnBrk="1" hangingPunct="1"/>
            <a:r>
              <a:rPr lang="zh-CN" altLang="en-US" sz="4000"/>
              <a:t>设计调查表请用户填写</a:t>
            </a:r>
          </a:p>
          <a:p>
            <a:pPr eaLnBrk="1" hangingPunct="1"/>
            <a:r>
              <a:rPr lang="zh-CN" altLang="en-US" sz="4000"/>
              <a:t>查阅记录</a:t>
            </a:r>
          </a:p>
          <a:p>
            <a:pPr eaLnBrk="1" hangingPunct="1"/>
            <a:endParaRPr lang="zh-CN" altLang="en-US" sz="4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a:extLst>
              <a:ext uri="{FF2B5EF4-FFF2-40B4-BE49-F238E27FC236}">
                <a16:creationId xmlns:a16="http://schemas.microsoft.com/office/drawing/2014/main" id="{CA83A071-D074-4AED-BDB9-EDBD1B321F1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5C51F54-9E65-4323-A028-C398094ACF38}" type="slidenum">
              <a:rPr lang="zh-CN" altLang="en-US" sz="1400" smtClean="0"/>
              <a:pPr>
                <a:spcBef>
                  <a:spcPct val="0"/>
                </a:spcBef>
                <a:buFontTx/>
                <a:buNone/>
              </a:pPr>
              <a:t>29</a:t>
            </a:fld>
            <a:endParaRPr lang="en-US" altLang="zh-CN" sz="1400"/>
          </a:p>
        </p:txBody>
      </p:sp>
      <p:sp>
        <p:nvSpPr>
          <p:cNvPr id="32771" name="Rectangle 2">
            <a:extLst>
              <a:ext uri="{FF2B5EF4-FFF2-40B4-BE49-F238E27FC236}">
                <a16:creationId xmlns:a16="http://schemas.microsoft.com/office/drawing/2014/main" id="{C35CED3A-471A-4DF6-B7B8-DB5116F9CDAE}"/>
              </a:ext>
            </a:extLst>
          </p:cNvPr>
          <p:cNvSpPr>
            <a:spLocks noGrp="1" noChangeArrowheads="1"/>
          </p:cNvSpPr>
          <p:nvPr>
            <p:ph type="title"/>
          </p:nvPr>
        </p:nvSpPr>
        <p:spPr/>
        <p:txBody>
          <a:bodyPr/>
          <a:lstStyle/>
          <a:p>
            <a:pPr eaLnBrk="1" hangingPunct="1"/>
            <a:r>
              <a:rPr lang="zh-CN" altLang="en-US" b="1"/>
              <a:t>进一步分析和表达用户需求</a:t>
            </a:r>
          </a:p>
        </p:txBody>
      </p:sp>
      <p:sp>
        <p:nvSpPr>
          <p:cNvPr id="32772" name="Rectangle 3">
            <a:extLst>
              <a:ext uri="{FF2B5EF4-FFF2-40B4-BE49-F238E27FC236}">
                <a16:creationId xmlns:a16="http://schemas.microsoft.com/office/drawing/2014/main" id="{4E6BFDAD-E6BD-434C-8BA4-DDF9E962BDA3}"/>
              </a:ext>
            </a:extLst>
          </p:cNvPr>
          <p:cNvSpPr>
            <a:spLocks noGrp="1" noChangeArrowheads="1"/>
          </p:cNvSpPr>
          <p:nvPr>
            <p:ph type="body" idx="1"/>
          </p:nvPr>
        </p:nvSpPr>
        <p:spPr>
          <a:xfrm>
            <a:off x="457200" y="1600200"/>
            <a:ext cx="7643813" cy="4525963"/>
          </a:xfrm>
        </p:spPr>
        <p:txBody>
          <a:bodyPr/>
          <a:lstStyle/>
          <a:p>
            <a:pPr marL="609600" indent="-609600" eaLnBrk="1" hangingPunct="1">
              <a:buFontTx/>
              <a:buNone/>
            </a:pPr>
            <a:r>
              <a:rPr lang="zh-CN" altLang="en-US" sz="4000"/>
              <a:t>结构化分析方法（</a:t>
            </a:r>
            <a:r>
              <a:rPr lang="en-US" altLang="zh-CN" sz="4000"/>
              <a:t>Structured Analysis</a:t>
            </a:r>
            <a:r>
              <a:rPr lang="zh-CN" altLang="en-US" sz="4000"/>
              <a:t>，简称</a:t>
            </a:r>
            <a:r>
              <a:rPr lang="en-US" altLang="zh-CN" sz="4000"/>
              <a:t>SA</a:t>
            </a:r>
            <a:r>
              <a:rPr lang="zh-CN" altLang="en-US" sz="4000"/>
              <a:t>方法）</a:t>
            </a:r>
          </a:p>
          <a:p>
            <a:pPr marL="990600" lvl="1" indent="-533400" eaLnBrk="1" hangingPunct="1">
              <a:buFontTx/>
              <a:buAutoNum type="circleNumDbPlain"/>
            </a:pPr>
            <a:r>
              <a:rPr lang="zh-CN" altLang="en-US" sz="3600"/>
              <a:t>从最上层的系统组织机构入手</a:t>
            </a:r>
          </a:p>
          <a:p>
            <a:pPr marL="990600" lvl="1" indent="-533400" eaLnBrk="1" hangingPunct="1">
              <a:buFontTx/>
              <a:buAutoNum type="circleNumDbPlain"/>
            </a:pPr>
            <a:r>
              <a:rPr lang="zh-CN" altLang="en-US" sz="3600"/>
              <a:t>采用自顶向下、逐层分解的方式分析系统</a:t>
            </a:r>
          </a:p>
          <a:p>
            <a:pPr marL="609600" indent="-609600" eaLnBrk="1" hangingPunct="1"/>
            <a:endParaRPr lang="zh-CN" altLang="en-US" sz="4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a:extLst>
              <a:ext uri="{FF2B5EF4-FFF2-40B4-BE49-F238E27FC236}">
                <a16:creationId xmlns:a16="http://schemas.microsoft.com/office/drawing/2014/main" id="{FD9C98D5-7E6E-43B8-BC11-F2F86E1E502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A48C141-968F-49F2-BEFC-982A5691DC0F}" type="slidenum">
              <a:rPr lang="zh-CN" altLang="en-US" sz="1400" smtClean="0"/>
              <a:pPr>
                <a:spcBef>
                  <a:spcPct val="0"/>
                </a:spcBef>
                <a:buFontTx/>
                <a:buNone/>
              </a:pPr>
              <a:t>3</a:t>
            </a:fld>
            <a:endParaRPr lang="en-US" altLang="zh-CN" sz="1400"/>
          </a:p>
        </p:txBody>
      </p:sp>
      <p:sp>
        <p:nvSpPr>
          <p:cNvPr id="6147" name="Rectangle 2">
            <a:extLst>
              <a:ext uri="{FF2B5EF4-FFF2-40B4-BE49-F238E27FC236}">
                <a16:creationId xmlns:a16="http://schemas.microsoft.com/office/drawing/2014/main" id="{F856541C-5097-4204-B7C8-F05C4B663CE9}"/>
              </a:ext>
            </a:extLst>
          </p:cNvPr>
          <p:cNvSpPr>
            <a:spLocks noGrp="1" noChangeArrowheads="1"/>
          </p:cNvSpPr>
          <p:nvPr>
            <p:ph type="title"/>
          </p:nvPr>
        </p:nvSpPr>
        <p:spPr/>
        <p:txBody>
          <a:bodyPr/>
          <a:lstStyle/>
          <a:p>
            <a:pPr eaLnBrk="1" hangingPunct="1"/>
            <a:r>
              <a:rPr lang="zh-CN" altLang="en-US" b="1"/>
              <a:t>数据库设计概述</a:t>
            </a:r>
          </a:p>
        </p:txBody>
      </p:sp>
      <p:sp>
        <p:nvSpPr>
          <p:cNvPr id="4100" name="Rectangle 3">
            <a:extLst>
              <a:ext uri="{FF2B5EF4-FFF2-40B4-BE49-F238E27FC236}">
                <a16:creationId xmlns:a16="http://schemas.microsoft.com/office/drawing/2014/main" id="{DD4476DA-612B-4405-B032-946740D07FE0}"/>
              </a:ext>
            </a:extLst>
          </p:cNvPr>
          <p:cNvSpPr>
            <a:spLocks noGrp="1" noChangeArrowheads="1"/>
          </p:cNvSpPr>
          <p:nvPr>
            <p:ph type="body" idx="1"/>
          </p:nvPr>
        </p:nvSpPr>
        <p:spPr>
          <a:xfrm>
            <a:off x="395288" y="1484313"/>
            <a:ext cx="8496300" cy="4679950"/>
          </a:xfrm>
        </p:spPr>
        <p:txBody>
          <a:bodyPr/>
          <a:lstStyle/>
          <a:p>
            <a:pPr eaLnBrk="1" hangingPunct="1"/>
            <a:r>
              <a:rPr lang="zh-CN" altLang="en-US" sz="3600"/>
              <a:t>数据库设计是指对于一个给定的应用环境，构造（设计）优化的</a:t>
            </a:r>
            <a:r>
              <a:rPr lang="zh-CN" altLang="en-US" sz="3600">
                <a:solidFill>
                  <a:schemeClr val="accent2"/>
                </a:solidFill>
              </a:rPr>
              <a:t>数据库逻辑模式和物理结构</a:t>
            </a:r>
            <a:r>
              <a:rPr lang="zh-CN" altLang="en-US" sz="3600"/>
              <a:t>，并据此建立数据库及其应用系统，使之能够有效地存储和管理数据，满足各种用户的应用需求，包括信息管理要求和数据操作要求。</a:t>
            </a:r>
          </a:p>
          <a:p>
            <a:pPr eaLnBrk="1" hangingPunct="1"/>
            <a:r>
              <a:rPr lang="zh-CN" altLang="en-US" sz="3600"/>
              <a:t>目标：为用户和各种应用系统提供一个信息基础设施和高效率的运行环境。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animEffect transition="in" filter="wipe(left)">
                                      <p:cBhvr>
                                        <p:cTn id="7" dur="500"/>
                                        <p:tgtEl>
                                          <p:spTgt spid="410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100">
                                            <p:txEl>
                                              <p:pRg st="1" end="1"/>
                                            </p:txEl>
                                          </p:spTgt>
                                        </p:tgtEl>
                                        <p:attrNameLst>
                                          <p:attrName>style.visibility</p:attrName>
                                        </p:attrNameLst>
                                      </p:cBhvr>
                                      <p:to>
                                        <p:strVal val="visible"/>
                                      </p:to>
                                    </p:set>
                                    <p:animEffect transition="in" filter="wipe(left)">
                                      <p:cBhvr>
                                        <p:cTn id="12" dur="500"/>
                                        <p:tgtEl>
                                          <p:spTgt spid="410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a:extLst>
              <a:ext uri="{FF2B5EF4-FFF2-40B4-BE49-F238E27FC236}">
                <a16:creationId xmlns:a16="http://schemas.microsoft.com/office/drawing/2014/main" id="{7DF299AE-1067-430B-BC79-48FBBE1CA88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06BE627-1D36-43AA-B7E6-23EEDCC76C98}" type="slidenum">
              <a:rPr lang="zh-CN" altLang="en-US" sz="1400" smtClean="0"/>
              <a:pPr>
                <a:spcBef>
                  <a:spcPct val="0"/>
                </a:spcBef>
                <a:buFontTx/>
                <a:buNone/>
              </a:pPr>
              <a:t>30</a:t>
            </a:fld>
            <a:endParaRPr lang="en-US" altLang="zh-CN" sz="1400"/>
          </a:p>
        </p:txBody>
      </p:sp>
      <p:sp>
        <p:nvSpPr>
          <p:cNvPr id="33795" name="Rectangle 2">
            <a:extLst>
              <a:ext uri="{FF2B5EF4-FFF2-40B4-BE49-F238E27FC236}">
                <a16:creationId xmlns:a16="http://schemas.microsoft.com/office/drawing/2014/main" id="{053C1A62-FCDC-4719-B7C0-D2AEC48CC08F}"/>
              </a:ext>
            </a:extLst>
          </p:cNvPr>
          <p:cNvSpPr>
            <a:spLocks noGrp="1" noChangeArrowheads="1"/>
          </p:cNvSpPr>
          <p:nvPr>
            <p:ph type="title"/>
          </p:nvPr>
        </p:nvSpPr>
        <p:spPr/>
        <p:txBody>
          <a:bodyPr/>
          <a:lstStyle/>
          <a:p>
            <a:pPr eaLnBrk="1" hangingPunct="1"/>
            <a:r>
              <a:rPr lang="zh-CN" altLang="en-US" b="1"/>
              <a:t>进一步分析和表达用户需求</a:t>
            </a:r>
          </a:p>
        </p:txBody>
      </p:sp>
      <p:sp>
        <p:nvSpPr>
          <p:cNvPr id="33796" name="Rectangle 3">
            <a:extLst>
              <a:ext uri="{FF2B5EF4-FFF2-40B4-BE49-F238E27FC236}">
                <a16:creationId xmlns:a16="http://schemas.microsoft.com/office/drawing/2014/main" id="{9B21DD74-99D5-477E-9C8A-D195AC0AC904}"/>
              </a:ext>
            </a:extLst>
          </p:cNvPr>
          <p:cNvSpPr>
            <a:spLocks noGrp="1" noChangeArrowheads="1"/>
          </p:cNvSpPr>
          <p:nvPr>
            <p:ph type="body" idx="1"/>
          </p:nvPr>
        </p:nvSpPr>
        <p:spPr>
          <a:xfrm>
            <a:off x="457200" y="1600200"/>
            <a:ext cx="5843588" cy="892175"/>
          </a:xfrm>
        </p:spPr>
        <p:txBody>
          <a:bodyPr/>
          <a:lstStyle/>
          <a:p>
            <a:pPr eaLnBrk="1" hangingPunct="1">
              <a:buFontTx/>
              <a:buNone/>
            </a:pPr>
            <a:r>
              <a:rPr lang="zh-CN" altLang="en-US" sz="4400"/>
              <a:t>系统高层抽象图</a:t>
            </a:r>
          </a:p>
        </p:txBody>
      </p:sp>
      <p:grpSp>
        <p:nvGrpSpPr>
          <p:cNvPr id="33797" name="Group 15">
            <a:extLst>
              <a:ext uri="{FF2B5EF4-FFF2-40B4-BE49-F238E27FC236}">
                <a16:creationId xmlns:a16="http://schemas.microsoft.com/office/drawing/2014/main" id="{C22516D6-B8E8-4FDC-B3EF-0C10BA6DD6BD}"/>
              </a:ext>
            </a:extLst>
          </p:cNvPr>
          <p:cNvGrpSpPr>
            <a:grpSpLocks/>
          </p:cNvGrpSpPr>
          <p:nvPr/>
        </p:nvGrpSpPr>
        <p:grpSpPr bwMode="auto">
          <a:xfrm>
            <a:off x="722313" y="2635250"/>
            <a:ext cx="7954962" cy="2809875"/>
            <a:chOff x="455" y="1616"/>
            <a:chExt cx="5011" cy="1770"/>
          </a:xfrm>
        </p:grpSpPr>
        <p:sp>
          <p:nvSpPr>
            <p:cNvPr id="33798" name="Rectangle 6">
              <a:extLst>
                <a:ext uri="{FF2B5EF4-FFF2-40B4-BE49-F238E27FC236}">
                  <a16:creationId xmlns:a16="http://schemas.microsoft.com/office/drawing/2014/main" id="{07EDE9A0-DC57-4A14-951E-BB64240711CE}"/>
                </a:ext>
              </a:extLst>
            </p:cNvPr>
            <p:cNvSpPr>
              <a:spLocks noChangeArrowheads="1"/>
            </p:cNvSpPr>
            <p:nvPr/>
          </p:nvSpPr>
          <p:spPr bwMode="auto">
            <a:xfrm>
              <a:off x="455" y="2724"/>
              <a:ext cx="1043" cy="453"/>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latin typeface="Garamond" panose="02020404030301010803" pitchFamily="18" charset="0"/>
                </a:rPr>
                <a:t>数据来源</a:t>
              </a:r>
            </a:p>
          </p:txBody>
        </p:sp>
        <p:sp>
          <p:nvSpPr>
            <p:cNvPr id="33799" name="Rectangle 7">
              <a:extLst>
                <a:ext uri="{FF2B5EF4-FFF2-40B4-BE49-F238E27FC236}">
                  <a16:creationId xmlns:a16="http://schemas.microsoft.com/office/drawing/2014/main" id="{8C72AEAC-A6DD-46A6-A0C9-6DAD252D2270}"/>
                </a:ext>
              </a:extLst>
            </p:cNvPr>
            <p:cNvSpPr>
              <a:spLocks noChangeArrowheads="1"/>
            </p:cNvSpPr>
            <p:nvPr/>
          </p:nvSpPr>
          <p:spPr bwMode="auto">
            <a:xfrm>
              <a:off x="4423" y="2729"/>
              <a:ext cx="1043" cy="453"/>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latin typeface="Garamond" panose="02020404030301010803" pitchFamily="18" charset="0"/>
                </a:rPr>
                <a:t>数据输出</a:t>
              </a:r>
            </a:p>
          </p:txBody>
        </p:sp>
        <p:sp>
          <p:nvSpPr>
            <p:cNvPr id="33800" name="Rectangle 8">
              <a:extLst>
                <a:ext uri="{FF2B5EF4-FFF2-40B4-BE49-F238E27FC236}">
                  <a16:creationId xmlns:a16="http://schemas.microsoft.com/office/drawing/2014/main" id="{12A798B6-81FC-4A59-9700-612D5BB71646}"/>
                </a:ext>
              </a:extLst>
            </p:cNvPr>
            <p:cNvSpPr>
              <a:spLocks noChangeArrowheads="1"/>
            </p:cNvSpPr>
            <p:nvPr/>
          </p:nvSpPr>
          <p:spPr bwMode="auto">
            <a:xfrm>
              <a:off x="2472" y="1616"/>
              <a:ext cx="1043" cy="453"/>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latin typeface="Garamond" panose="02020404030301010803" pitchFamily="18" charset="0"/>
                </a:rPr>
                <a:t>数据存储</a:t>
              </a:r>
            </a:p>
          </p:txBody>
        </p:sp>
        <p:sp>
          <p:nvSpPr>
            <p:cNvPr id="33801" name="Oval 9">
              <a:extLst>
                <a:ext uri="{FF2B5EF4-FFF2-40B4-BE49-F238E27FC236}">
                  <a16:creationId xmlns:a16="http://schemas.microsoft.com/office/drawing/2014/main" id="{E5A387E0-673B-40D3-BBFD-8255C2AA2F03}"/>
                </a:ext>
              </a:extLst>
            </p:cNvPr>
            <p:cNvSpPr>
              <a:spLocks noChangeArrowheads="1"/>
            </p:cNvSpPr>
            <p:nvPr/>
          </p:nvSpPr>
          <p:spPr bwMode="auto">
            <a:xfrm>
              <a:off x="2451" y="2524"/>
              <a:ext cx="1089" cy="862"/>
            </a:xfrm>
            <a:prstGeom prst="ellipse">
              <a:avLst/>
            </a:prstGeom>
            <a:gradFill rotWithShape="1">
              <a:gsLst>
                <a:gs pos="0">
                  <a:srgbClr val="767647"/>
                </a:gs>
                <a:gs pos="50000">
                  <a:srgbClr val="FFFF99"/>
                </a:gs>
                <a:gs pos="100000">
                  <a:srgbClr val="767647"/>
                </a:gs>
              </a:gsLst>
              <a:lin ang="5400000" scaled="1"/>
            </a:gra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4000">
                  <a:solidFill>
                    <a:schemeClr val="accent2"/>
                  </a:solidFill>
                  <a:latin typeface="Garamond" panose="02020404030301010803" pitchFamily="18" charset="0"/>
                </a:rPr>
                <a:t>处理</a:t>
              </a:r>
            </a:p>
          </p:txBody>
        </p:sp>
        <p:cxnSp>
          <p:nvCxnSpPr>
            <p:cNvPr id="33802" name="AutoShape 10">
              <a:extLst>
                <a:ext uri="{FF2B5EF4-FFF2-40B4-BE49-F238E27FC236}">
                  <a16:creationId xmlns:a16="http://schemas.microsoft.com/office/drawing/2014/main" id="{FD5D0968-1BA8-47E1-B876-1A9F9C115258}"/>
                </a:ext>
              </a:extLst>
            </p:cNvPr>
            <p:cNvCxnSpPr>
              <a:cxnSpLocks noChangeShapeType="1"/>
              <a:stCxn id="33798" idx="3"/>
              <a:endCxn id="33801" idx="2"/>
            </p:cNvCxnSpPr>
            <p:nvPr/>
          </p:nvCxnSpPr>
          <p:spPr bwMode="auto">
            <a:xfrm>
              <a:off x="1498" y="2951"/>
              <a:ext cx="953" cy="4"/>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03" name="AutoShape 11">
              <a:extLst>
                <a:ext uri="{FF2B5EF4-FFF2-40B4-BE49-F238E27FC236}">
                  <a16:creationId xmlns:a16="http://schemas.microsoft.com/office/drawing/2014/main" id="{5EAC0F42-3676-47D5-BF0D-63D2F4E0930B}"/>
                </a:ext>
              </a:extLst>
            </p:cNvPr>
            <p:cNvCxnSpPr>
              <a:cxnSpLocks noChangeShapeType="1"/>
              <a:stCxn id="33800" idx="2"/>
              <a:endCxn id="33801" idx="0"/>
            </p:cNvCxnSpPr>
            <p:nvPr/>
          </p:nvCxnSpPr>
          <p:spPr bwMode="auto">
            <a:xfrm>
              <a:off x="2994" y="2069"/>
              <a:ext cx="2" cy="455"/>
            </a:xfrm>
            <a:prstGeom prst="straightConnector1">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33804" name="AutoShape 12">
              <a:extLst>
                <a:ext uri="{FF2B5EF4-FFF2-40B4-BE49-F238E27FC236}">
                  <a16:creationId xmlns:a16="http://schemas.microsoft.com/office/drawing/2014/main" id="{65D5AA4A-6EC1-4878-8C06-9D55273E0AA1}"/>
                </a:ext>
              </a:extLst>
            </p:cNvPr>
            <p:cNvCxnSpPr>
              <a:cxnSpLocks noChangeShapeType="1"/>
              <a:stCxn id="33801" idx="6"/>
              <a:endCxn id="33799" idx="1"/>
            </p:cNvCxnSpPr>
            <p:nvPr/>
          </p:nvCxnSpPr>
          <p:spPr bwMode="auto">
            <a:xfrm>
              <a:off x="3540" y="2955"/>
              <a:ext cx="883" cy="1"/>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805" name="Text Box 13">
              <a:extLst>
                <a:ext uri="{FF2B5EF4-FFF2-40B4-BE49-F238E27FC236}">
                  <a16:creationId xmlns:a16="http://schemas.microsoft.com/office/drawing/2014/main" id="{77EBE780-8041-42F8-A272-84354C8142EF}"/>
                </a:ext>
              </a:extLst>
            </p:cNvPr>
            <p:cNvSpPr txBox="1">
              <a:spLocks noChangeArrowheads="1"/>
            </p:cNvSpPr>
            <p:nvPr/>
          </p:nvSpPr>
          <p:spPr bwMode="auto">
            <a:xfrm>
              <a:off x="1589" y="2524"/>
              <a:ext cx="86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a:latin typeface="Garamond" panose="02020404030301010803" pitchFamily="18" charset="0"/>
                </a:rPr>
                <a:t>数据流</a:t>
              </a:r>
            </a:p>
          </p:txBody>
        </p:sp>
        <p:sp>
          <p:nvSpPr>
            <p:cNvPr id="33806" name="Text Box 14">
              <a:extLst>
                <a:ext uri="{FF2B5EF4-FFF2-40B4-BE49-F238E27FC236}">
                  <a16:creationId xmlns:a16="http://schemas.microsoft.com/office/drawing/2014/main" id="{869597BF-8B65-47AC-891A-1B4AEDD85E80}"/>
                </a:ext>
              </a:extLst>
            </p:cNvPr>
            <p:cNvSpPr txBox="1">
              <a:spLocks noChangeArrowheads="1"/>
            </p:cNvSpPr>
            <p:nvPr/>
          </p:nvSpPr>
          <p:spPr bwMode="auto">
            <a:xfrm>
              <a:off x="3539" y="2524"/>
              <a:ext cx="86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a:latin typeface="Garamond" panose="02020404030301010803" pitchFamily="18" charset="0"/>
                </a:rPr>
                <a:t>数据流</a:t>
              </a: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a:extLst>
              <a:ext uri="{FF2B5EF4-FFF2-40B4-BE49-F238E27FC236}">
                <a16:creationId xmlns:a16="http://schemas.microsoft.com/office/drawing/2014/main" id="{2631C7BB-4A8C-451B-AB1B-5CC699798BF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BDD61B4-654A-4BB1-B12A-323C52B7A2AF}" type="slidenum">
              <a:rPr lang="zh-CN" altLang="en-US" sz="1400" smtClean="0"/>
              <a:pPr>
                <a:spcBef>
                  <a:spcPct val="0"/>
                </a:spcBef>
                <a:buFontTx/>
                <a:buNone/>
              </a:pPr>
              <a:t>31</a:t>
            </a:fld>
            <a:endParaRPr lang="en-US" altLang="zh-CN" sz="1400"/>
          </a:p>
        </p:txBody>
      </p:sp>
      <p:sp>
        <p:nvSpPr>
          <p:cNvPr id="31747" name="Rectangle 3">
            <a:extLst>
              <a:ext uri="{FF2B5EF4-FFF2-40B4-BE49-F238E27FC236}">
                <a16:creationId xmlns:a16="http://schemas.microsoft.com/office/drawing/2014/main" id="{77FCA60B-A6B5-4383-84DC-6FE7BB7FA02C}"/>
              </a:ext>
            </a:extLst>
          </p:cNvPr>
          <p:cNvSpPr>
            <a:spLocks noGrp="1" noChangeArrowheads="1"/>
          </p:cNvSpPr>
          <p:nvPr>
            <p:ph type="body" idx="1"/>
          </p:nvPr>
        </p:nvSpPr>
        <p:spPr>
          <a:xfrm>
            <a:off x="250825" y="333375"/>
            <a:ext cx="8208963" cy="6192838"/>
          </a:xfrm>
        </p:spPr>
        <p:txBody>
          <a:bodyPr/>
          <a:lstStyle/>
          <a:p>
            <a:pPr marL="609600" indent="-609600" eaLnBrk="1" hangingPunct="1">
              <a:lnSpc>
                <a:spcPct val="90000"/>
              </a:lnSpc>
            </a:pPr>
            <a:r>
              <a:rPr lang="zh-CN" altLang="en-US" sz="4000"/>
              <a:t>分解处理功能和数据</a:t>
            </a:r>
          </a:p>
          <a:p>
            <a:pPr marL="990600" lvl="1" indent="-533400" eaLnBrk="1" hangingPunct="1">
              <a:lnSpc>
                <a:spcPct val="90000"/>
              </a:lnSpc>
              <a:buFontTx/>
              <a:buAutoNum type="circleNumDbPlain"/>
            </a:pPr>
            <a:r>
              <a:rPr lang="zh-CN" altLang="en-US" sz="3600">
                <a:solidFill>
                  <a:schemeClr val="accent2"/>
                </a:solidFill>
              </a:rPr>
              <a:t>分解处理功能</a:t>
            </a:r>
            <a:r>
              <a:rPr lang="zh-CN" altLang="en-US" sz="3600"/>
              <a:t>：将处理功能的具体内容分解为若干子功能</a:t>
            </a:r>
          </a:p>
          <a:p>
            <a:pPr marL="990600" lvl="1" indent="-533400" eaLnBrk="1" hangingPunct="1">
              <a:lnSpc>
                <a:spcPct val="90000"/>
              </a:lnSpc>
              <a:buFontTx/>
              <a:buAutoNum type="circleNumDbPlain"/>
            </a:pPr>
            <a:r>
              <a:rPr lang="zh-CN" altLang="en-US" sz="3600">
                <a:solidFill>
                  <a:schemeClr val="accent2"/>
                </a:solidFill>
              </a:rPr>
              <a:t>分解数据</a:t>
            </a:r>
            <a:r>
              <a:rPr lang="zh-CN" altLang="en-US" sz="3600"/>
              <a:t>：逐级分解所用数据，形成若干层次的数据流图</a:t>
            </a:r>
          </a:p>
          <a:p>
            <a:pPr marL="990600" lvl="1" indent="-533400" eaLnBrk="1" hangingPunct="1">
              <a:lnSpc>
                <a:spcPct val="90000"/>
              </a:lnSpc>
              <a:buFontTx/>
              <a:buAutoNum type="circleNumDbPlain"/>
            </a:pPr>
            <a:r>
              <a:rPr lang="zh-CN" altLang="en-US" sz="3600"/>
              <a:t>表达方法</a:t>
            </a:r>
          </a:p>
          <a:p>
            <a:pPr marL="1371600" lvl="2" indent="-457200" eaLnBrk="1" hangingPunct="1">
              <a:lnSpc>
                <a:spcPct val="90000"/>
              </a:lnSpc>
              <a:buFont typeface="Wingdings" panose="05000000000000000000" pitchFamily="2" charset="2"/>
              <a:buChar char="ü"/>
            </a:pPr>
            <a:r>
              <a:rPr lang="zh-CN" altLang="en-US" sz="3600"/>
              <a:t>处理逻辑：用判定表或判定树来描述</a:t>
            </a:r>
          </a:p>
          <a:p>
            <a:pPr marL="1371600" lvl="2" indent="-457200" eaLnBrk="1" hangingPunct="1">
              <a:lnSpc>
                <a:spcPct val="90000"/>
              </a:lnSpc>
              <a:buFont typeface="Wingdings" panose="05000000000000000000" pitchFamily="2" charset="2"/>
              <a:buChar char="ü"/>
            </a:pPr>
            <a:r>
              <a:rPr lang="zh-CN" altLang="en-US" sz="3600"/>
              <a:t>数据：用</a:t>
            </a:r>
            <a:r>
              <a:rPr lang="zh-CN" altLang="en-US" sz="3600">
                <a:solidFill>
                  <a:schemeClr val="accent2"/>
                </a:solidFill>
              </a:rPr>
              <a:t>数据字典</a:t>
            </a:r>
            <a:r>
              <a:rPr lang="zh-CN" altLang="en-US" sz="3600"/>
              <a:t>来描述</a:t>
            </a:r>
          </a:p>
          <a:p>
            <a:pPr marL="609600" indent="-609600" eaLnBrk="1" hangingPunct="1">
              <a:lnSpc>
                <a:spcPct val="90000"/>
              </a:lnSpc>
            </a:pPr>
            <a:r>
              <a:rPr lang="zh-CN" altLang="en-US" sz="3600"/>
              <a:t>将分析结果再次提交给用户，征得用户认可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1747">
                                            <p:txEl>
                                              <p:pRg st="3" end="3"/>
                                            </p:txEl>
                                          </p:spTgt>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nodeType="afterEffect">
                                  <p:stCondLst>
                                    <p:cond delay="0"/>
                                  </p:stCondLst>
                                  <p:childTnLst>
                                    <p:set>
                                      <p:cBhvr>
                                        <p:cTn id="17"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31747">
                                            <p:txEl>
                                              <p:pRg st="5" end="5"/>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317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a:extLst>
              <a:ext uri="{FF2B5EF4-FFF2-40B4-BE49-F238E27FC236}">
                <a16:creationId xmlns:a16="http://schemas.microsoft.com/office/drawing/2014/main" id="{616D5BF2-E1D8-4FA4-A507-410FA379962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1832124-FCEE-4A32-9568-28E2DD7AAAE0}" type="slidenum">
              <a:rPr lang="zh-CN" altLang="en-US" sz="1400" smtClean="0"/>
              <a:pPr>
                <a:spcBef>
                  <a:spcPct val="0"/>
                </a:spcBef>
                <a:buFontTx/>
                <a:buNone/>
              </a:pPr>
              <a:t>32</a:t>
            </a:fld>
            <a:endParaRPr lang="en-US" altLang="zh-CN" sz="1400"/>
          </a:p>
        </p:txBody>
      </p:sp>
      <p:sp>
        <p:nvSpPr>
          <p:cNvPr id="35843" name="Rectangle 2">
            <a:extLst>
              <a:ext uri="{FF2B5EF4-FFF2-40B4-BE49-F238E27FC236}">
                <a16:creationId xmlns:a16="http://schemas.microsoft.com/office/drawing/2014/main" id="{4BB3F314-E5DC-4D55-9513-60EE47492FCC}"/>
              </a:ext>
            </a:extLst>
          </p:cNvPr>
          <p:cNvSpPr>
            <a:spLocks noGrp="1" noChangeArrowheads="1"/>
          </p:cNvSpPr>
          <p:nvPr>
            <p:ph type="title"/>
          </p:nvPr>
        </p:nvSpPr>
        <p:spPr/>
        <p:txBody>
          <a:bodyPr/>
          <a:lstStyle/>
          <a:p>
            <a:pPr eaLnBrk="1" hangingPunct="1"/>
            <a:r>
              <a:rPr lang="zh-CN" altLang="en-US"/>
              <a:t>需求分析过程</a:t>
            </a:r>
          </a:p>
        </p:txBody>
      </p:sp>
      <p:pic>
        <p:nvPicPr>
          <p:cNvPr id="35844" name="Picture 3">
            <a:extLst>
              <a:ext uri="{FF2B5EF4-FFF2-40B4-BE49-F238E27FC236}">
                <a16:creationId xmlns:a16="http://schemas.microsoft.com/office/drawing/2014/main" id="{E76AA725-7313-40B2-98BF-63E57C222C2B}"/>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50825" y="1412875"/>
            <a:ext cx="8686800" cy="4776788"/>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a:extLst>
              <a:ext uri="{FF2B5EF4-FFF2-40B4-BE49-F238E27FC236}">
                <a16:creationId xmlns:a16="http://schemas.microsoft.com/office/drawing/2014/main" id="{83F92514-4A15-4691-86AC-16E21E67E8E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8069FBC-7CBA-4C55-9DEE-F5622B25DA3B}" type="slidenum">
              <a:rPr lang="zh-CN" altLang="en-US" sz="1400" smtClean="0"/>
              <a:pPr>
                <a:spcBef>
                  <a:spcPct val="0"/>
                </a:spcBef>
                <a:buFontTx/>
                <a:buNone/>
              </a:pPr>
              <a:t>33</a:t>
            </a:fld>
            <a:endParaRPr lang="en-US" altLang="zh-CN" sz="1400"/>
          </a:p>
        </p:txBody>
      </p:sp>
      <p:sp>
        <p:nvSpPr>
          <p:cNvPr id="36867" name="Rectangle 2">
            <a:extLst>
              <a:ext uri="{FF2B5EF4-FFF2-40B4-BE49-F238E27FC236}">
                <a16:creationId xmlns:a16="http://schemas.microsoft.com/office/drawing/2014/main" id="{821EB2E0-8683-4A7A-A261-2B59386FCEA7}"/>
              </a:ext>
            </a:extLst>
          </p:cNvPr>
          <p:cNvSpPr>
            <a:spLocks noGrp="1" noChangeArrowheads="1"/>
          </p:cNvSpPr>
          <p:nvPr>
            <p:ph type="title"/>
          </p:nvPr>
        </p:nvSpPr>
        <p:spPr/>
        <p:txBody>
          <a:bodyPr/>
          <a:lstStyle/>
          <a:p>
            <a:pPr eaLnBrk="1" hangingPunct="1"/>
            <a:r>
              <a:rPr lang="en-US" altLang="zh-CN"/>
              <a:t>7.2.3 </a:t>
            </a:r>
            <a:r>
              <a:rPr lang="zh-CN" altLang="en-US" b="1"/>
              <a:t>数据字典</a:t>
            </a:r>
          </a:p>
        </p:txBody>
      </p:sp>
      <p:sp>
        <p:nvSpPr>
          <p:cNvPr id="49155" name="Rectangle 3">
            <a:extLst>
              <a:ext uri="{FF2B5EF4-FFF2-40B4-BE49-F238E27FC236}">
                <a16:creationId xmlns:a16="http://schemas.microsoft.com/office/drawing/2014/main" id="{D40E5915-4F7C-4511-9BEB-CEBBEA816616}"/>
              </a:ext>
            </a:extLst>
          </p:cNvPr>
          <p:cNvSpPr>
            <a:spLocks noGrp="1" noChangeArrowheads="1"/>
          </p:cNvSpPr>
          <p:nvPr>
            <p:ph type="body" idx="1"/>
          </p:nvPr>
        </p:nvSpPr>
        <p:spPr>
          <a:xfrm>
            <a:off x="395288" y="1341438"/>
            <a:ext cx="8424862" cy="5256212"/>
          </a:xfrm>
        </p:spPr>
        <p:txBody>
          <a:bodyPr/>
          <a:lstStyle/>
          <a:p>
            <a:pPr marL="609600" indent="-609600" eaLnBrk="1" hangingPunct="1">
              <a:lnSpc>
                <a:spcPct val="90000"/>
              </a:lnSpc>
            </a:pPr>
            <a:r>
              <a:rPr lang="zh-CN" altLang="en-US" sz="3600" dirty="0"/>
              <a:t>数据字典是系统中各类数据描述的集合，是进行详细的数据收集和数据分析所获得的主要结果</a:t>
            </a:r>
          </a:p>
          <a:p>
            <a:pPr marL="609600" indent="-609600" eaLnBrk="1" hangingPunct="1">
              <a:lnSpc>
                <a:spcPct val="90000"/>
              </a:lnSpc>
            </a:pPr>
            <a:r>
              <a:rPr lang="zh-CN" altLang="en-US" sz="3600" dirty="0"/>
              <a:t>数据字典的内容</a:t>
            </a:r>
          </a:p>
          <a:p>
            <a:pPr marL="990600" lvl="1" indent="-533400" eaLnBrk="1" hangingPunct="1">
              <a:lnSpc>
                <a:spcPct val="90000"/>
              </a:lnSpc>
              <a:buFontTx/>
              <a:buAutoNum type="circleNumDbPlain"/>
            </a:pPr>
            <a:r>
              <a:rPr lang="zh-CN" altLang="en-US" sz="4000" b="1" dirty="0">
                <a:solidFill>
                  <a:srgbClr val="00B0F0"/>
                </a:solidFill>
              </a:rPr>
              <a:t>数据项</a:t>
            </a:r>
          </a:p>
          <a:p>
            <a:pPr marL="990600" lvl="1" indent="-533400" eaLnBrk="1" hangingPunct="1">
              <a:lnSpc>
                <a:spcPct val="90000"/>
              </a:lnSpc>
              <a:buFontTx/>
              <a:buAutoNum type="circleNumDbPlain"/>
            </a:pPr>
            <a:r>
              <a:rPr lang="zh-CN" altLang="en-US" sz="4000" b="1" dirty="0">
                <a:solidFill>
                  <a:srgbClr val="00B0F0"/>
                </a:solidFill>
              </a:rPr>
              <a:t>数据结构</a:t>
            </a:r>
          </a:p>
          <a:p>
            <a:pPr marL="990600" lvl="1" indent="-533400" eaLnBrk="1" hangingPunct="1">
              <a:lnSpc>
                <a:spcPct val="90000"/>
              </a:lnSpc>
              <a:buFontTx/>
              <a:buAutoNum type="circleNumDbPlain"/>
            </a:pPr>
            <a:r>
              <a:rPr lang="zh-CN" altLang="en-US" sz="4000" b="1" dirty="0">
                <a:solidFill>
                  <a:srgbClr val="00B0F0"/>
                </a:solidFill>
              </a:rPr>
              <a:t>数据流</a:t>
            </a:r>
          </a:p>
          <a:p>
            <a:pPr marL="990600" lvl="1" indent="-533400" eaLnBrk="1" hangingPunct="1">
              <a:lnSpc>
                <a:spcPct val="90000"/>
              </a:lnSpc>
              <a:buFontTx/>
              <a:buAutoNum type="circleNumDbPlain"/>
            </a:pPr>
            <a:r>
              <a:rPr lang="zh-CN" altLang="en-US" sz="4000" b="1" dirty="0">
                <a:solidFill>
                  <a:srgbClr val="00B0F0"/>
                </a:solidFill>
              </a:rPr>
              <a:t>数据存储</a:t>
            </a:r>
          </a:p>
          <a:p>
            <a:pPr marL="990600" lvl="1" indent="-533400" eaLnBrk="1" hangingPunct="1">
              <a:lnSpc>
                <a:spcPct val="90000"/>
              </a:lnSpc>
              <a:buFontTx/>
              <a:buAutoNum type="circleNumDbPlain"/>
            </a:pPr>
            <a:r>
              <a:rPr lang="zh-CN" altLang="en-US" sz="4000" b="1" dirty="0">
                <a:solidFill>
                  <a:srgbClr val="00B0F0"/>
                </a:solidFill>
              </a:rPr>
              <a:t>处理过程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15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15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15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15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1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a:extLst>
              <a:ext uri="{FF2B5EF4-FFF2-40B4-BE49-F238E27FC236}">
                <a16:creationId xmlns:a16="http://schemas.microsoft.com/office/drawing/2014/main" id="{375E666E-5CCA-4EEF-A78A-5999C2609BC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9B4CF84-38E5-4DF3-9D41-1D5D2BF205B4}" type="slidenum">
              <a:rPr lang="zh-CN" altLang="en-US" sz="1400" smtClean="0"/>
              <a:pPr>
                <a:spcBef>
                  <a:spcPct val="0"/>
                </a:spcBef>
                <a:buFontTx/>
                <a:buNone/>
              </a:pPr>
              <a:t>34</a:t>
            </a:fld>
            <a:endParaRPr lang="en-US" altLang="zh-CN" sz="1400"/>
          </a:p>
        </p:txBody>
      </p:sp>
      <p:sp>
        <p:nvSpPr>
          <p:cNvPr id="37891" name="Rectangle 2">
            <a:extLst>
              <a:ext uri="{FF2B5EF4-FFF2-40B4-BE49-F238E27FC236}">
                <a16:creationId xmlns:a16="http://schemas.microsoft.com/office/drawing/2014/main" id="{CCFB719E-E826-4D0D-B593-19E5A7028533}"/>
              </a:ext>
            </a:extLst>
          </p:cNvPr>
          <p:cNvSpPr>
            <a:spLocks noGrp="1" noChangeArrowheads="1"/>
          </p:cNvSpPr>
          <p:nvPr>
            <p:ph type="title"/>
          </p:nvPr>
        </p:nvSpPr>
        <p:spPr/>
        <p:txBody>
          <a:bodyPr/>
          <a:lstStyle/>
          <a:p>
            <a:pPr eaLnBrk="1" hangingPunct="1"/>
            <a:r>
              <a:rPr lang="zh-CN" altLang="en-US" b="1"/>
              <a:t>数据项</a:t>
            </a:r>
          </a:p>
        </p:txBody>
      </p:sp>
      <p:sp>
        <p:nvSpPr>
          <p:cNvPr id="34820" name="Rectangle 3">
            <a:extLst>
              <a:ext uri="{FF2B5EF4-FFF2-40B4-BE49-F238E27FC236}">
                <a16:creationId xmlns:a16="http://schemas.microsoft.com/office/drawing/2014/main" id="{1760C19A-F5EE-44AB-93D5-91B2DA1647AC}"/>
              </a:ext>
            </a:extLst>
          </p:cNvPr>
          <p:cNvSpPr>
            <a:spLocks noGrp="1" noChangeArrowheads="1"/>
          </p:cNvSpPr>
          <p:nvPr>
            <p:ph type="body" idx="1"/>
          </p:nvPr>
        </p:nvSpPr>
        <p:spPr>
          <a:xfrm>
            <a:off x="457200" y="1600200"/>
            <a:ext cx="8229600" cy="3844925"/>
          </a:xfrm>
        </p:spPr>
        <p:txBody>
          <a:bodyPr/>
          <a:lstStyle/>
          <a:p>
            <a:pPr eaLnBrk="1" hangingPunct="1"/>
            <a:r>
              <a:rPr lang="zh-CN" altLang="en-US" sz="4000">
                <a:solidFill>
                  <a:schemeClr val="accent2"/>
                </a:solidFill>
              </a:rPr>
              <a:t>数据项是不可再分的数据单位</a:t>
            </a:r>
          </a:p>
          <a:p>
            <a:pPr eaLnBrk="1" hangingPunct="1"/>
            <a:r>
              <a:rPr lang="zh-CN" altLang="en-US" sz="4000"/>
              <a:t>数据项描述＝｛ 数据项名，数据项含义说明，别名，数据类型，长度，取值范围，取值含义，与其他数据项的逻辑关系，数据项之间的联系｝</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82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a:extLst>
              <a:ext uri="{FF2B5EF4-FFF2-40B4-BE49-F238E27FC236}">
                <a16:creationId xmlns:a16="http://schemas.microsoft.com/office/drawing/2014/main" id="{5EA52FA2-8995-48D0-85CE-A26E6DF0F21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39EE270-BEE6-41B4-ABD3-1EC48BA16883}" type="slidenum">
              <a:rPr lang="zh-CN" altLang="en-US" sz="1400" smtClean="0"/>
              <a:pPr>
                <a:spcBef>
                  <a:spcPct val="0"/>
                </a:spcBef>
                <a:buFontTx/>
                <a:buNone/>
              </a:pPr>
              <a:t>35</a:t>
            </a:fld>
            <a:endParaRPr lang="en-US" altLang="zh-CN" sz="1400"/>
          </a:p>
        </p:txBody>
      </p:sp>
      <p:sp>
        <p:nvSpPr>
          <p:cNvPr id="38915" name="Rectangle 2">
            <a:extLst>
              <a:ext uri="{FF2B5EF4-FFF2-40B4-BE49-F238E27FC236}">
                <a16:creationId xmlns:a16="http://schemas.microsoft.com/office/drawing/2014/main" id="{AA706D1E-1AF1-4264-A65A-46D97E16AA63}"/>
              </a:ext>
            </a:extLst>
          </p:cNvPr>
          <p:cNvSpPr>
            <a:spLocks noGrp="1" noChangeArrowheads="1"/>
          </p:cNvSpPr>
          <p:nvPr>
            <p:ph type="title"/>
          </p:nvPr>
        </p:nvSpPr>
        <p:spPr/>
        <p:txBody>
          <a:bodyPr/>
          <a:lstStyle/>
          <a:p>
            <a:pPr eaLnBrk="1" hangingPunct="1"/>
            <a:r>
              <a:rPr lang="zh-CN" altLang="en-US" b="1"/>
              <a:t>数据结构</a:t>
            </a:r>
          </a:p>
        </p:txBody>
      </p:sp>
      <p:sp>
        <p:nvSpPr>
          <p:cNvPr id="35844" name="Rectangle 3">
            <a:extLst>
              <a:ext uri="{FF2B5EF4-FFF2-40B4-BE49-F238E27FC236}">
                <a16:creationId xmlns:a16="http://schemas.microsoft.com/office/drawing/2014/main" id="{5C1B38A1-78F0-413E-9D82-F1C7E8DB5152}"/>
              </a:ext>
            </a:extLst>
          </p:cNvPr>
          <p:cNvSpPr>
            <a:spLocks noGrp="1" noChangeArrowheads="1"/>
          </p:cNvSpPr>
          <p:nvPr>
            <p:ph type="body" idx="1"/>
          </p:nvPr>
        </p:nvSpPr>
        <p:spPr>
          <a:xfrm>
            <a:off x="287338" y="1412875"/>
            <a:ext cx="8748712" cy="4824413"/>
          </a:xfrm>
        </p:spPr>
        <p:txBody>
          <a:bodyPr/>
          <a:lstStyle/>
          <a:p>
            <a:pPr eaLnBrk="1" hangingPunct="1"/>
            <a:r>
              <a:rPr lang="zh-CN" altLang="en-US" sz="4000">
                <a:solidFill>
                  <a:schemeClr val="accent2"/>
                </a:solidFill>
              </a:rPr>
              <a:t>数据结构反映了数据之间的组合关系</a:t>
            </a:r>
          </a:p>
          <a:p>
            <a:pPr eaLnBrk="1" hangingPunct="1"/>
            <a:r>
              <a:rPr lang="zh-CN" altLang="en-US" sz="4000"/>
              <a:t>一个数据结构可以由若干个数据项组成，也可以由若干个数据结构组成，或由若干数据项和数据结构混合组成</a:t>
            </a:r>
          </a:p>
          <a:p>
            <a:pPr eaLnBrk="1" hangingPunct="1"/>
            <a:r>
              <a:rPr lang="zh-CN" altLang="en-US" sz="4000"/>
              <a:t>数据结构描述＝｛数据结构名，含义说明，组成</a:t>
            </a:r>
            <a:r>
              <a:rPr lang="en-US" altLang="zh-CN" sz="4000"/>
              <a:t>:</a:t>
            </a:r>
            <a:r>
              <a:rPr lang="zh-CN" altLang="en-US" sz="4000"/>
              <a:t>｛数据项或数据结构｝｝</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584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a:extLst>
              <a:ext uri="{FF2B5EF4-FFF2-40B4-BE49-F238E27FC236}">
                <a16:creationId xmlns:a16="http://schemas.microsoft.com/office/drawing/2014/main" id="{CDA389A7-EF9F-471E-8B65-B8B45A0E857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DE7865B-FD36-4DF9-9302-CC369F0BF3A5}" type="slidenum">
              <a:rPr lang="zh-CN" altLang="en-US" sz="1400" smtClean="0"/>
              <a:pPr>
                <a:spcBef>
                  <a:spcPct val="0"/>
                </a:spcBef>
                <a:buFontTx/>
                <a:buNone/>
              </a:pPr>
              <a:t>36</a:t>
            </a:fld>
            <a:endParaRPr lang="en-US" altLang="zh-CN" sz="1400"/>
          </a:p>
        </p:txBody>
      </p:sp>
      <p:sp>
        <p:nvSpPr>
          <p:cNvPr id="39939" name="Rectangle 2">
            <a:extLst>
              <a:ext uri="{FF2B5EF4-FFF2-40B4-BE49-F238E27FC236}">
                <a16:creationId xmlns:a16="http://schemas.microsoft.com/office/drawing/2014/main" id="{19DBD382-DD35-4DE9-876A-19A4350DAAFE}"/>
              </a:ext>
            </a:extLst>
          </p:cNvPr>
          <p:cNvSpPr>
            <a:spLocks noGrp="1" noChangeArrowheads="1"/>
          </p:cNvSpPr>
          <p:nvPr>
            <p:ph type="title"/>
          </p:nvPr>
        </p:nvSpPr>
        <p:spPr/>
        <p:txBody>
          <a:bodyPr/>
          <a:lstStyle/>
          <a:p>
            <a:pPr eaLnBrk="1" hangingPunct="1"/>
            <a:r>
              <a:rPr lang="zh-CN" altLang="en-US" b="1"/>
              <a:t>数据流</a:t>
            </a:r>
          </a:p>
        </p:txBody>
      </p:sp>
      <p:sp>
        <p:nvSpPr>
          <p:cNvPr id="36868" name="Rectangle 3">
            <a:extLst>
              <a:ext uri="{FF2B5EF4-FFF2-40B4-BE49-F238E27FC236}">
                <a16:creationId xmlns:a16="http://schemas.microsoft.com/office/drawing/2014/main" id="{0D050DE1-65CC-45D2-A9E2-AFA594D82EAD}"/>
              </a:ext>
            </a:extLst>
          </p:cNvPr>
          <p:cNvSpPr>
            <a:spLocks noGrp="1" noChangeArrowheads="1"/>
          </p:cNvSpPr>
          <p:nvPr>
            <p:ph type="body" idx="1"/>
          </p:nvPr>
        </p:nvSpPr>
        <p:spPr>
          <a:xfrm>
            <a:off x="395288" y="1628775"/>
            <a:ext cx="8424862" cy="4176713"/>
          </a:xfrm>
        </p:spPr>
        <p:txBody>
          <a:bodyPr/>
          <a:lstStyle/>
          <a:p>
            <a:pPr eaLnBrk="1" hangingPunct="1"/>
            <a:r>
              <a:rPr lang="zh-CN" altLang="en-US" sz="4000"/>
              <a:t>数据流是数据结构在系统内传输的路径</a:t>
            </a:r>
          </a:p>
          <a:p>
            <a:pPr eaLnBrk="1" hangingPunct="1"/>
            <a:r>
              <a:rPr lang="zh-CN" altLang="en-US" sz="4000"/>
              <a:t>数据流描述＝｛ 数据流名，说明，数据流来源，数据流去向，组成</a:t>
            </a:r>
            <a:r>
              <a:rPr lang="en-US" altLang="zh-CN" sz="4000"/>
              <a:t>:</a:t>
            </a:r>
            <a:r>
              <a:rPr lang="zh-CN" altLang="en-US" sz="4000"/>
              <a:t>｛数据结构｝，平均流量，高峰期流量｝</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86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a:extLst>
              <a:ext uri="{FF2B5EF4-FFF2-40B4-BE49-F238E27FC236}">
                <a16:creationId xmlns:a16="http://schemas.microsoft.com/office/drawing/2014/main" id="{E2AC2A58-D9BC-4998-9FB7-9B15AC22488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06B3EB7-DAB4-4CFB-9D63-631D3EC5495C}" type="slidenum">
              <a:rPr lang="zh-CN" altLang="en-US" sz="1400" smtClean="0"/>
              <a:pPr>
                <a:spcBef>
                  <a:spcPct val="0"/>
                </a:spcBef>
                <a:buFontTx/>
                <a:buNone/>
              </a:pPr>
              <a:t>37</a:t>
            </a:fld>
            <a:endParaRPr lang="en-US" altLang="zh-CN" sz="1400"/>
          </a:p>
        </p:txBody>
      </p:sp>
      <p:sp>
        <p:nvSpPr>
          <p:cNvPr id="40963" name="Rectangle 2">
            <a:extLst>
              <a:ext uri="{FF2B5EF4-FFF2-40B4-BE49-F238E27FC236}">
                <a16:creationId xmlns:a16="http://schemas.microsoft.com/office/drawing/2014/main" id="{A884FDA7-67E5-4D6D-AC7B-30D03ADAC1DD}"/>
              </a:ext>
            </a:extLst>
          </p:cNvPr>
          <p:cNvSpPr>
            <a:spLocks noGrp="1" noChangeArrowheads="1"/>
          </p:cNvSpPr>
          <p:nvPr>
            <p:ph type="title"/>
          </p:nvPr>
        </p:nvSpPr>
        <p:spPr/>
        <p:txBody>
          <a:bodyPr/>
          <a:lstStyle/>
          <a:p>
            <a:pPr eaLnBrk="1" hangingPunct="1"/>
            <a:r>
              <a:rPr lang="zh-CN" altLang="en-US" b="1"/>
              <a:t>数据存储</a:t>
            </a:r>
          </a:p>
        </p:txBody>
      </p:sp>
      <p:sp>
        <p:nvSpPr>
          <p:cNvPr id="37892" name="Rectangle 3">
            <a:extLst>
              <a:ext uri="{FF2B5EF4-FFF2-40B4-BE49-F238E27FC236}">
                <a16:creationId xmlns:a16="http://schemas.microsoft.com/office/drawing/2014/main" id="{CE5B0865-4DAC-40C5-ABB7-D89CEAAC6A91}"/>
              </a:ext>
            </a:extLst>
          </p:cNvPr>
          <p:cNvSpPr>
            <a:spLocks noGrp="1" noChangeArrowheads="1"/>
          </p:cNvSpPr>
          <p:nvPr>
            <p:ph type="body" idx="1"/>
          </p:nvPr>
        </p:nvSpPr>
        <p:spPr>
          <a:xfrm>
            <a:off x="179388" y="1600200"/>
            <a:ext cx="8964612" cy="4525963"/>
          </a:xfrm>
        </p:spPr>
        <p:txBody>
          <a:bodyPr/>
          <a:lstStyle/>
          <a:p>
            <a:pPr eaLnBrk="1" hangingPunct="1"/>
            <a:r>
              <a:rPr lang="zh-CN" altLang="en-US" sz="3600"/>
              <a:t>数据存储是数据结构停留或保存的地方，也是数据流的来源和去向之一。</a:t>
            </a:r>
          </a:p>
          <a:p>
            <a:pPr eaLnBrk="1" hangingPunct="1"/>
            <a:r>
              <a:rPr lang="zh-CN" altLang="en-US" sz="3600"/>
              <a:t>数据存储描述＝｛数据存储名，说明，编号，输入的数据流，输出的数据流，组成</a:t>
            </a:r>
            <a:r>
              <a:rPr lang="en-US" altLang="zh-CN" sz="3600"/>
              <a:t>:</a:t>
            </a:r>
            <a:r>
              <a:rPr lang="zh-CN" altLang="en-US" sz="3600"/>
              <a:t>｛数据结构｝，数据量，存取频度，存取方式｝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89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a:extLst>
              <a:ext uri="{FF2B5EF4-FFF2-40B4-BE49-F238E27FC236}">
                <a16:creationId xmlns:a16="http://schemas.microsoft.com/office/drawing/2014/main" id="{604B8A68-BF78-4185-B923-B5BA4079EF0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D806C6C-2302-4375-90F1-853EEB5FE97E}" type="slidenum">
              <a:rPr lang="zh-CN" altLang="en-US" sz="1400" smtClean="0"/>
              <a:pPr>
                <a:spcBef>
                  <a:spcPct val="0"/>
                </a:spcBef>
                <a:buFontTx/>
                <a:buNone/>
              </a:pPr>
              <a:t>38</a:t>
            </a:fld>
            <a:endParaRPr lang="en-US" altLang="zh-CN" sz="1400"/>
          </a:p>
        </p:txBody>
      </p:sp>
      <p:sp>
        <p:nvSpPr>
          <p:cNvPr id="41987" name="Rectangle 2">
            <a:extLst>
              <a:ext uri="{FF2B5EF4-FFF2-40B4-BE49-F238E27FC236}">
                <a16:creationId xmlns:a16="http://schemas.microsoft.com/office/drawing/2014/main" id="{E2DA9F1B-B24A-4761-9022-9B268CF8621D}"/>
              </a:ext>
            </a:extLst>
          </p:cNvPr>
          <p:cNvSpPr>
            <a:spLocks noGrp="1" noChangeArrowheads="1"/>
          </p:cNvSpPr>
          <p:nvPr>
            <p:ph type="title"/>
          </p:nvPr>
        </p:nvSpPr>
        <p:spPr/>
        <p:txBody>
          <a:bodyPr/>
          <a:lstStyle/>
          <a:p>
            <a:pPr eaLnBrk="1" hangingPunct="1"/>
            <a:r>
              <a:rPr lang="zh-CN" altLang="en-US" b="1"/>
              <a:t>处理过程</a:t>
            </a:r>
          </a:p>
        </p:txBody>
      </p:sp>
      <p:sp>
        <p:nvSpPr>
          <p:cNvPr id="38916" name="Rectangle 3">
            <a:extLst>
              <a:ext uri="{FF2B5EF4-FFF2-40B4-BE49-F238E27FC236}">
                <a16:creationId xmlns:a16="http://schemas.microsoft.com/office/drawing/2014/main" id="{4F9DC744-9E24-4E7A-99F8-1CE2D67CE9D6}"/>
              </a:ext>
            </a:extLst>
          </p:cNvPr>
          <p:cNvSpPr>
            <a:spLocks noGrp="1" noChangeArrowheads="1"/>
          </p:cNvSpPr>
          <p:nvPr>
            <p:ph type="body" idx="1"/>
          </p:nvPr>
        </p:nvSpPr>
        <p:spPr>
          <a:xfrm>
            <a:off x="395288" y="1600200"/>
            <a:ext cx="8497887" cy="3629025"/>
          </a:xfrm>
        </p:spPr>
        <p:txBody>
          <a:bodyPr/>
          <a:lstStyle/>
          <a:p>
            <a:pPr eaLnBrk="1" hangingPunct="1"/>
            <a:r>
              <a:rPr lang="zh-CN" altLang="en-US" sz="4000">
                <a:latin typeface="Times New Roman" panose="02020603050405020304" pitchFamily="18" charset="0"/>
              </a:rPr>
              <a:t>具体处理逻辑一般用</a:t>
            </a:r>
            <a:r>
              <a:rPr lang="zh-CN" altLang="en-US" sz="4000">
                <a:solidFill>
                  <a:schemeClr val="accent2"/>
                </a:solidFill>
                <a:latin typeface="Times New Roman" panose="02020603050405020304" pitchFamily="18" charset="0"/>
              </a:rPr>
              <a:t>判定表或判定树</a:t>
            </a:r>
            <a:r>
              <a:rPr lang="zh-CN" altLang="en-US" sz="4000">
                <a:latin typeface="Times New Roman" panose="02020603050405020304" pitchFamily="18" charset="0"/>
              </a:rPr>
              <a:t>来描述</a:t>
            </a:r>
          </a:p>
          <a:p>
            <a:pPr eaLnBrk="1" hangingPunct="1"/>
            <a:r>
              <a:rPr lang="zh-CN" altLang="en-US" sz="4000">
                <a:latin typeface="Times New Roman" panose="02020603050405020304" pitchFamily="18" charset="0"/>
              </a:rPr>
              <a:t>处理过程描述＝｛处理过程名，</a:t>
            </a:r>
            <a:br>
              <a:rPr lang="zh-CN" altLang="en-US" sz="4000">
                <a:latin typeface="Times New Roman" panose="02020603050405020304" pitchFamily="18" charset="0"/>
              </a:rPr>
            </a:br>
            <a:r>
              <a:rPr lang="zh-CN" altLang="en-US" sz="4000">
                <a:latin typeface="Times New Roman" panose="02020603050405020304" pitchFamily="18" charset="0"/>
              </a:rPr>
              <a:t>说明，输入：</a:t>
            </a:r>
            <a:r>
              <a:rPr lang="en-US" altLang="zh-CN" sz="4000">
                <a:latin typeface="Times New Roman" panose="02020603050405020304" pitchFamily="18" charset="0"/>
              </a:rPr>
              <a:t>{</a:t>
            </a:r>
            <a:r>
              <a:rPr lang="zh-CN" altLang="en-US" sz="4000">
                <a:latin typeface="Times New Roman" panose="02020603050405020304" pitchFamily="18" charset="0"/>
              </a:rPr>
              <a:t>数据流</a:t>
            </a:r>
            <a:r>
              <a:rPr lang="en-US" altLang="zh-CN" sz="4000">
                <a:latin typeface="Times New Roman" panose="02020603050405020304" pitchFamily="18" charset="0"/>
              </a:rPr>
              <a:t>}</a:t>
            </a:r>
            <a:r>
              <a:rPr lang="zh-CN" altLang="en-US" sz="4000">
                <a:latin typeface="Times New Roman" panose="02020603050405020304" pitchFamily="18" charset="0"/>
              </a:rPr>
              <a:t>，输出：</a:t>
            </a:r>
            <a:r>
              <a:rPr lang="en-US" altLang="zh-CN" sz="4000">
                <a:latin typeface="Times New Roman" panose="02020603050405020304" pitchFamily="18" charset="0"/>
              </a:rPr>
              <a:t>{</a:t>
            </a:r>
            <a:r>
              <a:rPr lang="zh-CN" altLang="en-US" sz="4000">
                <a:latin typeface="Times New Roman" panose="02020603050405020304" pitchFamily="18" charset="0"/>
              </a:rPr>
              <a:t>数据流</a:t>
            </a:r>
            <a:r>
              <a:rPr lang="en-US" altLang="zh-CN" sz="4000">
                <a:latin typeface="Times New Roman" panose="02020603050405020304" pitchFamily="18" charset="0"/>
              </a:rPr>
              <a:t>}</a:t>
            </a:r>
            <a:r>
              <a:rPr lang="zh-CN" altLang="en-US" sz="4000">
                <a:latin typeface="Times New Roman" panose="02020603050405020304" pitchFamily="18" charset="0"/>
              </a:rPr>
              <a:t>，处理：｛简要说明｝｝</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91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a:extLst>
              <a:ext uri="{FF2B5EF4-FFF2-40B4-BE49-F238E27FC236}">
                <a16:creationId xmlns:a16="http://schemas.microsoft.com/office/drawing/2014/main" id="{11A80E44-BB2D-4879-BF3E-C4DC4156104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C5246CE-5789-4986-8954-937FBD8D0178}" type="slidenum">
              <a:rPr lang="zh-CN" altLang="en-US" sz="1400" smtClean="0"/>
              <a:pPr>
                <a:spcBef>
                  <a:spcPct val="0"/>
                </a:spcBef>
                <a:buFontTx/>
                <a:buNone/>
              </a:pPr>
              <a:t>39</a:t>
            </a:fld>
            <a:endParaRPr lang="en-US" altLang="zh-CN" sz="1400"/>
          </a:p>
        </p:txBody>
      </p:sp>
      <p:sp>
        <p:nvSpPr>
          <p:cNvPr id="43011" name="Rectangle 2">
            <a:extLst>
              <a:ext uri="{FF2B5EF4-FFF2-40B4-BE49-F238E27FC236}">
                <a16:creationId xmlns:a16="http://schemas.microsoft.com/office/drawing/2014/main" id="{D2C1F65A-924A-4B6E-A723-5EA18EE40A7F}"/>
              </a:ext>
            </a:extLst>
          </p:cNvPr>
          <p:cNvSpPr>
            <a:spLocks noGrp="1" noChangeArrowheads="1"/>
          </p:cNvSpPr>
          <p:nvPr>
            <p:ph type="title"/>
          </p:nvPr>
        </p:nvSpPr>
        <p:spPr/>
        <p:txBody>
          <a:bodyPr/>
          <a:lstStyle/>
          <a:p>
            <a:pPr eaLnBrk="1" hangingPunct="1"/>
            <a:r>
              <a:rPr lang="zh-CN" altLang="en-US" b="1"/>
              <a:t>数据字典举例</a:t>
            </a:r>
          </a:p>
        </p:txBody>
      </p:sp>
      <p:sp>
        <p:nvSpPr>
          <p:cNvPr id="43012" name="Rectangle 3">
            <a:extLst>
              <a:ext uri="{FF2B5EF4-FFF2-40B4-BE49-F238E27FC236}">
                <a16:creationId xmlns:a16="http://schemas.microsoft.com/office/drawing/2014/main" id="{6A930CCB-F73C-4A53-A470-D62F224655E4}"/>
              </a:ext>
            </a:extLst>
          </p:cNvPr>
          <p:cNvSpPr>
            <a:spLocks noGrp="1" noChangeArrowheads="1"/>
          </p:cNvSpPr>
          <p:nvPr>
            <p:ph type="body" idx="1"/>
          </p:nvPr>
        </p:nvSpPr>
        <p:spPr>
          <a:xfrm>
            <a:off x="395288" y="1341438"/>
            <a:ext cx="8229600" cy="5256212"/>
          </a:xfrm>
        </p:spPr>
        <p:txBody>
          <a:bodyPr/>
          <a:lstStyle/>
          <a:p>
            <a:pPr marL="609600" indent="-609600" eaLnBrk="1" hangingPunct="1">
              <a:lnSpc>
                <a:spcPct val="90000"/>
              </a:lnSpc>
              <a:buFontTx/>
              <a:buNone/>
            </a:pPr>
            <a:r>
              <a:rPr lang="zh-CN" altLang="en-US" sz="3600"/>
              <a:t>例：学生学籍管理子系统的数据字典</a:t>
            </a:r>
          </a:p>
          <a:p>
            <a:pPr marL="990600" lvl="1" indent="-533400" eaLnBrk="1" hangingPunct="1">
              <a:lnSpc>
                <a:spcPct val="90000"/>
              </a:lnSpc>
              <a:buFontTx/>
              <a:buChar char="•"/>
            </a:pPr>
            <a:r>
              <a:rPr lang="zh-CN" altLang="en-US" sz="3600"/>
              <a:t>数据项： 学号</a:t>
            </a:r>
          </a:p>
          <a:p>
            <a:pPr marL="990600" lvl="1" indent="-533400" eaLnBrk="1" hangingPunct="1">
              <a:lnSpc>
                <a:spcPct val="90000"/>
              </a:lnSpc>
              <a:buFontTx/>
              <a:buChar char="•"/>
            </a:pPr>
            <a:r>
              <a:rPr lang="zh-CN" altLang="en-US" sz="3600"/>
              <a:t>含义说明：唯一标识每个学生</a:t>
            </a:r>
          </a:p>
          <a:p>
            <a:pPr marL="990600" lvl="1" indent="-533400" eaLnBrk="1" hangingPunct="1">
              <a:lnSpc>
                <a:spcPct val="90000"/>
              </a:lnSpc>
              <a:buFontTx/>
              <a:buChar char="•"/>
            </a:pPr>
            <a:r>
              <a:rPr lang="zh-CN" altLang="en-US" sz="3600"/>
              <a:t>别名： 学生编号</a:t>
            </a:r>
          </a:p>
          <a:p>
            <a:pPr marL="990600" lvl="1" indent="-533400" eaLnBrk="1" hangingPunct="1">
              <a:lnSpc>
                <a:spcPct val="90000"/>
              </a:lnSpc>
              <a:buFontTx/>
              <a:buChar char="•"/>
            </a:pPr>
            <a:r>
              <a:rPr lang="zh-CN" altLang="en-US" sz="3600"/>
              <a:t>类型： 字符型</a:t>
            </a:r>
          </a:p>
          <a:p>
            <a:pPr marL="990600" lvl="1" indent="-533400" eaLnBrk="1" hangingPunct="1">
              <a:lnSpc>
                <a:spcPct val="90000"/>
              </a:lnSpc>
              <a:buFontTx/>
              <a:buChar char="•"/>
            </a:pPr>
            <a:r>
              <a:rPr lang="zh-CN" altLang="en-US" sz="3600"/>
              <a:t>长度： </a:t>
            </a:r>
            <a:r>
              <a:rPr lang="en-US" altLang="zh-CN" sz="3600"/>
              <a:t>8</a:t>
            </a:r>
          </a:p>
          <a:p>
            <a:pPr marL="990600" lvl="1" indent="-533400" eaLnBrk="1" hangingPunct="1">
              <a:lnSpc>
                <a:spcPct val="90000"/>
              </a:lnSpc>
              <a:buFontTx/>
              <a:buChar char="•"/>
            </a:pPr>
            <a:r>
              <a:rPr lang="zh-CN" altLang="en-US" sz="3600"/>
              <a:t>取值范围：</a:t>
            </a:r>
            <a:r>
              <a:rPr lang="en-US" altLang="zh-CN" sz="3600"/>
              <a:t>00000000</a:t>
            </a:r>
            <a:r>
              <a:rPr lang="zh-CN" altLang="en-US" sz="3600"/>
              <a:t>至</a:t>
            </a:r>
            <a:r>
              <a:rPr lang="en-US" altLang="zh-CN" sz="3600"/>
              <a:t>99999999</a:t>
            </a:r>
          </a:p>
          <a:p>
            <a:pPr marL="990600" lvl="1" indent="-533400" eaLnBrk="1" hangingPunct="1">
              <a:lnSpc>
                <a:spcPct val="90000"/>
              </a:lnSpc>
              <a:buFontTx/>
              <a:buChar char="•"/>
            </a:pPr>
            <a:r>
              <a:rPr lang="zh-CN" altLang="en-US" sz="3600"/>
              <a:t>取值含义：前两位标别该学生所在年级，后六位按顺序编号</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a:extLst>
              <a:ext uri="{FF2B5EF4-FFF2-40B4-BE49-F238E27FC236}">
                <a16:creationId xmlns:a16="http://schemas.microsoft.com/office/drawing/2014/main" id="{61431F58-A573-4F52-99CB-B31051C5AEF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EF6AD7A-B041-4F80-AA9B-6D55A3AF58D4}" type="slidenum">
              <a:rPr lang="zh-CN" altLang="en-US" sz="1400" smtClean="0"/>
              <a:pPr>
                <a:spcBef>
                  <a:spcPct val="0"/>
                </a:spcBef>
                <a:buFontTx/>
                <a:buNone/>
              </a:pPr>
              <a:t>4</a:t>
            </a:fld>
            <a:endParaRPr lang="en-US" altLang="zh-CN" sz="1400"/>
          </a:p>
        </p:txBody>
      </p:sp>
      <p:sp>
        <p:nvSpPr>
          <p:cNvPr id="7171" name="Rectangle 2">
            <a:extLst>
              <a:ext uri="{FF2B5EF4-FFF2-40B4-BE49-F238E27FC236}">
                <a16:creationId xmlns:a16="http://schemas.microsoft.com/office/drawing/2014/main" id="{50155E3E-39FD-43DC-A335-C253B5B0A859}"/>
              </a:ext>
            </a:extLst>
          </p:cNvPr>
          <p:cNvSpPr>
            <a:spLocks noGrp="1" noChangeArrowheads="1"/>
          </p:cNvSpPr>
          <p:nvPr>
            <p:ph type="title"/>
          </p:nvPr>
        </p:nvSpPr>
        <p:spPr/>
        <p:txBody>
          <a:bodyPr/>
          <a:lstStyle/>
          <a:p>
            <a:pPr eaLnBrk="1" hangingPunct="1"/>
            <a:r>
              <a:rPr lang="en-US" altLang="zh-CN"/>
              <a:t>7.1 </a:t>
            </a:r>
            <a:r>
              <a:rPr lang="zh-CN" altLang="en-US" b="1"/>
              <a:t>数据库设计概述</a:t>
            </a:r>
          </a:p>
        </p:txBody>
      </p:sp>
      <p:sp>
        <p:nvSpPr>
          <p:cNvPr id="7172" name="Rectangle 3">
            <a:extLst>
              <a:ext uri="{FF2B5EF4-FFF2-40B4-BE49-F238E27FC236}">
                <a16:creationId xmlns:a16="http://schemas.microsoft.com/office/drawing/2014/main" id="{A7132638-217F-4105-A3FF-E69A9A88CA87}"/>
              </a:ext>
            </a:extLst>
          </p:cNvPr>
          <p:cNvSpPr>
            <a:spLocks noGrp="1" noChangeArrowheads="1"/>
          </p:cNvSpPr>
          <p:nvPr>
            <p:ph type="body" idx="1"/>
          </p:nvPr>
        </p:nvSpPr>
        <p:spPr/>
        <p:txBody>
          <a:bodyPr/>
          <a:lstStyle/>
          <a:p>
            <a:pPr eaLnBrk="1" hangingPunct="1">
              <a:buFontTx/>
              <a:buNone/>
            </a:pPr>
            <a:r>
              <a:rPr lang="en-US" altLang="zh-CN" sz="3600" b="1"/>
              <a:t>7.1.1 </a:t>
            </a:r>
            <a:r>
              <a:rPr lang="zh-CN" altLang="en-US" sz="3600"/>
              <a:t>数据库设计的特点</a:t>
            </a:r>
          </a:p>
          <a:p>
            <a:pPr eaLnBrk="1" hangingPunct="1">
              <a:buFontTx/>
              <a:buNone/>
            </a:pPr>
            <a:r>
              <a:rPr lang="en-US" altLang="zh-CN" sz="3600" b="1"/>
              <a:t>7.1.2 </a:t>
            </a:r>
            <a:r>
              <a:rPr lang="zh-CN" altLang="en-US" sz="3600"/>
              <a:t>数据库设计方法</a:t>
            </a:r>
          </a:p>
          <a:p>
            <a:pPr eaLnBrk="1" hangingPunct="1">
              <a:buFontTx/>
              <a:buNone/>
            </a:pPr>
            <a:r>
              <a:rPr lang="en-US" altLang="zh-CN" sz="3600" b="1"/>
              <a:t>7.1.3 </a:t>
            </a:r>
            <a:r>
              <a:rPr lang="zh-CN" altLang="en-US" sz="3600"/>
              <a:t>数据库设计的基本步骤</a:t>
            </a:r>
          </a:p>
          <a:p>
            <a:pPr eaLnBrk="1" hangingPunct="1">
              <a:buFontTx/>
              <a:buNone/>
            </a:pPr>
            <a:r>
              <a:rPr lang="en-US" altLang="zh-CN" sz="3600" b="1"/>
              <a:t>7.1.4 </a:t>
            </a:r>
            <a:r>
              <a:rPr lang="zh-CN" altLang="en-US" sz="3600"/>
              <a:t>数据库设计过程中的各级模式</a:t>
            </a:r>
          </a:p>
          <a:p>
            <a:pPr eaLnBrk="1" hangingPunct="1"/>
            <a:endParaRPr lang="zh-CN" altLang="en-US" sz="36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a:extLst>
              <a:ext uri="{FF2B5EF4-FFF2-40B4-BE49-F238E27FC236}">
                <a16:creationId xmlns:a16="http://schemas.microsoft.com/office/drawing/2014/main" id="{4F30DCBF-B249-432D-B002-CB66F1F223A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ED852BD-63DF-4AC6-A21A-930D4FFE2163}" type="slidenum">
              <a:rPr lang="zh-CN" altLang="en-US" sz="1400" smtClean="0"/>
              <a:pPr>
                <a:spcBef>
                  <a:spcPct val="0"/>
                </a:spcBef>
                <a:buFontTx/>
                <a:buNone/>
              </a:pPr>
              <a:t>40</a:t>
            </a:fld>
            <a:endParaRPr lang="en-US" altLang="zh-CN" sz="1400"/>
          </a:p>
        </p:txBody>
      </p:sp>
      <p:sp>
        <p:nvSpPr>
          <p:cNvPr id="44035" name="Rectangle 3">
            <a:extLst>
              <a:ext uri="{FF2B5EF4-FFF2-40B4-BE49-F238E27FC236}">
                <a16:creationId xmlns:a16="http://schemas.microsoft.com/office/drawing/2014/main" id="{67F32E4F-A881-43E5-A856-B8BB24DF625B}"/>
              </a:ext>
            </a:extLst>
          </p:cNvPr>
          <p:cNvSpPr>
            <a:spLocks noGrp="1" noChangeArrowheads="1"/>
          </p:cNvSpPr>
          <p:nvPr>
            <p:ph type="body" idx="1"/>
          </p:nvPr>
        </p:nvSpPr>
        <p:spPr>
          <a:xfrm>
            <a:off x="215168" y="593254"/>
            <a:ext cx="8713663" cy="5616575"/>
          </a:xfrm>
        </p:spPr>
        <p:txBody>
          <a:bodyPr/>
          <a:lstStyle/>
          <a:p>
            <a:pPr eaLnBrk="1" hangingPunct="1"/>
            <a:r>
              <a:rPr lang="zh-CN" altLang="en-US" sz="4000" dirty="0"/>
              <a:t>数据结构，以“学生”为例</a:t>
            </a:r>
          </a:p>
          <a:p>
            <a:pPr eaLnBrk="1" hangingPunct="1"/>
            <a:r>
              <a:rPr lang="zh-CN" altLang="en-US" sz="4000" dirty="0"/>
              <a:t>“学生”是该系统中的核心数据结构</a:t>
            </a:r>
          </a:p>
          <a:p>
            <a:pPr eaLnBrk="1" hangingPunct="1"/>
            <a:r>
              <a:rPr lang="zh-CN" altLang="en-US" sz="4000" dirty="0"/>
              <a:t>数据结构： 学生</a:t>
            </a:r>
          </a:p>
          <a:p>
            <a:pPr eaLnBrk="1" hangingPunct="1"/>
            <a:r>
              <a:rPr lang="zh-CN" altLang="en-US" sz="4000" dirty="0"/>
              <a:t>含义说明： 是学籍管理子系统的主体数据结构，定义了一个学生的有关信息</a:t>
            </a:r>
          </a:p>
          <a:p>
            <a:pPr eaLnBrk="1" hangingPunct="1"/>
            <a:r>
              <a:rPr lang="zh-CN" altLang="en-US" sz="4000" dirty="0"/>
              <a:t>组成： 学号，姓名，性别，年龄，所在系，年级</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a:extLst>
              <a:ext uri="{FF2B5EF4-FFF2-40B4-BE49-F238E27FC236}">
                <a16:creationId xmlns:a16="http://schemas.microsoft.com/office/drawing/2014/main" id="{DC5461BC-A102-4030-8E91-4D3B4B90D39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EC60993-21A8-40D2-95F3-CE7292F74C7F}" type="slidenum">
              <a:rPr lang="zh-CN" altLang="en-US" sz="1400" smtClean="0"/>
              <a:pPr>
                <a:spcBef>
                  <a:spcPct val="0"/>
                </a:spcBef>
                <a:buFontTx/>
                <a:buNone/>
              </a:pPr>
              <a:t>41</a:t>
            </a:fld>
            <a:endParaRPr lang="en-US" altLang="zh-CN" sz="1400"/>
          </a:p>
        </p:txBody>
      </p:sp>
      <p:sp>
        <p:nvSpPr>
          <p:cNvPr id="45059" name="Rectangle 3">
            <a:extLst>
              <a:ext uri="{FF2B5EF4-FFF2-40B4-BE49-F238E27FC236}">
                <a16:creationId xmlns:a16="http://schemas.microsoft.com/office/drawing/2014/main" id="{8BACA29C-1FB4-46A4-A250-5105D1421CB7}"/>
              </a:ext>
            </a:extLst>
          </p:cNvPr>
          <p:cNvSpPr>
            <a:spLocks noGrp="1" noChangeArrowheads="1"/>
          </p:cNvSpPr>
          <p:nvPr>
            <p:ph type="body" idx="1"/>
          </p:nvPr>
        </p:nvSpPr>
        <p:spPr>
          <a:xfrm>
            <a:off x="468313" y="765175"/>
            <a:ext cx="8229600" cy="5616575"/>
          </a:xfrm>
        </p:spPr>
        <p:txBody>
          <a:bodyPr/>
          <a:lstStyle/>
          <a:p>
            <a:pPr eaLnBrk="1" hangingPunct="1">
              <a:lnSpc>
                <a:spcPct val="90000"/>
              </a:lnSpc>
            </a:pPr>
            <a:r>
              <a:rPr lang="zh-CN" altLang="en-US" sz="4000"/>
              <a:t>数据流，“体检结果”可如下描述</a:t>
            </a:r>
          </a:p>
          <a:p>
            <a:pPr eaLnBrk="1" hangingPunct="1">
              <a:lnSpc>
                <a:spcPct val="90000"/>
              </a:lnSpc>
            </a:pPr>
            <a:r>
              <a:rPr lang="zh-CN" altLang="en-US" sz="4000"/>
              <a:t>数据流：体检结果</a:t>
            </a:r>
          </a:p>
          <a:p>
            <a:pPr eaLnBrk="1" hangingPunct="1">
              <a:lnSpc>
                <a:spcPct val="90000"/>
              </a:lnSpc>
            </a:pPr>
            <a:r>
              <a:rPr lang="zh-CN" altLang="en-US" sz="4000"/>
              <a:t>说明：学生参加体检的最终结果</a:t>
            </a:r>
          </a:p>
          <a:p>
            <a:pPr eaLnBrk="1" hangingPunct="1">
              <a:lnSpc>
                <a:spcPct val="90000"/>
              </a:lnSpc>
            </a:pPr>
            <a:r>
              <a:rPr lang="zh-CN" altLang="en-US" sz="4000"/>
              <a:t>数据流来源：体检</a:t>
            </a:r>
          </a:p>
          <a:p>
            <a:pPr eaLnBrk="1" hangingPunct="1">
              <a:lnSpc>
                <a:spcPct val="90000"/>
              </a:lnSpc>
            </a:pPr>
            <a:r>
              <a:rPr lang="zh-CN" altLang="en-US" sz="4000"/>
              <a:t>数据流去向：批准</a:t>
            </a:r>
          </a:p>
          <a:p>
            <a:pPr eaLnBrk="1" hangingPunct="1">
              <a:lnSpc>
                <a:spcPct val="90000"/>
              </a:lnSpc>
            </a:pPr>
            <a:r>
              <a:rPr lang="zh-CN" altLang="en-US" sz="4000"/>
              <a:t>组成： </a:t>
            </a:r>
            <a:r>
              <a:rPr lang="en-US" altLang="zh-CN" sz="4000"/>
              <a:t>……</a:t>
            </a:r>
          </a:p>
          <a:p>
            <a:pPr eaLnBrk="1" hangingPunct="1">
              <a:lnSpc>
                <a:spcPct val="90000"/>
              </a:lnSpc>
            </a:pPr>
            <a:r>
              <a:rPr lang="zh-CN" altLang="en-US" sz="4000"/>
              <a:t>平均流量： </a:t>
            </a:r>
            <a:r>
              <a:rPr lang="en-US" altLang="zh-CN" sz="4000"/>
              <a:t>……</a:t>
            </a:r>
          </a:p>
          <a:p>
            <a:pPr eaLnBrk="1" hangingPunct="1">
              <a:lnSpc>
                <a:spcPct val="90000"/>
              </a:lnSpc>
            </a:pPr>
            <a:r>
              <a:rPr lang="zh-CN" altLang="en-US" sz="4000"/>
              <a:t>高峰期流量：</a:t>
            </a:r>
            <a:r>
              <a:rPr lang="en-US" altLang="zh-CN" sz="4000"/>
              <a:t>……</a:t>
            </a:r>
          </a:p>
          <a:p>
            <a:pPr eaLnBrk="1" hangingPunct="1">
              <a:lnSpc>
                <a:spcPct val="90000"/>
              </a:lnSpc>
            </a:pPr>
            <a:endParaRPr lang="zh-CN" altLang="en-US" sz="40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a:extLst>
              <a:ext uri="{FF2B5EF4-FFF2-40B4-BE49-F238E27FC236}">
                <a16:creationId xmlns:a16="http://schemas.microsoft.com/office/drawing/2014/main" id="{F8E0C741-B92D-4D34-9853-3C31EA6E6F3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28943C4-F293-4F3B-A2AB-2E21729A6A36}" type="slidenum">
              <a:rPr lang="zh-CN" altLang="en-US" sz="1400" smtClean="0"/>
              <a:pPr>
                <a:spcBef>
                  <a:spcPct val="0"/>
                </a:spcBef>
                <a:buFontTx/>
                <a:buNone/>
              </a:pPr>
              <a:t>42</a:t>
            </a:fld>
            <a:endParaRPr lang="en-US" altLang="zh-CN" sz="1400"/>
          </a:p>
        </p:txBody>
      </p:sp>
      <p:sp>
        <p:nvSpPr>
          <p:cNvPr id="46083" name="Rectangle 3">
            <a:extLst>
              <a:ext uri="{FF2B5EF4-FFF2-40B4-BE49-F238E27FC236}">
                <a16:creationId xmlns:a16="http://schemas.microsoft.com/office/drawing/2014/main" id="{70A4A73D-D535-41D0-A8A5-B138E94D1F20}"/>
              </a:ext>
            </a:extLst>
          </p:cNvPr>
          <p:cNvSpPr>
            <a:spLocks noGrp="1" noChangeArrowheads="1"/>
          </p:cNvSpPr>
          <p:nvPr>
            <p:ph type="body" idx="1"/>
          </p:nvPr>
        </p:nvSpPr>
        <p:spPr>
          <a:xfrm>
            <a:off x="287337" y="548680"/>
            <a:ext cx="8569325" cy="5976664"/>
          </a:xfrm>
        </p:spPr>
        <p:txBody>
          <a:bodyPr/>
          <a:lstStyle/>
          <a:p>
            <a:pPr eaLnBrk="1" hangingPunct="1">
              <a:lnSpc>
                <a:spcPct val="90000"/>
              </a:lnSpc>
            </a:pPr>
            <a:r>
              <a:rPr lang="zh-CN" altLang="en-US" sz="4000" dirty="0"/>
              <a:t>数据存储，“学生登记表”可如下描述</a:t>
            </a:r>
          </a:p>
          <a:p>
            <a:pPr eaLnBrk="1" hangingPunct="1">
              <a:lnSpc>
                <a:spcPct val="90000"/>
              </a:lnSpc>
            </a:pPr>
            <a:r>
              <a:rPr lang="zh-CN" altLang="en-US" sz="4000" dirty="0"/>
              <a:t>数据存储：学生登记表</a:t>
            </a:r>
          </a:p>
          <a:p>
            <a:pPr eaLnBrk="1" hangingPunct="1">
              <a:lnSpc>
                <a:spcPct val="90000"/>
              </a:lnSpc>
            </a:pPr>
            <a:r>
              <a:rPr lang="zh-CN" altLang="en-US" sz="4000" dirty="0"/>
              <a:t>说明： 记录学生的基本情况</a:t>
            </a:r>
          </a:p>
          <a:p>
            <a:pPr eaLnBrk="1" hangingPunct="1">
              <a:lnSpc>
                <a:spcPct val="90000"/>
              </a:lnSpc>
            </a:pPr>
            <a:r>
              <a:rPr lang="zh-CN" altLang="en-US" sz="4000" dirty="0"/>
              <a:t>流入数据流：</a:t>
            </a:r>
            <a:r>
              <a:rPr lang="en-US" altLang="zh-CN" sz="4000" dirty="0"/>
              <a:t>……</a:t>
            </a:r>
          </a:p>
          <a:p>
            <a:pPr eaLnBrk="1" hangingPunct="1">
              <a:lnSpc>
                <a:spcPct val="90000"/>
              </a:lnSpc>
            </a:pPr>
            <a:r>
              <a:rPr lang="zh-CN" altLang="en-US" sz="4000" dirty="0"/>
              <a:t>流出数据流：</a:t>
            </a:r>
            <a:r>
              <a:rPr lang="en-US" altLang="zh-CN" sz="4000" dirty="0"/>
              <a:t>……</a:t>
            </a:r>
          </a:p>
          <a:p>
            <a:pPr eaLnBrk="1" hangingPunct="1">
              <a:lnSpc>
                <a:spcPct val="90000"/>
              </a:lnSpc>
            </a:pPr>
            <a:r>
              <a:rPr lang="zh-CN" altLang="en-US" sz="4000" dirty="0"/>
              <a:t>组成： </a:t>
            </a:r>
            <a:r>
              <a:rPr lang="en-US" altLang="zh-CN" sz="4000" dirty="0"/>
              <a:t>……</a:t>
            </a:r>
          </a:p>
          <a:p>
            <a:pPr eaLnBrk="1" hangingPunct="1">
              <a:lnSpc>
                <a:spcPct val="90000"/>
              </a:lnSpc>
            </a:pPr>
            <a:r>
              <a:rPr lang="zh-CN" altLang="en-US" sz="4000" dirty="0"/>
              <a:t>数据量： 每年</a:t>
            </a:r>
            <a:r>
              <a:rPr lang="en-US" altLang="zh-CN" sz="4000" dirty="0"/>
              <a:t>3000</a:t>
            </a:r>
            <a:r>
              <a:rPr lang="zh-CN" altLang="en-US" sz="4000" dirty="0"/>
              <a:t>张</a:t>
            </a:r>
          </a:p>
          <a:p>
            <a:pPr eaLnBrk="1" hangingPunct="1">
              <a:lnSpc>
                <a:spcPct val="90000"/>
              </a:lnSpc>
            </a:pPr>
            <a:r>
              <a:rPr lang="zh-CN" altLang="en-US" sz="4000" dirty="0"/>
              <a:t>存取方式： 随机存取</a:t>
            </a:r>
          </a:p>
          <a:p>
            <a:pPr eaLnBrk="1" hangingPunct="1">
              <a:lnSpc>
                <a:spcPct val="90000"/>
              </a:lnSpc>
            </a:pPr>
            <a:endParaRPr lang="zh-CN" altLang="en-US" sz="40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a:extLst>
              <a:ext uri="{FF2B5EF4-FFF2-40B4-BE49-F238E27FC236}">
                <a16:creationId xmlns:a16="http://schemas.microsoft.com/office/drawing/2014/main" id="{5C6B8336-F865-4B84-A127-D172031AAFC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2796FA4-9096-4812-A741-F5E9BCE05C22}" type="slidenum">
              <a:rPr lang="zh-CN" altLang="en-US" sz="1400" smtClean="0"/>
              <a:pPr>
                <a:spcBef>
                  <a:spcPct val="0"/>
                </a:spcBef>
                <a:buFontTx/>
                <a:buNone/>
              </a:pPr>
              <a:t>43</a:t>
            </a:fld>
            <a:endParaRPr lang="en-US" altLang="zh-CN" sz="1400"/>
          </a:p>
        </p:txBody>
      </p:sp>
      <p:sp>
        <p:nvSpPr>
          <p:cNvPr id="47107" name="Rectangle 3">
            <a:extLst>
              <a:ext uri="{FF2B5EF4-FFF2-40B4-BE49-F238E27FC236}">
                <a16:creationId xmlns:a16="http://schemas.microsoft.com/office/drawing/2014/main" id="{3D43C25A-4788-494A-B583-DEC3456A8605}"/>
              </a:ext>
            </a:extLst>
          </p:cNvPr>
          <p:cNvSpPr>
            <a:spLocks noGrp="1" noChangeArrowheads="1"/>
          </p:cNvSpPr>
          <p:nvPr>
            <p:ph type="body" idx="1"/>
          </p:nvPr>
        </p:nvSpPr>
        <p:spPr>
          <a:xfrm>
            <a:off x="250825" y="115888"/>
            <a:ext cx="8675688" cy="6408737"/>
          </a:xfrm>
        </p:spPr>
        <p:txBody>
          <a:bodyPr/>
          <a:lstStyle/>
          <a:p>
            <a:pPr eaLnBrk="1" hangingPunct="1"/>
            <a:r>
              <a:rPr lang="zh-CN" altLang="en-US" sz="3600"/>
              <a:t>处理过程“分配宿舍”可如下描述</a:t>
            </a:r>
          </a:p>
          <a:p>
            <a:pPr lvl="1" eaLnBrk="1" hangingPunct="1">
              <a:buFontTx/>
              <a:buChar char="•"/>
            </a:pPr>
            <a:r>
              <a:rPr lang="zh-CN" altLang="en-US" sz="3200"/>
              <a:t>处理过程：分配宿舍</a:t>
            </a:r>
          </a:p>
          <a:p>
            <a:pPr lvl="1" eaLnBrk="1" hangingPunct="1">
              <a:buFontTx/>
              <a:buChar char="•"/>
            </a:pPr>
            <a:r>
              <a:rPr lang="zh-CN" altLang="en-US" sz="3200"/>
              <a:t>说明：为所有新生分配学生宿舍</a:t>
            </a:r>
          </a:p>
          <a:p>
            <a:pPr lvl="1" eaLnBrk="1" hangingPunct="1">
              <a:buFontTx/>
              <a:buChar char="•"/>
            </a:pPr>
            <a:r>
              <a:rPr lang="zh-CN" altLang="en-US" sz="3200"/>
              <a:t>输入：学生，宿舍</a:t>
            </a:r>
          </a:p>
          <a:p>
            <a:pPr lvl="1" eaLnBrk="1" hangingPunct="1">
              <a:buFontTx/>
              <a:buChar char="•"/>
            </a:pPr>
            <a:r>
              <a:rPr lang="zh-CN" altLang="en-US" sz="3200"/>
              <a:t>输出：宿舍安排</a:t>
            </a:r>
          </a:p>
          <a:p>
            <a:pPr lvl="1" eaLnBrk="1" hangingPunct="1">
              <a:buFontTx/>
              <a:buChar char="•"/>
            </a:pPr>
            <a:r>
              <a:rPr lang="zh-CN" altLang="en-US" sz="3200"/>
              <a:t>处理：在新生报到后，为所有新生分配学生宿舍</a:t>
            </a:r>
          </a:p>
          <a:p>
            <a:pPr lvl="1" eaLnBrk="1" hangingPunct="1">
              <a:buFontTx/>
              <a:buChar char="•"/>
            </a:pPr>
            <a:r>
              <a:rPr lang="zh-CN" altLang="en-US" sz="3200"/>
              <a:t>要求同一间宿舍只能安排同一性别的学生</a:t>
            </a:r>
          </a:p>
          <a:p>
            <a:pPr lvl="1" eaLnBrk="1" hangingPunct="1">
              <a:buFontTx/>
              <a:buChar char="•"/>
            </a:pPr>
            <a:r>
              <a:rPr lang="zh-CN" altLang="en-US" sz="3200"/>
              <a:t>同一个学生只能安排在一个宿舍中</a:t>
            </a:r>
          </a:p>
          <a:p>
            <a:pPr lvl="1" eaLnBrk="1" hangingPunct="1">
              <a:buFontTx/>
              <a:buChar char="•"/>
            </a:pPr>
            <a:r>
              <a:rPr lang="zh-CN" altLang="en-US" sz="3200"/>
              <a:t>每个学生的居住面积不小于</a:t>
            </a:r>
            <a:r>
              <a:rPr lang="en-US" altLang="zh-CN" sz="3200"/>
              <a:t>3</a:t>
            </a:r>
            <a:r>
              <a:rPr lang="zh-CN" altLang="en-US" sz="3200"/>
              <a:t>平方米</a:t>
            </a:r>
          </a:p>
          <a:p>
            <a:pPr lvl="1" eaLnBrk="1" hangingPunct="1">
              <a:buFontTx/>
              <a:buChar char="•"/>
            </a:pPr>
            <a:r>
              <a:rPr lang="zh-CN" altLang="en-US" sz="3200"/>
              <a:t>安排新生宿舍其处理时间应不超过</a:t>
            </a:r>
            <a:r>
              <a:rPr lang="en-US" altLang="zh-CN" sz="3200"/>
              <a:t>15</a:t>
            </a:r>
            <a:r>
              <a:rPr lang="zh-CN" altLang="en-US" sz="3200"/>
              <a:t>分钟</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a:extLst>
              <a:ext uri="{FF2B5EF4-FFF2-40B4-BE49-F238E27FC236}">
                <a16:creationId xmlns:a16="http://schemas.microsoft.com/office/drawing/2014/main" id="{823B6F40-3119-46AA-9373-A97E3A0134E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E513064-1323-463D-85E2-05E0B9FA7A0A}" type="slidenum">
              <a:rPr lang="zh-CN" altLang="en-US" sz="1400" smtClean="0"/>
              <a:pPr>
                <a:spcBef>
                  <a:spcPct val="0"/>
                </a:spcBef>
                <a:buFontTx/>
                <a:buNone/>
              </a:pPr>
              <a:t>44</a:t>
            </a:fld>
            <a:endParaRPr lang="en-US" altLang="zh-CN" sz="1400"/>
          </a:p>
        </p:txBody>
      </p:sp>
      <p:sp>
        <p:nvSpPr>
          <p:cNvPr id="48131" name="Rectangle 2">
            <a:extLst>
              <a:ext uri="{FF2B5EF4-FFF2-40B4-BE49-F238E27FC236}">
                <a16:creationId xmlns:a16="http://schemas.microsoft.com/office/drawing/2014/main" id="{3015251C-5CD3-4547-AB0B-F1B9E64F8A4B}"/>
              </a:ext>
            </a:extLst>
          </p:cNvPr>
          <p:cNvSpPr>
            <a:spLocks noGrp="1" noChangeArrowheads="1"/>
          </p:cNvSpPr>
          <p:nvPr>
            <p:ph type="title"/>
          </p:nvPr>
        </p:nvSpPr>
        <p:spPr/>
        <p:txBody>
          <a:bodyPr/>
          <a:lstStyle/>
          <a:p>
            <a:pPr eaLnBrk="1" hangingPunct="1"/>
            <a:r>
              <a:rPr lang="zh-CN" altLang="en-US" b="1" dirty="0"/>
              <a:t>数据字典</a:t>
            </a:r>
          </a:p>
        </p:txBody>
      </p:sp>
      <p:sp>
        <p:nvSpPr>
          <p:cNvPr id="45060" name="Rectangle 3">
            <a:extLst>
              <a:ext uri="{FF2B5EF4-FFF2-40B4-BE49-F238E27FC236}">
                <a16:creationId xmlns:a16="http://schemas.microsoft.com/office/drawing/2014/main" id="{51D5DD36-FE3E-4AC7-A7CF-FE7DB6934038}"/>
              </a:ext>
            </a:extLst>
          </p:cNvPr>
          <p:cNvSpPr>
            <a:spLocks noGrp="1" noChangeArrowheads="1"/>
          </p:cNvSpPr>
          <p:nvPr>
            <p:ph type="body" idx="1"/>
          </p:nvPr>
        </p:nvSpPr>
        <p:spPr>
          <a:xfrm>
            <a:off x="312738" y="1412875"/>
            <a:ext cx="8507412" cy="3671888"/>
          </a:xfrm>
        </p:spPr>
        <p:txBody>
          <a:bodyPr/>
          <a:lstStyle/>
          <a:p>
            <a:pPr eaLnBrk="1" hangingPunct="1"/>
            <a:r>
              <a:rPr lang="zh-CN" altLang="en-US" sz="4000" dirty="0"/>
              <a:t>数据字典是关于数据库中数据的描述，是</a:t>
            </a:r>
            <a:r>
              <a:rPr lang="zh-CN" altLang="en-US" sz="4000" dirty="0">
                <a:solidFill>
                  <a:schemeClr val="accent2"/>
                </a:solidFill>
              </a:rPr>
              <a:t>元数据</a:t>
            </a:r>
            <a:r>
              <a:rPr lang="zh-CN" altLang="en-US" sz="4000" dirty="0"/>
              <a:t>，而不是数据本身。</a:t>
            </a:r>
          </a:p>
          <a:p>
            <a:pPr eaLnBrk="1" hangingPunct="1"/>
            <a:r>
              <a:rPr lang="zh-CN" altLang="en-US" sz="4000" dirty="0"/>
              <a:t>数据字典在</a:t>
            </a:r>
            <a:r>
              <a:rPr lang="zh-CN" altLang="en-US" sz="4000" b="1" dirty="0">
                <a:solidFill>
                  <a:srgbClr val="00B0F0"/>
                </a:solidFill>
              </a:rPr>
              <a:t>需求分析阶段建立</a:t>
            </a:r>
            <a:r>
              <a:rPr lang="zh-CN" altLang="en-US" sz="4000" dirty="0"/>
              <a:t>，在数据库设计过程中不断修改、充实、完善。</a:t>
            </a:r>
          </a:p>
          <a:p>
            <a:pPr eaLnBrk="1" hangingPunct="1"/>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06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a:extLst>
              <a:ext uri="{FF2B5EF4-FFF2-40B4-BE49-F238E27FC236}">
                <a16:creationId xmlns:a16="http://schemas.microsoft.com/office/drawing/2014/main" id="{D2698545-D3F6-4BAC-91D5-0CB1F4E6A23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5CBF131-70CB-4898-907C-963E17498FE3}" type="slidenum">
              <a:rPr lang="zh-CN" altLang="en-US" sz="1400" smtClean="0"/>
              <a:pPr>
                <a:spcBef>
                  <a:spcPct val="0"/>
                </a:spcBef>
                <a:buFontTx/>
                <a:buNone/>
              </a:pPr>
              <a:t>45</a:t>
            </a:fld>
            <a:endParaRPr lang="en-US" altLang="zh-CN" sz="1400"/>
          </a:p>
        </p:txBody>
      </p:sp>
      <p:sp>
        <p:nvSpPr>
          <p:cNvPr id="49155" name="Rectangle 2">
            <a:extLst>
              <a:ext uri="{FF2B5EF4-FFF2-40B4-BE49-F238E27FC236}">
                <a16:creationId xmlns:a16="http://schemas.microsoft.com/office/drawing/2014/main" id="{7A6EC54B-B4F7-4D51-9F27-EB5937A4F3A7}"/>
              </a:ext>
            </a:extLst>
          </p:cNvPr>
          <p:cNvSpPr>
            <a:spLocks noGrp="1" noChangeArrowheads="1"/>
          </p:cNvSpPr>
          <p:nvPr>
            <p:ph type="title"/>
          </p:nvPr>
        </p:nvSpPr>
        <p:spPr/>
        <p:txBody>
          <a:bodyPr/>
          <a:lstStyle/>
          <a:p>
            <a:pPr eaLnBrk="1" hangingPunct="1"/>
            <a:r>
              <a:rPr lang="zh-CN" altLang="en-US" b="1"/>
              <a:t>需求分析小结</a:t>
            </a:r>
          </a:p>
        </p:txBody>
      </p:sp>
      <p:sp>
        <p:nvSpPr>
          <p:cNvPr id="46084" name="Rectangle 3">
            <a:extLst>
              <a:ext uri="{FF2B5EF4-FFF2-40B4-BE49-F238E27FC236}">
                <a16:creationId xmlns:a16="http://schemas.microsoft.com/office/drawing/2014/main" id="{44689CBB-39DF-4778-AF35-2506628E9AC0}"/>
              </a:ext>
            </a:extLst>
          </p:cNvPr>
          <p:cNvSpPr>
            <a:spLocks noGrp="1" noChangeArrowheads="1"/>
          </p:cNvSpPr>
          <p:nvPr>
            <p:ph type="body" idx="1"/>
          </p:nvPr>
        </p:nvSpPr>
        <p:spPr>
          <a:xfrm>
            <a:off x="248934" y="1568450"/>
            <a:ext cx="8646132" cy="4525963"/>
          </a:xfrm>
        </p:spPr>
        <p:txBody>
          <a:bodyPr/>
          <a:lstStyle/>
          <a:p>
            <a:pPr eaLnBrk="1" hangingPunct="1"/>
            <a:r>
              <a:rPr lang="zh-CN" altLang="en-US" sz="4000" dirty="0"/>
              <a:t>设计人员</a:t>
            </a:r>
            <a:r>
              <a:rPr lang="zh-CN" altLang="en-US" sz="4000" dirty="0">
                <a:solidFill>
                  <a:schemeClr val="accent2"/>
                </a:solidFill>
              </a:rPr>
              <a:t>应充分考虑到可能的扩充和改变</a:t>
            </a:r>
            <a:r>
              <a:rPr lang="zh-CN" altLang="en-US" sz="4000" dirty="0"/>
              <a:t>，使设计易于更改，系统易于扩充。</a:t>
            </a:r>
          </a:p>
          <a:p>
            <a:pPr eaLnBrk="1" hangingPunct="1"/>
            <a:r>
              <a:rPr lang="zh-CN" altLang="en-US" sz="4000" dirty="0"/>
              <a:t>必须强调用户的参与。</a:t>
            </a:r>
          </a:p>
          <a:p>
            <a:pPr eaLnBrk="1" hangingPunct="1"/>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608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a:extLst>
              <a:ext uri="{FF2B5EF4-FFF2-40B4-BE49-F238E27FC236}">
                <a16:creationId xmlns:a16="http://schemas.microsoft.com/office/drawing/2014/main" id="{DC057D4A-CAC7-46CF-B273-BF036495B50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7643DB9-CA81-413F-8A21-6EA343CFDE0F}" type="slidenum">
              <a:rPr lang="zh-CN" altLang="en-US" sz="1400" smtClean="0"/>
              <a:pPr>
                <a:spcBef>
                  <a:spcPct val="0"/>
                </a:spcBef>
                <a:buFontTx/>
                <a:buNone/>
              </a:pPr>
              <a:t>46</a:t>
            </a:fld>
            <a:endParaRPr lang="en-US" altLang="zh-CN" sz="1400"/>
          </a:p>
        </p:txBody>
      </p:sp>
      <p:sp>
        <p:nvSpPr>
          <p:cNvPr id="50179" name="Rectangle 2">
            <a:extLst>
              <a:ext uri="{FF2B5EF4-FFF2-40B4-BE49-F238E27FC236}">
                <a16:creationId xmlns:a16="http://schemas.microsoft.com/office/drawing/2014/main" id="{09EF1614-5BBC-4CC4-A625-EE9389E1BC69}"/>
              </a:ext>
            </a:extLst>
          </p:cNvPr>
          <p:cNvSpPr>
            <a:spLocks noGrp="1" noChangeArrowheads="1"/>
          </p:cNvSpPr>
          <p:nvPr>
            <p:ph type="title"/>
          </p:nvPr>
        </p:nvSpPr>
        <p:spPr/>
        <p:txBody>
          <a:bodyPr/>
          <a:lstStyle/>
          <a:p>
            <a:pPr eaLnBrk="1" hangingPunct="1"/>
            <a:r>
              <a:rPr lang="en-US" altLang="zh-CN"/>
              <a:t>7.3 </a:t>
            </a:r>
            <a:r>
              <a:rPr lang="zh-CN" altLang="en-US" b="1"/>
              <a:t>概念结构设计</a:t>
            </a:r>
          </a:p>
        </p:txBody>
      </p:sp>
      <p:sp>
        <p:nvSpPr>
          <p:cNvPr id="50180" name="Rectangle 3">
            <a:extLst>
              <a:ext uri="{FF2B5EF4-FFF2-40B4-BE49-F238E27FC236}">
                <a16:creationId xmlns:a16="http://schemas.microsoft.com/office/drawing/2014/main" id="{37ED72D0-DFFC-4326-946D-B3A8E6CA0D03}"/>
              </a:ext>
            </a:extLst>
          </p:cNvPr>
          <p:cNvSpPr>
            <a:spLocks noGrp="1" noChangeArrowheads="1"/>
          </p:cNvSpPr>
          <p:nvPr>
            <p:ph type="body" idx="1"/>
          </p:nvPr>
        </p:nvSpPr>
        <p:spPr/>
        <p:txBody>
          <a:bodyPr/>
          <a:lstStyle/>
          <a:p>
            <a:pPr eaLnBrk="1" hangingPunct="1">
              <a:buFontTx/>
              <a:buNone/>
            </a:pPr>
            <a:r>
              <a:rPr lang="en-US" altLang="zh-CN" sz="4000" b="1"/>
              <a:t> 7.3.1 </a:t>
            </a:r>
            <a:r>
              <a:rPr lang="zh-CN" altLang="en-US" sz="4000"/>
              <a:t>概念模型</a:t>
            </a:r>
          </a:p>
          <a:p>
            <a:pPr eaLnBrk="1" hangingPunct="1">
              <a:buFontTx/>
              <a:buNone/>
            </a:pPr>
            <a:r>
              <a:rPr lang="en-US" altLang="zh-CN" sz="4000" b="1"/>
              <a:t> 7.3.2 </a:t>
            </a:r>
            <a:r>
              <a:rPr lang="en-US" altLang="zh-CN" sz="4000"/>
              <a:t>E-R</a:t>
            </a:r>
            <a:r>
              <a:rPr lang="zh-CN" altLang="en-US" sz="4000"/>
              <a:t>模型</a:t>
            </a:r>
          </a:p>
          <a:p>
            <a:pPr eaLnBrk="1" hangingPunct="1">
              <a:buFontTx/>
              <a:buNone/>
            </a:pPr>
            <a:r>
              <a:rPr lang="en-US" altLang="zh-CN" sz="4000" b="1"/>
              <a:t>*7.3.3 </a:t>
            </a:r>
            <a:r>
              <a:rPr lang="zh-CN" altLang="en-US" sz="4000" b="1"/>
              <a:t>扩展的</a:t>
            </a:r>
            <a:r>
              <a:rPr lang="en-US" altLang="zh-CN" sz="4000" b="1"/>
              <a:t>E-R</a:t>
            </a:r>
            <a:r>
              <a:rPr lang="zh-CN" altLang="en-US" sz="4000" b="1"/>
              <a:t>模型</a:t>
            </a:r>
            <a:endParaRPr lang="zh-CN" altLang="en-US" sz="4000"/>
          </a:p>
          <a:p>
            <a:pPr eaLnBrk="1" hangingPunct="1">
              <a:buFontTx/>
              <a:buNone/>
            </a:pPr>
            <a:r>
              <a:rPr lang="en-US" altLang="zh-CN" sz="4000" b="1"/>
              <a:t>*7.3.4 </a:t>
            </a:r>
            <a:r>
              <a:rPr lang="en-US" altLang="zh-CN" sz="4000"/>
              <a:t>UML</a:t>
            </a:r>
          </a:p>
          <a:p>
            <a:pPr eaLnBrk="1" hangingPunct="1">
              <a:buFontTx/>
              <a:buNone/>
            </a:pPr>
            <a:r>
              <a:rPr lang="en-US" altLang="zh-CN" sz="4000"/>
              <a:t> </a:t>
            </a:r>
            <a:r>
              <a:rPr lang="en-US" altLang="zh-CN" sz="4000" b="1"/>
              <a:t>7.3.5 </a:t>
            </a:r>
            <a:r>
              <a:rPr lang="zh-CN" altLang="en-US" sz="4000" b="1"/>
              <a:t>概念结构设计</a:t>
            </a:r>
            <a:endParaRPr lang="en-US" altLang="zh-CN" sz="4000"/>
          </a:p>
          <a:p>
            <a:pPr eaLnBrk="1" hangingPunct="1"/>
            <a:endParaRPr lang="zh-CN" altLang="en-US" sz="40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a:extLst>
              <a:ext uri="{FF2B5EF4-FFF2-40B4-BE49-F238E27FC236}">
                <a16:creationId xmlns:a16="http://schemas.microsoft.com/office/drawing/2014/main" id="{22301575-009F-44AD-8072-D66DADB9998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B7EC48C-5FEB-46D7-83D4-83FCA7024157}" type="slidenum">
              <a:rPr lang="zh-CN" altLang="en-US" sz="1400" smtClean="0"/>
              <a:pPr>
                <a:spcBef>
                  <a:spcPct val="0"/>
                </a:spcBef>
                <a:buFontTx/>
                <a:buNone/>
              </a:pPr>
              <a:t>47</a:t>
            </a:fld>
            <a:endParaRPr lang="en-US" altLang="zh-CN" sz="1400"/>
          </a:p>
        </p:txBody>
      </p:sp>
      <p:sp>
        <p:nvSpPr>
          <p:cNvPr id="51203" name="Rectangle 2">
            <a:extLst>
              <a:ext uri="{FF2B5EF4-FFF2-40B4-BE49-F238E27FC236}">
                <a16:creationId xmlns:a16="http://schemas.microsoft.com/office/drawing/2014/main" id="{E39385A3-BD06-40D0-8BE0-17543F3FA0BD}"/>
              </a:ext>
            </a:extLst>
          </p:cNvPr>
          <p:cNvSpPr>
            <a:spLocks noGrp="1" noChangeArrowheads="1"/>
          </p:cNvSpPr>
          <p:nvPr>
            <p:ph type="title"/>
          </p:nvPr>
        </p:nvSpPr>
        <p:spPr/>
        <p:txBody>
          <a:bodyPr/>
          <a:lstStyle/>
          <a:p>
            <a:pPr eaLnBrk="1" hangingPunct="1"/>
            <a:r>
              <a:rPr lang="en-US" altLang="zh-CN"/>
              <a:t>7.3.1 </a:t>
            </a:r>
            <a:r>
              <a:rPr lang="zh-CN" altLang="en-US" b="1"/>
              <a:t>概念模型</a:t>
            </a:r>
          </a:p>
        </p:txBody>
      </p:sp>
      <p:sp>
        <p:nvSpPr>
          <p:cNvPr id="48132" name="Rectangle 3">
            <a:extLst>
              <a:ext uri="{FF2B5EF4-FFF2-40B4-BE49-F238E27FC236}">
                <a16:creationId xmlns:a16="http://schemas.microsoft.com/office/drawing/2014/main" id="{27EF61A3-71D2-4F86-9AC5-5918EA9CA517}"/>
              </a:ext>
            </a:extLst>
          </p:cNvPr>
          <p:cNvSpPr>
            <a:spLocks noGrp="1" noChangeArrowheads="1"/>
          </p:cNvSpPr>
          <p:nvPr>
            <p:ph type="body" idx="1"/>
          </p:nvPr>
        </p:nvSpPr>
        <p:spPr>
          <a:xfrm>
            <a:off x="0" y="1323680"/>
            <a:ext cx="8928545" cy="4967287"/>
          </a:xfrm>
        </p:spPr>
        <p:txBody>
          <a:bodyPr/>
          <a:lstStyle/>
          <a:p>
            <a:pPr marL="609600" indent="-609600" eaLnBrk="1" hangingPunct="1">
              <a:lnSpc>
                <a:spcPct val="90000"/>
              </a:lnSpc>
              <a:buFontTx/>
              <a:buNone/>
            </a:pPr>
            <a:r>
              <a:rPr lang="zh-CN" altLang="en-US" sz="3600" dirty="0"/>
              <a:t>  什么是概念结构设计？</a:t>
            </a:r>
          </a:p>
          <a:p>
            <a:pPr marL="990600" lvl="1" indent="-533400" eaLnBrk="1" hangingPunct="1">
              <a:lnSpc>
                <a:spcPct val="90000"/>
              </a:lnSpc>
              <a:buFontTx/>
              <a:buAutoNum type="circleNumDbPlain"/>
            </a:pPr>
            <a:r>
              <a:rPr lang="zh-CN" altLang="en-US" sz="3200" dirty="0"/>
              <a:t>将需求分析得到的用户需求抽象为信息结构即</a:t>
            </a:r>
            <a:r>
              <a:rPr lang="zh-CN" altLang="en-US" sz="3200" dirty="0">
                <a:solidFill>
                  <a:schemeClr val="accent2"/>
                </a:solidFill>
              </a:rPr>
              <a:t>概念模型</a:t>
            </a:r>
            <a:r>
              <a:rPr lang="zh-CN" altLang="en-US" sz="3200" dirty="0"/>
              <a:t>的过程就是概念结构设计。</a:t>
            </a:r>
          </a:p>
          <a:p>
            <a:pPr marL="990600" lvl="1" indent="-533400" eaLnBrk="1" hangingPunct="1">
              <a:lnSpc>
                <a:spcPct val="90000"/>
              </a:lnSpc>
              <a:buFontTx/>
              <a:buAutoNum type="circleNumDbPlain"/>
            </a:pPr>
            <a:r>
              <a:rPr lang="zh-CN" altLang="en-US" sz="3200" dirty="0"/>
              <a:t>概念结构是各种数据模型的共同基础，它比数据模型更独立于机器、更抽象，从而更加稳定。</a:t>
            </a:r>
          </a:p>
          <a:p>
            <a:pPr marL="990600" lvl="1" indent="-533400" eaLnBrk="1" hangingPunct="1">
              <a:lnSpc>
                <a:spcPct val="90000"/>
              </a:lnSpc>
              <a:buFontTx/>
              <a:buAutoNum type="circleNumDbPlain"/>
            </a:pPr>
            <a:r>
              <a:rPr lang="zh-CN" altLang="en-US" sz="3200" dirty="0">
                <a:solidFill>
                  <a:schemeClr val="accent2"/>
                </a:solidFill>
              </a:rPr>
              <a:t>概念结构设计是整个数据库设计的关键。</a:t>
            </a:r>
            <a:endParaRPr lang="zh-CN" altLang="en-US" sz="3200" dirty="0">
              <a:solidFill>
                <a:schemeClr va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13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a:extLst>
              <a:ext uri="{FF2B5EF4-FFF2-40B4-BE49-F238E27FC236}">
                <a16:creationId xmlns:a16="http://schemas.microsoft.com/office/drawing/2014/main" id="{2A85A6B9-F611-4CFF-8F17-B76C1FEEA4A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0BF5F90-CAC1-4286-9A83-E7EC6BC03BD9}" type="slidenum">
              <a:rPr lang="zh-CN" altLang="en-US" sz="1400" smtClean="0"/>
              <a:pPr>
                <a:spcBef>
                  <a:spcPct val="0"/>
                </a:spcBef>
                <a:buFontTx/>
                <a:buNone/>
              </a:pPr>
              <a:t>48</a:t>
            </a:fld>
            <a:endParaRPr lang="en-US" altLang="zh-CN" sz="1400"/>
          </a:p>
        </p:txBody>
      </p:sp>
      <p:sp>
        <p:nvSpPr>
          <p:cNvPr id="52227" name="Rectangle 2">
            <a:extLst>
              <a:ext uri="{FF2B5EF4-FFF2-40B4-BE49-F238E27FC236}">
                <a16:creationId xmlns:a16="http://schemas.microsoft.com/office/drawing/2014/main" id="{0CCD3070-62BC-49C8-8B03-220AD91EDA7B}"/>
              </a:ext>
            </a:extLst>
          </p:cNvPr>
          <p:cNvSpPr>
            <a:spLocks noGrp="1" noChangeArrowheads="1"/>
          </p:cNvSpPr>
          <p:nvPr>
            <p:ph type="title"/>
          </p:nvPr>
        </p:nvSpPr>
        <p:spPr/>
        <p:txBody>
          <a:bodyPr/>
          <a:lstStyle/>
          <a:p>
            <a:pPr eaLnBrk="1" hangingPunct="1"/>
            <a:r>
              <a:rPr lang="zh-CN" altLang="en-US" sz="4800"/>
              <a:t>概念结构设计的特点</a:t>
            </a:r>
          </a:p>
        </p:txBody>
      </p:sp>
      <p:sp>
        <p:nvSpPr>
          <p:cNvPr id="49156" name="Rectangle 3">
            <a:extLst>
              <a:ext uri="{FF2B5EF4-FFF2-40B4-BE49-F238E27FC236}">
                <a16:creationId xmlns:a16="http://schemas.microsoft.com/office/drawing/2014/main" id="{3E1E6747-7F29-482D-BA9F-BDDC2140A0F1}"/>
              </a:ext>
            </a:extLst>
          </p:cNvPr>
          <p:cNvSpPr>
            <a:spLocks noGrp="1" noChangeArrowheads="1"/>
          </p:cNvSpPr>
          <p:nvPr>
            <p:ph type="body" idx="1"/>
          </p:nvPr>
        </p:nvSpPr>
        <p:spPr>
          <a:xfrm>
            <a:off x="611188" y="1773238"/>
            <a:ext cx="7921625" cy="3629025"/>
          </a:xfrm>
        </p:spPr>
        <p:txBody>
          <a:bodyPr/>
          <a:lstStyle/>
          <a:p>
            <a:pPr marL="742950" indent="-742950" eaLnBrk="1" hangingPunct="1">
              <a:buFontTx/>
              <a:buAutoNum type="arabicPeriod"/>
            </a:pPr>
            <a:r>
              <a:rPr lang="zh-CN" altLang="en-US" sz="4000" dirty="0"/>
              <a:t>能真实、充分地反映现实世界</a:t>
            </a:r>
          </a:p>
          <a:p>
            <a:pPr marL="742950" indent="-742950" eaLnBrk="1" hangingPunct="1">
              <a:buFontTx/>
              <a:buAutoNum type="arabicPeriod"/>
            </a:pPr>
            <a:r>
              <a:rPr lang="zh-CN" altLang="en-US" sz="4000" dirty="0"/>
              <a:t>易于理解</a:t>
            </a:r>
          </a:p>
          <a:p>
            <a:pPr marL="742950" indent="-742950" eaLnBrk="1" hangingPunct="1">
              <a:buFontTx/>
              <a:buAutoNum type="arabicPeriod"/>
            </a:pPr>
            <a:r>
              <a:rPr lang="zh-CN" altLang="en-US" sz="4000" dirty="0"/>
              <a:t>易于更改</a:t>
            </a:r>
          </a:p>
          <a:p>
            <a:pPr marL="742950" indent="-742950" eaLnBrk="1" hangingPunct="1">
              <a:buFontTx/>
              <a:buAutoNum type="arabicPeriod"/>
            </a:pPr>
            <a:r>
              <a:rPr lang="zh-CN" altLang="en-US" sz="4000" dirty="0"/>
              <a:t>易于向关系、网状、层次等</a:t>
            </a:r>
            <a:br>
              <a:rPr lang="en-US" altLang="zh-CN" sz="4000" dirty="0"/>
            </a:br>
            <a:r>
              <a:rPr lang="zh-CN" altLang="en-US" sz="4000" dirty="0"/>
              <a:t>各种数据模型转换</a:t>
            </a:r>
          </a:p>
          <a:p>
            <a:pPr marL="742950" indent="-742950" eaLnBrk="1" hangingPunct="1">
              <a:buFontTx/>
              <a:buNone/>
            </a:pPr>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15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15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915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915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907917D6-2ED6-4818-AE25-156E2E280FE8}"/>
              </a:ext>
            </a:extLst>
          </p:cNvPr>
          <p:cNvSpPr>
            <a:spLocks noGrp="1" noChangeArrowheads="1"/>
          </p:cNvSpPr>
          <p:nvPr>
            <p:ph type="title"/>
          </p:nvPr>
        </p:nvSpPr>
        <p:spPr>
          <a:xfrm>
            <a:off x="468313" y="260350"/>
            <a:ext cx="8229600" cy="1143000"/>
          </a:xfrm>
        </p:spPr>
        <p:txBody>
          <a:bodyPr/>
          <a:lstStyle/>
          <a:p>
            <a:pPr eaLnBrk="1" hangingPunct="1"/>
            <a:r>
              <a:rPr lang="zh-CN" altLang="en-US" b="1">
                <a:solidFill>
                  <a:schemeClr val="accent2"/>
                </a:solidFill>
              </a:rPr>
              <a:t>概念模型</a:t>
            </a:r>
          </a:p>
        </p:txBody>
      </p:sp>
      <p:sp>
        <p:nvSpPr>
          <p:cNvPr id="53251" name="Rectangle 3">
            <a:extLst>
              <a:ext uri="{FF2B5EF4-FFF2-40B4-BE49-F238E27FC236}">
                <a16:creationId xmlns:a16="http://schemas.microsoft.com/office/drawing/2014/main" id="{83488BEF-2E7B-4D7C-B4DB-353EF55127C8}"/>
              </a:ext>
            </a:extLst>
          </p:cNvPr>
          <p:cNvSpPr>
            <a:spLocks noGrp="1" noChangeArrowheads="1"/>
          </p:cNvSpPr>
          <p:nvPr>
            <p:ph idx="1"/>
          </p:nvPr>
        </p:nvSpPr>
        <p:spPr>
          <a:xfrm>
            <a:off x="395288" y="1412875"/>
            <a:ext cx="8229600" cy="5184775"/>
          </a:xfrm>
        </p:spPr>
        <p:txBody>
          <a:bodyPr/>
          <a:lstStyle/>
          <a:p>
            <a:pPr eaLnBrk="1" hangingPunct="1"/>
            <a:r>
              <a:rPr lang="zh-CN" altLang="en-US"/>
              <a:t>用途</a:t>
            </a:r>
          </a:p>
          <a:p>
            <a:pPr lvl="1" eaLnBrk="1" hangingPunct="1"/>
            <a:r>
              <a:rPr lang="zh-CN" altLang="en-US">
                <a:solidFill>
                  <a:srgbClr val="333399"/>
                </a:solidFill>
              </a:rPr>
              <a:t>概念模型用于信息世界的建模</a:t>
            </a:r>
          </a:p>
          <a:p>
            <a:pPr lvl="1" eaLnBrk="1" hangingPunct="1"/>
            <a:r>
              <a:rPr lang="zh-CN" altLang="en-US"/>
              <a:t>现实世界到机器世界的一个中间层次</a:t>
            </a:r>
          </a:p>
          <a:p>
            <a:pPr lvl="1" eaLnBrk="1" hangingPunct="1"/>
            <a:r>
              <a:rPr lang="zh-CN" altLang="en-US"/>
              <a:t>数据库设计的有力工具</a:t>
            </a:r>
          </a:p>
          <a:p>
            <a:pPr lvl="1" eaLnBrk="1" hangingPunct="1"/>
            <a:r>
              <a:rPr lang="zh-CN" altLang="en-US"/>
              <a:t>数据库设计人员和用户之间进行交流的语言</a:t>
            </a:r>
          </a:p>
          <a:p>
            <a:pPr eaLnBrk="1" hangingPunct="1"/>
            <a:r>
              <a:rPr lang="zh-CN" altLang="en-US"/>
              <a:t>概念模型的基本要求</a:t>
            </a:r>
          </a:p>
          <a:p>
            <a:pPr lvl="1" eaLnBrk="1" hangingPunct="1"/>
            <a:r>
              <a:rPr lang="zh-CN" altLang="en-US"/>
              <a:t>较强的语义表达能力</a:t>
            </a:r>
          </a:p>
          <a:p>
            <a:pPr lvl="1" eaLnBrk="1" hangingPunct="1"/>
            <a:r>
              <a:rPr lang="zh-CN" altLang="en-US"/>
              <a:t>能够方便、直接地表达应用中的各种语义知识</a:t>
            </a:r>
          </a:p>
          <a:p>
            <a:pPr lvl="1" eaLnBrk="1" hangingPunct="1"/>
            <a:r>
              <a:rPr lang="zh-CN" altLang="en-US"/>
              <a:t>简单、清晰、易于用户理解</a:t>
            </a:r>
          </a:p>
        </p:txBody>
      </p:sp>
      <p:sp>
        <p:nvSpPr>
          <p:cNvPr id="53252" name="灯片编号占位符 5">
            <a:extLst>
              <a:ext uri="{FF2B5EF4-FFF2-40B4-BE49-F238E27FC236}">
                <a16:creationId xmlns:a16="http://schemas.microsoft.com/office/drawing/2014/main" id="{B5F9040A-1CF9-4FF8-B2FA-89F0A0660A3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6530538-3C52-4E19-B6EB-E2027886F1B2}" type="slidenum">
              <a:rPr lang="en-US" altLang="zh-CN" sz="1400" smtClean="0"/>
              <a:pPr>
                <a:spcBef>
                  <a:spcPct val="0"/>
                </a:spcBef>
                <a:buFontTx/>
                <a:buNone/>
              </a:pPr>
              <a:t>49</a:t>
            </a:fld>
            <a:endParaRPr lang="en-US" altLang="zh-CN"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a:extLst>
              <a:ext uri="{FF2B5EF4-FFF2-40B4-BE49-F238E27FC236}">
                <a16:creationId xmlns:a16="http://schemas.microsoft.com/office/drawing/2014/main" id="{287F6FBE-4418-4C31-BC69-0DB0FF279AB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69A3186-CEF4-4B09-87EA-5F7DB21415AF}" type="slidenum">
              <a:rPr lang="zh-CN" altLang="en-US" sz="1400" smtClean="0"/>
              <a:pPr>
                <a:spcBef>
                  <a:spcPct val="0"/>
                </a:spcBef>
                <a:buFontTx/>
                <a:buNone/>
              </a:pPr>
              <a:t>5</a:t>
            </a:fld>
            <a:endParaRPr lang="en-US" altLang="zh-CN" sz="1400"/>
          </a:p>
        </p:txBody>
      </p:sp>
      <p:sp>
        <p:nvSpPr>
          <p:cNvPr id="8195" name="Rectangle 2">
            <a:extLst>
              <a:ext uri="{FF2B5EF4-FFF2-40B4-BE49-F238E27FC236}">
                <a16:creationId xmlns:a16="http://schemas.microsoft.com/office/drawing/2014/main" id="{83B2EFA6-29D8-4A62-939D-7F82657DA4DA}"/>
              </a:ext>
            </a:extLst>
          </p:cNvPr>
          <p:cNvSpPr>
            <a:spLocks noGrp="1" noChangeArrowheads="1"/>
          </p:cNvSpPr>
          <p:nvPr>
            <p:ph type="title"/>
          </p:nvPr>
        </p:nvSpPr>
        <p:spPr/>
        <p:txBody>
          <a:bodyPr/>
          <a:lstStyle/>
          <a:p>
            <a:pPr eaLnBrk="1" hangingPunct="1"/>
            <a:r>
              <a:rPr lang="en-US" altLang="zh-CN"/>
              <a:t>7.1.1 </a:t>
            </a:r>
            <a:r>
              <a:rPr lang="zh-CN" altLang="en-US" b="1"/>
              <a:t>数据库设计的特点</a:t>
            </a:r>
          </a:p>
        </p:txBody>
      </p:sp>
      <p:sp>
        <p:nvSpPr>
          <p:cNvPr id="6148" name="Rectangle 3">
            <a:extLst>
              <a:ext uri="{FF2B5EF4-FFF2-40B4-BE49-F238E27FC236}">
                <a16:creationId xmlns:a16="http://schemas.microsoft.com/office/drawing/2014/main" id="{EB440CED-46BA-4B86-A563-6D2D95696A34}"/>
              </a:ext>
            </a:extLst>
          </p:cNvPr>
          <p:cNvSpPr>
            <a:spLocks noGrp="1" noChangeArrowheads="1"/>
          </p:cNvSpPr>
          <p:nvPr>
            <p:ph type="body" idx="1"/>
          </p:nvPr>
        </p:nvSpPr>
        <p:spPr>
          <a:xfrm>
            <a:off x="268288" y="1268413"/>
            <a:ext cx="8804275" cy="5329237"/>
          </a:xfrm>
        </p:spPr>
        <p:txBody>
          <a:bodyPr/>
          <a:lstStyle/>
          <a:p>
            <a:pPr marL="742950" indent="-742950" eaLnBrk="1" hangingPunct="1">
              <a:buFontTx/>
              <a:buAutoNum type="arabicPeriod"/>
            </a:pPr>
            <a:r>
              <a:rPr lang="zh-CN" altLang="en-US" sz="3600">
                <a:solidFill>
                  <a:schemeClr val="accent2"/>
                </a:solidFill>
              </a:rPr>
              <a:t>三分技术，七分管理，十二分基础数据</a:t>
            </a:r>
          </a:p>
          <a:p>
            <a:pPr marL="742950" indent="-742950" eaLnBrk="1" hangingPunct="1">
              <a:buFontTx/>
              <a:buAutoNum type="arabicPeriod"/>
            </a:pPr>
            <a:r>
              <a:rPr lang="zh-CN" altLang="en-US" sz="3600">
                <a:solidFill>
                  <a:schemeClr val="accent2"/>
                </a:solidFill>
              </a:rPr>
              <a:t>结构 </a:t>
            </a:r>
            <a:r>
              <a:rPr lang="en-US" altLang="zh-CN" sz="3600">
                <a:solidFill>
                  <a:schemeClr val="accent2"/>
                </a:solidFill>
              </a:rPr>
              <a:t>(</a:t>
            </a:r>
            <a:r>
              <a:rPr lang="zh-CN" altLang="en-US" sz="3600">
                <a:solidFill>
                  <a:schemeClr val="accent2"/>
                </a:solidFill>
              </a:rPr>
              <a:t>数据</a:t>
            </a:r>
            <a:r>
              <a:rPr lang="en-US" altLang="zh-CN" sz="3600">
                <a:solidFill>
                  <a:schemeClr val="accent2"/>
                </a:solidFill>
              </a:rPr>
              <a:t>) </a:t>
            </a:r>
            <a:r>
              <a:rPr lang="zh-CN" altLang="en-US" sz="3600">
                <a:solidFill>
                  <a:schemeClr val="accent2"/>
                </a:solidFill>
              </a:rPr>
              <a:t>设计和行为 </a:t>
            </a:r>
            <a:r>
              <a:rPr lang="en-US" altLang="zh-CN" sz="3600">
                <a:solidFill>
                  <a:schemeClr val="accent2"/>
                </a:solidFill>
              </a:rPr>
              <a:t>(</a:t>
            </a:r>
            <a:r>
              <a:rPr lang="zh-CN" altLang="en-US" sz="3600">
                <a:solidFill>
                  <a:schemeClr val="accent2"/>
                </a:solidFill>
              </a:rPr>
              <a:t>处理</a:t>
            </a:r>
            <a:r>
              <a:rPr lang="en-US" altLang="zh-CN" sz="3600">
                <a:solidFill>
                  <a:schemeClr val="accent2"/>
                </a:solidFill>
              </a:rPr>
              <a:t>) </a:t>
            </a:r>
            <a:r>
              <a:rPr lang="zh-CN" altLang="en-US" sz="3600">
                <a:solidFill>
                  <a:schemeClr val="accent2"/>
                </a:solidFill>
              </a:rPr>
              <a:t>设计相结合</a:t>
            </a:r>
          </a:p>
          <a:p>
            <a:pPr marL="742950" indent="-742950" eaLnBrk="1" hangingPunct="1"/>
            <a:r>
              <a:rPr lang="zh-CN" altLang="en-US" sz="3600"/>
              <a:t>管理</a:t>
            </a:r>
          </a:p>
          <a:p>
            <a:pPr lvl="1" eaLnBrk="1" hangingPunct="1"/>
            <a:r>
              <a:rPr lang="zh-CN" altLang="en-US" sz="3200"/>
              <a:t>数据库建设项目管理</a:t>
            </a:r>
          </a:p>
          <a:p>
            <a:pPr lvl="1" eaLnBrk="1" hangingPunct="1"/>
            <a:r>
              <a:rPr lang="zh-CN" altLang="en-US" sz="3200"/>
              <a:t>企业（即应用部门）的业务管理</a:t>
            </a:r>
          </a:p>
          <a:p>
            <a:pPr marL="742950" indent="-742950" eaLnBrk="1" hangingPunct="1"/>
            <a:r>
              <a:rPr lang="zh-CN" altLang="en-US" sz="3600"/>
              <a:t>基础数据</a:t>
            </a:r>
          </a:p>
          <a:p>
            <a:pPr lvl="1" eaLnBrk="1" hangingPunct="1"/>
            <a:r>
              <a:rPr lang="zh-CN" altLang="en-US" sz="3200"/>
              <a:t>收集、入库</a:t>
            </a:r>
          </a:p>
          <a:p>
            <a:pPr lvl="1" eaLnBrk="1" hangingPunct="1"/>
            <a:r>
              <a:rPr lang="zh-CN" altLang="en-US" sz="3200"/>
              <a:t>更新数据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48">
                                            <p:txEl>
                                              <p:pRg st="2" end="2"/>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6148">
                                            <p:txEl>
                                              <p:pRg st="3" end="3"/>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6148">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148">
                                            <p:txEl>
                                              <p:pRg st="5" end="5"/>
                                            </p:txEl>
                                          </p:spTgt>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6148">
                                            <p:txEl>
                                              <p:pRg st="6" end="6"/>
                                            </p:txEl>
                                          </p:spTgt>
                                        </p:tgtEl>
                                        <p:attrNameLst>
                                          <p:attrName>style.visibility</p:attrName>
                                        </p:attrNameLst>
                                      </p:cBhvr>
                                      <p:to>
                                        <p:strVal val="visible"/>
                                      </p:to>
                                    </p:set>
                                  </p:childTnLst>
                                </p:cTn>
                              </p:par>
                            </p:childTnLst>
                          </p:cTn>
                        </p:par>
                        <p:par>
                          <p:cTn id="24" fill="hold" nodeType="afterGroup">
                            <p:stCondLst>
                              <p:cond delay="0"/>
                            </p:stCondLst>
                            <p:childTnLst>
                              <p:par>
                                <p:cTn id="25" presetID="1" presetClass="entr" presetSubtype="0" fill="hold" nodeType="afterEffect">
                                  <p:stCondLst>
                                    <p:cond delay="0"/>
                                  </p:stCondLst>
                                  <p:childTnLst>
                                    <p:set>
                                      <p:cBhvr>
                                        <p:cTn id="26" dur="1" fill="hold">
                                          <p:stCondLst>
                                            <p:cond delay="0"/>
                                          </p:stCondLst>
                                        </p:cTn>
                                        <p:tgtEl>
                                          <p:spTgt spid="614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AC3159CC-17DC-44A4-88AF-EB9B78799DF4}"/>
              </a:ext>
            </a:extLst>
          </p:cNvPr>
          <p:cNvSpPr>
            <a:spLocks noGrp="1" noChangeArrowheads="1"/>
          </p:cNvSpPr>
          <p:nvPr>
            <p:ph type="title"/>
          </p:nvPr>
        </p:nvSpPr>
        <p:spPr/>
        <p:txBody>
          <a:bodyPr/>
          <a:lstStyle/>
          <a:p>
            <a:pPr eaLnBrk="1" hangingPunct="1"/>
            <a:r>
              <a:rPr lang="en-US" altLang="zh-CN" b="1">
                <a:solidFill>
                  <a:schemeClr val="accent2"/>
                </a:solidFill>
              </a:rPr>
              <a:t>1</a:t>
            </a:r>
            <a:r>
              <a:rPr lang="zh-CN" altLang="en-US" b="1">
                <a:solidFill>
                  <a:schemeClr val="accent2"/>
                </a:solidFill>
              </a:rPr>
              <a:t>、信息世界中的基本概念</a:t>
            </a:r>
          </a:p>
        </p:txBody>
      </p:sp>
      <p:sp>
        <p:nvSpPr>
          <p:cNvPr id="54275" name="Rectangle 3">
            <a:extLst>
              <a:ext uri="{FF2B5EF4-FFF2-40B4-BE49-F238E27FC236}">
                <a16:creationId xmlns:a16="http://schemas.microsoft.com/office/drawing/2014/main" id="{B6BACCA4-51EF-4310-835F-CCA712A74E60}"/>
              </a:ext>
            </a:extLst>
          </p:cNvPr>
          <p:cNvSpPr>
            <a:spLocks noGrp="1" noChangeArrowheads="1"/>
          </p:cNvSpPr>
          <p:nvPr>
            <p:ph idx="1"/>
          </p:nvPr>
        </p:nvSpPr>
        <p:spPr>
          <a:xfrm>
            <a:off x="468313" y="1600200"/>
            <a:ext cx="8229600" cy="4708525"/>
          </a:xfrm>
        </p:spPr>
        <p:txBody>
          <a:bodyPr/>
          <a:lstStyle/>
          <a:p>
            <a:pPr eaLnBrk="1" hangingPunct="1">
              <a:lnSpc>
                <a:spcPct val="90000"/>
              </a:lnSpc>
            </a:pPr>
            <a:r>
              <a:rPr lang="zh-CN" altLang="en-US"/>
              <a:t>实体（</a:t>
            </a:r>
            <a:r>
              <a:rPr lang="en-US" altLang="zh-CN"/>
              <a:t>Entity</a:t>
            </a:r>
            <a:r>
              <a:rPr lang="zh-CN" altLang="en-US"/>
              <a:t>）</a:t>
            </a:r>
          </a:p>
          <a:p>
            <a:pPr lvl="1" eaLnBrk="1" hangingPunct="1">
              <a:lnSpc>
                <a:spcPct val="90000"/>
              </a:lnSpc>
            </a:pPr>
            <a:r>
              <a:rPr lang="zh-CN" altLang="en-US" b="1">
                <a:solidFill>
                  <a:schemeClr val="accent2"/>
                </a:solidFill>
              </a:rPr>
              <a:t>客观存在并可相互区别的事物称为实体</a:t>
            </a:r>
          </a:p>
          <a:p>
            <a:pPr lvl="1" eaLnBrk="1" hangingPunct="1">
              <a:lnSpc>
                <a:spcPct val="90000"/>
              </a:lnSpc>
            </a:pPr>
            <a:r>
              <a:rPr lang="zh-CN" altLang="en-US"/>
              <a:t>具体的人、事、物</a:t>
            </a:r>
          </a:p>
          <a:p>
            <a:pPr lvl="1" eaLnBrk="1" hangingPunct="1">
              <a:lnSpc>
                <a:spcPct val="90000"/>
              </a:lnSpc>
            </a:pPr>
            <a:r>
              <a:rPr lang="zh-CN" altLang="en-US"/>
              <a:t>抽象的概念或联系</a:t>
            </a:r>
          </a:p>
          <a:p>
            <a:pPr eaLnBrk="1" hangingPunct="1">
              <a:lnSpc>
                <a:spcPct val="90000"/>
              </a:lnSpc>
            </a:pPr>
            <a:r>
              <a:rPr lang="zh-CN" altLang="en-US"/>
              <a:t>属性（</a:t>
            </a:r>
            <a:r>
              <a:rPr lang="en-US" altLang="zh-CN"/>
              <a:t>Attribute</a:t>
            </a:r>
            <a:r>
              <a:rPr lang="zh-CN" altLang="en-US"/>
              <a:t>）</a:t>
            </a:r>
          </a:p>
          <a:p>
            <a:pPr lvl="1" eaLnBrk="1" hangingPunct="1">
              <a:lnSpc>
                <a:spcPct val="90000"/>
              </a:lnSpc>
            </a:pPr>
            <a:r>
              <a:rPr lang="zh-CN" altLang="en-US"/>
              <a:t>实体所具有的某一特性称为属性</a:t>
            </a:r>
          </a:p>
          <a:p>
            <a:pPr lvl="1" eaLnBrk="1" hangingPunct="1">
              <a:lnSpc>
                <a:spcPct val="90000"/>
              </a:lnSpc>
            </a:pPr>
            <a:r>
              <a:rPr lang="zh-CN" altLang="en-US"/>
              <a:t>一个实体可以由若干个属性来刻画</a:t>
            </a:r>
          </a:p>
          <a:p>
            <a:pPr eaLnBrk="1" hangingPunct="1">
              <a:lnSpc>
                <a:spcPct val="90000"/>
              </a:lnSpc>
            </a:pPr>
            <a:r>
              <a:rPr lang="zh-CN" altLang="en-US"/>
              <a:t>码（</a:t>
            </a:r>
            <a:r>
              <a:rPr lang="en-US" altLang="zh-CN"/>
              <a:t>Key</a:t>
            </a:r>
            <a:r>
              <a:rPr lang="zh-CN" altLang="en-US"/>
              <a:t>）</a:t>
            </a:r>
          </a:p>
          <a:p>
            <a:pPr lvl="1" eaLnBrk="1" hangingPunct="1">
              <a:lnSpc>
                <a:spcPct val="90000"/>
              </a:lnSpc>
            </a:pPr>
            <a:r>
              <a:rPr lang="zh-CN" altLang="en-US" b="1">
                <a:solidFill>
                  <a:schemeClr val="accent2"/>
                </a:solidFill>
              </a:rPr>
              <a:t>唯一标识实体的属性集称为码</a:t>
            </a:r>
          </a:p>
        </p:txBody>
      </p:sp>
      <p:sp>
        <p:nvSpPr>
          <p:cNvPr id="54276" name="灯片编号占位符 5">
            <a:extLst>
              <a:ext uri="{FF2B5EF4-FFF2-40B4-BE49-F238E27FC236}">
                <a16:creationId xmlns:a16="http://schemas.microsoft.com/office/drawing/2014/main" id="{2DF76C6C-06BE-45E0-8462-AC4D971D917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306964D-C5EA-403D-8EF9-3A929733CD97}" type="slidenum">
              <a:rPr lang="en-US" altLang="zh-CN" sz="1400" smtClean="0"/>
              <a:pPr>
                <a:spcBef>
                  <a:spcPct val="0"/>
                </a:spcBef>
                <a:buFontTx/>
                <a:buNone/>
              </a:pPr>
              <a:t>50</a:t>
            </a:fld>
            <a:endParaRPr lang="en-US" altLang="zh-CN" sz="14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a:extLst>
              <a:ext uri="{FF2B5EF4-FFF2-40B4-BE49-F238E27FC236}">
                <a16:creationId xmlns:a16="http://schemas.microsoft.com/office/drawing/2014/main" id="{5B2D277A-5A60-47D3-B6BF-7A9FFD8EB45F}"/>
              </a:ext>
            </a:extLst>
          </p:cNvPr>
          <p:cNvSpPr>
            <a:spLocks noGrp="1" noChangeArrowheads="1"/>
          </p:cNvSpPr>
          <p:nvPr>
            <p:ph idx="1"/>
          </p:nvPr>
        </p:nvSpPr>
        <p:spPr>
          <a:xfrm>
            <a:off x="534987" y="836712"/>
            <a:ext cx="8074025" cy="4525962"/>
          </a:xfrm>
        </p:spPr>
        <p:txBody>
          <a:bodyPr/>
          <a:lstStyle/>
          <a:p>
            <a:pPr eaLnBrk="1" hangingPunct="1"/>
            <a:r>
              <a:rPr lang="zh-CN" altLang="en-US" sz="3600" dirty="0"/>
              <a:t>联系（</a:t>
            </a:r>
            <a:r>
              <a:rPr lang="en-US" altLang="zh-CN" sz="3600" dirty="0"/>
              <a:t>Relationship</a:t>
            </a:r>
            <a:r>
              <a:rPr lang="zh-CN" altLang="en-US" sz="3600" dirty="0"/>
              <a:t>）</a:t>
            </a:r>
          </a:p>
          <a:p>
            <a:pPr lvl="1" eaLnBrk="1" hangingPunct="1"/>
            <a:r>
              <a:rPr lang="zh-CN" altLang="en-US" sz="3200" dirty="0"/>
              <a:t>现实世界中事物内部以及事物之间的联系在信息世界中反映为实体内部的联系和实体之间的联系。</a:t>
            </a:r>
          </a:p>
          <a:p>
            <a:pPr lvl="1" eaLnBrk="1" hangingPunct="1"/>
            <a:r>
              <a:rPr lang="zh-CN" altLang="en-US" sz="3200" dirty="0"/>
              <a:t>实体内部的联系通常是指组成实体的各属性之间的联系。</a:t>
            </a:r>
          </a:p>
          <a:p>
            <a:pPr lvl="1" eaLnBrk="1" hangingPunct="1"/>
            <a:r>
              <a:rPr lang="zh-CN" altLang="en-US" sz="3200" dirty="0"/>
              <a:t>实体之间的联系通常是指不同实体集之间的联系。</a:t>
            </a:r>
          </a:p>
          <a:p>
            <a:pPr eaLnBrk="1" hangingPunct="1"/>
            <a:endParaRPr lang="en-US" altLang="zh-CN" sz="3600" dirty="0"/>
          </a:p>
        </p:txBody>
      </p:sp>
      <p:sp>
        <p:nvSpPr>
          <p:cNvPr id="55299" name="灯片编号占位符 5">
            <a:extLst>
              <a:ext uri="{FF2B5EF4-FFF2-40B4-BE49-F238E27FC236}">
                <a16:creationId xmlns:a16="http://schemas.microsoft.com/office/drawing/2014/main" id="{04CB415F-BD44-44C2-903F-9E9988DE47A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0DD0673-07C7-4DDA-9347-FD6A4592C6BF}" type="slidenum">
              <a:rPr lang="en-US" altLang="zh-CN" sz="1400" smtClean="0"/>
              <a:pPr>
                <a:spcBef>
                  <a:spcPct val="0"/>
                </a:spcBef>
                <a:buFontTx/>
                <a:buNone/>
              </a:pPr>
              <a:t>51</a:t>
            </a:fld>
            <a:endParaRPr lang="en-US" altLang="zh-CN" sz="14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a:extLst>
              <a:ext uri="{FF2B5EF4-FFF2-40B4-BE49-F238E27FC236}">
                <a16:creationId xmlns:a16="http://schemas.microsoft.com/office/drawing/2014/main" id="{B51C8C51-2976-4F05-852E-4EEF77B23BC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64F1BDB-11D3-4025-BD48-EE4EADD9DDA6}" type="slidenum">
              <a:rPr lang="zh-CN" altLang="en-US" sz="1400" smtClean="0"/>
              <a:pPr>
                <a:spcBef>
                  <a:spcPct val="0"/>
                </a:spcBef>
                <a:buFontTx/>
                <a:buNone/>
              </a:pPr>
              <a:t>52</a:t>
            </a:fld>
            <a:endParaRPr lang="en-US" altLang="zh-CN" sz="1400"/>
          </a:p>
        </p:txBody>
      </p:sp>
      <p:sp>
        <p:nvSpPr>
          <p:cNvPr id="56323" name="Rectangle 3">
            <a:extLst>
              <a:ext uri="{FF2B5EF4-FFF2-40B4-BE49-F238E27FC236}">
                <a16:creationId xmlns:a16="http://schemas.microsoft.com/office/drawing/2014/main" id="{B8874308-8066-41EE-BED9-936C260A6DEA}"/>
              </a:ext>
            </a:extLst>
          </p:cNvPr>
          <p:cNvSpPr>
            <a:spLocks noGrp="1" noChangeArrowheads="1"/>
          </p:cNvSpPr>
          <p:nvPr>
            <p:ph type="body" idx="1"/>
          </p:nvPr>
        </p:nvSpPr>
        <p:spPr/>
        <p:txBody>
          <a:bodyPr/>
          <a:lstStyle/>
          <a:p>
            <a:pPr eaLnBrk="1" hangingPunct="1"/>
            <a:r>
              <a:rPr lang="zh-CN" altLang="en-US" sz="4000"/>
              <a:t>描述概念模型的工具：</a:t>
            </a:r>
            <a:r>
              <a:rPr lang="en-US" altLang="zh-CN" sz="4000"/>
              <a:t>E-R</a:t>
            </a:r>
            <a:r>
              <a:rPr lang="zh-CN" altLang="en-US" sz="4000"/>
              <a:t>模型</a:t>
            </a:r>
          </a:p>
          <a:p>
            <a:pPr eaLnBrk="1" hangingPunct="1"/>
            <a:endParaRPr lang="zh-CN" altLang="en-US" sz="40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a:extLst>
              <a:ext uri="{FF2B5EF4-FFF2-40B4-BE49-F238E27FC236}">
                <a16:creationId xmlns:a16="http://schemas.microsoft.com/office/drawing/2014/main" id="{43F63F18-D5B9-40E8-B276-33080C52EAB0}"/>
              </a:ext>
            </a:extLst>
          </p:cNvPr>
          <p:cNvSpPr>
            <a:spLocks noGrp="1"/>
          </p:cNvSpPr>
          <p:nvPr>
            <p:ph type="title"/>
          </p:nvPr>
        </p:nvSpPr>
        <p:spPr>
          <a:xfrm>
            <a:off x="428625" y="142875"/>
            <a:ext cx="8229600" cy="1143000"/>
          </a:xfrm>
        </p:spPr>
        <p:txBody>
          <a:bodyPr/>
          <a:lstStyle/>
          <a:p>
            <a:r>
              <a:rPr lang="en-US" altLang="zh-CN"/>
              <a:t>7.3.2 </a:t>
            </a:r>
            <a:r>
              <a:rPr lang="en-US" altLang="zh-CN" b="1"/>
              <a:t>E-R</a:t>
            </a:r>
            <a:r>
              <a:rPr lang="zh-CN" altLang="en-US" b="1"/>
              <a:t>模型</a:t>
            </a:r>
            <a:endParaRPr lang="zh-CN" altLang="en-US"/>
          </a:p>
        </p:txBody>
      </p:sp>
      <p:sp>
        <p:nvSpPr>
          <p:cNvPr id="57347" name="内容占位符 2">
            <a:extLst>
              <a:ext uri="{FF2B5EF4-FFF2-40B4-BE49-F238E27FC236}">
                <a16:creationId xmlns:a16="http://schemas.microsoft.com/office/drawing/2014/main" id="{B0C1F3F9-77C8-42DB-BDEF-08F44082EE28}"/>
              </a:ext>
            </a:extLst>
          </p:cNvPr>
          <p:cNvSpPr>
            <a:spLocks noGrp="1"/>
          </p:cNvSpPr>
          <p:nvPr>
            <p:ph idx="1"/>
          </p:nvPr>
        </p:nvSpPr>
        <p:spPr>
          <a:xfrm>
            <a:off x="357188" y="1285875"/>
            <a:ext cx="8229600" cy="1143000"/>
          </a:xfrm>
        </p:spPr>
        <p:txBody>
          <a:bodyPr/>
          <a:lstStyle/>
          <a:p>
            <a:r>
              <a:rPr lang="en-US" altLang="zh-CN"/>
              <a:t>1975</a:t>
            </a:r>
            <a:r>
              <a:rPr lang="zh-CN" altLang="en-US"/>
              <a:t>年</a:t>
            </a:r>
            <a:r>
              <a:rPr lang="en-US" altLang="zh-CN"/>
              <a:t>P.P.S.Chen</a:t>
            </a:r>
            <a:r>
              <a:rPr lang="zh-CN" altLang="en-US"/>
              <a:t>提出</a:t>
            </a:r>
            <a:r>
              <a:rPr lang="en-US" altLang="zh-CN"/>
              <a:t>E-R</a:t>
            </a:r>
            <a:r>
              <a:rPr lang="zh-CN" altLang="en-US"/>
              <a:t>模型，用</a:t>
            </a:r>
            <a:r>
              <a:rPr lang="en-US" altLang="zh-CN"/>
              <a:t>E-R</a:t>
            </a:r>
            <a:r>
              <a:rPr lang="zh-CN" altLang="en-US"/>
              <a:t>图来描述现实世界的概念模型。</a:t>
            </a:r>
            <a:endParaRPr lang="en-US" altLang="zh-CN"/>
          </a:p>
          <a:p>
            <a:pPr lvl="1"/>
            <a:endParaRPr lang="zh-CN" altLang="en-US"/>
          </a:p>
        </p:txBody>
      </p:sp>
      <p:sp>
        <p:nvSpPr>
          <p:cNvPr id="57348" name="灯片编号占位符 3">
            <a:extLst>
              <a:ext uri="{FF2B5EF4-FFF2-40B4-BE49-F238E27FC236}">
                <a16:creationId xmlns:a16="http://schemas.microsoft.com/office/drawing/2014/main" id="{1E9FD783-7091-4AFF-9A14-D3CFE59CA50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71FBC70-6E28-48BD-8607-6244B77BCFF0}" type="slidenum">
              <a:rPr lang="zh-CN" altLang="en-US" sz="1400" smtClean="0"/>
              <a:pPr>
                <a:spcBef>
                  <a:spcPct val="0"/>
                </a:spcBef>
                <a:buFontTx/>
                <a:buNone/>
              </a:pPr>
              <a:t>53</a:t>
            </a:fld>
            <a:endParaRPr lang="en-US" altLang="zh-CN" sz="1400"/>
          </a:p>
        </p:txBody>
      </p:sp>
      <p:cxnSp>
        <p:nvCxnSpPr>
          <p:cNvPr id="7" name="直接连接符 6">
            <a:extLst>
              <a:ext uri="{FF2B5EF4-FFF2-40B4-BE49-F238E27FC236}">
                <a16:creationId xmlns:a16="http://schemas.microsoft.com/office/drawing/2014/main" id="{C3A09834-9FA4-4DEB-A6DD-A38CB4890FB0}"/>
              </a:ext>
            </a:extLst>
          </p:cNvPr>
          <p:cNvCxnSpPr/>
          <p:nvPr/>
        </p:nvCxnSpPr>
        <p:spPr>
          <a:xfrm>
            <a:off x="1508125" y="4048125"/>
            <a:ext cx="1785938" cy="158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pic>
        <p:nvPicPr>
          <p:cNvPr id="57350" name="图片 1">
            <a:extLst>
              <a:ext uri="{FF2B5EF4-FFF2-40B4-BE49-F238E27FC236}">
                <a16:creationId xmlns:a16="http://schemas.microsoft.com/office/drawing/2014/main" id="{DD7420FF-B16C-499D-93B4-8F5A9210FD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2250" y="2708275"/>
            <a:ext cx="8597900" cy="315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02261453-B465-41F8-AF0A-514E2C1C0F2E}"/>
              </a:ext>
            </a:extLst>
          </p:cNvPr>
          <p:cNvSpPr>
            <a:spLocks noGrp="1" noChangeArrowheads="1"/>
          </p:cNvSpPr>
          <p:nvPr>
            <p:ph type="title"/>
          </p:nvPr>
        </p:nvSpPr>
        <p:spPr/>
        <p:txBody>
          <a:bodyPr/>
          <a:lstStyle/>
          <a:p>
            <a:pPr eaLnBrk="1" hangingPunct="1"/>
            <a:r>
              <a:rPr lang="zh-CN" altLang="en-US" b="1">
                <a:solidFill>
                  <a:schemeClr val="accent2"/>
                </a:solidFill>
              </a:rPr>
              <a:t>两个实体型之间的联系</a:t>
            </a:r>
          </a:p>
        </p:txBody>
      </p:sp>
      <p:sp>
        <p:nvSpPr>
          <p:cNvPr id="48131" name="Rectangle 3">
            <a:extLst>
              <a:ext uri="{FF2B5EF4-FFF2-40B4-BE49-F238E27FC236}">
                <a16:creationId xmlns:a16="http://schemas.microsoft.com/office/drawing/2014/main" id="{A6A21668-A964-4A87-B695-3B42A5E12CFC}"/>
              </a:ext>
            </a:extLst>
          </p:cNvPr>
          <p:cNvSpPr>
            <a:spLocks noGrp="1" noChangeArrowheads="1"/>
          </p:cNvSpPr>
          <p:nvPr>
            <p:ph idx="1"/>
          </p:nvPr>
        </p:nvSpPr>
        <p:spPr>
          <a:xfrm>
            <a:off x="374650" y="1495425"/>
            <a:ext cx="8374063" cy="4957763"/>
          </a:xfrm>
        </p:spPr>
        <p:txBody>
          <a:bodyPr/>
          <a:lstStyle/>
          <a:p>
            <a:pPr eaLnBrk="1" hangingPunct="1"/>
            <a:r>
              <a:rPr lang="zh-CN" altLang="en-US"/>
              <a:t>一对一联系（</a:t>
            </a:r>
            <a:r>
              <a:rPr lang="en-US" altLang="zh-CN"/>
              <a:t>1:1</a:t>
            </a:r>
            <a:r>
              <a:rPr lang="zh-CN" altLang="en-US"/>
              <a:t>）</a:t>
            </a:r>
          </a:p>
          <a:p>
            <a:pPr lvl="1" eaLnBrk="1" hangingPunct="1"/>
            <a:r>
              <a:rPr lang="zh-CN" altLang="en-US"/>
              <a:t>如果对于实体集</a:t>
            </a:r>
            <a:r>
              <a:rPr lang="en-US" altLang="zh-CN" b="1"/>
              <a:t>A</a:t>
            </a:r>
            <a:r>
              <a:rPr lang="zh-CN" altLang="en-US"/>
              <a:t>中的每一个实体，实体集</a:t>
            </a:r>
            <a:r>
              <a:rPr lang="en-US" altLang="zh-CN" b="1"/>
              <a:t>B</a:t>
            </a:r>
            <a:r>
              <a:rPr lang="zh-CN" altLang="en-US"/>
              <a:t>中至多有一个（也可以没有）实体与之联系，反之亦然，则称实体集</a:t>
            </a:r>
            <a:r>
              <a:rPr lang="en-US" altLang="zh-CN" b="1"/>
              <a:t>A</a:t>
            </a:r>
            <a:r>
              <a:rPr lang="zh-CN" altLang="en-US"/>
              <a:t>与实体集</a:t>
            </a:r>
            <a:r>
              <a:rPr lang="en-US" altLang="zh-CN" b="1"/>
              <a:t>B</a:t>
            </a:r>
            <a:r>
              <a:rPr lang="zh-CN" altLang="en-US"/>
              <a:t>具有一对一联系，记为</a:t>
            </a:r>
            <a:r>
              <a:rPr lang="en-US" altLang="zh-CN" b="1"/>
              <a:t>1:1</a:t>
            </a:r>
            <a:r>
              <a:rPr lang="zh-CN" altLang="en-US" b="1"/>
              <a:t>。</a:t>
            </a:r>
          </a:p>
          <a:p>
            <a:pPr eaLnBrk="1" hangingPunct="1"/>
            <a:r>
              <a:rPr lang="zh-CN" altLang="en-US"/>
              <a:t>一对多联系（</a:t>
            </a:r>
            <a:r>
              <a:rPr lang="en-US" altLang="zh-CN"/>
              <a:t>1: n</a:t>
            </a:r>
            <a:r>
              <a:rPr lang="zh-CN" altLang="en-US"/>
              <a:t>）</a:t>
            </a:r>
          </a:p>
          <a:p>
            <a:pPr lvl="1" eaLnBrk="1" hangingPunct="1"/>
            <a:r>
              <a:rPr lang="zh-CN" altLang="en-US"/>
              <a:t>如果对于实体集</a:t>
            </a:r>
            <a:r>
              <a:rPr lang="en-US" altLang="zh-CN" b="1"/>
              <a:t>A</a:t>
            </a:r>
            <a:r>
              <a:rPr lang="zh-CN" altLang="en-US"/>
              <a:t>中的每一个实体，实体集</a:t>
            </a:r>
            <a:r>
              <a:rPr lang="en-US" altLang="zh-CN" b="1"/>
              <a:t>B</a:t>
            </a:r>
            <a:r>
              <a:rPr lang="zh-CN" altLang="en-US"/>
              <a:t>中有</a:t>
            </a:r>
            <a:r>
              <a:rPr lang="en-US" altLang="zh-CN" b="1"/>
              <a:t>n</a:t>
            </a:r>
            <a:r>
              <a:rPr lang="zh-CN" altLang="en-US"/>
              <a:t>个实体（</a:t>
            </a:r>
            <a:r>
              <a:rPr lang="en-US" altLang="zh-CN" b="1"/>
              <a:t>n</a:t>
            </a:r>
            <a:r>
              <a:rPr lang="en-US" altLang="zh-CN"/>
              <a:t>≥</a:t>
            </a:r>
            <a:r>
              <a:rPr lang="en-US" altLang="zh-CN" b="1"/>
              <a:t>0</a:t>
            </a:r>
            <a:r>
              <a:rPr lang="zh-CN" altLang="en-US"/>
              <a:t>）与之联系，反之，对于实体集</a:t>
            </a:r>
            <a:r>
              <a:rPr lang="en-US" altLang="zh-CN" b="1"/>
              <a:t>B</a:t>
            </a:r>
            <a:r>
              <a:rPr lang="zh-CN" altLang="en-US"/>
              <a:t>中的每一个实体，实体集</a:t>
            </a:r>
            <a:r>
              <a:rPr lang="en-US" altLang="zh-CN" b="1"/>
              <a:t>A</a:t>
            </a:r>
            <a:r>
              <a:rPr lang="zh-CN" altLang="en-US"/>
              <a:t>中至多只有一个实体与之联系，则称实体集</a:t>
            </a:r>
            <a:r>
              <a:rPr lang="en-US" altLang="zh-CN" b="1"/>
              <a:t>A</a:t>
            </a:r>
            <a:r>
              <a:rPr lang="zh-CN" altLang="en-US"/>
              <a:t>与实体集</a:t>
            </a:r>
            <a:r>
              <a:rPr lang="en-US" altLang="zh-CN" b="1"/>
              <a:t>B</a:t>
            </a:r>
            <a:r>
              <a:rPr lang="zh-CN" altLang="en-US"/>
              <a:t>有一对多联系，记为</a:t>
            </a:r>
            <a:r>
              <a:rPr lang="en-US" altLang="zh-CN" b="1"/>
              <a:t>1:n</a:t>
            </a:r>
            <a:r>
              <a:rPr lang="zh-CN" altLang="en-US" b="1"/>
              <a:t>。</a:t>
            </a:r>
            <a:endParaRPr lang="zh-CN" altLang="en-US"/>
          </a:p>
        </p:txBody>
      </p:sp>
      <p:sp>
        <p:nvSpPr>
          <p:cNvPr id="58372" name="灯片编号占位符 5">
            <a:extLst>
              <a:ext uri="{FF2B5EF4-FFF2-40B4-BE49-F238E27FC236}">
                <a16:creationId xmlns:a16="http://schemas.microsoft.com/office/drawing/2014/main" id="{FCCFE35B-221D-4DB6-9C1B-C48C67B7FCB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F1A7CC9-2D51-4B4F-B1E6-0C791914ABCA}" type="slidenum">
              <a:rPr lang="en-US" altLang="zh-CN" sz="1400" smtClean="0"/>
              <a:pPr>
                <a:spcBef>
                  <a:spcPct val="0"/>
                </a:spcBef>
                <a:buFontTx/>
                <a:buNone/>
              </a:pPr>
              <a:t>54</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1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a:extLst>
              <a:ext uri="{FF2B5EF4-FFF2-40B4-BE49-F238E27FC236}">
                <a16:creationId xmlns:a16="http://schemas.microsoft.com/office/drawing/2014/main" id="{29080C44-4BAE-47E7-B3C1-F69036AD1169}"/>
              </a:ext>
            </a:extLst>
          </p:cNvPr>
          <p:cNvSpPr>
            <a:spLocks noGrp="1" noChangeArrowheads="1"/>
          </p:cNvSpPr>
          <p:nvPr>
            <p:ph idx="1"/>
          </p:nvPr>
        </p:nvSpPr>
        <p:spPr>
          <a:xfrm>
            <a:off x="457200" y="1600200"/>
            <a:ext cx="8218488" cy="3413125"/>
          </a:xfrm>
        </p:spPr>
        <p:txBody>
          <a:bodyPr/>
          <a:lstStyle/>
          <a:p>
            <a:pPr eaLnBrk="1" hangingPunct="1"/>
            <a:r>
              <a:rPr lang="zh-CN" altLang="en-US"/>
              <a:t>多对多联系（</a:t>
            </a:r>
            <a:r>
              <a:rPr lang="en-US" altLang="zh-CN"/>
              <a:t>m:n</a:t>
            </a:r>
            <a:r>
              <a:rPr lang="zh-CN" altLang="en-US"/>
              <a:t>）</a:t>
            </a:r>
          </a:p>
          <a:p>
            <a:pPr lvl="1" eaLnBrk="1" hangingPunct="1"/>
            <a:r>
              <a:rPr lang="zh-CN" altLang="en-US"/>
              <a:t>如果对于实体集</a:t>
            </a:r>
            <a:r>
              <a:rPr lang="en-US" altLang="zh-CN" b="1"/>
              <a:t>A</a:t>
            </a:r>
            <a:r>
              <a:rPr lang="zh-CN" altLang="en-US"/>
              <a:t>中的每一个实体，实体集</a:t>
            </a:r>
            <a:r>
              <a:rPr lang="en-US" altLang="zh-CN" b="1"/>
              <a:t>B</a:t>
            </a:r>
            <a:r>
              <a:rPr lang="zh-CN" altLang="en-US"/>
              <a:t>中有</a:t>
            </a:r>
            <a:r>
              <a:rPr lang="en-US" altLang="zh-CN" b="1"/>
              <a:t>n</a:t>
            </a:r>
            <a:r>
              <a:rPr lang="zh-CN" altLang="en-US"/>
              <a:t>个实体（</a:t>
            </a:r>
            <a:r>
              <a:rPr lang="en-US" altLang="zh-CN" b="1"/>
              <a:t>n</a:t>
            </a:r>
            <a:r>
              <a:rPr lang="en-US" altLang="zh-CN"/>
              <a:t>≥</a:t>
            </a:r>
            <a:r>
              <a:rPr lang="en-US" altLang="zh-CN" b="1"/>
              <a:t>0</a:t>
            </a:r>
            <a:r>
              <a:rPr lang="zh-CN" altLang="en-US"/>
              <a:t>）与之联系，反之，对于实体集</a:t>
            </a:r>
            <a:r>
              <a:rPr lang="en-US" altLang="zh-CN" b="1"/>
              <a:t>B</a:t>
            </a:r>
            <a:r>
              <a:rPr lang="zh-CN" altLang="en-US"/>
              <a:t>中的每一个实体，实体集</a:t>
            </a:r>
            <a:r>
              <a:rPr lang="en-US" altLang="zh-CN" b="1"/>
              <a:t>A</a:t>
            </a:r>
            <a:r>
              <a:rPr lang="zh-CN" altLang="en-US"/>
              <a:t>中也有</a:t>
            </a:r>
            <a:r>
              <a:rPr lang="en-US" altLang="zh-CN" b="1"/>
              <a:t>m</a:t>
            </a:r>
            <a:r>
              <a:rPr lang="zh-CN" altLang="en-US"/>
              <a:t>个实体（</a:t>
            </a:r>
            <a:r>
              <a:rPr lang="en-US" altLang="zh-CN" b="1"/>
              <a:t>m</a:t>
            </a:r>
            <a:r>
              <a:rPr lang="en-US" altLang="zh-CN"/>
              <a:t>≥</a:t>
            </a:r>
            <a:r>
              <a:rPr lang="en-US" altLang="zh-CN" b="1"/>
              <a:t>0</a:t>
            </a:r>
            <a:r>
              <a:rPr lang="zh-CN" altLang="en-US"/>
              <a:t>）与之联系，则称实体集</a:t>
            </a:r>
            <a:r>
              <a:rPr lang="en-US" altLang="zh-CN" b="1"/>
              <a:t>A</a:t>
            </a:r>
            <a:r>
              <a:rPr lang="zh-CN" altLang="en-US"/>
              <a:t>与实体</a:t>
            </a:r>
            <a:r>
              <a:rPr lang="en-US" altLang="zh-CN" b="1"/>
              <a:t>B</a:t>
            </a:r>
            <a:r>
              <a:rPr lang="zh-CN" altLang="en-US"/>
              <a:t>具有多对多联系，记为</a:t>
            </a:r>
            <a:r>
              <a:rPr lang="en-US" altLang="zh-CN" b="1"/>
              <a:t>m:n</a:t>
            </a:r>
            <a:r>
              <a:rPr lang="zh-CN" altLang="en-US" b="1"/>
              <a:t>。</a:t>
            </a:r>
            <a:endParaRPr lang="zh-CN" altLang="en-US"/>
          </a:p>
          <a:p>
            <a:pPr eaLnBrk="1" hangingPunct="1"/>
            <a:endParaRPr lang="en-US" altLang="zh-CN"/>
          </a:p>
        </p:txBody>
      </p:sp>
      <p:sp>
        <p:nvSpPr>
          <p:cNvPr id="59395" name="灯片编号占位符 5">
            <a:extLst>
              <a:ext uri="{FF2B5EF4-FFF2-40B4-BE49-F238E27FC236}">
                <a16:creationId xmlns:a16="http://schemas.microsoft.com/office/drawing/2014/main" id="{7061D54C-B19F-4B03-B28C-898679662F1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013EB21-7C08-4B9D-B557-80440DE4818F}" type="slidenum">
              <a:rPr lang="en-US" altLang="zh-CN" sz="1400" smtClean="0"/>
              <a:pPr>
                <a:spcBef>
                  <a:spcPct val="0"/>
                </a:spcBef>
                <a:buFontTx/>
                <a:buNone/>
              </a:pPr>
              <a:t>55</a:t>
            </a:fld>
            <a:endParaRPr lang="en-US" altLang="zh-CN" sz="14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A9FF034D-74A7-4D42-9E17-D2D79D77CEC8}"/>
              </a:ext>
            </a:extLst>
          </p:cNvPr>
          <p:cNvSpPr>
            <a:spLocks noGrp="1" noChangeArrowheads="1"/>
          </p:cNvSpPr>
          <p:nvPr>
            <p:ph type="title"/>
          </p:nvPr>
        </p:nvSpPr>
        <p:spPr/>
        <p:txBody>
          <a:bodyPr/>
          <a:lstStyle/>
          <a:p>
            <a:pPr eaLnBrk="1" hangingPunct="1"/>
            <a:r>
              <a:rPr lang="zh-CN" altLang="en-US" b="1">
                <a:solidFill>
                  <a:schemeClr val="accent2"/>
                </a:solidFill>
              </a:rPr>
              <a:t>两个实体型之间的三类联系</a:t>
            </a:r>
          </a:p>
        </p:txBody>
      </p:sp>
      <p:sp>
        <p:nvSpPr>
          <p:cNvPr id="60419" name="灯片编号占位符 5">
            <a:extLst>
              <a:ext uri="{FF2B5EF4-FFF2-40B4-BE49-F238E27FC236}">
                <a16:creationId xmlns:a16="http://schemas.microsoft.com/office/drawing/2014/main" id="{E46FEBA0-A97B-4F30-8180-3C6D6AA8FF9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D8B0F99-8CD1-461E-831F-E3F59DCCD9B7}" type="slidenum">
              <a:rPr lang="en-US" altLang="zh-CN" sz="1400" smtClean="0"/>
              <a:pPr>
                <a:spcBef>
                  <a:spcPct val="0"/>
                </a:spcBef>
                <a:buFontTx/>
                <a:buNone/>
              </a:pPr>
              <a:t>56</a:t>
            </a:fld>
            <a:endParaRPr lang="en-US" altLang="zh-CN" sz="1400"/>
          </a:p>
        </p:txBody>
      </p:sp>
      <p:pic>
        <p:nvPicPr>
          <p:cNvPr id="60420" name="Picture 4">
            <a:extLst>
              <a:ext uri="{FF2B5EF4-FFF2-40B4-BE49-F238E27FC236}">
                <a16:creationId xmlns:a16="http://schemas.microsoft.com/office/drawing/2014/main" id="{26095C77-A72E-4EE5-B96B-E20F48C33B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412875"/>
            <a:ext cx="8064500" cy="492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8DBE0D47-9BAC-43A6-8458-7F73C61C07EB}"/>
              </a:ext>
            </a:extLst>
          </p:cNvPr>
          <p:cNvSpPr>
            <a:spLocks noGrp="1" noChangeArrowheads="1"/>
          </p:cNvSpPr>
          <p:nvPr>
            <p:ph type="title"/>
          </p:nvPr>
        </p:nvSpPr>
        <p:spPr/>
        <p:txBody>
          <a:bodyPr/>
          <a:lstStyle/>
          <a:p>
            <a:pPr eaLnBrk="1" hangingPunct="1"/>
            <a:r>
              <a:rPr lang="zh-CN" altLang="en-US" b="1">
                <a:solidFill>
                  <a:schemeClr val="accent2"/>
                </a:solidFill>
              </a:rPr>
              <a:t>联系的属性</a:t>
            </a:r>
          </a:p>
        </p:txBody>
      </p:sp>
      <p:sp>
        <p:nvSpPr>
          <p:cNvPr id="61443" name="Rectangle 3">
            <a:extLst>
              <a:ext uri="{FF2B5EF4-FFF2-40B4-BE49-F238E27FC236}">
                <a16:creationId xmlns:a16="http://schemas.microsoft.com/office/drawing/2014/main" id="{59E6C7A9-AC61-432F-8043-683651E8CBDE}"/>
              </a:ext>
            </a:extLst>
          </p:cNvPr>
          <p:cNvSpPr>
            <a:spLocks noGrp="1" noChangeArrowheads="1"/>
          </p:cNvSpPr>
          <p:nvPr>
            <p:ph idx="1"/>
          </p:nvPr>
        </p:nvSpPr>
        <p:spPr>
          <a:xfrm>
            <a:off x="468313" y="1412875"/>
            <a:ext cx="8351837" cy="4525963"/>
          </a:xfrm>
        </p:spPr>
        <p:txBody>
          <a:bodyPr/>
          <a:lstStyle/>
          <a:p>
            <a:pPr eaLnBrk="1" hangingPunct="1"/>
            <a:r>
              <a:rPr lang="zh-CN" altLang="en-US"/>
              <a:t>联系本身也是一种实体型，也可以有属性。如果一个联系具有属性，则这些属性也要用无向边与该联系连接起来。</a:t>
            </a:r>
          </a:p>
          <a:p>
            <a:pPr eaLnBrk="1" hangingPunct="1"/>
            <a:endParaRPr lang="en-US" altLang="zh-CN"/>
          </a:p>
        </p:txBody>
      </p:sp>
      <p:sp>
        <p:nvSpPr>
          <p:cNvPr id="61444" name="灯片编号占位符 5">
            <a:extLst>
              <a:ext uri="{FF2B5EF4-FFF2-40B4-BE49-F238E27FC236}">
                <a16:creationId xmlns:a16="http://schemas.microsoft.com/office/drawing/2014/main" id="{4F767945-4A80-4603-BC6B-730105DA4FB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8A1CA58-B049-4C49-A1E2-94AD12F9CEE4}" type="slidenum">
              <a:rPr lang="en-US" altLang="zh-CN" sz="1400" smtClean="0"/>
              <a:pPr>
                <a:spcBef>
                  <a:spcPct val="0"/>
                </a:spcBef>
                <a:buFontTx/>
                <a:buNone/>
              </a:pPr>
              <a:t>57</a:t>
            </a:fld>
            <a:endParaRPr lang="en-US" altLang="zh-CN" sz="1400"/>
          </a:p>
        </p:txBody>
      </p:sp>
      <p:pic>
        <p:nvPicPr>
          <p:cNvPr id="61445" name="Picture 4">
            <a:extLst>
              <a:ext uri="{FF2B5EF4-FFF2-40B4-BE49-F238E27FC236}">
                <a16:creationId xmlns:a16="http://schemas.microsoft.com/office/drawing/2014/main" id="{F0545898-F7BC-41C5-B188-4377CEADB5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3068638"/>
            <a:ext cx="3671887"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93BC19C2-D6C5-4D2B-ADA9-33C1F50F1E42}"/>
              </a:ext>
            </a:extLst>
          </p:cNvPr>
          <p:cNvSpPr>
            <a:spLocks noGrp="1" noChangeArrowheads="1"/>
          </p:cNvSpPr>
          <p:nvPr>
            <p:ph type="title"/>
          </p:nvPr>
        </p:nvSpPr>
        <p:spPr/>
        <p:txBody>
          <a:bodyPr/>
          <a:lstStyle/>
          <a:p>
            <a:pPr eaLnBrk="1" hangingPunct="1"/>
            <a:r>
              <a:rPr lang="en-US" altLang="zh-CN">
                <a:solidFill>
                  <a:schemeClr val="accent2"/>
                </a:solidFill>
              </a:rPr>
              <a:t>E-R</a:t>
            </a:r>
            <a:r>
              <a:rPr lang="zh-CN" altLang="en-US" b="1">
                <a:solidFill>
                  <a:schemeClr val="accent2"/>
                </a:solidFill>
              </a:rPr>
              <a:t>图</a:t>
            </a:r>
          </a:p>
        </p:txBody>
      </p:sp>
      <p:sp>
        <p:nvSpPr>
          <p:cNvPr id="54275" name="Rectangle 3">
            <a:extLst>
              <a:ext uri="{FF2B5EF4-FFF2-40B4-BE49-F238E27FC236}">
                <a16:creationId xmlns:a16="http://schemas.microsoft.com/office/drawing/2014/main" id="{500ECF9F-7AEF-44D6-BB4A-86B45BFBCA88}"/>
              </a:ext>
            </a:extLst>
          </p:cNvPr>
          <p:cNvSpPr>
            <a:spLocks noGrp="1" noChangeArrowheads="1"/>
          </p:cNvSpPr>
          <p:nvPr>
            <p:ph idx="1"/>
          </p:nvPr>
        </p:nvSpPr>
        <p:spPr/>
        <p:txBody>
          <a:bodyPr/>
          <a:lstStyle/>
          <a:p>
            <a:pPr eaLnBrk="1" hangingPunct="1"/>
            <a:r>
              <a:rPr lang="zh-CN" altLang="en-US"/>
              <a:t>实体型</a:t>
            </a:r>
          </a:p>
          <a:p>
            <a:pPr lvl="1" eaLnBrk="1" hangingPunct="1"/>
            <a:r>
              <a:rPr lang="zh-CN" altLang="en-US"/>
              <a:t>用矩形表示，矩形框内写明实体名。</a:t>
            </a:r>
          </a:p>
          <a:p>
            <a:pPr eaLnBrk="1" hangingPunct="1"/>
            <a:endParaRPr lang="zh-CN" altLang="en-US"/>
          </a:p>
          <a:p>
            <a:pPr eaLnBrk="1" hangingPunct="1"/>
            <a:r>
              <a:rPr lang="zh-CN" altLang="en-US"/>
              <a:t>属性</a:t>
            </a:r>
          </a:p>
          <a:p>
            <a:pPr lvl="1" eaLnBrk="1" hangingPunct="1"/>
            <a:r>
              <a:rPr lang="zh-CN" altLang="en-US"/>
              <a:t>用椭圆形表示，并用无向边将其与相应的实体连接起来。</a:t>
            </a:r>
          </a:p>
          <a:p>
            <a:pPr lvl="1" eaLnBrk="1" hangingPunct="1"/>
            <a:endParaRPr lang="en-US" altLang="zh-CN"/>
          </a:p>
        </p:txBody>
      </p:sp>
      <p:sp>
        <p:nvSpPr>
          <p:cNvPr id="62468" name="灯片编号占位符 5">
            <a:extLst>
              <a:ext uri="{FF2B5EF4-FFF2-40B4-BE49-F238E27FC236}">
                <a16:creationId xmlns:a16="http://schemas.microsoft.com/office/drawing/2014/main" id="{F1983C5F-B145-4055-9236-B98B20F994C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CBEE1F2-2599-4D67-A3B1-ADB6B932B2F7}" type="slidenum">
              <a:rPr lang="en-US" altLang="zh-CN" sz="1400" smtClean="0"/>
              <a:pPr>
                <a:spcBef>
                  <a:spcPct val="0"/>
                </a:spcBef>
                <a:buFontTx/>
                <a:buNone/>
              </a:pPr>
              <a:t>58</a:t>
            </a:fld>
            <a:endParaRPr lang="en-US" altLang="zh-CN" sz="1400"/>
          </a:p>
        </p:txBody>
      </p:sp>
      <p:grpSp>
        <p:nvGrpSpPr>
          <p:cNvPr id="62469" name="Group 8">
            <a:extLst>
              <a:ext uri="{FF2B5EF4-FFF2-40B4-BE49-F238E27FC236}">
                <a16:creationId xmlns:a16="http://schemas.microsoft.com/office/drawing/2014/main" id="{3A7872C9-F52D-4E13-AE2C-C68443E073DF}"/>
              </a:ext>
            </a:extLst>
          </p:cNvPr>
          <p:cNvGrpSpPr>
            <a:grpSpLocks/>
          </p:cNvGrpSpPr>
          <p:nvPr/>
        </p:nvGrpSpPr>
        <p:grpSpPr bwMode="auto">
          <a:xfrm>
            <a:off x="2124075" y="2781300"/>
            <a:ext cx="3024188" cy="647700"/>
            <a:chOff x="1338" y="1752"/>
            <a:chExt cx="1905" cy="408"/>
          </a:xfrm>
        </p:grpSpPr>
        <p:sp>
          <p:nvSpPr>
            <p:cNvPr id="62480" name="Rectangle 4">
              <a:extLst>
                <a:ext uri="{FF2B5EF4-FFF2-40B4-BE49-F238E27FC236}">
                  <a16:creationId xmlns:a16="http://schemas.microsoft.com/office/drawing/2014/main" id="{10E5E5F5-31A1-46B8-BC88-94D1058DA2EB}"/>
                </a:ext>
              </a:extLst>
            </p:cNvPr>
            <p:cNvSpPr>
              <a:spLocks noChangeArrowheads="1"/>
            </p:cNvSpPr>
            <p:nvPr/>
          </p:nvSpPr>
          <p:spPr bwMode="auto">
            <a:xfrm>
              <a:off x="1338" y="1752"/>
              <a:ext cx="771" cy="40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latin typeface="Garamond" panose="02020404030301010803" pitchFamily="18" charset="0"/>
                </a:rPr>
                <a:t>学生</a:t>
              </a:r>
            </a:p>
          </p:txBody>
        </p:sp>
        <p:sp>
          <p:nvSpPr>
            <p:cNvPr id="62481" name="Rectangle 5">
              <a:extLst>
                <a:ext uri="{FF2B5EF4-FFF2-40B4-BE49-F238E27FC236}">
                  <a16:creationId xmlns:a16="http://schemas.microsoft.com/office/drawing/2014/main" id="{7BB98DF4-8BA8-4314-B1F0-61998C97A055}"/>
                </a:ext>
              </a:extLst>
            </p:cNvPr>
            <p:cNvSpPr>
              <a:spLocks noChangeArrowheads="1"/>
            </p:cNvSpPr>
            <p:nvPr/>
          </p:nvSpPr>
          <p:spPr bwMode="auto">
            <a:xfrm>
              <a:off x="2472" y="1752"/>
              <a:ext cx="771" cy="40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latin typeface="Garamond" panose="02020404030301010803" pitchFamily="18" charset="0"/>
                </a:rPr>
                <a:t>教师</a:t>
              </a:r>
            </a:p>
          </p:txBody>
        </p:sp>
      </p:grpSp>
      <p:grpSp>
        <p:nvGrpSpPr>
          <p:cNvPr id="3" name="Group 16">
            <a:extLst>
              <a:ext uri="{FF2B5EF4-FFF2-40B4-BE49-F238E27FC236}">
                <a16:creationId xmlns:a16="http://schemas.microsoft.com/office/drawing/2014/main" id="{CD18BE8F-FD72-478D-8572-1D68C1D7F731}"/>
              </a:ext>
            </a:extLst>
          </p:cNvPr>
          <p:cNvGrpSpPr>
            <a:grpSpLocks/>
          </p:cNvGrpSpPr>
          <p:nvPr/>
        </p:nvGrpSpPr>
        <p:grpSpPr bwMode="auto">
          <a:xfrm>
            <a:off x="971550" y="4581525"/>
            <a:ext cx="6407150" cy="2132013"/>
            <a:chOff x="612" y="2886"/>
            <a:chExt cx="4036" cy="1343"/>
          </a:xfrm>
        </p:grpSpPr>
        <p:sp>
          <p:nvSpPr>
            <p:cNvPr id="62471" name="Rectangle 6">
              <a:extLst>
                <a:ext uri="{FF2B5EF4-FFF2-40B4-BE49-F238E27FC236}">
                  <a16:creationId xmlns:a16="http://schemas.microsoft.com/office/drawing/2014/main" id="{A83C0B46-EFD7-499C-A11B-A19D38527C8B}"/>
                </a:ext>
              </a:extLst>
            </p:cNvPr>
            <p:cNvSpPr>
              <a:spLocks noChangeArrowheads="1"/>
            </p:cNvSpPr>
            <p:nvPr/>
          </p:nvSpPr>
          <p:spPr bwMode="auto">
            <a:xfrm>
              <a:off x="2336" y="2886"/>
              <a:ext cx="771" cy="40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latin typeface="Garamond" panose="02020404030301010803" pitchFamily="18" charset="0"/>
                </a:rPr>
                <a:t>学生</a:t>
              </a:r>
            </a:p>
          </p:txBody>
        </p:sp>
        <p:sp>
          <p:nvSpPr>
            <p:cNvPr id="62472" name="Oval 7">
              <a:extLst>
                <a:ext uri="{FF2B5EF4-FFF2-40B4-BE49-F238E27FC236}">
                  <a16:creationId xmlns:a16="http://schemas.microsoft.com/office/drawing/2014/main" id="{2ADC1A12-7AD2-4E25-BE71-4A3A39C7B77D}"/>
                </a:ext>
              </a:extLst>
            </p:cNvPr>
            <p:cNvSpPr>
              <a:spLocks noChangeArrowheads="1"/>
            </p:cNvSpPr>
            <p:nvPr/>
          </p:nvSpPr>
          <p:spPr bwMode="auto">
            <a:xfrm>
              <a:off x="612" y="3475"/>
              <a:ext cx="725" cy="4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latin typeface="Garamond" panose="02020404030301010803" pitchFamily="18" charset="0"/>
                </a:rPr>
                <a:t>学号</a:t>
              </a:r>
            </a:p>
          </p:txBody>
        </p:sp>
        <p:sp>
          <p:nvSpPr>
            <p:cNvPr id="62473" name="Oval 9">
              <a:extLst>
                <a:ext uri="{FF2B5EF4-FFF2-40B4-BE49-F238E27FC236}">
                  <a16:creationId xmlns:a16="http://schemas.microsoft.com/office/drawing/2014/main" id="{B828AF64-D87A-4DA4-B99F-8BC84376F3A1}"/>
                </a:ext>
              </a:extLst>
            </p:cNvPr>
            <p:cNvSpPr>
              <a:spLocks noChangeArrowheads="1"/>
            </p:cNvSpPr>
            <p:nvPr/>
          </p:nvSpPr>
          <p:spPr bwMode="auto">
            <a:xfrm>
              <a:off x="1565" y="3793"/>
              <a:ext cx="725" cy="4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latin typeface="Garamond" panose="02020404030301010803" pitchFamily="18" charset="0"/>
                </a:rPr>
                <a:t>姓名</a:t>
              </a:r>
            </a:p>
          </p:txBody>
        </p:sp>
        <p:sp>
          <p:nvSpPr>
            <p:cNvPr id="62474" name="Oval 10">
              <a:extLst>
                <a:ext uri="{FF2B5EF4-FFF2-40B4-BE49-F238E27FC236}">
                  <a16:creationId xmlns:a16="http://schemas.microsoft.com/office/drawing/2014/main" id="{968F105C-31C7-429B-B907-26D2DAAA0242}"/>
                </a:ext>
              </a:extLst>
            </p:cNvPr>
            <p:cNvSpPr>
              <a:spLocks noChangeArrowheads="1"/>
            </p:cNvSpPr>
            <p:nvPr/>
          </p:nvSpPr>
          <p:spPr bwMode="auto">
            <a:xfrm>
              <a:off x="2789" y="3748"/>
              <a:ext cx="725" cy="4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latin typeface="Garamond" panose="02020404030301010803" pitchFamily="18" charset="0"/>
                </a:rPr>
                <a:t>年龄</a:t>
              </a:r>
            </a:p>
          </p:txBody>
        </p:sp>
        <p:sp>
          <p:nvSpPr>
            <p:cNvPr id="62475" name="Line 12">
              <a:extLst>
                <a:ext uri="{FF2B5EF4-FFF2-40B4-BE49-F238E27FC236}">
                  <a16:creationId xmlns:a16="http://schemas.microsoft.com/office/drawing/2014/main" id="{B2171B56-515D-4094-8461-512FBCC293D0}"/>
                </a:ext>
              </a:extLst>
            </p:cNvPr>
            <p:cNvSpPr>
              <a:spLocks noChangeShapeType="1"/>
            </p:cNvSpPr>
            <p:nvPr/>
          </p:nvSpPr>
          <p:spPr bwMode="auto">
            <a:xfrm flipV="1">
              <a:off x="1338" y="3294"/>
              <a:ext cx="1270" cy="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6" name="Line 13">
              <a:extLst>
                <a:ext uri="{FF2B5EF4-FFF2-40B4-BE49-F238E27FC236}">
                  <a16:creationId xmlns:a16="http://schemas.microsoft.com/office/drawing/2014/main" id="{041F12A3-5CFA-4F81-A0CD-C75B7004C734}"/>
                </a:ext>
              </a:extLst>
            </p:cNvPr>
            <p:cNvSpPr>
              <a:spLocks noChangeShapeType="1"/>
            </p:cNvSpPr>
            <p:nvPr/>
          </p:nvSpPr>
          <p:spPr bwMode="auto">
            <a:xfrm flipV="1">
              <a:off x="2200" y="3294"/>
              <a:ext cx="408" cy="5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7" name="Line 14">
              <a:extLst>
                <a:ext uri="{FF2B5EF4-FFF2-40B4-BE49-F238E27FC236}">
                  <a16:creationId xmlns:a16="http://schemas.microsoft.com/office/drawing/2014/main" id="{A7AE521D-CC24-4B9D-9201-26DD88337425}"/>
                </a:ext>
              </a:extLst>
            </p:cNvPr>
            <p:cNvSpPr>
              <a:spLocks noChangeShapeType="1"/>
            </p:cNvSpPr>
            <p:nvPr/>
          </p:nvSpPr>
          <p:spPr bwMode="auto">
            <a:xfrm>
              <a:off x="2608" y="3294"/>
              <a:ext cx="499" cy="4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8" name="Line 15">
              <a:extLst>
                <a:ext uri="{FF2B5EF4-FFF2-40B4-BE49-F238E27FC236}">
                  <a16:creationId xmlns:a16="http://schemas.microsoft.com/office/drawing/2014/main" id="{0AE14EC4-D105-4F48-8B15-2464B360F588}"/>
                </a:ext>
              </a:extLst>
            </p:cNvPr>
            <p:cNvSpPr>
              <a:spLocks noChangeShapeType="1"/>
            </p:cNvSpPr>
            <p:nvPr/>
          </p:nvSpPr>
          <p:spPr bwMode="auto">
            <a:xfrm>
              <a:off x="2608" y="3294"/>
              <a:ext cx="1451"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9" name="Oval 11">
              <a:extLst>
                <a:ext uri="{FF2B5EF4-FFF2-40B4-BE49-F238E27FC236}">
                  <a16:creationId xmlns:a16="http://schemas.microsoft.com/office/drawing/2014/main" id="{B5350E85-5345-4632-81EA-919DD8335B38}"/>
                </a:ext>
              </a:extLst>
            </p:cNvPr>
            <p:cNvSpPr>
              <a:spLocks noChangeArrowheads="1"/>
            </p:cNvSpPr>
            <p:nvPr/>
          </p:nvSpPr>
          <p:spPr bwMode="auto">
            <a:xfrm>
              <a:off x="3923" y="3430"/>
              <a:ext cx="725" cy="4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latin typeface="Garamond" panose="02020404030301010803" pitchFamily="18" charset="0"/>
                </a:rPr>
                <a:t>专业</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42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875F853B-8972-44F5-9033-FDCECAA24ED9}"/>
              </a:ext>
            </a:extLst>
          </p:cNvPr>
          <p:cNvSpPr>
            <a:spLocks noGrp="1" noChangeArrowheads="1"/>
          </p:cNvSpPr>
          <p:nvPr>
            <p:ph type="title"/>
          </p:nvPr>
        </p:nvSpPr>
        <p:spPr/>
        <p:txBody>
          <a:bodyPr/>
          <a:lstStyle/>
          <a:p>
            <a:pPr eaLnBrk="1" hangingPunct="1"/>
            <a:r>
              <a:rPr lang="en-US" altLang="zh-CN">
                <a:solidFill>
                  <a:schemeClr val="accent2"/>
                </a:solidFill>
              </a:rPr>
              <a:t>E-R</a:t>
            </a:r>
            <a:r>
              <a:rPr lang="zh-CN" altLang="en-US" b="1">
                <a:solidFill>
                  <a:schemeClr val="accent2"/>
                </a:solidFill>
              </a:rPr>
              <a:t>图（联系）</a:t>
            </a:r>
          </a:p>
        </p:txBody>
      </p:sp>
      <p:sp>
        <p:nvSpPr>
          <p:cNvPr id="63491" name="Rectangle 3">
            <a:extLst>
              <a:ext uri="{FF2B5EF4-FFF2-40B4-BE49-F238E27FC236}">
                <a16:creationId xmlns:a16="http://schemas.microsoft.com/office/drawing/2014/main" id="{EBF04373-998B-4849-AA69-BD8463B1F4FE}"/>
              </a:ext>
            </a:extLst>
          </p:cNvPr>
          <p:cNvSpPr>
            <a:spLocks noGrp="1" noChangeArrowheads="1"/>
          </p:cNvSpPr>
          <p:nvPr>
            <p:ph idx="1"/>
          </p:nvPr>
        </p:nvSpPr>
        <p:spPr>
          <a:xfrm>
            <a:off x="457200" y="1600200"/>
            <a:ext cx="8229600" cy="3341688"/>
          </a:xfrm>
        </p:spPr>
        <p:txBody>
          <a:bodyPr/>
          <a:lstStyle/>
          <a:p>
            <a:pPr eaLnBrk="1" hangingPunct="1"/>
            <a:r>
              <a:rPr lang="zh-CN" altLang="en-US"/>
              <a:t>用菱形表示，菱形框内写明联系名，并用无向边分别与有关实体连接起来，同时在无向边旁标上联系的类型（</a:t>
            </a:r>
            <a:r>
              <a:rPr lang="en-US" altLang="zh-CN" b="1"/>
              <a:t>1:1</a:t>
            </a:r>
            <a:r>
              <a:rPr lang="zh-CN" altLang="en-US"/>
              <a:t>、</a:t>
            </a:r>
            <a:r>
              <a:rPr lang="en-US" altLang="zh-CN" b="1"/>
              <a:t>1:n</a:t>
            </a:r>
            <a:r>
              <a:rPr lang="zh-CN" altLang="en-US"/>
              <a:t>或</a:t>
            </a:r>
            <a:r>
              <a:rPr lang="en-US" altLang="zh-CN" b="1"/>
              <a:t>m:n</a:t>
            </a:r>
            <a:r>
              <a:rPr lang="zh-CN" altLang="en-US"/>
              <a:t>）。</a:t>
            </a:r>
          </a:p>
          <a:p>
            <a:pPr lvl="1" eaLnBrk="1" hangingPunct="1"/>
            <a:endParaRPr lang="zh-CN" altLang="en-US" sz="3200"/>
          </a:p>
          <a:p>
            <a:pPr eaLnBrk="1" hangingPunct="1"/>
            <a:endParaRPr lang="en-US" altLang="zh-CN" sz="3600"/>
          </a:p>
        </p:txBody>
      </p:sp>
      <p:sp>
        <p:nvSpPr>
          <p:cNvPr id="63492" name="灯片编号占位符 5">
            <a:extLst>
              <a:ext uri="{FF2B5EF4-FFF2-40B4-BE49-F238E27FC236}">
                <a16:creationId xmlns:a16="http://schemas.microsoft.com/office/drawing/2014/main" id="{305030C3-62A7-4C27-AE5B-ACB098E10A0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7E82E8D-5130-45F1-82CE-B4550B3A4619}" type="slidenum">
              <a:rPr lang="en-US" altLang="zh-CN" sz="1400" smtClean="0"/>
              <a:pPr>
                <a:spcBef>
                  <a:spcPct val="0"/>
                </a:spcBef>
                <a:buFontTx/>
                <a:buNone/>
              </a:pPr>
              <a:t>59</a:t>
            </a:fld>
            <a:endParaRPr lang="en-US" altLang="zh-CN"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a:extLst>
              <a:ext uri="{FF2B5EF4-FFF2-40B4-BE49-F238E27FC236}">
                <a16:creationId xmlns:a16="http://schemas.microsoft.com/office/drawing/2014/main" id="{FDCEC1AB-000D-4A1C-989E-5DFF506A509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1D9FED0-CB7D-4754-B95B-BBF6F5911ADF}" type="slidenum">
              <a:rPr lang="zh-CN" altLang="en-US" sz="1400" smtClean="0"/>
              <a:pPr>
                <a:spcBef>
                  <a:spcPct val="0"/>
                </a:spcBef>
                <a:buFontTx/>
                <a:buNone/>
              </a:pPr>
              <a:t>6</a:t>
            </a:fld>
            <a:endParaRPr lang="en-US" altLang="zh-CN" sz="1400"/>
          </a:p>
        </p:txBody>
      </p:sp>
      <p:sp>
        <p:nvSpPr>
          <p:cNvPr id="9219" name="Rectangle 2">
            <a:extLst>
              <a:ext uri="{FF2B5EF4-FFF2-40B4-BE49-F238E27FC236}">
                <a16:creationId xmlns:a16="http://schemas.microsoft.com/office/drawing/2014/main" id="{E681596D-9133-447E-AC54-34BE10E28540}"/>
              </a:ext>
            </a:extLst>
          </p:cNvPr>
          <p:cNvSpPr>
            <a:spLocks noGrp="1" noChangeArrowheads="1"/>
          </p:cNvSpPr>
          <p:nvPr>
            <p:ph type="title"/>
          </p:nvPr>
        </p:nvSpPr>
        <p:spPr>
          <a:xfrm>
            <a:off x="107950" y="53975"/>
            <a:ext cx="8567738" cy="1143000"/>
          </a:xfrm>
        </p:spPr>
        <p:txBody>
          <a:bodyPr/>
          <a:lstStyle/>
          <a:p>
            <a:pPr eaLnBrk="1" hangingPunct="1"/>
            <a:r>
              <a:rPr lang="zh-CN" altLang="en-US" sz="4000" b="1">
                <a:solidFill>
                  <a:schemeClr val="tx1"/>
                </a:solidFill>
              </a:rPr>
              <a:t>结构（数据）和行为（处理）分离的设计 </a:t>
            </a:r>
            <a:r>
              <a:rPr lang="en-US" altLang="zh-CN" sz="4000" b="1">
                <a:solidFill>
                  <a:schemeClr val="tx1"/>
                </a:solidFill>
              </a:rPr>
              <a:t>(Page 206)</a:t>
            </a:r>
          </a:p>
        </p:txBody>
      </p:sp>
      <p:grpSp>
        <p:nvGrpSpPr>
          <p:cNvPr id="9220" name="Group 24">
            <a:extLst>
              <a:ext uri="{FF2B5EF4-FFF2-40B4-BE49-F238E27FC236}">
                <a16:creationId xmlns:a16="http://schemas.microsoft.com/office/drawing/2014/main" id="{82705876-79DF-4961-9619-97139F5EBD56}"/>
              </a:ext>
            </a:extLst>
          </p:cNvPr>
          <p:cNvGrpSpPr>
            <a:grpSpLocks/>
          </p:cNvGrpSpPr>
          <p:nvPr/>
        </p:nvGrpSpPr>
        <p:grpSpPr bwMode="auto">
          <a:xfrm>
            <a:off x="755650" y="1773238"/>
            <a:ext cx="3095625" cy="4924425"/>
            <a:chOff x="476" y="1117"/>
            <a:chExt cx="1950" cy="3102"/>
          </a:xfrm>
        </p:grpSpPr>
        <p:sp>
          <p:nvSpPr>
            <p:cNvPr id="9231" name="Rectangle 8">
              <a:extLst>
                <a:ext uri="{FF2B5EF4-FFF2-40B4-BE49-F238E27FC236}">
                  <a16:creationId xmlns:a16="http://schemas.microsoft.com/office/drawing/2014/main" id="{8AA832C7-92D0-4672-BA47-0A8675624978}"/>
                </a:ext>
              </a:extLst>
            </p:cNvPr>
            <p:cNvSpPr>
              <a:spLocks noChangeArrowheads="1"/>
            </p:cNvSpPr>
            <p:nvPr/>
          </p:nvSpPr>
          <p:spPr bwMode="auto">
            <a:xfrm>
              <a:off x="861" y="1117"/>
              <a:ext cx="1179" cy="283"/>
            </a:xfrm>
            <a:prstGeom prst="rect">
              <a:avLst/>
            </a:prstGeom>
            <a:solidFill>
              <a:schemeClr val="accent1"/>
            </a:solidFill>
            <a:ln w="9525">
              <a:solidFill>
                <a:schemeClr val="tx1"/>
              </a:solidFill>
              <a:miter lim="800000"/>
              <a:headEnd/>
              <a:tailEnd/>
            </a:ln>
          </p:spPr>
          <p:txBody>
            <a:bodyPr wrap="none" tIns="10800" bIns="1080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a:latin typeface="Garamond" panose="02020404030301010803" pitchFamily="18" charset="0"/>
                </a:rPr>
                <a:t>数据分析</a:t>
              </a:r>
            </a:p>
          </p:txBody>
        </p:sp>
        <p:sp>
          <p:nvSpPr>
            <p:cNvPr id="9232" name="Rectangle 9">
              <a:extLst>
                <a:ext uri="{FF2B5EF4-FFF2-40B4-BE49-F238E27FC236}">
                  <a16:creationId xmlns:a16="http://schemas.microsoft.com/office/drawing/2014/main" id="{DB1F4418-E4CF-49BB-97EC-293E4054E115}"/>
                </a:ext>
              </a:extLst>
            </p:cNvPr>
            <p:cNvSpPr>
              <a:spLocks noChangeArrowheads="1"/>
            </p:cNvSpPr>
            <p:nvPr/>
          </p:nvSpPr>
          <p:spPr bwMode="auto">
            <a:xfrm>
              <a:off x="612" y="1586"/>
              <a:ext cx="1678" cy="283"/>
            </a:xfrm>
            <a:prstGeom prst="rect">
              <a:avLst/>
            </a:prstGeom>
            <a:solidFill>
              <a:schemeClr val="accent1"/>
            </a:solidFill>
            <a:ln w="9525">
              <a:solidFill>
                <a:schemeClr val="tx1"/>
              </a:solidFill>
              <a:miter lim="800000"/>
              <a:headEnd/>
              <a:tailEnd/>
            </a:ln>
          </p:spPr>
          <p:txBody>
            <a:bodyPr wrap="none" tIns="10800" bIns="1080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a:latin typeface="Garamond" panose="02020404030301010803" pitchFamily="18" charset="0"/>
                </a:rPr>
                <a:t>概念模型设计</a:t>
              </a:r>
            </a:p>
          </p:txBody>
        </p:sp>
        <p:sp>
          <p:nvSpPr>
            <p:cNvPr id="9233" name="Rectangle 10">
              <a:extLst>
                <a:ext uri="{FF2B5EF4-FFF2-40B4-BE49-F238E27FC236}">
                  <a16:creationId xmlns:a16="http://schemas.microsoft.com/office/drawing/2014/main" id="{DCB02D9B-382A-4F67-A2B2-3E916C65C138}"/>
                </a:ext>
              </a:extLst>
            </p:cNvPr>
            <p:cNvSpPr>
              <a:spLocks noChangeArrowheads="1"/>
            </p:cNvSpPr>
            <p:nvPr/>
          </p:nvSpPr>
          <p:spPr bwMode="auto">
            <a:xfrm>
              <a:off x="476" y="2056"/>
              <a:ext cx="1950" cy="283"/>
            </a:xfrm>
            <a:prstGeom prst="rect">
              <a:avLst/>
            </a:prstGeom>
            <a:solidFill>
              <a:schemeClr val="accent1"/>
            </a:solidFill>
            <a:ln w="9525">
              <a:solidFill>
                <a:schemeClr val="tx1"/>
              </a:solidFill>
              <a:miter lim="800000"/>
              <a:headEnd/>
              <a:tailEnd/>
            </a:ln>
          </p:spPr>
          <p:txBody>
            <a:bodyPr wrap="none" tIns="10800" bIns="1080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a:latin typeface="Garamond" panose="02020404030301010803" pitchFamily="18" charset="0"/>
                </a:rPr>
                <a:t>逻辑数据库设计</a:t>
              </a:r>
            </a:p>
          </p:txBody>
        </p:sp>
        <p:sp>
          <p:nvSpPr>
            <p:cNvPr id="9234" name="Rectangle 11">
              <a:extLst>
                <a:ext uri="{FF2B5EF4-FFF2-40B4-BE49-F238E27FC236}">
                  <a16:creationId xmlns:a16="http://schemas.microsoft.com/office/drawing/2014/main" id="{646B4FB9-DC14-4908-8166-343F3AE67F94}"/>
                </a:ext>
              </a:extLst>
            </p:cNvPr>
            <p:cNvSpPr>
              <a:spLocks noChangeArrowheads="1"/>
            </p:cNvSpPr>
            <p:nvPr/>
          </p:nvSpPr>
          <p:spPr bwMode="auto">
            <a:xfrm>
              <a:off x="476" y="2525"/>
              <a:ext cx="1950" cy="283"/>
            </a:xfrm>
            <a:prstGeom prst="rect">
              <a:avLst/>
            </a:prstGeom>
            <a:solidFill>
              <a:schemeClr val="accent1"/>
            </a:solidFill>
            <a:ln w="9525">
              <a:solidFill>
                <a:schemeClr val="tx1"/>
              </a:solidFill>
              <a:miter lim="800000"/>
              <a:headEnd/>
              <a:tailEnd/>
            </a:ln>
          </p:spPr>
          <p:txBody>
            <a:bodyPr wrap="none" tIns="10800" bIns="1080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a:latin typeface="Garamond" panose="02020404030301010803" pitchFamily="18" charset="0"/>
                </a:rPr>
                <a:t>物理数据库设计</a:t>
              </a:r>
            </a:p>
          </p:txBody>
        </p:sp>
        <p:sp>
          <p:nvSpPr>
            <p:cNvPr id="9235" name="Rectangle 12">
              <a:extLst>
                <a:ext uri="{FF2B5EF4-FFF2-40B4-BE49-F238E27FC236}">
                  <a16:creationId xmlns:a16="http://schemas.microsoft.com/office/drawing/2014/main" id="{F0D584A1-44D7-4623-AA90-02294A5E3E2D}"/>
                </a:ext>
              </a:extLst>
            </p:cNvPr>
            <p:cNvSpPr>
              <a:spLocks noChangeArrowheads="1"/>
            </p:cNvSpPr>
            <p:nvPr/>
          </p:nvSpPr>
          <p:spPr bwMode="auto">
            <a:xfrm>
              <a:off x="612" y="2995"/>
              <a:ext cx="1678" cy="283"/>
            </a:xfrm>
            <a:prstGeom prst="rect">
              <a:avLst/>
            </a:prstGeom>
            <a:solidFill>
              <a:schemeClr val="accent1"/>
            </a:solidFill>
            <a:ln w="9525">
              <a:solidFill>
                <a:schemeClr val="tx1"/>
              </a:solidFill>
              <a:miter lim="800000"/>
              <a:headEnd/>
              <a:tailEnd/>
            </a:ln>
          </p:spPr>
          <p:txBody>
            <a:bodyPr wrap="none" tIns="10800" bIns="1080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a:latin typeface="Garamond" panose="02020404030301010803" pitchFamily="18" charset="0"/>
                </a:rPr>
                <a:t>子模式设计</a:t>
              </a:r>
            </a:p>
          </p:txBody>
        </p:sp>
        <p:sp>
          <p:nvSpPr>
            <p:cNvPr id="9236" name="Rectangle 13">
              <a:extLst>
                <a:ext uri="{FF2B5EF4-FFF2-40B4-BE49-F238E27FC236}">
                  <a16:creationId xmlns:a16="http://schemas.microsoft.com/office/drawing/2014/main" id="{09F6BAFA-3025-4D15-AE4C-0C49F015CB30}"/>
                </a:ext>
              </a:extLst>
            </p:cNvPr>
            <p:cNvSpPr>
              <a:spLocks noChangeArrowheads="1"/>
            </p:cNvSpPr>
            <p:nvPr/>
          </p:nvSpPr>
          <p:spPr bwMode="auto">
            <a:xfrm>
              <a:off x="612" y="3465"/>
              <a:ext cx="1678" cy="283"/>
            </a:xfrm>
            <a:prstGeom prst="rect">
              <a:avLst/>
            </a:prstGeom>
            <a:solidFill>
              <a:schemeClr val="accent1"/>
            </a:solidFill>
            <a:ln w="9525">
              <a:solidFill>
                <a:schemeClr val="tx1"/>
              </a:solidFill>
              <a:miter lim="800000"/>
              <a:headEnd/>
              <a:tailEnd/>
            </a:ln>
          </p:spPr>
          <p:txBody>
            <a:bodyPr wrap="none" tIns="10800" bIns="1080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a:latin typeface="Garamond" panose="02020404030301010803" pitchFamily="18" charset="0"/>
                </a:rPr>
                <a:t>建立数据库</a:t>
              </a:r>
            </a:p>
          </p:txBody>
        </p:sp>
        <p:sp>
          <p:nvSpPr>
            <p:cNvPr id="9237" name="Text Box 21">
              <a:extLst>
                <a:ext uri="{FF2B5EF4-FFF2-40B4-BE49-F238E27FC236}">
                  <a16:creationId xmlns:a16="http://schemas.microsoft.com/office/drawing/2014/main" id="{FB9B5069-DCAC-4F76-B1CB-DD0EDF8695EE}"/>
                </a:ext>
              </a:extLst>
            </p:cNvPr>
            <p:cNvSpPr txBox="1">
              <a:spLocks noChangeArrowheads="1"/>
            </p:cNvSpPr>
            <p:nvPr/>
          </p:nvSpPr>
          <p:spPr bwMode="auto">
            <a:xfrm>
              <a:off x="703" y="3854"/>
              <a:ext cx="154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a:latin typeface="Garamond" panose="02020404030301010803" pitchFamily="18" charset="0"/>
                </a:rPr>
                <a:t>数据库设计</a:t>
              </a:r>
            </a:p>
          </p:txBody>
        </p:sp>
      </p:grpSp>
      <p:grpSp>
        <p:nvGrpSpPr>
          <p:cNvPr id="3" name="Group 23">
            <a:extLst>
              <a:ext uri="{FF2B5EF4-FFF2-40B4-BE49-F238E27FC236}">
                <a16:creationId xmlns:a16="http://schemas.microsoft.com/office/drawing/2014/main" id="{522988EA-4D81-4C3F-A2A2-F6BA3505A94C}"/>
              </a:ext>
            </a:extLst>
          </p:cNvPr>
          <p:cNvGrpSpPr>
            <a:grpSpLocks/>
          </p:cNvGrpSpPr>
          <p:nvPr/>
        </p:nvGrpSpPr>
        <p:grpSpPr bwMode="auto">
          <a:xfrm>
            <a:off x="4859338" y="1700213"/>
            <a:ext cx="4105275" cy="5041900"/>
            <a:chOff x="3061" y="1071"/>
            <a:chExt cx="2586" cy="3176"/>
          </a:xfrm>
        </p:grpSpPr>
        <p:sp>
          <p:nvSpPr>
            <p:cNvPr id="9223" name="Rectangle 14">
              <a:extLst>
                <a:ext uri="{FF2B5EF4-FFF2-40B4-BE49-F238E27FC236}">
                  <a16:creationId xmlns:a16="http://schemas.microsoft.com/office/drawing/2014/main" id="{C10A0865-4B75-429D-8EE9-76535A1A4026}"/>
                </a:ext>
              </a:extLst>
            </p:cNvPr>
            <p:cNvSpPr>
              <a:spLocks noChangeArrowheads="1"/>
            </p:cNvSpPr>
            <p:nvPr/>
          </p:nvSpPr>
          <p:spPr bwMode="auto">
            <a:xfrm>
              <a:off x="3719" y="1071"/>
              <a:ext cx="1179" cy="283"/>
            </a:xfrm>
            <a:prstGeom prst="rect">
              <a:avLst/>
            </a:prstGeom>
            <a:solidFill>
              <a:srgbClr val="CCFFCC"/>
            </a:solidFill>
            <a:ln w="9525">
              <a:solidFill>
                <a:schemeClr val="tx1"/>
              </a:solidFill>
              <a:miter lim="800000"/>
              <a:headEnd/>
              <a:tailEnd/>
            </a:ln>
          </p:spPr>
          <p:txBody>
            <a:bodyPr wrap="none" tIns="10800" bIns="1080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a:latin typeface="Garamond" panose="02020404030301010803" pitchFamily="18" charset="0"/>
                </a:rPr>
                <a:t>功能分析</a:t>
              </a:r>
            </a:p>
          </p:txBody>
        </p:sp>
        <p:sp>
          <p:nvSpPr>
            <p:cNvPr id="9224" name="Rectangle 15">
              <a:extLst>
                <a:ext uri="{FF2B5EF4-FFF2-40B4-BE49-F238E27FC236}">
                  <a16:creationId xmlns:a16="http://schemas.microsoft.com/office/drawing/2014/main" id="{E051F2CC-7717-4402-925D-738FB967929E}"/>
                </a:ext>
              </a:extLst>
            </p:cNvPr>
            <p:cNvSpPr>
              <a:spLocks noChangeArrowheads="1"/>
            </p:cNvSpPr>
            <p:nvPr/>
          </p:nvSpPr>
          <p:spPr bwMode="auto">
            <a:xfrm>
              <a:off x="3061" y="1540"/>
              <a:ext cx="1089" cy="283"/>
            </a:xfrm>
            <a:prstGeom prst="rect">
              <a:avLst/>
            </a:prstGeom>
            <a:solidFill>
              <a:srgbClr val="CCFFCC"/>
            </a:solidFill>
            <a:ln w="9525">
              <a:solidFill>
                <a:schemeClr val="tx1"/>
              </a:solidFill>
              <a:miter lim="800000"/>
              <a:headEnd/>
              <a:tailEnd/>
            </a:ln>
          </p:spPr>
          <p:txBody>
            <a:bodyPr wrap="none" tIns="10800" bIns="1080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a:latin typeface="Garamond" panose="02020404030301010803" pitchFamily="18" charset="0"/>
                </a:rPr>
                <a:t>功能模型</a:t>
              </a:r>
            </a:p>
          </p:txBody>
        </p:sp>
        <p:sp>
          <p:nvSpPr>
            <p:cNvPr id="9225" name="Rectangle 16">
              <a:extLst>
                <a:ext uri="{FF2B5EF4-FFF2-40B4-BE49-F238E27FC236}">
                  <a16:creationId xmlns:a16="http://schemas.microsoft.com/office/drawing/2014/main" id="{F18E940E-D389-4E08-81E9-99BDEE1E4734}"/>
                </a:ext>
              </a:extLst>
            </p:cNvPr>
            <p:cNvSpPr>
              <a:spLocks noChangeArrowheads="1"/>
            </p:cNvSpPr>
            <p:nvPr/>
          </p:nvSpPr>
          <p:spPr bwMode="auto">
            <a:xfrm>
              <a:off x="3470" y="2010"/>
              <a:ext cx="1587" cy="283"/>
            </a:xfrm>
            <a:prstGeom prst="rect">
              <a:avLst/>
            </a:prstGeom>
            <a:solidFill>
              <a:srgbClr val="CCFFCC"/>
            </a:solidFill>
            <a:ln w="9525">
              <a:solidFill>
                <a:schemeClr val="tx1"/>
              </a:solidFill>
              <a:miter lim="800000"/>
              <a:headEnd/>
              <a:tailEnd/>
            </a:ln>
          </p:spPr>
          <p:txBody>
            <a:bodyPr wrap="none" tIns="10800" bIns="1080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a:latin typeface="Garamond" panose="02020404030301010803" pitchFamily="18" charset="0"/>
                </a:rPr>
                <a:t>事务设计</a:t>
              </a:r>
            </a:p>
          </p:txBody>
        </p:sp>
        <p:sp>
          <p:nvSpPr>
            <p:cNvPr id="9226" name="Rectangle 17">
              <a:extLst>
                <a:ext uri="{FF2B5EF4-FFF2-40B4-BE49-F238E27FC236}">
                  <a16:creationId xmlns:a16="http://schemas.microsoft.com/office/drawing/2014/main" id="{08AFFCAF-2BC8-4163-98BD-9A2D1DA4515D}"/>
                </a:ext>
              </a:extLst>
            </p:cNvPr>
            <p:cNvSpPr>
              <a:spLocks noChangeArrowheads="1"/>
            </p:cNvSpPr>
            <p:nvPr/>
          </p:nvSpPr>
          <p:spPr bwMode="auto">
            <a:xfrm>
              <a:off x="3470" y="2479"/>
              <a:ext cx="1587" cy="283"/>
            </a:xfrm>
            <a:prstGeom prst="rect">
              <a:avLst/>
            </a:prstGeom>
            <a:solidFill>
              <a:srgbClr val="CCFFCC"/>
            </a:solidFill>
            <a:ln w="9525">
              <a:solidFill>
                <a:schemeClr val="tx1"/>
              </a:solidFill>
              <a:miter lim="800000"/>
              <a:headEnd/>
              <a:tailEnd/>
            </a:ln>
          </p:spPr>
          <p:txBody>
            <a:bodyPr wrap="none" tIns="10800" bIns="1080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a:latin typeface="Garamond" panose="02020404030301010803" pitchFamily="18" charset="0"/>
                </a:rPr>
                <a:t>应用设计</a:t>
              </a:r>
            </a:p>
          </p:txBody>
        </p:sp>
        <p:sp>
          <p:nvSpPr>
            <p:cNvPr id="9227" name="Rectangle 18">
              <a:extLst>
                <a:ext uri="{FF2B5EF4-FFF2-40B4-BE49-F238E27FC236}">
                  <a16:creationId xmlns:a16="http://schemas.microsoft.com/office/drawing/2014/main" id="{2AA24DA5-2441-4FB9-AD62-01D6D790380F}"/>
                </a:ext>
              </a:extLst>
            </p:cNvPr>
            <p:cNvSpPr>
              <a:spLocks noChangeArrowheads="1"/>
            </p:cNvSpPr>
            <p:nvPr/>
          </p:nvSpPr>
          <p:spPr bwMode="auto">
            <a:xfrm>
              <a:off x="3470" y="2949"/>
              <a:ext cx="1587" cy="283"/>
            </a:xfrm>
            <a:prstGeom prst="rect">
              <a:avLst/>
            </a:prstGeom>
            <a:solidFill>
              <a:srgbClr val="CCFFCC"/>
            </a:solidFill>
            <a:ln w="9525">
              <a:solidFill>
                <a:schemeClr val="tx1"/>
              </a:solidFill>
              <a:miter lim="800000"/>
              <a:headEnd/>
              <a:tailEnd/>
            </a:ln>
          </p:spPr>
          <p:txBody>
            <a:bodyPr wrap="none" tIns="10800" bIns="1080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a:latin typeface="Garamond" panose="02020404030301010803" pitchFamily="18" charset="0"/>
                </a:rPr>
                <a:t>应用开发</a:t>
              </a:r>
            </a:p>
          </p:txBody>
        </p:sp>
        <p:sp>
          <p:nvSpPr>
            <p:cNvPr id="9228" name="Rectangle 19">
              <a:extLst>
                <a:ext uri="{FF2B5EF4-FFF2-40B4-BE49-F238E27FC236}">
                  <a16:creationId xmlns:a16="http://schemas.microsoft.com/office/drawing/2014/main" id="{4DCB05B6-BB8E-4448-BFB0-9F546D23C2A6}"/>
                </a:ext>
              </a:extLst>
            </p:cNvPr>
            <p:cNvSpPr>
              <a:spLocks noChangeArrowheads="1"/>
            </p:cNvSpPr>
            <p:nvPr/>
          </p:nvSpPr>
          <p:spPr bwMode="auto">
            <a:xfrm>
              <a:off x="3470" y="3419"/>
              <a:ext cx="1587" cy="283"/>
            </a:xfrm>
            <a:prstGeom prst="rect">
              <a:avLst/>
            </a:prstGeom>
            <a:solidFill>
              <a:srgbClr val="CCFFCC"/>
            </a:solidFill>
            <a:ln w="9525">
              <a:solidFill>
                <a:schemeClr val="tx1"/>
              </a:solidFill>
              <a:miter lim="800000"/>
              <a:headEnd/>
              <a:tailEnd/>
            </a:ln>
          </p:spPr>
          <p:txBody>
            <a:bodyPr wrap="none" tIns="10800" bIns="1080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a:latin typeface="Garamond" panose="02020404030301010803" pitchFamily="18" charset="0"/>
                </a:rPr>
                <a:t>系统调试</a:t>
              </a:r>
            </a:p>
          </p:txBody>
        </p:sp>
        <p:sp>
          <p:nvSpPr>
            <p:cNvPr id="9229" name="Rectangle 20">
              <a:extLst>
                <a:ext uri="{FF2B5EF4-FFF2-40B4-BE49-F238E27FC236}">
                  <a16:creationId xmlns:a16="http://schemas.microsoft.com/office/drawing/2014/main" id="{478D74CE-5820-4DC2-BD84-33B026B6EB6B}"/>
                </a:ext>
              </a:extLst>
            </p:cNvPr>
            <p:cNvSpPr>
              <a:spLocks noChangeArrowheads="1"/>
            </p:cNvSpPr>
            <p:nvPr/>
          </p:nvSpPr>
          <p:spPr bwMode="auto">
            <a:xfrm>
              <a:off x="4558" y="1540"/>
              <a:ext cx="1089" cy="283"/>
            </a:xfrm>
            <a:prstGeom prst="rect">
              <a:avLst/>
            </a:prstGeom>
            <a:solidFill>
              <a:srgbClr val="CCFFCC"/>
            </a:solidFill>
            <a:ln w="9525">
              <a:solidFill>
                <a:schemeClr val="tx1"/>
              </a:solidFill>
              <a:miter lim="800000"/>
              <a:headEnd/>
              <a:tailEnd/>
            </a:ln>
          </p:spPr>
          <p:txBody>
            <a:bodyPr wrap="none" tIns="10800" bIns="1080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a:latin typeface="Garamond" panose="02020404030301010803" pitchFamily="18" charset="0"/>
                </a:rPr>
                <a:t>功能说明</a:t>
              </a:r>
            </a:p>
          </p:txBody>
        </p:sp>
        <p:sp>
          <p:nvSpPr>
            <p:cNvPr id="9230" name="Text Box 22">
              <a:extLst>
                <a:ext uri="{FF2B5EF4-FFF2-40B4-BE49-F238E27FC236}">
                  <a16:creationId xmlns:a16="http://schemas.microsoft.com/office/drawing/2014/main" id="{81F0B009-A278-48AC-91CC-E4EFD90AFCEB}"/>
                </a:ext>
              </a:extLst>
            </p:cNvPr>
            <p:cNvSpPr txBox="1">
              <a:spLocks noChangeArrowheads="1"/>
            </p:cNvSpPr>
            <p:nvPr/>
          </p:nvSpPr>
          <p:spPr bwMode="auto">
            <a:xfrm>
              <a:off x="3515" y="3882"/>
              <a:ext cx="172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a:latin typeface="Garamond" panose="02020404030301010803" pitchFamily="18" charset="0"/>
                </a:rPr>
                <a:t>应用系统设计</a:t>
              </a:r>
            </a:p>
          </p:txBody>
        </p:sp>
      </p:grpSp>
      <p:sp>
        <p:nvSpPr>
          <p:cNvPr id="9222" name="AutoShape 25">
            <a:extLst>
              <a:ext uri="{FF2B5EF4-FFF2-40B4-BE49-F238E27FC236}">
                <a16:creationId xmlns:a16="http://schemas.microsoft.com/office/drawing/2014/main" id="{F0C38530-4C42-4E59-B499-6B34A8DC9EEA}"/>
              </a:ext>
            </a:extLst>
          </p:cNvPr>
          <p:cNvSpPr>
            <a:spLocks noChangeArrowheads="1"/>
          </p:cNvSpPr>
          <p:nvPr/>
        </p:nvSpPr>
        <p:spPr bwMode="auto">
          <a:xfrm>
            <a:off x="3563938" y="1270000"/>
            <a:ext cx="1871662" cy="1079500"/>
          </a:xfrm>
          <a:prstGeom prst="octagon">
            <a:avLst>
              <a:gd name="adj" fmla="val 29287"/>
            </a:avLst>
          </a:prstGeom>
          <a:gradFill rotWithShape="1">
            <a:gsLst>
              <a:gs pos="0">
                <a:srgbClr val="765E47"/>
              </a:gs>
              <a:gs pos="50000">
                <a:srgbClr val="FFCC99"/>
              </a:gs>
              <a:gs pos="100000">
                <a:srgbClr val="765E47"/>
              </a:gs>
            </a:gsLst>
            <a:lin ang="5400000" scaled="1"/>
          </a:gra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a:latin typeface="Garamond" panose="02020404030301010803" pitchFamily="18" charset="0"/>
              </a:rPr>
              <a:t>现实世界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9DBE3EE2-0B29-4BB3-968C-0A5C3C43401D}"/>
              </a:ext>
            </a:extLst>
          </p:cNvPr>
          <p:cNvSpPr>
            <a:spLocks noGrp="1" noChangeArrowheads="1"/>
          </p:cNvSpPr>
          <p:nvPr>
            <p:ph type="title"/>
          </p:nvPr>
        </p:nvSpPr>
        <p:spPr/>
        <p:txBody>
          <a:bodyPr/>
          <a:lstStyle/>
          <a:p>
            <a:pPr eaLnBrk="1" hangingPunct="1"/>
            <a:r>
              <a:rPr lang="en-US" altLang="zh-CN" b="1">
                <a:solidFill>
                  <a:schemeClr val="accent2"/>
                </a:solidFill>
              </a:rPr>
              <a:t>3</a:t>
            </a:r>
            <a:r>
              <a:rPr lang="zh-CN" altLang="en-US" b="1">
                <a:solidFill>
                  <a:schemeClr val="accent2"/>
                </a:solidFill>
              </a:rPr>
              <a:t>、一个实例</a:t>
            </a:r>
          </a:p>
        </p:txBody>
      </p:sp>
      <p:sp>
        <p:nvSpPr>
          <p:cNvPr id="64515" name="Rectangle 3">
            <a:extLst>
              <a:ext uri="{FF2B5EF4-FFF2-40B4-BE49-F238E27FC236}">
                <a16:creationId xmlns:a16="http://schemas.microsoft.com/office/drawing/2014/main" id="{C603A45C-97BD-442B-BDF1-A3A2B22449DF}"/>
              </a:ext>
            </a:extLst>
          </p:cNvPr>
          <p:cNvSpPr>
            <a:spLocks noGrp="1" noChangeArrowheads="1"/>
          </p:cNvSpPr>
          <p:nvPr>
            <p:ph idx="1"/>
          </p:nvPr>
        </p:nvSpPr>
        <p:spPr/>
        <p:txBody>
          <a:bodyPr/>
          <a:lstStyle/>
          <a:p>
            <a:pPr eaLnBrk="1" hangingPunct="1"/>
            <a:r>
              <a:rPr lang="zh-CN" altLang="en-US"/>
              <a:t>用</a:t>
            </a:r>
            <a:r>
              <a:rPr lang="en-US" altLang="zh-CN"/>
              <a:t>E-R</a:t>
            </a:r>
            <a:r>
              <a:rPr lang="zh-CN" altLang="en-US"/>
              <a:t>图表示某个工厂物资管理的概念模型</a:t>
            </a:r>
            <a:endParaRPr lang="en-US" altLang="zh-CN"/>
          </a:p>
          <a:p>
            <a:pPr eaLnBrk="1" hangingPunct="1"/>
            <a:endParaRPr lang="en-US" altLang="zh-CN"/>
          </a:p>
        </p:txBody>
      </p:sp>
      <p:sp>
        <p:nvSpPr>
          <p:cNvPr id="64516" name="灯片编号占位符 5">
            <a:extLst>
              <a:ext uri="{FF2B5EF4-FFF2-40B4-BE49-F238E27FC236}">
                <a16:creationId xmlns:a16="http://schemas.microsoft.com/office/drawing/2014/main" id="{4E3DA08F-8710-4527-B79D-95434A9548C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EA24021-274B-4421-8530-42B617FFEEB2}" type="slidenum">
              <a:rPr lang="en-US" altLang="zh-CN" sz="1400" smtClean="0"/>
              <a:pPr>
                <a:spcBef>
                  <a:spcPct val="0"/>
                </a:spcBef>
                <a:buFontTx/>
                <a:buNone/>
              </a:pPr>
              <a:t>60</a:t>
            </a:fld>
            <a:endParaRPr lang="en-US" altLang="zh-CN" sz="1400"/>
          </a:p>
        </p:txBody>
      </p:sp>
      <p:grpSp>
        <p:nvGrpSpPr>
          <p:cNvPr id="2" name="Group 38">
            <a:extLst>
              <a:ext uri="{FF2B5EF4-FFF2-40B4-BE49-F238E27FC236}">
                <a16:creationId xmlns:a16="http://schemas.microsoft.com/office/drawing/2014/main" id="{A53C0711-A331-4F4E-A329-D641BCE08BDA}"/>
              </a:ext>
            </a:extLst>
          </p:cNvPr>
          <p:cNvGrpSpPr>
            <a:grpSpLocks/>
          </p:cNvGrpSpPr>
          <p:nvPr/>
        </p:nvGrpSpPr>
        <p:grpSpPr bwMode="auto">
          <a:xfrm>
            <a:off x="4789488" y="2709863"/>
            <a:ext cx="3659187" cy="792162"/>
            <a:chOff x="3017" y="1389"/>
            <a:chExt cx="2305" cy="499"/>
          </a:xfrm>
        </p:grpSpPr>
        <p:sp>
          <p:nvSpPr>
            <p:cNvPr id="64547" name="AutoShape 13">
              <a:extLst>
                <a:ext uri="{FF2B5EF4-FFF2-40B4-BE49-F238E27FC236}">
                  <a16:creationId xmlns:a16="http://schemas.microsoft.com/office/drawing/2014/main" id="{84AD8CBD-D3C6-4552-96C0-6730057C6F65}"/>
                </a:ext>
              </a:extLst>
            </p:cNvPr>
            <p:cNvSpPr>
              <a:spLocks noChangeArrowheads="1"/>
            </p:cNvSpPr>
            <p:nvPr/>
          </p:nvSpPr>
          <p:spPr bwMode="auto">
            <a:xfrm>
              <a:off x="3471" y="1525"/>
              <a:ext cx="725" cy="363"/>
            </a:xfrm>
            <a:prstGeom prst="flowChartDecision">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latin typeface="Garamond" panose="02020404030301010803" pitchFamily="18" charset="0"/>
                </a:rPr>
                <a:t>工作</a:t>
              </a:r>
            </a:p>
          </p:txBody>
        </p:sp>
        <p:sp>
          <p:nvSpPr>
            <p:cNvPr id="64548" name="Rectangle 24">
              <a:extLst>
                <a:ext uri="{FF2B5EF4-FFF2-40B4-BE49-F238E27FC236}">
                  <a16:creationId xmlns:a16="http://schemas.microsoft.com/office/drawing/2014/main" id="{0686FC7B-04BD-4EE2-8D18-4722AD50F81E}"/>
                </a:ext>
              </a:extLst>
            </p:cNvPr>
            <p:cNvSpPr>
              <a:spLocks noChangeArrowheads="1"/>
            </p:cNvSpPr>
            <p:nvPr/>
          </p:nvSpPr>
          <p:spPr bwMode="auto">
            <a:xfrm>
              <a:off x="4687" y="1570"/>
              <a:ext cx="635" cy="31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latin typeface="Garamond" panose="02020404030301010803" pitchFamily="18" charset="0"/>
                </a:rPr>
                <a:t>职工</a:t>
              </a:r>
            </a:p>
          </p:txBody>
        </p:sp>
        <p:sp>
          <p:nvSpPr>
            <p:cNvPr id="64549" name="Line 25">
              <a:extLst>
                <a:ext uri="{FF2B5EF4-FFF2-40B4-BE49-F238E27FC236}">
                  <a16:creationId xmlns:a16="http://schemas.microsoft.com/office/drawing/2014/main" id="{988B2723-37C4-480F-A455-854B602E0140}"/>
                </a:ext>
              </a:extLst>
            </p:cNvPr>
            <p:cNvSpPr>
              <a:spLocks noChangeShapeType="1"/>
            </p:cNvSpPr>
            <p:nvPr/>
          </p:nvSpPr>
          <p:spPr bwMode="auto">
            <a:xfrm>
              <a:off x="3017" y="1720"/>
              <a:ext cx="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50" name="Line 26">
              <a:extLst>
                <a:ext uri="{FF2B5EF4-FFF2-40B4-BE49-F238E27FC236}">
                  <a16:creationId xmlns:a16="http://schemas.microsoft.com/office/drawing/2014/main" id="{24B5901F-B46E-4EF0-9949-9E44496A2988}"/>
                </a:ext>
              </a:extLst>
            </p:cNvPr>
            <p:cNvSpPr>
              <a:spLocks noChangeShapeType="1"/>
            </p:cNvSpPr>
            <p:nvPr/>
          </p:nvSpPr>
          <p:spPr bwMode="auto">
            <a:xfrm>
              <a:off x="4196" y="1706"/>
              <a:ext cx="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51" name="Text Box 27">
              <a:extLst>
                <a:ext uri="{FF2B5EF4-FFF2-40B4-BE49-F238E27FC236}">
                  <a16:creationId xmlns:a16="http://schemas.microsoft.com/office/drawing/2014/main" id="{59E8997F-3879-4309-95C9-C7C93A120D82}"/>
                </a:ext>
              </a:extLst>
            </p:cNvPr>
            <p:cNvSpPr txBox="1">
              <a:spLocks noChangeArrowheads="1"/>
            </p:cNvSpPr>
            <p:nvPr/>
          </p:nvSpPr>
          <p:spPr bwMode="auto">
            <a:xfrm>
              <a:off x="4287" y="1389"/>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latin typeface="Garamond" panose="02020404030301010803" pitchFamily="18" charset="0"/>
                </a:rPr>
                <a:t>n</a:t>
              </a:r>
            </a:p>
          </p:txBody>
        </p:sp>
        <p:sp>
          <p:nvSpPr>
            <p:cNvPr id="64552" name="Text Box 28">
              <a:extLst>
                <a:ext uri="{FF2B5EF4-FFF2-40B4-BE49-F238E27FC236}">
                  <a16:creationId xmlns:a16="http://schemas.microsoft.com/office/drawing/2014/main" id="{824544E5-594F-4AB8-B238-549CB8401A51}"/>
                </a:ext>
              </a:extLst>
            </p:cNvPr>
            <p:cNvSpPr txBox="1">
              <a:spLocks noChangeArrowheads="1"/>
            </p:cNvSpPr>
            <p:nvPr/>
          </p:nvSpPr>
          <p:spPr bwMode="auto">
            <a:xfrm>
              <a:off x="3108" y="1389"/>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latin typeface="Garamond" panose="02020404030301010803" pitchFamily="18" charset="0"/>
                </a:rPr>
                <a:t>1</a:t>
              </a:r>
            </a:p>
          </p:txBody>
        </p:sp>
      </p:grpSp>
      <p:grpSp>
        <p:nvGrpSpPr>
          <p:cNvPr id="3" name="Group 39">
            <a:extLst>
              <a:ext uri="{FF2B5EF4-FFF2-40B4-BE49-F238E27FC236}">
                <a16:creationId xmlns:a16="http://schemas.microsoft.com/office/drawing/2014/main" id="{BEC9A984-6A06-4E59-A6C6-A1C7B9D04DC0}"/>
              </a:ext>
            </a:extLst>
          </p:cNvPr>
          <p:cNvGrpSpPr>
            <a:grpSpLocks/>
          </p:cNvGrpSpPr>
          <p:nvPr/>
        </p:nvGrpSpPr>
        <p:grpSpPr bwMode="auto">
          <a:xfrm>
            <a:off x="7021513" y="3502025"/>
            <a:ext cx="1871662" cy="1257300"/>
            <a:chOff x="4423" y="1888"/>
            <a:chExt cx="1179" cy="792"/>
          </a:xfrm>
        </p:grpSpPr>
        <p:sp>
          <p:nvSpPr>
            <p:cNvPr id="64542" name="AutoShape 29">
              <a:extLst>
                <a:ext uri="{FF2B5EF4-FFF2-40B4-BE49-F238E27FC236}">
                  <a16:creationId xmlns:a16="http://schemas.microsoft.com/office/drawing/2014/main" id="{9F8364E8-7311-435E-ACF9-9DB371AE923A}"/>
                </a:ext>
              </a:extLst>
            </p:cNvPr>
            <p:cNvSpPr>
              <a:spLocks noChangeArrowheads="1"/>
            </p:cNvSpPr>
            <p:nvPr/>
          </p:nvSpPr>
          <p:spPr bwMode="auto">
            <a:xfrm>
              <a:off x="4559" y="2317"/>
              <a:ext cx="953" cy="363"/>
            </a:xfrm>
            <a:prstGeom prst="flowChartDecision">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latin typeface="Garamond" panose="02020404030301010803" pitchFamily="18" charset="0"/>
                </a:rPr>
                <a:t>领导</a:t>
              </a:r>
            </a:p>
          </p:txBody>
        </p:sp>
        <p:sp>
          <p:nvSpPr>
            <p:cNvPr id="64543" name="Line 30">
              <a:extLst>
                <a:ext uri="{FF2B5EF4-FFF2-40B4-BE49-F238E27FC236}">
                  <a16:creationId xmlns:a16="http://schemas.microsoft.com/office/drawing/2014/main" id="{E3B796D0-A200-4B67-BA14-5C592CD6D41D}"/>
                </a:ext>
              </a:extLst>
            </p:cNvPr>
            <p:cNvSpPr>
              <a:spLocks noChangeShapeType="1"/>
            </p:cNvSpPr>
            <p:nvPr/>
          </p:nvSpPr>
          <p:spPr bwMode="auto">
            <a:xfrm>
              <a:off x="4831" y="1888"/>
              <a:ext cx="0" cy="4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44" name="Line 31">
              <a:extLst>
                <a:ext uri="{FF2B5EF4-FFF2-40B4-BE49-F238E27FC236}">
                  <a16:creationId xmlns:a16="http://schemas.microsoft.com/office/drawing/2014/main" id="{57ADEB33-DF71-4C6D-93B4-F93D82D1827A}"/>
                </a:ext>
              </a:extLst>
            </p:cNvPr>
            <p:cNvSpPr>
              <a:spLocks noChangeShapeType="1"/>
            </p:cNvSpPr>
            <p:nvPr/>
          </p:nvSpPr>
          <p:spPr bwMode="auto">
            <a:xfrm>
              <a:off x="5240" y="1888"/>
              <a:ext cx="0" cy="4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45" name="Text Box 32">
              <a:extLst>
                <a:ext uri="{FF2B5EF4-FFF2-40B4-BE49-F238E27FC236}">
                  <a16:creationId xmlns:a16="http://schemas.microsoft.com/office/drawing/2014/main" id="{B068C22D-A457-4A63-B4A5-31BB37DF223F}"/>
                </a:ext>
              </a:extLst>
            </p:cNvPr>
            <p:cNvSpPr txBox="1">
              <a:spLocks noChangeArrowheads="1"/>
            </p:cNvSpPr>
            <p:nvPr/>
          </p:nvSpPr>
          <p:spPr bwMode="auto">
            <a:xfrm>
              <a:off x="5285" y="1979"/>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latin typeface="Garamond" panose="02020404030301010803" pitchFamily="18" charset="0"/>
                </a:rPr>
                <a:t>n</a:t>
              </a:r>
            </a:p>
          </p:txBody>
        </p:sp>
        <p:sp>
          <p:nvSpPr>
            <p:cNvPr id="64546" name="Text Box 33">
              <a:extLst>
                <a:ext uri="{FF2B5EF4-FFF2-40B4-BE49-F238E27FC236}">
                  <a16:creationId xmlns:a16="http://schemas.microsoft.com/office/drawing/2014/main" id="{2783D593-F1D6-4530-98AE-BCAAA16296E3}"/>
                </a:ext>
              </a:extLst>
            </p:cNvPr>
            <p:cNvSpPr txBox="1">
              <a:spLocks noChangeArrowheads="1"/>
            </p:cNvSpPr>
            <p:nvPr/>
          </p:nvSpPr>
          <p:spPr bwMode="auto">
            <a:xfrm>
              <a:off x="4423" y="1979"/>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latin typeface="Garamond" panose="02020404030301010803" pitchFamily="18" charset="0"/>
                </a:rPr>
                <a:t>1</a:t>
              </a:r>
            </a:p>
          </p:txBody>
        </p:sp>
      </p:grpSp>
      <p:grpSp>
        <p:nvGrpSpPr>
          <p:cNvPr id="4" name="Group 40">
            <a:extLst>
              <a:ext uri="{FF2B5EF4-FFF2-40B4-BE49-F238E27FC236}">
                <a16:creationId xmlns:a16="http://schemas.microsoft.com/office/drawing/2014/main" id="{56D45680-0513-4570-906C-9C530CADEFF4}"/>
              </a:ext>
            </a:extLst>
          </p:cNvPr>
          <p:cNvGrpSpPr>
            <a:grpSpLocks/>
          </p:cNvGrpSpPr>
          <p:nvPr/>
        </p:nvGrpSpPr>
        <p:grpSpPr bwMode="auto">
          <a:xfrm>
            <a:off x="250825" y="2997200"/>
            <a:ext cx="3673475" cy="2736850"/>
            <a:chOff x="158" y="1570"/>
            <a:chExt cx="2314" cy="1724"/>
          </a:xfrm>
        </p:grpSpPr>
        <p:sp>
          <p:nvSpPr>
            <p:cNvPr id="64531" name="Rectangle 17">
              <a:extLst>
                <a:ext uri="{FF2B5EF4-FFF2-40B4-BE49-F238E27FC236}">
                  <a16:creationId xmlns:a16="http://schemas.microsoft.com/office/drawing/2014/main" id="{4E2AE0EB-FB62-4E08-949D-4A106C3FD959}"/>
                </a:ext>
              </a:extLst>
            </p:cNvPr>
            <p:cNvSpPr>
              <a:spLocks noChangeArrowheads="1"/>
            </p:cNvSpPr>
            <p:nvPr/>
          </p:nvSpPr>
          <p:spPr bwMode="auto">
            <a:xfrm>
              <a:off x="930" y="1570"/>
              <a:ext cx="635" cy="31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latin typeface="Garamond" panose="02020404030301010803" pitchFamily="18" charset="0"/>
                </a:rPr>
                <a:t>供应商</a:t>
              </a:r>
            </a:p>
          </p:txBody>
        </p:sp>
        <p:sp>
          <p:nvSpPr>
            <p:cNvPr id="64532" name="Rectangle 18">
              <a:extLst>
                <a:ext uri="{FF2B5EF4-FFF2-40B4-BE49-F238E27FC236}">
                  <a16:creationId xmlns:a16="http://schemas.microsoft.com/office/drawing/2014/main" id="{123C6334-EB69-4500-BEC6-50AD04DCEE0D}"/>
                </a:ext>
              </a:extLst>
            </p:cNvPr>
            <p:cNvSpPr>
              <a:spLocks noChangeArrowheads="1"/>
            </p:cNvSpPr>
            <p:nvPr/>
          </p:nvSpPr>
          <p:spPr bwMode="auto">
            <a:xfrm>
              <a:off x="295" y="2976"/>
              <a:ext cx="635" cy="31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latin typeface="Garamond" panose="02020404030301010803" pitchFamily="18" charset="0"/>
                </a:rPr>
                <a:t>项目</a:t>
              </a:r>
            </a:p>
          </p:txBody>
        </p:sp>
        <p:sp>
          <p:nvSpPr>
            <p:cNvPr id="64533" name="AutoShape 19">
              <a:extLst>
                <a:ext uri="{FF2B5EF4-FFF2-40B4-BE49-F238E27FC236}">
                  <a16:creationId xmlns:a16="http://schemas.microsoft.com/office/drawing/2014/main" id="{A9BC6790-8680-48FD-A302-0FD6140554CF}"/>
                </a:ext>
              </a:extLst>
            </p:cNvPr>
            <p:cNvSpPr>
              <a:spLocks noChangeArrowheads="1"/>
            </p:cNvSpPr>
            <p:nvPr/>
          </p:nvSpPr>
          <p:spPr bwMode="auto">
            <a:xfrm>
              <a:off x="793" y="2205"/>
              <a:ext cx="953" cy="363"/>
            </a:xfrm>
            <a:prstGeom prst="flowChartDecision">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latin typeface="Garamond" panose="02020404030301010803" pitchFamily="18" charset="0"/>
                </a:rPr>
                <a:t>供应</a:t>
              </a:r>
            </a:p>
          </p:txBody>
        </p:sp>
        <p:sp>
          <p:nvSpPr>
            <p:cNvPr id="64534" name="Line 20">
              <a:extLst>
                <a:ext uri="{FF2B5EF4-FFF2-40B4-BE49-F238E27FC236}">
                  <a16:creationId xmlns:a16="http://schemas.microsoft.com/office/drawing/2014/main" id="{D38F75F0-B2D3-4A99-8397-14AC38708CB4}"/>
                </a:ext>
              </a:extLst>
            </p:cNvPr>
            <p:cNvSpPr>
              <a:spLocks noChangeShapeType="1"/>
            </p:cNvSpPr>
            <p:nvPr/>
          </p:nvSpPr>
          <p:spPr bwMode="auto">
            <a:xfrm flipV="1">
              <a:off x="1270" y="1888"/>
              <a:ext cx="0" cy="3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35" name="Line 21">
              <a:extLst>
                <a:ext uri="{FF2B5EF4-FFF2-40B4-BE49-F238E27FC236}">
                  <a16:creationId xmlns:a16="http://schemas.microsoft.com/office/drawing/2014/main" id="{E5B52DB2-5EB0-4D70-A2F4-2B1213094197}"/>
                </a:ext>
              </a:extLst>
            </p:cNvPr>
            <p:cNvSpPr>
              <a:spLocks noChangeShapeType="1"/>
            </p:cNvSpPr>
            <p:nvPr/>
          </p:nvSpPr>
          <p:spPr bwMode="auto">
            <a:xfrm flipH="1">
              <a:off x="567" y="2387"/>
              <a:ext cx="248" cy="5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36" name="Text Box 22">
              <a:extLst>
                <a:ext uri="{FF2B5EF4-FFF2-40B4-BE49-F238E27FC236}">
                  <a16:creationId xmlns:a16="http://schemas.microsoft.com/office/drawing/2014/main" id="{A1EAED7F-7F4E-4CFE-B42F-655FEF6269FE}"/>
                </a:ext>
              </a:extLst>
            </p:cNvPr>
            <p:cNvSpPr txBox="1">
              <a:spLocks noChangeArrowheads="1"/>
            </p:cNvSpPr>
            <p:nvPr/>
          </p:nvSpPr>
          <p:spPr bwMode="auto">
            <a:xfrm>
              <a:off x="1338" y="1888"/>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latin typeface="Garamond" panose="02020404030301010803" pitchFamily="18" charset="0"/>
                </a:rPr>
                <a:t>m</a:t>
              </a:r>
            </a:p>
          </p:txBody>
        </p:sp>
        <p:sp>
          <p:nvSpPr>
            <p:cNvPr id="64537" name="Text Box 23">
              <a:extLst>
                <a:ext uri="{FF2B5EF4-FFF2-40B4-BE49-F238E27FC236}">
                  <a16:creationId xmlns:a16="http://schemas.microsoft.com/office/drawing/2014/main" id="{DCDB756F-E950-4634-898C-E2BFF02F811E}"/>
                </a:ext>
              </a:extLst>
            </p:cNvPr>
            <p:cNvSpPr txBox="1">
              <a:spLocks noChangeArrowheads="1"/>
            </p:cNvSpPr>
            <p:nvPr/>
          </p:nvSpPr>
          <p:spPr bwMode="auto">
            <a:xfrm>
              <a:off x="385" y="2523"/>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latin typeface="Garamond" panose="02020404030301010803" pitchFamily="18" charset="0"/>
                </a:rPr>
                <a:t>n</a:t>
              </a:r>
            </a:p>
          </p:txBody>
        </p:sp>
        <p:sp>
          <p:nvSpPr>
            <p:cNvPr id="64538" name="Line 34">
              <a:extLst>
                <a:ext uri="{FF2B5EF4-FFF2-40B4-BE49-F238E27FC236}">
                  <a16:creationId xmlns:a16="http://schemas.microsoft.com/office/drawing/2014/main" id="{668EE4D7-2500-46DB-B98D-A5C3920797FF}"/>
                </a:ext>
              </a:extLst>
            </p:cNvPr>
            <p:cNvSpPr>
              <a:spLocks noChangeShapeType="1"/>
            </p:cNvSpPr>
            <p:nvPr/>
          </p:nvSpPr>
          <p:spPr bwMode="auto">
            <a:xfrm>
              <a:off x="1747" y="2387"/>
              <a:ext cx="725" cy="5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39" name="Text Box 35">
              <a:extLst>
                <a:ext uri="{FF2B5EF4-FFF2-40B4-BE49-F238E27FC236}">
                  <a16:creationId xmlns:a16="http://schemas.microsoft.com/office/drawing/2014/main" id="{563E31CF-0E80-40B4-8F58-B3B4BD9E4AC4}"/>
                </a:ext>
              </a:extLst>
            </p:cNvPr>
            <p:cNvSpPr txBox="1">
              <a:spLocks noChangeArrowheads="1"/>
            </p:cNvSpPr>
            <p:nvPr/>
          </p:nvSpPr>
          <p:spPr bwMode="auto">
            <a:xfrm>
              <a:off x="1883" y="2523"/>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latin typeface="Garamond" panose="02020404030301010803" pitchFamily="18" charset="0"/>
                </a:rPr>
                <a:t>p</a:t>
              </a:r>
            </a:p>
          </p:txBody>
        </p:sp>
        <p:sp>
          <p:nvSpPr>
            <p:cNvPr id="64540" name="AutoShape 36">
              <a:extLst>
                <a:ext uri="{FF2B5EF4-FFF2-40B4-BE49-F238E27FC236}">
                  <a16:creationId xmlns:a16="http://schemas.microsoft.com/office/drawing/2014/main" id="{B50671AF-75FB-4E21-A0AC-3EF6C523D4F4}"/>
                </a:ext>
              </a:extLst>
            </p:cNvPr>
            <p:cNvSpPr>
              <a:spLocks noChangeArrowheads="1"/>
            </p:cNvSpPr>
            <p:nvPr/>
          </p:nvSpPr>
          <p:spPr bwMode="auto">
            <a:xfrm>
              <a:off x="158" y="2251"/>
              <a:ext cx="499" cy="272"/>
            </a:xfrm>
            <a:prstGeom prst="roundRect">
              <a:avLst>
                <a:gd name="adj" fmla="val 16667"/>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latin typeface="Garamond" panose="02020404030301010803" pitchFamily="18" charset="0"/>
                </a:rPr>
                <a:t>供应量</a:t>
              </a:r>
            </a:p>
          </p:txBody>
        </p:sp>
        <p:sp>
          <p:nvSpPr>
            <p:cNvPr id="64541" name="Line 37">
              <a:extLst>
                <a:ext uri="{FF2B5EF4-FFF2-40B4-BE49-F238E27FC236}">
                  <a16:creationId xmlns:a16="http://schemas.microsoft.com/office/drawing/2014/main" id="{13EFB04A-2C77-4D07-98F2-4DE1BD09AC78}"/>
                </a:ext>
              </a:extLst>
            </p:cNvPr>
            <p:cNvSpPr>
              <a:spLocks noChangeShapeType="1"/>
            </p:cNvSpPr>
            <p:nvPr/>
          </p:nvSpPr>
          <p:spPr bwMode="auto">
            <a:xfrm>
              <a:off x="657" y="2387"/>
              <a:ext cx="1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43">
            <a:extLst>
              <a:ext uri="{FF2B5EF4-FFF2-40B4-BE49-F238E27FC236}">
                <a16:creationId xmlns:a16="http://schemas.microsoft.com/office/drawing/2014/main" id="{8D5DFF82-DA74-454E-BB67-52BB1832C98C}"/>
              </a:ext>
            </a:extLst>
          </p:cNvPr>
          <p:cNvGrpSpPr>
            <a:grpSpLocks/>
          </p:cNvGrpSpPr>
          <p:nvPr/>
        </p:nvGrpSpPr>
        <p:grpSpPr bwMode="auto">
          <a:xfrm>
            <a:off x="3492500" y="2997200"/>
            <a:ext cx="2735263" cy="2665413"/>
            <a:chOff x="2200" y="1570"/>
            <a:chExt cx="1723" cy="1679"/>
          </a:xfrm>
        </p:grpSpPr>
        <p:grpSp>
          <p:nvGrpSpPr>
            <p:cNvPr id="64521" name="Group 12">
              <a:extLst>
                <a:ext uri="{FF2B5EF4-FFF2-40B4-BE49-F238E27FC236}">
                  <a16:creationId xmlns:a16="http://schemas.microsoft.com/office/drawing/2014/main" id="{A0C0CDCB-B4B7-4090-9BBB-124EE93E5566}"/>
                </a:ext>
              </a:extLst>
            </p:cNvPr>
            <p:cNvGrpSpPr>
              <a:grpSpLocks/>
            </p:cNvGrpSpPr>
            <p:nvPr/>
          </p:nvGrpSpPr>
          <p:grpSpPr bwMode="auto">
            <a:xfrm>
              <a:off x="2200" y="1570"/>
              <a:ext cx="953" cy="1679"/>
              <a:chOff x="1927" y="1570"/>
              <a:chExt cx="953" cy="1679"/>
            </a:xfrm>
          </p:grpSpPr>
          <p:sp>
            <p:nvSpPr>
              <p:cNvPr id="64524" name="Rectangle 4">
                <a:extLst>
                  <a:ext uri="{FF2B5EF4-FFF2-40B4-BE49-F238E27FC236}">
                    <a16:creationId xmlns:a16="http://schemas.microsoft.com/office/drawing/2014/main" id="{3A03AD62-3F21-4AC5-8716-302B1632FE58}"/>
                  </a:ext>
                </a:extLst>
              </p:cNvPr>
              <p:cNvSpPr>
                <a:spLocks noChangeArrowheads="1"/>
              </p:cNvSpPr>
              <p:nvPr/>
            </p:nvSpPr>
            <p:spPr bwMode="auto">
              <a:xfrm>
                <a:off x="2086" y="1570"/>
                <a:ext cx="635" cy="31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latin typeface="Garamond" panose="02020404030301010803" pitchFamily="18" charset="0"/>
                  </a:rPr>
                  <a:t>仓库</a:t>
                </a:r>
              </a:p>
            </p:txBody>
          </p:sp>
          <p:sp>
            <p:nvSpPr>
              <p:cNvPr id="64525" name="Rectangle 5">
                <a:extLst>
                  <a:ext uri="{FF2B5EF4-FFF2-40B4-BE49-F238E27FC236}">
                    <a16:creationId xmlns:a16="http://schemas.microsoft.com/office/drawing/2014/main" id="{587FFF54-6794-4284-8AA0-AAC932A4FA77}"/>
                  </a:ext>
                </a:extLst>
              </p:cNvPr>
              <p:cNvSpPr>
                <a:spLocks noChangeArrowheads="1"/>
              </p:cNvSpPr>
              <p:nvPr/>
            </p:nvSpPr>
            <p:spPr bwMode="auto">
              <a:xfrm>
                <a:off x="2086" y="2931"/>
                <a:ext cx="635" cy="31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latin typeface="Garamond" panose="02020404030301010803" pitchFamily="18" charset="0"/>
                  </a:rPr>
                  <a:t>零件</a:t>
                </a:r>
              </a:p>
            </p:txBody>
          </p:sp>
          <p:sp>
            <p:nvSpPr>
              <p:cNvPr id="64526" name="AutoShape 7">
                <a:extLst>
                  <a:ext uri="{FF2B5EF4-FFF2-40B4-BE49-F238E27FC236}">
                    <a16:creationId xmlns:a16="http://schemas.microsoft.com/office/drawing/2014/main" id="{5C188FF6-1624-43D4-BD60-A21AA4B74E67}"/>
                  </a:ext>
                </a:extLst>
              </p:cNvPr>
              <p:cNvSpPr>
                <a:spLocks noChangeArrowheads="1"/>
              </p:cNvSpPr>
              <p:nvPr/>
            </p:nvSpPr>
            <p:spPr bwMode="auto">
              <a:xfrm>
                <a:off x="1927" y="2205"/>
                <a:ext cx="953" cy="363"/>
              </a:xfrm>
              <a:prstGeom prst="flowChartDecision">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latin typeface="Garamond" panose="02020404030301010803" pitchFamily="18" charset="0"/>
                  </a:rPr>
                  <a:t>库存</a:t>
                </a:r>
              </a:p>
            </p:txBody>
          </p:sp>
          <p:sp>
            <p:nvSpPr>
              <p:cNvPr id="64527" name="Line 8">
                <a:extLst>
                  <a:ext uri="{FF2B5EF4-FFF2-40B4-BE49-F238E27FC236}">
                    <a16:creationId xmlns:a16="http://schemas.microsoft.com/office/drawing/2014/main" id="{2F188CA5-922A-4EE4-9A24-D71250E9123B}"/>
                  </a:ext>
                </a:extLst>
              </p:cNvPr>
              <p:cNvSpPr>
                <a:spLocks noChangeShapeType="1"/>
              </p:cNvSpPr>
              <p:nvPr/>
            </p:nvSpPr>
            <p:spPr bwMode="auto">
              <a:xfrm flipV="1">
                <a:off x="2404" y="1888"/>
                <a:ext cx="0" cy="3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28" name="Line 9">
                <a:extLst>
                  <a:ext uri="{FF2B5EF4-FFF2-40B4-BE49-F238E27FC236}">
                    <a16:creationId xmlns:a16="http://schemas.microsoft.com/office/drawing/2014/main" id="{73BC6924-D012-441D-AE12-252CC6345CB5}"/>
                  </a:ext>
                </a:extLst>
              </p:cNvPr>
              <p:cNvSpPr>
                <a:spLocks noChangeShapeType="1"/>
              </p:cNvSpPr>
              <p:nvPr/>
            </p:nvSpPr>
            <p:spPr bwMode="auto">
              <a:xfrm>
                <a:off x="2403" y="2568"/>
                <a:ext cx="0" cy="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29" name="Text Box 10">
                <a:extLst>
                  <a:ext uri="{FF2B5EF4-FFF2-40B4-BE49-F238E27FC236}">
                    <a16:creationId xmlns:a16="http://schemas.microsoft.com/office/drawing/2014/main" id="{FA03BAD0-4310-4290-B98D-90541BB2B88A}"/>
                  </a:ext>
                </a:extLst>
              </p:cNvPr>
              <p:cNvSpPr txBox="1">
                <a:spLocks noChangeArrowheads="1"/>
              </p:cNvSpPr>
              <p:nvPr/>
            </p:nvSpPr>
            <p:spPr bwMode="auto">
              <a:xfrm>
                <a:off x="2472" y="1888"/>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latin typeface="Garamond" panose="02020404030301010803" pitchFamily="18" charset="0"/>
                  </a:rPr>
                  <a:t>m</a:t>
                </a:r>
              </a:p>
            </p:txBody>
          </p:sp>
          <p:sp>
            <p:nvSpPr>
              <p:cNvPr id="64530" name="Text Box 11">
                <a:extLst>
                  <a:ext uri="{FF2B5EF4-FFF2-40B4-BE49-F238E27FC236}">
                    <a16:creationId xmlns:a16="http://schemas.microsoft.com/office/drawing/2014/main" id="{33BE4BBE-1F7D-4307-A14A-541A7F805044}"/>
                  </a:ext>
                </a:extLst>
              </p:cNvPr>
              <p:cNvSpPr txBox="1">
                <a:spLocks noChangeArrowheads="1"/>
              </p:cNvSpPr>
              <p:nvPr/>
            </p:nvSpPr>
            <p:spPr bwMode="auto">
              <a:xfrm>
                <a:off x="2472" y="2523"/>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latin typeface="Garamond" panose="02020404030301010803" pitchFamily="18" charset="0"/>
                  </a:rPr>
                  <a:t>n</a:t>
                </a:r>
              </a:p>
            </p:txBody>
          </p:sp>
        </p:grpSp>
        <p:sp>
          <p:nvSpPr>
            <p:cNvPr id="64522" name="AutoShape 41">
              <a:extLst>
                <a:ext uri="{FF2B5EF4-FFF2-40B4-BE49-F238E27FC236}">
                  <a16:creationId xmlns:a16="http://schemas.microsoft.com/office/drawing/2014/main" id="{7674F75B-B8F6-47A1-9820-FE484F1D7B38}"/>
                </a:ext>
              </a:extLst>
            </p:cNvPr>
            <p:cNvSpPr>
              <a:spLocks noChangeArrowheads="1"/>
            </p:cNvSpPr>
            <p:nvPr/>
          </p:nvSpPr>
          <p:spPr bwMode="auto">
            <a:xfrm>
              <a:off x="3288" y="2251"/>
              <a:ext cx="635" cy="272"/>
            </a:xfrm>
            <a:prstGeom prst="roundRect">
              <a:avLst>
                <a:gd name="adj" fmla="val 16667"/>
              </a:avLst>
            </a:prstGeom>
            <a:gradFill rotWithShape="1">
              <a:gsLst>
                <a:gs pos="0">
                  <a:srgbClr val="5E4776"/>
                </a:gs>
                <a:gs pos="50000">
                  <a:srgbClr val="CC99FF"/>
                </a:gs>
                <a:gs pos="100000">
                  <a:srgbClr val="5E4776"/>
                </a:gs>
              </a:gsLst>
              <a:lin ang="5400000" scaled="1"/>
            </a:gra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latin typeface="Garamond" panose="02020404030301010803" pitchFamily="18" charset="0"/>
                </a:rPr>
                <a:t>库存量</a:t>
              </a:r>
            </a:p>
          </p:txBody>
        </p:sp>
        <p:sp>
          <p:nvSpPr>
            <p:cNvPr id="64523" name="Line 42">
              <a:extLst>
                <a:ext uri="{FF2B5EF4-FFF2-40B4-BE49-F238E27FC236}">
                  <a16:creationId xmlns:a16="http://schemas.microsoft.com/office/drawing/2014/main" id="{5D5E8FA7-240F-4E02-9736-4339D6AC5D8E}"/>
                </a:ext>
              </a:extLst>
            </p:cNvPr>
            <p:cNvSpPr>
              <a:spLocks noChangeShapeType="1"/>
            </p:cNvSpPr>
            <p:nvPr/>
          </p:nvSpPr>
          <p:spPr bwMode="auto">
            <a:xfrm>
              <a:off x="3152" y="2387"/>
              <a:ext cx="1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a:extLst>
              <a:ext uri="{FF2B5EF4-FFF2-40B4-BE49-F238E27FC236}">
                <a16:creationId xmlns:a16="http://schemas.microsoft.com/office/drawing/2014/main" id="{38710120-CEE5-41A0-870D-F6D62372F90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52D83CA-72D5-4B19-9EFD-9590815C684E}" type="slidenum">
              <a:rPr lang="zh-CN" altLang="en-US" sz="1400" smtClean="0"/>
              <a:pPr>
                <a:spcBef>
                  <a:spcPct val="0"/>
                </a:spcBef>
                <a:buFontTx/>
                <a:buNone/>
              </a:pPr>
              <a:t>61</a:t>
            </a:fld>
            <a:endParaRPr lang="en-US" altLang="zh-CN" sz="1400"/>
          </a:p>
        </p:txBody>
      </p:sp>
      <p:sp>
        <p:nvSpPr>
          <p:cNvPr id="65539" name="Rectangle 2">
            <a:extLst>
              <a:ext uri="{FF2B5EF4-FFF2-40B4-BE49-F238E27FC236}">
                <a16:creationId xmlns:a16="http://schemas.microsoft.com/office/drawing/2014/main" id="{448BA75D-DB64-4FC8-8733-FC8E8ECC6483}"/>
              </a:ext>
            </a:extLst>
          </p:cNvPr>
          <p:cNvSpPr>
            <a:spLocks noGrp="1" noChangeArrowheads="1"/>
          </p:cNvSpPr>
          <p:nvPr>
            <p:ph type="title"/>
          </p:nvPr>
        </p:nvSpPr>
        <p:spPr>
          <a:xfrm>
            <a:off x="14288" y="260350"/>
            <a:ext cx="8878887" cy="1143000"/>
          </a:xfrm>
        </p:spPr>
        <p:txBody>
          <a:bodyPr/>
          <a:lstStyle/>
          <a:p>
            <a:pPr eaLnBrk="1" hangingPunct="1"/>
            <a:r>
              <a:rPr lang="en-US" altLang="zh-CN"/>
              <a:t>7.3.5 </a:t>
            </a:r>
            <a:r>
              <a:rPr lang="zh-CN" altLang="en-US" b="1"/>
              <a:t>概念结构设计</a:t>
            </a:r>
          </a:p>
        </p:txBody>
      </p:sp>
      <p:sp>
        <p:nvSpPr>
          <p:cNvPr id="51204" name="Rectangle 3">
            <a:extLst>
              <a:ext uri="{FF2B5EF4-FFF2-40B4-BE49-F238E27FC236}">
                <a16:creationId xmlns:a16="http://schemas.microsoft.com/office/drawing/2014/main" id="{161A74CE-318E-409F-B663-83F49619801E}"/>
              </a:ext>
            </a:extLst>
          </p:cNvPr>
          <p:cNvSpPr>
            <a:spLocks noGrp="1" noChangeArrowheads="1"/>
          </p:cNvSpPr>
          <p:nvPr>
            <p:ph type="body" idx="1"/>
          </p:nvPr>
        </p:nvSpPr>
        <p:spPr>
          <a:xfrm>
            <a:off x="457200" y="1600200"/>
            <a:ext cx="8229600" cy="3773488"/>
          </a:xfrm>
        </p:spPr>
        <p:txBody>
          <a:bodyPr/>
          <a:lstStyle/>
          <a:p>
            <a:pPr marL="609600" indent="-609600" eaLnBrk="1" hangingPunct="1">
              <a:buFontTx/>
              <a:buNone/>
            </a:pPr>
            <a:r>
              <a:rPr lang="zh-CN" altLang="en-US" sz="4000"/>
              <a:t> 设计概念结构的四类方法</a:t>
            </a:r>
          </a:p>
          <a:p>
            <a:pPr marL="990600" lvl="1" indent="-533400" eaLnBrk="1" hangingPunct="1">
              <a:buFontTx/>
              <a:buAutoNum type="circleNumDbPlain"/>
            </a:pPr>
            <a:r>
              <a:rPr lang="zh-CN" altLang="en-US" sz="4000"/>
              <a:t>自顶向下</a:t>
            </a:r>
          </a:p>
          <a:p>
            <a:pPr marL="990600" lvl="1" indent="-533400" eaLnBrk="1" hangingPunct="1">
              <a:buFontTx/>
              <a:buAutoNum type="circleNumDbPlain"/>
            </a:pPr>
            <a:r>
              <a:rPr lang="zh-CN" altLang="en-US" sz="4000"/>
              <a:t>自底向上</a:t>
            </a:r>
          </a:p>
          <a:p>
            <a:pPr marL="990600" lvl="1" indent="-533400" eaLnBrk="1" hangingPunct="1">
              <a:buFontTx/>
              <a:buAutoNum type="circleNumDbPlain"/>
            </a:pPr>
            <a:r>
              <a:rPr lang="zh-CN" altLang="en-US" sz="4000"/>
              <a:t>逐步扩张</a:t>
            </a:r>
          </a:p>
          <a:p>
            <a:pPr marL="990600" lvl="1" indent="-533400" eaLnBrk="1" hangingPunct="1">
              <a:buFontTx/>
              <a:buAutoNum type="circleNumDbPlain"/>
            </a:pPr>
            <a:r>
              <a:rPr lang="zh-CN" altLang="en-US" sz="4000"/>
              <a:t>混合策略</a:t>
            </a:r>
          </a:p>
          <a:p>
            <a:pPr marL="990600" lvl="1" indent="-533400"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0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0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204">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20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6">
            <a:extLst>
              <a:ext uri="{FF2B5EF4-FFF2-40B4-BE49-F238E27FC236}">
                <a16:creationId xmlns:a16="http://schemas.microsoft.com/office/drawing/2014/main" id="{BE27025B-EA03-417F-9FCA-EB4E8EEFF05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B2DCC50-502A-4D84-AE61-6FA6D97F152B}" type="slidenum">
              <a:rPr lang="zh-CN" altLang="en-US" sz="1400" smtClean="0"/>
              <a:pPr>
                <a:spcBef>
                  <a:spcPct val="0"/>
                </a:spcBef>
                <a:buFontTx/>
                <a:buNone/>
              </a:pPr>
              <a:t>62</a:t>
            </a:fld>
            <a:endParaRPr lang="en-US" altLang="zh-CN" sz="1400"/>
          </a:p>
        </p:txBody>
      </p:sp>
      <p:sp>
        <p:nvSpPr>
          <p:cNvPr id="66563" name="Rectangle 3">
            <a:extLst>
              <a:ext uri="{FF2B5EF4-FFF2-40B4-BE49-F238E27FC236}">
                <a16:creationId xmlns:a16="http://schemas.microsoft.com/office/drawing/2014/main" id="{361C278F-DD5F-4318-AAC3-DFD9BC4ED80B}"/>
              </a:ext>
            </a:extLst>
          </p:cNvPr>
          <p:cNvSpPr>
            <a:spLocks noGrp="1" noChangeArrowheads="1"/>
          </p:cNvSpPr>
          <p:nvPr>
            <p:ph type="body" sz="half" idx="1"/>
          </p:nvPr>
        </p:nvSpPr>
        <p:spPr>
          <a:xfrm>
            <a:off x="250825" y="1484313"/>
            <a:ext cx="8281988" cy="2305050"/>
          </a:xfrm>
        </p:spPr>
        <p:txBody>
          <a:bodyPr/>
          <a:lstStyle/>
          <a:p>
            <a:pPr eaLnBrk="1" hangingPunct="1"/>
            <a:r>
              <a:rPr lang="zh-CN" altLang="en-US" sz="4400">
                <a:solidFill>
                  <a:schemeClr val="accent2"/>
                </a:solidFill>
              </a:rPr>
              <a:t>自顶向下</a:t>
            </a:r>
            <a:r>
              <a:rPr lang="zh-CN" altLang="en-US" sz="4400"/>
              <a:t>：首先定义全局概念结构的框架，然后逐步细化</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6">
            <a:extLst>
              <a:ext uri="{FF2B5EF4-FFF2-40B4-BE49-F238E27FC236}">
                <a16:creationId xmlns:a16="http://schemas.microsoft.com/office/drawing/2014/main" id="{88871851-4A10-4C33-AC9D-28A59A8A6F3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0E986B6-1FC2-446D-91EC-73669A870271}" type="slidenum">
              <a:rPr lang="zh-CN" altLang="en-US" sz="1400" smtClean="0"/>
              <a:pPr>
                <a:spcBef>
                  <a:spcPct val="0"/>
                </a:spcBef>
                <a:buFontTx/>
                <a:buNone/>
              </a:pPr>
              <a:t>63</a:t>
            </a:fld>
            <a:endParaRPr lang="en-US" altLang="zh-CN" sz="1400"/>
          </a:p>
        </p:txBody>
      </p:sp>
      <p:sp>
        <p:nvSpPr>
          <p:cNvPr id="67587" name="Rectangle 3">
            <a:extLst>
              <a:ext uri="{FF2B5EF4-FFF2-40B4-BE49-F238E27FC236}">
                <a16:creationId xmlns:a16="http://schemas.microsoft.com/office/drawing/2014/main" id="{D59E04AB-9846-4CAD-8901-750FCB877931}"/>
              </a:ext>
            </a:extLst>
          </p:cNvPr>
          <p:cNvSpPr>
            <a:spLocks noGrp="1" noChangeArrowheads="1"/>
          </p:cNvSpPr>
          <p:nvPr>
            <p:ph type="body" sz="half" idx="1"/>
          </p:nvPr>
        </p:nvSpPr>
        <p:spPr>
          <a:xfrm>
            <a:off x="323850" y="1052513"/>
            <a:ext cx="8353425" cy="2663825"/>
          </a:xfrm>
        </p:spPr>
        <p:txBody>
          <a:bodyPr/>
          <a:lstStyle/>
          <a:p>
            <a:pPr eaLnBrk="1" hangingPunct="1"/>
            <a:r>
              <a:rPr lang="zh-CN" altLang="en-US" sz="4400">
                <a:solidFill>
                  <a:schemeClr val="accent2"/>
                </a:solidFill>
              </a:rPr>
              <a:t>自底向上</a:t>
            </a:r>
            <a:r>
              <a:rPr lang="zh-CN" altLang="en-US" sz="4400"/>
              <a:t>：首先定义各局部应用的概念结构，然后集成得到全局概念结构。</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6">
            <a:extLst>
              <a:ext uri="{FF2B5EF4-FFF2-40B4-BE49-F238E27FC236}">
                <a16:creationId xmlns:a16="http://schemas.microsoft.com/office/drawing/2014/main" id="{EA01B8F6-F84F-488B-80A9-E2F89BACC08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E3014D7-611C-4339-8399-93D6981B1ED2}" type="slidenum">
              <a:rPr lang="zh-CN" altLang="en-US" sz="1400" smtClean="0"/>
              <a:pPr>
                <a:spcBef>
                  <a:spcPct val="0"/>
                </a:spcBef>
                <a:buFontTx/>
                <a:buNone/>
              </a:pPr>
              <a:t>64</a:t>
            </a:fld>
            <a:endParaRPr lang="en-US" altLang="zh-CN" sz="1400"/>
          </a:p>
        </p:txBody>
      </p:sp>
      <p:sp>
        <p:nvSpPr>
          <p:cNvPr id="68611" name="Rectangle 3">
            <a:extLst>
              <a:ext uri="{FF2B5EF4-FFF2-40B4-BE49-F238E27FC236}">
                <a16:creationId xmlns:a16="http://schemas.microsoft.com/office/drawing/2014/main" id="{82626BF8-8BDC-4F1E-882B-D5E49BA170F1}"/>
              </a:ext>
            </a:extLst>
          </p:cNvPr>
          <p:cNvSpPr>
            <a:spLocks noGrp="1" noChangeArrowheads="1"/>
          </p:cNvSpPr>
          <p:nvPr>
            <p:ph type="body" sz="half" idx="1"/>
          </p:nvPr>
        </p:nvSpPr>
        <p:spPr>
          <a:xfrm>
            <a:off x="323850" y="476250"/>
            <a:ext cx="8353425" cy="3240088"/>
          </a:xfrm>
        </p:spPr>
        <p:txBody>
          <a:bodyPr/>
          <a:lstStyle/>
          <a:p>
            <a:pPr eaLnBrk="1" hangingPunct="1"/>
            <a:r>
              <a:rPr lang="zh-CN" altLang="en-US" sz="4000">
                <a:solidFill>
                  <a:schemeClr val="accent2"/>
                </a:solidFill>
              </a:rPr>
              <a:t>逐步扩张</a:t>
            </a:r>
            <a:r>
              <a:rPr lang="zh-CN" altLang="en-US" sz="4000"/>
              <a:t>：首先定义</a:t>
            </a:r>
            <a:r>
              <a:rPr lang="zh-CN" altLang="en-US" sz="4000">
                <a:solidFill>
                  <a:schemeClr val="accent2"/>
                </a:solidFill>
              </a:rPr>
              <a:t>最重要的核心概念结构</a:t>
            </a:r>
            <a:r>
              <a:rPr lang="zh-CN" altLang="en-US" sz="4000"/>
              <a:t>，然后向外扩充，以滚雪球的方式逐步生成其他概念结构，直至总体概念结构。</a:t>
            </a:r>
          </a:p>
          <a:p>
            <a:pPr eaLnBrk="1" hangingPunct="1"/>
            <a:endParaRPr lang="zh-CN" altLang="en-US" sz="40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a:extLst>
              <a:ext uri="{FF2B5EF4-FFF2-40B4-BE49-F238E27FC236}">
                <a16:creationId xmlns:a16="http://schemas.microsoft.com/office/drawing/2014/main" id="{09414735-C855-4616-A19B-B786DB6675B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DF48CA6-EFF2-4414-9DED-7E8B1BE9691C}" type="slidenum">
              <a:rPr lang="zh-CN" altLang="en-US" sz="1400" smtClean="0"/>
              <a:pPr>
                <a:spcBef>
                  <a:spcPct val="0"/>
                </a:spcBef>
                <a:buFontTx/>
                <a:buNone/>
              </a:pPr>
              <a:t>65</a:t>
            </a:fld>
            <a:endParaRPr lang="en-US" altLang="zh-CN" sz="1400"/>
          </a:p>
        </p:txBody>
      </p:sp>
      <p:sp>
        <p:nvSpPr>
          <p:cNvPr id="69635" name="Rectangle 3">
            <a:extLst>
              <a:ext uri="{FF2B5EF4-FFF2-40B4-BE49-F238E27FC236}">
                <a16:creationId xmlns:a16="http://schemas.microsoft.com/office/drawing/2014/main" id="{CAFAC94F-C2ED-49BC-ABFA-55799645070A}"/>
              </a:ext>
            </a:extLst>
          </p:cNvPr>
          <p:cNvSpPr>
            <a:spLocks noGrp="1" noChangeArrowheads="1"/>
          </p:cNvSpPr>
          <p:nvPr>
            <p:ph type="body" idx="1"/>
          </p:nvPr>
        </p:nvSpPr>
        <p:spPr>
          <a:xfrm>
            <a:off x="468313" y="765175"/>
            <a:ext cx="8351837" cy="4525963"/>
          </a:xfrm>
        </p:spPr>
        <p:txBody>
          <a:bodyPr/>
          <a:lstStyle/>
          <a:p>
            <a:pPr eaLnBrk="1" hangingPunct="1"/>
            <a:r>
              <a:rPr lang="zh-CN" altLang="en-US" sz="4000">
                <a:solidFill>
                  <a:schemeClr val="accent2"/>
                </a:solidFill>
              </a:rPr>
              <a:t>混合策略：</a:t>
            </a:r>
            <a:r>
              <a:rPr lang="zh-CN" altLang="en-US" sz="4000"/>
              <a:t>将自顶向下和自底向上相结合，用自顶向下策略设计一个全局概念结构的框架，以它为骨架集成由自底向上策略中设计的各局部概念结构。</a:t>
            </a:r>
          </a:p>
          <a:p>
            <a:pPr eaLnBrk="1" hangingPunct="1"/>
            <a:endParaRPr lang="zh-CN" altLang="en-US" sz="40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a:extLst>
              <a:ext uri="{FF2B5EF4-FFF2-40B4-BE49-F238E27FC236}">
                <a16:creationId xmlns:a16="http://schemas.microsoft.com/office/drawing/2014/main" id="{7F24F54D-89D3-4A13-8AC8-1D751108265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89E4C23-99C6-4D7C-95E1-F89E415866CE}" type="slidenum">
              <a:rPr lang="zh-CN" altLang="en-US" sz="1400" smtClean="0"/>
              <a:pPr>
                <a:spcBef>
                  <a:spcPct val="0"/>
                </a:spcBef>
                <a:buFontTx/>
                <a:buNone/>
              </a:pPr>
              <a:t>66</a:t>
            </a:fld>
            <a:endParaRPr lang="en-US" altLang="zh-CN" sz="1400"/>
          </a:p>
        </p:txBody>
      </p:sp>
      <p:sp>
        <p:nvSpPr>
          <p:cNvPr id="70659" name="Rectangle 2">
            <a:extLst>
              <a:ext uri="{FF2B5EF4-FFF2-40B4-BE49-F238E27FC236}">
                <a16:creationId xmlns:a16="http://schemas.microsoft.com/office/drawing/2014/main" id="{7C295B0C-EFE5-4509-BCD6-5BE19C26815B}"/>
              </a:ext>
            </a:extLst>
          </p:cNvPr>
          <p:cNvSpPr>
            <a:spLocks noGrp="1" noChangeArrowheads="1"/>
          </p:cNvSpPr>
          <p:nvPr>
            <p:ph type="title"/>
          </p:nvPr>
        </p:nvSpPr>
        <p:spPr/>
        <p:txBody>
          <a:bodyPr/>
          <a:lstStyle/>
          <a:p>
            <a:pPr eaLnBrk="1" hangingPunct="1"/>
            <a:r>
              <a:rPr lang="zh-CN" altLang="en-US" b="1"/>
              <a:t>概念结构设计的方法与步骤</a:t>
            </a:r>
          </a:p>
        </p:txBody>
      </p:sp>
      <p:sp>
        <p:nvSpPr>
          <p:cNvPr id="56324" name="Rectangle 3">
            <a:extLst>
              <a:ext uri="{FF2B5EF4-FFF2-40B4-BE49-F238E27FC236}">
                <a16:creationId xmlns:a16="http://schemas.microsoft.com/office/drawing/2014/main" id="{44517908-4D26-4E27-85C9-828E3AE1B05A}"/>
              </a:ext>
            </a:extLst>
          </p:cNvPr>
          <p:cNvSpPr>
            <a:spLocks noGrp="1" noChangeArrowheads="1"/>
          </p:cNvSpPr>
          <p:nvPr>
            <p:ph type="body" idx="1"/>
          </p:nvPr>
        </p:nvSpPr>
        <p:spPr>
          <a:xfrm>
            <a:off x="468313" y="1628775"/>
            <a:ext cx="8229600" cy="2044700"/>
          </a:xfrm>
        </p:spPr>
        <p:txBody>
          <a:bodyPr/>
          <a:lstStyle/>
          <a:p>
            <a:pPr eaLnBrk="1" hangingPunct="1"/>
            <a:r>
              <a:rPr lang="zh-CN" altLang="en-US" sz="4000"/>
              <a:t>常用策略</a:t>
            </a:r>
          </a:p>
          <a:p>
            <a:pPr lvl="1" eaLnBrk="1" hangingPunct="1"/>
            <a:r>
              <a:rPr lang="zh-CN" altLang="en-US" sz="4000"/>
              <a:t>自顶向下地进行需求分析</a:t>
            </a:r>
          </a:p>
          <a:p>
            <a:pPr lvl="1" eaLnBrk="1" hangingPunct="1"/>
            <a:r>
              <a:rPr lang="zh-CN" altLang="en-US" sz="4000"/>
              <a:t>自底向上地设计概念结构</a:t>
            </a:r>
          </a:p>
          <a:p>
            <a:pPr eaLnBrk="1" hangingPunct="1"/>
            <a:endParaRPr lang="zh-CN" altLang="en-US"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32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632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6">
            <a:extLst>
              <a:ext uri="{FF2B5EF4-FFF2-40B4-BE49-F238E27FC236}">
                <a16:creationId xmlns:a16="http://schemas.microsoft.com/office/drawing/2014/main" id="{A9BD1860-D88C-497A-A0E6-944B0CC2DAE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5BEF845-F4E4-4928-9D53-8FED9BEEEE41}" type="slidenum">
              <a:rPr lang="zh-CN" altLang="en-US" sz="1400" smtClean="0"/>
              <a:pPr>
                <a:spcBef>
                  <a:spcPct val="0"/>
                </a:spcBef>
                <a:buFontTx/>
                <a:buNone/>
              </a:pPr>
              <a:t>67</a:t>
            </a:fld>
            <a:endParaRPr lang="en-US" altLang="zh-CN" sz="1400"/>
          </a:p>
        </p:txBody>
      </p:sp>
      <p:sp>
        <p:nvSpPr>
          <p:cNvPr id="57347" name="Rectangle 3">
            <a:extLst>
              <a:ext uri="{FF2B5EF4-FFF2-40B4-BE49-F238E27FC236}">
                <a16:creationId xmlns:a16="http://schemas.microsoft.com/office/drawing/2014/main" id="{DAB441F6-01ED-42A7-9AE9-842977418E12}"/>
              </a:ext>
            </a:extLst>
          </p:cNvPr>
          <p:cNvSpPr>
            <a:spLocks noGrp="1" noChangeArrowheads="1"/>
          </p:cNvSpPr>
          <p:nvPr>
            <p:ph type="body" sz="half" idx="1"/>
          </p:nvPr>
        </p:nvSpPr>
        <p:spPr>
          <a:xfrm>
            <a:off x="395288" y="333375"/>
            <a:ext cx="8496300" cy="1873250"/>
          </a:xfrm>
        </p:spPr>
        <p:txBody>
          <a:bodyPr/>
          <a:lstStyle/>
          <a:p>
            <a:pPr algn="ctr" eaLnBrk="1" hangingPunct="1">
              <a:buFontTx/>
              <a:buNone/>
            </a:pPr>
            <a:r>
              <a:rPr lang="zh-CN" altLang="en-US" sz="4400" b="1">
                <a:solidFill>
                  <a:srgbClr val="3333CC"/>
                </a:solidFill>
              </a:rPr>
              <a:t>自底向上设计概念结构的步骤</a:t>
            </a:r>
          </a:p>
          <a:p>
            <a:pPr lvl="1" eaLnBrk="1" hangingPunct="1">
              <a:buFontTx/>
              <a:buNone/>
            </a:pPr>
            <a:r>
              <a:rPr lang="zh-CN" altLang="en-US" sz="3200"/>
              <a:t>第</a:t>
            </a:r>
            <a:r>
              <a:rPr lang="en-US" altLang="zh-CN" sz="3200"/>
              <a:t>1</a:t>
            </a:r>
            <a:r>
              <a:rPr lang="zh-CN" altLang="en-US" sz="3200"/>
              <a:t>步：抽象数据并设计局部</a:t>
            </a:r>
            <a:r>
              <a:rPr lang="en-US" altLang="zh-CN" sz="3200"/>
              <a:t>E-R</a:t>
            </a:r>
            <a:r>
              <a:rPr lang="zh-CN" altLang="en-US" sz="3200"/>
              <a:t>图</a:t>
            </a:r>
          </a:p>
          <a:p>
            <a:pPr lvl="1" eaLnBrk="1" hangingPunct="1">
              <a:buFontTx/>
              <a:buNone/>
            </a:pPr>
            <a:r>
              <a:rPr lang="zh-CN" altLang="en-US" sz="3200"/>
              <a:t>第</a:t>
            </a:r>
            <a:r>
              <a:rPr lang="en-US" altLang="zh-CN" sz="3200"/>
              <a:t>2</a:t>
            </a:r>
            <a:r>
              <a:rPr lang="zh-CN" altLang="en-US" sz="3200"/>
              <a:t>步：集成局部</a:t>
            </a:r>
            <a:r>
              <a:rPr lang="en-US" altLang="zh-CN" sz="3200"/>
              <a:t>E-R</a:t>
            </a:r>
            <a:r>
              <a:rPr lang="zh-CN" altLang="en-US" sz="3200"/>
              <a:t>图，得到全局概念结构</a:t>
            </a:r>
            <a:endParaRPr lang="zh-CN" altLang="en-US"/>
          </a:p>
        </p:txBody>
      </p:sp>
      <p:pic>
        <p:nvPicPr>
          <p:cNvPr id="71684" name="Picture 4">
            <a:extLst>
              <a:ext uri="{FF2B5EF4-FFF2-40B4-BE49-F238E27FC236}">
                <a16:creationId xmlns:a16="http://schemas.microsoft.com/office/drawing/2014/main" id="{04D19E27-C745-4AFE-B2CD-4C765D7C836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b="655"/>
          <a:stretch>
            <a:fillRect/>
          </a:stretch>
        </p:blipFill>
        <p:spPr>
          <a:xfrm>
            <a:off x="827088" y="2149475"/>
            <a:ext cx="7489825" cy="4592638"/>
          </a:xfrm>
          <a:no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73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a:extLst>
              <a:ext uri="{FF2B5EF4-FFF2-40B4-BE49-F238E27FC236}">
                <a16:creationId xmlns:a16="http://schemas.microsoft.com/office/drawing/2014/main" id="{2E9C2347-2E2B-4BC5-ABC7-5A296D69D4E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6416663-3CCE-4BE5-9092-FE3A8F6B283B}" type="slidenum">
              <a:rPr lang="zh-CN" altLang="en-US" sz="1400" smtClean="0"/>
              <a:pPr>
                <a:spcBef>
                  <a:spcPct val="0"/>
                </a:spcBef>
                <a:buFontTx/>
                <a:buNone/>
              </a:pPr>
              <a:t>68</a:t>
            </a:fld>
            <a:endParaRPr lang="en-US" altLang="zh-CN" sz="1400"/>
          </a:p>
        </p:txBody>
      </p:sp>
      <p:sp>
        <p:nvSpPr>
          <p:cNvPr id="72707" name="Rectangle 2">
            <a:extLst>
              <a:ext uri="{FF2B5EF4-FFF2-40B4-BE49-F238E27FC236}">
                <a16:creationId xmlns:a16="http://schemas.microsoft.com/office/drawing/2014/main" id="{BF618128-1A7D-4311-A23C-F3996BDE6558}"/>
              </a:ext>
            </a:extLst>
          </p:cNvPr>
          <p:cNvSpPr>
            <a:spLocks noGrp="1" noChangeArrowheads="1"/>
          </p:cNvSpPr>
          <p:nvPr>
            <p:ph type="title"/>
          </p:nvPr>
        </p:nvSpPr>
        <p:spPr/>
        <p:txBody>
          <a:bodyPr/>
          <a:lstStyle/>
          <a:p>
            <a:pPr eaLnBrk="1" hangingPunct="1"/>
            <a:r>
              <a:rPr lang="zh-CN" altLang="en-US" b="1"/>
              <a:t>数据抽象与局部</a:t>
            </a:r>
            <a:r>
              <a:rPr lang="en-US" altLang="zh-CN" b="1"/>
              <a:t>E-R</a:t>
            </a:r>
            <a:r>
              <a:rPr lang="zh-CN" altLang="en-US" b="1"/>
              <a:t>图设计</a:t>
            </a:r>
          </a:p>
        </p:txBody>
      </p:sp>
      <p:sp>
        <p:nvSpPr>
          <p:cNvPr id="72708" name="Rectangle 3">
            <a:extLst>
              <a:ext uri="{FF2B5EF4-FFF2-40B4-BE49-F238E27FC236}">
                <a16:creationId xmlns:a16="http://schemas.microsoft.com/office/drawing/2014/main" id="{93ACD7C2-6EA0-40AF-8113-26655FFE32B4}"/>
              </a:ext>
            </a:extLst>
          </p:cNvPr>
          <p:cNvSpPr>
            <a:spLocks noGrp="1" noChangeArrowheads="1"/>
          </p:cNvSpPr>
          <p:nvPr>
            <p:ph type="body" idx="1"/>
          </p:nvPr>
        </p:nvSpPr>
        <p:spPr>
          <a:xfrm>
            <a:off x="457200" y="1600200"/>
            <a:ext cx="8229600" cy="2116138"/>
          </a:xfrm>
        </p:spPr>
        <p:txBody>
          <a:bodyPr/>
          <a:lstStyle/>
          <a:p>
            <a:pPr eaLnBrk="1" hangingPunct="1"/>
            <a:r>
              <a:rPr lang="zh-CN" altLang="en-US" sz="4000"/>
              <a:t>数据抽象</a:t>
            </a:r>
          </a:p>
          <a:p>
            <a:pPr eaLnBrk="1" hangingPunct="1"/>
            <a:r>
              <a:rPr lang="zh-CN" altLang="en-US" sz="4000"/>
              <a:t>局部</a:t>
            </a:r>
            <a:r>
              <a:rPr lang="en-US" altLang="zh-CN" sz="4000"/>
              <a:t>E-R</a:t>
            </a:r>
            <a:r>
              <a:rPr lang="zh-CN" altLang="en-US" sz="4000"/>
              <a:t>图设计</a:t>
            </a:r>
          </a:p>
          <a:p>
            <a:pPr eaLnBrk="1" hangingPunct="1"/>
            <a:endParaRPr lang="zh-CN" altLang="en-US" sz="40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a:extLst>
              <a:ext uri="{FF2B5EF4-FFF2-40B4-BE49-F238E27FC236}">
                <a16:creationId xmlns:a16="http://schemas.microsoft.com/office/drawing/2014/main" id="{A13A287C-8D9F-46EB-8D2C-3BBA70A95EC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F31AD3A-0AFE-45C1-A9D8-0574B7DF7699}" type="slidenum">
              <a:rPr lang="zh-CN" altLang="en-US" sz="1400" smtClean="0"/>
              <a:pPr>
                <a:spcBef>
                  <a:spcPct val="0"/>
                </a:spcBef>
                <a:buFontTx/>
                <a:buNone/>
              </a:pPr>
              <a:t>69</a:t>
            </a:fld>
            <a:endParaRPr lang="en-US" altLang="zh-CN" sz="1400"/>
          </a:p>
        </p:txBody>
      </p:sp>
      <p:sp>
        <p:nvSpPr>
          <p:cNvPr id="73731" name="Rectangle 2">
            <a:extLst>
              <a:ext uri="{FF2B5EF4-FFF2-40B4-BE49-F238E27FC236}">
                <a16:creationId xmlns:a16="http://schemas.microsoft.com/office/drawing/2014/main" id="{9D664AB2-745B-4377-ACDD-88E0BAFF6A9A}"/>
              </a:ext>
            </a:extLst>
          </p:cNvPr>
          <p:cNvSpPr>
            <a:spLocks noGrp="1" noChangeArrowheads="1"/>
          </p:cNvSpPr>
          <p:nvPr>
            <p:ph type="title"/>
          </p:nvPr>
        </p:nvSpPr>
        <p:spPr/>
        <p:txBody>
          <a:bodyPr/>
          <a:lstStyle/>
          <a:p>
            <a:pPr eaLnBrk="1" hangingPunct="1"/>
            <a:r>
              <a:rPr lang="zh-CN" altLang="en-US" b="1"/>
              <a:t>数据抽象</a:t>
            </a:r>
          </a:p>
        </p:txBody>
      </p:sp>
      <p:sp>
        <p:nvSpPr>
          <p:cNvPr id="73732" name="Rectangle 3">
            <a:extLst>
              <a:ext uri="{FF2B5EF4-FFF2-40B4-BE49-F238E27FC236}">
                <a16:creationId xmlns:a16="http://schemas.microsoft.com/office/drawing/2014/main" id="{A7D56459-3786-4A2E-B674-4ED2BE60BA6C}"/>
              </a:ext>
            </a:extLst>
          </p:cNvPr>
          <p:cNvSpPr>
            <a:spLocks noGrp="1" noChangeArrowheads="1"/>
          </p:cNvSpPr>
          <p:nvPr>
            <p:ph type="body" idx="1"/>
          </p:nvPr>
        </p:nvSpPr>
        <p:spPr/>
        <p:txBody>
          <a:bodyPr/>
          <a:lstStyle/>
          <a:p>
            <a:pPr eaLnBrk="1" hangingPunct="1"/>
            <a:r>
              <a:rPr lang="zh-CN" altLang="en-US" sz="3600"/>
              <a:t>概念结构是对现实世界的一种抽象</a:t>
            </a:r>
          </a:p>
          <a:p>
            <a:pPr eaLnBrk="1" hangingPunct="1"/>
            <a:r>
              <a:rPr lang="zh-CN" altLang="en-US" sz="3600"/>
              <a:t>抽象是对实际的人、物、事和概念进行人为处理，抽取所关心的共同特性，忽略非本质的细节，并把这些特性用各种概念精确地加以描述，这些概念组成了某种模型。</a:t>
            </a:r>
          </a:p>
          <a:p>
            <a:pPr eaLnBrk="1" hangingPunct="1"/>
            <a:endParaRPr lang="zh-CN" altLang="en-US" sz="3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a:extLst>
              <a:ext uri="{FF2B5EF4-FFF2-40B4-BE49-F238E27FC236}">
                <a16:creationId xmlns:a16="http://schemas.microsoft.com/office/drawing/2014/main" id="{BA4189FF-94BD-42CA-AA9C-DB2776C7C8B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D4663F3-D5FD-4023-B471-CD97EFE10F37}" type="slidenum">
              <a:rPr lang="zh-CN" altLang="en-US" sz="1400" smtClean="0"/>
              <a:pPr>
                <a:spcBef>
                  <a:spcPct val="0"/>
                </a:spcBef>
                <a:buFontTx/>
                <a:buNone/>
              </a:pPr>
              <a:t>7</a:t>
            </a:fld>
            <a:endParaRPr lang="en-US" altLang="zh-CN" sz="1400"/>
          </a:p>
        </p:txBody>
      </p:sp>
      <p:sp>
        <p:nvSpPr>
          <p:cNvPr id="10243" name="Rectangle 2">
            <a:extLst>
              <a:ext uri="{FF2B5EF4-FFF2-40B4-BE49-F238E27FC236}">
                <a16:creationId xmlns:a16="http://schemas.microsoft.com/office/drawing/2014/main" id="{F3C81F21-8AFF-4FC4-B39B-2AD5BDE9C493}"/>
              </a:ext>
            </a:extLst>
          </p:cNvPr>
          <p:cNvSpPr>
            <a:spLocks noGrp="1" noChangeArrowheads="1"/>
          </p:cNvSpPr>
          <p:nvPr>
            <p:ph type="title"/>
          </p:nvPr>
        </p:nvSpPr>
        <p:spPr/>
        <p:txBody>
          <a:bodyPr/>
          <a:lstStyle/>
          <a:p>
            <a:pPr eaLnBrk="1" hangingPunct="1"/>
            <a:r>
              <a:rPr lang="en-US" altLang="zh-CN"/>
              <a:t>7.1.2 </a:t>
            </a:r>
            <a:r>
              <a:rPr lang="zh-CN" altLang="en-US" b="1"/>
              <a:t>数据库设计方法</a:t>
            </a:r>
          </a:p>
        </p:txBody>
      </p:sp>
      <p:sp>
        <p:nvSpPr>
          <p:cNvPr id="17411" name="Rectangle 3">
            <a:extLst>
              <a:ext uri="{FF2B5EF4-FFF2-40B4-BE49-F238E27FC236}">
                <a16:creationId xmlns:a16="http://schemas.microsoft.com/office/drawing/2014/main" id="{D9B47A8C-6E0F-438A-8ECB-EF9684A849E7}"/>
              </a:ext>
            </a:extLst>
          </p:cNvPr>
          <p:cNvSpPr>
            <a:spLocks noGrp="1" noChangeArrowheads="1"/>
          </p:cNvSpPr>
          <p:nvPr>
            <p:ph type="body" idx="1"/>
          </p:nvPr>
        </p:nvSpPr>
        <p:spPr>
          <a:xfrm>
            <a:off x="673100" y="1600200"/>
            <a:ext cx="7715250" cy="4525963"/>
          </a:xfrm>
        </p:spPr>
        <p:txBody>
          <a:bodyPr/>
          <a:lstStyle/>
          <a:p>
            <a:pPr eaLnBrk="1" hangingPunct="1"/>
            <a:r>
              <a:rPr lang="zh-CN" altLang="en-US" sz="3600"/>
              <a:t>手工与经验相结合的方法（早期）</a:t>
            </a:r>
          </a:p>
          <a:p>
            <a:pPr lvl="1" eaLnBrk="1" hangingPunct="1"/>
            <a:r>
              <a:rPr lang="zh-CN" altLang="en-US" sz="3200"/>
              <a:t>设计质量与设计人员的经验和水平有直接关系</a:t>
            </a:r>
          </a:p>
          <a:p>
            <a:pPr lvl="1" eaLnBrk="1" hangingPunct="1"/>
            <a:r>
              <a:rPr lang="zh-CN" altLang="en-US" sz="3200"/>
              <a:t>数据库运行一段时间后常常不同程度地发现各种问题，增加了维护代价</a:t>
            </a:r>
          </a:p>
          <a:p>
            <a:pPr eaLnBrk="1" hangingPunct="1"/>
            <a:r>
              <a:rPr lang="zh-CN" altLang="en-US" sz="3600"/>
              <a:t>规范设计法</a:t>
            </a:r>
          </a:p>
          <a:p>
            <a:pPr lvl="1" eaLnBrk="1" hangingPunct="1"/>
            <a:r>
              <a:rPr lang="zh-CN" altLang="en-US" sz="3200"/>
              <a:t>基本思想：过程迭代和逐步求精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a:extLst>
              <a:ext uri="{FF2B5EF4-FFF2-40B4-BE49-F238E27FC236}">
                <a16:creationId xmlns:a16="http://schemas.microsoft.com/office/drawing/2014/main" id="{13C2F324-2FC0-439E-8435-54068F510B4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63D3DC6-1700-4D32-B42E-768D782EDD83}" type="slidenum">
              <a:rPr lang="zh-CN" altLang="en-US" sz="1400" smtClean="0"/>
              <a:pPr>
                <a:spcBef>
                  <a:spcPct val="0"/>
                </a:spcBef>
                <a:buFontTx/>
                <a:buNone/>
              </a:pPr>
              <a:t>70</a:t>
            </a:fld>
            <a:endParaRPr lang="en-US" altLang="zh-CN" sz="1400"/>
          </a:p>
        </p:txBody>
      </p:sp>
      <p:sp>
        <p:nvSpPr>
          <p:cNvPr id="74755" name="Rectangle 2">
            <a:extLst>
              <a:ext uri="{FF2B5EF4-FFF2-40B4-BE49-F238E27FC236}">
                <a16:creationId xmlns:a16="http://schemas.microsoft.com/office/drawing/2014/main" id="{B3BFFA6D-EAD2-47E9-90FF-D96C1ED3E2DE}"/>
              </a:ext>
            </a:extLst>
          </p:cNvPr>
          <p:cNvSpPr>
            <a:spLocks noGrp="1" noChangeArrowheads="1"/>
          </p:cNvSpPr>
          <p:nvPr>
            <p:ph type="title"/>
          </p:nvPr>
        </p:nvSpPr>
        <p:spPr/>
        <p:txBody>
          <a:bodyPr/>
          <a:lstStyle/>
          <a:p>
            <a:pPr eaLnBrk="1" hangingPunct="1"/>
            <a:r>
              <a:rPr lang="zh-CN" altLang="en-US" b="1"/>
              <a:t>三种常用的数据抽象</a:t>
            </a:r>
          </a:p>
        </p:txBody>
      </p:sp>
      <p:sp>
        <p:nvSpPr>
          <p:cNvPr id="74756" name="Rectangle 3">
            <a:extLst>
              <a:ext uri="{FF2B5EF4-FFF2-40B4-BE49-F238E27FC236}">
                <a16:creationId xmlns:a16="http://schemas.microsoft.com/office/drawing/2014/main" id="{3A876D9E-48BC-45E3-B80A-409037C7961E}"/>
              </a:ext>
            </a:extLst>
          </p:cNvPr>
          <p:cNvSpPr>
            <a:spLocks noGrp="1" noChangeArrowheads="1"/>
          </p:cNvSpPr>
          <p:nvPr>
            <p:ph type="body" idx="1"/>
          </p:nvPr>
        </p:nvSpPr>
        <p:spPr>
          <a:xfrm>
            <a:off x="457200" y="1600200"/>
            <a:ext cx="8507413" cy="4525963"/>
          </a:xfrm>
        </p:spPr>
        <p:txBody>
          <a:bodyPr/>
          <a:lstStyle/>
          <a:p>
            <a:pPr eaLnBrk="1" hangingPunct="1"/>
            <a:r>
              <a:rPr lang="zh-CN" altLang="en-US" sz="4000"/>
              <a:t>分类 </a:t>
            </a:r>
            <a:r>
              <a:rPr lang="en-US" altLang="zh-CN" sz="4000"/>
              <a:t>(Classification)</a:t>
            </a:r>
          </a:p>
          <a:p>
            <a:pPr eaLnBrk="1" hangingPunct="1"/>
            <a:r>
              <a:rPr lang="zh-CN" altLang="en-US" sz="4000"/>
              <a:t>聚集 </a:t>
            </a:r>
            <a:r>
              <a:rPr lang="en-US" altLang="zh-CN" sz="4000"/>
              <a:t>(Aggregation)</a:t>
            </a:r>
          </a:p>
          <a:p>
            <a:pPr eaLnBrk="1" hangingPunct="1"/>
            <a:r>
              <a:rPr lang="zh-CN" altLang="en-US" sz="4000"/>
              <a:t>概括 </a:t>
            </a:r>
            <a:r>
              <a:rPr lang="en-US" altLang="zh-CN" sz="4000"/>
              <a:t>(Generalization)</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a:extLst>
              <a:ext uri="{FF2B5EF4-FFF2-40B4-BE49-F238E27FC236}">
                <a16:creationId xmlns:a16="http://schemas.microsoft.com/office/drawing/2014/main" id="{18FAD208-F843-4C17-B1D9-6A3E5BA5497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83BA554-BE6E-4BB7-B3C6-47CE0FD405C9}" type="slidenum">
              <a:rPr lang="zh-CN" altLang="en-US" sz="1400" smtClean="0"/>
              <a:pPr>
                <a:spcBef>
                  <a:spcPct val="0"/>
                </a:spcBef>
                <a:buFontTx/>
                <a:buNone/>
              </a:pPr>
              <a:t>71</a:t>
            </a:fld>
            <a:endParaRPr lang="en-US" altLang="zh-CN" sz="1400"/>
          </a:p>
        </p:txBody>
      </p:sp>
      <p:sp>
        <p:nvSpPr>
          <p:cNvPr id="75779" name="Rectangle 3">
            <a:extLst>
              <a:ext uri="{FF2B5EF4-FFF2-40B4-BE49-F238E27FC236}">
                <a16:creationId xmlns:a16="http://schemas.microsoft.com/office/drawing/2014/main" id="{5B3577DD-D525-4E15-A84C-BDE414EB527F}"/>
              </a:ext>
            </a:extLst>
          </p:cNvPr>
          <p:cNvSpPr>
            <a:spLocks noGrp="1" noChangeArrowheads="1"/>
          </p:cNvSpPr>
          <p:nvPr>
            <p:ph type="body" idx="1"/>
          </p:nvPr>
        </p:nvSpPr>
        <p:spPr>
          <a:xfrm>
            <a:off x="539750" y="1700213"/>
            <a:ext cx="7643813" cy="3527425"/>
          </a:xfrm>
        </p:spPr>
        <p:txBody>
          <a:bodyPr/>
          <a:lstStyle/>
          <a:p>
            <a:pPr marL="609600" indent="-609600" eaLnBrk="1" hangingPunct="1">
              <a:buFontTx/>
              <a:buNone/>
            </a:pPr>
            <a:r>
              <a:rPr lang="zh-CN" altLang="en-US" sz="4000"/>
              <a:t>   </a:t>
            </a:r>
            <a:r>
              <a:rPr lang="en-US" altLang="zh-CN" sz="4000"/>
              <a:t>1. </a:t>
            </a:r>
            <a:r>
              <a:rPr lang="zh-CN" altLang="en-US" sz="4000"/>
              <a:t>分类 </a:t>
            </a:r>
            <a:r>
              <a:rPr lang="en-US" altLang="zh-CN" sz="4000"/>
              <a:t>(Classification)</a:t>
            </a:r>
            <a:endParaRPr lang="zh-CN" altLang="en-US" sz="4000"/>
          </a:p>
          <a:p>
            <a:pPr marL="990600" lvl="1" indent="-533400" eaLnBrk="1" hangingPunct="1">
              <a:buFontTx/>
              <a:buAutoNum type="circleNumDbPlain"/>
            </a:pPr>
            <a:r>
              <a:rPr lang="zh-CN" altLang="en-US" sz="4000">
                <a:solidFill>
                  <a:schemeClr val="accent2"/>
                </a:solidFill>
              </a:rPr>
              <a:t>定义某一类概念作为现实世界中一组对象的类型</a:t>
            </a:r>
          </a:p>
          <a:p>
            <a:pPr marL="990600" lvl="1" indent="-533400" eaLnBrk="1" hangingPunct="1">
              <a:buFontTx/>
              <a:buAutoNum type="circleNumDbPlain"/>
            </a:pPr>
            <a:r>
              <a:rPr lang="zh-CN" altLang="en-US" sz="4000"/>
              <a:t>抽象了对象值和型之间的“</a:t>
            </a:r>
            <a:r>
              <a:rPr lang="en-US" altLang="zh-CN" sz="4000"/>
              <a:t>is member of”</a:t>
            </a:r>
            <a:r>
              <a:rPr lang="zh-CN" altLang="en-US" sz="4000"/>
              <a:t>的语义</a:t>
            </a:r>
          </a:p>
          <a:p>
            <a:pPr marL="609600" indent="-609600" eaLnBrk="1" hangingPunct="1"/>
            <a:endParaRPr lang="zh-CN" altLang="en-US" sz="4000"/>
          </a:p>
        </p:txBody>
      </p:sp>
      <p:sp>
        <p:nvSpPr>
          <p:cNvPr id="75780" name="Rectangle 4">
            <a:extLst>
              <a:ext uri="{FF2B5EF4-FFF2-40B4-BE49-F238E27FC236}">
                <a16:creationId xmlns:a16="http://schemas.microsoft.com/office/drawing/2014/main" id="{BEF37CA8-CF4C-4664-BBD2-9F60F7975BE6}"/>
              </a:ext>
            </a:extLst>
          </p:cNvPr>
          <p:cNvSpPr>
            <a:spLocks noGrp="1" noRot="1" noChangeArrowheads="1"/>
          </p:cNvSpPr>
          <p:nvPr>
            <p:ph type="title"/>
          </p:nvPr>
        </p:nvSpPr>
        <p:spPr>
          <a:noFill/>
        </p:spPr>
        <p:txBody>
          <a:bodyPr/>
          <a:lstStyle/>
          <a:p>
            <a:pPr eaLnBrk="1" hangingPunct="1"/>
            <a:r>
              <a:rPr lang="zh-CN" altLang="en-US" b="1"/>
              <a:t>三种常用的数据抽象</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a:extLst>
              <a:ext uri="{FF2B5EF4-FFF2-40B4-BE49-F238E27FC236}">
                <a16:creationId xmlns:a16="http://schemas.microsoft.com/office/drawing/2014/main" id="{9F84C4BA-0797-4AB1-998F-CF111808C96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F8F6436-082D-460C-A9E9-5D9416C9E0DE}" type="slidenum">
              <a:rPr lang="zh-CN" altLang="en-US" sz="1400" smtClean="0"/>
              <a:pPr>
                <a:spcBef>
                  <a:spcPct val="0"/>
                </a:spcBef>
                <a:buFontTx/>
                <a:buNone/>
              </a:pPr>
              <a:t>72</a:t>
            </a:fld>
            <a:endParaRPr lang="en-US" altLang="zh-CN" sz="1400"/>
          </a:p>
        </p:txBody>
      </p:sp>
      <p:pic>
        <p:nvPicPr>
          <p:cNvPr id="76803" name="Picture 3">
            <a:extLst>
              <a:ext uri="{FF2B5EF4-FFF2-40B4-BE49-F238E27FC236}">
                <a16:creationId xmlns:a16="http://schemas.microsoft.com/office/drawing/2014/main" id="{06DEE913-E1F3-4A6C-90A5-D66B7410E906}"/>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p:pic>
      <p:sp>
        <p:nvSpPr>
          <p:cNvPr id="3" name="文本框 2">
            <a:extLst>
              <a:ext uri="{FF2B5EF4-FFF2-40B4-BE49-F238E27FC236}">
                <a16:creationId xmlns:a16="http://schemas.microsoft.com/office/drawing/2014/main" id="{46887E86-7001-AC90-182E-4090A3684CFD}"/>
              </a:ext>
            </a:extLst>
          </p:cNvPr>
          <p:cNvSpPr txBox="1"/>
          <p:nvPr/>
        </p:nvSpPr>
        <p:spPr>
          <a:xfrm>
            <a:off x="611560" y="696681"/>
            <a:ext cx="1656184" cy="523220"/>
          </a:xfrm>
          <a:prstGeom prst="rect">
            <a:avLst/>
          </a:prstGeom>
          <a:noFill/>
        </p:spPr>
        <p:txBody>
          <a:bodyPr wrap="square" rtlCol="0">
            <a:spAutoFit/>
          </a:bodyPr>
          <a:lstStyle/>
          <a:p>
            <a:r>
              <a:rPr lang="zh-CN" altLang="en-US" sz="2800" b="1" dirty="0">
                <a:solidFill>
                  <a:srgbClr val="00B0F0"/>
                </a:solidFill>
              </a:rPr>
              <a:t>谁是学生</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a:extLst>
              <a:ext uri="{FF2B5EF4-FFF2-40B4-BE49-F238E27FC236}">
                <a16:creationId xmlns:a16="http://schemas.microsoft.com/office/drawing/2014/main" id="{60637F51-7C09-48F2-8B69-854EADF4011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DCF05C5-5741-4FFA-98C8-04C01FFCFDE5}" type="slidenum">
              <a:rPr lang="zh-CN" altLang="en-US" sz="1400" smtClean="0"/>
              <a:pPr>
                <a:spcBef>
                  <a:spcPct val="0"/>
                </a:spcBef>
                <a:buFontTx/>
                <a:buNone/>
              </a:pPr>
              <a:t>73</a:t>
            </a:fld>
            <a:endParaRPr lang="en-US" altLang="zh-CN" sz="1400"/>
          </a:p>
        </p:txBody>
      </p:sp>
      <p:sp>
        <p:nvSpPr>
          <p:cNvPr id="77827" name="Rectangle 3">
            <a:extLst>
              <a:ext uri="{FF2B5EF4-FFF2-40B4-BE49-F238E27FC236}">
                <a16:creationId xmlns:a16="http://schemas.microsoft.com/office/drawing/2014/main" id="{2EEB6A64-D774-40FD-A92F-2A9D59BB84C2}"/>
              </a:ext>
            </a:extLst>
          </p:cNvPr>
          <p:cNvSpPr>
            <a:spLocks noGrp="1" noChangeArrowheads="1"/>
          </p:cNvSpPr>
          <p:nvPr>
            <p:ph type="body" idx="1"/>
          </p:nvPr>
        </p:nvSpPr>
        <p:spPr>
          <a:xfrm>
            <a:off x="457200" y="1600200"/>
            <a:ext cx="8229600" cy="3268663"/>
          </a:xfrm>
        </p:spPr>
        <p:txBody>
          <a:bodyPr/>
          <a:lstStyle/>
          <a:p>
            <a:pPr marL="609600" indent="-609600" eaLnBrk="1" hangingPunct="1">
              <a:buFontTx/>
              <a:buNone/>
            </a:pPr>
            <a:r>
              <a:rPr lang="zh-CN" altLang="en-US" sz="4000"/>
              <a:t>   </a:t>
            </a:r>
            <a:r>
              <a:rPr lang="en-US" altLang="zh-CN" sz="4000"/>
              <a:t>2. </a:t>
            </a:r>
            <a:r>
              <a:rPr lang="zh-CN" altLang="en-US" sz="4000"/>
              <a:t>聚集（</a:t>
            </a:r>
            <a:r>
              <a:rPr lang="en-US" altLang="zh-CN" sz="4000"/>
              <a:t>Aggregation</a:t>
            </a:r>
            <a:r>
              <a:rPr lang="zh-CN" altLang="en-US" sz="4000"/>
              <a:t>）</a:t>
            </a:r>
          </a:p>
          <a:p>
            <a:pPr marL="990600" lvl="1" indent="-533400" eaLnBrk="1" hangingPunct="1">
              <a:buFontTx/>
              <a:buAutoNum type="circleNumDbPlain"/>
            </a:pPr>
            <a:r>
              <a:rPr lang="zh-CN" altLang="en-US" sz="4000">
                <a:solidFill>
                  <a:schemeClr val="accent2"/>
                </a:solidFill>
              </a:rPr>
              <a:t>定义某一类型的组成成分</a:t>
            </a:r>
          </a:p>
          <a:p>
            <a:pPr marL="990600" lvl="1" indent="-533400" eaLnBrk="1" hangingPunct="1">
              <a:buFontTx/>
              <a:buAutoNum type="circleNumDbPlain"/>
            </a:pPr>
            <a:r>
              <a:rPr lang="zh-CN" altLang="en-US" sz="4000"/>
              <a:t>抽象了对象内部类型和成分之间“</a:t>
            </a:r>
            <a:r>
              <a:rPr lang="en-US" altLang="zh-CN" sz="4000"/>
              <a:t>is part of”</a:t>
            </a:r>
            <a:r>
              <a:rPr lang="zh-CN" altLang="en-US" sz="4000"/>
              <a:t>的语义</a:t>
            </a:r>
          </a:p>
          <a:p>
            <a:pPr marL="609600" indent="-609600" eaLnBrk="1" hangingPunct="1">
              <a:buFontTx/>
              <a:buAutoNum type="circleNumDbPlain"/>
            </a:pPr>
            <a:endParaRPr lang="zh-CN" altLang="en-US" sz="4400"/>
          </a:p>
        </p:txBody>
      </p:sp>
      <p:sp>
        <p:nvSpPr>
          <p:cNvPr id="77828" name="Rectangle 4">
            <a:extLst>
              <a:ext uri="{FF2B5EF4-FFF2-40B4-BE49-F238E27FC236}">
                <a16:creationId xmlns:a16="http://schemas.microsoft.com/office/drawing/2014/main" id="{3A6460F3-E0F4-4736-98C2-8FD02C42B09A}"/>
              </a:ext>
            </a:extLst>
          </p:cNvPr>
          <p:cNvSpPr>
            <a:spLocks noGrp="1" noRot="1" noChangeArrowheads="1"/>
          </p:cNvSpPr>
          <p:nvPr>
            <p:ph type="title"/>
          </p:nvPr>
        </p:nvSpPr>
        <p:spPr>
          <a:noFill/>
        </p:spPr>
        <p:txBody>
          <a:bodyPr/>
          <a:lstStyle/>
          <a:p>
            <a:pPr eaLnBrk="1" hangingPunct="1"/>
            <a:r>
              <a:rPr lang="zh-CN" altLang="en-US" b="1"/>
              <a:t>三种常用的数据抽象</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5">
            <a:extLst>
              <a:ext uri="{FF2B5EF4-FFF2-40B4-BE49-F238E27FC236}">
                <a16:creationId xmlns:a16="http://schemas.microsoft.com/office/drawing/2014/main" id="{4B335BE3-3DAC-4B72-819B-599236A540C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F71EC7F-E993-4B23-9285-404A0FBAE1D8}" type="slidenum">
              <a:rPr lang="zh-CN" altLang="en-US" sz="1400" smtClean="0"/>
              <a:pPr>
                <a:spcBef>
                  <a:spcPct val="0"/>
                </a:spcBef>
                <a:buFontTx/>
                <a:buNone/>
              </a:pPr>
              <a:t>74</a:t>
            </a:fld>
            <a:endParaRPr lang="en-US" altLang="zh-CN" sz="1400"/>
          </a:p>
        </p:txBody>
      </p:sp>
      <p:pic>
        <p:nvPicPr>
          <p:cNvPr id="78851" name="Picture 3">
            <a:extLst>
              <a:ext uri="{FF2B5EF4-FFF2-40B4-BE49-F238E27FC236}">
                <a16:creationId xmlns:a16="http://schemas.microsoft.com/office/drawing/2014/main" id="{ADA0DE6B-98D0-49CD-B54C-F3353359CDD7}"/>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395288" y="1196975"/>
            <a:ext cx="8229600" cy="4525963"/>
          </a:xfrm>
        </p:spPr>
      </p:pic>
      <p:sp>
        <p:nvSpPr>
          <p:cNvPr id="2" name="文本框 1">
            <a:extLst>
              <a:ext uri="{FF2B5EF4-FFF2-40B4-BE49-F238E27FC236}">
                <a16:creationId xmlns:a16="http://schemas.microsoft.com/office/drawing/2014/main" id="{A1962DC9-555C-712A-16CB-A516561C55E5}"/>
              </a:ext>
            </a:extLst>
          </p:cNvPr>
          <p:cNvSpPr txBox="1"/>
          <p:nvPr/>
        </p:nvSpPr>
        <p:spPr>
          <a:xfrm>
            <a:off x="1043608" y="404664"/>
            <a:ext cx="2376264" cy="461665"/>
          </a:xfrm>
          <a:prstGeom prst="rect">
            <a:avLst/>
          </a:prstGeom>
          <a:noFill/>
        </p:spPr>
        <p:txBody>
          <a:bodyPr wrap="square" rtlCol="0">
            <a:spAutoFit/>
          </a:bodyPr>
          <a:lstStyle/>
          <a:p>
            <a:r>
              <a:rPr lang="zh-CN" altLang="en-US" sz="2400" b="1" dirty="0">
                <a:solidFill>
                  <a:srgbClr val="00B0F0"/>
                </a:solidFill>
              </a:rPr>
              <a:t>学生有什么属性</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6">
            <a:extLst>
              <a:ext uri="{FF2B5EF4-FFF2-40B4-BE49-F238E27FC236}">
                <a16:creationId xmlns:a16="http://schemas.microsoft.com/office/drawing/2014/main" id="{AA67B52C-B4D6-46A3-99B6-2151EC889E8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5B10E37-B2D8-4684-AAA8-4E9A2F1F6A69}" type="slidenum">
              <a:rPr lang="zh-CN" altLang="en-US" sz="1400" smtClean="0"/>
              <a:pPr>
                <a:spcBef>
                  <a:spcPct val="0"/>
                </a:spcBef>
                <a:buFontTx/>
                <a:buNone/>
              </a:pPr>
              <a:t>75</a:t>
            </a:fld>
            <a:endParaRPr lang="en-US" altLang="zh-CN" sz="1400"/>
          </a:p>
        </p:txBody>
      </p:sp>
      <p:sp>
        <p:nvSpPr>
          <p:cNvPr id="79875" name="Rectangle 3">
            <a:extLst>
              <a:ext uri="{FF2B5EF4-FFF2-40B4-BE49-F238E27FC236}">
                <a16:creationId xmlns:a16="http://schemas.microsoft.com/office/drawing/2014/main" id="{25C95938-0FDE-417F-858A-CEF009C4EBBC}"/>
              </a:ext>
            </a:extLst>
          </p:cNvPr>
          <p:cNvSpPr>
            <a:spLocks noGrp="1" noChangeArrowheads="1"/>
          </p:cNvSpPr>
          <p:nvPr>
            <p:ph type="body" sz="half" idx="1"/>
          </p:nvPr>
        </p:nvSpPr>
        <p:spPr>
          <a:xfrm>
            <a:off x="457200" y="620713"/>
            <a:ext cx="7786688" cy="1223962"/>
          </a:xfrm>
        </p:spPr>
        <p:txBody>
          <a:bodyPr/>
          <a:lstStyle/>
          <a:p>
            <a:pPr eaLnBrk="1" hangingPunct="1">
              <a:buFontTx/>
              <a:buNone/>
            </a:pPr>
            <a:r>
              <a:rPr lang="zh-CN" altLang="en-US" sz="3600"/>
              <a:t>  复杂的聚集：某一类型的成分仍是一个聚集。</a:t>
            </a:r>
          </a:p>
        </p:txBody>
      </p:sp>
      <p:pic>
        <p:nvPicPr>
          <p:cNvPr id="79876" name="Picture 4">
            <a:extLst>
              <a:ext uri="{FF2B5EF4-FFF2-40B4-BE49-F238E27FC236}">
                <a16:creationId xmlns:a16="http://schemas.microsoft.com/office/drawing/2014/main" id="{13DA7C0A-D512-4830-818D-16C4BE1AA6E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827088" y="2593975"/>
            <a:ext cx="6950075" cy="2563813"/>
          </a:xfrm>
          <a:noFill/>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5">
            <a:extLst>
              <a:ext uri="{FF2B5EF4-FFF2-40B4-BE49-F238E27FC236}">
                <a16:creationId xmlns:a16="http://schemas.microsoft.com/office/drawing/2014/main" id="{63AF89D1-38AF-41F1-8FB2-20430D4CB01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A3D07B7-837B-4EE9-A5AB-D4BDE539CF3B}" type="slidenum">
              <a:rPr lang="zh-CN" altLang="en-US" sz="1400" smtClean="0"/>
              <a:pPr>
                <a:spcBef>
                  <a:spcPct val="0"/>
                </a:spcBef>
                <a:buFontTx/>
                <a:buNone/>
              </a:pPr>
              <a:t>76</a:t>
            </a:fld>
            <a:endParaRPr lang="en-US" altLang="zh-CN" sz="1400"/>
          </a:p>
        </p:txBody>
      </p:sp>
      <p:sp>
        <p:nvSpPr>
          <p:cNvPr id="80899" name="Rectangle 3">
            <a:extLst>
              <a:ext uri="{FF2B5EF4-FFF2-40B4-BE49-F238E27FC236}">
                <a16:creationId xmlns:a16="http://schemas.microsoft.com/office/drawing/2014/main" id="{96129F12-4E48-47FF-954F-199971B67456}"/>
              </a:ext>
            </a:extLst>
          </p:cNvPr>
          <p:cNvSpPr>
            <a:spLocks noGrp="1" noChangeArrowheads="1"/>
          </p:cNvSpPr>
          <p:nvPr>
            <p:ph type="body" idx="1"/>
          </p:nvPr>
        </p:nvSpPr>
        <p:spPr>
          <a:xfrm>
            <a:off x="457200" y="1600200"/>
            <a:ext cx="7643813" cy="4060825"/>
          </a:xfrm>
        </p:spPr>
        <p:txBody>
          <a:bodyPr/>
          <a:lstStyle/>
          <a:p>
            <a:pPr marL="609600" indent="-609600" eaLnBrk="1" hangingPunct="1">
              <a:buFontTx/>
              <a:buNone/>
            </a:pPr>
            <a:r>
              <a:rPr lang="zh-CN" altLang="en-US" sz="4000"/>
              <a:t>  </a:t>
            </a:r>
            <a:r>
              <a:rPr lang="en-US" altLang="zh-CN" sz="4000"/>
              <a:t>3. </a:t>
            </a:r>
            <a:r>
              <a:rPr lang="zh-CN" altLang="en-US" sz="4000"/>
              <a:t>概括（</a:t>
            </a:r>
            <a:r>
              <a:rPr lang="en-US" altLang="zh-CN" sz="4000"/>
              <a:t>Generalization</a:t>
            </a:r>
            <a:r>
              <a:rPr lang="zh-CN" altLang="en-US" sz="4000"/>
              <a:t>）</a:t>
            </a:r>
          </a:p>
          <a:p>
            <a:pPr marL="990600" lvl="1" indent="-533400" eaLnBrk="1" hangingPunct="1">
              <a:buFontTx/>
              <a:buAutoNum type="circleNumDbPlain"/>
            </a:pPr>
            <a:r>
              <a:rPr lang="zh-CN" altLang="en-US" sz="3600">
                <a:solidFill>
                  <a:schemeClr val="accent2"/>
                </a:solidFill>
              </a:rPr>
              <a:t>定义类型之间的一种子集联系</a:t>
            </a:r>
          </a:p>
          <a:p>
            <a:pPr marL="990600" lvl="1" indent="-533400" eaLnBrk="1" hangingPunct="1">
              <a:buFontTx/>
              <a:buAutoNum type="circleNumDbPlain"/>
            </a:pPr>
            <a:r>
              <a:rPr lang="zh-CN" altLang="en-US" sz="3600"/>
              <a:t>抽象了类型之间的“</a:t>
            </a:r>
            <a:r>
              <a:rPr lang="en-US" altLang="zh-CN" sz="3600"/>
              <a:t>is subset of”</a:t>
            </a:r>
            <a:r>
              <a:rPr lang="zh-CN" altLang="en-US" sz="3600"/>
              <a:t>的语义</a:t>
            </a:r>
          </a:p>
          <a:p>
            <a:pPr marL="990600" lvl="1" indent="-533400" eaLnBrk="1" hangingPunct="1">
              <a:buFontTx/>
              <a:buAutoNum type="circleNumDbPlain"/>
            </a:pPr>
            <a:r>
              <a:rPr lang="zh-CN" altLang="en-US" sz="3600"/>
              <a:t>继承性：子类继承超类上定义的所有抽象</a:t>
            </a:r>
            <a:endParaRPr lang="en-US" altLang="zh-CN" sz="3600"/>
          </a:p>
          <a:p>
            <a:pPr marL="609600" indent="-609600" eaLnBrk="1" hangingPunct="1"/>
            <a:endParaRPr lang="zh-CN" altLang="en-US" sz="4000"/>
          </a:p>
        </p:txBody>
      </p:sp>
      <p:sp>
        <p:nvSpPr>
          <p:cNvPr id="80900" name="Rectangle 4">
            <a:extLst>
              <a:ext uri="{FF2B5EF4-FFF2-40B4-BE49-F238E27FC236}">
                <a16:creationId xmlns:a16="http://schemas.microsoft.com/office/drawing/2014/main" id="{FF1357BA-C8C0-4FF4-ACF4-694EA7EAD012}"/>
              </a:ext>
            </a:extLst>
          </p:cNvPr>
          <p:cNvSpPr>
            <a:spLocks noGrp="1" noRot="1" noChangeArrowheads="1"/>
          </p:cNvSpPr>
          <p:nvPr>
            <p:ph type="title"/>
          </p:nvPr>
        </p:nvSpPr>
        <p:spPr>
          <a:noFill/>
        </p:spPr>
        <p:txBody>
          <a:bodyPr/>
          <a:lstStyle/>
          <a:p>
            <a:pPr eaLnBrk="1" hangingPunct="1"/>
            <a:r>
              <a:rPr lang="zh-CN" altLang="en-US" b="1"/>
              <a:t>三种常用的数据抽象</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a:extLst>
              <a:ext uri="{FF2B5EF4-FFF2-40B4-BE49-F238E27FC236}">
                <a16:creationId xmlns:a16="http://schemas.microsoft.com/office/drawing/2014/main" id="{33BF4F75-DC65-4066-8B62-43D77453D37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69B0F90-3B0E-4898-BCB9-AE2BFED961D3}" type="slidenum">
              <a:rPr lang="zh-CN" altLang="en-US" sz="1400" smtClean="0"/>
              <a:pPr>
                <a:spcBef>
                  <a:spcPct val="0"/>
                </a:spcBef>
                <a:buFontTx/>
                <a:buNone/>
              </a:pPr>
              <a:t>77</a:t>
            </a:fld>
            <a:endParaRPr lang="en-US" altLang="zh-CN" sz="1400"/>
          </a:p>
        </p:txBody>
      </p:sp>
      <p:pic>
        <p:nvPicPr>
          <p:cNvPr id="81923" name="Picture 3">
            <a:extLst>
              <a:ext uri="{FF2B5EF4-FFF2-40B4-BE49-F238E27FC236}">
                <a16:creationId xmlns:a16="http://schemas.microsoft.com/office/drawing/2014/main" id="{C87D222B-9E6B-4B11-BAA2-37CA2804F9A5}"/>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323850" y="1196975"/>
            <a:ext cx="8229600" cy="4525963"/>
          </a:xfrm>
        </p:spPr>
      </p:pic>
      <p:sp>
        <p:nvSpPr>
          <p:cNvPr id="2" name="文本框 1">
            <a:extLst>
              <a:ext uri="{FF2B5EF4-FFF2-40B4-BE49-F238E27FC236}">
                <a16:creationId xmlns:a16="http://schemas.microsoft.com/office/drawing/2014/main" id="{CF5A866C-B1C8-DE4B-0C1E-FCDFA179E399}"/>
              </a:ext>
            </a:extLst>
          </p:cNvPr>
          <p:cNvSpPr txBox="1"/>
          <p:nvPr/>
        </p:nvSpPr>
        <p:spPr>
          <a:xfrm>
            <a:off x="827584" y="332656"/>
            <a:ext cx="2520280" cy="523220"/>
          </a:xfrm>
          <a:prstGeom prst="rect">
            <a:avLst/>
          </a:prstGeom>
          <a:noFill/>
        </p:spPr>
        <p:txBody>
          <a:bodyPr wrap="square" rtlCol="0">
            <a:spAutoFit/>
          </a:bodyPr>
          <a:lstStyle/>
          <a:p>
            <a:r>
              <a:rPr lang="zh-CN" altLang="en-US" sz="2800" b="1" dirty="0">
                <a:solidFill>
                  <a:srgbClr val="00B0F0"/>
                </a:solidFill>
              </a:rPr>
              <a:t>父类</a:t>
            </a:r>
            <a:r>
              <a:rPr lang="en-US" altLang="zh-CN" sz="2800" b="1" dirty="0">
                <a:solidFill>
                  <a:srgbClr val="00B0F0"/>
                </a:solidFill>
              </a:rPr>
              <a:t>——</a:t>
            </a:r>
            <a:r>
              <a:rPr lang="zh-CN" altLang="en-US" sz="2800" b="1" dirty="0">
                <a:solidFill>
                  <a:srgbClr val="00B0F0"/>
                </a:solidFill>
              </a:rPr>
              <a:t>子类</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5">
            <a:extLst>
              <a:ext uri="{FF2B5EF4-FFF2-40B4-BE49-F238E27FC236}">
                <a16:creationId xmlns:a16="http://schemas.microsoft.com/office/drawing/2014/main" id="{36A0D1F2-3250-4BF1-BBCF-2E77D988C40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B8C6D69-AF3E-4D32-B3BC-AC22F09FB334}" type="slidenum">
              <a:rPr lang="zh-CN" altLang="en-US" sz="1400" smtClean="0"/>
              <a:pPr>
                <a:spcBef>
                  <a:spcPct val="0"/>
                </a:spcBef>
                <a:buFontTx/>
                <a:buNone/>
              </a:pPr>
              <a:t>78</a:t>
            </a:fld>
            <a:endParaRPr lang="en-US" altLang="zh-CN" sz="1400"/>
          </a:p>
        </p:txBody>
      </p:sp>
      <p:sp>
        <p:nvSpPr>
          <p:cNvPr id="82947" name="Rectangle 2">
            <a:extLst>
              <a:ext uri="{FF2B5EF4-FFF2-40B4-BE49-F238E27FC236}">
                <a16:creationId xmlns:a16="http://schemas.microsoft.com/office/drawing/2014/main" id="{6D7114B0-FA39-41D8-9D8E-8C6EF2CC2D33}"/>
              </a:ext>
            </a:extLst>
          </p:cNvPr>
          <p:cNvSpPr>
            <a:spLocks noGrp="1" noChangeArrowheads="1"/>
          </p:cNvSpPr>
          <p:nvPr>
            <p:ph type="title"/>
          </p:nvPr>
        </p:nvSpPr>
        <p:spPr/>
        <p:txBody>
          <a:bodyPr/>
          <a:lstStyle/>
          <a:p>
            <a:pPr eaLnBrk="1" hangingPunct="1"/>
            <a:r>
              <a:rPr lang="zh-CN" altLang="en-US" b="1"/>
              <a:t>局部</a:t>
            </a:r>
            <a:r>
              <a:rPr lang="en-US" altLang="zh-CN" b="1"/>
              <a:t>E-R</a:t>
            </a:r>
            <a:r>
              <a:rPr lang="zh-CN" altLang="en-US" b="1"/>
              <a:t>图设计</a:t>
            </a:r>
          </a:p>
        </p:txBody>
      </p:sp>
      <p:sp>
        <p:nvSpPr>
          <p:cNvPr id="82948" name="Rectangle 3">
            <a:extLst>
              <a:ext uri="{FF2B5EF4-FFF2-40B4-BE49-F238E27FC236}">
                <a16:creationId xmlns:a16="http://schemas.microsoft.com/office/drawing/2014/main" id="{CC52BF3F-C758-4C7F-A2F9-EB55D7B7D280}"/>
              </a:ext>
            </a:extLst>
          </p:cNvPr>
          <p:cNvSpPr>
            <a:spLocks noGrp="1" noChangeArrowheads="1"/>
          </p:cNvSpPr>
          <p:nvPr>
            <p:ph type="body" idx="1"/>
          </p:nvPr>
        </p:nvSpPr>
        <p:spPr>
          <a:xfrm>
            <a:off x="457200" y="1600200"/>
            <a:ext cx="8229600" cy="2620963"/>
          </a:xfrm>
        </p:spPr>
        <p:txBody>
          <a:bodyPr/>
          <a:lstStyle/>
          <a:p>
            <a:pPr marL="609600" indent="-609600" eaLnBrk="1" hangingPunct="1">
              <a:buFontTx/>
              <a:buNone/>
            </a:pPr>
            <a:r>
              <a:rPr lang="zh-CN" altLang="en-US" sz="3600"/>
              <a:t>   设计分</a:t>
            </a:r>
            <a:r>
              <a:rPr lang="en-US" altLang="zh-CN" sz="3600"/>
              <a:t>E-R</a:t>
            </a:r>
            <a:r>
              <a:rPr lang="zh-CN" altLang="en-US" sz="3600"/>
              <a:t>图的步骤</a:t>
            </a:r>
            <a:endParaRPr lang="en-US" altLang="zh-CN" sz="3600"/>
          </a:p>
          <a:p>
            <a:pPr marL="990600" lvl="1" indent="-533400" eaLnBrk="1" hangingPunct="1">
              <a:buFontTx/>
              <a:buAutoNum type="circleNumDbPlain"/>
            </a:pPr>
            <a:r>
              <a:rPr lang="zh-CN" altLang="en-US" sz="3600"/>
              <a:t>选择局部应用</a:t>
            </a:r>
          </a:p>
          <a:p>
            <a:pPr marL="990600" lvl="1" indent="-533400" eaLnBrk="1" hangingPunct="1">
              <a:buFontTx/>
              <a:buAutoNum type="circleNumDbPlain"/>
            </a:pPr>
            <a:r>
              <a:rPr lang="zh-CN" altLang="en-US" sz="3600"/>
              <a:t>逐一设计分</a:t>
            </a:r>
            <a:r>
              <a:rPr lang="en-US" altLang="zh-CN" sz="3600"/>
              <a:t>E-R</a:t>
            </a:r>
            <a:r>
              <a:rPr lang="zh-CN" altLang="en-US" sz="3600"/>
              <a:t>图</a:t>
            </a:r>
          </a:p>
          <a:p>
            <a:pPr marL="609600" indent="-609600" eaLnBrk="1" hangingPunct="1"/>
            <a:endParaRPr lang="zh-CN" altLang="en-US" sz="40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a:extLst>
              <a:ext uri="{FF2B5EF4-FFF2-40B4-BE49-F238E27FC236}">
                <a16:creationId xmlns:a16="http://schemas.microsoft.com/office/drawing/2014/main" id="{E3846B92-61FC-4BF5-BFC6-0BC68BF4763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19F447D-4F0D-4EB5-BC5C-8592FD4B26D0}" type="slidenum">
              <a:rPr lang="zh-CN" altLang="en-US" sz="1400" smtClean="0"/>
              <a:pPr>
                <a:spcBef>
                  <a:spcPct val="0"/>
                </a:spcBef>
                <a:buFontTx/>
                <a:buNone/>
              </a:pPr>
              <a:t>79</a:t>
            </a:fld>
            <a:endParaRPr lang="en-US" altLang="zh-CN" sz="1400"/>
          </a:p>
        </p:txBody>
      </p:sp>
      <p:sp>
        <p:nvSpPr>
          <p:cNvPr id="83971" name="Rectangle 2">
            <a:extLst>
              <a:ext uri="{FF2B5EF4-FFF2-40B4-BE49-F238E27FC236}">
                <a16:creationId xmlns:a16="http://schemas.microsoft.com/office/drawing/2014/main" id="{22E4A7F3-FC58-4092-B6D6-5D205EF82666}"/>
              </a:ext>
            </a:extLst>
          </p:cNvPr>
          <p:cNvSpPr>
            <a:spLocks noGrp="1" noChangeArrowheads="1"/>
          </p:cNvSpPr>
          <p:nvPr>
            <p:ph type="title"/>
          </p:nvPr>
        </p:nvSpPr>
        <p:spPr/>
        <p:txBody>
          <a:bodyPr/>
          <a:lstStyle/>
          <a:p>
            <a:pPr eaLnBrk="1" hangingPunct="1"/>
            <a:r>
              <a:rPr lang="zh-CN" altLang="en-US" b="1"/>
              <a:t>选择局部应用</a:t>
            </a:r>
          </a:p>
        </p:txBody>
      </p:sp>
      <p:sp>
        <p:nvSpPr>
          <p:cNvPr id="83972" name="Rectangle 3">
            <a:extLst>
              <a:ext uri="{FF2B5EF4-FFF2-40B4-BE49-F238E27FC236}">
                <a16:creationId xmlns:a16="http://schemas.microsoft.com/office/drawing/2014/main" id="{77054EF7-1C79-464B-ACF9-2E58E29B2D2F}"/>
              </a:ext>
            </a:extLst>
          </p:cNvPr>
          <p:cNvSpPr>
            <a:spLocks noGrp="1" noChangeArrowheads="1"/>
          </p:cNvSpPr>
          <p:nvPr>
            <p:ph type="body" idx="1"/>
          </p:nvPr>
        </p:nvSpPr>
        <p:spPr>
          <a:xfrm>
            <a:off x="468313" y="1557338"/>
            <a:ext cx="8229600" cy="3671887"/>
          </a:xfrm>
        </p:spPr>
        <p:txBody>
          <a:bodyPr/>
          <a:lstStyle/>
          <a:p>
            <a:pPr eaLnBrk="1" hangingPunct="1"/>
            <a:r>
              <a:rPr lang="zh-CN" altLang="en-US" sz="4000"/>
              <a:t>在多层的数据流图中选择一个适当层次的数据流图，作为设计分</a:t>
            </a:r>
            <a:r>
              <a:rPr lang="en-US" altLang="zh-CN" sz="4000"/>
              <a:t>E-R</a:t>
            </a:r>
            <a:r>
              <a:rPr lang="zh-CN" altLang="en-US" sz="4000"/>
              <a:t>图的出发点。</a:t>
            </a:r>
            <a:endParaRPr lang="en-US" altLang="zh-CN" sz="4000"/>
          </a:p>
          <a:p>
            <a:pPr eaLnBrk="1" hangingPunct="1"/>
            <a:r>
              <a:rPr lang="zh-CN" altLang="en-US" sz="4000"/>
              <a:t>通常以</a:t>
            </a:r>
            <a:r>
              <a:rPr lang="zh-CN" altLang="en-US" sz="4000">
                <a:solidFill>
                  <a:schemeClr val="accent2"/>
                </a:solidFill>
              </a:rPr>
              <a:t>中层数据流图</a:t>
            </a:r>
            <a:r>
              <a:rPr lang="zh-CN" altLang="en-US" sz="4000"/>
              <a:t>作为设计分</a:t>
            </a:r>
            <a:br>
              <a:rPr lang="en-US" altLang="zh-CN" sz="4000"/>
            </a:br>
            <a:r>
              <a:rPr lang="en-US" altLang="zh-CN" sz="4000"/>
              <a:t>E-R</a:t>
            </a:r>
            <a:r>
              <a:rPr lang="zh-CN" altLang="en-US" sz="4000"/>
              <a:t>图的依据。</a:t>
            </a:r>
          </a:p>
          <a:p>
            <a:pPr eaLnBrk="1" hangingPunct="1"/>
            <a:endParaRPr lang="zh-CN" altLang="en-US" sz="4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a:extLst>
              <a:ext uri="{FF2B5EF4-FFF2-40B4-BE49-F238E27FC236}">
                <a16:creationId xmlns:a16="http://schemas.microsoft.com/office/drawing/2014/main" id="{6182C804-9112-4764-BC50-67971008FC7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4C74BF7-B040-4774-A8DE-6ED93A77778F}" type="slidenum">
              <a:rPr lang="zh-CN" altLang="en-US" sz="1400" smtClean="0"/>
              <a:pPr>
                <a:spcBef>
                  <a:spcPct val="0"/>
                </a:spcBef>
                <a:buFontTx/>
                <a:buNone/>
              </a:pPr>
              <a:t>8</a:t>
            </a:fld>
            <a:endParaRPr lang="en-US" altLang="zh-CN" sz="1400"/>
          </a:p>
        </p:txBody>
      </p:sp>
      <p:sp>
        <p:nvSpPr>
          <p:cNvPr id="11267" name="Rectangle 2">
            <a:extLst>
              <a:ext uri="{FF2B5EF4-FFF2-40B4-BE49-F238E27FC236}">
                <a16:creationId xmlns:a16="http://schemas.microsoft.com/office/drawing/2014/main" id="{C58858FC-4D5E-4787-B4C1-28607D1734D9}"/>
              </a:ext>
            </a:extLst>
          </p:cNvPr>
          <p:cNvSpPr>
            <a:spLocks noGrp="1" noChangeArrowheads="1"/>
          </p:cNvSpPr>
          <p:nvPr>
            <p:ph type="title"/>
          </p:nvPr>
        </p:nvSpPr>
        <p:spPr>
          <a:xfrm>
            <a:off x="457200" y="-26988"/>
            <a:ext cx="8229600" cy="1143001"/>
          </a:xfrm>
        </p:spPr>
        <p:txBody>
          <a:bodyPr/>
          <a:lstStyle/>
          <a:p>
            <a:pPr eaLnBrk="1" hangingPunct="1"/>
            <a:r>
              <a:rPr lang="zh-CN" altLang="en-US" b="1"/>
              <a:t>数据库设计方法</a:t>
            </a:r>
          </a:p>
        </p:txBody>
      </p:sp>
      <p:sp>
        <p:nvSpPr>
          <p:cNvPr id="18435" name="Rectangle 3">
            <a:extLst>
              <a:ext uri="{FF2B5EF4-FFF2-40B4-BE49-F238E27FC236}">
                <a16:creationId xmlns:a16="http://schemas.microsoft.com/office/drawing/2014/main" id="{5AE2874A-5D6B-414C-B4BA-110A6E1E08C5}"/>
              </a:ext>
            </a:extLst>
          </p:cNvPr>
          <p:cNvSpPr>
            <a:spLocks noGrp="1" noChangeArrowheads="1"/>
          </p:cNvSpPr>
          <p:nvPr>
            <p:ph type="body" idx="1"/>
          </p:nvPr>
        </p:nvSpPr>
        <p:spPr>
          <a:xfrm>
            <a:off x="109538" y="857250"/>
            <a:ext cx="8748712" cy="5686425"/>
          </a:xfrm>
        </p:spPr>
        <p:txBody>
          <a:bodyPr/>
          <a:lstStyle/>
          <a:p>
            <a:pPr eaLnBrk="1" hangingPunct="1">
              <a:lnSpc>
                <a:spcPct val="90000"/>
              </a:lnSpc>
            </a:pPr>
            <a:r>
              <a:rPr lang="zh-CN" altLang="en-US">
                <a:solidFill>
                  <a:schemeClr val="accent2"/>
                </a:solidFill>
              </a:rPr>
              <a:t>新奥尔良 </a:t>
            </a:r>
            <a:r>
              <a:rPr lang="en-US" altLang="zh-CN">
                <a:solidFill>
                  <a:schemeClr val="accent2"/>
                </a:solidFill>
              </a:rPr>
              <a:t>(New Orleans) </a:t>
            </a:r>
            <a:r>
              <a:rPr lang="zh-CN" altLang="en-US">
                <a:solidFill>
                  <a:schemeClr val="accent2"/>
                </a:solidFill>
              </a:rPr>
              <a:t>方法</a:t>
            </a:r>
          </a:p>
          <a:p>
            <a:pPr lvl="1" eaLnBrk="1" hangingPunct="1">
              <a:lnSpc>
                <a:spcPct val="90000"/>
              </a:lnSpc>
            </a:pPr>
            <a:r>
              <a:rPr lang="zh-CN" altLang="en-US"/>
              <a:t>把数据库设计分为若干阶段和步骤，并采用辅助手段实现每一过程</a:t>
            </a:r>
          </a:p>
          <a:p>
            <a:pPr eaLnBrk="1" hangingPunct="1">
              <a:lnSpc>
                <a:spcPct val="90000"/>
              </a:lnSpc>
            </a:pPr>
            <a:r>
              <a:rPr lang="zh-CN" altLang="en-US">
                <a:solidFill>
                  <a:schemeClr val="accent2"/>
                </a:solidFill>
              </a:rPr>
              <a:t>基于</a:t>
            </a:r>
            <a:r>
              <a:rPr lang="en-US" altLang="zh-CN">
                <a:solidFill>
                  <a:schemeClr val="accent2"/>
                </a:solidFill>
              </a:rPr>
              <a:t>E-R</a:t>
            </a:r>
            <a:r>
              <a:rPr lang="zh-CN" altLang="en-US">
                <a:solidFill>
                  <a:schemeClr val="accent2"/>
                </a:solidFill>
              </a:rPr>
              <a:t>模型的数据库设计方法</a:t>
            </a:r>
          </a:p>
          <a:p>
            <a:pPr lvl="1" eaLnBrk="1" hangingPunct="1">
              <a:lnSpc>
                <a:spcPct val="90000"/>
              </a:lnSpc>
            </a:pPr>
            <a:r>
              <a:rPr lang="zh-CN" altLang="en-US"/>
              <a:t>概念设计阶段广泛采用</a:t>
            </a:r>
          </a:p>
          <a:p>
            <a:pPr eaLnBrk="1" hangingPunct="1">
              <a:lnSpc>
                <a:spcPct val="90000"/>
              </a:lnSpc>
            </a:pPr>
            <a:r>
              <a:rPr lang="en-US" altLang="zh-CN">
                <a:solidFill>
                  <a:schemeClr val="accent2"/>
                </a:solidFill>
              </a:rPr>
              <a:t>3NF (</a:t>
            </a:r>
            <a:r>
              <a:rPr lang="zh-CN" altLang="en-US">
                <a:solidFill>
                  <a:schemeClr val="accent2"/>
                </a:solidFill>
              </a:rPr>
              <a:t>第三范式</a:t>
            </a:r>
            <a:r>
              <a:rPr lang="en-US" altLang="zh-CN">
                <a:solidFill>
                  <a:schemeClr val="accent2"/>
                </a:solidFill>
              </a:rPr>
              <a:t>) </a:t>
            </a:r>
            <a:r>
              <a:rPr lang="zh-CN" altLang="en-US">
                <a:solidFill>
                  <a:schemeClr val="accent2"/>
                </a:solidFill>
              </a:rPr>
              <a:t>的设计方法</a:t>
            </a:r>
          </a:p>
          <a:p>
            <a:pPr lvl="1" eaLnBrk="1" hangingPunct="1">
              <a:lnSpc>
                <a:spcPct val="90000"/>
              </a:lnSpc>
            </a:pPr>
            <a:r>
              <a:rPr lang="zh-CN" altLang="en-US"/>
              <a:t>用关系数据库理论为指导来设计数据库的逻辑模型，逻辑阶段可采用的有效方法</a:t>
            </a:r>
          </a:p>
          <a:p>
            <a:pPr eaLnBrk="1" hangingPunct="1">
              <a:lnSpc>
                <a:spcPct val="90000"/>
              </a:lnSpc>
            </a:pPr>
            <a:r>
              <a:rPr lang="en-US" altLang="zh-CN">
                <a:solidFill>
                  <a:schemeClr val="accent2"/>
                </a:solidFill>
              </a:rPr>
              <a:t>ODL (Object Definition Language) </a:t>
            </a:r>
            <a:r>
              <a:rPr lang="zh-CN" altLang="en-US">
                <a:solidFill>
                  <a:schemeClr val="accent2"/>
                </a:solidFill>
              </a:rPr>
              <a:t>方法</a:t>
            </a:r>
          </a:p>
          <a:p>
            <a:pPr lvl="1" eaLnBrk="1" hangingPunct="1">
              <a:lnSpc>
                <a:spcPct val="90000"/>
              </a:lnSpc>
            </a:pPr>
            <a:r>
              <a:rPr lang="zh-CN" altLang="en-US"/>
              <a:t>面向对象的数据库设计方法</a:t>
            </a:r>
            <a:endParaRPr lang="en-US" altLang="zh-CN"/>
          </a:p>
          <a:p>
            <a:pPr eaLnBrk="1" hangingPunct="1">
              <a:lnSpc>
                <a:spcPct val="90000"/>
              </a:lnSpc>
            </a:pPr>
            <a:r>
              <a:rPr lang="zh-CN" altLang="en-US">
                <a:solidFill>
                  <a:schemeClr val="accent2"/>
                </a:solidFill>
              </a:rPr>
              <a:t>统一建模语言</a:t>
            </a:r>
            <a:r>
              <a:rPr lang="en-US" altLang="zh-CN">
                <a:solidFill>
                  <a:schemeClr val="accent2"/>
                </a:solidFill>
              </a:rPr>
              <a:t>(Unified Model Language, UML)</a:t>
            </a:r>
            <a:r>
              <a:rPr lang="zh-CN" altLang="en-US">
                <a:solidFill>
                  <a:schemeClr val="accent2"/>
                </a:solidFill>
              </a:rPr>
              <a:t>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2" end="2"/>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18435">
                                            <p:txEl>
                                              <p:pRg st="4" end="4"/>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18435">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8435">
                                            <p:txEl>
                                              <p:pRg st="6" end="6"/>
                                            </p:txEl>
                                          </p:spTgt>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18435">
                                            <p:txEl>
                                              <p:pRg st="7" end="7"/>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184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5">
            <a:extLst>
              <a:ext uri="{FF2B5EF4-FFF2-40B4-BE49-F238E27FC236}">
                <a16:creationId xmlns:a16="http://schemas.microsoft.com/office/drawing/2014/main" id="{33DF889C-5227-48A2-ACF8-90D613A272A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65FC602-583D-445A-8A0F-654D3D66976D}" type="slidenum">
              <a:rPr lang="zh-CN" altLang="en-US" sz="1400" smtClean="0"/>
              <a:pPr>
                <a:spcBef>
                  <a:spcPct val="0"/>
                </a:spcBef>
                <a:buFontTx/>
                <a:buNone/>
              </a:pPr>
              <a:t>80</a:t>
            </a:fld>
            <a:endParaRPr lang="en-US" altLang="zh-CN" sz="1400"/>
          </a:p>
        </p:txBody>
      </p:sp>
      <p:sp>
        <p:nvSpPr>
          <p:cNvPr id="84995" name="Rectangle 2">
            <a:extLst>
              <a:ext uri="{FF2B5EF4-FFF2-40B4-BE49-F238E27FC236}">
                <a16:creationId xmlns:a16="http://schemas.microsoft.com/office/drawing/2014/main" id="{DFF81E17-7AEC-4687-9363-197F731E19C1}"/>
              </a:ext>
            </a:extLst>
          </p:cNvPr>
          <p:cNvSpPr>
            <a:spLocks noGrp="1" noChangeArrowheads="1"/>
          </p:cNvSpPr>
          <p:nvPr>
            <p:ph type="title"/>
          </p:nvPr>
        </p:nvSpPr>
        <p:spPr/>
        <p:txBody>
          <a:bodyPr/>
          <a:lstStyle/>
          <a:p>
            <a:pPr eaLnBrk="1" hangingPunct="1"/>
            <a:r>
              <a:rPr lang="zh-CN" altLang="en-US" b="1"/>
              <a:t>选择局部应用</a:t>
            </a:r>
          </a:p>
        </p:txBody>
      </p:sp>
      <p:pic>
        <p:nvPicPr>
          <p:cNvPr id="84996" name="Picture 3">
            <a:extLst>
              <a:ext uri="{FF2B5EF4-FFF2-40B4-BE49-F238E27FC236}">
                <a16:creationId xmlns:a16="http://schemas.microsoft.com/office/drawing/2014/main" id="{D2C3E9AB-FA05-436A-B318-53DB841021F8}"/>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77813" y="1412875"/>
            <a:ext cx="8686800" cy="4776788"/>
          </a:xfr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5">
            <a:extLst>
              <a:ext uri="{FF2B5EF4-FFF2-40B4-BE49-F238E27FC236}">
                <a16:creationId xmlns:a16="http://schemas.microsoft.com/office/drawing/2014/main" id="{4CBFB52A-B0B4-4EDB-875F-00FF960BF67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E260F11-4F26-4A5B-8868-2519375B64C8}" type="slidenum">
              <a:rPr lang="zh-CN" altLang="en-US" sz="1400" smtClean="0"/>
              <a:pPr>
                <a:spcBef>
                  <a:spcPct val="0"/>
                </a:spcBef>
                <a:buFontTx/>
                <a:buNone/>
              </a:pPr>
              <a:t>81</a:t>
            </a:fld>
            <a:endParaRPr lang="en-US" altLang="zh-CN" sz="1400"/>
          </a:p>
        </p:txBody>
      </p:sp>
      <p:sp>
        <p:nvSpPr>
          <p:cNvPr id="86019" name="Rectangle 2">
            <a:extLst>
              <a:ext uri="{FF2B5EF4-FFF2-40B4-BE49-F238E27FC236}">
                <a16:creationId xmlns:a16="http://schemas.microsoft.com/office/drawing/2014/main" id="{009F5999-4140-4F6F-BDD9-5940AEA95344}"/>
              </a:ext>
            </a:extLst>
          </p:cNvPr>
          <p:cNvSpPr>
            <a:spLocks noGrp="1" noChangeArrowheads="1"/>
          </p:cNvSpPr>
          <p:nvPr>
            <p:ph type="title"/>
          </p:nvPr>
        </p:nvSpPr>
        <p:spPr/>
        <p:txBody>
          <a:bodyPr/>
          <a:lstStyle/>
          <a:p>
            <a:pPr eaLnBrk="1" hangingPunct="1"/>
            <a:r>
              <a:rPr lang="zh-CN" altLang="en-US" b="1"/>
              <a:t>逐一设计分</a:t>
            </a:r>
            <a:r>
              <a:rPr lang="en-US" altLang="zh-CN"/>
              <a:t>E-R</a:t>
            </a:r>
            <a:r>
              <a:rPr lang="zh-CN" altLang="en-US" b="1"/>
              <a:t>图</a:t>
            </a:r>
          </a:p>
        </p:txBody>
      </p:sp>
      <p:sp>
        <p:nvSpPr>
          <p:cNvPr id="86020" name="Rectangle 3">
            <a:extLst>
              <a:ext uri="{FF2B5EF4-FFF2-40B4-BE49-F238E27FC236}">
                <a16:creationId xmlns:a16="http://schemas.microsoft.com/office/drawing/2014/main" id="{7D0D1B33-4FD6-484F-B498-E4A2C6CAB77D}"/>
              </a:ext>
            </a:extLst>
          </p:cNvPr>
          <p:cNvSpPr>
            <a:spLocks noGrp="1" noChangeArrowheads="1"/>
          </p:cNvSpPr>
          <p:nvPr>
            <p:ph type="body" idx="1"/>
          </p:nvPr>
        </p:nvSpPr>
        <p:spPr>
          <a:xfrm>
            <a:off x="457200" y="1600200"/>
            <a:ext cx="8435975" cy="4525963"/>
          </a:xfrm>
        </p:spPr>
        <p:txBody>
          <a:bodyPr/>
          <a:lstStyle/>
          <a:p>
            <a:pPr marL="609600" indent="-609600" eaLnBrk="1" hangingPunct="1">
              <a:buFontTx/>
              <a:buNone/>
            </a:pPr>
            <a:r>
              <a:rPr lang="zh-CN" altLang="en-US" sz="4000"/>
              <a:t>任务</a:t>
            </a:r>
          </a:p>
          <a:p>
            <a:pPr marL="990600" lvl="1" indent="-533400" eaLnBrk="1" hangingPunct="1">
              <a:buFontTx/>
              <a:buAutoNum type="circleNumDbPlain"/>
            </a:pPr>
            <a:r>
              <a:rPr lang="zh-CN" altLang="en-US" sz="3600"/>
              <a:t>将各局部应用涉及的数据分别从数据字典中抽取出来</a:t>
            </a:r>
          </a:p>
          <a:p>
            <a:pPr marL="990600" lvl="1" indent="-533400" eaLnBrk="1" hangingPunct="1">
              <a:buFontTx/>
              <a:buAutoNum type="circleNumDbPlain"/>
            </a:pPr>
            <a:r>
              <a:rPr lang="zh-CN" altLang="en-US" sz="3600"/>
              <a:t>参照数据字典，标定各局部应用中的实体、实体的属性、实体的码</a:t>
            </a:r>
          </a:p>
          <a:p>
            <a:pPr marL="990600" lvl="1" indent="-533400" eaLnBrk="1" hangingPunct="1">
              <a:buFontTx/>
              <a:buAutoNum type="circleNumDbPlain"/>
            </a:pPr>
            <a:r>
              <a:rPr lang="zh-CN" altLang="en-US" sz="3600"/>
              <a:t>确定实体之间的联系及其类型 </a:t>
            </a:r>
            <a:r>
              <a:rPr lang="en-US" altLang="zh-CN" sz="3600"/>
              <a:t>(1:1</a:t>
            </a:r>
            <a:r>
              <a:rPr lang="zh-CN" altLang="en-US" sz="3600"/>
              <a:t>，</a:t>
            </a:r>
            <a:r>
              <a:rPr lang="en-US" altLang="zh-CN" sz="3600"/>
              <a:t>1:n</a:t>
            </a:r>
            <a:r>
              <a:rPr lang="zh-CN" altLang="en-US" sz="3600"/>
              <a:t>，</a:t>
            </a:r>
            <a:r>
              <a:rPr lang="en-US" altLang="zh-CN" sz="3600"/>
              <a:t>m:n)</a:t>
            </a:r>
            <a:endParaRPr lang="zh-CN" altLang="en-US" sz="360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5">
            <a:extLst>
              <a:ext uri="{FF2B5EF4-FFF2-40B4-BE49-F238E27FC236}">
                <a16:creationId xmlns:a16="http://schemas.microsoft.com/office/drawing/2014/main" id="{6515A0D9-F422-48E0-B5EC-3A26F9D6EED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29A068F-53DE-4CA2-A66C-405D80ED1345}" type="slidenum">
              <a:rPr lang="zh-CN" altLang="en-US" sz="1400" smtClean="0"/>
              <a:pPr>
                <a:spcBef>
                  <a:spcPct val="0"/>
                </a:spcBef>
                <a:buFontTx/>
                <a:buNone/>
              </a:pPr>
              <a:t>82</a:t>
            </a:fld>
            <a:endParaRPr lang="en-US" altLang="zh-CN" sz="1400"/>
          </a:p>
        </p:txBody>
      </p:sp>
      <p:sp>
        <p:nvSpPr>
          <p:cNvPr id="87043" name="Rectangle 2">
            <a:extLst>
              <a:ext uri="{FF2B5EF4-FFF2-40B4-BE49-F238E27FC236}">
                <a16:creationId xmlns:a16="http://schemas.microsoft.com/office/drawing/2014/main" id="{1FAA8BAC-A0EE-48D4-ACC2-E88B7C554627}"/>
              </a:ext>
            </a:extLst>
          </p:cNvPr>
          <p:cNvSpPr>
            <a:spLocks noGrp="1" noChangeArrowheads="1"/>
          </p:cNvSpPr>
          <p:nvPr>
            <p:ph type="title"/>
          </p:nvPr>
        </p:nvSpPr>
        <p:spPr/>
        <p:txBody>
          <a:bodyPr/>
          <a:lstStyle/>
          <a:p>
            <a:pPr eaLnBrk="1" hangingPunct="1"/>
            <a:r>
              <a:rPr lang="zh-CN" altLang="en-US" b="1">
                <a:solidFill>
                  <a:srgbClr val="3333CC"/>
                </a:solidFill>
              </a:rPr>
              <a:t>实体与属性的划分原则</a:t>
            </a:r>
          </a:p>
        </p:txBody>
      </p:sp>
      <p:sp>
        <p:nvSpPr>
          <p:cNvPr id="86020" name="Rectangle 3">
            <a:extLst>
              <a:ext uri="{FF2B5EF4-FFF2-40B4-BE49-F238E27FC236}">
                <a16:creationId xmlns:a16="http://schemas.microsoft.com/office/drawing/2014/main" id="{316215CC-5A83-4A28-BDD1-911F942CC831}"/>
              </a:ext>
            </a:extLst>
          </p:cNvPr>
          <p:cNvSpPr>
            <a:spLocks noGrp="1" noChangeArrowheads="1"/>
          </p:cNvSpPr>
          <p:nvPr>
            <p:ph type="body" idx="1"/>
          </p:nvPr>
        </p:nvSpPr>
        <p:spPr>
          <a:xfrm>
            <a:off x="457200" y="1600200"/>
            <a:ext cx="8229600" cy="3989388"/>
          </a:xfrm>
        </p:spPr>
        <p:txBody>
          <a:bodyPr/>
          <a:lstStyle/>
          <a:p>
            <a:pPr marL="990600" lvl="1" indent="-533400" eaLnBrk="1" hangingPunct="1">
              <a:buFontTx/>
              <a:buAutoNum type="circleNumDbPlain"/>
            </a:pPr>
            <a:r>
              <a:rPr lang="zh-CN" altLang="en-US" sz="3600">
                <a:solidFill>
                  <a:schemeClr val="accent2"/>
                </a:solidFill>
              </a:rPr>
              <a:t>属性不能再具有需要描述的性质。</a:t>
            </a:r>
            <a:r>
              <a:rPr lang="zh-CN" altLang="en-US" sz="3600"/>
              <a:t>即属性必须是不可分的数据项，不能再由另一些属性组成。</a:t>
            </a:r>
          </a:p>
          <a:p>
            <a:pPr marL="990600" lvl="1" indent="-533400" eaLnBrk="1" hangingPunct="1">
              <a:buFontTx/>
              <a:buAutoNum type="circleNumDbPlain"/>
            </a:pPr>
            <a:r>
              <a:rPr lang="zh-CN" altLang="en-US" sz="3600">
                <a:solidFill>
                  <a:schemeClr val="accent2"/>
                </a:solidFill>
              </a:rPr>
              <a:t>属性不能与其他实体具有联系。</a:t>
            </a:r>
            <a:br>
              <a:rPr lang="zh-CN" altLang="en-US" sz="3600"/>
            </a:br>
            <a:r>
              <a:rPr lang="zh-CN" altLang="en-US" sz="3600"/>
              <a:t>联系只发生在实体之间。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602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602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6">
            <a:extLst>
              <a:ext uri="{FF2B5EF4-FFF2-40B4-BE49-F238E27FC236}">
                <a16:creationId xmlns:a16="http://schemas.microsoft.com/office/drawing/2014/main" id="{C1132264-8A16-4496-9CC5-F3F62E2E084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41FD7F2-E1A6-4AEE-9F9B-054E48A0428C}" type="slidenum">
              <a:rPr lang="zh-CN" altLang="en-US" sz="1400" smtClean="0"/>
              <a:pPr>
                <a:spcBef>
                  <a:spcPct val="0"/>
                </a:spcBef>
                <a:buFontTx/>
                <a:buNone/>
              </a:pPr>
              <a:t>83</a:t>
            </a:fld>
            <a:endParaRPr lang="en-US" altLang="zh-CN" sz="1400"/>
          </a:p>
        </p:txBody>
      </p:sp>
      <p:pic>
        <p:nvPicPr>
          <p:cNvPr id="88067" name="Picture 4">
            <a:extLst>
              <a:ext uri="{FF2B5EF4-FFF2-40B4-BE49-F238E27FC236}">
                <a16:creationId xmlns:a16="http://schemas.microsoft.com/office/drawing/2014/main" id="{4408A9A8-4B30-48D4-8985-2401257BAA53}"/>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t="5286"/>
          <a:stretch>
            <a:fillRect/>
          </a:stretch>
        </p:blipFill>
        <p:spPr>
          <a:xfrm>
            <a:off x="1943100" y="260350"/>
            <a:ext cx="5329238" cy="2524125"/>
          </a:xfrm>
          <a:noFill/>
        </p:spPr>
      </p:pic>
      <p:pic>
        <p:nvPicPr>
          <p:cNvPr id="87044" name="Picture 6">
            <a:extLst>
              <a:ext uri="{FF2B5EF4-FFF2-40B4-BE49-F238E27FC236}">
                <a16:creationId xmlns:a16="http://schemas.microsoft.com/office/drawing/2014/main" id="{B16B3F3D-8318-441B-BF1C-CF7FACEC124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395288" y="3716338"/>
            <a:ext cx="8424862" cy="2547937"/>
          </a:xfrm>
          <a:noFill/>
        </p:spPr>
      </p:pic>
      <p:sp>
        <p:nvSpPr>
          <p:cNvPr id="87045" name="AutoShape 8">
            <a:extLst>
              <a:ext uri="{FF2B5EF4-FFF2-40B4-BE49-F238E27FC236}">
                <a16:creationId xmlns:a16="http://schemas.microsoft.com/office/drawing/2014/main" id="{81696EAC-EE5E-4A5B-8C92-E780291B5A5C}"/>
              </a:ext>
            </a:extLst>
          </p:cNvPr>
          <p:cNvSpPr>
            <a:spLocks noChangeArrowheads="1"/>
          </p:cNvSpPr>
          <p:nvPr/>
        </p:nvSpPr>
        <p:spPr bwMode="auto">
          <a:xfrm>
            <a:off x="4319588" y="2924175"/>
            <a:ext cx="576262" cy="720725"/>
          </a:xfrm>
          <a:prstGeom prst="downArrow">
            <a:avLst>
              <a:gd name="adj1" fmla="val 50000"/>
              <a:gd name="adj2" fmla="val 31267"/>
            </a:avLst>
          </a:prstGeom>
          <a:solidFill>
            <a:schemeClr val="accent1"/>
          </a:solidFill>
          <a:ln w="9525">
            <a:solidFill>
              <a:schemeClr val="tx1"/>
            </a:solidFill>
            <a:miter lim="800000"/>
            <a:headEnd/>
            <a:tailEnd/>
          </a:ln>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8070" name="Rectangle 10">
            <a:extLst>
              <a:ext uri="{FF2B5EF4-FFF2-40B4-BE49-F238E27FC236}">
                <a16:creationId xmlns:a16="http://schemas.microsoft.com/office/drawing/2014/main" id="{AC769712-8B96-44CB-8B2B-43D8A55C13CE}"/>
              </a:ext>
            </a:extLst>
          </p:cNvPr>
          <p:cNvSpPr>
            <a:spLocks noChangeArrowheads="1"/>
          </p:cNvSpPr>
          <p:nvPr/>
        </p:nvSpPr>
        <p:spPr bwMode="auto">
          <a:xfrm>
            <a:off x="5795963" y="1844675"/>
            <a:ext cx="1368425" cy="8636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04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70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5">
            <a:extLst>
              <a:ext uri="{FF2B5EF4-FFF2-40B4-BE49-F238E27FC236}">
                <a16:creationId xmlns:a16="http://schemas.microsoft.com/office/drawing/2014/main" id="{183770E4-5773-428F-B1FB-599F28B1EE1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B558AB5-A986-4C66-9C41-0708A1A3E943}" type="slidenum">
              <a:rPr lang="zh-CN" altLang="en-US" sz="1400" smtClean="0"/>
              <a:pPr>
                <a:spcBef>
                  <a:spcPct val="0"/>
                </a:spcBef>
                <a:buFontTx/>
                <a:buNone/>
              </a:pPr>
              <a:t>84</a:t>
            </a:fld>
            <a:endParaRPr lang="en-US" altLang="zh-CN" sz="1400"/>
          </a:p>
        </p:txBody>
      </p:sp>
      <p:sp>
        <p:nvSpPr>
          <p:cNvPr id="89091" name="Rectangle 3">
            <a:extLst>
              <a:ext uri="{FF2B5EF4-FFF2-40B4-BE49-F238E27FC236}">
                <a16:creationId xmlns:a16="http://schemas.microsoft.com/office/drawing/2014/main" id="{6B573AC3-FA99-4F6F-8453-FC4DF2D5F1E7}"/>
              </a:ext>
            </a:extLst>
          </p:cNvPr>
          <p:cNvSpPr>
            <a:spLocks noGrp="1" noChangeArrowheads="1"/>
          </p:cNvSpPr>
          <p:nvPr>
            <p:ph type="body" idx="1"/>
          </p:nvPr>
        </p:nvSpPr>
        <p:spPr>
          <a:xfrm>
            <a:off x="468313" y="919163"/>
            <a:ext cx="8229600" cy="4525962"/>
          </a:xfrm>
        </p:spPr>
        <p:txBody>
          <a:bodyPr/>
          <a:lstStyle/>
          <a:p>
            <a:pPr marL="609600" indent="-609600" eaLnBrk="1" hangingPunct="1">
              <a:buFontTx/>
              <a:buNone/>
            </a:pPr>
            <a:r>
              <a:rPr lang="zh-CN" altLang="en-US" sz="3600"/>
              <a:t>实例：销售管理子系统分</a:t>
            </a:r>
            <a:r>
              <a:rPr lang="en-US" altLang="zh-CN" sz="3600" b="1"/>
              <a:t>E-R</a:t>
            </a:r>
            <a:r>
              <a:rPr lang="zh-CN" altLang="en-US" sz="3600"/>
              <a:t>图的设计</a:t>
            </a:r>
          </a:p>
          <a:p>
            <a:pPr marL="609600" indent="-609600" eaLnBrk="1" hangingPunct="1">
              <a:buFontTx/>
              <a:buNone/>
            </a:pPr>
            <a:r>
              <a:rPr lang="zh-CN" altLang="en-US" sz="3600"/>
              <a:t>销售管理子系统的主要功能</a:t>
            </a:r>
          </a:p>
          <a:p>
            <a:pPr marL="990600" lvl="1" indent="-533400" eaLnBrk="1" hangingPunct="1">
              <a:buFontTx/>
              <a:buAutoNum type="circleNumDbPlain"/>
            </a:pPr>
            <a:r>
              <a:rPr lang="zh-CN" altLang="en-US" sz="3600"/>
              <a:t>处理顾客和销售员送来的订单</a:t>
            </a:r>
          </a:p>
          <a:p>
            <a:pPr marL="990600" lvl="1" indent="-533400" eaLnBrk="1" hangingPunct="1">
              <a:buFontTx/>
              <a:buAutoNum type="circleNumDbPlain"/>
            </a:pPr>
            <a:r>
              <a:rPr lang="zh-CN" altLang="en-US" sz="3600"/>
              <a:t>工厂是根据订货安排生产的</a:t>
            </a:r>
          </a:p>
          <a:p>
            <a:pPr marL="990600" lvl="1" indent="-533400" eaLnBrk="1" hangingPunct="1">
              <a:buFontTx/>
              <a:buAutoNum type="circleNumDbPlain"/>
            </a:pPr>
            <a:r>
              <a:rPr lang="zh-CN" altLang="en-US" sz="3600"/>
              <a:t>交出货物同时开出发票</a:t>
            </a:r>
          </a:p>
          <a:p>
            <a:pPr marL="990600" lvl="1" indent="-533400" eaLnBrk="1" hangingPunct="1">
              <a:buFontTx/>
              <a:buAutoNum type="circleNumDbPlain"/>
            </a:pPr>
            <a:r>
              <a:rPr lang="zh-CN" altLang="en-US" sz="3600"/>
              <a:t>收到顾客付款后，根据发票存根和信贷情况进行应收款处理</a:t>
            </a:r>
            <a:endParaRPr lang="zh-CN" altLang="en-US" sz="320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5">
            <a:extLst>
              <a:ext uri="{FF2B5EF4-FFF2-40B4-BE49-F238E27FC236}">
                <a16:creationId xmlns:a16="http://schemas.microsoft.com/office/drawing/2014/main" id="{CE90F2B3-7CB9-48AB-8A1F-5C884A91F2E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98FC769-5455-4E39-ADB6-8A5084A7E262}" type="slidenum">
              <a:rPr lang="zh-CN" altLang="en-US" sz="1400" smtClean="0"/>
              <a:pPr>
                <a:spcBef>
                  <a:spcPct val="0"/>
                </a:spcBef>
                <a:buFontTx/>
                <a:buNone/>
              </a:pPr>
              <a:t>85</a:t>
            </a:fld>
            <a:endParaRPr lang="en-US" altLang="zh-CN" sz="1400"/>
          </a:p>
        </p:txBody>
      </p:sp>
      <p:sp>
        <p:nvSpPr>
          <p:cNvPr id="90115" name="Rectangle 2">
            <a:extLst>
              <a:ext uri="{FF2B5EF4-FFF2-40B4-BE49-F238E27FC236}">
                <a16:creationId xmlns:a16="http://schemas.microsoft.com/office/drawing/2014/main" id="{40132060-3348-4E7B-9D31-FD54F125DF36}"/>
              </a:ext>
            </a:extLst>
          </p:cNvPr>
          <p:cNvSpPr>
            <a:spLocks noGrp="1" noChangeArrowheads="1"/>
          </p:cNvSpPr>
          <p:nvPr>
            <p:ph type="title"/>
          </p:nvPr>
        </p:nvSpPr>
        <p:spPr/>
        <p:txBody>
          <a:bodyPr/>
          <a:lstStyle/>
          <a:p>
            <a:pPr eaLnBrk="1" hangingPunct="1"/>
            <a:r>
              <a:rPr lang="zh-CN" altLang="en-US" b="1"/>
              <a:t>逐一设计分</a:t>
            </a:r>
            <a:r>
              <a:rPr lang="en-US" altLang="zh-CN"/>
              <a:t>E-R</a:t>
            </a:r>
            <a:r>
              <a:rPr lang="zh-CN" altLang="en-US" b="1"/>
              <a:t>图</a:t>
            </a:r>
          </a:p>
        </p:txBody>
      </p:sp>
      <p:pic>
        <p:nvPicPr>
          <p:cNvPr id="90116" name="Picture 4">
            <a:extLst>
              <a:ext uri="{FF2B5EF4-FFF2-40B4-BE49-F238E27FC236}">
                <a16:creationId xmlns:a16="http://schemas.microsoft.com/office/drawing/2014/main" id="{8A0A59FB-ECBB-4B4E-93E4-15764AE10AC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71550" y="1700213"/>
            <a:ext cx="6551613" cy="4073525"/>
          </a:xfrm>
          <a:noFill/>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5">
            <a:extLst>
              <a:ext uri="{FF2B5EF4-FFF2-40B4-BE49-F238E27FC236}">
                <a16:creationId xmlns:a16="http://schemas.microsoft.com/office/drawing/2014/main" id="{3BA019B7-1260-4F2F-BA18-1FC80A8D299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EFE66C2-0BDB-4FC8-993B-A398405CAF6A}" type="slidenum">
              <a:rPr lang="zh-CN" altLang="en-US" sz="1400" smtClean="0"/>
              <a:pPr>
                <a:spcBef>
                  <a:spcPct val="0"/>
                </a:spcBef>
                <a:buFontTx/>
                <a:buNone/>
              </a:pPr>
              <a:t>86</a:t>
            </a:fld>
            <a:endParaRPr lang="en-US" altLang="zh-CN" sz="1400"/>
          </a:p>
        </p:txBody>
      </p:sp>
      <p:sp>
        <p:nvSpPr>
          <p:cNvPr id="91139" name="Rectangle 3">
            <a:extLst>
              <a:ext uri="{FF2B5EF4-FFF2-40B4-BE49-F238E27FC236}">
                <a16:creationId xmlns:a16="http://schemas.microsoft.com/office/drawing/2014/main" id="{676F3165-0F59-41B2-9DB3-9097B6CD16EF}"/>
              </a:ext>
            </a:extLst>
          </p:cNvPr>
          <p:cNvSpPr>
            <a:spLocks noGrp="1" noChangeArrowheads="1"/>
          </p:cNvSpPr>
          <p:nvPr>
            <p:ph type="body" idx="1"/>
          </p:nvPr>
        </p:nvSpPr>
        <p:spPr>
          <a:xfrm>
            <a:off x="393700" y="549275"/>
            <a:ext cx="8281988" cy="5472113"/>
          </a:xfrm>
        </p:spPr>
        <p:txBody>
          <a:bodyPr/>
          <a:lstStyle/>
          <a:p>
            <a:pPr marL="0" indent="0" eaLnBrk="1" hangingPunct="1">
              <a:buFontTx/>
              <a:buNone/>
              <a:tabLst>
                <a:tab pos="901700" algn="l"/>
              </a:tabLst>
            </a:pPr>
            <a:r>
              <a:rPr lang="zh-CN" altLang="en-US" sz="3600"/>
              <a:t>参照第二层数据流图和数据字典，遵循两个准则，进行如下调整：</a:t>
            </a:r>
          </a:p>
          <a:p>
            <a:pPr marL="901700" lvl="1" indent="-636588" eaLnBrk="1" hangingPunct="1">
              <a:buFontTx/>
              <a:buAutoNum type="circleNumDbPlain"/>
              <a:tabLst>
                <a:tab pos="901700" algn="l"/>
              </a:tabLst>
            </a:pPr>
            <a:r>
              <a:rPr lang="zh-CN" altLang="en-US" sz="3600"/>
              <a:t>订单与订单细节是</a:t>
            </a:r>
            <a:r>
              <a:rPr lang="en-US" altLang="zh-CN" sz="3600"/>
              <a:t>1∶</a:t>
            </a:r>
            <a:r>
              <a:rPr lang="en-US" altLang="zh-CN" sz="3600" i="1"/>
              <a:t>n </a:t>
            </a:r>
            <a:r>
              <a:rPr lang="zh-CN" altLang="en-US" sz="3600"/>
              <a:t>的联系</a:t>
            </a:r>
          </a:p>
          <a:p>
            <a:pPr marL="901700" lvl="1" indent="-636588" eaLnBrk="1" hangingPunct="1">
              <a:buFontTx/>
              <a:buAutoNum type="circleNumDbPlain"/>
              <a:tabLst>
                <a:tab pos="901700" algn="l"/>
              </a:tabLst>
            </a:pPr>
            <a:r>
              <a:rPr lang="zh-CN" altLang="en-US" sz="3600"/>
              <a:t>原订单和产品的联系实际上是订单细节和产品的联系</a:t>
            </a:r>
          </a:p>
          <a:p>
            <a:pPr marL="901700" lvl="1" indent="-636588" eaLnBrk="1" hangingPunct="1">
              <a:buFontTx/>
              <a:buAutoNum type="circleNumDbPlain"/>
              <a:tabLst>
                <a:tab pos="901700" algn="l"/>
              </a:tabLst>
            </a:pPr>
            <a:r>
              <a:rPr lang="zh-CN" altLang="en-US" sz="3600"/>
              <a:t>“发票主清单”是一个数据存储，不必作为实体加入分</a:t>
            </a:r>
            <a:r>
              <a:rPr lang="en-US" altLang="zh-CN" sz="3600"/>
              <a:t>E-R</a:t>
            </a:r>
            <a:r>
              <a:rPr lang="zh-CN" altLang="en-US" sz="3600"/>
              <a:t>图</a:t>
            </a:r>
          </a:p>
          <a:p>
            <a:pPr marL="901700" lvl="1" indent="-636588" eaLnBrk="1" hangingPunct="1">
              <a:buFontTx/>
              <a:buAutoNum type="circleNumDbPlain"/>
              <a:tabLst>
                <a:tab pos="901700" algn="l"/>
              </a:tabLst>
            </a:pPr>
            <a:r>
              <a:rPr lang="zh-CN" altLang="en-US" sz="3600"/>
              <a:t>工厂对大宗订货给予优惠，应增加折扣规则</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6">
            <a:extLst>
              <a:ext uri="{FF2B5EF4-FFF2-40B4-BE49-F238E27FC236}">
                <a16:creationId xmlns:a16="http://schemas.microsoft.com/office/drawing/2014/main" id="{F7646224-D385-4406-ACA0-70349819DE5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C67E531-EF53-467E-9005-345CC95025C0}" type="slidenum">
              <a:rPr lang="zh-CN" altLang="en-US" sz="1400" smtClean="0"/>
              <a:pPr>
                <a:spcBef>
                  <a:spcPct val="0"/>
                </a:spcBef>
                <a:buFontTx/>
                <a:buNone/>
              </a:pPr>
              <a:t>87</a:t>
            </a:fld>
            <a:endParaRPr lang="en-US" altLang="zh-CN" sz="1400"/>
          </a:p>
        </p:txBody>
      </p:sp>
      <p:sp>
        <p:nvSpPr>
          <p:cNvPr id="92163" name="Rectangle 4">
            <a:extLst>
              <a:ext uri="{FF2B5EF4-FFF2-40B4-BE49-F238E27FC236}">
                <a16:creationId xmlns:a16="http://schemas.microsoft.com/office/drawing/2014/main" id="{DBE1B8FA-C8A5-4C37-91A4-C11AA5FAA6BF}"/>
              </a:ext>
            </a:extLst>
          </p:cNvPr>
          <p:cNvSpPr>
            <a:spLocks noGrp="1" noChangeArrowheads="1"/>
          </p:cNvSpPr>
          <p:nvPr>
            <p:ph type="body" sz="half" idx="1"/>
          </p:nvPr>
        </p:nvSpPr>
        <p:spPr>
          <a:xfrm>
            <a:off x="539750" y="908050"/>
            <a:ext cx="8362950" cy="4525963"/>
          </a:xfrm>
        </p:spPr>
        <p:txBody>
          <a:bodyPr/>
          <a:lstStyle/>
          <a:p>
            <a:pPr eaLnBrk="1" hangingPunct="1">
              <a:buFontTx/>
              <a:buNone/>
            </a:pPr>
            <a:r>
              <a:rPr lang="zh-CN" altLang="en-US" sz="3600"/>
              <a:t>分</a:t>
            </a:r>
            <a:r>
              <a:rPr lang="en-US" altLang="zh-CN" sz="3600"/>
              <a:t>E-R</a:t>
            </a:r>
            <a:r>
              <a:rPr lang="zh-CN" altLang="en-US" sz="3600"/>
              <a:t>图如下图所示</a:t>
            </a:r>
          </a:p>
          <a:p>
            <a:pPr eaLnBrk="1" hangingPunct="1"/>
            <a:endParaRPr lang="zh-CN" altLang="en-US" sz="3600"/>
          </a:p>
        </p:txBody>
      </p:sp>
      <p:pic>
        <p:nvPicPr>
          <p:cNvPr id="92164" name="Picture 8">
            <a:extLst>
              <a:ext uri="{FF2B5EF4-FFF2-40B4-BE49-F238E27FC236}">
                <a16:creationId xmlns:a16="http://schemas.microsoft.com/office/drawing/2014/main" id="{8CFD9556-6748-4C93-9020-A1771B89818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827088" y="1916113"/>
            <a:ext cx="7561262" cy="4116387"/>
          </a:xfrm>
          <a:noFill/>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5">
            <a:extLst>
              <a:ext uri="{FF2B5EF4-FFF2-40B4-BE49-F238E27FC236}">
                <a16:creationId xmlns:a16="http://schemas.microsoft.com/office/drawing/2014/main" id="{294B0CC1-02D7-4721-BB18-0C3EB2D8A29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B3C584D-569A-4DB1-8F75-B0F68B97C6FC}" type="slidenum">
              <a:rPr lang="zh-CN" altLang="en-US" sz="1400" smtClean="0"/>
              <a:pPr>
                <a:spcBef>
                  <a:spcPct val="0"/>
                </a:spcBef>
                <a:buFontTx/>
                <a:buNone/>
              </a:pPr>
              <a:t>88</a:t>
            </a:fld>
            <a:endParaRPr lang="en-US" altLang="zh-CN" sz="1400"/>
          </a:p>
        </p:txBody>
      </p:sp>
      <p:sp>
        <p:nvSpPr>
          <p:cNvPr id="93187" name="Rectangle 3">
            <a:extLst>
              <a:ext uri="{FF2B5EF4-FFF2-40B4-BE49-F238E27FC236}">
                <a16:creationId xmlns:a16="http://schemas.microsoft.com/office/drawing/2014/main" id="{8A73E08B-A4D5-4D36-8BF1-4A36A985243D}"/>
              </a:ext>
            </a:extLst>
          </p:cNvPr>
          <p:cNvSpPr>
            <a:spLocks noGrp="1" noChangeArrowheads="1"/>
          </p:cNvSpPr>
          <p:nvPr>
            <p:ph type="body" idx="1"/>
          </p:nvPr>
        </p:nvSpPr>
        <p:spPr>
          <a:xfrm>
            <a:off x="0" y="477838"/>
            <a:ext cx="8893175" cy="6264275"/>
          </a:xfrm>
        </p:spPr>
        <p:txBody>
          <a:bodyPr/>
          <a:lstStyle/>
          <a:p>
            <a:pPr eaLnBrk="1" hangingPunct="1">
              <a:lnSpc>
                <a:spcPct val="90000"/>
              </a:lnSpc>
            </a:pPr>
            <a:r>
              <a:rPr lang="zh-CN" altLang="en-US" sz="3600"/>
              <a:t>对每个实体定义的属性如下：</a:t>
            </a:r>
          </a:p>
          <a:p>
            <a:pPr lvl="1" eaLnBrk="1" hangingPunct="1">
              <a:lnSpc>
                <a:spcPct val="90000"/>
              </a:lnSpc>
            </a:pPr>
            <a:r>
              <a:rPr lang="zh-CN" altLang="en-US" sz="3200"/>
              <a:t>顾客：</a:t>
            </a:r>
            <a:r>
              <a:rPr lang="en-US" altLang="zh-CN" sz="3200"/>
              <a:t>{</a:t>
            </a:r>
            <a:r>
              <a:rPr lang="zh-CN" altLang="en-US" sz="3200" u="sng">
                <a:solidFill>
                  <a:schemeClr val="accent2"/>
                </a:solidFill>
              </a:rPr>
              <a:t>顾客号</a:t>
            </a:r>
            <a:r>
              <a:rPr lang="zh-CN" altLang="en-US" sz="3200"/>
              <a:t>，顾客名，地址，电话，信贷状况，账目余额</a:t>
            </a:r>
            <a:r>
              <a:rPr lang="en-US" altLang="zh-CN" sz="3200"/>
              <a:t>}</a:t>
            </a:r>
          </a:p>
          <a:p>
            <a:pPr lvl="1" eaLnBrk="1" hangingPunct="1">
              <a:lnSpc>
                <a:spcPct val="90000"/>
              </a:lnSpc>
            </a:pPr>
            <a:r>
              <a:rPr lang="zh-CN" altLang="en-US" sz="3200"/>
              <a:t>订单：</a:t>
            </a:r>
            <a:r>
              <a:rPr lang="en-US" altLang="zh-CN" sz="3200"/>
              <a:t>{</a:t>
            </a:r>
            <a:r>
              <a:rPr lang="zh-CN" altLang="en-US" sz="3200" u="sng">
                <a:solidFill>
                  <a:schemeClr val="accent2"/>
                </a:solidFill>
              </a:rPr>
              <a:t>订单号</a:t>
            </a:r>
            <a:r>
              <a:rPr lang="zh-CN" altLang="en-US" sz="3200"/>
              <a:t>，顾客号，订货项数，订货日期，交货日期，工种号，生产地点</a:t>
            </a:r>
            <a:r>
              <a:rPr lang="en-US" altLang="zh-CN" sz="3200"/>
              <a:t>}</a:t>
            </a:r>
          </a:p>
          <a:p>
            <a:pPr lvl="1" eaLnBrk="1" hangingPunct="1">
              <a:lnSpc>
                <a:spcPct val="90000"/>
              </a:lnSpc>
            </a:pPr>
            <a:r>
              <a:rPr lang="zh-CN" altLang="en-US" sz="3200"/>
              <a:t>订单细则：</a:t>
            </a:r>
            <a:r>
              <a:rPr lang="en-US" altLang="zh-CN" sz="3200"/>
              <a:t>{</a:t>
            </a:r>
            <a:r>
              <a:rPr lang="zh-CN" altLang="en-US" sz="3200" u="sng">
                <a:solidFill>
                  <a:schemeClr val="accent2"/>
                </a:solidFill>
              </a:rPr>
              <a:t>订单号，细则号</a:t>
            </a:r>
            <a:r>
              <a:rPr lang="zh-CN" altLang="en-US" sz="3200"/>
              <a:t>，零件号，订货数，金额</a:t>
            </a:r>
            <a:r>
              <a:rPr lang="en-US" altLang="zh-CN" sz="3200"/>
              <a:t>}</a:t>
            </a:r>
          </a:p>
          <a:p>
            <a:pPr lvl="1" eaLnBrk="1" hangingPunct="1">
              <a:lnSpc>
                <a:spcPct val="90000"/>
              </a:lnSpc>
            </a:pPr>
            <a:r>
              <a:rPr lang="zh-CN" altLang="en-US" sz="3200"/>
              <a:t>应收账款：</a:t>
            </a:r>
            <a:r>
              <a:rPr lang="en-US" altLang="zh-CN" sz="3200"/>
              <a:t>{</a:t>
            </a:r>
            <a:r>
              <a:rPr lang="zh-CN" altLang="en-US" sz="3200" u="sng">
                <a:solidFill>
                  <a:schemeClr val="accent2"/>
                </a:solidFill>
              </a:rPr>
              <a:t>顾客号，订单号</a:t>
            </a:r>
            <a:r>
              <a:rPr lang="zh-CN" altLang="en-US" sz="3200"/>
              <a:t>，发票号，应收金额，支付日期，支付金额，当前余额，货款限额</a:t>
            </a:r>
            <a:r>
              <a:rPr lang="en-US" altLang="zh-CN" sz="3200"/>
              <a:t>}</a:t>
            </a:r>
          </a:p>
          <a:p>
            <a:pPr lvl="1" eaLnBrk="1" hangingPunct="1">
              <a:lnSpc>
                <a:spcPct val="90000"/>
              </a:lnSpc>
            </a:pPr>
            <a:r>
              <a:rPr lang="zh-CN" altLang="en-US" sz="3200"/>
              <a:t>产品描述：</a:t>
            </a:r>
            <a:r>
              <a:rPr lang="en-US" altLang="zh-CN" sz="3200"/>
              <a:t>{</a:t>
            </a:r>
            <a:r>
              <a:rPr lang="zh-CN" altLang="en-US" sz="3200" u="sng">
                <a:solidFill>
                  <a:schemeClr val="accent2"/>
                </a:solidFill>
              </a:rPr>
              <a:t>产品号</a:t>
            </a:r>
            <a:r>
              <a:rPr lang="zh-CN" altLang="en-US" sz="3200"/>
              <a:t>，产品名，单价，重量</a:t>
            </a:r>
            <a:r>
              <a:rPr lang="en-US" altLang="zh-CN" sz="3200"/>
              <a:t>}</a:t>
            </a:r>
          </a:p>
          <a:p>
            <a:pPr lvl="1" eaLnBrk="1" hangingPunct="1">
              <a:lnSpc>
                <a:spcPct val="90000"/>
              </a:lnSpc>
            </a:pPr>
            <a:r>
              <a:rPr lang="zh-CN" altLang="en-US" sz="3200"/>
              <a:t>折扣规则：</a:t>
            </a:r>
            <a:r>
              <a:rPr lang="en-US" altLang="zh-CN" sz="3200"/>
              <a:t>{</a:t>
            </a:r>
            <a:r>
              <a:rPr lang="zh-CN" altLang="en-US" sz="3200" u="sng">
                <a:solidFill>
                  <a:schemeClr val="accent2"/>
                </a:solidFill>
              </a:rPr>
              <a:t>产品号，订货量</a:t>
            </a:r>
            <a:r>
              <a:rPr lang="zh-CN" altLang="en-US" sz="3200"/>
              <a:t>，折扣</a:t>
            </a:r>
            <a:r>
              <a:rPr lang="en-US" altLang="zh-CN" sz="3200"/>
              <a:t>}</a:t>
            </a:r>
            <a:endParaRPr lang="zh-CN" altLang="en-US" sz="32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5">
            <a:extLst>
              <a:ext uri="{FF2B5EF4-FFF2-40B4-BE49-F238E27FC236}">
                <a16:creationId xmlns:a16="http://schemas.microsoft.com/office/drawing/2014/main" id="{F61855DB-7FE4-40D9-A990-3C08F297D85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9F1E8C6-635C-45F3-B2CB-F37CDE34A8EB}" type="slidenum">
              <a:rPr lang="zh-CN" altLang="en-US" sz="1400" smtClean="0"/>
              <a:pPr>
                <a:spcBef>
                  <a:spcPct val="0"/>
                </a:spcBef>
                <a:buFontTx/>
                <a:buNone/>
              </a:pPr>
              <a:t>89</a:t>
            </a:fld>
            <a:endParaRPr lang="en-US" altLang="zh-CN" sz="1400"/>
          </a:p>
        </p:txBody>
      </p:sp>
      <p:sp>
        <p:nvSpPr>
          <p:cNvPr id="94211" name="Rectangle 2">
            <a:extLst>
              <a:ext uri="{FF2B5EF4-FFF2-40B4-BE49-F238E27FC236}">
                <a16:creationId xmlns:a16="http://schemas.microsoft.com/office/drawing/2014/main" id="{CA6CD2EE-235F-44E0-92E3-6645D388E602}"/>
              </a:ext>
            </a:extLst>
          </p:cNvPr>
          <p:cNvSpPr>
            <a:spLocks noGrp="1" noChangeArrowheads="1"/>
          </p:cNvSpPr>
          <p:nvPr>
            <p:ph type="title"/>
          </p:nvPr>
        </p:nvSpPr>
        <p:spPr/>
        <p:txBody>
          <a:bodyPr/>
          <a:lstStyle/>
          <a:p>
            <a:pPr eaLnBrk="1" hangingPunct="1"/>
            <a:r>
              <a:rPr lang="en-US" altLang="zh-CN" b="1"/>
              <a:t>E-R</a:t>
            </a:r>
            <a:r>
              <a:rPr lang="zh-CN" altLang="en-US" b="1"/>
              <a:t>图的集成</a:t>
            </a:r>
          </a:p>
        </p:txBody>
      </p:sp>
      <p:sp>
        <p:nvSpPr>
          <p:cNvPr id="94212" name="Rectangle 3">
            <a:extLst>
              <a:ext uri="{FF2B5EF4-FFF2-40B4-BE49-F238E27FC236}">
                <a16:creationId xmlns:a16="http://schemas.microsoft.com/office/drawing/2014/main" id="{65DD56EE-A976-4BB6-9A8D-12B7DA2391D3}"/>
              </a:ext>
            </a:extLst>
          </p:cNvPr>
          <p:cNvSpPr>
            <a:spLocks noGrp="1" noChangeArrowheads="1"/>
          </p:cNvSpPr>
          <p:nvPr>
            <p:ph type="body" idx="1"/>
          </p:nvPr>
        </p:nvSpPr>
        <p:spPr/>
        <p:txBody>
          <a:bodyPr/>
          <a:lstStyle/>
          <a:p>
            <a:pPr eaLnBrk="1" hangingPunct="1">
              <a:buFontTx/>
              <a:buNone/>
            </a:pPr>
            <a:r>
              <a:rPr lang="zh-CN" altLang="en-US" sz="3600"/>
              <a:t>  各个局部</a:t>
            </a:r>
            <a:r>
              <a:rPr lang="en-US" altLang="zh-CN" sz="3600"/>
              <a:t>E-R</a:t>
            </a:r>
            <a:r>
              <a:rPr lang="zh-CN" altLang="en-US" sz="3600"/>
              <a:t>图即分</a:t>
            </a:r>
            <a:r>
              <a:rPr lang="en-US" altLang="zh-CN" sz="3600"/>
              <a:t>E-R</a:t>
            </a:r>
            <a:r>
              <a:rPr lang="zh-CN" altLang="en-US" sz="3600"/>
              <a:t>图建立好后，还需要对它们进行合并，集成为一个整体的数据概念结构即总</a:t>
            </a:r>
            <a:r>
              <a:rPr lang="en-US" altLang="zh-CN" sz="3600"/>
              <a:t>E-R</a:t>
            </a:r>
            <a:r>
              <a:rPr lang="zh-CN" altLang="en-US" sz="3600"/>
              <a:t>图。</a:t>
            </a:r>
          </a:p>
          <a:p>
            <a:pPr eaLnBrk="1" hangingPunct="1"/>
            <a:endParaRPr lang="zh-CN" altLang="en-US" sz="3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a:extLst>
              <a:ext uri="{FF2B5EF4-FFF2-40B4-BE49-F238E27FC236}">
                <a16:creationId xmlns:a16="http://schemas.microsoft.com/office/drawing/2014/main" id="{0F1AA76F-2650-46C4-982A-63707212032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50201F2-418A-46C7-8B66-078216DE1BA4}" type="slidenum">
              <a:rPr lang="zh-CN" altLang="en-US" sz="1400" smtClean="0"/>
              <a:pPr>
                <a:spcBef>
                  <a:spcPct val="0"/>
                </a:spcBef>
                <a:buFontTx/>
                <a:buNone/>
              </a:pPr>
              <a:t>9</a:t>
            </a:fld>
            <a:endParaRPr lang="en-US" altLang="zh-CN" sz="1400"/>
          </a:p>
        </p:txBody>
      </p:sp>
      <p:sp>
        <p:nvSpPr>
          <p:cNvPr id="12291" name="Rectangle 3">
            <a:extLst>
              <a:ext uri="{FF2B5EF4-FFF2-40B4-BE49-F238E27FC236}">
                <a16:creationId xmlns:a16="http://schemas.microsoft.com/office/drawing/2014/main" id="{EF4DDFDB-AD6F-4606-807E-94FB779B386B}"/>
              </a:ext>
            </a:extLst>
          </p:cNvPr>
          <p:cNvSpPr>
            <a:spLocks noGrp="1" noChangeArrowheads="1"/>
          </p:cNvSpPr>
          <p:nvPr>
            <p:ph type="body" idx="1"/>
          </p:nvPr>
        </p:nvSpPr>
        <p:spPr/>
        <p:txBody>
          <a:bodyPr/>
          <a:lstStyle/>
          <a:p>
            <a:pPr eaLnBrk="1" hangingPunct="1"/>
            <a:r>
              <a:rPr lang="zh-CN" altLang="en-US" sz="3600"/>
              <a:t>计算机辅助设计</a:t>
            </a:r>
          </a:p>
          <a:p>
            <a:pPr lvl="1" eaLnBrk="1" hangingPunct="1"/>
            <a:r>
              <a:rPr lang="en-US" altLang="zh-CN" sz="3200"/>
              <a:t>ORACLE Designer 2000</a:t>
            </a:r>
          </a:p>
          <a:p>
            <a:pPr lvl="1" eaLnBrk="1" hangingPunct="1"/>
            <a:r>
              <a:rPr lang="en-US" altLang="zh-CN" sz="3200"/>
              <a:t>SYBASE PowerDesigner</a:t>
            </a:r>
          </a:p>
          <a:p>
            <a:pPr lvl="1" eaLnBrk="1" hangingPunct="1"/>
            <a:r>
              <a:rPr lang="en-US" altLang="zh-CN" sz="3200">
                <a:solidFill>
                  <a:srgbClr val="3333CC"/>
                </a:solidFill>
              </a:rPr>
              <a:t>Visio</a:t>
            </a:r>
          </a:p>
          <a:p>
            <a:pPr eaLnBrk="1" hangingPunct="1"/>
            <a:endParaRPr lang="zh-CN" altLang="en-US" sz="360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5">
            <a:extLst>
              <a:ext uri="{FF2B5EF4-FFF2-40B4-BE49-F238E27FC236}">
                <a16:creationId xmlns:a16="http://schemas.microsoft.com/office/drawing/2014/main" id="{527C7058-4896-414A-BD62-4F30100D241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9FE9B70-43C3-40A4-B287-AD76B2DF10FA}" type="slidenum">
              <a:rPr lang="zh-CN" altLang="en-US" sz="1400" smtClean="0"/>
              <a:pPr>
                <a:spcBef>
                  <a:spcPct val="0"/>
                </a:spcBef>
                <a:buFontTx/>
                <a:buNone/>
              </a:pPr>
              <a:t>90</a:t>
            </a:fld>
            <a:endParaRPr lang="en-US" altLang="zh-CN" sz="1400"/>
          </a:p>
        </p:txBody>
      </p:sp>
      <p:sp>
        <p:nvSpPr>
          <p:cNvPr id="95235" name="Rectangle 2">
            <a:extLst>
              <a:ext uri="{FF2B5EF4-FFF2-40B4-BE49-F238E27FC236}">
                <a16:creationId xmlns:a16="http://schemas.microsoft.com/office/drawing/2014/main" id="{F1114AD7-5263-4BF9-BF3B-F9848F0A62AE}"/>
              </a:ext>
            </a:extLst>
          </p:cNvPr>
          <p:cNvSpPr>
            <a:spLocks noGrp="1" noChangeArrowheads="1"/>
          </p:cNvSpPr>
          <p:nvPr>
            <p:ph type="title"/>
          </p:nvPr>
        </p:nvSpPr>
        <p:spPr/>
        <p:txBody>
          <a:bodyPr/>
          <a:lstStyle/>
          <a:p>
            <a:pPr eaLnBrk="1" hangingPunct="1"/>
            <a:r>
              <a:rPr lang="en-US" altLang="zh-CN" b="1"/>
              <a:t>E-R</a:t>
            </a:r>
            <a:r>
              <a:rPr lang="zh-CN" altLang="en-US" b="1"/>
              <a:t>图集成的两种方式</a:t>
            </a:r>
          </a:p>
        </p:txBody>
      </p:sp>
      <p:sp>
        <p:nvSpPr>
          <p:cNvPr id="118787" name="Rectangle 3">
            <a:extLst>
              <a:ext uri="{FF2B5EF4-FFF2-40B4-BE49-F238E27FC236}">
                <a16:creationId xmlns:a16="http://schemas.microsoft.com/office/drawing/2014/main" id="{E7BCED24-ABAA-4A51-9D98-67EB8AC3E459}"/>
              </a:ext>
            </a:extLst>
          </p:cNvPr>
          <p:cNvSpPr>
            <a:spLocks noGrp="1" noChangeArrowheads="1"/>
          </p:cNvSpPr>
          <p:nvPr>
            <p:ph type="body" idx="1"/>
          </p:nvPr>
        </p:nvSpPr>
        <p:spPr/>
        <p:txBody>
          <a:bodyPr/>
          <a:lstStyle/>
          <a:p>
            <a:pPr eaLnBrk="1" hangingPunct="1"/>
            <a:r>
              <a:rPr lang="zh-CN" altLang="en-US" sz="3600">
                <a:solidFill>
                  <a:schemeClr val="accent2"/>
                </a:solidFill>
              </a:rPr>
              <a:t>多个分</a:t>
            </a:r>
            <a:r>
              <a:rPr lang="en-US" altLang="zh-CN" sz="3600">
                <a:solidFill>
                  <a:schemeClr val="accent2"/>
                </a:solidFill>
              </a:rPr>
              <a:t>E-R</a:t>
            </a:r>
            <a:r>
              <a:rPr lang="zh-CN" altLang="en-US" sz="3600">
                <a:solidFill>
                  <a:schemeClr val="accent2"/>
                </a:solidFill>
              </a:rPr>
              <a:t>图一次集成</a:t>
            </a:r>
          </a:p>
          <a:p>
            <a:pPr lvl="1" eaLnBrk="1" hangingPunct="1">
              <a:buFont typeface="Wingdings" panose="05000000000000000000" pitchFamily="2" charset="2"/>
              <a:buChar char="ü"/>
            </a:pPr>
            <a:r>
              <a:rPr lang="zh-CN" altLang="en-US" sz="3600"/>
              <a:t>一次集成多个分</a:t>
            </a:r>
            <a:r>
              <a:rPr lang="en-US" altLang="zh-CN" sz="3600"/>
              <a:t>E-R</a:t>
            </a:r>
            <a:r>
              <a:rPr lang="zh-CN" altLang="en-US" sz="3600"/>
              <a:t>图</a:t>
            </a:r>
          </a:p>
          <a:p>
            <a:pPr lvl="1" eaLnBrk="1" hangingPunct="1">
              <a:buFont typeface="Wingdings" panose="05000000000000000000" pitchFamily="2" charset="2"/>
              <a:buChar char="ü"/>
            </a:pPr>
            <a:r>
              <a:rPr lang="zh-CN" altLang="en-US" sz="3600"/>
              <a:t>适用于局部</a:t>
            </a:r>
            <a:r>
              <a:rPr lang="en-US" altLang="zh-CN" sz="3600"/>
              <a:t>E-R</a:t>
            </a:r>
            <a:r>
              <a:rPr lang="zh-CN" altLang="en-US" sz="3600"/>
              <a:t>图比较简单</a:t>
            </a:r>
          </a:p>
          <a:p>
            <a:pPr eaLnBrk="1" hangingPunct="1"/>
            <a:r>
              <a:rPr lang="zh-CN" altLang="en-US" sz="3600">
                <a:solidFill>
                  <a:schemeClr val="accent2"/>
                </a:solidFill>
              </a:rPr>
              <a:t>逐步集成</a:t>
            </a:r>
          </a:p>
          <a:p>
            <a:pPr lvl="1" eaLnBrk="1" hangingPunct="1"/>
            <a:r>
              <a:rPr lang="zh-CN" altLang="en-US" sz="3600"/>
              <a:t>用累加的方式一次集成两个分</a:t>
            </a:r>
            <a:r>
              <a:rPr lang="en-US" altLang="zh-CN" sz="3600"/>
              <a:t>E-R</a:t>
            </a:r>
            <a:r>
              <a:rPr lang="zh-CN" altLang="en-US" sz="3600"/>
              <a:t>图</a:t>
            </a:r>
          </a:p>
          <a:p>
            <a:pPr eaLnBrk="1" hangingPunct="1"/>
            <a:endParaRPr lang="zh-CN" altLang="en-US" sz="4400"/>
          </a:p>
          <a:p>
            <a:pPr eaLnBrk="1" hangingPunct="1"/>
            <a:endParaRPr lang="zh-CN" altLang="en-US"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878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87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6">
            <a:extLst>
              <a:ext uri="{FF2B5EF4-FFF2-40B4-BE49-F238E27FC236}">
                <a16:creationId xmlns:a16="http://schemas.microsoft.com/office/drawing/2014/main" id="{1DF3DC03-EE0B-4803-8BB0-492EA3B8382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FB6EDB9-9CDB-4429-8F55-848B6516A572}" type="slidenum">
              <a:rPr lang="zh-CN" altLang="en-US" sz="1400" smtClean="0"/>
              <a:pPr>
                <a:spcBef>
                  <a:spcPct val="0"/>
                </a:spcBef>
                <a:buFontTx/>
                <a:buNone/>
              </a:pPr>
              <a:t>91</a:t>
            </a:fld>
            <a:endParaRPr lang="en-US" altLang="zh-CN" sz="1400"/>
          </a:p>
        </p:txBody>
      </p:sp>
      <p:sp>
        <p:nvSpPr>
          <p:cNvPr id="96259" name="Rectangle 4">
            <a:extLst>
              <a:ext uri="{FF2B5EF4-FFF2-40B4-BE49-F238E27FC236}">
                <a16:creationId xmlns:a16="http://schemas.microsoft.com/office/drawing/2014/main" id="{BBE1F216-883C-41BA-B47A-B25F4C61C5F3}"/>
              </a:ext>
            </a:extLst>
          </p:cNvPr>
          <p:cNvSpPr>
            <a:spLocks noGrp="1" noChangeArrowheads="1"/>
          </p:cNvSpPr>
          <p:nvPr>
            <p:ph type="title"/>
          </p:nvPr>
        </p:nvSpPr>
        <p:spPr/>
        <p:txBody>
          <a:bodyPr/>
          <a:lstStyle/>
          <a:p>
            <a:pPr eaLnBrk="1" hangingPunct="1"/>
            <a:r>
              <a:rPr lang="en-US" altLang="zh-CN" b="1"/>
              <a:t>E-R</a:t>
            </a:r>
            <a:r>
              <a:rPr lang="zh-CN" altLang="en-US" b="1"/>
              <a:t>图集成的两种方式</a:t>
            </a:r>
          </a:p>
        </p:txBody>
      </p:sp>
      <p:pic>
        <p:nvPicPr>
          <p:cNvPr id="96260" name="Picture 5">
            <a:extLst>
              <a:ext uri="{FF2B5EF4-FFF2-40B4-BE49-F238E27FC236}">
                <a16:creationId xmlns:a16="http://schemas.microsoft.com/office/drawing/2014/main" id="{D6F1CB6C-5022-4455-9888-6827C4C5DFDB}"/>
              </a:ext>
            </a:extLst>
          </p:cNvPr>
          <p:cNvPicPr>
            <a:picLocks noGrp="1" noChangeAspect="1" noChangeArrowheads="1"/>
          </p:cNvPicPr>
          <p:nvPr>
            <p:ph type="body" sz="half" idx="1"/>
          </p:nvPr>
        </p:nvPicPr>
        <p:blipFill>
          <a:blip r:embed="rId2">
            <a:extLst>
              <a:ext uri="{28A0092B-C50C-407E-A947-70E740481C1C}">
                <a14:useLocalDpi xmlns:a14="http://schemas.microsoft.com/office/drawing/2010/main" val="0"/>
              </a:ext>
            </a:extLst>
          </a:blip>
          <a:srcRect/>
          <a:stretch>
            <a:fillRect/>
          </a:stretch>
        </p:blipFill>
        <p:spPr/>
      </p:pic>
      <p:pic>
        <p:nvPicPr>
          <p:cNvPr id="96261" name="Picture 6">
            <a:extLst>
              <a:ext uri="{FF2B5EF4-FFF2-40B4-BE49-F238E27FC236}">
                <a16:creationId xmlns:a16="http://schemas.microsoft.com/office/drawing/2014/main" id="{33A4E3AA-83A2-41E1-AB0A-DCF867AF1251}"/>
              </a:ext>
            </a:extLst>
          </p:cNvPr>
          <p:cNvPicPr>
            <a:picLocks noGrp="1" noChangeAspect="1" noChangeArrowheads="1"/>
          </p:cNvPicPr>
          <p:nvPr>
            <p:ph type="body" sz="half" idx="2"/>
          </p:nvPr>
        </p:nvPicPr>
        <p:blipFill>
          <a:blip r:embed="rId3">
            <a:extLst>
              <a:ext uri="{28A0092B-C50C-407E-A947-70E740481C1C}">
                <a14:useLocalDpi xmlns:a14="http://schemas.microsoft.com/office/drawing/2010/main" val="0"/>
              </a:ext>
            </a:extLst>
          </a:blip>
          <a:srcRect/>
          <a:stretch>
            <a:fillRect/>
          </a:stretch>
        </p:blipFill>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5">
            <a:extLst>
              <a:ext uri="{FF2B5EF4-FFF2-40B4-BE49-F238E27FC236}">
                <a16:creationId xmlns:a16="http://schemas.microsoft.com/office/drawing/2014/main" id="{8FB6246C-BC4A-48A0-935E-2599E5B536C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264FB05-4620-46FA-8D13-A6DF271F4C1A}" type="slidenum">
              <a:rPr lang="zh-CN" altLang="en-US" sz="1400" smtClean="0"/>
              <a:pPr>
                <a:spcBef>
                  <a:spcPct val="0"/>
                </a:spcBef>
                <a:buFontTx/>
                <a:buNone/>
              </a:pPr>
              <a:t>92</a:t>
            </a:fld>
            <a:endParaRPr lang="en-US" altLang="zh-CN" sz="1400"/>
          </a:p>
        </p:txBody>
      </p:sp>
      <p:sp>
        <p:nvSpPr>
          <p:cNvPr id="97283" name="Rectangle 2">
            <a:extLst>
              <a:ext uri="{FF2B5EF4-FFF2-40B4-BE49-F238E27FC236}">
                <a16:creationId xmlns:a16="http://schemas.microsoft.com/office/drawing/2014/main" id="{F05AA40E-4966-4B1C-BF18-1F28EDF43B0C}"/>
              </a:ext>
            </a:extLst>
          </p:cNvPr>
          <p:cNvSpPr>
            <a:spLocks noGrp="1" noChangeArrowheads="1"/>
          </p:cNvSpPr>
          <p:nvPr>
            <p:ph type="title"/>
          </p:nvPr>
        </p:nvSpPr>
        <p:spPr/>
        <p:txBody>
          <a:bodyPr/>
          <a:lstStyle/>
          <a:p>
            <a:pPr marL="609600" indent="-609600" eaLnBrk="1" hangingPunct="1"/>
            <a:r>
              <a:rPr lang="zh-CN" altLang="en-US">
                <a:solidFill>
                  <a:srgbClr val="3333CC"/>
                </a:solidFill>
              </a:rPr>
              <a:t>集成局部</a:t>
            </a:r>
            <a:r>
              <a:rPr lang="en-US" altLang="zh-CN">
                <a:solidFill>
                  <a:srgbClr val="3333CC"/>
                </a:solidFill>
              </a:rPr>
              <a:t>E-R</a:t>
            </a:r>
            <a:r>
              <a:rPr lang="zh-CN" altLang="en-US">
                <a:solidFill>
                  <a:srgbClr val="3333CC"/>
                </a:solidFill>
              </a:rPr>
              <a:t>图的步骤</a:t>
            </a:r>
          </a:p>
        </p:txBody>
      </p:sp>
      <p:sp>
        <p:nvSpPr>
          <p:cNvPr id="97284" name="Rectangle 3">
            <a:extLst>
              <a:ext uri="{FF2B5EF4-FFF2-40B4-BE49-F238E27FC236}">
                <a16:creationId xmlns:a16="http://schemas.microsoft.com/office/drawing/2014/main" id="{51D4043C-59DC-402A-AF77-3E3368971446}"/>
              </a:ext>
            </a:extLst>
          </p:cNvPr>
          <p:cNvSpPr>
            <a:spLocks noGrp="1" noChangeArrowheads="1"/>
          </p:cNvSpPr>
          <p:nvPr>
            <p:ph type="body" idx="1"/>
          </p:nvPr>
        </p:nvSpPr>
        <p:spPr>
          <a:xfrm>
            <a:off x="457200" y="1600200"/>
            <a:ext cx="8229600" cy="2620963"/>
          </a:xfrm>
        </p:spPr>
        <p:txBody>
          <a:bodyPr/>
          <a:lstStyle/>
          <a:p>
            <a:pPr marL="990600" lvl="1" indent="-533400" eaLnBrk="1" hangingPunct="1">
              <a:buFontTx/>
              <a:buAutoNum type="circleNumDbPlain"/>
            </a:pPr>
            <a:r>
              <a:rPr lang="zh-CN" altLang="en-US" sz="4000"/>
              <a:t>合并</a:t>
            </a:r>
          </a:p>
          <a:p>
            <a:pPr marL="990600" lvl="1" indent="-533400" eaLnBrk="1" hangingPunct="1">
              <a:buFontTx/>
              <a:buAutoNum type="circleNumDbPlain"/>
            </a:pPr>
            <a:r>
              <a:rPr lang="zh-CN" altLang="en-US" sz="4000"/>
              <a:t>修改与重构</a:t>
            </a:r>
          </a:p>
          <a:p>
            <a:pPr marL="609600" indent="-609600" eaLnBrk="1" hangingPunct="1"/>
            <a:endParaRPr lang="zh-CN" altLang="en-US" sz="440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5">
            <a:extLst>
              <a:ext uri="{FF2B5EF4-FFF2-40B4-BE49-F238E27FC236}">
                <a16:creationId xmlns:a16="http://schemas.microsoft.com/office/drawing/2014/main" id="{A3428E05-F765-4355-9B7A-72205315147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E3A1AD4-FC4F-4296-9A9D-EE50BBF90F25}" type="slidenum">
              <a:rPr lang="zh-CN" altLang="en-US" sz="1400" smtClean="0"/>
              <a:pPr>
                <a:spcBef>
                  <a:spcPct val="0"/>
                </a:spcBef>
                <a:buFontTx/>
                <a:buNone/>
              </a:pPr>
              <a:t>93</a:t>
            </a:fld>
            <a:endParaRPr lang="en-US" altLang="zh-CN" sz="1400"/>
          </a:p>
        </p:txBody>
      </p:sp>
      <p:sp>
        <p:nvSpPr>
          <p:cNvPr id="98307" name="Rectangle 2">
            <a:extLst>
              <a:ext uri="{FF2B5EF4-FFF2-40B4-BE49-F238E27FC236}">
                <a16:creationId xmlns:a16="http://schemas.microsoft.com/office/drawing/2014/main" id="{B53B78C7-EC96-4F47-BBAE-C2D34BB673FD}"/>
              </a:ext>
            </a:extLst>
          </p:cNvPr>
          <p:cNvSpPr>
            <a:spLocks noGrp="1" noChangeArrowheads="1"/>
          </p:cNvSpPr>
          <p:nvPr>
            <p:ph type="title"/>
          </p:nvPr>
        </p:nvSpPr>
        <p:spPr/>
        <p:txBody>
          <a:bodyPr/>
          <a:lstStyle/>
          <a:p>
            <a:pPr eaLnBrk="1" hangingPunct="1"/>
            <a:r>
              <a:rPr lang="en-US" altLang="zh-CN" b="1"/>
              <a:t>E-R</a:t>
            </a:r>
            <a:r>
              <a:rPr lang="zh-CN" altLang="en-US" b="1"/>
              <a:t>图的集成</a:t>
            </a:r>
          </a:p>
        </p:txBody>
      </p:sp>
      <p:pic>
        <p:nvPicPr>
          <p:cNvPr id="98308" name="Picture 3">
            <a:extLst>
              <a:ext uri="{FF2B5EF4-FFF2-40B4-BE49-F238E27FC236}">
                <a16:creationId xmlns:a16="http://schemas.microsoft.com/office/drawing/2014/main" id="{5A611664-2303-47ED-B912-7EAAC26B7E41}"/>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t="2083"/>
          <a:stretch>
            <a:fillRect/>
          </a:stretch>
        </p:blipFill>
        <p:spPr>
          <a:xfrm>
            <a:off x="214313" y="1477963"/>
            <a:ext cx="8632825" cy="4648200"/>
          </a:xfrm>
          <a:noFill/>
        </p:spPr>
      </p:pic>
      <p:sp>
        <p:nvSpPr>
          <p:cNvPr id="6" name="椭圆 5">
            <a:extLst>
              <a:ext uri="{FF2B5EF4-FFF2-40B4-BE49-F238E27FC236}">
                <a16:creationId xmlns:a16="http://schemas.microsoft.com/office/drawing/2014/main" id="{E60E5066-D523-4E42-8673-1079CFCB6AB3}"/>
              </a:ext>
            </a:extLst>
          </p:cNvPr>
          <p:cNvSpPr/>
          <p:nvPr/>
        </p:nvSpPr>
        <p:spPr>
          <a:xfrm>
            <a:off x="1928813" y="5286375"/>
            <a:ext cx="357187" cy="357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椭圆 6">
            <a:extLst>
              <a:ext uri="{FF2B5EF4-FFF2-40B4-BE49-F238E27FC236}">
                <a16:creationId xmlns:a16="http://schemas.microsoft.com/office/drawing/2014/main" id="{D8D9506C-A165-4072-B5FA-26D39FE7B506}"/>
              </a:ext>
            </a:extLst>
          </p:cNvPr>
          <p:cNvSpPr/>
          <p:nvPr/>
        </p:nvSpPr>
        <p:spPr>
          <a:xfrm>
            <a:off x="8001000" y="1214438"/>
            <a:ext cx="357188" cy="357187"/>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5">
            <a:extLst>
              <a:ext uri="{FF2B5EF4-FFF2-40B4-BE49-F238E27FC236}">
                <a16:creationId xmlns:a16="http://schemas.microsoft.com/office/drawing/2014/main" id="{A5FBF973-470E-4F4A-AFF0-38C4C50AB7F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EA4AB78-BD2B-44EC-8E04-D56AD5498CDE}" type="slidenum">
              <a:rPr lang="zh-CN" altLang="en-US" sz="1400" smtClean="0"/>
              <a:pPr>
                <a:spcBef>
                  <a:spcPct val="0"/>
                </a:spcBef>
                <a:buFontTx/>
                <a:buNone/>
              </a:pPr>
              <a:t>94</a:t>
            </a:fld>
            <a:endParaRPr lang="en-US" altLang="zh-CN" sz="1400"/>
          </a:p>
        </p:txBody>
      </p:sp>
      <p:sp>
        <p:nvSpPr>
          <p:cNvPr id="99331" name="Rectangle 2">
            <a:extLst>
              <a:ext uri="{FF2B5EF4-FFF2-40B4-BE49-F238E27FC236}">
                <a16:creationId xmlns:a16="http://schemas.microsoft.com/office/drawing/2014/main" id="{0B331702-5C61-4FBE-AC10-079872A330A9}"/>
              </a:ext>
            </a:extLst>
          </p:cNvPr>
          <p:cNvSpPr>
            <a:spLocks noGrp="1" noChangeArrowheads="1"/>
          </p:cNvSpPr>
          <p:nvPr>
            <p:ph type="title"/>
          </p:nvPr>
        </p:nvSpPr>
        <p:spPr>
          <a:xfrm>
            <a:off x="323850" y="457200"/>
            <a:ext cx="8229600" cy="1143000"/>
          </a:xfrm>
        </p:spPr>
        <p:txBody>
          <a:bodyPr/>
          <a:lstStyle/>
          <a:p>
            <a:pPr eaLnBrk="1" hangingPunct="1"/>
            <a:r>
              <a:rPr lang="zh-CN" altLang="en-US" b="1"/>
              <a:t>合并分</a:t>
            </a:r>
            <a:r>
              <a:rPr lang="en-US" altLang="zh-CN"/>
              <a:t>E-R</a:t>
            </a:r>
            <a:r>
              <a:rPr lang="zh-CN" altLang="en-US" b="1"/>
              <a:t>图，生成初步</a:t>
            </a:r>
            <a:r>
              <a:rPr lang="en-US" altLang="zh-CN"/>
              <a:t>E-R</a:t>
            </a:r>
            <a:r>
              <a:rPr lang="zh-CN" altLang="en-US" b="1"/>
              <a:t>图</a:t>
            </a:r>
          </a:p>
        </p:txBody>
      </p:sp>
      <p:sp>
        <p:nvSpPr>
          <p:cNvPr id="97284" name="Rectangle 3">
            <a:extLst>
              <a:ext uri="{FF2B5EF4-FFF2-40B4-BE49-F238E27FC236}">
                <a16:creationId xmlns:a16="http://schemas.microsoft.com/office/drawing/2014/main" id="{F0A71032-0989-4361-B81B-6534715B69FC}"/>
              </a:ext>
            </a:extLst>
          </p:cNvPr>
          <p:cNvSpPr>
            <a:spLocks noGrp="1" noChangeArrowheads="1"/>
          </p:cNvSpPr>
          <p:nvPr>
            <p:ph type="body" idx="1"/>
          </p:nvPr>
        </p:nvSpPr>
        <p:spPr>
          <a:xfrm>
            <a:off x="323850" y="1782763"/>
            <a:ext cx="8229600" cy="4525962"/>
          </a:xfrm>
        </p:spPr>
        <p:txBody>
          <a:bodyPr/>
          <a:lstStyle/>
          <a:p>
            <a:pPr eaLnBrk="1" hangingPunct="1"/>
            <a:r>
              <a:rPr lang="zh-CN" altLang="en-US" sz="4000"/>
              <a:t>各分</a:t>
            </a:r>
            <a:r>
              <a:rPr lang="en-US" altLang="zh-CN" sz="4000"/>
              <a:t>E-R</a:t>
            </a:r>
            <a:r>
              <a:rPr lang="zh-CN" altLang="en-US" sz="4000"/>
              <a:t>图存在冲突</a:t>
            </a:r>
          </a:p>
          <a:p>
            <a:pPr lvl="1" eaLnBrk="1" hangingPunct="1"/>
            <a:r>
              <a:rPr lang="zh-CN" altLang="en-US" sz="3600"/>
              <a:t>各个分</a:t>
            </a:r>
            <a:r>
              <a:rPr lang="en-US" altLang="zh-CN" sz="3600"/>
              <a:t>E-R</a:t>
            </a:r>
            <a:r>
              <a:rPr lang="zh-CN" altLang="en-US" sz="3600"/>
              <a:t>图之间必定会存在许多</a:t>
            </a:r>
            <a:br>
              <a:rPr lang="zh-CN" altLang="en-US" sz="3600"/>
            </a:br>
            <a:r>
              <a:rPr lang="zh-CN" altLang="en-US" sz="3600"/>
              <a:t>不一致的地方</a:t>
            </a:r>
          </a:p>
          <a:p>
            <a:pPr eaLnBrk="1" hangingPunct="1"/>
            <a:r>
              <a:rPr lang="zh-CN" altLang="en-US" sz="4000"/>
              <a:t>合并分</a:t>
            </a:r>
            <a:r>
              <a:rPr lang="en-US" altLang="zh-CN" sz="4000"/>
              <a:t>E-R</a:t>
            </a:r>
            <a:r>
              <a:rPr lang="zh-CN" altLang="en-US" sz="4000"/>
              <a:t>图的主要工作与关键</a:t>
            </a:r>
          </a:p>
          <a:p>
            <a:pPr lvl="1" eaLnBrk="1" hangingPunct="1"/>
            <a:r>
              <a:rPr lang="zh-CN" altLang="en-US" sz="3600">
                <a:solidFill>
                  <a:srgbClr val="3333CC"/>
                </a:solidFill>
              </a:rPr>
              <a:t>合理消除各分</a:t>
            </a:r>
            <a:r>
              <a:rPr lang="en-US" altLang="zh-CN" sz="3600">
                <a:solidFill>
                  <a:srgbClr val="3333CC"/>
                </a:solidFill>
              </a:rPr>
              <a:t>E-R</a:t>
            </a:r>
            <a:r>
              <a:rPr lang="zh-CN" altLang="en-US" sz="3600">
                <a:solidFill>
                  <a:srgbClr val="3333CC"/>
                </a:solidFill>
              </a:rPr>
              <a:t>图的冲突</a:t>
            </a:r>
          </a:p>
          <a:p>
            <a:pPr eaLnBrk="1" hangingPunct="1"/>
            <a:endParaRPr lang="zh-CN" altLang="en-US" sz="4000">
              <a:solidFill>
                <a:srgbClr val="3333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728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728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5">
            <a:extLst>
              <a:ext uri="{FF2B5EF4-FFF2-40B4-BE49-F238E27FC236}">
                <a16:creationId xmlns:a16="http://schemas.microsoft.com/office/drawing/2014/main" id="{45F464B0-3FEC-4DAF-8D39-5FA9143A03A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C801AA4-278F-4954-9D1B-4E513E85931F}" type="slidenum">
              <a:rPr lang="zh-CN" altLang="en-US" sz="1400" smtClean="0"/>
              <a:pPr>
                <a:spcBef>
                  <a:spcPct val="0"/>
                </a:spcBef>
                <a:buFontTx/>
                <a:buNone/>
              </a:pPr>
              <a:t>95</a:t>
            </a:fld>
            <a:endParaRPr lang="en-US" altLang="zh-CN" sz="1400"/>
          </a:p>
        </p:txBody>
      </p:sp>
      <p:sp>
        <p:nvSpPr>
          <p:cNvPr id="100355" name="Rectangle 2">
            <a:extLst>
              <a:ext uri="{FF2B5EF4-FFF2-40B4-BE49-F238E27FC236}">
                <a16:creationId xmlns:a16="http://schemas.microsoft.com/office/drawing/2014/main" id="{20D16F53-495A-4602-A6EA-FDEC900A903A}"/>
              </a:ext>
            </a:extLst>
          </p:cNvPr>
          <p:cNvSpPr>
            <a:spLocks noGrp="1" noChangeArrowheads="1"/>
          </p:cNvSpPr>
          <p:nvPr>
            <p:ph type="title"/>
          </p:nvPr>
        </p:nvSpPr>
        <p:spPr>
          <a:xfrm>
            <a:off x="250825" y="385763"/>
            <a:ext cx="8229600" cy="1143000"/>
          </a:xfrm>
        </p:spPr>
        <p:txBody>
          <a:bodyPr/>
          <a:lstStyle/>
          <a:p>
            <a:pPr eaLnBrk="1" hangingPunct="1"/>
            <a:r>
              <a:rPr lang="zh-CN" altLang="en-US" b="1"/>
              <a:t>合并分</a:t>
            </a:r>
            <a:r>
              <a:rPr lang="en-US" altLang="zh-CN"/>
              <a:t>E-R</a:t>
            </a:r>
            <a:r>
              <a:rPr lang="zh-CN" altLang="en-US" b="1"/>
              <a:t>图，生成初步</a:t>
            </a:r>
            <a:r>
              <a:rPr lang="en-US" altLang="zh-CN"/>
              <a:t>E-R</a:t>
            </a:r>
            <a:r>
              <a:rPr lang="zh-CN" altLang="en-US" b="1"/>
              <a:t>图</a:t>
            </a:r>
          </a:p>
        </p:txBody>
      </p:sp>
      <p:sp>
        <p:nvSpPr>
          <p:cNvPr id="98308" name="Rectangle 3">
            <a:extLst>
              <a:ext uri="{FF2B5EF4-FFF2-40B4-BE49-F238E27FC236}">
                <a16:creationId xmlns:a16="http://schemas.microsoft.com/office/drawing/2014/main" id="{E92EA5ED-F48A-4550-8646-654A71BDE209}"/>
              </a:ext>
            </a:extLst>
          </p:cNvPr>
          <p:cNvSpPr>
            <a:spLocks noGrp="1" noChangeArrowheads="1"/>
          </p:cNvSpPr>
          <p:nvPr>
            <p:ph type="body" idx="1"/>
          </p:nvPr>
        </p:nvSpPr>
        <p:spPr>
          <a:xfrm>
            <a:off x="250825" y="1700213"/>
            <a:ext cx="8229600" cy="4525962"/>
          </a:xfrm>
        </p:spPr>
        <p:txBody>
          <a:bodyPr/>
          <a:lstStyle/>
          <a:p>
            <a:pPr marL="609600" indent="-609600" eaLnBrk="1" hangingPunct="1">
              <a:buFontTx/>
              <a:buNone/>
            </a:pPr>
            <a:r>
              <a:rPr lang="zh-CN" altLang="en-US" sz="4800"/>
              <a:t> 冲突的种类</a:t>
            </a:r>
          </a:p>
          <a:p>
            <a:pPr marL="990600" lvl="1" indent="-533400" eaLnBrk="1" hangingPunct="1">
              <a:buFontTx/>
              <a:buAutoNum type="circleNumDbPlain"/>
            </a:pPr>
            <a:r>
              <a:rPr lang="zh-CN" altLang="en-US" sz="4400"/>
              <a:t>属性冲突</a:t>
            </a:r>
          </a:p>
          <a:p>
            <a:pPr marL="990600" lvl="1" indent="-533400" eaLnBrk="1" hangingPunct="1">
              <a:buFontTx/>
              <a:buAutoNum type="circleNumDbPlain"/>
            </a:pPr>
            <a:r>
              <a:rPr lang="zh-CN" altLang="en-US" sz="4400"/>
              <a:t>命名冲突</a:t>
            </a:r>
          </a:p>
          <a:p>
            <a:pPr marL="990600" lvl="1" indent="-533400" eaLnBrk="1" hangingPunct="1">
              <a:buFontTx/>
              <a:buAutoNum type="circleNumDbPlain"/>
            </a:pPr>
            <a:r>
              <a:rPr lang="zh-CN" altLang="en-US" sz="4400"/>
              <a:t>结构冲突</a:t>
            </a:r>
          </a:p>
          <a:p>
            <a:pPr marL="609600" indent="-609600" eaLnBrk="1" hangingPunct="1"/>
            <a:endParaRPr lang="zh-CN" altLang="en-US" sz="4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830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830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830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5">
            <a:extLst>
              <a:ext uri="{FF2B5EF4-FFF2-40B4-BE49-F238E27FC236}">
                <a16:creationId xmlns:a16="http://schemas.microsoft.com/office/drawing/2014/main" id="{C24EF030-1459-41DE-80FC-5ED7A421E8C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A853892-C5C0-45DC-8168-8B6E2BCDF036}" type="slidenum">
              <a:rPr lang="zh-CN" altLang="en-US" sz="1400" smtClean="0"/>
              <a:pPr>
                <a:spcBef>
                  <a:spcPct val="0"/>
                </a:spcBef>
                <a:buFontTx/>
                <a:buNone/>
              </a:pPr>
              <a:t>96</a:t>
            </a:fld>
            <a:endParaRPr lang="en-US" altLang="zh-CN" sz="1400"/>
          </a:p>
        </p:txBody>
      </p:sp>
      <p:sp>
        <p:nvSpPr>
          <p:cNvPr id="101379" name="Rectangle 2">
            <a:extLst>
              <a:ext uri="{FF2B5EF4-FFF2-40B4-BE49-F238E27FC236}">
                <a16:creationId xmlns:a16="http://schemas.microsoft.com/office/drawing/2014/main" id="{24850325-95EE-4C6C-96B4-04EE83807237}"/>
              </a:ext>
            </a:extLst>
          </p:cNvPr>
          <p:cNvSpPr>
            <a:spLocks noGrp="1" noChangeArrowheads="1"/>
          </p:cNvSpPr>
          <p:nvPr>
            <p:ph type="title"/>
          </p:nvPr>
        </p:nvSpPr>
        <p:spPr/>
        <p:txBody>
          <a:bodyPr/>
          <a:lstStyle/>
          <a:p>
            <a:pPr eaLnBrk="1" hangingPunct="1"/>
            <a:r>
              <a:rPr lang="zh-CN" altLang="en-US" b="1"/>
              <a:t>属性冲突</a:t>
            </a:r>
          </a:p>
        </p:txBody>
      </p:sp>
      <p:sp>
        <p:nvSpPr>
          <p:cNvPr id="99332" name="Rectangle 3">
            <a:extLst>
              <a:ext uri="{FF2B5EF4-FFF2-40B4-BE49-F238E27FC236}">
                <a16:creationId xmlns:a16="http://schemas.microsoft.com/office/drawing/2014/main" id="{F53D087E-4BEF-49B0-ADA4-D51D6FB45C47}"/>
              </a:ext>
            </a:extLst>
          </p:cNvPr>
          <p:cNvSpPr>
            <a:spLocks noGrp="1" noChangeArrowheads="1"/>
          </p:cNvSpPr>
          <p:nvPr>
            <p:ph type="body" idx="1"/>
          </p:nvPr>
        </p:nvSpPr>
        <p:spPr/>
        <p:txBody>
          <a:bodyPr/>
          <a:lstStyle/>
          <a:p>
            <a:pPr marL="609600" indent="-609600" eaLnBrk="1" hangingPunct="1">
              <a:buFontTx/>
              <a:buNone/>
            </a:pPr>
            <a:r>
              <a:rPr lang="zh-CN" altLang="en-US" sz="4400"/>
              <a:t>属性域冲突</a:t>
            </a:r>
          </a:p>
          <a:p>
            <a:pPr marL="990600" lvl="1" indent="-533400" eaLnBrk="1" hangingPunct="1">
              <a:buFontTx/>
              <a:buAutoNum type="circleNumDbPlain"/>
            </a:pPr>
            <a:r>
              <a:rPr lang="zh-CN" altLang="en-US" sz="4000"/>
              <a:t>属性值的类型</a:t>
            </a:r>
          </a:p>
          <a:p>
            <a:pPr marL="990600" lvl="1" indent="-533400" eaLnBrk="1" hangingPunct="1">
              <a:buFontTx/>
              <a:buAutoNum type="circleNumDbPlain"/>
            </a:pPr>
            <a:r>
              <a:rPr lang="zh-CN" altLang="en-US" sz="4000"/>
              <a:t>取值范围</a:t>
            </a:r>
          </a:p>
          <a:p>
            <a:pPr marL="990600" lvl="1" indent="-533400" eaLnBrk="1" hangingPunct="1">
              <a:buFontTx/>
              <a:buAutoNum type="circleNumDbPlain"/>
            </a:pPr>
            <a:r>
              <a:rPr lang="zh-CN" altLang="en-US" sz="4000"/>
              <a:t>取值集合不同</a:t>
            </a:r>
          </a:p>
          <a:p>
            <a:pPr marL="609600" indent="-609600" eaLnBrk="1" hangingPunct="1">
              <a:buFontTx/>
              <a:buNone/>
            </a:pPr>
            <a:r>
              <a:rPr lang="zh-CN" altLang="en-US" sz="4400"/>
              <a:t>属性取值单位冲突</a:t>
            </a:r>
          </a:p>
          <a:p>
            <a:pPr marL="609600" indent="-609600" eaLnBrk="1" hangingPunct="1"/>
            <a:endParaRPr lang="zh-CN" altLang="en-US"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933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933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9332">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933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5">
            <a:extLst>
              <a:ext uri="{FF2B5EF4-FFF2-40B4-BE49-F238E27FC236}">
                <a16:creationId xmlns:a16="http://schemas.microsoft.com/office/drawing/2014/main" id="{468AF9A9-D07C-4671-A6AB-A8AC6882270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CAD3360-BDFC-4167-B977-2C1A6F80487A}" type="slidenum">
              <a:rPr lang="zh-CN" altLang="en-US" sz="1400" smtClean="0"/>
              <a:pPr>
                <a:spcBef>
                  <a:spcPct val="0"/>
                </a:spcBef>
                <a:buFontTx/>
                <a:buNone/>
              </a:pPr>
              <a:t>97</a:t>
            </a:fld>
            <a:endParaRPr lang="en-US" altLang="zh-CN" sz="1400"/>
          </a:p>
        </p:txBody>
      </p:sp>
      <p:sp>
        <p:nvSpPr>
          <p:cNvPr id="102403" name="Rectangle 2">
            <a:extLst>
              <a:ext uri="{FF2B5EF4-FFF2-40B4-BE49-F238E27FC236}">
                <a16:creationId xmlns:a16="http://schemas.microsoft.com/office/drawing/2014/main" id="{9AADC566-69A4-4090-A1AE-61EA07EE4EC3}"/>
              </a:ext>
            </a:extLst>
          </p:cNvPr>
          <p:cNvSpPr>
            <a:spLocks noGrp="1" noChangeArrowheads="1"/>
          </p:cNvSpPr>
          <p:nvPr>
            <p:ph type="title"/>
          </p:nvPr>
        </p:nvSpPr>
        <p:spPr/>
        <p:txBody>
          <a:bodyPr/>
          <a:lstStyle/>
          <a:p>
            <a:pPr eaLnBrk="1" hangingPunct="1"/>
            <a:r>
              <a:rPr lang="zh-CN" altLang="en-US" b="1"/>
              <a:t>命名冲突</a:t>
            </a:r>
          </a:p>
        </p:txBody>
      </p:sp>
      <p:sp>
        <p:nvSpPr>
          <p:cNvPr id="100356" name="Rectangle 3">
            <a:extLst>
              <a:ext uri="{FF2B5EF4-FFF2-40B4-BE49-F238E27FC236}">
                <a16:creationId xmlns:a16="http://schemas.microsoft.com/office/drawing/2014/main" id="{F17C89CB-0EDF-4EDC-B4D6-819DC76C7404}"/>
              </a:ext>
            </a:extLst>
          </p:cNvPr>
          <p:cNvSpPr>
            <a:spLocks noGrp="1" noChangeArrowheads="1"/>
          </p:cNvSpPr>
          <p:nvPr>
            <p:ph type="body" idx="1"/>
          </p:nvPr>
        </p:nvSpPr>
        <p:spPr>
          <a:xfrm>
            <a:off x="457200" y="1600200"/>
            <a:ext cx="8229600" cy="3916363"/>
          </a:xfrm>
        </p:spPr>
        <p:txBody>
          <a:bodyPr/>
          <a:lstStyle/>
          <a:p>
            <a:pPr eaLnBrk="1" hangingPunct="1"/>
            <a:r>
              <a:rPr lang="zh-CN" altLang="en-US" sz="4000">
                <a:solidFill>
                  <a:schemeClr val="accent2"/>
                </a:solidFill>
              </a:rPr>
              <a:t>同名异义</a:t>
            </a:r>
            <a:r>
              <a:rPr lang="zh-CN" altLang="en-US" sz="4000"/>
              <a:t>：不同意义的对象在不同的局部应用中具有相同的名字。</a:t>
            </a:r>
          </a:p>
          <a:p>
            <a:pPr eaLnBrk="1" hangingPunct="1"/>
            <a:r>
              <a:rPr lang="zh-CN" altLang="en-US" sz="4000">
                <a:solidFill>
                  <a:schemeClr val="accent2"/>
                </a:solidFill>
              </a:rPr>
              <a:t>异名同义</a:t>
            </a:r>
            <a:r>
              <a:rPr lang="zh-CN" altLang="en-US" sz="4000"/>
              <a:t>（一义多名）：同一意义的对象在不同的局部应用中具有不同的名字。</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035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035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5">
            <a:extLst>
              <a:ext uri="{FF2B5EF4-FFF2-40B4-BE49-F238E27FC236}">
                <a16:creationId xmlns:a16="http://schemas.microsoft.com/office/drawing/2014/main" id="{157985B3-CB3E-4B88-851C-7F7E23D0AA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482C8D9-1E41-453B-805E-125DDB002B1B}" type="slidenum">
              <a:rPr lang="zh-CN" altLang="en-US" sz="1400" smtClean="0"/>
              <a:pPr>
                <a:spcBef>
                  <a:spcPct val="0"/>
                </a:spcBef>
                <a:buFontTx/>
                <a:buNone/>
              </a:pPr>
              <a:t>98</a:t>
            </a:fld>
            <a:endParaRPr lang="en-US" altLang="zh-CN" sz="1400"/>
          </a:p>
        </p:txBody>
      </p:sp>
      <p:sp>
        <p:nvSpPr>
          <p:cNvPr id="103427" name="Rectangle 2">
            <a:extLst>
              <a:ext uri="{FF2B5EF4-FFF2-40B4-BE49-F238E27FC236}">
                <a16:creationId xmlns:a16="http://schemas.microsoft.com/office/drawing/2014/main" id="{192A3A0D-EB4C-400B-BD0B-946BB1935EA9}"/>
              </a:ext>
            </a:extLst>
          </p:cNvPr>
          <p:cNvSpPr>
            <a:spLocks noGrp="1" noChangeArrowheads="1"/>
          </p:cNvSpPr>
          <p:nvPr>
            <p:ph type="title"/>
          </p:nvPr>
        </p:nvSpPr>
        <p:spPr/>
        <p:txBody>
          <a:bodyPr/>
          <a:lstStyle/>
          <a:p>
            <a:pPr eaLnBrk="1" hangingPunct="1"/>
            <a:r>
              <a:rPr lang="zh-CN" altLang="en-US" sz="4800" b="1"/>
              <a:t>结构冲突</a:t>
            </a:r>
          </a:p>
        </p:txBody>
      </p:sp>
      <p:sp>
        <p:nvSpPr>
          <p:cNvPr id="101380" name="Rectangle 3">
            <a:extLst>
              <a:ext uri="{FF2B5EF4-FFF2-40B4-BE49-F238E27FC236}">
                <a16:creationId xmlns:a16="http://schemas.microsoft.com/office/drawing/2014/main" id="{BBA3B160-9EFB-4D48-B023-99DC4AF52E2B}"/>
              </a:ext>
            </a:extLst>
          </p:cNvPr>
          <p:cNvSpPr>
            <a:spLocks noGrp="1" noChangeArrowheads="1"/>
          </p:cNvSpPr>
          <p:nvPr>
            <p:ph type="body" idx="1"/>
          </p:nvPr>
        </p:nvSpPr>
        <p:spPr>
          <a:xfrm>
            <a:off x="250825" y="1557338"/>
            <a:ext cx="8686800" cy="3887787"/>
          </a:xfrm>
        </p:spPr>
        <p:txBody>
          <a:bodyPr/>
          <a:lstStyle/>
          <a:p>
            <a:pPr eaLnBrk="1" hangingPunct="1"/>
            <a:r>
              <a:rPr lang="zh-CN" altLang="en-US" sz="4000"/>
              <a:t>同一对象在不同应用具有不同抽象。</a:t>
            </a:r>
          </a:p>
          <a:p>
            <a:pPr eaLnBrk="1" hangingPunct="1"/>
            <a:r>
              <a:rPr lang="zh-CN" altLang="en-US" sz="4000"/>
              <a:t>同一实体在不同分</a:t>
            </a:r>
            <a:r>
              <a:rPr lang="en-US" altLang="zh-CN" sz="4000"/>
              <a:t>E-R</a:t>
            </a:r>
            <a:r>
              <a:rPr lang="zh-CN" altLang="en-US" sz="4000"/>
              <a:t>图所包含的属性个数和属性排列次序不完全相同。</a:t>
            </a:r>
          </a:p>
          <a:p>
            <a:pPr eaLnBrk="1" hangingPunct="1"/>
            <a:r>
              <a:rPr lang="zh-CN" altLang="en-US" sz="4000"/>
              <a:t>实体之间的联系在不同局部</a:t>
            </a:r>
            <a:r>
              <a:rPr lang="en-US" altLang="zh-CN" sz="4000"/>
              <a:t>E-R</a:t>
            </a:r>
            <a:r>
              <a:rPr lang="zh-CN" altLang="en-US" sz="4000"/>
              <a:t>图中呈现不同的类型。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138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138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138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5">
            <a:extLst>
              <a:ext uri="{FF2B5EF4-FFF2-40B4-BE49-F238E27FC236}">
                <a16:creationId xmlns:a16="http://schemas.microsoft.com/office/drawing/2014/main" id="{253EAC1D-98C4-4E51-BDD8-E7A45E984C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6B33D4F-B933-49BB-AAC1-66B47459C09A}" type="slidenum">
              <a:rPr lang="zh-CN" altLang="en-US" sz="1400" smtClean="0"/>
              <a:pPr>
                <a:spcBef>
                  <a:spcPct val="0"/>
                </a:spcBef>
                <a:buFontTx/>
                <a:buNone/>
              </a:pPr>
              <a:t>99</a:t>
            </a:fld>
            <a:endParaRPr lang="en-US" altLang="zh-CN" sz="1400"/>
          </a:p>
        </p:txBody>
      </p:sp>
      <p:sp>
        <p:nvSpPr>
          <p:cNvPr id="104451" name="Rectangle 2">
            <a:extLst>
              <a:ext uri="{FF2B5EF4-FFF2-40B4-BE49-F238E27FC236}">
                <a16:creationId xmlns:a16="http://schemas.microsoft.com/office/drawing/2014/main" id="{B60E589D-A9CF-4976-8390-0EC97581AD8D}"/>
              </a:ext>
            </a:extLst>
          </p:cNvPr>
          <p:cNvSpPr>
            <a:spLocks noGrp="1" noChangeArrowheads="1"/>
          </p:cNvSpPr>
          <p:nvPr>
            <p:ph type="title"/>
          </p:nvPr>
        </p:nvSpPr>
        <p:spPr>
          <a:xfrm>
            <a:off x="446088" y="746125"/>
            <a:ext cx="8229600" cy="1143000"/>
          </a:xfrm>
        </p:spPr>
        <p:txBody>
          <a:bodyPr/>
          <a:lstStyle/>
          <a:p>
            <a:pPr eaLnBrk="1" hangingPunct="1"/>
            <a:r>
              <a:rPr lang="zh-CN" altLang="en-US" sz="4000" b="1"/>
              <a:t>消除不必要的冗余，设计基本</a:t>
            </a:r>
            <a:r>
              <a:rPr lang="en-US" altLang="zh-CN" sz="4000"/>
              <a:t>E-R</a:t>
            </a:r>
            <a:r>
              <a:rPr lang="zh-CN" altLang="en-US" sz="4000" b="1"/>
              <a:t>图</a:t>
            </a:r>
          </a:p>
        </p:txBody>
      </p:sp>
      <p:sp>
        <p:nvSpPr>
          <p:cNvPr id="104452" name="Rectangle 3">
            <a:extLst>
              <a:ext uri="{FF2B5EF4-FFF2-40B4-BE49-F238E27FC236}">
                <a16:creationId xmlns:a16="http://schemas.microsoft.com/office/drawing/2014/main" id="{F597847E-15A3-435C-957C-B6A13E2D8F08}"/>
              </a:ext>
            </a:extLst>
          </p:cNvPr>
          <p:cNvSpPr>
            <a:spLocks noGrp="1" noChangeArrowheads="1"/>
          </p:cNvSpPr>
          <p:nvPr>
            <p:ph type="body" idx="1"/>
          </p:nvPr>
        </p:nvSpPr>
        <p:spPr>
          <a:xfrm>
            <a:off x="446088" y="2071688"/>
            <a:ext cx="8229600" cy="2149475"/>
          </a:xfrm>
        </p:spPr>
        <p:txBody>
          <a:bodyPr/>
          <a:lstStyle/>
          <a:p>
            <a:pPr eaLnBrk="1" hangingPunct="1"/>
            <a:r>
              <a:rPr lang="zh-CN" altLang="en-US" sz="4000"/>
              <a:t>冗余</a:t>
            </a:r>
          </a:p>
          <a:p>
            <a:pPr eaLnBrk="1" hangingPunct="1"/>
            <a:r>
              <a:rPr lang="zh-CN" altLang="en-US" sz="4000"/>
              <a:t>消除冗余的方法</a:t>
            </a:r>
          </a:p>
          <a:p>
            <a:pPr eaLnBrk="1" hangingPunct="1"/>
            <a:endParaRPr lang="zh-CN" altLang="en-US" sz="4000"/>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3188</TotalTime>
  <Words>7977</Words>
  <Application>Microsoft Office PowerPoint</Application>
  <PresentationFormat>全屏显示(4:3)</PresentationFormat>
  <Paragraphs>1094</Paragraphs>
  <Slides>188</Slides>
  <Notes>4</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188</vt:i4>
      </vt:variant>
    </vt:vector>
  </HeadingPairs>
  <TitlesOfParts>
    <vt:vector size="198" baseType="lpstr">
      <vt:lpstr>Arial</vt:lpstr>
      <vt:lpstr>Book Antiqua</vt:lpstr>
      <vt:lpstr>Comic Sans MS</vt:lpstr>
      <vt:lpstr>Garamond</vt:lpstr>
      <vt:lpstr>Symbol</vt:lpstr>
      <vt:lpstr>Tahoma</vt:lpstr>
      <vt:lpstr>Times New Roman</vt:lpstr>
      <vt:lpstr>Wingdings</vt:lpstr>
      <vt:lpstr>默认设计模板</vt:lpstr>
      <vt:lpstr>Visio</vt:lpstr>
      <vt:lpstr>数据库系统 An Introduction to Database Systems</vt:lpstr>
      <vt:lpstr>第七章  数据库设计</vt:lpstr>
      <vt:lpstr>数据库设计概述</vt:lpstr>
      <vt:lpstr>7.1 数据库设计概述</vt:lpstr>
      <vt:lpstr>7.1.1 数据库设计的特点</vt:lpstr>
      <vt:lpstr>结构（数据）和行为（处理）分离的设计 (Page 206)</vt:lpstr>
      <vt:lpstr>7.1.2 数据库设计方法</vt:lpstr>
      <vt:lpstr>数据库设计方法</vt:lpstr>
      <vt:lpstr>PowerPoint 演示文稿</vt:lpstr>
      <vt:lpstr>7.1.3 数据库设计的基本步骤</vt:lpstr>
      <vt:lpstr>数据库设计的基本步骤</vt:lpstr>
      <vt:lpstr>数据库设计的6个阶段</vt:lpstr>
      <vt:lpstr>数据库设计的6个阶段</vt:lpstr>
      <vt:lpstr>数据库设计的6个阶段</vt:lpstr>
      <vt:lpstr>数据库设计的6个阶段</vt:lpstr>
      <vt:lpstr>数据库设计的6个阶段</vt:lpstr>
      <vt:lpstr>数据库设计的6个阶段</vt:lpstr>
      <vt:lpstr>数据库设计的基本步骤</vt:lpstr>
      <vt:lpstr>数据库系统的三级模式结构</vt:lpstr>
      <vt:lpstr>7.1.4数据库设计过程中的各级模式</vt:lpstr>
      <vt:lpstr>7.2 需求分析</vt:lpstr>
      <vt:lpstr>7.2.1 需求分析的任务</vt:lpstr>
      <vt:lpstr>需求分析的任务</vt:lpstr>
      <vt:lpstr>需求分析的重点</vt:lpstr>
      <vt:lpstr>需求分析的难点</vt:lpstr>
      <vt:lpstr>7.2.2 需求分析的方法</vt:lpstr>
      <vt:lpstr>调查用户需求的具体步骤</vt:lpstr>
      <vt:lpstr>常用的调查方法</vt:lpstr>
      <vt:lpstr>进一步分析和表达用户需求</vt:lpstr>
      <vt:lpstr>进一步分析和表达用户需求</vt:lpstr>
      <vt:lpstr>PowerPoint 演示文稿</vt:lpstr>
      <vt:lpstr>需求分析过程</vt:lpstr>
      <vt:lpstr>7.2.3 数据字典</vt:lpstr>
      <vt:lpstr>数据项</vt:lpstr>
      <vt:lpstr>数据结构</vt:lpstr>
      <vt:lpstr>数据流</vt:lpstr>
      <vt:lpstr>数据存储</vt:lpstr>
      <vt:lpstr>处理过程</vt:lpstr>
      <vt:lpstr>数据字典举例</vt:lpstr>
      <vt:lpstr>PowerPoint 演示文稿</vt:lpstr>
      <vt:lpstr>PowerPoint 演示文稿</vt:lpstr>
      <vt:lpstr>PowerPoint 演示文稿</vt:lpstr>
      <vt:lpstr>PowerPoint 演示文稿</vt:lpstr>
      <vt:lpstr>数据字典</vt:lpstr>
      <vt:lpstr>需求分析小结</vt:lpstr>
      <vt:lpstr>7.3 概念结构设计</vt:lpstr>
      <vt:lpstr>7.3.1 概念模型</vt:lpstr>
      <vt:lpstr>概念结构设计的特点</vt:lpstr>
      <vt:lpstr>概念模型</vt:lpstr>
      <vt:lpstr>1、信息世界中的基本概念</vt:lpstr>
      <vt:lpstr>PowerPoint 演示文稿</vt:lpstr>
      <vt:lpstr>PowerPoint 演示文稿</vt:lpstr>
      <vt:lpstr>7.3.2 E-R模型</vt:lpstr>
      <vt:lpstr>两个实体型之间的联系</vt:lpstr>
      <vt:lpstr>PowerPoint 演示文稿</vt:lpstr>
      <vt:lpstr>两个实体型之间的三类联系</vt:lpstr>
      <vt:lpstr>联系的属性</vt:lpstr>
      <vt:lpstr>E-R图</vt:lpstr>
      <vt:lpstr>E-R图（联系）</vt:lpstr>
      <vt:lpstr>3、一个实例</vt:lpstr>
      <vt:lpstr>7.3.5 概念结构设计</vt:lpstr>
      <vt:lpstr>PowerPoint 演示文稿</vt:lpstr>
      <vt:lpstr>PowerPoint 演示文稿</vt:lpstr>
      <vt:lpstr>PowerPoint 演示文稿</vt:lpstr>
      <vt:lpstr>PowerPoint 演示文稿</vt:lpstr>
      <vt:lpstr>概念结构设计的方法与步骤</vt:lpstr>
      <vt:lpstr>PowerPoint 演示文稿</vt:lpstr>
      <vt:lpstr>数据抽象与局部E-R图设计</vt:lpstr>
      <vt:lpstr>数据抽象</vt:lpstr>
      <vt:lpstr>三种常用的数据抽象</vt:lpstr>
      <vt:lpstr>三种常用的数据抽象</vt:lpstr>
      <vt:lpstr>PowerPoint 演示文稿</vt:lpstr>
      <vt:lpstr>三种常用的数据抽象</vt:lpstr>
      <vt:lpstr>PowerPoint 演示文稿</vt:lpstr>
      <vt:lpstr>PowerPoint 演示文稿</vt:lpstr>
      <vt:lpstr>三种常用的数据抽象</vt:lpstr>
      <vt:lpstr>PowerPoint 演示文稿</vt:lpstr>
      <vt:lpstr>局部E-R图设计</vt:lpstr>
      <vt:lpstr>选择局部应用</vt:lpstr>
      <vt:lpstr>选择局部应用</vt:lpstr>
      <vt:lpstr>逐一设计分E-R图</vt:lpstr>
      <vt:lpstr>实体与属性的划分原则</vt:lpstr>
      <vt:lpstr>PowerPoint 演示文稿</vt:lpstr>
      <vt:lpstr>PowerPoint 演示文稿</vt:lpstr>
      <vt:lpstr>逐一设计分E-R图</vt:lpstr>
      <vt:lpstr>PowerPoint 演示文稿</vt:lpstr>
      <vt:lpstr>PowerPoint 演示文稿</vt:lpstr>
      <vt:lpstr>PowerPoint 演示文稿</vt:lpstr>
      <vt:lpstr>E-R图的集成</vt:lpstr>
      <vt:lpstr>E-R图集成的两种方式</vt:lpstr>
      <vt:lpstr>E-R图集成的两种方式</vt:lpstr>
      <vt:lpstr>集成局部E-R图的步骤</vt:lpstr>
      <vt:lpstr>E-R图的集成</vt:lpstr>
      <vt:lpstr>合并分E-R图，生成初步E-R图</vt:lpstr>
      <vt:lpstr>合并分E-R图，生成初步E-R图</vt:lpstr>
      <vt:lpstr>属性冲突</vt:lpstr>
      <vt:lpstr>命名冲突</vt:lpstr>
      <vt:lpstr>结构冲突</vt:lpstr>
      <vt:lpstr>消除不必要的冗余，设计基本E-R图</vt:lpstr>
      <vt:lpstr>冗余</vt:lpstr>
      <vt:lpstr>消除冗余的方法</vt:lpstr>
      <vt:lpstr>消除冗余的方法</vt:lpstr>
      <vt:lpstr>PowerPoint 演示文稿</vt:lpstr>
      <vt:lpstr>消除冗余的方法</vt:lpstr>
      <vt:lpstr>PowerPoint 演示文稿</vt:lpstr>
      <vt:lpstr>PowerPoint 演示文稿</vt:lpstr>
      <vt:lpstr>验证整体概念结构</vt:lpstr>
      <vt:lpstr>PowerPoint 演示文稿</vt:lpstr>
      <vt:lpstr>概念结构设计小结</vt:lpstr>
      <vt:lpstr>概念结构设计小结</vt:lpstr>
      <vt:lpstr>概念结构设计小结</vt:lpstr>
      <vt:lpstr>PowerPoint 演示文稿</vt:lpstr>
      <vt:lpstr>7.4 逻辑结构设计</vt:lpstr>
      <vt:lpstr>逻辑结构设计的3个步骤</vt:lpstr>
      <vt:lpstr>7.4 逻辑结构设计</vt:lpstr>
      <vt:lpstr>7.4.1 E-R图向关系模型的转换</vt:lpstr>
      <vt:lpstr>PowerPoint 演示文稿</vt:lpstr>
      <vt:lpstr>PowerPoint 演示文稿</vt:lpstr>
      <vt:lpstr>PowerPoint 演示文稿</vt:lpstr>
      <vt:lpstr>PowerPoint 演示文稿</vt:lpstr>
      <vt:lpstr>PowerPoint 演示文稿</vt:lpstr>
      <vt:lpstr>PowerPoint 演示文稿</vt:lpstr>
      <vt:lpstr>7.4.2 数据模型的优化</vt:lpstr>
      <vt:lpstr>优化数据模型的方法</vt:lpstr>
      <vt:lpstr>PowerPoint 演示文稿</vt:lpstr>
      <vt:lpstr>数据模型的优化</vt:lpstr>
      <vt:lpstr>水平分解</vt:lpstr>
      <vt:lpstr>垂直分解</vt:lpstr>
      <vt:lpstr>Distributed DBMS Environment</vt:lpstr>
      <vt:lpstr>Distribution Design Issues</vt:lpstr>
      <vt:lpstr>Correctness of Fragmentation</vt:lpstr>
      <vt:lpstr>7.4.3 设计用户子模式</vt:lpstr>
      <vt:lpstr>PowerPoint 演示文稿</vt:lpstr>
      <vt:lpstr>逻辑结构设计小结</vt:lpstr>
      <vt:lpstr>逻辑结构设计小结</vt:lpstr>
      <vt:lpstr>逻辑结构设计小结</vt:lpstr>
      <vt:lpstr>逻辑结构设计小结</vt:lpstr>
      <vt:lpstr>7.5 物理结构设计</vt:lpstr>
      <vt:lpstr>数据库物理设计的步骤</vt:lpstr>
      <vt:lpstr>PowerPoint 演示文稿</vt:lpstr>
      <vt:lpstr>7.5 物理结构设计</vt:lpstr>
      <vt:lpstr>7.5.1 数据库物理设计的内容和方法</vt:lpstr>
      <vt:lpstr>选择物理数据库设计所需参数</vt:lpstr>
      <vt:lpstr>选择物理数据库设计所需参数</vt:lpstr>
      <vt:lpstr>关系数据库物理设计的内容</vt:lpstr>
      <vt:lpstr>7.5.2 关系模式存取方法选择</vt:lpstr>
      <vt:lpstr>DBMS常用存取方法</vt:lpstr>
      <vt:lpstr>B+树索引</vt:lpstr>
      <vt:lpstr>一、索引存取方法的选择</vt:lpstr>
      <vt:lpstr>选择索引存取方法的一般规则</vt:lpstr>
      <vt:lpstr>二、聚簇存取方法的选择</vt:lpstr>
      <vt:lpstr>聚簇的用途</vt:lpstr>
      <vt:lpstr>PowerPoint 演示文稿</vt:lpstr>
      <vt:lpstr>聚簇的局限性</vt:lpstr>
      <vt:lpstr>聚簇的适用范围</vt:lpstr>
      <vt:lpstr>设计候选聚簇</vt:lpstr>
      <vt:lpstr>优化聚簇设计</vt:lpstr>
      <vt:lpstr>HASH存取方法的选择</vt:lpstr>
      <vt:lpstr>Topology of P2P Systems</vt:lpstr>
      <vt:lpstr>Chord </vt:lpstr>
      <vt:lpstr>Lookup (Key)</vt:lpstr>
      <vt:lpstr>PowerPoint 演示文稿</vt:lpstr>
      <vt:lpstr>PowerPoint 演示文稿</vt:lpstr>
      <vt:lpstr>7.5.3 确定数据库的存储结构</vt:lpstr>
      <vt:lpstr>确定数据存放位置和存储结构的因素</vt:lpstr>
      <vt:lpstr>确定数据的存放位置的基本原则</vt:lpstr>
      <vt:lpstr>确定数据的存放位置</vt:lpstr>
      <vt:lpstr>确定系统配置</vt:lpstr>
      <vt:lpstr>7.5.4 评价物理结构</vt:lpstr>
      <vt:lpstr>物理结构评价方法  (完全依赖于所选用的DBMS )</vt:lpstr>
      <vt:lpstr>7.6 数据库的实施和维护</vt:lpstr>
      <vt:lpstr>7.6.1 数据的载入和应用程序的调试</vt:lpstr>
      <vt:lpstr>数据的载入</vt:lpstr>
      <vt:lpstr>应用程序的编码和调试</vt:lpstr>
      <vt:lpstr>7.6.2 数据库的试运行</vt:lpstr>
      <vt:lpstr>数据库试运行的主要工作</vt:lpstr>
      <vt:lpstr>PowerPoint 演示文稿</vt:lpstr>
      <vt:lpstr>数据库的试运行强调两点</vt:lpstr>
      <vt:lpstr>数据库的试运行强调两点</vt:lpstr>
      <vt:lpstr>7.6.3 数据库的运行与维护</vt:lpstr>
      <vt:lpstr>数据库的运行与维护</vt:lpstr>
      <vt:lpstr>数据库的重组织和重构造</vt:lpstr>
      <vt:lpstr>PowerPoint 演示文稿</vt:lpstr>
      <vt:lpstr>PowerPoint 演示文稿</vt:lpstr>
      <vt:lpstr>7.7 小结</vt:lpstr>
      <vt:lpstr>PowerPoint 演示文稿</vt:lpstr>
      <vt:lpstr>PowerPoint 演示文稿</vt:lpstr>
      <vt:lpstr>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TengYuanXu</dc:creator>
  <cp:lastModifiedBy>泽祥 李</cp:lastModifiedBy>
  <cp:revision>1142</cp:revision>
  <dcterms:created xsi:type="dcterms:W3CDTF">1601-01-01T00:00:00Z</dcterms:created>
  <dcterms:modified xsi:type="dcterms:W3CDTF">2024-01-12T14:25:10Z</dcterms:modified>
</cp:coreProperties>
</file>