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08"/>
  </p:notesMasterIdLst>
  <p:sldIdLst>
    <p:sldId id="360" r:id="rId2"/>
    <p:sldId id="258" r:id="rId3"/>
    <p:sldId id="259" r:id="rId4"/>
    <p:sldId id="36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62" r:id="rId52"/>
    <p:sldId id="308" r:id="rId53"/>
    <p:sldId id="309" r:id="rId54"/>
    <p:sldId id="310" r:id="rId55"/>
    <p:sldId id="311" r:id="rId56"/>
    <p:sldId id="312" r:id="rId57"/>
    <p:sldId id="313" r:id="rId58"/>
    <p:sldId id="314" r:id="rId59"/>
    <p:sldId id="315" r:id="rId60"/>
    <p:sldId id="348" r:id="rId61"/>
    <p:sldId id="316" r:id="rId62"/>
    <p:sldId id="363" r:id="rId63"/>
    <p:sldId id="364" r:id="rId64"/>
    <p:sldId id="317" r:id="rId65"/>
    <p:sldId id="318" r:id="rId66"/>
    <p:sldId id="319" r:id="rId67"/>
    <p:sldId id="320" r:id="rId68"/>
    <p:sldId id="321" r:id="rId69"/>
    <p:sldId id="322" r:id="rId70"/>
    <p:sldId id="323" r:id="rId71"/>
    <p:sldId id="324" r:id="rId72"/>
    <p:sldId id="365" r:id="rId73"/>
    <p:sldId id="366"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54" r:id="rId88"/>
    <p:sldId id="338" r:id="rId89"/>
    <p:sldId id="339" r:id="rId90"/>
    <p:sldId id="340" r:id="rId91"/>
    <p:sldId id="341" r:id="rId92"/>
    <p:sldId id="342" r:id="rId93"/>
    <p:sldId id="343" r:id="rId94"/>
    <p:sldId id="349" r:id="rId95"/>
    <p:sldId id="350" r:id="rId96"/>
    <p:sldId id="351" r:id="rId97"/>
    <p:sldId id="344" r:id="rId98"/>
    <p:sldId id="367" r:id="rId99"/>
    <p:sldId id="352" r:id="rId100"/>
    <p:sldId id="353" r:id="rId101"/>
    <p:sldId id="355" r:id="rId102"/>
    <p:sldId id="356" r:id="rId103"/>
    <p:sldId id="357" r:id="rId104"/>
    <p:sldId id="358" r:id="rId105"/>
    <p:sldId id="359" r:id="rId106"/>
    <p:sldId id="347" r:id="rId10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94660"/>
  </p:normalViewPr>
  <p:slideViewPr>
    <p:cSldViewPr>
      <p:cViewPr varScale="1">
        <p:scale>
          <a:sx n="81" d="100"/>
          <a:sy n="81" d="100"/>
        </p:scale>
        <p:origin x="160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AAF45D6-5363-4CC8-B324-743B877A094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59EFA2-A8B1-4050-BB6C-358C7B432789}" type="slidenum">
              <a:rPr lang="en-US" altLang="zh-CN"/>
              <a:pPr>
                <a:spcBef>
                  <a:spcPct val="0"/>
                </a:spcBef>
              </a:pPr>
              <a:t>1</a:t>
            </a:fld>
            <a:endParaRPr lang="en-US" altLang="zh-CN"/>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86DEED-6775-4160-9D76-E0C81499D44B}" type="slidenum">
              <a:rPr lang="en-US" altLang="zh-CN"/>
              <a:pPr>
                <a:defRPr/>
              </a:pPr>
              <a:t>‹#›</a:t>
            </a:fld>
            <a:endParaRPr lang="en-US" altLang="zh-CN"/>
          </a:p>
        </p:txBody>
      </p:sp>
    </p:spTree>
    <p:extLst>
      <p:ext uri="{BB962C8B-B14F-4D97-AF65-F5344CB8AC3E}">
        <p14:creationId xmlns:p14="http://schemas.microsoft.com/office/powerpoint/2010/main" val="20753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8809EE-A55F-405A-AD1E-134D9E0EE9B5}" type="slidenum">
              <a:rPr lang="en-US" altLang="zh-CN"/>
              <a:pPr>
                <a:defRPr/>
              </a:pPr>
              <a:t>‹#›</a:t>
            </a:fld>
            <a:endParaRPr lang="en-US" altLang="zh-CN"/>
          </a:p>
        </p:txBody>
      </p:sp>
    </p:spTree>
    <p:extLst>
      <p:ext uri="{BB962C8B-B14F-4D97-AF65-F5344CB8AC3E}">
        <p14:creationId xmlns:p14="http://schemas.microsoft.com/office/powerpoint/2010/main" val="235129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E8E224-007C-4AFE-8FEF-4F6E1195E1AF}" type="slidenum">
              <a:rPr lang="en-US" altLang="zh-CN"/>
              <a:pPr>
                <a:defRPr/>
              </a:pPr>
              <a:t>‹#›</a:t>
            </a:fld>
            <a:endParaRPr lang="en-US" altLang="zh-CN"/>
          </a:p>
        </p:txBody>
      </p:sp>
    </p:spTree>
    <p:extLst>
      <p:ext uri="{BB962C8B-B14F-4D97-AF65-F5344CB8AC3E}">
        <p14:creationId xmlns:p14="http://schemas.microsoft.com/office/powerpoint/2010/main" val="149073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1529ED-509C-4F53-A698-6472E27282B1}" type="slidenum">
              <a:rPr lang="en-US" altLang="zh-CN"/>
              <a:pPr>
                <a:defRPr/>
              </a:pPr>
              <a:t>‹#›</a:t>
            </a:fld>
            <a:endParaRPr lang="en-US" altLang="zh-CN"/>
          </a:p>
        </p:txBody>
      </p:sp>
    </p:spTree>
    <p:extLst>
      <p:ext uri="{BB962C8B-B14F-4D97-AF65-F5344CB8AC3E}">
        <p14:creationId xmlns:p14="http://schemas.microsoft.com/office/powerpoint/2010/main" val="364374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B02A9A-EDCB-4C76-A48A-9A0486B31A71}" type="slidenum">
              <a:rPr lang="en-US" altLang="zh-CN"/>
              <a:pPr>
                <a:defRPr/>
              </a:pPr>
              <a:t>‹#›</a:t>
            </a:fld>
            <a:endParaRPr lang="en-US" altLang="zh-CN"/>
          </a:p>
        </p:txBody>
      </p:sp>
    </p:spTree>
    <p:extLst>
      <p:ext uri="{BB962C8B-B14F-4D97-AF65-F5344CB8AC3E}">
        <p14:creationId xmlns:p14="http://schemas.microsoft.com/office/powerpoint/2010/main" val="252655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57BCD67-CCD1-4E91-8736-2BD6BA8CB2D7}" type="slidenum">
              <a:rPr lang="en-US" altLang="zh-CN"/>
              <a:pPr>
                <a:defRPr/>
              </a:pPr>
              <a:t>‹#›</a:t>
            </a:fld>
            <a:endParaRPr lang="en-US" altLang="zh-CN"/>
          </a:p>
        </p:txBody>
      </p:sp>
    </p:spTree>
    <p:extLst>
      <p:ext uri="{BB962C8B-B14F-4D97-AF65-F5344CB8AC3E}">
        <p14:creationId xmlns:p14="http://schemas.microsoft.com/office/powerpoint/2010/main" val="413639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3609726-DF0F-4598-B1FE-D84761EEB1E4}" type="slidenum">
              <a:rPr lang="en-US" altLang="zh-CN"/>
              <a:pPr>
                <a:defRPr/>
              </a:pPr>
              <a:t>‹#›</a:t>
            </a:fld>
            <a:endParaRPr lang="en-US" altLang="zh-CN"/>
          </a:p>
        </p:txBody>
      </p:sp>
    </p:spTree>
    <p:extLst>
      <p:ext uri="{BB962C8B-B14F-4D97-AF65-F5344CB8AC3E}">
        <p14:creationId xmlns:p14="http://schemas.microsoft.com/office/powerpoint/2010/main" val="97698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8AAB924-880C-4113-9E3B-B023B7758944}" type="slidenum">
              <a:rPr lang="en-US" altLang="zh-CN"/>
              <a:pPr>
                <a:defRPr/>
              </a:pPr>
              <a:t>‹#›</a:t>
            </a:fld>
            <a:endParaRPr lang="en-US" altLang="zh-CN"/>
          </a:p>
        </p:txBody>
      </p:sp>
    </p:spTree>
    <p:extLst>
      <p:ext uri="{BB962C8B-B14F-4D97-AF65-F5344CB8AC3E}">
        <p14:creationId xmlns:p14="http://schemas.microsoft.com/office/powerpoint/2010/main" val="268741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B085C42-A13F-4B8F-9B73-6088E2787A87}" type="slidenum">
              <a:rPr lang="en-US" altLang="zh-CN"/>
              <a:pPr>
                <a:defRPr/>
              </a:pPr>
              <a:t>‹#›</a:t>
            </a:fld>
            <a:endParaRPr lang="en-US" altLang="zh-CN"/>
          </a:p>
        </p:txBody>
      </p:sp>
    </p:spTree>
    <p:extLst>
      <p:ext uri="{BB962C8B-B14F-4D97-AF65-F5344CB8AC3E}">
        <p14:creationId xmlns:p14="http://schemas.microsoft.com/office/powerpoint/2010/main" val="8240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11807D-1A91-4F1C-98D3-AE4BD2515051}" type="slidenum">
              <a:rPr lang="en-US" altLang="zh-CN"/>
              <a:pPr>
                <a:defRPr/>
              </a:pPr>
              <a:t>‹#›</a:t>
            </a:fld>
            <a:endParaRPr lang="en-US" altLang="zh-CN"/>
          </a:p>
        </p:txBody>
      </p:sp>
    </p:spTree>
    <p:extLst>
      <p:ext uri="{BB962C8B-B14F-4D97-AF65-F5344CB8AC3E}">
        <p14:creationId xmlns:p14="http://schemas.microsoft.com/office/powerpoint/2010/main" val="20824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EA7E1A-0BF9-4413-A60C-834B2B8A96EB}" type="slidenum">
              <a:rPr lang="en-US" altLang="zh-CN"/>
              <a:pPr>
                <a:defRPr/>
              </a:pPr>
              <a:t>‹#›</a:t>
            </a:fld>
            <a:endParaRPr lang="en-US" altLang="zh-CN"/>
          </a:p>
        </p:txBody>
      </p:sp>
    </p:spTree>
    <p:extLst>
      <p:ext uri="{BB962C8B-B14F-4D97-AF65-F5344CB8AC3E}">
        <p14:creationId xmlns:p14="http://schemas.microsoft.com/office/powerpoint/2010/main" val="77588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0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30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30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CF1498A-6880-459E-882A-D35610A8C4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850" y="620713"/>
            <a:ext cx="8820150" cy="2484437"/>
          </a:xfrm>
        </p:spPr>
        <p:txBody>
          <a:bodyPr/>
          <a:lstStyle/>
          <a:p>
            <a:pPr eaLnBrk="1" hangingPunct="1"/>
            <a:r>
              <a:rPr lang="zh-CN" altLang="en-US" sz="7200">
                <a:solidFill>
                  <a:schemeClr val="accent2"/>
                </a:solidFill>
              </a:rPr>
              <a:t>数据库系统</a:t>
            </a:r>
            <a:br>
              <a:rPr lang="zh-CN" altLang="en-US" sz="7200">
                <a:solidFill>
                  <a:schemeClr val="hlink"/>
                </a:solidFill>
              </a:rPr>
            </a:br>
            <a:r>
              <a:rPr lang="en-US" altLang="zh-CN" sz="3600">
                <a:latin typeface="Comic Sans MS" panose="030F0702030302020204" pitchFamily="66" charset="0"/>
              </a:rPr>
              <a:t>An Introduction to</a:t>
            </a:r>
            <a:r>
              <a:rPr lang="en-US" altLang="zh-CN" sz="6600">
                <a:solidFill>
                  <a:schemeClr val="hlink"/>
                </a:solidFill>
              </a:rPr>
              <a:t> </a:t>
            </a:r>
            <a:r>
              <a:rPr lang="en-US" altLang="zh-CN" sz="3600">
                <a:latin typeface="Comic Sans MS" panose="030F0702030302020204" pitchFamily="66" charset="0"/>
              </a:rPr>
              <a:t>Database Systems</a:t>
            </a:r>
            <a:endParaRPr lang="en-US" altLang="zh-CN" sz="3600" b="1">
              <a:latin typeface="Comic Sans MS" panose="030F0702030302020204" pitchFamily="66" charset="0"/>
            </a:endParaRPr>
          </a:p>
        </p:txBody>
      </p:sp>
      <p:sp>
        <p:nvSpPr>
          <p:cNvPr id="3075" name="Rectangle 3"/>
          <p:cNvSpPr>
            <a:spLocks noGrp="1" noChangeArrowheads="1"/>
          </p:cNvSpPr>
          <p:nvPr>
            <p:ph type="subTitle" idx="1"/>
          </p:nvPr>
        </p:nvSpPr>
        <p:spPr>
          <a:xfrm>
            <a:off x="755650" y="3217863"/>
            <a:ext cx="8077200" cy="815975"/>
          </a:xfrm>
        </p:spPr>
        <p:txBody>
          <a:bodyPr/>
          <a:lstStyle/>
          <a:p>
            <a:pPr eaLnBrk="1" hangingPunct="1">
              <a:lnSpc>
                <a:spcPct val="90000"/>
              </a:lnSpc>
            </a:pPr>
            <a:r>
              <a:rPr lang="zh-CN" altLang="en-US" sz="4800"/>
              <a:t>第八章  数据库编程</a:t>
            </a:r>
          </a:p>
          <a:p>
            <a:pPr eaLnBrk="1" hangingPunct="1">
              <a:lnSpc>
                <a:spcPct val="90000"/>
              </a:lnSpc>
            </a:pPr>
            <a:endParaRPr lang="en-US" altLang="zh-CN" sz="4800">
              <a:latin typeface="Comic Sans MS" panose="030F0702030302020204" pitchFamily="66" charset="0"/>
            </a:endParaRPr>
          </a:p>
        </p:txBody>
      </p:sp>
      <p:sp>
        <p:nvSpPr>
          <p:cNvPr id="2" name="Text Box 4">
            <a:extLst>
              <a:ext uri="{FF2B5EF4-FFF2-40B4-BE49-F238E27FC236}">
                <a16:creationId xmlns:a16="http://schemas.microsoft.com/office/drawing/2014/main" id="{F4456C4F-95AE-7618-112A-9084959468DE}"/>
              </a:ext>
            </a:extLst>
          </p:cNvPr>
          <p:cNvSpPr txBox="1">
            <a:spLocks noChangeArrowheads="1"/>
          </p:cNvSpPr>
          <p:nvPr/>
        </p:nvSpPr>
        <p:spPr bwMode="auto">
          <a:xfrm>
            <a:off x="2007319" y="5013176"/>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27</a:t>
            </a:r>
            <a:r>
              <a:rPr lang="zh-CN" altLang="en-US" sz="3600" dirty="0"/>
              <a:t>日 （第</a:t>
            </a:r>
            <a:r>
              <a:rPr lang="en-US" altLang="zh-CN" sz="3600" dirty="0"/>
              <a:t>11</a:t>
            </a:r>
            <a:r>
              <a:rPr lang="zh-CN" altLang="en-US" sz="3600" dirty="0"/>
              <a:t>周）</a:t>
            </a:r>
            <a:endParaRPr lang="en-US" altLang="zh-CN" sz="3600" dirty="0"/>
          </a:p>
        </p:txBody>
      </p:sp>
      <p:sp>
        <p:nvSpPr>
          <p:cNvPr id="3" name="文本框 2">
            <a:extLst>
              <a:ext uri="{FF2B5EF4-FFF2-40B4-BE49-F238E27FC236}">
                <a16:creationId xmlns:a16="http://schemas.microsoft.com/office/drawing/2014/main" id="{6AA0FE18-6BD8-71C6-7ADA-C7B3B846BA94}"/>
              </a:ext>
            </a:extLst>
          </p:cNvPr>
          <p:cNvSpPr txBox="1"/>
          <p:nvPr/>
        </p:nvSpPr>
        <p:spPr>
          <a:xfrm>
            <a:off x="1547664" y="4221088"/>
            <a:ext cx="2160240" cy="646331"/>
          </a:xfrm>
          <a:prstGeom prst="rect">
            <a:avLst/>
          </a:prstGeom>
          <a:noFill/>
        </p:spPr>
        <p:txBody>
          <a:bodyPr wrap="square" rtlCol="0">
            <a:spAutoFit/>
          </a:bodyPr>
          <a:lstStyle/>
          <a:p>
            <a:r>
              <a:rPr lang="zh-CN" altLang="en-US" dirty="0">
                <a:solidFill>
                  <a:srgbClr val="00B0F0"/>
                </a:solidFill>
              </a:rPr>
              <a:t>考试最多一个填空，一个选择之类的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547D7D-8515-4037-BFE9-85C68FF1DF5B}" type="slidenum">
              <a:rPr lang="en-US" altLang="zh-CN" sz="1400"/>
              <a:pPr>
                <a:spcBef>
                  <a:spcPct val="0"/>
                </a:spcBef>
                <a:buFontTx/>
                <a:buNone/>
              </a:pPr>
              <a:t>10</a:t>
            </a:fld>
            <a:endParaRPr lang="en-US" altLang="zh-CN" sz="1400"/>
          </a:p>
        </p:txBody>
      </p:sp>
      <p:sp>
        <p:nvSpPr>
          <p:cNvPr id="13315" name="Rectangle 2"/>
          <p:cNvSpPr>
            <a:spLocks noGrp="1" noChangeArrowheads="1"/>
          </p:cNvSpPr>
          <p:nvPr>
            <p:ph type="title"/>
          </p:nvPr>
        </p:nvSpPr>
        <p:spPr>
          <a:xfrm>
            <a:off x="230188" y="188913"/>
            <a:ext cx="8699500" cy="1143000"/>
          </a:xfrm>
        </p:spPr>
        <p:txBody>
          <a:bodyPr/>
          <a:lstStyle/>
          <a:p>
            <a:pPr eaLnBrk="1" hangingPunct="1"/>
            <a:r>
              <a:rPr lang="zh-CN" altLang="en-US" b="1">
                <a:solidFill>
                  <a:schemeClr val="accent2"/>
                </a:solidFill>
              </a:rPr>
              <a:t>数据库工作单元与源程序工作单元之间的通信</a:t>
            </a:r>
          </a:p>
        </p:txBody>
      </p:sp>
      <p:sp>
        <p:nvSpPr>
          <p:cNvPr id="15363" name="Rectangle 3"/>
          <p:cNvSpPr>
            <a:spLocks noGrp="1" noChangeArrowheads="1"/>
          </p:cNvSpPr>
          <p:nvPr>
            <p:ph type="body" idx="1"/>
          </p:nvPr>
        </p:nvSpPr>
        <p:spPr>
          <a:xfrm>
            <a:off x="395288" y="1484313"/>
            <a:ext cx="8435975" cy="5184775"/>
          </a:xfrm>
        </p:spPr>
        <p:txBody>
          <a:bodyPr/>
          <a:lstStyle/>
          <a:p>
            <a:pPr eaLnBrk="1" hangingPunct="1">
              <a:lnSpc>
                <a:spcPct val="90000"/>
              </a:lnSpc>
            </a:pPr>
            <a:r>
              <a:rPr lang="en-US" altLang="zh-CN" sz="3600">
                <a:solidFill>
                  <a:schemeClr val="accent2"/>
                </a:solidFill>
              </a:rPr>
              <a:t>SQL</a:t>
            </a:r>
            <a:r>
              <a:rPr lang="zh-CN" altLang="en-US" sz="3600">
                <a:solidFill>
                  <a:schemeClr val="accent2"/>
                </a:solidFill>
              </a:rPr>
              <a:t>通信区</a:t>
            </a:r>
          </a:p>
          <a:p>
            <a:pPr lvl="1" eaLnBrk="1" hangingPunct="1">
              <a:lnSpc>
                <a:spcPct val="90000"/>
              </a:lnSpc>
            </a:pPr>
            <a:r>
              <a:rPr lang="zh-CN" altLang="en-US" sz="3600"/>
              <a:t>向主语言传递</a:t>
            </a:r>
            <a:r>
              <a:rPr lang="en-US" altLang="zh-CN" sz="3600"/>
              <a:t>SQL</a:t>
            </a:r>
            <a:r>
              <a:rPr lang="zh-CN" altLang="en-US" sz="3600"/>
              <a:t>语句执行状态信息</a:t>
            </a:r>
          </a:p>
          <a:p>
            <a:pPr lvl="1" eaLnBrk="1" hangingPunct="1">
              <a:lnSpc>
                <a:spcPct val="90000"/>
              </a:lnSpc>
            </a:pPr>
            <a:r>
              <a:rPr lang="zh-CN" altLang="en-US" sz="3600"/>
              <a:t>使主语言能够据此控制程序流程</a:t>
            </a:r>
          </a:p>
          <a:p>
            <a:pPr eaLnBrk="1" hangingPunct="1">
              <a:lnSpc>
                <a:spcPct val="90000"/>
              </a:lnSpc>
            </a:pPr>
            <a:r>
              <a:rPr lang="zh-CN" altLang="en-US" sz="3600">
                <a:solidFill>
                  <a:schemeClr val="accent2"/>
                </a:solidFill>
              </a:rPr>
              <a:t>主变量</a:t>
            </a:r>
          </a:p>
          <a:p>
            <a:pPr lvl="1" eaLnBrk="1" hangingPunct="1">
              <a:lnSpc>
                <a:spcPct val="90000"/>
              </a:lnSpc>
            </a:pPr>
            <a:r>
              <a:rPr lang="zh-CN" altLang="en-US" sz="3600"/>
              <a:t>主语言向</a:t>
            </a:r>
            <a:r>
              <a:rPr lang="en-US" altLang="zh-CN" sz="3600"/>
              <a:t>SQL</a:t>
            </a:r>
            <a:r>
              <a:rPr lang="zh-CN" altLang="en-US" sz="3600"/>
              <a:t>语句提供参数</a:t>
            </a:r>
          </a:p>
          <a:p>
            <a:pPr lvl="1" eaLnBrk="1" hangingPunct="1">
              <a:lnSpc>
                <a:spcPct val="90000"/>
              </a:lnSpc>
            </a:pPr>
            <a:r>
              <a:rPr lang="zh-CN" altLang="en-US" sz="3600"/>
              <a:t>将</a:t>
            </a:r>
            <a:r>
              <a:rPr lang="en-US" altLang="zh-CN" sz="3600"/>
              <a:t>SQL</a:t>
            </a:r>
            <a:r>
              <a:rPr lang="zh-CN" altLang="en-US" sz="3600"/>
              <a:t>语句查询数据库的结果交给主语言进一步处理</a:t>
            </a:r>
          </a:p>
          <a:p>
            <a:pPr eaLnBrk="1" hangingPunct="1">
              <a:lnSpc>
                <a:spcPct val="90000"/>
              </a:lnSpc>
            </a:pPr>
            <a:r>
              <a:rPr lang="zh-CN" altLang="en-US" sz="3600">
                <a:solidFill>
                  <a:schemeClr val="accent2"/>
                </a:solidFill>
              </a:rPr>
              <a:t>游标</a:t>
            </a:r>
            <a:r>
              <a:rPr lang="zh-CN" altLang="en-US" sz="3600"/>
              <a:t>：解决集合操作语言与过程操作语言的不匹配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4" end="4"/>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7FAAFBC-6B59-4535-B945-F785CFA53B51}" type="slidenum">
              <a:rPr lang="en-US" altLang="zh-CN" sz="1400"/>
              <a:pPr>
                <a:spcBef>
                  <a:spcPct val="0"/>
                </a:spcBef>
                <a:buFontTx/>
                <a:buNone/>
              </a:pPr>
              <a:t>100</a:t>
            </a:fld>
            <a:endParaRPr lang="en-US" altLang="zh-CN" sz="1400"/>
          </a:p>
        </p:txBody>
      </p:sp>
      <p:sp>
        <p:nvSpPr>
          <p:cNvPr id="105475" name="Rectangle 2"/>
          <p:cNvSpPr>
            <a:spLocks noGrp="1" noChangeArrowheads="1"/>
          </p:cNvSpPr>
          <p:nvPr>
            <p:ph type="title"/>
          </p:nvPr>
        </p:nvSpPr>
        <p:spPr/>
        <p:txBody>
          <a:bodyPr/>
          <a:lstStyle/>
          <a:p>
            <a:pPr eaLnBrk="1" hangingPunct="1"/>
            <a:r>
              <a:rPr lang="zh-CN" altLang="en-US" b="1">
                <a:solidFill>
                  <a:schemeClr val="accent2"/>
                </a:solidFill>
              </a:rPr>
              <a:t>二、初始化环境</a:t>
            </a:r>
          </a:p>
        </p:txBody>
      </p:sp>
      <p:sp>
        <p:nvSpPr>
          <p:cNvPr id="105476" name="Rectangle 3"/>
          <p:cNvSpPr>
            <a:spLocks noGrp="1" noChangeArrowheads="1"/>
          </p:cNvSpPr>
          <p:nvPr>
            <p:ph type="body" idx="1"/>
          </p:nvPr>
        </p:nvSpPr>
        <p:spPr/>
        <p:txBody>
          <a:bodyPr/>
          <a:lstStyle/>
          <a:p>
            <a:pPr eaLnBrk="1" hangingPunct="1"/>
            <a:r>
              <a:rPr lang="zh-CN" altLang="en-US" sz="3600"/>
              <a:t>没有和具体的驱动程序相关联，由</a:t>
            </a:r>
            <a:r>
              <a:rPr lang="en-US" altLang="zh-CN" sz="3600"/>
              <a:t>Driver Manager</a:t>
            </a:r>
            <a:r>
              <a:rPr lang="zh-CN" altLang="en-US" sz="3600"/>
              <a:t>来进行控制，并配置环境属性</a:t>
            </a:r>
          </a:p>
          <a:p>
            <a:pPr eaLnBrk="1" hangingPunct="1"/>
            <a:r>
              <a:rPr lang="zh-CN" altLang="en-US" sz="3600"/>
              <a:t>应用程序通过调用连接函数和某个数据源进行连接后，</a:t>
            </a:r>
            <a:r>
              <a:rPr lang="en-US" altLang="zh-CN" sz="3600"/>
              <a:t>Driver Manager</a:t>
            </a:r>
            <a:r>
              <a:rPr lang="zh-CN" altLang="en-US" sz="3600"/>
              <a:t>才调用所连的驱动程序中的</a:t>
            </a:r>
            <a:r>
              <a:rPr lang="en-US" altLang="zh-CN" sz="3600"/>
              <a:t>SQLAllocHandle</a:t>
            </a:r>
            <a:r>
              <a:rPr lang="zh-CN" altLang="en-US" sz="3600"/>
              <a:t>，来真正分配环境句柄的数据结构</a:t>
            </a:r>
          </a:p>
          <a:p>
            <a:pPr eaLnBrk="1" hangingPunct="1"/>
            <a:endParaRPr lang="en-US" altLang="zh-CN" sz="36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9EF72B-FCB0-4AD8-9350-2D976A106458}" type="slidenum">
              <a:rPr lang="en-US" altLang="zh-CN" sz="1400"/>
              <a:pPr>
                <a:spcBef>
                  <a:spcPct val="0"/>
                </a:spcBef>
                <a:buFontTx/>
                <a:buNone/>
              </a:pPr>
              <a:t>101</a:t>
            </a:fld>
            <a:endParaRPr lang="en-US" altLang="zh-CN" sz="1400"/>
          </a:p>
        </p:txBody>
      </p:sp>
      <p:sp>
        <p:nvSpPr>
          <p:cNvPr id="106499" name="Rectangle 2"/>
          <p:cNvSpPr>
            <a:spLocks noGrp="1" noChangeArrowheads="1"/>
          </p:cNvSpPr>
          <p:nvPr>
            <p:ph type="title"/>
          </p:nvPr>
        </p:nvSpPr>
        <p:spPr/>
        <p:txBody>
          <a:bodyPr/>
          <a:lstStyle/>
          <a:p>
            <a:pPr eaLnBrk="1" hangingPunct="1"/>
            <a:r>
              <a:rPr lang="zh-CN" altLang="en-US" b="1">
                <a:solidFill>
                  <a:schemeClr val="accent2"/>
                </a:solidFill>
              </a:rPr>
              <a:t>三、建立连接</a:t>
            </a:r>
          </a:p>
        </p:txBody>
      </p:sp>
      <p:sp>
        <p:nvSpPr>
          <p:cNvPr id="106500" name="Rectangle 3"/>
          <p:cNvSpPr>
            <a:spLocks noGrp="1" noChangeArrowheads="1"/>
          </p:cNvSpPr>
          <p:nvPr>
            <p:ph type="body" idx="1"/>
          </p:nvPr>
        </p:nvSpPr>
        <p:spPr>
          <a:xfrm>
            <a:off x="215900" y="1350963"/>
            <a:ext cx="8748713" cy="5246687"/>
          </a:xfrm>
        </p:spPr>
        <p:txBody>
          <a:bodyPr/>
          <a:lstStyle/>
          <a:p>
            <a:pPr marL="609600" indent="-609600" eaLnBrk="1" hangingPunct="1"/>
            <a:r>
              <a:rPr lang="zh-CN" altLang="en-US" sz="3600"/>
              <a:t>应用程序调用</a:t>
            </a:r>
            <a:r>
              <a:rPr lang="en-US" altLang="zh-CN" sz="3600"/>
              <a:t>SQLAllocHandle</a:t>
            </a:r>
            <a:r>
              <a:rPr lang="zh-CN" altLang="en-US" sz="3600"/>
              <a:t>分配连接句柄，通过</a:t>
            </a:r>
            <a:r>
              <a:rPr lang="en-US" altLang="zh-CN" sz="3600"/>
              <a:t>SQLConnect</a:t>
            </a:r>
            <a:r>
              <a:rPr lang="zh-CN" altLang="en-US" sz="3600"/>
              <a:t>、</a:t>
            </a:r>
            <a:r>
              <a:rPr lang="en-US" altLang="zh-CN" sz="3600"/>
              <a:t>SQLDriverConnect</a:t>
            </a:r>
            <a:r>
              <a:rPr lang="zh-CN" altLang="en-US" sz="3600"/>
              <a:t>或</a:t>
            </a:r>
            <a:r>
              <a:rPr lang="en-US" altLang="zh-CN" sz="3600"/>
              <a:t>SQLBrowseConnect</a:t>
            </a:r>
            <a:r>
              <a:rPr lang="zh-CN" altLang="en-US" sz="3600"/>
              <a:t>与数据源连接</a:t>
            </a:r>
          </a:p>
          <a:p>
            <a:pPr marL="609600" indent="-609600" eaLnBrk="1" hangingPunct="1"/>
            <a:r>
              <a:rPr lang="en-US" altLang="zh-CN" sz="3600"/>
              <a:t>SQLConnect</a:t>
            </a:r>
            <a:r>
              <a:rPr lang="zh-CN" altLang="en-US" sz="3600"/>
              <a:t>连接函数，输入参数为：</a:t>
            </a:r>
          </a:p>
          <a:p>
            <a:pPr marL="990600" lvl="1" indent="-533400" eaLnBrk="1" hangingPunct="1">
              <a:buFontTx/>
              <a:buAutoNum type="circleNumDbPlain"/>
            </a:pPr>
            <a:r>
              <a:rPr lang="zh-CN" altLang="en-US" sz="3600"/>
              <a:t>配置好的数据源名称</a:t>
            </a:r>
          </a:p>
          <a:p>
            <a:pPr marL="990600" lvl="1" indent="-533400" eaLnBrk="1" hangingPunct="1">
              <a:buFontTx/>
              <a:buAutoNum type="circleNumDbPlain"/>
            </a:pPr>
            <a:r>
              <a:rPr lang="zh-CN" altLang="en-US" sz="3600"/>
              <a:t>用户</a:t>
            </a:r>
            <a:r>
              <a:rPr lang="en-US" altLang="zh-CN" sz="3600"/>
              <a:t>ID</a:t>
            </a:r>
          </a:p>
          <a:p>
            <a:pPr marL="990600" lvl="1" indent="-533400" eaLnBrk="1" hangingPunct="1">
              <a:buFontTx/>
              <a:buAutoNum type="circleNumDbPlain"/>
            </a:pPr>
            <a:r>
              <a:rPr lang="zh-CN" altLang="en-US" sz="3600"/>
              <a:t>口令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67C49D-2FC2-45A4-B73D-6A54DBD47732}" type="slidenum">
              <a:rPr lang="en-US" altLang="zh-CN" sz="1400"/>
              <a:pPr>
                <a:spcBef>
                  <a:spcPct val="0"/>
                </a:spcBef>
                <a:buFontTx/>
                <a:buNone/>
              </a:pPr>
              <a:t>102</a:t>
            </a:fld>
            <a:endParaRPr lang="en-US" altLang="zh-CN" sz="1400"/>
          </a:p>
        </p:txBody>
      </p:sp>
      <p:sp>
        <p:nvSpPr>
          <p:cNvPr id="107523" name="Rectangle 2"/>
          <p:cNvSpPr>
            <a:spLocks noGrp="1" noChangeArrowheads="1"/>
          </p:cNvSpPr>
          <p:nvPr>
            <p:ph type="title"/>
          </p:nvPr>
        </p:nvSpPr>
        <p:spPr/>
        <p:txBody>
          <a:bodyPr/>
          <a:lstStyle/>
          <a:p>
            <a:pPr eaLnBrk="1" hangingPunct="1"/>
            <a:r>
              <a:rPr lang="zh-CN" altLang="en-US" b="1">
                <a:solidFill>
                  <a:schemeClr val="accent2"/>
                </a:solidFill>
              </a:rPr>
              <a:t>四、分配语句句柄</a:t>
            </a:r>
          </a:p>
        </p:txBody>
      </p:sp>
      <p:sp>
        <p:nvSpPr>
          <p:cNvPr id="107524" name="Rectangle 3"/>
          <p:cNvSpPr>
            <a:spLocks noGrp="1" noChangeArrowheads="1"/>
          </p:cNvSpPr>
          <p:nvPr>
            <p:ph type="body" idx="1"/>
          </p:nvPr>
        </p:nvSpPr>
        <p:spPr/>
        <p:txBody>
          <a:bodyPr/>
          <a:lstStyle/>
          <a:p>
            <a:pPr eaLnBrk="1" hangingPunct="1"/>
            <a:r>
              <a:rPr lang="zh-CN" altLang="en-US" sz="3600"/>
              <a:t>处理任何</a:t>
            </a:r>
            <a:r>
              <a:rPr lang="en-US" altLang="zh-CN" sz="3600"/>
              <a:t>SQL</a:t>
            </a:r>
            <a:r>
              <a:rPr lang="zh-CN" altLang="en-US" sz="3600"/>
              <a:t>语句之前，应用程序还需要首先分配一个语句句柄</a:t>
            </a:r>
          </a:p>
          <a:p>
            <a:pPr eaLnBrk="1" hangingPunct="1"/>
            <a:r>
              <a:rPr lang="zh-CN" altLang="en-US" sz="3600"/>
              <a:t>语句句柄含有具体的</a:t>
            </a:r>
            <a:r>
              <a:rPr lang="en-US" altLang="zh-CN" sz="3600"/>
              <a:t>SQL</a:t>
            </a:r>
            <a:r>
              <a:rPr lang="zh-CN" altLang="en-US" sz="3600"/>
              <a:t>语句以及输出的结果集等信息</a:t>
            </a:r>
          </a:p>
          <a:p>
            <a:pPr eaLnBrk="1" hangingPunct="1"/>
            <a:endParaRPr lang="en-US" altLang="zh-CN" sz="36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DE607E-137F-43C9-9F01-5EC0919C9C13}" type="slidenum">
              <a:rPr lang="en-US" altLang="zh-CN" sz="1400"/>
              <a:pPr>
                <a:spcBef>
                  <a:spcPct val="0"/>
                </a:spcBef>
                <a:buFontTx/>
                <a:buNone/>
              </a:pPr>
              <a:t>103</a:t>
            </a:fld>
            <a:endParaRPr lang="en-US" altLang="zh-CN" sz="1400"/>
          </a:p>
        </p:txBody>
      </p:sp>
      <p:sp>
        <p:nvSpPr>
          <p:cNvPr id="108547" name="Rectangle 2"/>
          <p:cNvSpPr>
            <a:spLocks noGrp="1" noChangeArrowheads="1"/>
          </p:cNvSpPr>
          <p:nvPr>
            <p:ph type="title"/>
          </p:nvPr>
        </p:nvSpPr>
        <p:spPr/>
        <p:txBody>
          <a:bodyPr/>
          <a:lstStyle/>
          <a:p>
            <a:pPr eaLnBrk="1" hangingPunct="1"/>
            <a:r>
              <a:rPr lang="zh-CN" altLang="en-US" b="1">
                <a:solidFill>
                  <a:schemeClr val="accent2"/>
                </a:solidFill>
              </a:rPr>
              <a:t>五、执行</a:t>
            </a:r>
            <a:r>
              <a:rPr lang="en-US" altLang="zh-CN">
                <a:solidFill>
                  <a:schemeClr val="accent2"/>
                </a:solidFill>
              </a:rPr>
              <a:t>SQL</a:t>
            </a:r>
            <a:r>
              <a:rPr lang="zh-CN" altLang="en-US" b="1">
                <a:solidFill>
                  <a:schemeClr val="accent2"/>
                </a:solidFill>
              </a:rPr>
              <a:t>语句</a:t>
            </a:r>
          </a:p>
        </p:txBody>
      </p:sp>
      <p:sp>
        <p:nvSpPr>
          <p:cNvPr id="108548" name="Rectangle 3"/>
          <p:cNvSpPr>
            <a:spLocks noGrp="1" noChangeArrowheads="1"/>
          </p:cNvSpPr>
          <p:nvPr>
            <p:ph type="body" idx="1"/>
          </p:nvPr>
        </p:nvSpPr>
        <p:spPr>
          <a:xfrm>
            <a:off x="395288" y="1296988"/>
            <a:ext cx="8496300" cy="5445125"/>
          </a:xfrm>
        </p:spPr>
        <p:txBody>
          <a:bodyPr/>
          <a:lstStyle/>
          <a:p>
            <a:pPr marL="609600" indent="-609600" eaLnBrk="1" hangingPunct="1"/>
            <a:r>
              <a:rPr lang="zh-CN" altLang="en-US"/>
              <a:t>应用程序处理</a:t>
            </a:r>
            <a:r>
              <a:rPr lang="en-US" altLang="zh-CN"/>
              <a:t>SQL</a:t>
            </a:r>
            <a:r>
              <a:rPr lang="zh-CN" altLang="en-US"/>
              <a:t>语句的两种方式：</a:t>
            </a:r>
          </a:p>
          <a:p>
            <a:pPr marL="990600" lvl="1" indent="-533400" eaLnBrk="1" hangingPunct="1">
              <a:buFontTx/>
              <a:buAutoNum type="circleNumDbPlain"/>
            </a:pPr>
            <a:r>
              <a:rPr lang="zh-CN" altLang="en-US" sz="3200"/>
              <a:t>预处理（</a:t>
            </a:r>
            <a:r>
              <a:rPr lang="en-US" altLang="zh-CN" sz="3200"/>
              <a:t>SQLPrepare</a:t>
            </a:r>
            <a:r>
              <a:rPr lang="zh-CN" altLang="en-US" sz="3200"/>
              <a:t>、</a:t>
            </a:r>
            <a:r>
              <a:rPr lang="en-US" altLang="zh-CN" sz="3200"/>
              <a:t>SQLExecute</a:t>
            </a:r>
            <a:r>
              <a:rPr lang="zh-CN" altLang="en-US" sz="3200"/>
              <a:t>适用于语句的多次执行）</a:t>
            </a:r>
          </a:p>
          <a:p>
            <a:pPr marL="990600" lvl="1" indent="-533400" eaLnBrk="1" hangingPunct="1">
              <a:buFontTx/>
              <a:buAutoNum type="circleNumDbPlain"/>
            </a:pPr>
            <a:r>
              <a:rPr lang="zh-CN" altLang="en-US" sz="3200"/>
              <a:t>直接执行（</a:t>
            </a:r>
            <a:r>
              <a:rPr lang="en-US" altLang="zh-CN" sz="3200"/>
              <a:t>SQLExecdirect</a:t>
            </a:r>
            <a:r>
              <a:rPr lang="zh-CN" altLang="en-US" sz="3200"/>
              <a:t>）</a:t>
            </a:r>
          </a:p>
          <a:p>
            <a:pPr marL="609600" indent="-609600" eaLnBrk="1" hangingPunct="1"/>
            <a:r>
              <a:rPr lang="zh-CN" altLang="en-US"/>
              <a:t>如果</a:t>
            </a:r>
            <a:r>
              <a:rPr lang="en-US" altLang="zh-CN"/>
              <a:t>SQL</a:t>
            </a:r>
            <a:r>
              <a:rPr lang="zh-CN" altLang="en-US"/>
              <a:t>语句含有参数，应用程序为每个参数调用</a:t>
            </a:r>
            <a:r>
              <a:rPr lang="en-US" altLang="zh-CN"/>
              <a:t>SQLBindParameter</a:t>
            </a:r>
            <a:r>
              <a:rPr lang="zh-CN" altLang="en-US"/>
              <a:t>，并把它们绑定至应用程序变量</a:t>
            </a:r>
          </a:p>
          <a:p>
            <a:pPr marL="609600" indent="-609600" eaLnBrk="1" hangingPunct="1"/>
            <a:r>
              <a:rPr lang="zh-CN" altLang="en-US"/>
              <a:t>应用程序可以直接通过改变应用程序缓冲区的内容从而在程序中动态的改变</a:t>
            </a:r>
            <a:r>
              <a:rPr lang="en-US" altLang="zh-CN"/>
              <a:t>SQL</a:t>
            </a:r>
            <a:r>
              <a:rPr lang="zh-CN" altLang="en-US"/>
              <a:t>语句的具体执行</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881F1F-6AA1-422E-BCB4-59A4AB3137FE}" type="slidenum">
              <a:rPr lang="en-US" altLang="zh-CN" sz="1400"/>
              <a:pPr>
                <a:spcBef>
                  <a:spcPct val="0"/>
                </a:spcBef>
                <a:buFontTx/>
                <a:buNone/>
              </a:pPr>
              <a:t>104</a:t>
            </a:fld>
            <a:endParaRPr lang="en-US" altLang="zh-CN" sz="1400"/>
          </a:p>
        </p:txBody>
      </p:sp>
      <p:sp>
        <p:nvSpPr>
          <p:cNvPr id="109571" name="Rectangle 3"/>
          <p:cNvSpPr>
            <a:spLocks noGrp="1" noChangeArrowheads="1"/>
          </p:cNvSpPr>
          <p:nvPr>
            <p:ph type="body" idx="1"/>
          </p:nvPr>
        </p:nvSpPr>
        <p:spPr>
          <a:xfrm>
            <a:off x="323850" y="1052513"/>
            <a:ext cx="8820150" cy="4525962"/>
          </a:xfrm>
        </p:spPr>
        <p:txBody>
          <a:bodyPr/>
          <a:lstStyle/>
          <a:p>
            <a:pPr eaLnBrk="1" hangingPunct="1"/>
            <a:r>
              <a:rPr lang="zh-CN" altLang="en-US" sz="4000"/>
              <a:t>应用程序根据语句的类型进行的处理</a:t>
            </a:r>
          </a:p>
          <a:p>
            <a:pPr lvl="1" eaLnBrk="1" hangingPunct="1"/>
            <a:r>
              <a:rPr lang="zh-CN" altLang="en-US" sz="3600"/>
              <a:t>有结果集的语句（</a:t>
            </a:r>
            <a:r>
              <a:rPr lang="en-US" altLang="zh-CN" sz="3600"/>
              <a:t>select</a:t>
            </a:r>
            <a:r>
              <a:rPr lang="zh-CN" altLang="en-US" sz="3600"/>
              <a:t>或是编目函数），则进行结果集处理</a:t>
            </a:r>
          </a:p>
          <a:p>
            <a:pPr lvl="1" eaLnBrk="1" hangingPunct="1"/>
            <a:r>
              <a:rPr lang="zh-CN" altLang="en-US" sz="3600"/>
              <a:t>没有结果集的函数，可以直接利用本语句句柄继续执行新的语句或是获取行计数（本次执行所影响的行数）之后继续执行</a:t>
            </a:r>
          </a:p>
          <a:p>
            <a:pPr eaLnBrk="1" hangingPunct="1"/>
            <a:endParaRPr lang="en-US" altLang="zh-CN" sz="40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9D2723-7231-48BD-B84C-376E0BD06EBE}" type="slidenum">
              <a:rPr lang="en-US" altLang="zh-CN" sz="1400"/>
              <a:pPr>
                <a:spcBef>
                  <a:spcPct val="0"/>
                </a:spcBef>
                <a:buFontTx/>
                <a:buNone/>
              </a:pPr>
              <a:t>105</a:t>
            </a:fld>
            <a:endParaRPr lang="en-US" altLang="zh-CN" sz="1400"/>
          </a:p>
        </p:txBody>
      </p:sp>
      <p:sp>
        <p:nvSpPr>
          <p:cNvPr id="110595" name="Rectangle 2"/>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六、结果集处理</a:t>
            </a:r>
          </a:p>
        </p:txBody>
      </p:sp>
      <p:sp>
        <p:nvSpPr>
          <p:cNvPr id="110596" name="Rectangle 3"/>
          <p:cNvSpPr>
            <a:spLocks noGrp="1" noChangeArrowheads="1"/>
          </p:cNvSpPr>
          <p:nvPr>
            <p:ph type="body" idx="1"/>
          </p:nvPr>
        </p:nvSpPr>
        <p:spPr/>
        <p:txBody>
          <a:bodyPr/>
          <a:lstStyle/>
          <a:p>
            <a:pPr eaLnBrk="1" hangingPunct="1"/>
            <a:r>
              <a:rPr lang="zh-CN" altLang="en-US" sz="3600"/>
              <a:t>应用程序可以通过</a:t>
            </a:r>
            <a:r>
              <a:rPr lang="en-US" altLang="zh-CN" sz="3600"/>
              <a:t>SQLNumResultCols</a:t>
            </a:r>
            <a:r>
              <a:rPr lang="zh-CN" altLang="en-US" sz="3600"/>
              <a:t>来获取结果集中的列数</a:t>
            </a:r>
          </a:p>
          <a:p>
            <a:pPr eaLnBrk="1" hangingPunct="1"/>
            <a:r>
              <a:rPr lang="zh-CN" altLang="en-US" sz="3600"/>
              <a:t>通过</a:t>
            </a:r>
            <a:r>
              <a:rPr lang="en-US" altLang="zh-CN" sz="3600"/>
              <a:t>SQLDescribeCol</a:t>
            </a:r>
            <a:r>
              <a:rPr lang="zh-CN" altLang="en-US" sz="3600"/>
              <a:t>或是</a:t>
            </a:r>
            <a:r>
              <a:rPr lang="en-US" altLang="zh-CN" sz="3600"/>
              <a:t>SQLColAttrbute</a:t>
            </a:r>
            <a:r>
              <a:rPr lang="zh-CN" altLang="en-US" sz="3600"/>
              <a:t>函数来获取结果集每一列的名称、数据类型、精度和范围</a:t>
            </a:r>
          </a:p>
          <a:p>
            <a:pPr eaLnBrk="1" hangingPunct="1"/>
            <a:endParaRPr lang="en-US" altLang="zh-CN" sz="36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8F9109-E39B-4C97-835B-3AEC7778D426}" type="slidenum">
              <a:rPr lang="en-US" altLang="zh-CN" sz="1400"/>
              <a:pPr>
                <a:spcBef>
                  <a:spcPct val="0"/>
                </a:spcBef>
                <a:buFontTx/>
                <a:buNone/>
              </a:pPr>
              <a:t>106</a:t>
            </a:fld>
            <a:endParaRPr lang="en-US" altLang="zh-CN" sz="1400"/>
          </a:p>
        </p:txBody>
      </p:sp>
      <p:sp>
        <p:nvSpPr>
          <p:cNvPr id="111619" name="Rectangle 2"/>
          <p:cNvSpPr>
            <a:spLocks noGrp="1" noChangeArrowheads="1"/>
          </p:cNvSpPr>
          <p:nvPr>
            <p:ph type="title"/>
          </p:nvPr>
        </p:nvSpPr>
        <p:spPr/>
        <p:txBody>
          <a:bodyPr/>
          <a:lstStyle/>
          <a:p>
            <a:pPr eaLnBrk="1" hangingPunct="1"/>
            <a:r>
              <a:rPr lang="en-US" altLang="zh-CN">
                <a:solidFill>
                  <a:schemeClr val="accent2"/>
                </a:solidFill>
              </a:rPr>
              <a:t>8.4.5 </a:t>
            </a:r>
            <a:r>
              <a:rPr lang="zh-CN" altLang="en-US" b="1">
                <a:solidFill>
                  <a:schemeClr val="accent2"/>
                </a:solidFill>
              </a:rPr>
              <a:t>小结</a:t>
            </a:r>
          </a:p>
        </p:txBody>
      </p:sp>
      <p:sp>
        <p:nvSpPr>
          <p:cNvPr id="111620" name="Rectangle 3"/>
          <p:cNvSpPr>
            <a:spLocks noGrp="1" noChangeArrowheads="1"/>
          </p:cNvSpPr>
          <p:nvPr>
            <p:ph type="body" idx="1"/>
          </p:nvPr>
        </p:nvSpPr>
        <p:spPr>
          <a:xfrm>
            <a:off x="395288" y="1341438"/>
            <a:ext cx="8604250" cy="5040312"/>
          </a:xfrm>
        </p:spPr>
        <p:txBody>
          <a:bodyPr/>
          <a:lstStyle/>
          <a:p>
            <a:pPr marL="609600" indent="-609600" eaLnBrk="1" hangingPunct="1"/>
            <a:r>
              <a:rPr lang="en-US" altLang="zh-CN" sz="3600"/>
              <a:t>ODBC</a:t>
            </a:r>
            <a:r>
              <a:rPr lang="zh-CN" altLang="en-US" sz="3600"/>
              <a:t>目的：为了提高应用系统与数据库平台的独立性，使得应用系统的移植变得容易</a:t>
            </a:r>
          </a:p>
          <a:p>
            <a:pPr marL="609600" indent="-609600" eaLnBrk="1" hangingPunct="1"/>
            <a:r>
              <a:rPr lang="en-US" altLang="zh-CN" sz="3600"/>
              <a:t>ODBC</a:t>
            </a:r>
            <a:r>
              <a:rPr lang="zh-CN" altLang="en-US" sz="3600"/>
              <a:t>优点：</a:t>
            </a:r>
          </a:p>
          <a:p>
            <a:pPr marL="990600" lvl="1" indent="-533400" eaLnBrk="1" hangingPunct="1">
              <a:buFontTx/>
              <a:buAutoNum type="circleNumDbPlain"/>
            </a:pPr>
            <a:r>
              <a:rPr lang="zh-CN" altLang="en-US" sz="3600"/>
              <a:t>使得应用系统的开发与数据库平台的选择、数据库设计等工作并行进行</a:t>
            </a:r>
          </a:p>
          <a:p>
            <a:pPr marL="990600" lvl="1" indent="-533400" eaLnBrk="1" hangingPunct="1">
              <a:buFontTx/>
              <a:buAutoNum type="circleNumDbPlain"/>
            </a:pPr>
            <a:r>
              <a:rPr lang="zh-CN" altLang="en-US" sz="3600"/>
              <a:t>方便移植</a:t>
            </a:r>
          </a:p>
          <a:p>
            <a:pPr marL="990600" lvl="1" indent="-533400" eaLnBrk="1" hangingPunct="1">
              <a:buFontTx/>
              <a:buAutoNum type="circleNumDbPlain"/>
            </a:pPr>
            <a:r>
              <a:rPr lang="zh-CN" altLang="en-US" sz="3600"/>
              <a:t>大大缩短整个系统的开发时间</a:t>
            </a:r>
            <a:endParaRPr lang="zh-CN"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DB75D9-9C02-4906-9347-AC1CBBFD9B87}" type="slidenum">
              <a:rPr lang="en-US" altLang="zh-CN" sz="1400"/>
              <a:pPr>
                <a:spcBef>
                  <a:spcPct val="0"/>
                </a:spcBef>
                <a:buFontTx/>
                <a:buNone/>
              </a:pPr>
              <a:t>11</a:t>
            </a:fld>
            <a:endParaRPr lang="en-US" altLang="zh-CN" sz="1400"/>
          </a:p>
        </p:txBody>
      </p:sp>
      <p:sp>
        <p:nvSpPr>
          <p:cNvPr id="14339" name="Rectangle 2"/>
          <p:cNvSpPr>
            <a:spLocks noGrp="1" noChangeArrowheads="1"/>
          </p:cNvSpPr>
          <p:nvPr>
            <p:ph type="title"/>
          </p:nvPr>
        </p:nvSpPr>
        <p:spPr>
          <a:xfrm>
            <a:off x="457200" y="115888"/>
            <a:ext cx="8229600" cy="1143000"/>
          </a:xfrm>
        </p:spPr>
        <p:txBody>
          <a:bodyPr/>
          <a:lstStyle/>
          <a:p>
            <a:pPr eaLnBrk="1" hangingPunct="1"/>
            <a:r>
              <a:rPr lang="zh-CN" altLang="en-US" b="1">
                <a:solidFill>
                  <a:schemeClr val="accent2"/>
                </a:solidFill>
              </a:rPr>
              <a:t>一、</a:t>
            </a:r>
            <a:r>
              <a:rPr lang="en-US" altLang="zh-CN" b="1">
                <a:solidFill>
                  <a:schemeClr val="accent2"/>
                </a:solidFill>
              </a:rPr>
              <a:t>SQL</a:t>
            </a:r>
            <a:r>
              <a:rPr lang="zh-CN" altLang="en-US" b="1">
                <a:solidFill>
                  <a:schemeClr val="accent2"/>
                </a:solidFill>
              </a:rPr>
              <a:t>通信区</a:t>
            </a:r>
          </a:p>
        </p:txBody>
      </p:sp>
      <p:sp>
        <p:nvSpPr>
          <p:cNvPr id="14340" name="Rectangle 3"/>
          <p:cNvSpPr>
            <a:spLocks noGrp="1" noChangeArrowheads="1"/>
          </p:cNvSpPr>
          <p:nvPr>
            <p:ph type="body" idx="1"/>
          </p:nvPr>
        </p:nvSpPr>
        <p:spPr>
          <a:xfrm>
            <a:off x="250825" y="1125538"/>
            <a:ext cx="8713788" cy="5329237"/>
          </a:xfrm>
        </p:spPr>
        <p:txBody>
          <a:bodyPr/>
          <a:lstStyle/>
          <a:p>
            <a:pPr marL="609600" indent="-609600" eaLnBrk="1" hangingPunct="1"/>
            <a:r>
              <a:rPr lang="en-US" altLang="zh-CN" sz="3600"/>
              <a:t>SQLCA</a:t>
            </a:r>
            <a:r>
              <a:rPr lang="zh-CN" altLang="en-US" sz="3600"/>
              <a:t>：</a:t>
            </a:r>
            <a:r>
              <a:rPr lang="en-US" altLang="zh-CN" sz="3600"/>
              <a:t>SQL Communication Area</a:t>
            </a:r>
          </a:p>
          <a:p>
            <a:pPr marL="990600" lvl="1" indent="-533400" eaLnBrk="1" hangingPunct="1"/>
            <a:r>
              <a:rPr lang="en-US" altLang="zh-CN" sz="3200"/>
              <a:t>SQLCA</a:t>
            </a:r>
            <a:r>
              <a:rPr lang="zh-CN" altLang="en-US" sz="3200"/>
              <a:t>是一个数据结构</a:t>
            </a:r>
          </a:p>
          <a:p>
            <a:pPr marL="609600" indent="-609600" eaLnBrk="1" hangingPunct="1"/>
            <a:r>
              <a:rPr lang="en-US" altLang="zh-CN" sz="3600"/>
              <a:t>SQLCA</a:t>
            </a:r>
            <a:r>
              <a:rPr lang="zh-CN" altLang="en-US" sz="3600"/>
              <a:t>的用途</a:t>
            </a:r>
          </a:p>
          <a:p>
            <a:pPr marL="990600" lvl="1" indent="-533400" eaLnBrk="1" hangingPunct="1">
              <a:buFontTx/>
              <a:buAutoNum type="circleNumDbPlain"/>
            </a:pPr>
            <a:r>
              <a:rPr lang="en-US" altLang="zh-CN" sz="3600"/>
              <a:t>SQL</a:t>
            </a:r>
            <a:r>
              <a:rPr lang="zh-CN" altLang="en-US" sz="3600"/>
              <a:t>语句执行后，</a:t>
            </a:r>
            <a:r>
              <a:rPr lang="en-US" altLang="zh-CN" sz="3600"/>
              <a:t>RDBMS</a:t>
            </a:r>
            <a:r>
              <a:rPr lang="zh-CN" altLang="en-US" sz="3600"/>
              <a:t>反馈给应用程序信息，描述系统当前工作状态、运行环境</a:t>
            </a:r>
          </a:p>
          <a:p>
            <a:pPr marL="990600" lvl="1" indent="-533400" eaLnBrk="1" hangingPunct="1">
              <a:buFontTx/>
              <a:buAutoNum type="circleNumDbPlain"/>
            </a:pPr>
            <a:r>
              <a:rPr lang="zh-CN" altLang="en-US" sz="3600"/>
              <a:t>这些信息将送到</a:t>
            </a:r>
            <a:r>
              <a:rPr lang="en-US" altLang="zh-CN" sz="3600"/>
              <a:t>SQL</a:t>
            </a:r>
            <a:r>
              <a:rPr lang="zh-CN" altLang="en-US" sz="3600"/>
              <a:t>通信区</a:t>
            </a:r>
            <a:r>
              <a:rPr lang="en-US" altLang="zh-CN" sz="3600"/>
              <a:t>SQLCA</a:t>
            </a:r>
            <a:r>
              <a:rPr lang="zh-CN" altLang="en-US" sz="3600"/>
              <a:t>中</a:t>
            </a:r>
          </a:p>
          <a:p>
            <a:pPr marL="990600" lvl="1" indent="-533400" eaLnBrk="1" hangingPunct="1">
              <a:buFontTx/>
              <a:buAutoNum type="circleNumDbPlain"/>
            </a:pPr>
            <a:r>
              <a:rPr lang="zh-CN" altLang="en-US" sz="3600"/>
              <a:t>应用程序从</a:t>
            </a:r>
            <a:r>
              <a:rPr lang="en-US" altLang="zh-CN" sz="3600"/>
              <a:t>SQLCA</a:t>
            </a:r>
            <a:r>
              <a:rPr lang="zh-CN" altLang="en-US" sz="3600"/>
              <a:t>中取出状态信息，据此决定接下来执行的语句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ADBC3E3-504C-401A-9182-11DD73AF853E}" type="slidenum">
              <a:rPr lang="en-US" altLang="zh-CN" sz="1400"/>
              <a:pPr>
                <a:spcBef>
                  <a:spcPct val="0"/>
                </a:spcBef>
                <a:buFontTx/>
                <a:buNone/>
              </a:pPr>
              <a:t>12</a:t>
            </a:fld>
            <a:endParaRPr lang="en-US" altLang="zh-CN" sz="1400"/>
          </a:p>
        </p:txBody>
      </p:sp>
      <p:sp>
        <p:nvSpPr>
          <p:cNvPr id="17411" name="Rectangle 3"/>
          <p:cNvSpPr>
            <a:spLocks noGrp="1" noChangeArrowheads="1"/>
          </p:cNvSpPr>
          <p:nvPr>
            <p:ph type="body" idx="1"/>
          </p:nvPr>
        </p:nvSpPr>
        <p:spPr>
          <a:xfrm>
            <a:off x="250825" y="188913"/>
            <a:ext cx="8497888" cy="6335712"/>
          </a:xfrm>
        </p:spPr>
        <p:txBody>
          <a:bodyPr/>
          <a:lstStyle/>
          <a:p>
            <a:pPr marL="609600" indent="-609600" eaLnBrk="1" hangingPunct="1"/>
            <a:r>
              <a:rPr lang="zh-CN" altLang="en-US" sz="3600"/>
              <a:t>定义</a:t>
            </a:r>
            <a:r>
              <a:rPr lang="en-US" altLang="zh-CN" sz="3600"/>
              <a:t>SQLCA→</a:t>
            </a:r>
            <a:r>
              <a:rPr lang="zh-CN" altLang="en-US" sz="3600"/>
              <a:t>用</a:t>
            </a:r>
            <a:r>
              <a:rPr lang="en-US" altLang="zh-CN" sz="3600"/>
              <a:t>EXEC SQL INCLUDE SQLCA</a:t>
            </a:r>
            <a:r>
              <a:rPr lang="zh-CN" altLang="en-US" sz="3600"/>
              <a:t>定义</a:t>
            </a:r>
          </a:p>
          <a:p>
            <a:pPr marL="609600" indent="-609600" eaLnBrk="1" hangingPunct="1"/>
            <a:r>
              <a:rPr lang="zh-CN" altLang="en-US" sz="3600"/>
              <a:t>使用</a:t>
            </a:r>
            <a:r>
              <a:rPr lang="en-US" altLang="zh-CN" sz="3600"/>
              <a:t>SQLCA</a:t>
            </a:r>
          </a:p>
          <a:p>
            <a:pPr marL="990600" lvl="1" indent="-533400" eaLnBrk="1" hangingPunct="1">
              <a:buFontTx/>
              <a:buAutoNum type="circleNumDbPlain"/>
            </a:pPr>
            <a:r>
              <a:rPr lang="en-US" altLang="zh-CN" sz="3600"/>
              <a:t>SQLCA</a:t>
            </a:r>
            <a:r>
              <a:rPr lang="zh-CN" altLang="en-US" sz="3600"/>
              <a:t>中有一个存放每次执行</a:t>
            </a:r>
            <a:r>
              <a:rPr lang="en-US" altLang="zh-CN" sz="3600"/>
              <a:t>SQL</a:t>
            </a:r>
            <a:r>
              <a:rPr lang="zh-CN" altLang="en-US" sz="3600"/>
              <a:t>语句后返回代码的变量</a:t>
            </a:r>
            <a:r>
              <a:rPr lang="en-US" altLang="zh-CN" sz="3600"/>
              <a:t>SQLCODE</a:t>
            </a:r>
            <a:r>
              <a:rPr lang="zh-CN" altLang="en-US" sz="3600"/>
              <a:t>。</a:t>
            </a:r>
          </a:p>
          <a:p>
            <a:pPr marL="990600" lvl="1" indent="-533400" eaLnBrk="1" hangingPunct="1">
              <a:buFontTx/>
              <a:buAutoNum type="circleNumDbPlain"/>
            </a:pPr>
            <a:r>
              <a:rPr lang="zh-CN" altLang="en-US" sz="3600"/>
              <a:t>如果</a:t>
            </a:r>
            <a:r>
              <a:rPr lang="en-US" altLang="zh-CN" sz="3600"/>
              <a:t>SQLCODE</a:t>
            </a:r>
            <a:r>
              <a:rPr lang="zh-CN" altLang="en-US" sz="3600"/>
              <a:t>等于预定义的常量</a:t>
            </a:r>
            <a:r>
              <a:rPr lang="en-US" altLang="zh-CN" sz="3600"/>
              <a:t>SUCCESS</a:t>
            </a:r>
            <a:r>
              <a:rPr lang="zh-CN" altLang="en-US" sz="3600"/>
              <a:t>，则表示</a:t>
            </a:r>
            <a:r>
              <a:rPr lang="en-US" altLang="zh-CN" sz="3600"/>
              <a:t>SQL</a:t>
            </a:r>
            <a:r>
              <a:rPr lang="zh-CN" altLang="en-US" sz="3600"/>
              <a:t>语句成功，否则表示出错。</a:t>
            </a:r>
          </a:p>
          <a:p>
            <a:pPr marL="990600" lvl="1" indent="-533400" eaLnBrk="1" hangingPunct="1">
              <a:buFontTx/>
              <a:buAutoNum type="circleNumDbPlain"/>
            </a:pPr>
            <a:r>
              <a:rPr lang="zh-CN" altLang="en-US" sz="3600"/>
              <a:t>应用程序每执行完一条</a:t>
            </a:r>
            <a:r>
              <a:rPr lang="en-US" altLang="zh-CN" sz="3600"/>
              <a:t>SQL</a:t>
            </a:r>
            <a:r>
              <a:rPr lang="zh-CN" altLang="en-US" sz="3600"/>
              <a:t>语句后都应测试</a:t>
            </a:r>
            <a:r>
              <a:rPr lang="en-US" altLang="zh-CN" sz="3600"/>
              <a:t>SQLCODE</a:t>
            </a:r>
            <a:r>
              <a:rPr lang="zh-CN" altLang="en-US" sz="3600"/>
              <a:t>的值，以了解该</a:t>
            </a:r>
            <a:r>
              <a:rPr lang="en-US" altLang="zh-CN" sz="3600"/>
              <a:t>SQL</a:t>
            </a:r>
            <a:r>
              <a:rPr lang="zh-CN" altLang="en-US" sz="3600"/>
              <a:t>语句执行情况并做相应处理。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CC1CCB-BE58-4566-B8EB-42C891D9B203}" type="slidenum">
              <a:rPr lang="en-US" altLang="zh-CN" sz="1400"/>
              <a:pPr>
                <a:spcBef>
                  <a:spcPct val="0"/>
                </a:spcBef>
                <a:buFontTx/>
                <a:buNone/>
              </a:pPr>
              <a:t>13</a:t>
            </a:fld>
            <a:endParaRPr lang="en-US" altLang="zh-CN" sz="1400"/>
          </a:p>
        </p:txBody>
      </p:sp>
      <p:sp>
        <p:nvSpPr>
          <p:cNvPr id="16387" name="Rectangle 2"/>
          <p:cNvSpPr>
            <a:spLocks noGrp="1" noChangeArrowheads="1"/>
          </p:cNvSpPr>
          <p:nvPr>
            <p:ph type="title"/>
          </p:nvPr>
        </p:nvSpPr>
        <p:spPr/>
        <p:txBody>
          <a:bodyPr/>
          <a:lstStyle/>
          <a:p>
            <a:pPr eaLnBrk="1" hangingPunct="1"/>
            <a:r>
              <a:rPr lang="zh-CN" altLang="en-US" b="1">
                <a:solidFill>
                  <a:schemeClr val="accent2"/>
                </a:solidFill>
              </a:rPr>
              <a:t>二、主变量</a:t>
            </a:r>
          </a:p>
        </p:txBody>
      </p:sp>
      <p:sp>
        <p:nvSpPr>
          <p:cNvPr id="16388" name="Rectangle 3"/>
          <p:cNvSpPr>
            <a:spLocks noGrp="1" noChangeArrowheads="1"/>
          </p:cNvSpPr>
          <p:nvPr>
            <p:ph type="body" idx="1"/>
          </p:nvPr>
        </p:nvSpPr>
        <p:spPr>
          <a:xfrm>
            <a:off x="468313" y="1628775"/>
            <a:ext cx="8229600" cy="4525963"/>
          </a:xfrm>
        </p:spPr>
        <p:txBody>
          <a:bodyPr/>
          <a:lstStyle/>
          <a:p>
            <a:pPr eaLnBrk="1" hangingPunct="1"/>
            <a:r>
              <a:rPr lang="zh-CN" altLang="en-US" sz="4000"/>
              <a:t>嵌入式</a:t>
            </a:r>
            <a:r>
              <a:rPr lang="en-US" altLang="zh-CN" sz="4000"/>
              <a:t>SQL</a:t>
            </a:r>
            <a:r>
              <a:rPr lang="zh-CN" altLang="en-US" sz="4000"/>
              <a:t>语句中可以使用主语言的程序变量来输入或输出数据</a:t>
            </a:r>
          </a:p>
          <a:p>
            <a:pPr eaLnBrk="1" hangingPunct="1"/>
            <a:r>
              <a:rPr lang="zh-CN" altLang="en-US" sz="4000"/>
              <a:t>在</a:t>
            </a:r>
            <a:r>
              <a:rPr lang="en-US" altLang="zh-CN" sz="4000"/>
              <a:t>SQL</a:t>
            </a:r>
            <a:r>
              <a:rPr lang="zh-CN" altLang="en-US" sz="4000"/>
              <a:t>语句中使用的主语言程序变量简称为主变量 </a:t>
            </a:r>
            <a:r>
              <a:rPr lang="en-US" altLang="zh-CN" sz="4000"/>
              <a:t>(Host Variable)</a:t>
            </a:r>
          </a:p>
          <a:p>
            <a:pPr eaLnBrk="1" hangingPunct="1"/>
            <a:endParaRPr lang="en-US" altLang="zh-CN"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0C65CE-374B-429E-A56A-4C43400C1E70}" type="slidenum">
              <a:rPr lang="en-US" altLang="zh-CN" sz="1400"/>
              <a:pPr>
                <a:spcBef>
                  <a:spcPct val="0"/>
                </a:spcBef>
                <a:buFontTx/>
                <a:buNone/>
              </a:pPr>
              <a:t>14</a:t>
            </a:fld>
            <a:endParaRPr lang="en-US" altLang="zh-CN" sz="1400"/>
          </a:p>
        </p:txBody>
      </p:sp>
      <p:sp>
        <p:nvSpPr>
          <p:cNvPr id="17411" name="Rectangle 3"/>
          <p:cNvSpPr>
            <a:spLocks noGrp="1" noChangeArrowheads="1"/>
          </p:cNvSpPr>
          <p:nvPr>
            <p:ph type="body" idx="1"/>
          </p:nvPr>
        </p:nvSpPr>
        <p:spPr>
          <a:xfrm>
            <a:off x="395288" y="981075"/>
            <a:ext cx="8229600" cy="4525963"/>
          </a:xfrm>
        </p:spPr>
        <p:txBody>
          <a:bodyPr/>
          <a:lstStyle/>
          <a:p>
            <a:pPr algn="ctr" eaLnBrk="1" hangingPunct="1">
              <a:buFontTx/>
              <a:buNone/>
            </a:pPr>
            <a:endParaRPr lang="en-US" altLang="zh-CN" sz="4800"/>
          </a:p>
          <a:p>
            <a:pPr lvl="1" eaLnBrk="1" hangingPunct="1">
              <a:buFont typeface="Wingdings" panose="05000000000000000000" pitchFamily="2" charset="2"/>
              <a:buChar char="l"/>
            </a:pPr>
            <a:r>
              <a:rPr lang="zh-CN" altLang="en-US" sz="4000"/>
              <a:t>输入主变量</a:t>
            </a:r>
          </a:p>
          <a:p>
            <a:pPr lvl="1" eaLnBrk="1" hangingPunct="1">
              <a:buFont typeface="Wingdings" panose="05000000000000000000" pitchFamily="2" charset="2"/>
              <a:buChar char="l"/>
            </a:pPr>
            <a:r>
              <a:rPr lang="zh-CN" altLang="en-US" sz="4000"/>
              <a:t>输出主变量</a:t>
            </a:r>
          </a:p>
          <a:p>
            <a:pPr lvl="1" eaLnBrk="1" hangingPunct="1">
              <a:buFont typeface="Wingdings" panose="05000000000000000000" pitchFamily="2" charset="2"/>
              <a:buNone/>
            </a:pPr>
            <a:r>
              <a:rPr lang="zh-CN" altLang="en-US" sz="4000"/>
              <a:t>  一个主变量有可能既是输入主变量又是输出主变量</a:t>
            </a:r>
          </a:p>
          <a:p>
            <a:pPr eaLnBrk="1" hangingPunct="1"/>
            <a:endParaRPr lang="en-US" altLang="zh-CN" sz="4400"/>
          </a:p>
        </p:txBody>
      </p:sp>
      <p:sp>
        <p:nvSpPr>
          <p:cNvPr id="17412" name="Rectangle 4"/>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主变量的类型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176BAF-7BB6-4098-AE5D-3B5BC05B1E15}" type="slidenum">
              <a:rPr lang="en-US" altLang="zh-CN" sz="1400"/>
              <a:pPr>
                <a:spcBef>
                  <a:spcPct val="0"/>
                </a:spcBef>
                <a:buFontTx/>
                <a:buNone/>
              </a:pPr>
              <a:t>15</a:t>
            </a:fld>
            <a:endParaRPr lang="en-US" altLang="zh-CN" sz="1400"/>
          </a:p>
        </p:txBody>
      </p:sp>
      <p:sp>
        <p:nvSpPr>
          <p:cNvPr id="18435" name="Rectangle 3"/>
          <p:cNvSpPr>
            <a:spLocks noGrp="1" noChangeArrowheads="1"/>
          </p:cNvSpPr>
          <p:nvPr>
            <p:ph type="body" idx="1"/>
          </p:nvPr>
        </p:nvSpPr>
        <p:spPr>
          <a:xfrm>
            <a:off x="468313" y="1341438"/>
            <a:ext cx="8229600" cy="4525962"/>
          </a:xfrm>
        </p:spPr>
        <p:txBody>
          <a:bodyPr/>
          <a:lstStyle/>
          <a:p>
            <a:pPr algn="ctr" eaLnBrk="1" hangingPunct="1">
              <a:buFontTx/>
              <a:buNone/>
            </a:pPr>
            <a:endParaRPr lang="en-US" altLang="zh-CN" sz="4400"/>
          </a:p>
          <a:p>
            <a:pPr lvl="1" eaLnBrk="1" hangingPunct="1">
              <a:buFont typeface="Wingdings" panose="05000000000000000000" pitchFamily="2" charset="2"/>
              <a:buChar char="l"/>
            </a:pPr>
            <a:r>
              <a:rPr lang="zh-CN" altLang="en-US" sz="4000"/>
              <a:t>一个主变量可以附带一个指示变量</a:t>
            </a:r>
            <a:r>
              <a:rPr lang="en-US" altLang="zh-CN" sz="4000"/>
              <a:t>(Indicator Variable)</a:t>
            </a:r>
          </a:p>
          <a:p>
            <a:pPr lvl="1" eaLnBrk="1" hangingPunct="1">
              <a:buFont typeface="Wingdings" panose="05000000000000000000" pitchFamily="2" charset="2"/>
              <a:buChar char="l"/>
            </a:pPr>
            <a:r>
              <a:rPr lang="zh-CN" altLang="en-US" sz="4000"/>
              <a:t>什么是指示变量</a:t>
            </a:r>
            <a:r>
              <a:rPr lang="en-US" altLang="zh-CN" sz="4000"/>
              <a:t>?</a:t>
            </a:r>
          </a:p>
          <a:p>
            <a:pPr lvl="1" eaLnBrk="1" hangingPunct="1">
              <a:buFont typeface="Wingdings" panose="05000000000000000000" pitchFamily="2" charset="2"/>
              <a:buChar char="l"/>
            </a:pPr>
            <a:r>
              <a:rPr lang="zh-CN" altLang="en-US" sz="4000"/>
              <a:t>指示变量的用途</a:t>
            </a:r>
            <a:r>
              <a:rPr lang="en-US" altLang="zh-CN" sz="4000"/>
              <a:t>?</a:t>
            </a:r>
          </a:p>
          <a:p>
            <a:pPr eaLnBrk="1" hangingPunct="1"/>
            <a:endParaRPr lang="en-US" altLang="zh-CN" sz="4400"/>
          </a:p>
        </p:txBody>
      </p:sp>
      <p:sp>
        <p:nvSpPr>
          <p:cNvPr id="18436" name="Rectangle 4"/>
          <p:cNvSpPr>
            <a:spLocks noGrp="1" noChangeArrowheads="1"/>
          </p:cNvSpPr>
          <p:nvPr>
            <p:ph type="title"/>
          </p:nvPr>
        </p:nvSpPr>
        <p:spPr/>
        <p:txBody>
          <a:bodyPr/>
          <a:lstStyle/>
          <a:p>
            <a:pPr eaLnBrk="1" hangingPunct="1"/>
            <a:r>
              <a:rPr lang="zh-CN" altLang="en-US" b="1">
                <a:solidFill>
                  <a:schemeClr val="accent2"/>
                </a:solidFill>
              </a:rPr>
              <a:t>指示变量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D4D1F2-E50F-4BEF-A4A6-8AFA4A50C485}" type="slidenum">
              <a:rPr lang="en-US" altLang="zh-CN" sz="1400"/>
              <a:pPr>
                <a:spcBef>
                  <a:spcPct val="0"/>
                </a:spcBef>
                <a:buFontTx/>
                <a:buNone/>
              </a:pPr>
              <a:t>16</a:t>
            </a:fld>
            <a:endParaRPr lang="en-US" altLang="zh-CN" sz="1400"/>
          </a:p>
        </p:txBody>
      </p:sp>
      <p:sp>
        <p:nvSpPr>
          <p:cNvPr id="19459" name="Rectangle 2"/>
          <p:cNvSpPr>
            <a:spLocks noGrp="1" noChangeArrowheads="1"/>
          </p:cNvSpPr>
          <p:nvPr>
            <p:ph type="title"/>
          </p:nvPr>
        </p:nvSpPr>
        <p:spPr>
          <a:xfrm>
            <a:off x="457200" y="274638"/>
            <a:ext cx="8507413" cy="1143000"/>
          </a:xfrm>
        </p:spPr>
        <p:txBody>
          <a:bodyPr/>
          <a:lstStyle/>
          <a:p>
            <a:pPr eaLnBrk="1" hangingPunct="1"/>
            <a:r>
              <a:rPr lang="zh-CN" altLang="en-US" b="1">
                <a:solidFill>
                  <a:schemeClr val="accent2"/>
                </a:solidFill>
              </a:rPr>
              <a:t>在</a:t>
            </a:r>
            <a:r>
              <a:rPr lang="en-US" altLang="zh-CN" b="1">
                <a:solidFill>
                  <a:schemeClr val="accent2"/>
                </a:solidFill>
              </a:rPr>
              <a:t>SQL</a:t>
            </a:r>
            <a:r>
              <a:rPr lang="zh-CN" altLang="en-US" b="1">
                <a:solidFill>
                  <a:schemeClr val="accent2"/>
                </a:solidFill>
              </a:rPr>
              <a:t>语句中使用主变量和</a:t>
            </a:r>
            <a:br>
              <a:rPr lang="zh-CN" altLang="en-US" b="1">
                <a:solidFill>
                  <a:schemeClr val="accent2"/>
                </a:solidFill>
              </a:rPr>
            </a:br>
            <a:r>
              <a:rPr lang="zh-CN" altLang="en-US" b="1">
                <a:solidFill>
                  <a:schemeClr val="accent2"/>
                </a:solidFill>
              </a:rPr>
              <a:t>指示变量的方法</a:t>
            </a:r>
          </a:p>
        </p:txBody>
      </p:sp>
      <p:sp>
        <p:nvSpPr>
          <p:cNvPr id="19460" name="Rectangle 3"/>
          <p:cNvSpPr>
            <a:spLocks noGrp="1" noChangeArrowheads="1"/>
          </p:cNvSpPr>
          <p:nvPr>
            <p:ph type="body" idx="1"/>
          </p:nvPr>
        </p:nvSpPr>
        <p:spPr>
          <a:xfrm>
            <a:off x="468313" y="1773238"/>
            <a:ext cx="8229600" cy="4525962"/>
          </a:xfrm>
        </p:spPr>
        <p:txBody>
          <a:bodyPr/>
          <a:lstStyle/>
          <a:p>
            <a:pPr eaLnBrk="1" hangingPunct="1">
              <a:buFontTx/>
              <a:buNone/>
            </a:pPr>
            <a:r>
              <a:rPr lang="en-US" altLang="zh-CN" sz="4000"/>
              <a:t>(1) </a:t>
            </a:r>
            <a:r>
              <a:rPr lang="zh-CN" altLang="en-US" sz="4000"/>
              <a:t>说明主变量和指示变量</a:t>
            </a:r>
          </a:p>
          <a:p>
            <a:pPr lvl="1" eaLnBrk="1" hangingPunct="1">
              <a:buFontTx/>
              <a:buNone/>
            </a:pPr>
            <a:r>
              <a:rPr lang="en-US" altLang="zh-CN" sz="3600"/>
              <a:t>BEGIN DECLARE SECTION</a:t>
            </a:r>
          </a:p>
          <a:p>
            <a:pPr lvl="2" eaLnBrk="1" hangingPunct="1"/>
            <a:r>
              <a:rPr lang="en-US" altLang="zh-CN" sz="3200"/>
              <a:t>.........</a:t>
            </a:r>
          </a:p>
          <a:p>
            <a:pPr lvl="2" eaLnBrk="1" hangingPunct="1"/>
            <a:r>
              <a:rPr lang="en-US" altLang="zh-CN" sz="3600"/>
              <a:t>......... (</a:t>
            </a:r>
            <a:r>
              <a:rPr lang="zh-CN" altLang="en-US" sz="3600"/>
              <a:t>说明主变量和指示变量</a:t>
            </a:r>
            <a:r>
              <a:rPr lang="en-US" altLang="zh-CN" sz="3600"/>
              <a:t>)</a:t>
            </a:r>
          </a:p>
          <a:p>
            <a:pPr lvl="2" eaLnBrk="1" hangingPunct="1"/>
            <a:r>
              <a:rPr lang="en-US" altLang="zh-CN" sz="3200"/>
              <a:t>.........</a:t>
            </a:r>
          </a:p>
          <a:p>
            <a:pPr lvl="1" eaLnBrk="1" hangingPunct="1">
              <a:buFontTx/>
              <a:buNone/>
            </a:pPr>
            <a:r>
              <a:rPr lang="en-US" altLang="zh-CN" sz="3600"/>
              <a:t>END DECLARE SECTION</a:t>
            </a:r>
          </a:p>
          <a:p>
            <a:pPr lvl="1" eaLnBrk="1" hangingPunct="1"/>
            <a:endParaRPr lang="en-US" altLang="zh-CN"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A407F6-A479-4F94-BBC7-0C968CC58557}" type="slidenum">
              <a:rPr lang="en-US" altLang="zh-CN" sz="1400"/>
              <a:pPr>
                <a:spcBef>
                  <a:spcPct val="0"/>
                </a:spcBef>
                <a:buFontTx/>
                <a:buNone/>
              </a:pPr>
              <a:t>17</a:t>
            </a:fld>
            <a:endParaRPr lang="en-US" altLang="zh-CN" sz="1400"/>
          </a:p>
        </p:txBody>
      </p:sp>
      <p:sp>
        <p:nvSpPr>
          <p:cNvPr id="18435" name="Rectangle 3"/>
          <p:cNvSpPr>
            <a:spLocks noGrp="1" noChangeArrowheads="1"/>
          </p:cNvSpPr>
          <p:nvPr>
            <p:ph type="body" idx="1"/>
          </p:nvPr>
        </p:nvSpPr>
        <p:spPr>
          <a:xfrm>
            <a:off x="395288" y="1557338"/>
            <a:ext cx="8229600" cy="4895850"/>
          </a:xfrm>
        </p:spPr>
        <p:txBody>
          <a:bodyPr/>
          <a:lstStyle/>
          <a:p>
            <a:pPr eaLnBrk="1" hangingPunct="1">
              <a:buFontTx/>
              <a:buNone/>
            </a:pPr>
            <a:r>
              <a:rPr lang="en-US" altLang="zh-CN" sz="4000"/>
              <a:t>(2) </a:t>
            </a:r>
            <a:r>
              <a:rPr lang="zh-CN" altLang="en-US" sz="4000"/>
              <a:t>使用主变量</a:t>
            </a:r>
          </a:p>
          <a:p>
            <a:pPr lvl="1" eaLnBrk="1" hangingPunct="1"/>
            <a:r>
              <a:rPr lang="zh-CN" altLang="en-US" sz="4000"/>
              <a:t>说明之后的主变量可以在</a:t>
            </a:r>
            <a:r>
              <a:rPr lang="en-US" altLang="zh-CN" sz="4000"/>
              <a:t>SQL</a:t>
            </a:r>
            <a:r>
              <a:rPr lang="zh-CN" altLang="en-US" sz="4000"/>
              <a:t>语句中任何能用表达式的地方出现</a:t>
            </a:r>
          </a:p>
          <a:p>
            <a:pPr lvl="1" eaLnBrk="1" hangingPunct="1"/>
            <a:r>
              <a:rPr lang="zh-CN" altLang="en-US" sz="4000"/>
              <a:t>为了与数据库对象名（表名、视图名、列名等）区别，</a:t>
            </a:r>
            <a:r>
              <a:rPr lang="en-US" altLang="zh-CN" sz="4000">
                <a:solidFill>
                  <a:schemeClr val="accent2"/>
                </a:solidFill>
              </a:rPr>
              <a:t>SQL</a:t>
            </a:r>
            <a:r>
              <a:rPr lang="zh-CN" altLang="en-US" sz="4000">
                <a:solidFill>
                  <a:schemeClr val="accent2"/>
                </a:solidFill>
              </a:rPr>
              <a:t>语句中的主变量名前要加冒号（</a:t>
            </a:r>
            <a:r>
              <a:rPr lang="en-US" altLang="zh-CN" sz="4000">
                <a:solidFill>
                  <a:schemeClr val="accent2"/>
                </a:solidFill>
              </a:rPr>
              <a:t>:</a:t>
            </a:r>
            <a:r>
              <a:rPr lang="zh-CN" altLang="en-US" sz="4000">
                <a:solidFill>
                  <a:schemeClr val="accent2"/>
                </a:solidFill>
              </a:rPr>
              <a:t>）作为标志</a:t>
            </a:r>
          </a:p>
          <a:p>
            <a:pPr lvl="1" eaLnBrk="1" hangingPunct="1"/>
            <a:endParaRPr lang="en-US" altLang="zh-CN" sz="4000"/>
          </a:p>
        </p:txBody>
      </p:sp>
      <p:sp>
        <p:nvSpPr>
          <p:cNvPr id="20484" name="Rectangle 4"/>
          <p:cNvSpPr>
            <a:spLocks noGrp="1" noRot="1" noChangeArrowheads="1"/>
          </p:cNvSpPr>
          <p:nvPr>
            <p:ph type="title"/>
          </p:nvPr>
        </p:nvSpPr>
        <p:spPr>
          <a:xfrm>
            <a:off x="312738" y="274638"/>
            <a:ext cx="8435975" cy="1143000"/>
          </a:xfrm>
        </p:spPr>
        <p:txBody>
          <a:bodyPr/>
          <a:lstStyle/>
          <a:p>
            <a:pPr eaLnBrk="1" hangingPunct="1"/>
            <a:r>
              <a:rPr lang="zh-CN" altLang="en-US" b="1">
                <a:solidFill>
                  <a:schemeClr val="accent2"/>
                </a:solidFill>
              </a:rPr>
              <a:t>在</a:t>
            </a:r>
            <a:r>
              <a:rPr lang="en-US" altLang="zh-CN" b="1">
                <a:solidFill>
                  <a:schemeClr val="accent2"/>
                </a:solidFill>
              </a:rPr>
              <a:t>SQL</a:t>
            </a:r>
            <a:r>
              <a:rPr lang="zh-CN" altLang="en-US" b="1">
                <a:solidFill>
                  <a:schemeClr val="accent2"/>
                </a:solidFill>
              </a:rPr>
              <a:t>语句中使用主变量和</a:t>
            </a:r>
            <a:br>
              <a:rPr lang="zh-CN" altLang="en-US" b="1">
                <a:solidFill>
                  <a:schemeClr val="accent2"/>
                </a:solidFill>
              </a:rPr>
            </a:br>
            <a:r>
              <a:rPr lang="zh-CN" altLang="en-US" b="1">
                <a:solidFill>
                  <a:schemeClr val="accent2"/>
                </a:solidFill>
              </a:rPr>
              <a:t>指示变量的方法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A00878-CD7E-4041-8651-AF94DA9DFF98}" type="slidenum">
              <a:rPr lang="en-US" altLang="zh-CN" sz="1400"/>
              <a:pPr>
                <a:spcBef>
                  <a:spcPct val="0"/>
                </a:spcBef>
                <a:buFontTx/>
                <a:buNone/>
              </a:pPr>
              <a:t>18</a:t>
            </a:fld>
            <a:endParaRPr lang="en-US" altLang="zh-CN" sz="1400"/>
          </a:p>
        </p:txBody>
      </p:sp>
      <p:sp>
        <p:nvSpPr>
          <p:cNvPr id="21507" name="Rectangle 3"/>
          <p:cNvSpPr>
            <a:spLocks noGrp="1" noChangeArrowheads="1"/>
          </p:cNvSpPr>
          <p:nvPr>
            <p:ph type="body" idx="1"/>
          </p:nvPr>
        </p:nvSpPr>
        <p:spPr>
          <a:xfrm>
            <a:off x="395288" y="1773238"/>
            <a:ext cx="8229600" cy="4525962"/>
          </a:xfrm>
        </p:spPr>
        <p:txBody>
          <a:bodyPr/>
          <a:lstStyle/>
          <a:p>
            <a:pPr eaLnBrk="1" hangingPunct="1">
              <a:buFontTx/>
              <a:buNone/>
            </a:pPr>
            <a:r>
              <a:rPr lang="en-US" altLang="zh-CN" sz="4000"/>
              <a:t>(3) </a:t>
            </a:r>
            <a:r>
              <a:rPr lang="zh-CN" altLang="en-US" sz="4000"/>
              <a:t>使用指示变量</a:t>
            </a:r>
          </a:p>
          <a:p>
            <a:pPr lvl="1" eaLnBrk="1" hangingPunct="1"/>
            <a:r>
              <a:rPr lang="zh-CN" altLang="en-US" sz="4000"/>
              <a:t>指示变量前也必须加冒号标志</a:t>
            </a:r>
          </a:p>
          <a:p>
            <a:pPr lvl="1" eaLnBrk="1" hangingPunct="1"/>
            <a:r>
              <a:rPr lang="zh-CN" altLang="en-US" sz="4000"/>
              <a:t>必须紧跟在所指主变量之后</a:t>
            </a:r>
          </a:p>
          <a:p>
            <a:pPr eaLnBrk="1" hangingPunct="1"/>
            <a:endParaRPr lang="en-US" altLang="zh-CN" sz="4400"/>
          </a:p>
        </p:txBody>
      </p:sp>
      <p:sp>
        <p:nvSpPr>
          <p:cNvPr id="21508" name="Rectangle 4"/>
          <p:cNvSpPr>
            <a:spLocks noGrp="1" noRot="1" noChangeArrowheads="1"/>
          </p:cNvSpPr>
          <p:nvPr>
            <p:ph type="title"/>
          </p:nvPr>
        </p:nvSpPr>
        <p:spPr/>
        <p:txBody>
          <a:bodyPr/>
          <a:lstStyle/>
          <a:p>
            <a:pPr eaLnBrk="1" hangingPunct="1"/>
            <a:r>
              <a:rPr lang="zh-CN" altLang="en-US" b="1">
                <a:solidFill>
                  <a:schemeClr val="accent2"/>
                </a:solidFill>
              </a:rPr>
              <a:t>在</a:t>
            </a:r>
            <a:r>
              <a:rPr lang="en-US" altLang="zh-CN" b="1">
                <a:solidFill>
                  <a:schemeClr val="accent2"/>
                </a:solidFill>
              </a:rPr>
              <a:t>SQL</a:t>
            </a:r>
            <a:r>
              <a:rPr lang="zh-CN" altLang="en-US" b="1">
                <a:solidFill>
                  <a:schemeClr val="accent2"/>
                </a:solidFill>
              </a:rPr>
              <a:t>语句中使用主变量和</a:t>
            </a:r>
            <a:br>
              <a:rPr lang="zh-CN" altLang="en-US" b="1">
                <a:solidFill>
                  <a:schemeClr val="accent2"/>
                </a:solidFill>
              </a:rPr>
            </a:br>
            <a:r>
              <a:rPr lang="zh-CN" altLang="en-US" b="1">
                <a:solidFill>
                  <a:schemeClr val="accent2"/>
                </a:solidFill>
              </a:rPr>
              <a:t>指示变量的方法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044A40-1FCC-4EB2-A46A-D7A1EC8BF15D}" type="slidenum">
              <a:rPr lang="en-US" altLang="zh-CN" sz="1400"/>
              <a:pPr>
                <a:spcBef>
                  <a:spcPct val="0"/>
                </a:spcBef>
                <a:buFontTx/>
                <a:buNone/>
              </a:pPr>
              <a:t>19</a:t>
            </a:fld>
            <a:endParaRPr lang="en-US" altLang="zh-CN" sz="1400"/>
          </a:p>
        </p:txBody>
      </p:sp>
      <p:sp>
        <p:nvSpPr>
          <p:cNvPr id="22531" name="Rectangle 3"/>
          <p:cNvSpPr>
            <a:spLocks noGrp="1" noChangeArrowheads="1"/>
          </p:cNvSpPr>
          <p:nvPr>
            <p:ph type="body" idx="1"/>
          </p:nvPr>
        </p:nvSpPr>
        <p:spPr/>
        <p:txBody>
          <a:bodyPr/>
          <a:lstStyle/>
          <a:p>
            <a:pPr eaLnBrk="1" hangingPunct="1"/>
            <a:r>
              <a:rPr lang="zh-CN" altLang="en-US" sz="4400"/>
              <a:t>在</a:t>
            </a:r>
            <a:r>
              <a:rPr lang="en-US" altLang="zh-CN" sz="4400"/>
              <a:t>SQL</a:t>
            </a:r>
            <a:r>
              <a:rPr lang="zh-CN" altLang="en-US" sz="4400"/>
              <a:t>语句之外</a:t>
            </a:r>
            <a:r>
              <a:rPr lang="en-US" altLang="zh-CN" sz="4400"/>
              <a:t>(</a:t>
            </a:r>
            <a:r>
              <a:rPr lang="zh-CN" altLang="en-US" sz="4400"/>
              <a:t>主语言语句中</a:t>
            </a:r>
            <a:r>
              <a:rPr lang="en-US" altLang="zh-CN" sz="4400"/>
              <a:t>)</a:t>
            </a:r>
            <a:r>
              <a:rPr lang="zh-CN" altLang="en-US" sz="4400"/>
              <a:t>使用主变量和指示变量的方法</a:t>
            </a:r>
          </a:p>
          <a:p>
            <a:pPr lvl="1" eaLnBrk="1" hangingPunct="1"/>
            <a:r>
              <a:rPr lang="zh-CN" altLang="en-US" sz="4000"/>
              <a:t>可以直接引用，不必加冒号</a:t>
            </a:r>
          </a:p>
          <a:p>
            <a:pPr eaLnBrk="1" hangingPunct="1"/>
            <a:endParaRPr lang="en-US" altLang="zh-CN"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80EE3F8-4C5E-43C3-9D46-6E756AC691A6}" type="slidenum">
              <a:rPr lang="en-US" altLang="zh-CN" sz="1400"/>
              <a:pPr>
                <a:spcBef>
                  <a:spcPct val="0"/>
                </a:spcBef>
                <a:buFontTx/>
                <a:buNone/>
              </a:pPr>
              <a:t>2</a:t>
            </a:fld>
            <a:endParaRPr lang="en-US" altLang="zh-CN" sz="1400"/>
          </a:p>
        </p:txBody>
      </p:sp>
      <p:sp>
        <p:nvSpPr>
          <p:cNvPr id="5123" name="Rectangle 2"/>
          <p:cNvSpPr>
            <a:spLocks noGrp="1" noChangeArrowheads="1"/>
          </p:cNvSpPr>
          <p:nvPr>
            <p:ph type="title"/>
          </p:nvPr>
        </p:nvSpPr>
        <p:spPr>
          <a:xfrm>
            <a:off x="457200" y="142875"/>
            <a:ext cx="8229600" cy="1143000"/>
          </a:xfrm>
        </p:spPr>
        <p:txBody>
          <a:bodyPr/>
          <a:lstStyle/>
          <a:p>
            <a:pPr eaLnBrk="1" hangingPunct="1"/>
            <a:r>
              <a:rPr lang="zh-CN" altLang="en-US" b="1">
                <a:solidFill>
                  <a:schemeClr val="accent2"/>
                </a:solidFill>
              </a:rPr>
              <a:t>第八章 数据库编程</a:t>
            </a:r>
          </a:p>
        </p:txBody>
      </p:sp>
      <p:sp>
        <p:nvSpPr>
          <p:cNvPr id="5124" name="Rectangle 3"/>
          <p:cNvSpPr>
            <a:spLocks noGrp="1" noChangeArrowheads="1"/>
          </p:cNvSpPr>
          <p:nvPr>
            <p:ph type="body" idx="1"/>
          </p:nvPr>
        </p:nvSpPr>
        <p:spPr>
          <a:xfrm>
            <a:off x="357188" y="1285875"/>
            <a:ext cx="7777162" cy="5143500"/>
          </a:xfrm>
        </p:spPr>
        <p:txBody>
          <a:bodyPr/>
          <a:lstStyle/>
          <a:p>
            <a:pPr eaLnBrk="1" hangingPunct="1">
              <a:buFontTx/>
              <a:buNone/>
            </a:pPr>
            <a:r>
              <a:rPr lang="en-US" altLang="zh-CN" sz="4000" b="1"/>
              <a:t> 8.1 </a:t>
            </a:r>
            <a:r>
              <a:rPr lang="zh-CN" altLang="en-US" sz="4000" b="1"/>
              <a:t>嵌入式</a:t>
            </a:r>
            <a:r>
              <a:rPr lang="en-US" altLang="zh-CN" sz="4000" b="1"/>
              <a:t>SQL</a:t>
            </a:r>
          </a:p>
          <a:p>
            <a:pPr eaLnBrk="1" hangingPunct="1">
              <a:buFontTx/>
              <a:buNone/>
            </a:pPr>
            <a:r>
              <a:rPr lang="en-US" altLang="zh-CN" sz="4000" b="1"/>
              <a:t> 8.2 </a:t>
            </a:r>
            <a:r>
              <a:rPr lang="zh-CN" altLang="en-US" sz="4000" b="1"/>
              <a:t>过程化</a:t>
            </a:r>
            <a:r>
              <a:rPr lang="en-US" altLang="zh-CN" sz="4000" b="1"/>
              <a:t>SQL</a:t>
            </a:r>
          </a:p>
          <a:p>
            <a:pPr eaLnBrk="1" hangingPunct="1">
              <a:buFontTx/>
              <a:buNone/>
            </a:pPr>
            <a:r>
              <a:rPr lang="en-US" altLang="zh-CN" sz="4000" b="1"/>
              <a:t> 8.3 </a:t>
            </a:r>
            <a:r>
              <a:rPr lang="zh-CN" altLang="en-US" sz="4000" b="1"/>
              <a:t>存储过程和函数</a:t>
            </a:r>
            <a:endParaRPr lang="en-US" altLang="zh-CN" sz="4000" b="1"/>
          </a:p>
          <a:p>
            <a:pPr eaLnBrk="1" hangingPunct="1">
              <a:buFontTx/>
              <a:buNone/>
            </a:pPr>
            <a:r>
              <a:rPr lang="en-US" altLang="zh-CN" sz="4000" b="1"/>
              <a:t> 8.4 ODBC</a:t>
            </a:r>
            <a:r>
              <a:rPr lang="zh-CN" altLang="en-US" sz="4000" b="1"/>
              <a:t>编程</a:t>
            </a:r>
            <a:endParaRPr lang="en-US" altLang="zh-CN" sz="4000" b="1"/>
          </a:p>
          <a:p>
            <a:pPr eaLnBrk="1" hangingPunct="1">
              <a:buFontTx/>
              <a:buNone/>
            </a:pPr>
            <a:r>
              <a:rPr lang="en-US" altLang="zh-CN" sz="4000" b="1"/>
              <a:t>*8.5 OLE DB</a:t>
            </a:r>
          </a:p>
          <a:p>
            <a:pPr eaLnBrk="1" hangingPunct="1">
              <a:buFontTx/>
              <a:buNone/>
            </a:pPr>
            <a:r>
              <a:rPr lang="en-US" altLang="zh-CN" sz="4000" b="1"/>
              <a:t>*8.6 JDBC</a:t>
            </a:r>
            <a:r>
              <a:rPr lang="zh-CN" altLang="en-US" sz="4000" b="1"/>
              <a:t>编程</a:t>
            </a:r>
            <a:endParaRPr lang="en-US" altLang="zh-CN" sz="4000" b="1"/>
          </a:p>
          <a:p>
            <a:pPr eaLnBrk="1" hangingPunct="1">
              <a:buFontTx/>
              <a:buNone/>
            </a:pPr>
            <a:r>
              <a:rPr lang="en-US" altLang="zh-CN" sz="4000" b="1"/>
              <a:t> 8.7 </a:t>
            </a:r>
            <a:r>
              <a:rPr lang="zh-CN" altLang="en-US" sz="4000" b="1"/>
              <a:t>小结</a:t>
            </a:r>
            <a:endParaRPr lang="en-US" altLang="zh-CN" sz="4000" b="1"/>
          </a:p>
          <a:p>
            <a:pPr eaLnBrk="1" hangingPunct="1">
              <a:buFontTx/>
              <a:buNone/>
            </a:pPr>
            <a:endParaRPr lang="en-US" altLang="zh-CN" sz="4000" b="1"/>
          </a:p>
          <a:p>
            <a:pPr eaLnBrk="1" hangingPunct="1">
              <a:buFontTx/>
              <a:buNone/>
            </a:pPr>
            <a:endParaRPr lang="en-US" altLang="zh-CN" sz="4000" b="1"/>
          </a:p>
          <a:p>
            <a:pPr eaLnBrk="1" hangingPunct="1">
              <a:buFontTx/>
              <a:buNone/>
            </a:pPr>
            <a:endParaRPr lang="zh-CN" altLang="en-US" sz="4000"/>
          </a:p>
          <a:p>
            <a:pPr eaLnBrk="1" hangingPunct="1"/>
            <a:endParaRPr lang="en-US" altLang="zh-CN"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CC5E3-792D-40CE-8D80-0B79ED5C909E}" type="slidenum">
              <a:rPr lang="en-US" altLang="zh-CN" sz="1400"/>
              <a:pPr>
                <a:spcBef>
                  <a:spcPct val="0"/>
                </a:spcBef>
                <a:buFontTx/>
                <a:buNone/>
              </a:pPr>
              <a:t>20</a:t>
            </a:fld>
            <a:endParaRPr lang="en-US" altLang="zh-CN" sz="1400"/>
          </a:p>
        </p:txBody>
      </p:sp>
      <p:sp>
        <p:nvSpPr>
          <p:cNvPr id="23555" name="Rectangle 2"/>
          <p:cNvSpPr>
            <a:spLocks noGrp="1" noChangeArrowheads="1"/>
          </p:cNvSpPr>
          <p:nvPr>
            <p:ph type="title"/>
          </p:nvPr>
        </p:nvSpPr>
        <p:spPr>
          <a:xfrm>
            <a:off x="457200" y="188913"/>
            <a:ext cx="8229600" cy="1143000"/>
          </a:xfrm>
        </p:spPr>
        <p:txBody>
          <a:bodyPr/>
          <a:lstStyle/>
          <a:p>
            <a:pPr eaLnBrk="1" hangingPunct="1"/>
            <a:r>
              <a:rPr lang="zh-CN" altLang="en-US" b="1">
                <a:solidFill>
                  <a:schemeClr val="accent2"/>
                </a:solidFill>
              </a:rPr>
              <a:t>三、为什么使用游标 </a:t>
            </a:r>
            <a:r>
              <a:rPr lang="en-US" altLang="zh-CN" b="1">
                <a:solidFill>
                  <a:schemeClr val="accent2"/>
                </a:solidFill>
              </a:rPr>
              <a:t>(cursor)</a:t>
            </a:r>
          </a:p>
        </p:txBody>
      </p:sp>
      <p:sp>
        <p:nvSpPr>
          <p:cNvPr id="25603" name="Rectangle 3"/>
          <p:cNvSpPr>
            <a:spLocks noGrp="1" noChangeArrowheads="1"/>
          </p:cNvSpPr>
          <p:nvPr>
            <p:ph type="body" idx="1"/>
          </p:nvPr>
        </p:nvSpPr>
        <p:spPr>
          <a:xfrm>
            <a:off x="395288" y="1268413"/>
            <a:ext cx="8229600" cy="5373687"/>
          </a:xfrm>
        </p:spPr>
        <p:txBody>
          <a:bodyPr/>
          <a:lstStyle/>
          <a:p>
            <a:pPr eaLnBrk="1" hangingPunct="1">
              <a:lnSpc>
                <a:spcPct val="90000"/>
              </a:lnSpc>
            </a:pPr>
            <a:r>
              <a:rPr lang="en-US" altLang="zh-CN" sz="3600"/>
              <a:t>SQL</a:t>
            </a:r>
            <a:r>
              <a:rPr lang="zh-CN" altLang="en-US" sz="3600"/>
              <a:t>语言与主语言具有不同数据处理方式</a:t>
            </a:r>
          </a:p>
          <a:p>
            <a:pPr eaLnBrk="1" hangingPunct="1">
              <a:lnSpc>
                <a:spcPct val="90000"/>
              </a:lnSpc>
            </a:pPr>
            <a:r>
              <a:rPr lang="en-US" altLang="zh-CN" sz="3600">
                <a:solidFill>
                  <a:schemeClr val="accent2"/>
                </a:solidFill>
              </a:rPr>
              <a:t>SQL</a:t>
            </a:r>
            <a:r>
              <a:rPr lang="zh-CN" altLang="en-US" sz="3600">
                <a:solidFill>
                  <a:schemeClr val="accent2"/>
                </a:solidFill>
              </a:rPr>
              <a:t>语言是面向集合的，一条</a:t>
            </a:r>
            <a:r>
              <a:rPr lang="en-US" altLang="zh-CN" sz="3600">
                <a:solidFill>
                  <a:schemeClr val="accent2"/>
                </a:solidFill>
              </a:rPr>
              <a:t>SQL</a:t>
            </a:r>
            <a:r>
              <a:rPr lang="zh-CN" altLang="en-US" sz="3600">
                <a:solidFill>
                  <a:schemeClr val="accent2"/>
                </a:solidFill>
              </a:rPr>
              <a:t>语句原则上可以产生或处理多条记录</a:t>
            </a:r>
          </a:p>
          <a:p>
            <a:pPr eaLnBrk="1" hangingPunct="1">
              <a:lnSpc>
                <a:spcPct val="90000"/>
              </a:lnSpc>
            </a:pPr>
            <a:r>
              <a:rPr lang="zh-CN" altLang="en-US" sz="3600">
                <a:solidFill>
                  <a:schemeClr val="accent2"/>
                </a:solidFill>
              </a:rPr>
              <a:t>主语言是面向记录的，一组主变量一次只能存放一条记录</a:t>
            </a:r>
          </a:p>
          <a:p>
            <a:pPr eaLnBrk="1" hangingPunct="1">
              <a:lnSpc>
                <a:spcPct val="90000"/>
              </a:lnSpc>
            </a:pPr>
            <a:r>
              <a:rPr lang="zh-CN" altLang="en-US" sz="3600"/>
              <a:t>仅使用主变量并不能完全满足</a:t>
            </a:r>
            <a:r>
              <a:rPr lang="en-US" altLang="zh-CN" sz="3600"/>
              <a:t>SQL</a:t>
            </a:r>
            <a:r>
              <a:rPr lang="zh-CN" altLang="en-US" sz="3600"/>
              <a:t>语句向应用程序输出数据的要求</a:t>
            </a:r>
          </a:p>
          <a:p>
            <a:pPr eaLnBrk="1" hangingPunct="1">
              <a:lnSpc>
                <a:spcPct val="90000"/>
              </a:lnSpc>
            </a:pPr>
            <a:r>
              <a:rPr lang="zh-CN" altLang="en-US" sz="3600"/>
              <a:t>嵌入式</a:t>
            </a:r>
            <a:r>
              <a:rPr lang="en-US" altLang="zh-CN" sz="3600"/>
              <a:t>SQL</a:t>
            </a:r>
            <a:r>
              <a:rPr lang="zh-CN" altLang="en-US" sz="3600"/>
              <a:t>引入了游标的概念，用来协调这两种不同的处理方式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A9C0C3-5E0C-4E1D-8CF1-A8E8389D46D7}" type="slidenum">
              <a:rPr lang="en-US" altLang="zh-CN" sz="1400"/>
              <a:pPr>
                <a:spcBef>
                  <a:spcPct val="0"/>
                </a:spcBef>
                <a:buFontTx/>
                <a:buNone/>
              </a:pPr>
              <a:t>21</a:t>
            </a:fld>
            <a:endParaRPr lang="en-US" altLang="zh-CN" sz="1400"/>
          </a:p>
        </p:txBody>
      </p:sp>
      <p:sp>
        <p:nvSpPr>
          <p:cNvPr id="24579" name="Rectangle 2"/>
          <p:cNvSpPr>
            <a:spLocks noGrp="1" noChangeArrowheads="1"/>
          </p:cNvSpPr>
          <p:nvPr>
            <p:ph type="title"/>
          </p:nvPr>
        </p:nvSpPr>
        <p:spPr/>
        <p:txBody>
          <a:bodyPr/>
          <a:lstStyle/>
          <a:p>
            <a:pPr eaLnBrk="1" hangingPunct="1"/>
            <a:r>
              <a:rPr lang="zh-CN" altLang="en-US" b="1">
                <a:solidFill>
                  <a:schemeClr val="accent2"/>
                </a:solidFill>
              </a:rPr>
              <a:t>游标</a:t>
            </a:r>
          </a:p>
        </p:txBody>
      </p:sp>
      <p:sp>
        <p:nvSpPr>
          <p:cNvPr id="22532" name="Rectangle 3"/>
          <p:cNvSpPr>
            <a:spLocks noGrp="1" noChangeArrowheads="1"/>
          </p:cNvSpPr>
          <p:nvPr>
            <p:ph type="body" idx="1"/>
          </p:nvPr>
        </p:nvSpPr>
        <p:spPr>
          <a:xfrm>
            <a:off x="530225" y="1600200"/>
            <a:ext cx="7786688" cy="4525963"/>
          </a:xfrm>
        </p:spPr>
        <p:txBody>
          <a:bodyPr/>
          <a:lstStyle/>
          <a:p>
            <a:pPr eaLnBrk="1" hangingPunct="1"/>
            <a:r>
              <a:rPr lang="zh-CN" altLang="en-US" sz="3600">
                <a:solidFill>
                  <a:schemeClr val="accent2"/>
                </a:solidFill>
              </a:rPr>
              <a:t>游标是系统为用户开设的一个数据缓冲区，存放</a:t>
            </a:r>
            <a:r>
              <a:rPr lang="en-US" altLang="zh-CN" sz="3600">
                <a:solidFill>
                  <a:schemeClr val="accent2"/>
                </a:solidFill>
              </a:rPr>
              <a:t>SQL</a:t>
            </a:r>
            <a:r>
              <a:rPr lang="zh-CN" altLang="en-US" sz="3600">
                <a:solidFill>
                  <a:schemeClr val="accent2"/>
                </a:solidFill>
              </a:rPr>
              <a:t>语句的执行结果</a:t>
            </a:r>
          </a:p>
          <a:p>
            <a:pPr eaLnBrk="1" hangingPunct="1"/>
            <a:r>
              <a:rPr lang="zh-CN" altLang="en-US" sz="3600"/>
              <a:t>每个游标区都有一个名字</a:t>
            </a:r>
          </a:p>
          <a:p>
            <a:pPr eaLnBrk="1" hangingPunct="1"/>
            <a:r>
              <a:rPr lang="zh-CN" altLang="en-US" sz="3600"/>
              <a:t>用户可以用</a:t>
            </a:r>
            <a:r>
              <a:rPr lang="en-US" altLang="zh-CN" sz="3600"/>
              <a:t>SQL</a:t>
            </a:r>
            <a:r>
              <a:rPr lang="zh-CN" altLang="en-US" sz="3600"/>
              <a:t>语句逐一从游标中获取记录，并赋给主变量，交由主语言进一步处理</a:t>
            </a:r>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0341CE-6384-43D5-BEF2-8DE2E5BCF2FD}" type="slidenum">
              <a:rPr lang="en-US" altLang="zh-CN" sz="1400"/>
              <a:pPr>
                <a:spcBef>
                  <a:spcPct val="0"/>
                </a:spcBef>
                <a:buFontTx/>
                <a:buNone/>
              </a:pPr>
              <a:t>22</a:t>
            </a:fld>
            <a:endParaRPr lang="en-US" altLang="zh-CN" sz="1400"/>
          </a:p>
        </p:txBody>
      </p:sp>
      <p:sp>
        <p:nvSpPr>
          <p:cNvPr id="25603" name="Rectangle 2"/>
          <p:cNvSpPr>
            <a:spLocks noGrp="1" noChangeArrowheads="1"/>
          </p:cNvSpPr>
          <p:nvPr>
            <p:ph type="title"/>
          </p:nvPr>
        </p:nvSpPr>
        <p:spPr/>
        <p:txBody>
          <a:bodyPr/>
          <a:lstStyle/>
          <a:p>
            <a:pPr eaLnBrk="1" hangingPunct="1"/>
            <a:r>
              <a:rPr lang="zh-CN" altLang="en-US" b="1">
                <a:solidFill>
                  <a:schemeClr val="accent2"/>
                </a:solidFill>
              </a:rPr>
              <a:t>四、建立和关闭数据库连接</a:t>
            </a:r>
          </a:p>
        </p:txBody>
      </p:sp>
      <p:sp>
        <p:nvSpPr>
          <p:cNvPr id="28675" name="Rectangle 3"/>
          <p:cNvSpPr>
            <a:spLocks noGrp="1" noChangeArrowheads="1"/>
          </p:cNvSpPr>
          <p:nvPr>
            <p:ph type="body" idx="1"/>
          </p:nvPr>
        </p:nvSpPr>
        <p:spPr>
          <a:xfrm>
            <a:off x="468313" y="1412875"/>
            <a:ext cx="8229600" cy="5184775"/>
          </a:xfrm>
        </p:spPr>
        <p:txBody>
          <a:bodyPr/>
          <a:lstStyle/>
          <a:p>
            <a:pPr eaLnBrk="1" hangingPunct="1">
              <a:lnSpc>
                <a:spcPct val="80000"/>
              </a:lnSpc>
            </a:pPr>
            <a:r>
              <a:rPr lang="zh-CN" altLang="en-US"/>
              <a:t>建立数据库连接</a:t>
            </a:r>
          </a:p>
          <a:p>
            <a:pPr eaLnBrk="1" hangingPunct="1">
              <a:lnSpc>
                <a:spcPct val="80000"/>
              </a:lnSpc>
            </a:pPr>
            <a:r>
              <a:rPr lang="en-US" altLang="zh-CN">
                <a:solidFill>
                  <a:schemeClr val="accent2"/>
                </a:solidFill>
              </a:rPr>
              <a:t>EXEC SQL CONNECT TO </a:t>
            </a:r>
            <a:r>
              <a:rPr lang="en-US" altLang="zh-CN" i="1">
                <a:solidFill>
                  <a:schemeClr val="accent2"/>
                </a:solidFill>
              </a:rPr>
              <a:t>target</a:t>
            </a:r>
            <a:r>
              <a:rPr lang="en-US" altLang="zh-CN" i="1"/>
              <a:t> </a:t>
            </a:r>
            <a:r>
              <a:rPr lang="en-US" altLang="zh-CN"/>
              <a:t>[AS </a:t>
            </a:r>
            <a:r>
              <a:rPr lang="en-US" altLang="zh-CN" i="1"/>
              <a:t>connection-name</a:t>
            </a:r>
            <a:r>
              <a:rPr lang="en-US" altLang="zh-CN"/>
              <a:t>] [USER </a:t>
            </a:r>
            <a:r>
              <a:rPr lang="en-US" altLang="zh-CN" i="1"/>
              <a:t>user-name</a:t>
            </a:r>
            <a:r>
              <a:rPr lang="en-US" altLang="zh-CN"/>
              <a:t>];</a:t>
            </a:r>
          </a:p>
          <a:p>
            <a:pPr eaLnBrk="1" hangingPunct="1">
              <a:lnSpc>
                <a:spcPct val="80000"/>
              </a:lnSpc>
            </a:pPr>
            <a:r>
              <a:rPr lang="en-US" altLang="zh-CN" i="1"/>
              <a:t>target</a:t>
            </a:r>
            <a:r>
              <a:rPr lang="zh-CN" altLang="en-US"/>
              <a:t>是要连接的数据库服务器</a:t>
            </a:r>
          </a:p>
          <a:p>
            <a:pPr lvl="1" eaLnBrk="1" hangingPunct="1">
              <a:lnSpc>
                <a:spcPct val="80000"/>
              </a:lnSpc>
            </a:pPr>
            <a:r>
              <a:rPr lang="zh-CN" altLang="en-US"/>
              <a:t>常见的服务器标识串，如</a:t>
            </a:r>
            <a:r>
              <a:rPr lang="en-US" altLang="zh-CN"/>
              <a:t>&lt;dbname&gt;@&lt;hostname&gt;:&lt;port&gt;</a:t>
            </a:r>
          </a:p>
          <a:p>
            <a:pPr lvl="1" eaLnBrk="1" hangingPunct="1">
              <a:lnSpc>
                <a:spcPct val="80000"/>
              </a:lnSpc>
            </a:pPr>
            <a:r>
              <a:rPr lang="zh-CN" altLang="en-US"/>
              <a:t>包含服务器标识的</a:t>
            </a:r>
            <a:r>
              <a:rPr lang="en-US" altLang="zh-CN"/>
              <a:t>SQL</a:t>
            </a:r>
            <a:r>
              <a:rPr lang="zh-CN" altLang="en-US"/>
              <a:t>串常量</a:t>
            </a:r>
          </a:p>
          <a:p>
            <a:pPr lvl="1" eaLnBrk="1" hangingPunct="1">
              <a:lnSpc>
                <a:spcPct val="80000"/>
              </a:lnSpc>
            </a:pPr>
            <a:r>
              <a:rPr lang="en-US" altLang="zh-CN"/>
              <a:t>DEFAULT</a:t>
            </a:r>
          </a:p>
          <a:p>
            <a:pPr eaLnBrk="1" hangingPunct="1">
              <a:lnSpc>
                <a:spcPct val="80000"/>
              </a:lnSpc>
            </a:pPr>
            <a:r>
              <a:rPr lang="en-US" altLang="zh-CN" i="1"/>
              <a:t>connection-name</a:t>
            </a:r>
            <a:r>
              <a:rPr lang="zh-CN" altLang="en-US"/>
              <a:t>是可选的连接名，连接必须是一个有效的标识符。</a:t>
            </a:r>
          </a:p>
          <a:p>
            <a:pPr eaLnBrk="1" hangingPunct="1">
              <a:lnSpc>
                <a:spcPct val="80000"/>
              </a:lnSpc>
            </a:pPr>
            <a:r>
              <a:rPr lang="zh-CN" altLang="en-US"/>
              <a:t>在整个程序内只有一个连接时可以不指定连接名。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8675">
                                            <p:txEl>
                                              <p:pRg st="3" end="3"/>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8675">
                                            <p:txEl>
                                              <p:pRg st="6" end="6"/>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500A21-C05A-4773-B316-9D2329D957FC}" type="slidenum">
              <a:rPr lang="en-US" altLang="zh-CN" sz="1400"/>
              <a:pPr>
                <a:spcBef>
                  <a:spcPct val="0"/>
                </a:spcBef>
                <a:buFontTx/>
                <a:buNone/>
              </a:pPr>
              <a:t>23</a:t>
            </a:fld>
            <a:endParaRPr lang="en-US" altLang="zh-CN" sz="1400"/>
          </a:p>
        </p:txBody>
      </p:sp>
      <p:sp>
        <p:nvSpPr>
          <p:cNvPr id="29699" name="Rectangle 3"/>
          <p:cNvSpPr>
            <a:spLocks noGrp="1" noChangeArrowheads="1"/>
          </p:cNvSpPr>
          <p:nvPr>
            <p:ph type="body" idx="1"/>
          </p:nvPr>
        </p:nvSpPr>
        <p:spPr>
          <a:xfrm>
            <a:off x="395288" y="1052513"/>
            <a:ext cx="8229600" cy="4525962"/>
          </a:xfrm>
        </p:spPr>
        <p:txBody>
          <a:bodyPr/>
          <a:lstStyle/>
          <a:p>
            <a:pPr eaLnBrk="1" hangingPunct="1"/>
            <a:r>
              <a:rPr lang="zh-CN" altLang="en-US" sz="3600"/>
              <a:t>关闭数据库连接</a:t>
            </a:r>
          </a:p>
          <a:p>
            <a:pPr lvl="1" eaLnBrk="1" hangingPunct="1"/>
            <a:r>
              <a:rPr lang="en-US" altLang="zh-CN" sz="3200"/>
              <a:t>EXEC SQL DISCONNECT [</a:t>
            </a:r>
            <a:r>
              <a:rPr lang="en-US" altLang="zh-CN" sz="3200" i="1"/>
              <a:t>connection</a:t>
            </a:r>
            <a:r>
              <a:rPr lang="en-US" altLang="zh-CN" sz="3200"/>
              <a:t>];</a:t>
            </a:r>
          </a:p>
          <a:p>
            <a:pPr eaLnBrk="1" hangingPunct="1"/>
            <a:r>
              <a:rPr lang="zh-CN" altLang="en-US" sz="3600"/>
              <a:t>程序运行过程中可以修改当前连接</a:t>
            </a:r>
          </a:p>
          <a:p>
            <a:pPr lvl="1" eaLnBrk="1" hangingPunct="1"/>
            <a:r>
              <a:rPr lang="en-US" altLang="zh-CN" sz="3200"/>
              <a:t>EXEC SQL SET CONNECTION </a:t>
            </a:r>
            <a:r>
              <a:rPr lang="en-US" altLang="zh-CN" sz="3200" i="1"/>
              <a:t>connection-name </a:t>
            </a:r>
            <a:r>
              <a:rPr lang="en-US" altLang="zh-CN" sz="3200"/>
              <a:t>| DEFAULT;</a:t>
            </a:r>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ECA0C9-1C92-475A-8634-D8436A9BD192}" type="slidenum">
              <a:rPr lang="en-US" altLang="zh-CN" sz="1400"/>
              <a:pPr>
                <a:spcBef>
                  <a:spcPct val="0"/>
                </a:spcBef>
                <a:buFontTx/>
                <a:buNone/>
              </a:pPr>
              <a:t>24</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a:solidFill>
                  <a:schemeClr val="accent2"/>
                </a:solidFill>
              </a:rPr>
              <a:t>8.1.3 </a:t>
            </a:r>
            <a:r>
              <a:rPr lang="zh-CN" altLang="en-US" b="1">
                <a:solidFill>
                  <a:schemeClr val="accent2"/>
                </a:solidFill>
              </a:rPr>
              <a:t>不用游标的</a:t>
            </a:r>
            <a:r>
              <a:rPr lang="en-US" altLang="zh-CN" b="1">
                <a:solidFill>
                  <a:schemeClr val="accent2"/>
                </a:solidFill>
              </a:rPr>
              <a:t>SQL</a:t>
            </a:r>
            <a:r>
              <a:rPr lang="zh-CN" altLang="en-US" b="1">
                <a:solidFill>
                  <a:schemeClr val="accent2"/>
                </a:solidFill>
              </a:rPr>
              <a:t>语句</a:t>
            </a:r>
          </a:p>
        </p:txBody>
      </p:sp>
      <p:sp>
        <p:nvSpPr>
          <p:cNvPr id="27652" name="Rectangle 3"/>
          <p:cNvSpPr>
            <a:spLocks noGrp="1" noChangeArrowheads="1"/>
          </p:cNvSpPr>
          <p:nvPr>
            <p:ph type="body" idx="1"/>
          </p:nvPr>
        </p:nvSpPr>
        <p:spPr/>
        <p:txBody>
          <a:bodyPr/>
          <a:lstStyle/>
          <a:p>
            <a:pPr eaLnBrk="1" hangingPunct="1"/>
            <a:r>
              <a:rPr lang="zh-CN" altLang="en-US" sz="4000"/>
              <a:t>说明性语句</a:t>
            </a:r>
          </a:p>
          <a:p>
            <a:pPr eaLnBrk="1" hangingPunct="1"/>
            <a:r>
              <a:rPr lang="zh-CN" altLang="en-US" sz="4000"/>
              <a:t>数据定义语句</a:t>
            </a:r>
          </a:p>
          <a:p>
            <a:pPr eaLnBrk="1" hangingPunct="1"/>
            <a:r>
              <a:rPr lang="zh-CN" altLang="en-US" sz="4000"/>
              <a:t>数据控制语句</a:t>
            </a:r>
          </a:p>
          <a:p>
            <a:pPr eaLnBrk="1" hangingPunct="1"/>
            <a:r>
              <a:rPr lang="zh-CN" altLang="en-US" sz="4000"/>
              <a:t>查询结果为单记录的</a:t>
            </a:r>
            <a:r>
              <a:rPr lang="en-US" altLang="zh-CN" sz="4000"/>
              <a:t>SELECT</a:t>
            </a:r>
            <a:r>
              <a:rPr lang="zh-CN" altLang="en-US" sz="4000"/>
              <a:t>语句</a:t>
            </a:r>
          </a:p>
          <a:p>
            <a:pPr eaLnBrk="1" hangingPunct="1"/>
            <a:r>
              <a:rPr lang="zh-CN" altLang="en-US" sz="4000"/>
              <a:t>非</a:t>
            </a:r>
            <a:r>
              <a:rPr lang="en-US" altLang="zh-CN" sz="4000"/>
              <a:t>CURRENT</a:t>
            </a:r>
            <a:r>
              <a:rPr lang="zh-CN" altLang="en-US" sz="4000"/>
              <a:t>形式的增删改语句</a:t>
            </a:r>
          </a:p>
          <a:p>
            <a:pPr eaLnBrk="1" hangingPunct="1"/>
            <a:endParaRPr lang="en-US" altLang="zh-CN"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54B1EA-5B40-49CE-8410-87AE80F3F834}" type="slidenum">
              <a:rPr lang="en-US" altLang="zh-CN" sz="1400"/>
              <a:pPr>
                <a:spcBef>
                  <a:spcPct val="0"/>
                </a:spcBef>
                <a:buFontTx/>
                <a:buNone/>
              </a:pPr>
              <a:t>25</a:t>
            </a:fld>
            <a:endParaRPr lang="en-US" altLang="zh-CN" sz="1400"/>
          </a:p>
        </p:txBody>
      </p:sp>
      <p:sp>
        <p:nvSpPr>
          <p:cNvPr id="28675" name="Rectangle 2"/>
          <p:cNvSpPr>
            <a:spLocks noGrp="1" noChangeArrowheads="1"/>
          </p:cNvSpPr>
          <p:nvPr>
            <p:ph type="title"/>
          </p:nvPr>
        </p:nvSpPr>
        <p:spPr>
          <a:xfrm>
            <a:off x="-214313" y="274638"/>
            <a:ext cx="9358313" cy="1143000"/>
          </a:xfrm>
        </p:spPr>
        <p:txBody>
          <a:bodyPr/>
          <a:lstStyle/>
          <a:p>
            <a:pPr eaLnBrk="1" hangingPunct="1"/>
            <a:r>
              <a:rPr lang="zh-CN" altLang="en-US" sz="4000" b="1">
                <a:solidFill>
                  <a:schemeClr val="accent2"/>
                </a:solidFill>
              </a:rPr>
              <a:t>一、查询结果为单记录的</a:t>
            </a:r>
            <a:r>
              <a:rPr lang="en-US" altLang="zh-CN" sz="4000" b="1">
                <a:solidFill>
                  <a:schemeClr val="accent2"/>
                </a:solidFill>
              </a:rPr>
              <a:t>SELECT</a:t>
            </a:r>
            <a:r>
              <a:rPr lang="zh-CN" altLang="en-US" sz="4000" b="1">
                <a:solidFill>
                  <a:schemeClr val="accent2"/>
                </a:solidFill>
              </a:rPr>
              <a:t>语句</a:t>
            </a:r>
          </a:p>
        </p:txBody>
      </p:sp>
      <p:sp>
        <p:nvSpPr>
          <p:cNvPr id="28676" name="Rectangle 3"/>
          <p:cNvSpPr>
            <a:spLocks noGrp="1" noChangeArrowheads="1"/>
          </p:cNvSpPr>
          <p:nvPr>
            <p:ph type="body" idx="1"/>
          </p:nvPr>
        </p:nvSpPr>
        <p:spPr>
          <a:xfrm>
            <a:off x="468313" y="1773238"/>
            <a:ext cx="8229600" cy="3816350"/>
          </a:xfrm>
        </p:spPr>
        <p:txBody>
          <a:bodyPr/>
          <a:lstStyle/>
          <a:p>
            <a:pPr eaLnBrk="1" hangingPunct="1">
              <a:buFontTx/>
              <a:buNone/>
            </a:pPr>
            <a:r>
              <a:rPr lang="en-US" altLang="zh-CN" sz="4000"/>
              <a:t>  </a:t>
            </a:r>
            <a:r>
              <a:rPr lang="zh-CN" altLang="en-US" sz="4000"/>
              <a:t>这类语句不需要使用游标，只需要用</a:t>
            </a:r>
            <a:r>
              <a:rPr lang="en-US" altLang="zh-CN" sz="4000"/>
              <a:t>INTO</a:t>
            </a:r>
            <a:r>
              <a:rPr lang="zh-CN" altLang="en-US" sz="4000"/>
              <a:t>子句指定存放查询结果的主变量。</a:t>
            </a:r>
          </a:p>
          <a:p>
            <a:pPr eaLnBrk="1" hangingPunct="1"/>
            <a:endParaRPr lang="en-US" altLang="zh-CN"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A15D96-85E9-416A-B3C0-0E150263ACBF}" type="slidenum">
              <a:rPr lang="en-US" altLang="zh-CN" sz="1400"/>
              <a:pPr>
                <a:spcBef>
                  <a:spcPct val="0"/>
                </a:spcBef>
                <a:buFontTx/>
                <a:buNone/>
              </a:pPr>
              <a:t>26</a:t>
            </a:fld>
            <a:endParaRPr lang="en-US" altLang="zh-CN" sz="1400"/>
          </a:p>
        </p:txBody>
      </p:sp>
      <p:sp>
        <p:nvSpPr>
          <p:cNvPr id="33795" name="Rectangle 3"/>
          <p:cNvSpPr>
            <a:spLocks noGrp="1" noChangeArrowheads="1"/>
          </p:cNvSpPr>
          <p:nvPr>
            <p:ph type="body" idx="1"/>
          </p:nvPr>
        </p:nvSpPr>
        <p:spPr>
          <a:xfrm>
            <a:off x="323850" y="188913"/>
            <a:ext cx="8569325" cy="6669087"/>
          </a:xfrm>
        </p:spPr>
        <p:txBody>
          <a:bodyPr/>
          <a:lstStyle/>
          <a:p>
            <a:pPr eaLnBrk="1" hangingPunct="1">
              <a:buFontTx/>
              <a:buNone/>
            </a:pPr>
            <a:r>
              <a:rPr lang="zh-CN" altLang="en-US" sz="3600"/>
              <a:t>例</a:t>
            </a:r>
            <a:r>
              <a:rPr lang="en-US" altLang="zh-CN" sz="3600"/>
              <a:t>2. </a:t>
            </a:r>
            <a:r>
              <a:rPr lang="zh-CN" altLang="en-US" sz="3600"/>
              <a:t>根据学生号码查询学生信息。假设已经把要查询的学生的学号赋给了主变量</a:t>
            </a:r>
            <a:r>
              <a:rPr lang="en-US" altLang="zh-CN" sz="3600"/>
              <a:t>givensno</a:t>
            </a:r>
          </a:p>
          <a:p>
            <a:pPr eaLnBrk="1" hangingPunct="1">
              <a:buFontTx/>
              <a:buNone/>
            </a:pPr>
            <a:r>
              <a:rPr lang="en-US" altLang="zh-CN" sz="2800"/>
              <a:t>/************************************************/</a:t>
            </a:r>
            <a:endParaRPr lang="en-US" altLang="zh-CN" sz="3600"/>
          </a:p>
          <a:p>
            <a:pPr eaLnBrk="1" hangingPunct="1">
              <a:spcBef>
                <a:spcPct val="10000"/>
              </a:spcBef>
              <a:buFontTx/>
              <a:buNone/>
            </a:pPr>
            <a:r>
              <a:rPr lang="en-US" altLang="zh-CN" sz="3600"/>
              <a:t>   </a:t>
            </a:r>
            <a:r>
              <a:rPr lang="en-US" altLang="zh-CN"/>
              <a:t>EXEC SQL </a:t>
            </a:r>
          </a:p>
          <a:p>
            <a:pPr lvl="1" eaLnBrk="1" hangingPunct="1">
              <a:spcBef>
                <a:spcPct val="10000"/>
              </a:spcBef>
              <a:buFontTx/>
              <a:buNone/>
            </a:pPr>
            <a:r>
              <a:rPr lang="en-US" altLang="zh-CN" sz="3200"/>
              <a:t>SELECT Sno</a:t>
            </a:r>
            <a:r>
              <a:rPr lang="zh-CN" altLang="en-US" sz="3200"/>
              <a:t>，</a:t>
            </a:r>
            <a:r>
              <a:rPr lang="en-US" altLang="zh-CN" sz="3200"/>
              <a:t>Sname</a:t>
            </a:r>
            <a:r>
              <a:rPr lang="zh-CN" altLang="en-US" sz="3200"/>
              <a:t>，</a:t>
            </a:r>
            <a:r>
              <a:rPr lang="en-US" altLang="zh-CN" sz="3200"/>
              <a:t>Ssex</a:t>
            </a:r>
            <a:r>
              <a:rPr lang="zh-CN" altLang="en-US" sz="3200"/>
              <a:t>，</a:t>
            </a:r>
            <a:r>
              <a:rPr lang="en-US" altLang="zh-CN" sz="3200"/>
              <a:t>Sage</a:t>
            </a:r>
            <a:r>
              <a:rPr lang="zh-CN" altLang="en-US" sz="3200"/>
              <a:t>，</a:t>
            </a:r>
            <a:r>
              <a:rPr lang="en-US" altLang="zh-CN" sz="3200"/>
              <a:t>Sdept</a:t>
            </a:r>
          </a:p>
          <a:p>
            <a:pPr lvl="1" eaLnBrk="1" hangingPunct="1">
              <a:spcBef>
                <a:spcPct val="10000"/>
              </a:spcBef>
              <a:buFontTx/>
              <a:buNone/>
            </a:pPr>
            <a:r>
              <a:rPr lang="en-US" altLang="zh-CN" sz="3200"/>
              <a:t>INTO </a:t>
            </a:r>
            <a:r>
              <a:rPr lang="en-US" altLang="zh-CN" sz="3200" b="1"/>
              <a:t>:</a:t>
            </a:r>
            <a:r>
              <a:rPr lang="en-US" altLang="zh-CN" sz="3200"/>
              <a:t>Hsno</a:t>
            </a:r>
            <a:r>
              <a:rPr lang="zh-CN" altLang="en-US" sz="3200"/>
              <a:t>， </a:t>
            </a:r>
            <a:r>
              <a:rPr lang="en-US" altLang="zh-CN" sz="3200" b="1"/>
              <a:t>:</a:t>
            </a:r>
            <a:r>
              <a:rPr lang="en-US" altLang="zh-CN" sz="3200"/>
              <a:t>Hname </a:t>
            </a:r>
            <a:r>
              <a:rPr lang="zh-CN" altLang="en-US" sz="3200"/>
              <a:t>，</a:t>
            </a:r>
            <a:r>
              <a:rPr lang="en-US" altLang="zh-CN" sz="3200" b="1"/>
              <a:t>:</a:t>
            </a:r>
            <a:r>
              <a:rPr lang="en-US" altLang="zh-CN" sz="3200"/>
              <a:t>Hsex</a:t>
            </a:r>
            <a:r>
              <a:rPr lang="zh-CN" altLang="en-US" sz="3200"/>
              <a:t>，</a:t>
            </a:r>
          </a:p>
          <a:p>
            <a:pPr lvl="1" eaLnBrk="1" hangingPunct="1">
              <a:spcBef>
                <a:spcPct val="10000"/>
              </a:spcBef>
              <a:buFontTx/>
              <a:buNone/>
            </a:pPr>
            <a:r>
              <a:rPr lang="zh-CN" altLang="en-US" sz="3200" b="1"/>
              <a:t>  </a:t>
            </a:r>
            <a:r>
              <a:rPr lang="en-US" altLang="zh-CN" sz="3200" b="1"/>
              <a:t>:</a:t>
            </a:r>
            <a:r>
              <a:rPr lang="en-US" altLang="zh-CN" sz="3200"/>
              <a:t>Hage</a:t>
            </a:r>
            <a:r>
              <a:rPr lang="zh-CN" altLang="en-US" sz="3200"/>
              <a:t>，</a:t>
            </a:r>
            <a:r>
              <a:rPr lang="en-US" altLang="zh-CN" sz="3200" b="1"/>
              <a:t>:</a:t>
            </a:r>
            <a:r>
              <a:rPr lang="en-US" altLang="zh-CN" sz="3200"/>
              <a:t>Hdept</a:t>
            </a:r>
          </a:p>
          <a:p>
            <a:pPr lvl="1" eaLnBrk="1" hangingPunct="1">
              <a:spcBef>
                <a:spcPct val="10000"/>
              </a:spcBef>
              <a:buFontTx/>
              <a:buNone/>
            </a:pPr>
            <a:r>
              <a:rPr lang="en-US" altLang="zh-CN" sz="3200"/>
              <a:t>FROM Student</a:t>
            </a:r>
          </a:p>
          <a:p>
            <a:pPr lvl="1" eaLnBrk="1" hangingPunct="1">
              <a:spcBef>
                <a:spcPct val="10000"/>
              </a:spcBef>
              <a:buFontTx/>
              <a:buNone/>
            </a:pPr>
            <a:r>
              <a:rPr lang="en-US" altLang="zh-CN" sz="3200">
                <a:solidFill>
                  <a:schemeClr val="accent2"/>
                </a:solidFill>
              </a:rPr>
              <a:t>WHERE Sno= </a:t>
            </a:r>
            <a:r>
              <a:rPr lang="en-US" altLang="zh-CN" sz="3200" b="1">
                <a:solidFill>
                  <a:schemeClr val="accent2"/>
                </a:solidFill>
              </a:rPr>
              <a:t>:</a:t>
            </a:r>
            <a:r>
              <a:rPr lang="en-US" altLang="zh-CN" sz="3200">
                <a:solidFill>
                  <a:schemeClr val="accent2"/>
                </a:solidFill>
              </a:rPr>
              <a:t>givensno;</a:t>
            </a:r>
          </a:p>
          <a:p>
            <a:pPr lvl="1" eaLnBrk="1" hangingPunct="1">
              <a:buFontTx/>
              <a:buNone/>
            </a:pP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8AA4B6-06DE-453A-8C59-8F3C98548503}" type="slidenum">
              <a:rPr lang="en-US" altLang="zh-CN" sz="1400"/>
              <a:pPr>
                <a:spcBef>
                  <a:spcPct val="0"/>
                </a:spcBef>
                <a:buFontTx/>
                <a:buNone/>
              </a:pPr>
              <a:t>27</a:t>
            </a:fld>
            <a:endParaRPr lang="en-US" altLang="zh-CN" sz="1400"/>
          </a:p>
        </p:txBody>
      </p:sp>
      <p:sp>
        <p:nvSpPr>
          <p:cNvPr id="30723" name="Rectangle 2"/>
          <p:cNvSpPr>
            <a:spLocks noGrp="1" noChangeArrowheads="1"/>
          </p:cNvSpPr>
          <p:nvPr>
            <p:ph type="title"/>
          </p:nvPr>
        </p:nvSpPr>
        <p:spPr>
          <a:xfrm>
            <a:off x="250825" y="214313"/>
            <a:ext cx="8607425" cy="1143000"/>
          </a:xfrm>
        </p:spPr>
        <p:txBody>
          <a:bodyPr/>
          <a:lstStyle/>
          <a:p>
            <a:pPr eaLnBrk="1" hangingPunct="1"/>
            <a:r>
              <a:rPr lang="zh-CN" altLang="en-US" b="1">
                <a:solidFill>
                  <a:schemeClr val="accent2"/>
                </a:solidFill>
              </a:rPr>
              <a:t>查询结果为单记录的</a:t>
            </a:r>
            <a:r>
              <a:rPr lang="en-US" altLang="zh-CN" b="1">
                <a:solidFill>
                  <a:schemeClr val="accent2"/>
                </a:solidFill>
              </a:rPr>
              <a:t>SELECT</a:t>
            </a:r>
            <a:r>
              <a:rPr lang="zh-CN" altLang="en-US" b="1">
                <a:solidFill>
                  <a:schemeClr val="accent2"/>
                </a:solidFill>
              </a:rPr>
              <a:t>语句</a:t>
            </a:r>
          </a:p>
        </p:txBody>
      </p:sp>
      <p:sp>
        <p:nvSpPr>
          <p:cNvPr id="30724" name="Rectangle 3"/>
          <p:cNvSpPr>
            <a:spLocks noGrp="1" noChangeArrowheads="1"/>
          </p:cNvSpPr>
          <p:nvPr>
            <p:ph type="body" idx="1"/>
          </p:nvPr>
        </p:nvSpPr>
        <p:spPr>
          <a:xfrm>
            <a:off x="457200" y="1600200"/>
            <a:ext cx="8507413" cy="4525963"/>
          </a:xfrm>
        </p:spPr>
        <p:txBody>
          <a:bodyPr/>
          <a:lstStyle/>
          <a:p>
            <a:pPr eaLnBrk="1" hangingPunct="1"/>
            <a:r>
              <a:rPr lang="en-US" altLang="zh-CN" sz="3600"/>
              <a:t>INTO</a:t>
            </a:r>
            <a:r>
              <a:rPr lang="zh-CN" altLang="en-US" sz="3600"/>
              <a:t>子句、</a:t>
            </a:r>
            <a:r>
              <a:rPr lang="en-US" altLang="zh-CN" sz="3600"/>
              <a:t>WHERE</a:t>
            </a:r>
            <a:r>
              <a:rPr lang="zh-CN" altLang="en-US" sz="3600"/>
              <a:t>子句和</a:t>
            </a:r>
            <a:r>
              <a:rPr lang="en-US" altLang="zh-CN" sz="3600"/>
              <a:t>HAVING</a:t>
            </a:r>
            <a:r>
              <a:rPr lang="zh-CN" altLang="en-US" sz="3600"/>
              <a:t>短语的条件表达式中均可以使用主变量。</a:t>
            </a:r>
          </a:p>
          <a:p>
            <a:pPr eaLnBrk="1" hangingPunct="1"/>
            <a:r>
              <a:rPr lang="zh-CN" altLang="en-US" sz="3600"/>
              <a:t>查询返回的记录中，可能某些列为空值</a:t>
            </a:r>
            <a:r>
              <a:rPr lang="en-US" altLang="zh-CN" sz="3600"/>
              <a:t>NULL</a:t>
            </a:r>
            <a:r>
              <a:rPr lang="zh-CN" altLang="en-US" sz="3600"/>
              <a:t>。</a:t>
            </a:r>
          </a:p>
          <a:p>
            <a:pPr eaLnBrk="1" hangingPunct="1"/>
            <a:r>
              <a:rPr lang="zh-CN" altLang="en-US" sz="3600"/>
              <a:t>如果查询结果实际上并不是单条记录，而是多条记录，则程序出错，</a:t>
            </a:r>
            <a:r>
              <a:rPr lang="en-US" altLang="zh-CN" sz="3600"/>
              <a:t>RDBMS</a:t>
            </a:r>
            <a:r>
              <a:rPr lang="zh-CN" altLang="en-US" sz="3600"/>
              <a:t>会在</a:t>
            </a:r>
            <a:r>
              <a:rPr lang="en-US" altLang="zh-CN" sz="3600"/>
              <a:t>SQLCA</a:t>
            </a:r>
            <a:r>
              <a:rPr lang="zh-CN" altLang="en-US" sz="3600"/>
              <a:t>中返回错误信息。</a:t>
            </a:r>
          </a:p>
          <a:p>
            <a:pPr eaLnBrk="1" hangingPunct="1"/>
            <a:endParaRPr lang="en-US" altLang="zh-CN" sz="3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71A833-5B11-4CF0-B506-19EE8BE1D501}" type="slidenum">
              <a:rPr lang="en-US" altLang="zh-CN" sz="1400"/>
              <a:pPr>
                <a:spcBef>
                  <a:spcPct val="0"/>
                </a:spcBef>
                <a:buFontTx/>
                <a:buNone/>
              </a:pPr>
              <a:t>28</a:t>
            </a:fld>
            <a:endParaRPr lang="en-US" altLang="zh-CN" sz="1400"/>
          </a:p>
        </p:txBody>
      </p:sp>
      <p:sp>
        <p:nvSpPr>
          <p:cNvPr id="35843" name="Rectangle 3"/>
          <p:cNvSpPr>
            <a:spLocks noGrp="1" noChangeArrowheads="1"/>
          </p:cNvSpPr>
          <p:nvPr>
            <p:ph type="body" idx="1"/>
          </p:nvPr>
        </p:nvSpPr>
        <p:spPr>
          <a:xfrm>
            <a:off x="144463" y="333375"/>
            <a:ext cx="8820150" cy="6048375"/>
          </a:xfrm>
        </p:spPr>
        <p:txBody>
          <a:bodyPr/>
          <a:lstStyle/>
          <a:p>
            <a:pPr eaLnBrk="1" hangingPunct="1">
              <a:lnSpc>
                <a:spcPct val="90000"/>
              </a:lnSpc>
              <a:buFontTx/>
              <a:buNone/>
            </a:pPr>
            <a:r>
              <a:rPr lang="en-US" altLang="zh-CN" sz="2800" dirty="0"/>
              <a:t>   </a:t>
            </a:r>
            <a:r>
              <a:rPr lang="zh-CN" altLang="en-US" sz="2800" dirty="0"/>
              <a:t>例</a:t>
            </a:r>
            <a:r>
              <a:rPr lang="en-US" altLang="zh-CN" sz="2800" dirty="0"/>
              <a:t>3. </a:t>
            </a:r>
            <a:r>
              <a:rPr lang="zh-CN" altLang="en-US" sz="2800" dirty="0"/>
              <a:t>查询某个学生选修某门课程的成绩。假设已经把将要查询的学生的学号赋给了主变量</a:t>
            </a:r>
            <a:r>
              <a:rPr lang="en-US" altLang="zh-CN" sz="2800" dirty="0" err="1"/>
              <a:t>givensno</a:t>
            </a:r>
            <a:r>
              <a:rPr lang="zh-CN" altLang="en-US" sz="2800" dirty="0"/>
              <a:t>，将课程号赋给了主变量</a:t>
            </a:r>
            <a:r>
              <a:rPr lang="en-US" altLang="zh-CN" sz="2800" dirty="0" err="1"/>
              <a:t>givencno</a:t>
            </a:r>
            <a:endParaRPr lang="en-US" altLang="zh-CN" sz="2800" dirty="0"/>
          </a:p>
          <a:p>
            <a:pPr eaLnBrk="1" hangingPunct="1">
              <a:lnSpc>
                <a:spcPct val="90000"/>
              </a:lnSpc>
              <a:buFontTx/>
              <a:buNone/>
            </a:pPr>
            <a:r>
              <a:rPr lang="en-US" altLang="zh-CN" sz="2800" dirty="0"/>
              <a:t>/************************************************/</a:t>
            </a:r>
          </a:p>
          <a:p>
            <a:pPr lvl="1" eaLnBrk="1" hangingPunct="1">
              <a:lnSpc>
                <a:spcPct val="90000"/>
              </a:lnSpc>
              <a:buFontTx/>
              <a:buNone/>
            </a:pPr>
            <a:r>
              <a:rPr lang="en-US" altLang="zh-CN" dirty="0"/>
              <a:t>   EXEC SQL </a:t>
            </a:r>
            <a:br>
              <a:rPr lang="en-US" altLang="zh-CN" dirty="0"/>
            </a:br>
            <a:r>
              <a:rPr lang="en-US" altLang="zh-CN" dirty="0"/>
              <a:t>SELECT </a:t>
            </a:r>
            <a:r>
              <a:rPr lang="en-US" altLang="zh-CN" dirty="0" err="1"/>
              <a:t>Sno</a:t>
            </a:r>
            <a:r>
              <a:rPr lang="zh-CN" altLang="en-US" dirty="0"/>
              <a:t>，</a:t>
            </a:r>
            <a:r>
              <a:rPr lang="en-US" altLang="zh-CN" dirty="0" err="1"/>
              <a:t>Cno</a:t>
            </a:r>
            <a:r>
              <a:rPr lang="zh-CN" altLang="en-US" dirty="0"/>
              <a:t>，</a:t>
            </a:r>
            <a:r>
              <a:rPr lang="en-US" altLang="zh-CN" dirty="0"/>
              <a:t>Grade INTO :</a:t>
            </a:r>
            <a:r>
              <a:rPr lang="en-US" altLang="zh-CN" dirty="0" err="1"/>
              <a:t>Hsno</a:t>
            </a:r>
            <a:r>
              <a:rPr lang="zh-CN" altLang="en-US" dirty="0"/>
              <a:t>，</a:t>
            </a:r>
            <a:r>
              <a:rPr lang="en-US" altLang="zh-CN" dirty="0"/>
              <a:t>:</a:t>
            </a:r>
            <a:r>
              <a:rPr lang="en-US" altLang="zh-CN" dirty="0" err="1"/>
              <a:t>Hcno</a:t>
            </a:r>
            <a:r>
              <a:rPr lang="zh-CN" altLang="en-US" dirty="0"/>
              <a:t>，</a:t>
            </a:r>
            <a:r>
              <a:rPr lang="en-US" altLang="zh-CN" dirty="0"/>
              <a:t>:</a:t>
            </a:r>
            <a:r>
              <a:rPr lang="en-US" altLang="zh-CN" dirty="0" err="1"/>
              <a:t>Hgrade</a:t>
            </a:r>
            <a:r>
              <a:rPr lang="en-US" altLang="zh-CN" dirty="0"/>
              <a:t>: </a:t>
            </a:r>
            <a:r>
              <a:rPr lang="en-US" altLang="zh-CN" dirty="0" err="1"/>
              <a:t>Gradeid</a:t>
            </a:r>
            <a:endParaRPr lang="en-US" altLang="zh-CN" dirty="0"/>
          </a:p>
          <a:p>
            <a:pPr lvl="2" eaLnBrk="1" hangingPunct="1">
              <a:lnSpc>
                <a:spcPct val="90000"/>
              </a:lnSpc>
              <a:buFontTx/>
              <a:buNone/>
            </a:pPr>
            <a:r>
              <a:rPr lang="en-US" altLang="zh-CN" sz="2800" dirty="0">
                <a:solidFill>
                  <a:schemeClr val="accent2"/>
                </a:solidFill>
              </a:rPr>
              <a:t>                              /*</a:t>
            </a:r>
            <a:r>
              <a:rPr lang="zh-CN" altLang="en-US" sz="2800" dirty="0">
                <a:solidFill>
                  <a:schemeClr val="accent2"/>
                </a:solidFill>
              </a:rPr>
              <a:t>指示变量</a:t>
            </a:r>
            <a:r>
              <a:rPr lang="en-US" altLang="zh-CN" sz="2800" dirty="0" err="1">
                <a:solidFill>
                  <a:schemeClr val="accent2"/>
                </a:solidFill>
              </a:rPr>
              <a:t>Gradeid</a:t>
            </a:r>
            <a:r>
              <a:rPr lang="en-US" altLang="zh-CN" sz="2800" dirty="0">
                <a:solidFill>
                  <a:schemeClr val="accent2"/>
                </a:solidFill>
              </a:rPr>
              <a:t>*/</a:t>
            </a:r>
          </a:p>
          <a:p>
            <a:pPr lvl="2" eaLnBrk="1" hangingPunct="1">
              <a:lnSpc>
                <a:spcPct val="90000"/>
              </a:lnSpc>
              <a:buFontTx/>
              <a:buNone/>
            </a:pPr>
            <a:r>
              <a:rPr lang="en-US" altLang="zh-CN" sz="2800" dirty="0"/>
              <a:t>FROM SC</a:t>
            </a:r>
          </a:p>
          <a:p>
            <a:pPr lvl="2" eaLnBrk="1" hangingPunct="1">
              <a:lnSpc>
                <a:spcPct val="90000"/>
              </a:lnSpc>
              <a:buFontTx/>
              <a:buNone/>
            </a:pPr>
            <a:r>
              <a:rPr lang="en-US" altLang="zh-CN" sz="2800" dirty="0"/>
              <a:t>WHERE </a:t>
            </a:r>
            <a:r>
              <a:rPr lang="en-US" altLang="zh-CN" sz="2800" dirty="0" err="1">
                <a:solidFill>
                  <a:schemeClr val="accent2"/>
                </a:solidFill>
              </a:rPr>
              <a:t>Sno</a:t>
            </a:r>
            <a:r>
              <a:rPr lang="en-US" altLang="zh-CN" sz="2800" dirty="0">
                <a:solidFill>
                  <a:schemeClr val="accent2"/>
                </a:solidFill>
              </a:rPr>
              <a:t>=:</a:t>
            </a:r>
            <a:r>
              <a:rPr lang="en-US" altLang="zh-CN" sz="2800" dirty="0" err="1">
                <a:solidFill>
                  <a:schemeClr val="accent2"/>
                </a:solidFill>
              </a:rPr>
              <a:t>givensno</a:t>
            </a:r>
            <a:r>
              <a:rPr lang="en-US" altLang="zh-CN" sz="2800" dirty="0">
                <a:solidFill>
                  <a:schemeClr val="accent2"/>
                </a:solidFill>
              </a:rPr>
              <a:t> AND </a:t>
            </a:r>
            <a:r>
              <a:rPr lang="en-US" altLang="zh-CN" sz="2800" dirty="0" err="1">
                <a:solidFill>
                  <a:schemeClr val="accent2"/>
                </a:solidFill>
              </a:rPr>
              <a:t>Cno</a:t>
            </a:r>
            <a:r>
              <a:rPr lang="en-US" altLang="zh-CN" sz="2800" dirty="0">
                <a:solidFill>
                  <a:schemeClr val="accent2"/>
                </a:solidFill>
              </a:rPr>
              <a:t>=:</a:t>
            </a:r>
            <a:r>
              <a:rPr lang="en-US" altLang="zh-CN" sz="2800" dirty="0" err="1">
                <a:solidFill>
                  <a:schemeClr val="accent2"/>
                </a:solidFill>
              </a:rPr>
              <a:t>givencno</a:t>
            </a:r>
            <a:r>
              <a:rPr lang="en-US" altLang="zh-CN" sz="2800" dirty="0"/>
              <a:t>;</a:t>
            </a:r>
          </a:p>
          <a:p>
            <a:pPr lvl="2" eaLnBrk="1" hangingPunct="1">
              <a:lnSpc>
                <a:spcPct val="90000"/>
              </a:lnSpc>
              <a:buFontTx/>
              <a:buNone/>
            </a:pPr>
            <a:r>
              <a:rPr lang="en-US" altLang="zh-CN" sz="2800" dirty="0"/>
              <a:t>/************************************************/</a:t>
            </a:r>
          </a:p>
          <a:p>
            <a:pPr lvl="1" eaLnBrk="1" hangingPunct="1">
              <a:lnSpc>
                <a:spcPct val="90000"/>
              </a:lnSpc>
            </a:pPr>
            <a:r>
              <a:rPr lang="zh-CN" altLang="en-US" dirty="0"/>
              <a:t>如果</a:t>
            </a:r>
            <a:r>
              <a:rPr lang="en-US" altLang="zh-CN" dirty="0" err="1"/>
              <a:t>Gradeid</a:t>
            </a:r>
            <a:r>
              <a:rPr lang="en-US" altLang="zh-CN" dirty="0"/>
              <a:t> &lt; 0</a:t>
            </a:r>
            <a:r>
              <a:rPr lang="zh-CN" altLang="en-US" dirty="0"/>
              <a:t>，不论</a:t>
            </a:r>
            <a:r>
              <a:rPr lang="en-US" altLang="zh-CN" dirty="0" err="1"/>
              <a:t>Hgrade</a:t>
            </a:r>
            <a:r>
              <a:rPr lang="zh-CN" altLang="en-US" dirty="0"/>
              <a:t>为何值，均认为该学生成绩为空值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5843">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F109B66-7C8C-4A1A-98D4-667386BADFA2}" type="slidenum">
              <a:rPr lang="en-US" altLang="zh-CN" sz="1400"/>
              <a:pPr>
                <a:spcBef>
                  <a:spcPct val="0"/>
                </a:spcBef>
                <a:buFontTx/>
                <a:buNone/>
              </a:pPr>
              <a:t>29</a:t>
            </a:fld>
            <a:endParaRPr lang="en-US" altLang="zh-CN" sz="1400"/>
          </a:p>
        </p:txBody>
      </p:sp>
      <p:sp>
        <p:nvSpPr>
          <p:cNvPr id="32771" name="Rectangle 2"/>
          <p:cNvSpPr>
            <a:spLocks noGrp="1" noChangeArrowheads="1"/>
          </p:cNvSpPr>
          <p:nvPr>
            <p:ph type="title"/>
          </p:nvPr>
        </p:nvSpPr>
        <p:spPr>
          <a:xfrm>
            <a:off x="-71438" y="0"/>
            <a:ext cx="9144001" cy="1143000"/>
          </a:xfrm>
        </p:spPr>
        <p:txBody>
          <a:bodyPr/>
          <a:lstStyle/>
          <a:p>
            <a:pPr eaLnBrk="1" hangingPunct="1"/>
            <a:r>
              <a:rPr lang="zh-CN" altLang="en-US" b="1">
                <a:solidFill>
                  <a:schemeClr val="accent2"/>
                </a:solidFill>
              </a:rPr>
              <a:t>二、非</a:t>
            </a:r>
            <a:r>
              <a:rPr lang="en-US" altLang="zh-CN" b="1">
                <a:solidFill>
                  <a:schemeClr val="accent2"/>
                </a:solidFill>
              </a:rPr>
              <a:t>CURRENT</a:t>
            </a:r>
            <a:r>
              <a:rPr lang="zh-CN" altLang="en-US" b="1">
                <a:solidFill>
                  <a:schemeClr val="accent2"/>
                </a:solidFill>
              </a:rPr>
              <a:t>形式的增删改语句</a:t>
            </a:r>
          </a:p>
        </p:txBody>
      </p:sp>
      <p:sp>
        <p:nvSpPr>
          <p:cNvPr id="36867" name="Rectangle 3"/>
          <p:cNvSpPr>
            <a:spLocks noGrp="1" noChangeArrowheads="1"/>
          </p:cNvSpPr>
          <p:nvPr>
            <p:ph type="body" idx="1"/>
          </p:nvPr>
        </p:nvSpPr>
        <p:spPr>
          <a:xfrm>
            <a:off x="538163" y="1096963"/>
            <a:ext cx="8137525" cy="5500687"/>
          </a:xfrm>
        </p:spPr>
        <p:txBody>
          <a:bodyPr/>
          <a:lstStyle/>
          <a:p>
            <a:pPr marL="0" indent="0" eaLnBrk="1" hangingPunct="1">
              <a:lnSpc>
                <a:spcPct val="90000"/>
              </a:lnSpc>
              <a:buFontTx/>
              <a:buNone/>
            </a:pPr>
            <a:r>
              <a:rPr lang="zh-CN" altLang="en-US" sz="3600" dirty="0"/>
              <a:t>在</a:t>
            </a:r>
            <a:r>
              <a:rPr lang="en-US" altLang="zh-CN" sz="3600" dirty="0"/>
              <a:t>UPDATE</a:t>
            </a:r>
            <a:r>
              <a:rPr lang="zh-CN" altLang="en-US" sz="3600" dirty="0"/>
              <a:t>的</a:t>
            </a:r>
            <a:r>
              <a:rPr lang="en-US" altLang="zh-CN" sz="3600" dirty="0"/>
              <a:t>SET</a:t>
            </a:r>
            <a:r>
              <a:rPr lang="zh-CN" altLang="en-US" sz="3600" dirty="0"/>
              <a:t>子句和</a:t>
            </a:r>
            <a:r>
              <a:rPr lang="en-US" altLang="zh-CN" sz="3600" dirty="0"/>
              <a:t>WHERE</a:t>
            </a:r>
            <a:r>
              <a:rPr lang="zh-CN" altLang="en-US" sz="3600" dirty="0"/>
              <a:t>子句中可以使用主变量，</a:t>
            </a:r>
            <a:r>
              <a:rPr lang="en-US" altLang="zh-CN" sz="3600" dirty="0"/>
              <a:t>SET</a:t>
            </a:r>
            <a:r>
              <a:rPr lang="zh-CN" altLang="en-US" sz="3600" dirty="0"/>
              <a:t>子句还可以使用指示变量</a:t>
            </a:r>
          </a:p>
          <a:p>
            <a:pPr marL="0" indent="0" eaLnBrk="1" hangingPunct="1">
              <a:lnSpc>
                <a:spcPct val="90000"/>
              </a:lnSpc>
              <a:buFontTx/>
              <a:buNone/>
            </a:pPr>
            <a:r>
              <a:rPr lang="zh-CN" altLang="en-US" sz="3600" dirty="0"/>
              <a:t>例</a:t>
            </a:r>
            <a:r>
              <a:rPr lang="en-US" altLang="zh-CN" sz="3600" dirty="0"/>
              <a:t>4. </a:t>
            </a:r>
            <a:r>
              <a:rPr lang="zh-CN" altLang="en-US" sz="3600" dirty="0"/>
              <a:t>修改某个学生选修</a:t>
            </a:r>
            <a:r>
              <a:rPr lang="en-US" altLang="zh-CN" sz="3600" dirty="0"/>
              <a:t>1</a:t>
            </a:r>
            <a:r>
              <a:rPr lang="zh-CN" altLang="en-US" sz="3600" dirty="0"/>
              <a:t>号课程的成绩</a:t>
            </a:r>
          </a:p>
          <a:p>
            <a:pPr marL="735013" lvl="1" eaLnBrk="1" hangingPunct="1">
              <a:lnSpc>
                <a:spcPct val="90000"/>
              </a:lnSpc>
              <a:buFontTx/>
              <a:buNone/>
            </a:pPr>
            <a:r>
              <a:rPr lang="zh-CN" altLang="en-US" sz="3200" dirty="0"/>
              <a:t>    </a:t>
            </a:r>
            <a:r>
              <a:rPr lang="en-US" altLang="zh-CN" sz="3200" dirty="0"/>
              <a:t>EXEC SQL UPDATE SC</a:t>
            </a:r>
          </a:p>
          <a:p>
            <a:pPr marL="5108575" lvl="2" indent="-4194175" eaLnBrk="1" hangingPunct="1">
              <a:lnSpc>
                <a:spcPct val="90000"/>
              </a:lnSpc>
              <a:buFontTx/>
              <a:buNone/>
            </a:pPr>
            <a:r>
              <a:rPr lang="en-US" altLang="zh-CN" sz="3200" dirty="0"/>
              <a:t>SET Grade=:</a:t>
            </a:r>
            <a:r>
              <a:rPr lang="en-US" altLang="zh-CN" sz="3200" dirty="0" err="1"/>
              <a:t>newgrade</a:t>
            </a:r>
            <a:r>
              <a:rPr lang="en-US" altLang="zh-CN" sz="3200" dirty="0"/>
              <a:t> /*</a:t>
            </a:r>
            <a:r>
              <a:rPr lang="zh-CN" altLang="en-US" sz="3200" dirty="0"/>
              <a:t>修改的成绩已                       赋给主变量*</a:t>
            </a:r>
            <a:r>
              <a:rPr lang="en-US" altLang="zh-CN" sz="3200" dirty="0"/>
              <a:t>/</a:t>
            </a:r>
          </a:p>
          <a:p>
            <a:pPr marL="5108575" lvl="2" indent="-4194175" eaLnBrk="1" hangingPunct="1">
              <a:lnSpc>
                <a:spcPct val="90000"/>
              </a:lnSpc>
              <a:buFontTx/>
              <a:buNone/>
            </a:pPr>
            <a:r>
              <a:rPr lang="en-US" altLang="zh-CN" sz="3200" dirty="0"/>
              <a:t>WHERE </a:t>
            </a:r>
            <a:r>
              <a:rPr lang="en-US" altLang="zh-CN" sz="3200" dirty="0" err="1"/>
              <a:t>Sno</a:t>
            </a:r>
            <a:r>
              <a:rPr lang="en-US" altLang="zh-CN" sz="3200" dirty="0"/>
              <a:t>=:</a:t>
            </a:r>
            <a:r>
              <a:rPr lang="en-US" altLang="zh-CN" sz="3200" dirty="0" err="1"/>
              <a:t>givensno</a:t>
            </a:r>
            <a:r>
              <a:rPr lang="en-US" altLang="zh-CN" sz="3200" dirty="0"/>
              <a:t> and </a:t>
            </a:r>
            <a:r>
              <a:rPr lang="en-US" altLang="zh-CN" sz="3200" dirty="0" err="1"/>
              <a:t>Cno</a:t>
            </a:r>
            <a:r>
              <a:rPr lang="en-US" altLang="zh-CN" sz="3200" dirty="0"/>
              <a:t>=‘1’; /*</a:t>
            </a:r>
            <a:r>
              <a:rPr lang="zh-CN" altLang="en-US" sz="3200" dirty="0"/>
              <a:t>学号赋给主变量</a:t>
            </a:r>
            <a:r>
              <a:rPr lang="en-US" altLang="zh-CN" sz="3200" dirty="0" err="1"/>
              <a:t>givensno</a:t>
            </a:r>
            <a:r>
              <a:rPr lang="en-US" altLang="zh-CN" sz="3200" dirty="0"/>
              <a:t>*/</a:t>
            </a:r>
          </a:p>
          <a:p>
            <a:pPr marL="0" indent="0" eaLnBrk="1" hangingPunct="1">
              <a:lnSpc>
                <a:spcPct val="90000"/>
              </a:lnSpc>
            </a:pP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263741-2448-4070-8274-95AD9493862C}" type="slidenum">
              <a:rPr lang="en-US" altLang="zh-CN" sz="1400"/>
              <a:pPr>
                <a:spcBef>
                  <a:spcPct val="0"/>
                </a:spcBef>
                <a:buFontTx/>
                <a:buNone/>
              </a:pPr>
              <a:t>3</a:t>
            </a:fld>
            <a:endParaRPr lang="en-US" altLang="zh-CN" sz="1400"/>
          </a:p>
        </p:txBody>
      </p:sp>
      <p:sp>
        <p:nvSpPr>
          <p:cNvPr id="6147" name="Rectangle 2"/>
          <p:cNvSpPr>
            <a:spLocks noGrp="1" noChangeArrowheads="1"/>
          </p:cNvSpPr>
          <p:nvPr>
            <p:ph type="title"/>
          </p:nvPr>
        </p:nvSpPr>
        <p:spPr/>
        <p:txBody>
          <a:bodyPr/>
          <a:lstStyle/>
          <a:p>
            <a:pPr eaLnBrk="1" hangingPunct="1"/>
            <a:r>
              <a:rPr lang="en-US" altLang="zh-CN" b="1">
                <a:solidFill>
                  <a:schemeClr val="accent2"/>
                </a:solidFill>
              </a:rPr>
              <a:t>8.1 </a:t>
            </a:r>
            <a:r>
              <a:rPr lang="zh-CN" altLang="en-US" b="1">
                <a:solidFill>
                  <a:schemeClr val="accent2"/>
                </a:solidFill>
              </a:rPr>
              <a:t>嵌入式</a:t>
            </a:r>
            <a:r>
              <a:rPr lang="en-US" altLang="zh-CN" b="1">
                <a:solidFill>
                  <a:schemeClr val="accent2"/>
                </a:solidFill>
              </a:rPr>
              <a:t>SQL</a:t>
            </a:r>
          </a:p>
        </p:txBody>
      </p:sp>
      <p:sp>
        <p:nvSpPr>
          <p:cNvPr id="4100" name="Rectangle 3"/>
          <p:cNvSpPr>
            <a:spLocks noGrp="1" noChangeArrowheads="1"/>
          </p:cNvSpPr>
          <p:nvPr>
            <p:ph type="body" idx="1"/>
          </p:nvPr>
        </p:nvSpPr>
        <p:spPr>
          <a:xfrm>
            <a:off x="468313" y="1412875"/>
            <a:ext cx="8496300" cy="5111750"/>
          </a:xfrm>
        </p:spPr>
        <p:txBody>
          <a:bodyPr/>
          <a:lstStyle/>
          <a:p>
            <a:pPr marL="609600" indent="-609600" eaLnBrk="1" hangingPunct="1">
              <a:buFontTx/>
              <a:buNone/>
            </a:pPr>
            <a:r>
              <a:rPr lang="en-US" altLang="zh-CN" sz="4000"/>
              <a:t>SQL</a:t>
            </a:r>
            <a:r>
              <a:rPr lang="zh-CN" altLang="en-US" sz="4000"/>
              <a:t>语言提供了两种不同的使用方式</a:t>
            </a:r>
          </a:p>
          <a:p>
            <a:pPr marL="990600" lvl="1" indent="-533400" eaLnBrk="1" hangingPunct="1">
              <a:buFontTx/>
              <a:buAutoNum type="circleNumDbPlain"/>
            </a:pPr>
            <a:r>
              <a:rPr lang="zh-CN" altLang="en-US" sz="4000"/>
              <a:t>交互式</a:t>
            </a:r>
          </a:p>
          <a:p>
            <a:pPr marL="990600" lvl="1" indent="-533400" eaLnBrk="1" hangingPunct="1">
              <a:buFontTx/>
              <a:buAutoNum type="circleNumDbPlain"/>
            </a:pPr>
            <a:r>
              <a:rPr lang="zh-CN" altLang="en-US" sz="4000"/>
              <a:t>嵌入式</a:t>
            </a:r>
          </a:p>
          <a:p>
            <a:pPr marL="609600" indent="-609600" eaLnBrk="1" hangingPunct="1"/>
            <a:endParaRPr lang="en-US" altLang="zh-CN" sz="4400"/>
          </a:p>
        </p:txBody>
      </p:sp>
      <p:sp>
        <p:nvSpPr>
          <p:cNvPr id="8196" name="AutoShape 4"/>
          <p:cNvSpPr>
            <a:spLocks noChangeArrowheads="1"/>
          </p:cNvSpPr>
          <p:nvPr/>
        </p:nvSpPr>
        <p:spPr bwMode="auto">
          <a:xfrm>
            <a:off x="2771774" y="4076700"/>
            <a:ext cx="4104481" cy="1368425"/>
          </a:xfrm>
          <a:prstGeom prst="wedgeRoundRectCallout">
            <a:avLst>
              <a:gd name="adj1" fmla="val -27606"/>
              <a:gd name="adj2" fmla="val -100000"/>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a:t>语法结构基本一致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6033D4-75E1-4098-A972-52F59AF70D24}" type="slidenum">
              <a:rPr lang="en-US" altLang="zh-CN" sz="1400"/>
              <a:pPr>
                <a:spcBef>
                  <a:spcPct val="0"/>
                </a:spcBef>
                <a:buFontTx/>
                <a:buNone/>
              </a:pPr>
              <a:t>30</a:t>
            </a:fld>
            <a:endParaRPr lang="en-US" altLang="zh-CN" sz="1400"/>
          </a:p>
        </p:txBody>
      </p:sp>
      <p:sp>
        <p:nvSpPr>
          <p:cNvPr id="37891" name="Rectangle 3"/>
          <p:cNvSpPr>
            <a:spLocks noGrp="1" noChangeArrowheads="1"/>
          </p:cNvSpPr>
          <p:nvPr>
            <p:ph type="body" idx="1"/>
          </p:nvPr>
        </p:nvSpPr>
        <p:spPr>
          <a:xfrm>
            <a:off x="179388" y="188913"/>
            <a:ext cx="8675687" cy="6264275"/>
          </a:xfrm>
        </p:spPr>
        <p:txBody>
          <a:bodyPr/>
          <a:lstStyle/>
          <a:p>
            <a:pPr eaLnBrk="1" hangingPunct="1">
              <a:buFontTx/>
              <a:buNone/>
            </a:pPr>
            <a:r>
              <a:rPr lang="zh-CN" altLang="en-US" sz="3600"/>
              <a:t>例</a:t>
            </a:r>
            <a:r>
              <a:rPr lang="en-US" altLang="zh-CN" sz="3600"/>
              <a:t>5. </a:t>
            </a:r>
            <a:r>
              <a:rPr lang="zh-CN" altLang="en-US" sz="3600"/>
              <a:t>将计算机系全体学生年龄置</a:t>
            </a:r>
            <a:r>
              <a:rPr lang="en-US" altLang="zh-CN" sz="3600"/>
              <a:t>NULL</a:t>
            </a:r>
          </a:p>
          <a:p>
            <a:pPr lvl="1" eaLnBrk="1" hangingPunct="1">
              <a:buFontTx/>
              <a:buNone/>
            </a:pPr>
            <a:r>
              <a:rPr lang="en-US" altLang="zh-CN" sz="3200"/>
              <a:t>Sageid=-1;</a:t>
            </a:r>
          </a:p>
          <a:p>
            <a:pPr lvl="1" eaLnBrk="1" hangingPunct="1">
              <a:buFontTx/>
              <a:buNone/>
            </a:pPr>
            <a:r>
              <a:rPr lang="en-US" altLang="zh-CN" sz="3200"/>
              <a:t>EXEC SQL </a:t>
            </a:r>
          </a:p>
          <a:p>
            <a:pPr lvl="2" eaLnBrk="1" hangingPunct="1">
              <a:buFontTx/>
              <a:buNone/>
            </a:pPr>
            <a:r>
              <a:rPr lang="en-US" altLang="zh-CN" sz="2800"/>
              <a:t>UPDATE Student</a:t>
            </a:r>
          </a:p>
          <a:p>
            <a:pPr lvl="2" eaLnBrk="1" hangingPunct="1">
              <a:buFontTx/>
              <a:buNone/>
            </a:pPr>
            <a:r>
              <a:rPr lang="en-US" altLang="zh-CN" sz="2800"/>
              <a:t>SET Sage=:Raise :Sageid</a:t>
            </a:r>
          </a:p>
          <a:p>
            <a:pPr lvl="2" eaLnBrk="1" hangingPunct="1">
              <a:buFontTx/>
              <a:buNone/>
            </a:pPr>
            <a:r>
              <a:rPr lang="en-US" altLang="zh-CN" sz="2800"/>
              <a:t>WHERE Sdept= ‘CS’;</a:t>
            </a:r>
          </a:p>
          <a:p>
            <a:pPr eaLnBrk="1" hangingPunct="1"/>
            <a:r>
              <a:rPr lang="zh-CN" altLang="en-US"/>
              <a:t>将指示变量</a:t>
            </a:r>
            <a:r>
              <a:rPr lang="en-US" altLang="zh-CN"/>
              <a:t>Sageid</a:t>
            </a:r>
            <a:r>
              <a:rPr lang="zh-CN" altLang="en-US"/>
              <a:t>赋一个负值后，无论主变量</a:t>
            </a:r>
            <a:r>
              <a:rPr lang="en-US" altLang="zh-CN"/>
              <a:t>Raise</a:t>
            </a:r>
            <a:r>
              <a:rPr lang="zh-CN" altLang="en-US"/>
              <a:t>为何值，</a:t>
            </a:r>
            <a:r>
              <a:rPr lang="en-US" altLang="zh-CN"/>
              <a:t>RDBMS</a:t>
            </a:r>
            <a:r>
              <a:rPr lang="zh-CN" altLang="en-US"/>
              <a:t>都会将</a:t>
            </a:r>
            <a:r>
              <a:rPr lang="en-US" altLang="zh-CN"/>
              <a:t>CS</a:t>
            </a:r>
            <a:r>
              <a:rPr lang="zh-CN" altLang="en-US"/>
              <a:t>系所有学生的年龄置空值。等价于：</a:t>
            </a:r>
          </a:p>
          <a:p>
            <a:pPr lvl="1" eaLnBrk="1" hangingPunct="1">
              <a:buFontTx/>
              <a:buNone/>
            </a:pPr>
            <a:r>
              <a:rPr lang="en-US" altLang="zh-CN" sz="3200"/>
              <a:t>EXEC SQL UPDATE Student</a:t>
            </a:r>
          </a:p>
          <a:p>
            <a:pPr lvl="1" eaLnBrk="1" hangingPunct="1">
              <a:buFontTx/>
              <a:buNone/>
            </a:pPr>
            <a:r>
              <a:rPr lang="en-US" altLang="zh-CN" sz="3200"/>
              <a:t>SET Sage=NULL</a:t>
            </a:r>
          </a:p>
          <a:p>
            <a:pPr lvl="1" eaLnBrk="1" hangingPunct="1">
              <a:buFontTx/>
              <a:buNone/>
            </a:pPr>
            <a:r>
              <a:rPr lang="en-US" altLang="zh-CN" sz="3200"/>
              <a:t>WHERE Sdept= 'CS';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7891">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7891">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37891">
                                            <p:txEl>
                                              <p:pRg st="7" end="7"/>
                                            </p:txEl>
                                          </p:spTgt>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nodeType="afterEffect">
                                  <p:stCondLst>
                                    <p:cond delay="0"/>
                                  </p:stCondLst>
                                  <p:childTnLst>
                                    <p:set>
                                      <p:cBhvr>
                                        <p:cTn id="28" dur="1" fill="hold">
                                          <p:stCondLst>
                                            <p:cond delay="0"/>
                                          </p:stCondLst>
                                        </p:cTn>
                                        <p:tgtEl>
                                          <p:spTgt spid="37891">
                                            <p:txEl>
                                              <p:pRg st="8" end="8"/>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1DAAAF-C956-48F8-8E3F-1A1E91577F8F}" type="slidenum">
              <a:rPr lang="en-US" altLang="zh-CN" sz="1400"/>
              <a:pPr>
                <a:spcBef>
                  <a:spcPct val="0"/>
                </a:spcBef>
                <a:buFontTx/>
                <a:buNone/>
              </a:pPr>
              <a:t>31</a:t>
            </a:fld>
            <a:endParaRPr lang="en-US" altLang="zh-CN" sz="1400"/>
          </a:p>
        </p:txBody>
      </p:sp>
      <p:sp>
        <p:nvSpPr>
          <p:cNvPr id="38915" name="Rectangle 3"/>
          <p:cNvSpPr>
            <a:spLocks noGrp="1" noChangeArrowheads="1"/>
          </p:cNvSpPr>
          <p:nvPr>
            <p:ph type="body" idx="1"/>
          </p:nvPr>
        </p:nvSpPr>
        <p:spPr>
          <a:xfrm>
            <a:off x="468313" y="549275"/>
            <a:ext cx="8229600" cy="5543550"/>
          </a:xfrm>
        </p:spPr>
        <p:txBody>
          <a:bodyPr/>
          <a:lstStyle/>
          <a:p>
            <a:pPr eaLnBrk="1" hangingPunct="1">
              <a:buFontTx/>
              <a:buNone/>
            </a:pPr>
            <a:r>
              <a:rPr lang="en-US" altLang="zh-CN" sz="3600"/>
              <a:t>  </a:t>
            </a:r>
            <a:r>
              <a:rPr lang="zh-CN" altLang="en-US" sz="3600"/>
              <a:t>例</a:t>
            </a:r>
            <a:r>
              <a:rPr lang="en-US" altLang="zh-CN" sz="3600"/>
              <a:t>6. </a:t>
            </a:r>
            <a:r>
              <a:rPr lang="zh-CN" altLang="en-US" sz="3600"/>
              <a:t>某个学生退学了，现要将有关他的所有选课记录删除掉。假设该学生的姓名已赋给主变量</a:t>
            </a:r>
            <a:r>
              <a:rPr lang="en-US" altLang="zh-CN" sz="3600"/>
              <a:t>stdname</a:t>
            </a:r>
          </a:p>
          <a:p>
            <a:pPr lvl="1" eaLnBrk="1" hangingPunct="1">
              <a:buFontTx/>
              <a:buNone/>
            </a:pPr>
            <a:r>
              <a:rPr lang="en-US" altLang="zh-CN" sz="3200"/>
              <a:t>EXEC SQL </a:t>
            </a:r>
          </a:p>
          <a:p>
            <a:pPr lvl="2" eaLnBrk="1" hangingPunct="1">
              <a:buFontTx/>
              <a:buNone/>
            </a:pPr>
            <a:r>
              <a:rPr lang="en-US" altLang="zh-CN" sz="3200"/>
              <a:t>DELETE FROM SC</a:t>
            </a:r>
          </a:p>
          <a:p>
            <a:pPr lvl="2" eaLnBrk="1" hangingPunct="1">
              <a:buFontTx/>
              <a:buNone/>
            </a:pPr>
            <a:r>
              <a:rPr lang="en-US" altLang="zh-CN" sz="3200"/>
              <a:t>WHERE Sno=</a:t>
            </a:r>
          </a:p>
          <a:p>
            <a:pPr lvl="3" eaLnBrk="1" hangingPunct="1">
              <a:buFontTx/>
              <a:buNone/>
            </a:pPr>
            <a:r>
              <a:rPr lang="en-US" altLang="zh-CN" sz="3200"/>
              <a:t>(SELECT Sno</a:t>
            </a:r>
          </a:p>
          <a:p>
            <a:pPr lvl="3" eaLnBrk="1" hangingPunct="1">
              <a:buFontTx/>
              <a:buNone/>
            </a:pPr>
            <a:r>
              <a:rPr lang="en-US" altLang="zh-CN" sz="3200"/>
              <a:t>FROM Student</a:t>
            </a:r>
          </a:p>
          <a:p>
            <a:pPr lvl="3" eaLnBrk="1" hangingPunct="1">
              <a:buFontTx/>
              <a:buNone/>
            </a:pPr>
            <a:r>
              <a:rPr lang="en-US" altLang="zh-CN" sz="3200"/>
              <a:t>WHERE Sname=:stdname);</a:t>
            </a:r>
          </a:p>
          <a:p>
            <a:pPr lvl="1"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891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8915">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AB95A0-397E-4D8C-A564-6F215163C49A}" type="slidenum">
              <a:rPr lang="en-US" altLang="zh-CN" sz="1400"/>
              <a:pPr>
                <a:spcBef>
                  <a:spcPct val="0"/>
                </a:spcBef>
                <a:buFontTx/>
                <a:buNone/>
              </a:pPr>
              <a:t>32</a:t>
            </a:fld>
            <a:endParaRPr lang="en-US" altLang="zh-CN" sz="1400"/>
          </a:p>
        </p:txBody>
      </p:sp>
      <p:sp>
        <p:nvSpPr>
          <p:cNvPr id="39939" name="Rectangle 3"/>
          <p:cNvSpPr>
            <a:spLocks noGrp="1" noChangeArrowheads="1"/>
          </p:cNvSpPr>
          <p:nvPr>
            <p:ph type="body" idx="1"/>
          </p:nvPr>
        </p:nvSpPr>
        <p:spPr>
          <a:xfrm>
            <a:off x="0" y="549275"/>
            <a:ext cx="9144000" cy="5256213"/>
          </a:xfrm>
        </p:spPr>
        <p:txBody>
          <a:bodyPr/>
          <a:lstStyle/>
          <a:p>
            <a:pPr eaLnBrk="1" hangingPunct="1">
              <a:buFontTx/>
              <a:buNone/>
            </a:pPr>
            <a:r>
              <a:rPr lang="en-US" altLang="zh-CN"/>
              <a:t>  </a:t>
            </a:r>
            <a:r>
              <a:rPr lang="zh-CN" altLang="en-US"/>
              <a:t>例</a:t>
            </a:r>
            <a:r>
              <a:rPr lang="en-US" altLang="zh-CN"/>
              <a:t>7. </a:t>
            </a:r>
            <a:r>
              <a:rPr lang="zh-CN" altLang="en-US"/>
              <a:t>某个学生新选修了某门课程，将有关记录插入</a:t>
            </a:r>
            <a:r>
              <a:rPr lang="en-US" altLang="zh-CN"/>
              <a:t>SC</a:t>
            </a:r>
            <a:r>
              <a:rPr lang="zh-CN" altLang="en-US"/>
              <a:t>表中。假设插入的学号已赋给主变量</a:t>
            </a:r>
            <a:r>
              <a:rPr lang="en-US" altLang="zh-CN"/>
              <a:t>stdno</a:t>
            </a:r>
            <a:r>
              <a:rPr lang="zh-CN" altLang="en-US"/>
              <a:t>，课程号已赋给主变量</a:t>
            </a:r>
            <a:r>
              <a:rPr lang="en-US" altLang="zh-CN"/>
              <a:t>couno</a:t>
            </a:r>
          </a:p>
          <a:p>
            <a:pPr lvl="1" eaLnBrk="1" hangingPunct="1">
              <a:buFontTx/>
              <a:buNone/>
            </a:pPr>
            <a:r>
              <a:rPr lang="en-US" altLang="zh-CN" sz="3200">
                <a:solidFill>
                  <a:schemeClr val="accent2"/>
                </a:solidFill>
              </a:rPr>
              <a:t>gradeid=-1;</a:t>
            </a:r>
            <a:r>
              <a:rPr lang="en-US" altLang="zh-CN" sz="3200"/>
              <a:t> /*</a:t>
            </a:r>
            <a:r>
              <a:rPr lang="zh-CN" altLang="en-US" sz="3200"/>
              <a:t>用作指示变量，赋为负值*</a:t>
            </a:r>
            <a:r>
              <a:rPr lang="en-US" altLang="zh-CN" sz="3200"/>
              <a:t>/</a:t>
            </a:r>
          </a:p>
          <a:p>
            <a:pPr lvl="1" eaLnBrk="1" hangingPunct="1">
              <a:buFontTx/>
              <a:buNone/>
            </a:pPr>
            <a:r>
              <a:rPr lang="en-US" altLang="zh-CN" sz="3200">
                <a:solidFill>
                  <a:schemeClr val="accent2"/>
                </a:solidFill>
              </a:rPr>
              <a:t>EXEC SQL</a:t>
            </a:r>
          </a:p>
          <a:p>
            <a:pPr lvl="2" eaLnBrk="1" hangingPunct="1">
              <a:buFontTx/>
              <a:buNone/>
            </a:pPr>
            <a:r>
              <a:rPr lang="en-US" altLang="zh-CN" sz="3200">
                <a:solidFill>
                  <a:schemeClr val="accent2"/>
                </a:solidFill>
              </a:rPr>
              <a:t>INSERT INTO SC(Sno</a:t>
            </a:r>
            <a:r>
              <a:rPr lang="zh-CN" altLang="en-US" sz="3200">
                <a:solidFill>
                  <a:schemeClr val="accent2"/>
                </a:solidFill>
              </a:rPr>
              <a:t>，</a:t>
            </a:r>
            <a:r>
              <a:rPr lang="en-US" altLang="zh-CN" sz="3200">
                <a:solidFill>
                  <a:schemeClr val="accent2"/>
                </a:solidFill>
              </a:rPr>
              <a:t>Cno</a:t>
            </a:r>
            <a:r>
              <a:rPr lang="zh-CN" altLang="en-US" sz="3200">
                <a:solidFill>
                  <a:schemeClr val="accent2"/>
                </a:solidFill>
              </a:rPr>
              <a:t>，</a:t>
            </a:r>
            <a:r>
              <a:rPr lang="en-US" altLang="zh-CN" sz="3200">
                <a:solidFill>
                  <a:schemeClr val="accent2"/>
                </a:solidFill>
              </a:rPr>
              <a:t>Grade)</a:t>
            </a:r>
          </a:p>
          <a:p>
            <a:pPr lvl="2" eaLnBrk="1" hangingPunct="1">
              <a:buFontTx/>
              <a:buNone/>
            </a:pPr>
            <a:r>
              <a:rPr lang="en-US" altLang="zh-CN" sz="3200">
                <a:solidFill>
                  <a:schemeClr val="accent2"/>
                </a:solidFill>
              </a:rPr>
              <a:t>VALUES(:stdno</a:t>
            </a:r>
            <a:r>
              <a:rPr lang="zh-CN" altLang="en-US" sz="3200">
                <a:solidFill>
                  <a:schemeClr val="accent2"/>
                </a:solidFill>
              </a:rPr>
              <a:t>，</a:t>
            </a:r>
            <a:r>
              <a:rPr lang="en-US" altLang="zh-CN" sz="3200">
                <a:solidFill>
                  <a:schemeClr val="accent2"/>
                </a:solidFill>
              </a:rPr>
              <a:t>:couno</a:t>
            </a:r>
            <a:r>
              <a:rPr lang="zh-CN" altLang="en-US" sz="3200">
                <a:solidFill>
                  <a:schemeClr val="accent2"/>
                </a:solidFill>
              </a:rPr>
              <a:t>，</a:t>
            </a:r>
            <a:r>
              <a:rPr lang="en-US" altLang="zh-CN" sz="3200">
                <a:solidFill>
                  <a:schemeClr val="accent2"/>
                </a:solidFill>
              </a:rPr>
              <a:t>:gr :gradeid);</a:t>
            </a:r>
          </a:p>
          <a:p>
            <a:pPr lvl="1" eaLnBrk="1" hangingPunct="1"/>
            <a:r>
              <a:rPr lang="zh-CN" altLang="en-US" sz="3200"/>
              <a:t>由于该学生刚选修课程，成绩应为空，所以要把指示变量赋为负值。</a:t>
            </a:r>
          </a:p>
          <a:p>
            <a:pPr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F3D810-A04E-46B4-81E8-7BBB207B2AF2}" type="slidenum">
              <a:rPr lang="en-US" altLang="zh-CN" sz="1400"/>
              <a:pPr>
                <a:spcBef>
                  <a:spcPct val="0"/>
                </a:spcBef>
                <a:buFontTx/>
                <a:buNone/>
              </a:pPr>
              <a:t>33</a:t>
            </a:fld>
            <a:endParaRPr lang="en-US" altLang="zh-CN" sz="1400"/>
          </a:p>
        </p:txBody>
      </p:sp>
      <p:sp>
        <p:nvSpPr>
          <p:cNvPr id="36867" name="Rectangle 2"/>
          <p:cNvSpPr>
            <a:spLocks noGrp="1" noChangeArrowheads="1"/>
          </p:cNvSpPr>
          <p:nvPr>
            <p:ph type="title"/>
          </p:nvPr>
        </p:nvSpPr>
        <p:spPr/>
        <p:txBody>
          <a:bodyPr/>
          <a:lstStyle/>
          <a:p>
            <a:pPr eaLnBrk="1" hangingPunct="1"/>
            <a:r>
              <a:rPr lang="en-US" altLang="zh-CN" b="1">
                <a:solidFill>
                  <a:schemeClr val="accent2"/>
                </a:solidFill>
              </a:rPr>
              <a:t>8.1.4 </a:t>
            </a:r>
            <a:r>
              <a:rPr lang="zh-CN" altLang="en-US" b="1">
                <a:solidFill>
                  <a:schemeClr val="accent2"/>
                </a:solidFill>
              </a:rPr>
              <a:t>使用游标的</a:t>
            </a:r>
            <a:r>
              <a:rPr lang="en-US" altLang="zh-CN" b="1">
                <a:solidFill>
                  <a:schemeClr val="accent2"/>
                </a:solidFill>
              </a:rPr>
              <a:t>SQL</a:t>
            </a:r>
            <a:r>
              <a:rPr lang="zh-CN" altLang="en-US" b="1">
                <a:solidFill>
                  <a:schemeClr val="accent2"/>
                </a:solidFill>
              </a:rPr>
              <a:t>语句</a:t>
            </a:r>
          </a:p>
        </p:txBody>
      </p:sp>
      <p:sp>
        <p:nvSpPr>
          <p:cNvPr id="36868" name="Rectangle 3"/>
          <p:cNvSpPr>
            <a:spLocks noGrp="1" noChangeArrowheads="1"/>
          </p:cNvSpPr>
          <p:nvPr>
            <p:ph type="body" idx="1"/>
          </p:nvPr>
        </p:nvSpPr>
        <p:spPr/>
        <p:txBody>
          <a:bodyPr/>
          <a:lstStyle/>
          <a:p>
            <a:pPr eaLnBrk="1" hangingPunct="1"/>
            <a:r>
              <a:rPr lang="zh-CN" altLang="en-US" sz="3600"/>
              <a:t>查询结果为多条记录的</a:t>
            </a:r>
            <a:r>
              <a:rPr lang="en-US" altLang="zh-CN" sz="3600"/>
              <a:t>SELECT</a:t>
            </a:r>
            <a:r>
              <a:rPr lang="zh-CN" altLang="en-US" sz="3600"/>
              <a:t>语句</a:t>
            </a:r>
          </a:p>
          <a:p>
            <a:pPr eaLnBrk="1" hangingPunct="1"/>
            <a:r>
              <a:rPr lang="en-US" altLang="zh-CN" sz="3600"/>
              <a:t>CURRENT</a:t>
            </a:r>
            <a:r>
              <a:rPr lang="zh-CN" altLang="en-US" sz="3600"/>
              <a:t>形式的</a:t>
            </a:r>
            <a:r>
              <a:rPr lang="en-US" altLang="zh-CN" sz="3600"/>
              <a:t>UPDATE</a:t>
            </a:r>
            <a:r>
              <a:rPr lang="zh-CN" altLang="en-US" sz="3600"/>
              <a:t>语句</a:t>
            </a:r>
          </a:p>
          <a:p>
            <a:pPr eaLnBrk="1" hangingPunct="1"/>
            <a:r>
              <a:rPr lang="en-US" altLang="zh-CN" sz="3600"/>
              <a:t>CURRENT</a:t>
            </a:r>
            <a:r>
              <a:rPr lang="zh-CN" altLang="en-US" sz="3600"/>
              <a:t>形式的</a:t>
            </a:r>
            <a:r>
              <a:rPr lang="en-US" altLang="zh-CN" sz="3600"/>
              <a:t>DELETE</a:t>
            </a:r>
            <a:r>
              <a:rPr lang="zh-CN" altLang="en-US" sz="3600"/>
              <a:t>语句</a:t>
            </a:r>
          </a:p>
          <a:p>
            <a:pPr eaLnBrk="1" hangingPunct="1"/>
            <a:endParaRPr lang="en-US" altLang="zh-CN"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17EBAC-8538-4A03-89A8-AF692DDB81FE}" type="slidenum">
              <a:rPr lang="en-US" altLang="zh-CN" sz="1400"/>
              <a:pPr>
                <a:spcBef>
                  <a:spcPct val="0"/>
                </a:spcBef>
                <a:buFontTx/>
                <a:buNone/>
              </a:pPr>
              <a:t>34</a:t>
            </a:fld>
            <a:endParaRPr lang="en-US" altLang="zh-CN" sz="1400"/>
          </a:p>
        </p:txBody>
      </p:sp>
      <p:sp>
        <p:nvSpPr>
          <p:cNvPr id="37891" name="Rectangle 2"/>
          <p:cNvSpPr>
            <a:spLocks noGrp="1" noChangeArrowheads="1"/>
          </p:cNvSpPr>
          <p:nvPr>
            <p:ph type="title"/>
          </p:nvPr>
        </p:nvSpPr>
        <p:spPr>
          <a:xfrm>
            <a:off x="-142875" y="142875"/>
            <a:ext cx="9358313" cy="1143000"/>
          </a:xfrm>
        </p:spPr>
        <p:txBody>
          <a:bodyPr/>
          <a:lstStyle/>
          <a:p>
            <a:pPr eaLnBrk="1" hangingPunct="1"/>
            <a:r>
              <a:rPr lang="zh-CN" altLang="en-US" sz="4000" b="1">
                <a:solidFill>
                  <a:schemeClr val="accent2"/>
                </a:solidFill>
              </a:rPr>
              <a:t>一、查询结果为多条记录的</a:t>
            </a:r>
            <a:r>
              <a:rPr lang="en-US" altLang="zh-CN" sz="4000" b="1">
                <a:solidFill>
                  <a:schemeClr val="accent2"/>
                </a:solidFill>
              </a:rPr>
              <a:t>SELECT</a:t>
            </a:r>
            <a:r>
              <a:rPr lang="zh-CN" altLang="en-US" sz="4000" b="1">
                <a:solidFill>
                  <a:schemeClr val="accent2"/>
                </a:solidFill>
              </a:rPr>
              <a:t>语句</a:t>
            </a:r>
          </a:p>
        </p:txBody>
      </p:sp>
      <p:sp>
        <p:nvSpPr>
          <p:cNvPr id="35844" name="Rectangle 3"/>
          <p:cNvSpPr>
            <a:spLocks noGrp="1" noChangeArrowheads="1"/>
          </p:cNvSpPr>
          <p:nvPr>
            <p:ph type="body" idx="1"/>
          </p:nvPr>
        </p:nvSpPr>
        <p:spPr/>
        <p:txBody>
          <a:bodyPr/>
          <a:lstStyle/>
          <a:p>
            <a:pPr marL="609600" indent="-609600" eaLnBrk="1" hangingPunct="1">
              <a:buFontTx/>
              <a:buNone/>
            </a:pPr>
            <a:r>
              <a:rPr lang="zh-CN" altLang="en-US" sz="4400"/>
              <a:t>使用游标的步骤</a:t>
            </a:r>
          </a:p>
          <a:p>
            <a:pPr marL="990600" lvl="1" indent="-533400" eaLnBrk="1" hangingPunct="1">
              <a:buFontTx/>
              <a:buAutoNum type="circleNumDbPlain"/>
            </a:pPr>
            <a:r>
              <a:rPr lang="zh-CN" altLang="en-US" sz="4000"/>
              <a:t>说明游标</a:t>
            </a:r>
          </a:p>
          <a:p>
            <a:pPr marL="990600" lvl="1" indent="-533400" eaLnBrk="1" hangingPunct="1">
              <a:buFontTx/>
              <a:buAutoNum type="circleNumDbPlain"/>
            </a:pPr>
            <a:r>
              <a:rPr lang="zh-CN" altLang="en-US" sz="4000"/>
              <a:t>打开游标</a:t>
            </a:r>
          </a:p>
          <a:p>
            <a:pPr marL="990600" lvl="1" indent="-533400" eaLnBrk="1" hangingPunct="1">
              <a:buFontTx/>
              <a:buAutoNum type="circleNumDbPlain"/>
            </a:pPr>
            <a:r>
              <a:rPr lang="zh-CN" altLang="en-US" sz="4000"/>
              <a:t>推进游标指针并取当前记录</a:t>
            </a:r>
          </a:p>
          <a:p>
            <a:pPr marL="990600" lvl="1" indent="-533400" eaLnBrk="1" hangingPunct="1">
              <a:buFontTx/>
              <a:buAutoNum type="circleNumDbPlain"/>
            </a:pPr>
            <a:r>
              <a:rPr lang="zh-CN" altLang="en-US" sz="4000"/>
              <a:t>关闭游标</a:t>
            </a:r>
          </a:p>
          <a:p>
            <a:pPr marL="609600" indent="-609600" eaLnBrk="1" hangingPunct="1"/>
            <a:endParaRPr lang="en-US" altLang="zh-CN"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12EF6D-604E-42CA-8BAD-F4206727E622}" type="slidenum">
              <a:rPr lang="en-US" altLang="zh-CN" sz="1400"/>
              <a:pPr>
                <a:spcBef>
                  <a:spcPct val="0"/>
                </a:spcBef>
                <a:buFontTx/>
                <a:buNone/>
              </a:pPr>
              <a:t>35</a:t>
            </a:fld>
            <a:endParaRPr lang="en-US" altLang="zh-CN" sz="1400"/>
          </a:p>
        </p:txBody>
      </p:sp>
      <p:sp>
        <p:nvSpPr>
          <p:cNvPr id="38915" name="Rectangle 2"/>
          <p:cNvSpPr>
            <a:spLocks noGrp="1" noChangeArrowheads="1"/>
          </p:cNvSpPr>
          <p:nvPr>
            <p:ph type="title"/>
          </p:nvPr>
        </p:nvSpPr>
        <p:spPr/>
        <p:txBody>
          <a:bodyPr/>
          <a:lstStyle/>
          <a:p>
            <a:pPr eaLnBrk="1" hangingPunct="1"/>
            <a:r>
              <a:rPr lang="en-US" altLang="zh-CN" b="1">
                <a:solidFill>
                  <a:schemeClr val="accent2"/>
                </a:solidFill>
              </a:rPr>
              <a:t>1. </a:t>
            </a:r>
            <a:r>
              <a:rPr lang="zh-CN" altLang="en-US" b="1">
                <a:solidFill>
                  <a:schemeClr val="accent2"/>
                </a:solidFill>
              </a:rPr>
              <a:t>说明游标</a:t>
            </a:r>
          </a:p>
        </p:txBody>
      </p:sp>
      <p:sp>
        <p:nvSpPr>
          <p:cNvPr id="36868" name="Rectangle 3"/>
          <p:cNvSpPr>
            <a:spLocks noGrp="1" noChangeArrowheads="1"/>
          </p:cNvSpPr>
          <p:nvPr>
            <p:ph type="body" idx="1"/>
          </p:nvPr>
        </p:nvSpPr>
        <p:spPr>
          <a:xfrm>
            <a:off x="468313" y="1341438"/>
            <a:ext cx="8229600" cy="4824412"/>
          </a:xfrm>
        </p:spPr>
        <p:txBody>
          <a:bodyPr/>
          <a:lstStyle/>
          <a:p>
            <a:pPr eaLnBrk="1" hangingPunct="1"/>
            <a:r>
              <a:rPr lang="zh-CN" altLang="en-US" sz="4000"/>
              <a:t>使用</a:t>
            </a:r>
            <a:r>
              <a:rPr lang="en-US" altLang="zh-CN" sz="4000"/>
              <a:t>DECLARE</a:t>
            </a:r>
            <a:r>
              <a:rPr lang="zh-CN" altLang="en-US" sz="4000"/>
              <a:t>语句</a:t>
            </a:r>
          </a:p>
          <a:p>
            <a:pPr eaLnBrk="1" hangingPunct="1"/>
            <a:r>
              <a:rPr lang="zh-CN" altLang="en-US" sz="4000"/>
              <a:t>语句格式 </a:t>
            </a:r>
          </a:p>
          <a:p>
            <a:pPr eaLnBrk="1" hangingPunct="1">
              <a:buFontTx/>
              <a:buNone/>
            </a:pPr>
            <a:r>
              <a:rPr lang="zh-CN" altLang="en-US" sz="4000"/>
              <a:t>  </a:t>
            </a:r>
            <a:r>
              <a:rPr lang="en-US" altLang="zh-CN" sz="4000">
                <a:solidFill>
                  <a:schemeClr val="accent2"/>
                </a:solidFill>
              </a:rPr>
              <a:t>EXEC SQL DECLARE &lt;</a:t>
            </a:r>
            <a:r>
              <a:rPr lang="zh-CN" altLang="en-US" sz="4000">
                <a:solidFill>
                  <a:schemeClr val="accent2"/>
                </a:solidFill>
              </a:rPr>
              <a:t>游标名</a:t>
            </a:r>
            <a:r>
              <a:rPr lang="en-US" altLang="zh-CN" sz="4000">
                <a:solidFill>
                  <a:schemeClr val="accent2"/>
                </a:solidFill>
              </a:rPr>
              <a:t>&gt; CURSOR FOR &lt;SELECT</a:t>
            </a:r>
            <a:r>
              <a:rPr lang="zh-CN" altLang="en-US" sz="4000">
                <a:solidFill>
                  <a:schemeClr val="accent2"/>
                </a:solidFill>
              </a:rPr>
              <a:t>语句</a:t>
            </a:r>
            <a:r>
              <a:rPr lang="en-US" altLang="zh-CN" sz="4000">
                <a:solidFill>
                  <a:schemeClr val="accent2"/>
                </a:solidFill>
              </a:rPr>
              <a:t>&gt;;</a:t>
            </a:r>
          </a:p>
          <a:p>
            <a:pPr eaLnBrk="1" hangingPunct="1"/>
            <a:r>
              <a:rPr lang="zh-CN" altLang="en-US" sz="4000"/>
              <a:t>功能</a:t>
            </a:r>
            <a:r>
              <a:rPr lang="en-US" altLang="zh-CN" sz="4000"/>
              <a:t>: </a:t>
            </a:r>
            <a:r>
              <a:rPr lang="zh-CN" altLang="en-US" sz="4000"/>
              <a:t>是一条说明性语句，这时</a:t>
            </a:r>
            <a:r>
              <a:rPr lang="en-US" altLang="zh-CN" sz="4000"/>
              <a:t>DBMS</a:t>
            </a:r>
            <a:r>
              <a:rPr lang="zh-CN" altLang="en-US" sz="4000"/>
              <a:t>并不执行</a:t>
            </a:r>
            <a:r>
              <a:rPr lang="en-US" altLang="zh-CN" sz="4000"/>
              <a:t>SELECT</a:t>
            </a:r>
            <a:r>
              <a:rPr lang="zh-CN" altLang="en-US" sz="4000"/>
              <a:t>指定的查询操作。</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AE52247-E1CE-44EE-9F01-D38420C24362}" type="slidenum">
              <a:rPr lang="en-US" altLang="zh-CN" sz="1400"/>
              <a:pPr>
                <a:spcBef>
                  <a:spcPct val="0"/>
                </a:spcBef>
                <a:buFontTx/>
                <a:buNone/>
              </a:pPr>
              <a:t>36</a:t>
            </a:fld>
            <a:endParaRPr lang="en-US" altLang="zh-CN" sz="1400"/>
          </a:p>
        </p:txBody>
      </p:sp>
      <p:sp>
        <p:nvSpPr>
          <p:cNvPr id="39939" name="Rectangle 2"/>
          <p:cNvSpPr>
            <a:spLocks noGrp="1" noChangeArrowheads="1"/>
          </p:cNvSpPr>
          <p:nvPr>
            <p:ph type="title"/>
          </p:nvPr>
        </p:nvSpPr>
        <p:spPr>
          <a:xfrm>
            <a:off x="457200" y="188913"/>
            <a:ext cx="8229600" cy="1143000"/>
          </a:xfrm>
        </p:spPr>
        <p:txBody>
          <a:bodyPr/>
          <a:lstStyle/>
          <a:p>
            <a:pPr eaLnBrk="1" hangingPunct="1"/>
            <a:r>
              <a:rPr lang="en-US" altLang="zh-CN" b="1">
                <a:solidFill>
                  <a:schemeClr val="accent2"/>
                </a:solidFill>
              </a:rPr>
              <a:t>2. </a:t>
            </a:r>
            <a:r>
              <a:rPr lang="zh-CN" altLang="en-US" b="1">
                <a:solidFill>
                  <a:schemeClr val="accent2"/>
                </a:solidFill>
              </a:rPr>
              <a:t>打开游标</a:t>
            </a:r>
          </a:p>
        </p:txBody>
      </p:sp>
      <p:sp>
        <p:nvSpPr>
          <p:cNvPr id="37892" name="Rectangle 3"/>
          <p:cNvSpPr>
            <a:spLocks noGrp="1" noChangeArrowheads="1"/>
          </p:cNvSpPr>
          <p:nvPr>
            <p:ph type="body" idx="1"/>
          </p:nvPr>
        </p:nvSpPr>
        <p:spPr>
          <a:xfrm>
            <a:off x="144463" y="1268413"/>
            <a:ext cx="8748712" cy="4967287"/>
          </a:xfrm>
        </p:spPr>
        <p:txBody>
          <a:bodyPr/>
          <a:lstStyle/>
          <a:p>
            <a:pPr eaLnBrk="1" hangingPunct="1">
              <a:lnSpc>
                <a:spcPct val="90000"/>
              </a:lnSpc>
            </a:pPr>
            <a:r>
              <a:rPr lang="zh-CN" altLang="en-US" sz="4000"/>
              <a:t>使用</a:t>
            </a:r>
            <a:r>
              <a:rPr lang="en-US" altLang="zh-CN" sz="4000"/>
              <a:t>OPEN</a:t>
            </a:r>
            <a:r>
              <a:rPr lang="zh-CN" altLang="en-US" sz="4000"/>
              <a:t>语句</a:t>
            </a:r>
          </a:p>
          <a:p>
            <a:pPr eaLnBrk="1" hangingPunct="1">
              <a:lnSpc>
                <a:spcPct val="90000"/>
              </a:lnSpc>
            </a:pPr>
            <a:r>
              <a:rPr lang="zh-CN" altLang="en-US" sz="4000"/>
              <a:t>语句格式 </a:t>
            </a:r>
            <a:br>
              <a:rPr lang="zh-CN" altLang="en-US" sz="4000"/>
            </a:br>
            <a:r>
              <a:rPr lang="en-US" altLang="zh-CN" sz="4000"/>
              <a:t>EXEC SQL OPEN &lt;</a:t>
            </a:r>
            <a:r>
              <a:rPr lang="zh-CN" altLang="en-US" sz="4000"/>
              <a:t>游标名</a:t>
            </a:r>
            <a:r>
              <a:rPr lang="en-US" altLang="zh-CN" sz="4000"/>
              <a:t>&gt;;</a:t>
            </a:r>
          </a:p>
          <a:p>
            <a:pPr eaLnBrk="1" hangingPunct="1">
              <a:lnSpc>
                <a:spcPct val="90000"/>
              </a:lnSpc>
            </a:pPr>
            <a:r>
              <a:rPr lang="zh-CN" altLang="en-US" sz="4000"/>
              <a:t>功能</a:t>
            </a:r>
          </a:p>
          <a:p>
            <a:pPr lvl="1" eaLnBrk="1" hangingPunct="1">
              <a:lnSpc>
                <a:spcPct val="90000"/>
              </a:lnSpc>
            </a:pPr>
            <a:r>
              <a:rPr lang="zh-CN" altLang="en-US" sz="3600"/>
              <a:t>打开游标实际上是执行相应的</a:t>
            </a:r>
            <a:r>
              <a:rPr lang="en-US" altLang="zh-CN" sz="3600"/>
              <a:t>SELECT</a:t>
            </a:r>
            <a:br>
              <a:rPr lang="en-US" altLang="zh-CN" sz="3600"/>
            </a:br>
            <a:r>
              <a:rPr lang="zh-CN" altLang="en-US" sz="3600"/>
              <a:t>语句，把所有满足查询条件的记录从指定表取到缓冲区中。</a:t>
            </a:r>
          </a:p>
          <a:p>
            <a:pPr lvl="1" eaLnBrk="1" hangingPunct="1">
              <a:lnSpc>
                <a:spcPct val="90000"/>
              </a:lnSpc>
            </a:pPr>
            <a:r>
              <a:rPr lang="zh-CN" altLang="en-US" sz="3600"/>
              <a:t>这时游标处于活动状态，指针指向查询结果集中第一条记录。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8132DD-9611-46CB-BC64-BA699CA9D8B8}" type="slidenum">
              <a:rPr lang="en-US" altLang="zh-CN" sz="1400"/>
              <a:pPr>
                <a:spcBef>
                  <a:spcPct val="0"/>
                </a:spcBef>
                <a:buFontTx/>
                <a:buNone/>
              </a:pPr>
              <a:t>37</a:t>
            </a:fld>
            <a:endParaRPr lang="en-US" altLang="zh-CN" sz="1400"/>
          </a:p>
        </p:txBody>
      </p:sp>
      <p:sp>
        <p:nvSpPr>
          <p:cNvPr id="40963" name="Rectangle 2"/>
          <p:cNvSpPr>
            <a:spLocks noGrp="1" noChangeArrowheads="1"/>
          </p:cNvSpPr>
          <p:nvPr>
            <p:ph type="title"/>
          </p:nvPr>
        </p:nvSpPr>
        <p:spPr/>
        <p:txBody>
          <a:bodyPr/>
          <a:lstStyle/>
          <a:p>
            <a:pPr eaLnBrk="1" hangingPunct="1"/>
            <a:r>
              <a:rPr lang="en-US" altLang="zh-CN" b="1">
                <a:solidFill>
                  <a:schemeClr val="accent2"/>
                </a:solidFill>
              </a:rPr>
              <a:t>3. </a:t>
            </a:r>
            <a:r>
              <a:rPr lang="zh-CN" altLang="en-US" b="1">
                <a:solidFill>
                  <a:schemeClr val="accent2"/>
                </a:solidFill>
              </a:rPr>
              <a:t>推进游标指针并取当前记录</a:t>
            </a:r>
          </a:p>
        </p:txBody>
      </p:sp>
      <p:sp>
        <p:nvSpPr>
          <p:cNvPr id="40964" name="Rectangle 3"/>
          <p:cNvSpPr>
            <a:spLocks noGrp="1" noChangeArrowheads="1"/>
          </p:cNvSpPr>
          <p:nvPr>
            <p:ph type="body" idx="1"/>
          </p:nvPr>
        </p:nvSpPr>
        <p:spPr>
          <a:xfrm>
            <a:off x="250825" y="1600200"/>
            <a:ext cx="8893175" cy="4525963"/>
          </a:xfrm>
        </p:spPr>
        <p:txBody>
          <a:bodyPr/>
          <a:lstStyle/>
          <a:p>
            <a:pPr eaLnBrk="1" hangingPunct="1"/>
            <a:r>
              <a:rPr lang="zh-CN" altLang="en-US" sz="4000"/>
              <a:t>使用</a:t>
            </a:r>
            <a:r>
              <a:rPr lang="en-US" altLang="zh-CN" sz="4000"/>
              <a:t>FETCH</a:t>
            </a:r>
            <a:r>
              <a:rPr lang="zh-CN" altLang="en-US" sz="4000"/>
              <a:t>语句</a:t>
            </a:r>
          </a:p>
          <a:p>
            <a:pPr eaLnBrk="1" hangingPunct="1"/>
            <a:r>
              <a:rPr lang="zh-CN" altLang="en-US" sz="4000"/>
              <a:t>语句格式</a:t>
            </a:r>
          </a:p>
          <a:p>
            <a:pPr lvl="1" eaLnBrk="1" hangingPunct="1">
              <a:buFontTx/>
              <a:buNone/>
            </a:pPr>
            <a:r>
              <a:rPr lang="en-US" altLang="zh-CN" sz="3600"/>
              <a:t>EXEC SQL FETCH [[NEXT|PRIOR|FIRST|LAST] FROM]</a:t>
            </a:r>
            <a:br>
              <a:rPr lang="en-US" altLang="zh-CN" sz="3600"/>
            </a:br>
            <a:r>
              <a:rPr lang="en-US" altLang="zh-CN" sz="3600"/>
              <a:t> &lt;</a:t>
            </a:r>
            <a:r>
              <a:rPr lang="zh-CN" altLang="en-US" sz="3600"/>
              <a:t>游标名</a:t>
            </a:r>
            <a:r>
              <a:rPr lang="en-US" altLang="zh-CN" sz="3600"/>
              <a:t>&gt;INTO &lt;</a:t>
            </a:r>
            <a:r>
              <a:rPr lang="zh-CN" altLang="en-US" sz="3600"/>
              <a:t>主变量</a:t>
            </a:r>
            <a:r>
              <a:rPr lang="en-US" altLang="zh-CN" sz="3600"/>
              <a:t>&gt;</a:t>
            </a:r>
            <a:br>
              <a:rPr lang="en-US" altLang="zh-CN" sz="3600"/>
            </a:br>
            <a:r>
              <a:rPr lang="en-US" altLang="zh-CN" sz="3600"/>
              <a:t>[&lt;</a:t>
            </a:r>
            <a:r>
              <a:rPr lang="zh-CN" altLang="en-US" sz="3600"/>
              <a:t>指示变量</a:t>
            </a:r>
            <a:r>
              <a:rPr lang="en-US" altLang="zh-CN" sz="3600"/>
              <a:t>&gt;][,&lt;</a:t>
            </a:r>
            <a:r>
              <a:rPr lang="zh-CN" altLang="en-US" sz="3600"/>
              <a:t>主变量</a:t>
            </a:r>
            <a:r>
              <a:rPr lang="en-US" altLang="zh-CN" sz="3600"/>
              <a:t>&gt;[&lt;</a:t>
            </a:r>
            <a:r>
              <a:rPr lang="zh-CN" altLang="en-US" sz="3600"/>
              <a:t>指示变量</a:t>
            </a:r>
            <a:r>
              <a:rPr lang="en-US" altLang="zh-CN" sz="3600"/>
              <a:t>&gt;]]...;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6DAEBD-AF01-4B25-9856-1F71D8E0336F}" type="slidenum">
              <a:rPr lang="en-US" altLang="zh-CN" sz="1400"/>
              <a:pPr>
                <a:spcBef>
                  <a:spcPct val="0"/>
                </a:spcBef>
                <a:buFontTx/>
                <a:buNone/>
              </a:pPr>
              <a:t>38</a:t>
            </a:fld>
            <a:endParaRPr lang="en-US" altLang="zh-CN" sz="1400"/>
          </a:p>
        </p:txBody>
      </p:sp>
      <p:sp>
        <p:nvSpPr>
          <p:cNvPr id="41987" name="Rectangle 2"/>
          <p:cNvSpPr>
            <a:spLocks noGrp="1" noChangeArrowheads="1"/>
          </p:cNvSpPr>
          <p:nvPr>
            <p:ph type="title"/>
          </p:nvPr>
        </p:nvSpPr>
        <p:spPr/>
        <p:txBody>
          <a:bodyPr/>
          <a:lstStyle/>
          <a:p>
            <a:pPr eaLnBrk="1" hangingPunct="1"/>
            <a:r>
              <a:rPr lang="zh-CN" altLang="en-US" b="1">
                <a:solidFill>
                  <a:schemeClr val="accent2"/>
                </a:solidFill>
              </a:rPr>
              <a:t>推进游标指针并取当前记录</a:t>
            </a:r>
          </a:p>
        </p:txBody>
      </p:sp>
      <p:sp>
        <p:nvSpPr>
          <p:cNvPr id="39940" name="Rectangle 3"/>
          <p:cNvSpPr>
            <a:spLocks noGrp="1" noChangeArrowheads="1"/>
          </p:cNvSpPr>
          <p:nvPr>
            <p:ph type="body" idx="1"/>
          </p:nvPr>
        </p:nvSpPr>
        <p:spPr>
          <a:xfrm>
            <a:off x="468313" y="1341438"/>
            <a:ext cx="8424862" cy="5327650"/>
          </a:xfrm>
        </p:spPr>
        <p:txBody>
          <a:bodyPr/>
          <a:lstStyle/>
          <a:p>
            <a:pPr eaLnBrk="1" hangingPunct="1">
              <a:lnSpc>
                <a:spcPct val="90000"/>
              </a:lnSpc>
            </a:pPr>
            <a:r>
              <a:rPr lang="zh-CN" altLang="en-US" sz="3600"/>
              <a:t>功能</a:t>
            </a:r>
          </a:p>
          <a:p>
            <a:pPr lvl="1" eaLnBrk="1" hangingPunct="1">
              <a:lnSpc>
                <a:spcPct val="90000"/>
              </a:lnSpc>
            </a:pPr>
            <a:r>
              <a:rPr lang="zh-CN" altLang="en-US" sz="3200"/>
              <a:t>指定方向推动游标指针，然后将缓冲区中的当前记录取出来送至主变量供主语言进一步处理</a:t>
            </a:r>
          </a:p>
          <a:p>
            <a:pPr lvl="1" eaLnBrk="1" hangingPunct="1">
              <a:lnSpc>
                <a:spcPct val="90000"/>
              </a:lnSpc>
            </a:pPr>
            <a:r>
              <a:rPr lang="en-US" altLang="zh-CN" sz="3200"/>
              <a:t>NEXT|PRIOR|FIRST|LAST</a:t>
            </a:r>
            <a:r>
              <a:rPr lang="zh-CN" altLang="en-US" sz="3200"/>
              <a:t>：指定推动游标指针的方式</a:t>
            </a:r>
          </a:p>
          <a:p>
            <a:pPr lvl="2" eaLnBrk="1" hangingPunct="1">
              <a:lnSpc>
                <a:spcPct val="90000"/>
              </a:lnSpc>
            </a:pPr>
            <a:r>
              <a:rPr lang="zh-CN" altLang="en-US" sz="2800"/>
              <a:t> </a:t>
            </a:r>
            <a:r>
              <a:rPr lang="en-US" altLang="zh-CN" sz="2800"/>
              <a:t>NEXT</a:t>
            </a:r>
            <a:r>
              <a:rPr lang="zh-CN" altLang="en-US" sz="2800"/>
              <a:t>：向前推进一条记录</a:t>
            </a:r>
          </a:p>
          <a:p>
            <a:pPr lvl="2" eaLnBrk="1" hangingPunct="1">
              <a:lnSpc>
                <a:spcPct val="90000"/>
              </a:lnSpc>
            </a:pPr>
            <a:r>
              <a:rPr lang="zh-CN" altLang="en-US" sz="2800"/>
              <a:t> </a:t>
            </a:r>
            <a:r>
              <a:rPr lang="en-US" altLang="zh-CN" sz="2800"/>
              <a:t>PRIOR</a:t>
            </a:r>
            <a:r>
              <a:rPr lang="zh-CN" altLang="en-US" sz="2800"/>
              <a:t>：回退一条记录</a:t>
            </a:r>
          </a:p>
          <a:p>
            <a:pPr lvl="2" eaLnBrk="1" hangingPunct="1">
              <a:lnSpc>
                <a:spcPct val="90000"/>
              </a:lnSpc>
            </a:pPr>
            <a:r>
              <a:rPr lang="zh-CN" altLang="en-US" sz="2800"/>
              <a:t> </a:t>
            </a:r>
            <a:r>
              <a:rPr lang="en-US" altLang="zh-CN" sz="2800"/>
              <a:t>FIRST</a:t>
            </a:r>
            <a:r>
              <a:rPr lang="zh-CN" altLang="en-US" sz="2800"/>
              <a:t>：推向第一条记录</a:t>
            </a:r>
          </a:p>
          <a:p>
            <a:pPr lvl="2" eaLnBrk="1" hangingPunct="1">
              <a:lnSpc>
                <a:spcPct val="90000"/>
              </a:lnSpc>
            </a:pPr>
            <a:r>
              <a:rPr lang="zh-CN" altLang="en-US" sz="2800"/>
              <a:t> </a:t>
            </a:r>
            <a:r>
              <a:rPr lang="en-US" altLang="zh-CN" sz="2800"/>
              <a:t>LAST</a:t>
            </a:r>
            <a:r>
              <a:rPr lang="zh-CN" altLang="en-US" sz="2800"/>
              <a:t>：推向最后一条记录</a:t>
            </a:r>
          </a:p>
          <a:p>
            <a:pPr lvl="2" eaLnBrk="1" hangingPunct="1">
              <a:lnSpc>
                <a:spcPct val="90000"/>
              </a:lnSpc>
            </a:pPr>
            <a:r>
              <a:rPr lang="zh-CN" altLang="en-US" sz="2800"/>
              <a:t> 缺省值为</a:t>
            </a:r>
            <a:r>
              <a:rPr lang="en-US" altLang="zh-CN" sz="2800"/>
              <a:t>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ADA8E1-69BF-47E0-91C1-E55E9534F8A0}" type="slidenum">
              <a:rPr lang="en-US" altLang="zh-CN" sz="1400"/>
              <a:pPr>
                <a:spcBef>
                  <a:spcPct val="0"/>
                </a:spcBef>
                <a:buFontTx/>
                <a:buNone/>
              </a:pPr>
              <a:t>39</a:t>
            </a:fld>
            <a:endParaRPr lang="en-US" altLang="zh-CN" sz="1400"/>
          </a:p>
        </p:txBody>
      </p:sp>
      <p:sp>
        <p:nvSpPr>
          <p:cNvPr id="43011" name="Rectangle 2"/>
          <p:cNvSpPr>
            <a:spLocks noGrp="1" noChangeArrowheads="1"/>
          </p:cNvSpPr>
          <p:nvPr>
            <p:ph type="title"/>
          </p:nvPr>
        </p:nvSpPr>
        <p:spPr/>
        <p:txBody>
          <a:bodyPr/>
          <a:lstStyle/>
          <a:p>
            <a:pPr eaLnBrk="1" hangingPunct="1"/>
            <a:r>
              <a:rPr lang="en-US" altLang="zh-CN" b="1">
                <a:solidFill>
                  <a:schemeClr val="accent2"/>
                </a:solidFill>
              </a:rPr>
              <a:t>4. </a:t>
            </a:r>
            <a:r>
              <a:rPr lang="zh-CN" altLang="en-US" b="1">
                <a:solidFill>
                  <a:schemeClr val="accent2"/>
                </a:solidFill>
              </a:rPr>
              <a:t>关闭游标</a:t>
            </a:r>
          </a:p>
        </p:txBody>
      </p:sp>
      <p:sp>
        <p:nvSpPr>
          <p:cNvPr id="40964" name="Rectangle 3"/>
          <p:cNvSpPr>
            <a:spLocks noGrp="1" noChangeArrowheads="1"/>
          </p:cNvSpPr>
          <p:nvPr>
            <p:ph type="body" idx="1"/>
          </p:nvPr>
        </p:nvSpPr>
        <p:spPr>
          <a:xfrm>
            <a:off x="468313" y="1196975"/>
            <a:ext cx="8229600" cy="5183188"/>
          </a:xfrm>
        </p:spPr>
        <p:txBody>
          <a:bodyPr/>
          <a:lstStyle/>
          <a:p>
            <a:pPr marL="609600" indent="-609600" eaLnBrk="1" hangingPunct="1"/>
            <a:r>
              <a:rPr lang="zh-CN" altLang="en-US"/>
              <a:t>使用</a:t>
            </a:r>
            <a:r>
              <a:rPr lang="en-US" altLang="zh-CN"/>
              <a:t>CLOSE</a:t>
            </a:r>
            <a:r>
              <a:rPr lang="zh-CN" altLang="en-US"/>
              <a:t>语句</a:t>
            </a:r>
          </a:p>
          <a:p>
            <a:pPr marL="609600" indent="-609600" eaLnBrk="1" hangingPunct="1"/>
            <a:r>
              <a:rPr lang="zh-CN" altLang="en-US"/>
              <a:t>语句格式：</a:t>
            </a:r>
            <a:r>
              <a:rPr lang="en-US" altLang="zh-CN">
                <a:solidFill>
                  <a:schemeClr val="accent2"/>
                </a:solidFill>
              </a:rPr>
              <a:t>EXEC SQL CLOSE &lt;</a:t>
            </a:r>
            <a:r>
              <a:rPr lang="zh-CN" altLang="en-US">
                <a:solidFill>
                  <a:schemeClr val="accent2"/>
                </a:solidFill>
              </a:rPr>
              <a:t>游标名</a:t>
            </a:r>
            <a:r>
              <a:rPr lang="en-US" altLang="zh-CN">
                <a:solidFill>
                  <a:schemeClr val="accent2"/>
                </a:solidFill>
              </a:rPr>
              <a:t>&gt;;</a:t>
            </a:r>
          </a:p>
          <a:p>
            <a:pPr marL="609600" indent="-609600" eaLnBrk="1" hangingPunct="1"/>
            <a:r>
              <a:rPr lang="zh-CN" altLang="en-US"/>
              <a:t>功能</a:t>
            </a:r>
          </a:p>
          <a:p>
            <a:pPr marL="990600" lvl="1" indent="-533400" eaLnBrk="1" hangingPunct="1">
              <a:buFontTx/>
              <a:buAutoNum type="circleNumDbPlain"/>
            </a:pPr>
            <a:r>
              <a:rPr lang="zh-CN" altLang="en-US" sz="3200"/>
              <a:t>关闭游标，释放结果集占用的缓冲区及其他资源说明。</a:t>
            </a:r>
          </a:p>
          <a:p>
            <a:pPr marL="990600" lvl="1" indent="-533400" eaLnBrk="1" hangingPunct="1">
              <a:buFontTx/>
              <a:buAutoNum type="circleNumDbPlain"/>
            </a:pPr>
            <a:r>
              <a:rPr lang="zh-CN" altLang="en-US" sz="3200"/>
              <a:t>游标被关闭后，就不再和原来的查询结果集相联系。</a:t>
            </a:r>
          </a:p>
          <a:p>
            <a:pPr marL="990600" lvl="1" indent="-533400" eaLnBrk="1" hangingPunct="1">
              <a:buFontTx/>
              <a:buAutoNum type="circleNumDbPlain"/>
            </a:pPr>
            <a:r>
              <a:rPr lang="zh-CN" altLang="en-US" sz="3200"/>
              <a:t>被关闭的游标可以再次被打开，与新的查询结果相联系。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CC875E-9D8C-41A9-87D5-D13B17D82526}" type="slidenum">
              <a:rPr lang="en-US" altLang="zh-CN" sz="1400"/>
              <a:pPr>
                <a:spcBef>
                  <a:spcPct val="0"/>
                </a:spcBef>
                <a:buFontTx/>
                <a:buNone/>
              </a:pPr>
              <a:t>4</a:t>
            </a:fld>
            <a:endParaRPr lang="en-US" altLang="zh-CN" sz="1400"/>
          </a:p>
        </p:txBody>
      </p:sp>
      <p:sp>
        <p:nvSpPr>
          <p:cNvPr id="132099" name="Rectangle 3"/>
          <p:cNvSpPr>
            <a:spLocks noGrp="1" noChangeArrowheads="1"/>
          </p:cNvSpPr>
          <p:nvPr>
            <p:ph type="body" idx="1"/>
          </p:nvPr>
        </p:nvSpPr>
        <p:spPr>
          <a:xfrm>
            <a:off x="590550" y="1484313"/>
            <a:ext cx="8229600" cy="3730625"/>
          </a:xfrm>
        </p:spPr>
        <p:txBody>
          <a:bodyPr/>
          <a:lstStyle/>
          <a:p>
            <a:pPr marL="0" indent="0" eaLnBrk="1" hangingPunct="1">
              <a:buFontTx/>
              <a:buAutoNum type="circleNumDbPlain"/>
            </a:pPr>
            <a:r>
              <a:rPr lang="en-US" altLang="zh-CN" sz="4000" dirty="0">
                <a:solidFill>
                  <a:schemeClr val="tx2"/>
                </a:solidFill>
              </a:rPr>
              <a:t>SQL</a:t>
            </a:r>
            <a:r>
              <a:rPr lang="zh-CN" altLang="en-US" sz="4000" dirty="0">
                <a:solidFill>
                  <a:schemeClr val="tx2"/>
                </a:solidFill>
              </a:rPr>
              <a:t>语言是</a:t>
            </a:r>
            <a:r>
              <a:rPr lang="zh-CN" altLang="en-US" sz="4000" dirty="0">
                <a:solidFill>
                  <a:schemeClr val="accent2"/>
                </a:solidFill>
              </a:rPr>
              <a:t>非过程化</a:t>
            </a:r>
            <a:r>
              <a:rPr lang="zh-CN" altLang="en-US" sz="4000" dirty="0">
                <a:solidFill>
                  <a:schemeClr val="tx2"/>
                </a:solidFill>
              </a:rPr>
              <a:t>语言</a:t>
            </a:r>
          </a:p>
          <a:p>
            <a:pPr marL="0" indent="0" eaLnBrk="1" hangingPunct="1">
              <a:buFontTx/>
              <a:buAutoNum type="circleNumDbPlain"/>
            </a:pPr>
            <a:r>
              <a:rPr lang="zh-CN" altLang="en-US" sz="4000" dirty="0"/>
              <a:t>事务处理应用需要高级语言</a:t>
            </a:r>
          </a:p>
          <a:p>
            <a:pPr marL="0" indent="0" eaLnBrk="1" hangingPunct="1">
              <a:buFontTx/>
              <a:buNone/>
            </a:pPr>
            <a:r>
              <a:rPr lang="zh-CN" altLang="en-US" sz="4000" dirty="0"/>
              <a:t>这两种方式细节上有差别，在程序设计环境下，</a:t>
            </a:r>
            <a:r>
              <a:rPr lang="en-US" altLang="zh-CN" sz="4000" dirty="0"/>
              <a:t>SQL</a:t>
            </a:r>
            <a:r>
              <a:rPr lang="zh-CN" altLang="en-US" sz="4000" dirty="0"/>
              <a:t>语句要做某些必要的扩充。</a:t>
            </a:r>
          </a:p>
          <a:p>
            <a:pPr marL="0" indent="0" eaLnBrk="1" hangingPunct="1"/>
            <a:endParaRPr lang="en-US" altLang="zh-CN" sz="3600" dirty="0"/>
          </a:p>
        </p:txBody>
      </p:sp>
      <p:sp>
        <p:nvSpPr>
          <p:cNvPr id="7172" name="Rectangle 4"/>
          <p:cNvSpPr>
            <a:spLocks noGrp="1" noChangeArrowheads="1"/>
          </p:cNvSpPr>
          <p:nvPr>
            <p:ph type="title"/>
          </p:nvPr>
        </p:nvSpPr>
        <p:spPr/>
        <p:txBody>
          <a:bodyPr/>
          <a:lstStyle/>
          <a:p>
            <a:pPr eaLnBrk="1" hangingPunct="1"/>
            <a:r>
              <a:rPr lang="zh-CN" altLang="en-US" b="1">
                <a:solidFill>
                  <a:schemeClr val="accent2"/>
                </a:solidFill>
              </a:rPr>
              <a:t>为什么要引入嵌入式</a:t>
            </a:r>
            <a:r>
              <a:rPr lang="en-US" altLang="zh-CN" b="1">
                <a:solidFill>
                  <a:schemeClr val="accent2"/>
                </a:solidFill>
              </a:rPr>
              <a:t>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356774-FA51-4E04-B299-B719F7B330DF}" type="slidenum">
              <a:rPr lang="en-US" altLang="zh-CN" sz="1400"/>
              <a:pPr>
                <a:spcBef>
                  <a:spcPct val="0"/>
                </a:spcBef>
                <a:buFontTx/>
                <a:buNone/>
              </a:pPr>
              <a:t>40</a:t>
            </a:fld>
            <a:endParaRPr lang="en-US" altLang="zh-CN" sz="1400"/>
          </a:p>
        </p:txBody>
      </p:sp>
      <p:sp>
        <p:nvSpPr>
          <p:cNvPr id="44035" name="Rectangle 2"/>
          <p:cNvSpPr>
            <a:spLocks noGrp="1" noChangeArrowheads="1"/>
          </p:cNvSpPr>
          <p:nvPr>
            <p:ph type="title"/>
          </p:nvPr>
        </p:nvSpPr>
        <p:spPr>
          <a:xfrm>
            <a:off x="-214313" y="188913"/>
            <a:ext cx="9358313" cy="1143000"/>
          </a:xfrm>
        </p:spPr>
        <p:txBody>
          <a:bodyPr/>
          <a:lstStyle/>
          <a:p>
            <a:pPr eaLnBrk="1" hangingPunct="1"/>
            <a:r>
              <a:rPr lang="zh-CN" altLang="en-US" b="1">
                <a:solidFill>
                  <a:schemeClr val="accent2"/>
                </a:solidFill>
              </a:rPr>
              <a:t>二、</a:t>
            </a:r>
            <a:r>
              <a:rPr lang="en-US" altLang="zh-CN" b="1">
                <a:solidFill>
                  <a:schemeClr val="accent2"/>
                </a:solidFill>
              </a:rPr>
              <a:t>CURRENT</a:t>
            </a:r>
            <a:r>
              <a:rPr lang="zh-CN" altLang="en-US" b="1">
                <a:solidFill>
                  <a:schemeClr val="accent2"/>
                </a:solidFill>
              </a:rPr>
              <a:t>形式的</a:t>
            </a:r>
            <a:r>
              <a:rPr lang="en-US" altLang="zh-CN" b="1">
                <a:solidFill>
                  <a:schemeClr val="accent2"/>
                </a:solidFill>
              </a:rPr>
              <a:t>UPDATE</a:t>
            </a:r>
            <a:r>
              <a:rPr lang="zh-CN" altLang="en-US" b="1">
                <a:solidFill>
                  <a:schemeClr val="accent2"/>
                </a:solidFill>
              </a:rPr>
              <a:t>语句和</a:t>
            </a:r>
            <a:r>
              <a:rPr lang="en-US" altLang="zh-CN" b="1">
                <a:solidFill>
                  <a:schemeClr val="accent2"/>
                </a:solidFill>
              </a:rPr>
              <a:t>DELETE</a:t>
            </a:r>
            <a:r>
              <a:rPr lang="zh-CN" altLang="en-US" b="1">
                <a:solidFill>
                  <a:schemeClr val="accent2"/>
                </a:solidFill>
              </a:rPr>
              <a:t>语句</a:t>
            </a:r>
          </a:p>
        </p:txBody>
      </p:sp>
      <p:sp>
        <p:nvSpPr>
          <p:cNvPr id="44036" name="Rectangle 3"/>
          <p:cNvSpPr>
            <a:spLocks noGrp="1" noChangeArrowheads="1"/>
          </p:cNvSpPr>
          <p:nvPr>
            <p:ph type="body" idx="1"/>
          </p:nvPr>
        </p:nvSpPr>
        <p:spPr>
          <a:xfrm>
            <a:off x="539750" y="1989138"/>
            <a:ext cx="8229600" cy="2249487"/>
          </a:xfrm>
        </p:spPr>
        <p:txBody>
          <a:bodyPr/>
          <a:lstStyle/>
          <a:p>
            <a:pPr eaLnBrk="1" hangingPunct="1"/>
            <a:r>
              <a:rPr lang="zh-CN" altLang="en-US" sz="4400"/>
              <a:t>面向集合的操作</a:t>
            </a:r>
          </a:p>
          <a:p>
            <a:pPr eaLnBrk="1" hangingPunct="1"/>
            <a:r>
              <a:rPr lang="zh-CN" altLang="en-US" sz="4400"/>
              <a:t>一次修改或删除所有满足条件的记录</a:t>
            </a:r>
          </a:p>
          <a:p>
            <a:pPr eaLnBrk="1" hangingPunct="1"/>
            <a:endParaRPr lang="en-US" altLang="zh-CN" sz="4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8B3FFE-6D60-46E0-84E0-1F35D2138F7E}" type="slidenum">
              <a:rPr lang="en-US" altLang="zh-CN" sz="1400"/>
              <a:pPr>
                <a:spcBef>
                  <a:spcPct val="0"/>
                </a:spcBef>
                <a:buFontTx/>
                <a:buNone/>
              </a:pPr>
              <a:t>41</a:t>
            </a:fld>
            <a:endParaRPr lang="en-US" altLang="zh-CN" sz="1400"/>
          </a:p>
        </p:txBody>
      </p:sp>
      <p:sp>
        <p:nvSpPr>
          <p:cNvPr id="49155" name="Rectangle 3"/>
          <p:cNvSpPr>
            <a:spLocks noGrp="1" noChangeArrowheads="1"/>
          </p:cNvSpPr>
          <p:nvPr>
            <p:ph type="body" idx="1"/>
          </p:nvPr>
        </p:nvSpPr>
        <p:spPr>
          <a:xfrm>
            <a:off x="0" y="331788"/>
            <a:ext cx="9036050" cy="6192837"/>
          </a:xfrm>
        </p:spPr>
        <p:txBody>
          <a:bodyPr/>
          <a:lstStyle/>
          <a:p>
            <a:pPr marL="609600" indent="-609600" eaLnBrk="1" hangingPunct="1">
              <a:buFontTx/>
              <a:buNone/>
            </a:pPr>
            <a:r>
              <a:rPr lang="en-US" altLang="zh-CN" sz="4000">
                <a:solidFill>
                  <a:schemeClr val="accent2"/>
                </a:solidFill>
              </a:rPr>
              <a:t>  </a:t>
            </a:r>
            <a:r>
              <a:rPr lang="zh-CN" altLang="en-US" sz="4000">
                <a:solidFill>
                  <a:schemeClr val="accent2"/>
                </a:solidFill>
              </a:rPr>
              <a:t>如何只修改或删除其中某个记录</a:t>
            </a:r>
            <a:r>
              <a:rPr lang="en-US" altLang="zh-CN" sz="4000">
                <a:solidFill>
                  <a:schemeClr val="accent2"/>
                </a:solidFill>
              </a:rPr>
              <a:t>?</a:t>
            </a:r>
          </a:p>
          <a:p>
            <a:pPr marL="990600" lvl="1" indent="-533400" eaLnBrk="1" hangingPunct="1">
              <a:buFontTx/>
              <a:buAutoNum type="circleNumDbPlain"/>
            </a:pPr>
            <a:r>
              <a:rPr lang="zh-CN" altLang="en-US" sz="3600"/>
              <a:t>用带游标的</a:t>
            </a:r>
            <a:r>
              <a:rPr lang="en-US" altLang="zh-CN" sz="3600"/>
              <a:t>SELECT</a:t>
            </a:r>
            <a:r>
              <a:rPr lang="zh-CN" altLang="en-US" sz="3600"/>
              <a:t>语句查出所有满足条件的记录。</a:t>
            </a:r>
          </a:p>
          <a:p>
            <a:pPr marL="990600" lvl="1" indent="-533400" eaLnBrk="1" hangingPunct="1">
              <a:buFontTx/>
              <a:buAutoNum type="circleNumDbPlain"/>
            </a:pPr>
            <a:r>
              <a:rPr lang="zh-CN" altLang="en-US" sz="3600"/>
              <a:t>从中进一步找出要修改或删除的记录。</a:t>
            </a:r>
          </a:p>
          <a:p>
            <a:pPr marL="990600" lvl="1" indent="-533400" eaLnBrk="1" hangingPunct="1">
              <a:buFontTx/>
              <a:buAutoNum type="circleNumDbPlain"/>
            </a:pPr>
            <a:r>
              <a:rPr lang="zh-CN" altLang="en-US" sz="3600"/>
              <a:t>用</a:t>
            </a:r>
            <a:r>
              <a:rPr lang="en-US" altLang="zh-CN" sz="3600"/>
              <a:t>CURRENT</a:t>
            </a:r>
            <a:r>
              <a:rPr lang="zh-CN" altLang="en-US" sz="3600"/>
              <a:t>形式的</a:t>
            </a:r>
            <a:r>
              <a:rPr lang="en-US" altLang="zh-CN" sz="3600"/>
              <a:t>UPDATE</a:t>
            </a:r>
            <a:r>
              <a:rPr lang="zh-CN" altLang="en-US" sz="3600"/>
              <a:t>语句和</a:t>
            </a:r>
            <a:r>
              <a:rPr lang="en-US" altLang="zh-CN" sz="3600"/>
              <a:t>DELETE</a:t>
            </a:r>
            <a:r>
              <a:rPr lang="zh-CN" altLang="en-US" sz="3600"/>
              <a:t>语句修改或删除。</a:t>
            </a:r>
          </a:p>
          <a:p>
            <a:pPr marL="990600" lvl="1" indent="-533400" eaLnBrk="1" hangingPunct="1">
              <a:buFontTx/>
              <a:buAutoNum type="circleNumDbPlain"/>
            </a:pPr>
            <a:r>
              <a:rPr lang="en-US" altLang="zh-CN" sz="3600"/>
              <a:t>UPDATE</a:t>
            </a:r>
            <a:r>
              <a:rPr lang="zh-CN" altLang="en-US" sz="3600"/>
              <a:t>语句和</a:t>
            </a:r>
            <a:r>
              <a:rPr lang="en-US" altLang="zh-CN" sz="3600"/>
              <a:t>DELETE</a:t>
            </a:r>
            <a:r>
              <a:rPr lang="zh-CN" altLang="en-US" sz="3600"/>
              <a:t>语句中的子句：</a:t>
            </a:r>
            <a:r>
              <a:rPr lang="en-US" altLang="zh-CN" sz="3600"/>
              <a:t>WHERE CURRENT OF &lt;</a:t>
            </a:r>
            <a:r>
              <a:rPr lang="zh-CN" altLang="en-US" sz="3600"/>
              <a:t>游标名</a:t>
            </a:r>
            <a:r>
              <a:rPr lang="en-US" altLang="zh-CN" sz="3600"/>
              <a:t>&gt;</a:t>
            </a:r>
            <a:r>
              <a:rPr lang="zh-CN" altLang="en-US" sz="3600"/>
              <a:t>表示修改或删除的是最近一次取出的记录，即游标指针指向的记录。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713BD0-7CB4-452B-A65E-8154B88DE2CB}" type="slidenum">
              <a:rPr lang="en-US" altLang="zh-CN" sz="1400"/>
              <a:pPr>
                <a:spcBef>
                  <a:spcPct val="0"/>
                </a:spcBef>
                <a:buFontTx/>
                <a:buNone/>
              </a:pPr>
              <a:t>42</a:t>
            </a:fld>
            <a:endParaRPr lang="en-US" altLang="zh-CN" sz="1400"/>
          </a:p>
        </p:txBody>
      </p:sp>
      <p:sp>
        <p:nvSpPr>
          <p:cNvPr id="44035" name="Rectangle 3"/>
          <p:cNvSpPr>
            <a:spLocks noGrp="1" noChangeArrowheads="1"/>
          </p:cNvSpPr>
          <p:nvPr>
            <p:ph type="body" idx="1"/>
          </p:nvPr>
        </p:nvSpPr>
        <p:spPr>
          <a:xfrm>
            <a:off x="250825" y="908050"/>
            <a:ext cx="8785225" cy="4525963"/>
          </a:xfrm>
        </p:spPr>
        <p:txBody>
          <a:bodyPr/>
          <a:lstStyle/>
          <a:p>
            <a:pPr marL="609600" indent="-609600" eaLnBrk="1" hangingPunct="1">
              <a:buFontTx/>
              <a:buNone/>
            </a:pPr>
            <a:r>
              <a:rPr lang="zh-CN" altLang="en-US" sz="4000">
                <a:solidFill>
                  <a:schemeClr val="accent2"/>
                </a:solidFill>
              </a:rPr>
              <a:t>不能使用</a:t>
            </a:r>
            <a:r>
              <a:rPr lang="en-US" altLang="zh-CN" sz="4000">
                <a:solidFill>
                  <a:schemeClr val="accent2"/>
                </a:solidFill>
              </a:rPr>
              <a:t>CURRENT</a:t>
            </a:r>
            <a:r>
              <a:rPr lang="zh-CN" altLang="en-US" sz="4000">
                <a:solidFill>
                  <a:schemeClr val="accent2"/>
                </a:solidFill>
              </a:rPr>
              <a:t>形式的</a:t>
            </a:r>
            <a:r>
              <a:rPr lang="en-US" altLang="zh-CN" sz="4000">
                <a:solidFill>
                  <a:schemeClr val="accent2"/>
                </a:solidFill>
              </a:rPr>
              <a:t>UPDATE</a:t>
            </a:r>
            <a:r>
              <a:rPr lang="zh-CN" altLang="en-US" sz="4000">
                <a:solidFill>
                  <a:schemeClr val="accent2"/>
                </a:solidFill>
              </a:rPr>
              <a:t>语句和</a:t>
            </a:r>
            <a:r>
              <a:rPr lang="en-US" altLang="zh-CN" sz="4000">
                <a:solidFill>
                  <a:schemeClr val="accent2"/>
                </a:solidFill>
              </a:rPr>
              <a:t>DELETE</a:t>
            </a:r>
            <a:r>
              <a:rPr lang="zh-CN" altLang="en-US" sz="4000">
                <a:solidFill>
                  <a:schemeClr val="accent2"/>
                </a:solidFill>
              </a:rPr>
              <a:t>语句</a:t>
            </a:r>
          </a:p>
          <a:p>
            <a:pPr marL="609600" indent="-609600" eaLnBrk="1" hangingPunct="1">
              <a:buFontTx/>
              <a:buAutoNum type="circleNumDbPlain"/>
            </a:pPr>
            <a:r>
              <a:rPr lang="zh-CN" altLang="en-US" sz="4000"/>
              <a:t>当游标定义中的</a:t>
            </a:r>
            <a:r>
              <a:rPr lang="en-US" altLang="zh-CN" sz="4000"/>
              <a:t>SELECT</a:t>
            </a:r>
            <a:r>
              <a:rPr lang="zh-CN" altLang="en-US" sz="4000"/>
              <a:t>语句带有</a:t>
            </a:r>
            <a:r>
              <a:rPr lang="en-US" altLang="zh-CN" sz="4000"/>
              <a:t>UNION</a:t>
            </a:r>
            <a:r>
              <a:rPr lang="zh-CN" altLang="en-US" sz="4000"/>
              <a:t>或</a:t>
            </a:r>
            <a:r>
              <a:rPr lang="en-US" altLang="zh-CN" sz="4000"/>
              <a:t>ORDER BY</a:t>
            </a:r>
            <a:r>
              <a:rPr lang="zh-CN" altLang="en-US" sz="4000"/>
              <a:t>子句。</a:t>
            </a:r>
          </a:p>
          <a:p>
            <a:pPr marL="609600" indent="-609600" eaLnBrk="1" hangingPunct="1">
              <a:buFontTx/>
              <a:buAutoNum type="circleNumDbPlain"/>
            </a:pPr>
            <a:r>
              <a:rPr lang="zh-CN" altLang="en-US" sz="4000"/>
              <a:t>该</a:t>
            </a:r>
            <a:r>
              <a:rPr lang="en-US" altLang="zh-CN" sz="4000"/>
              <a:t>SELECT</a:t>
            </a:r>
            <a:r>
              <a:rPr lang="zh-CN" altLang="en-US" sz="4000"/>
              <a:t>语句相当于定义了一个不可更新的视图。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BE08A1-3A83-4F58-BBF1-3D05E4B0A5FC}" type="slidenum">
              <a:rPr lang="en-US" altLang="zh-CN" sz="1400"/>
              <a:pPr>
                <a:spcBef>
                  <a:spcPct val="0"/>
                </a:spcBef>
                <a:buFontTx/>
                <a:buNone/>
              </a:pPr>
              <a:t>43</a:t>
            </a:fld>
            <a:endParaRPr lang="en-US" altLang="zh-CN" sz="1400"/>
          </a:p>
        </p:txBody>
      </p:sp>
      <p:sp>
        <p:nvSpPr>
          <p:cNvPr id="47107" name="Rectangle 2"/>
          <p:cNvSpPr>
            <a:spLocks noGrp="1" noChangeArrowheads="1"/>
          </p:cNvSpPr>
          <p:nvPr>
            <p:ph type="title"/>
          </p:nvPr>
        </p:nvSpPr>
        <p:spPr/>
        <p:txBody>
          <a:bodyPr/>
          <a:lstStyle/>
          <a:p>
            <a:pPr eaLnBrk="1" hangingPunct="1"/>
            <a:r>
              <a:rPr lang="en-US" altLang="zh-CN" b="1">
                <a:solidFill>
                  <a:schemeClr val="accent2"/>
                </a:solidFill>
              </a:rPr>
              <a:t>8.1.5 </a:t>
            </a:r>
            <a:r>
              <a:rPr lang="zh-CN" altLang="en-US" b="1">
                <a:solidFill>
                  <a:schemeClr val="accent2"/>
                </a:solidFill>
              </a:rPr>
              <a:t>动态</a:t>
            </a:r>
            <a:r>
              <a:rPr lang="en-US" altLang="zh-CN" b="1">
                <a:solidFill>
                  <a:schemeClr val="accent2"/>
                </a:solidFill>
              </a:rPr>
              <a:t>SQL</a:t>
            </a:r>
          </a:p>
        </p:txBody>
      </p:sp>
      <p:sp>
        <p:nvSpPr>
          <p:cNvPr id="51203" name="Rectangle 3"/>
          <p:cNvSpPr>
            <a:spLocks noGrp="1" noChangeArrowheads="1"/>
          </p:cNvSpPr>
          <p:nvPr>
            <p:ph type="body" idx="1"/>
          </p:nvPr>
        </p:nvSpPr>
        <p:spPr>
          <a:xfrm>
            <a:off x="250825" y="1412875"/>
            <a:ext cx="8820150" cy="4525963"/>
          </a:xfrm>
        </p:spPr>
        <p:txBody>
          <a:bodyPr/>
          <a:lstStyle/>
          <a:p>
            <a:pPr eaLnBrk="1" hangingPunct="1">
              <a:defRPr/>
            </a:pPr>
            <a:r>
              <a:rPr lang="zh-CN" altLang="en-US" sz="3600" dirty="0">
                <a:solidFill>
                  <a:schemeClr val="accent2"/>
                </a:solidFill>
              </a:rPr>
              <a:t>静态嵌入式</a:t>
            </a:r>
            <a:r>
              <a:rPr lang="en-US" altLang="zh-CN" sz="3600" dirty="0">
                <a:solidFill>
                  <a:schemeClr val="accent2"/>
                </a:solidFill>
              </a:rPr>
              <a:t>SQL</a:t>
            </a:r>
          </a:p>
          <a:p>
            <a:pPr lvl="1" eaLnBrk="1" hangingPunct="1">
              <a:defRPr/>
            </a:pPr>
            <a:r>
              <a:rPr lang="zh-CN" altLang="en-US" sz="3200" dirty="0"/>
              <a:t>静态嵌入式</a:t>
            </a:r>
            <a:r>
              <a:rPr lang="en-US" altLang="zh-CN" sz="3200" dirty="0"/>
              <a:t>SQL</a:t>
            </a:r>
            <a:r>
              <a:rPr lang="zh-CN" altLang="en-US" sz="3200" dirty="0"/>
              <a:t>语句能够满足一般要求</a:t>
            </a:r>
          </a:p>
          <a:p>
            <a:pPr lvl="1" eaLnBrk="1" hangingPunct="1">
              <a:defRPr/>
            </a:pPr>
            <a:r>
              <a:rPr lang="zh-CN" altLang="en-US" sz="3200" dirty="0"/>
              <a:t>无法满足要到执行时才能够确定要提交的</a:t>
            </a:r>
            <a:r>
              <a:rPr lang="en-US" altLang="zh-CN" sz="3200" dirty="0"/>
              <a:t>SQL</a:t>
            </a:r>
            <a:r>
              <a:rPr lang="zh-CN" altLang="en-US" sz="3200" dirty="0"/>
              <a:t>语句</a:t>
            </a:r>
          </a:p>
          <a:p>
            <a:pPr eaLnBrk="1" hangingPunct="1">
              <a:defRPr/>
            </a:pPr>
            <a:r>
              <a:rPr lang="zh-CN" altLang="en-US" sz="3600" dirty="0">
                <a:solidFill>
                  <a:schemeClr val="accent2"/>
                </a:solidFill>
              </a:rPr>
              <a:t>动态嵌入式</a:t>
            </a:r>
            <a:r>
              <a:rPr lang="en-US" altLang="zh-CN" sz="3600" dirty="0">
                <a:solidFill>
                  <a:schemeClr val="accent2"/>
                </a:solidFill>
              </a:rPr>
              <a:t>SQL</a:t>
            </a:r>
          </a:p>
          <a:p>
            <a:pPr lvl="1" eaLnBrk="1" hangingPunct="1">
              <a:defRPr/>
            </a:pPr>
            <a:r>
              <a:rPr lang="zh-CN" altLang="en-US" sz="3200" dirty="0"/>
              <a:t>允许程序运行过程中临时“组装”</a:t>
            </a:r>
            <a:r>
              <a:rPr lang="en-US" altLang="zh-CN" sz="3200" dirty="0"/>
              <a:t>SQL</a:t>
            </a:r>
            <a:r>
              <a:rPr lang="zh-CN" altLang="en-US" sz="3200" dirty="0"/>
              <a:t>语句</a:t>
            </a:r>
          </a:p>
          <a:p>
            <a:pPr lvl="1" eaLnBrk="1" hangingPunct="1">
              <a:defRPr/>
            </a:pPr>
            <a:r>
              <a:rPr lang="zh-CN" altLang="en-US" sz="3200" dirty="0"/>
              <a:t>支持</a:t>
            </a:r>
            <a:r>
              <a:rPr lang="zh-CN" altLang="en-US" sz="3200" dirty="0">
                <a:solidFill>
                  <a:schemeClr val="accent2"/>
                </a:solidFill>
                <a:cs typeface="+mn-cs"/>
              </a:rPr>
              <a:t>动态组装</a:t>
            </a:r>
            <a:r>
              <a:rPr lang="en-US" altLang="zh-CN" sz="3200" dirty="0">
                <a:solidFill>
                  <a:schemeClr val="accent2"/>
                </a:solidFill>
                <a:cs typeface="+mn-cs"/>
              </a:rPr>
              <a:t>SQL</a:t>
            </a:r>
            <a:r>
              <a:rPr lang="zh-CN" altLang="en-US" sz="3200" dirty="0">
                <a:solidFill>
                  <a:schemeClr val="accent2"/>
                </a:solidFill>
                <a:cs typeface="+mn-cs"/>
              </a:rPr>
              <a:t>语句</a:t>
            </a:r>
            <a:r>
              <a:rPr lang="zh-CN" altLang="en-US" sz="3200" dirty="0"/>
              <a:t>和</a:t>
            </a:r>
            <a:r>
              <a:rPr lang="zh-CN" altLang="en-US" sz="3200" dirty="0">
                <a:solidFill>
                  <a:schemeClr val="accent2"/>
                </a:solidFill>
                <a:cs typeface="+mn-cs"/>
              </a:rPr>
              <a:t>动态参数</a:t>
            </a:r>
            <a:r>
              <a:rPr lang="zh-CN" altLang="en-US" sz="3200" dirty="0"/>
              <a:t>两种形式</a:t>
            </a:r>
          </a:p>
          <a:p>
            <a:pPr eaLnBrk="1" hangingPunct="1">
              <a:defRPr/>
            </a:pP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E47C2D-FF0E-487C-8670-3E83F2D92E2D}" type="slidenum">
              <a:rPr lang="en-US" altLang="zh-CN" sz="1400"/>
              <a:pPr>
                <a:spcBef>
                  <a:spcPct val="0"/>
                </a:spcBef>
                <a:buFontTx/>
                <a:buNone/>
              </a:pPr>
              <a:t>44</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b="1">
                <a:solidFill>
                  <a:schemeClr val="accent2"/>
                </a:solidFill>
              </a:rPr>
              <a:t>一、使用</a:t>
            </a:r>
            <a:r>
              <a:rPr lang="en-US" altLang="zh-CN" b="1">
                <a:solidFill>
                  <a:schemeClr val="accent2"/>
                </a:solidFill>
              </a:rPr>
              <a:t>SQL</a:t>
            </a:r>
            <a:r>
              <a:rPr lang="zh-CN" altLang="en-US" b="1">
                <a:solidFill>
                  <a:schemeClr val="accent2"/>
                </a:solidFill>
              </a:rPr>
              <a:t>语句主变量</a:t>
            </a:r>
          </a:p>
        </p:txBody>
      </p:sp>
      <p:sp>
        <p:nvSpPr>
          <p:cNvPr id="48132" name="Rectangle 3"/>
          <p:cNvSpPr>
            <a:spLocks noGrp="1" noChangeArrowheads="1"/>
          </p:cNvSpPr>
          <p:nvPr>
            <p:ph type="body" idx="1"/>
          </p:nvPr>
        </p:nvSpPr>
        <p:spPr/>
        <p:txBody>
          <a:bodyPr/>
          <a:lstStyle/>
          <a:p>
            <a:pPr eaLnBrk="1" hangingPunct="1"/>
            <a:r>
              <a:rPr lang="zh-CN" altLang="en-US" sz="3600"/>
              <a:t>程序主变量包含的内容是</a:t>
            </a:r>
            <a:r>
              <a:rPr lang="en-US" altLang="zh-CN" sz="3600"/>
              <a:t>SQL</a:t>
            </a:r>
            <a:r>
              <a:rPr lang="zh-CN" altLang="en-US" sz="3600"/>
              <a:t>语句的内容，而不是原来保存数据的输入或输出变量。</a:t>
            </a:r>
          </a:p>
          <a:p>
            <a:pPr eaLnBrk="1" hangingPunct="1"/>
            <a:r>
              <a:rPr lang="en-US" altLang="zh-CN" sz="3600"/>
              <a:t>SQL</a:t>
            </a:r>
            <a:r>
              <a:rPr lang="zh-CN" altLang="en-US" sz="3600"/>
              <a:t>语句主变量在程序执行期间可以设定不同</a:t>
            </a:r>
            <a:r>
              <a:rPr lang="en-US" altLang="zh-CN" sz="3600"/>
              <a:t>SQL</a:t>
            </a:r>
            <a:r>
              <a:rPr lang="zh-CN" altLang="en-US" sz="3600"/>
              <a:t>语句，然后立即执行。</a:t>
            </a:r>
          </a:p>
          <a:p>
            <a:pPr eaLnBrk="1" hangingPunct="1"/>
            <a:endParaRPr lang="en-US" altLang="zh-CN"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851476-7846-47B6-96D4-0AD78FE5DEB0}" type="slidenum">
              <a:rPr lang="en-US" altLang="zh-CN" sz="1400"/>
              <a:pPr>
                <a:spcBef>
                  <a:spcPct val="0"/>
                </a:spcBef>
                <a:buFontTx/>
                <a:buNone/>
              </a:pPr>
              <a:t>45</a:t>
            </a:fld>
            <a:endParaRPr lang="en-US" altLang="zh-CN" sz="1400"/>
          </a:p>
        </p:txBody>
      </p:sp>
      <p:sp>
        <p:nvSpPr>
          <p:cNvPr id="49155" name="Rectangle 2"/>
          <p:cNvSpPr>
            <a:spLocks noGrp="1" noChangeArrowheads="1"/>
          </p:cNvSpPr>
          <p:nvPr>
            <p:ph type="title"/>
          </p:nvPr>
        </p:nvSpPr>
        <p:spPr/>
        <p:txBody>
          <a:bodyPr/>
          <a:lstStyle/>
          <a:p>
            <a:pPr eaLnBrk="1" hangingPunct="1"/>
            <a:r>
              <a:rPr lang="zh-CN" altLang="en-US" b="1">
                <a:solidFill>
                  <a:schemeClr val="accent2"/>
                </a:solidFill>
              </a:rPr>
              <a:t>使用</a:t>
            </a:r>
            <a:r>
              <a:rPr lang="en-US" altLang="zh-CN" b="1">
                <a:solidFill>
                  <a:schemeClr val="accent2"/>
                </a:solidFill>
              </a:rPr>
              <a:t>SQL</a:t>
            </a:r>
            <a:r>
              <a:rPr lang="zh-CN" altLang="en-US" b="1">
                <a:solidFill>
                  <a:schemeClr val="accent2"/>
                </a:solidFill>
              </a:rPr>
              <a:t>语句主变量</a:t>
            </a:r>
          </a:p>
        </p:txBody>
      </p:sp>
      <p:sp>
        <p:nvSpPr>
          <p:cNvPr id="49156" name="Rectangle 3"/>
          <p:cNvSpPr>
            <a:spLocks noGrp="1" noChangeArrowheads="1"/>
          </p:cNvSpPr>
          <p:nvPr>
            <p:ph type="body" idx="1"/>
          </p:nvPr>
        </p:nvSpPr>
        <p:spPr>
          <a:xfrm>
            <a:off x="323850" y="1484313"/>
            <a:ext cx="8507413" cy="4852987"/>
          </a:xfrm>
        </p:spPr>
        <p:txBody>
          <a:bodyPr/>
          <a:lstStyle/>
          <a:p>
            <a:pPr eaLnBrk="1" hangingPunct="1">
              <a:buFontTx/>
              <a:buNone/>
            </a:pPr>
            <a:r>
              <a:rPr lang="en-US" altLang="zh-CN" sz="3600"/>
              <a:t> </a:t>
            </a:r>
            <a:r>
              <a:rPr lang="zh-CN" altLang="en-US" sz="3600"/>
              <a:t>例</a:t>
            </a:r>
            <a:r>
              <a:rPr lang="en-US" altLang="zh-CN" sz="3600"/>
              <a:t>9. </a:t>
            </a:r>
            <a:r>
              <a:rPr lang="zh-CN" altLang="en-US" sz="3600"/>
              <a:t>创建基本表</a:t>
            </a:r>
            <a:r>
              <a:rPr lang="en-US" altLang="zh-CN" sz="3600"/>
              <a:t>TEST</a:t>
            </a:r>
          </a:p>
          <a:p>
            <a:pPr lvl="1" eaLnBrk="1" hangingPunct="1">
              <a:buFontTx/>
              <a:buNone/>
            </a:pPr>
            <a:r>
              <a:rPr lang="en-US" altLang="zh-CN" sz="3200"/>
              <a:t>EXEC SQL BEGIN DECLARE SECTION;</a:t>
            </a:r>
          </a:p>
          <a:p>
            <a:pPr lvl="2" eaLnBrk="1" hangingPunct="1">
              <a:buFontTx/>
              <a:buNone/>
            </a:pPr>
            <a:r>
              <a:rPr lang="en-US" altLang="zh-CN" sz="3200"/>
              <a:t>const char *stmt = "CREATE TABLE test(a int);"; </a:t>
            </a:r>
            <a:r>
              <a:rPr lang="en-US" altLang="zh-CN" sz="2800"/>
              <a:t>/* SQL</a:t>
            </a:r>
            <a:r>
              <a:rPr lang="zh-CN" altLang="en-US" sz="2800"/>
              <a:t>语句主变量*</a:t>
            </a:r>
            <a:r>
              <a:rPr lang="en-US" altLang="zh-CN" sz="2800"/>
              <a:t>/</a:t>
            </a:r>
          </a:p>
          <a:p>
            <a:pPr lvl="1" eaLnBrk="1" hangingPunct="1">
              <a:buFontTx/>
              <a:buNone/>
            </a:pPr>
            <a:r>
              <a:rPr lang="en-US" altLang="zh-CN" sz="3200"/>
              <a:t>EXEC SQL END DECLARE SECTION;</a:t>
            </a:r>
          </a:p>
          <a:p>
            <a:pPr lvl="1" eaLnBrk="1" hangingPunct="1">
              <a:buFontTx/>
              <a:buNone/>
            </a:pPr>
            <a:r>
              <a:rPr lang="en-US" altLang="zh-CN" sz="3200"/>
              <a:t>... ...</a:t>
            </a:r>
          </a:p>
          <a:p>
            <a:pPr lvl="1" eaLnBrk="1" hangingPunct="1">
              <a:buFontTx/>
              <a:buNone/>
            </a:pPr>
            <a:r>
              <a:rPr lang="en-US" altLang="zh-CN" sz="3200"/>
              <a:t>EXEC SQL EXECUTE IMMEDIATE :stmt;</a:t>
            </a:r>
          </a:p>
          <a:p>
            <a:pPr lvl="1" eaLnBrk="1" hangingPunct="1">
              <a:buFontTx/>
              <a:buNone/>
            </a:pPr>
            <a:r>
              <a:rPr lang="en-US" altLang="zh-CN" sz="3200"/>
              <a:t>/* </a:t>
            </a:r>
            <a:r>
              <a:rPr lang="zh-CN" altLang="en-US" sz="3200"/>
              <a:t>执行语句*</a:t>
            </a:r>
            <a:r>
              <a:rPr lang="en-US" altLang="zh-CN" sz="3200"/>
              <a:t>/</a:t>
            </a:r>
          </a:p>
          <a:p>
            <a:pPr lvl="1" eaLnBrk="1" hangingPunct="1"/>
            <a:endParaRPr lang="en-US" altLang="zh-CN" sz="3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DBDE28-DF07-471A-A661-0F632C5849CD}" type="slidenum">
              <a:rPr lang="en-US" altLang="zh-CN" sz="1400"/>
              <a:pPr>
                <a:spcBef>
                  <a:spcPct val="0"/>
                </a:spcBef>
                <a:buFontTx/>
                <a:buNone/>
              </a:pPr>
              <a:t>46</a:t>
            </a:fld>
            <a:endParaRPr lang="en-US" altLang="zh-CN" sz="1400"/>
          </a:p>
        </p:txBody>
      </p:sp>
      <p:sp>
        <p:nvSpPr>
          <p:cNvPr id="50179" name="Rectangle 2"/>
          <p:cNvSpPr>
            <a:spLocks noGrp="1" noChangeArrowheads="1"/>
          </p:cNvSpPr>
          <p:nvPr>
            <p:ph type="title"/>
          </p:nvPr>
        </p:nvSpPr>
        <p:spPr>
          <a:xfrm>
            <a:off x="500063" y="71438"/>
            <a:ext cx="8229600" cy="1143000"/>
          </a:xfrm>
        </p:spPr>
        <p:txBody>
          <a:bodyPr/>
          <a:lstStyle/>
          <a:p>
            <a:pPr eaLnBrk="1" hangingPunct="1"/>
            <a:r>
              <a:rPr lang="zh-CN" altLang="en-US" b="1">
                <a:solidFill>
                  <a:schemeClr val="accent2"/>
                </a:solidFill>
              </a:rPr>
              <a:t>二、动态参数</a:t>
            </a:r>
          </a:p>
        </p:txBody>
      </p:sp>
      <p:sp>
        <p:nvSpPr>
          <p:cNvPr id="48132" name="Rectangle 3"/>
          <p:cNvSpPr>
            <a:spLocks noGrp="1" noChangeArrowheads="1"/>
          </p:cNvSpPr>
          <p:nvPr>
            <p:ph type="body" idx="1"/>
          </p:nvPr>
        </p:nvSpPr>
        <p:spPr>
          <a:xfrm>
            <a:off x="250825" y="1268413"/>
            <a:ext cx="8497888" cy="5113337"/>
          </a:xfrm>
        </p:spPr>
        <p:txBody>
          <a:bodyPr/>
          <a:lstStyle/>
          <a:p>
            <a:pPr marL="609600" indent="-609600" eaLnBrk="1" hangingPunct="1"/>
            <a:r>
              <a:rPr lang="en-US" altLang="zh-CN" sz="3600"/>
              <a:t>SQL</a:t>
            </a:r>
            <a:r>
              <a:rPr lang="zh-CN" altLang="en-US" sz="3600"/>
              <a:t>语句中的可变元素</a:t>
            </a:r>
          </a:p>
          <a:p>
            <a:pPr marL="609600" indent="-609600" eaLnBrk="1" hangingPunct="1"/>
            <a:r>
              <a:rPr lang="zh-CN" altLang="en-US" sz="3600"/>
              <a:t>使用参数符号</a:t>
            </a:r>
            <a:r>
              <a:rPr lang="en-US" altLang="zh-CN" sz="3600"/>
              <a:t>(?)</a:t>
            </a:r>
            <a:r>
              <a:rPr lang="zh-CN" altLang="en-US" sz="3600"/>
              <a:t>表示该位置的数据在运行时设定</a:t>
            </a:r>
          </a:p>
          <a:p>
            <a:pPr marL="609600" indent="-609600" eaLnBrk="1" hangingPunct="1"/>
            <a:r>
              <a:rPr lang="zh-CN" altLang="en-US" sz="3600"/>
              <a:t>动态参数和主变量的区别</a:t>
            </a:r>
          </a:p>
          <a:p>
            <a:pPr marL="990600" lvl="1" indent="-533400" eaLnBrk="1" hangingPunct="1">
              <a:buFontTx/>
              <a:buAutoNum type="circleNumDbPlain"/>
            </a:pPr>
            <a:r>
              <a:rPr lang="zh-CN" altLang="en-US" sz="3600"/>
              <a:t>动态参数的输入不是编译时完成绑定</a:t>
            </a:r>
          </a:p>
          <a:p>
            <a:pPr marL="990600" lvl="1" indent="-533400" eaLnBrk="1" hangingPunct="1">
              <a:buFontTx/>
              <a:buAutoNum type="circleNumDbPlain"/>
            </a:pPr>
            <a:r>
              <a:rPr lang="zh-CN" altLang="en-US" sz="3600"/>
              <a:t>而是通过</a:t>
            </a:r>
            <a:r>
              <a:rPr lang="en-US" altLang="zh-CN" sz="3600"/>
              <a:t>(prepare)</a:t>
            </a:r>
            <a:r>
              <a:rPr lang="zh-CN" altLang="en-US" sz="3600"/>
              <a:t>语句准备主变量和执行</a:t>
            </a:r>
            <a:r>
              <a:rPr lang="en-US" altLang="zh-CN" sz="3600"/>
              <a:t>(execute)</a:t>
            </a:r>
            <a:r>
              <a:rPr lang="zh-CN" altLang="en-US" sz="3600"/>
              <a:t>时绑定数据或主变量来完成</a:t>
            </a:r>
          </a:p>
          <a:p>
            <a:pPr marL="609600" indent="-60960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8AFE647-3012-4286-B083-B0D8729DF216}" type="slidenum">
              <a:rPr lang="en-US" altLang="zh-CN" sz="1400"/>
              <a:pPr>
                <a:spcBef>
                  <a:spcPct val="0"/>
                </a:spcBef>
                <a:buFontTx/>
                <a:buNone/>
              </a:pPr>
              <a:t>47</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b="1">
                <a:solidFill>
                  <a:schemeClr val="accent2"/>
                </a:solidFill>
              </a:rPr>
              <a:t>使用动态参数的步骤</a:t>
            </a:r>
          </a:p>
        </p:txBody>
      </p:sp>
      <p:sp>
        <p:nvSpPr>
          <p:cNvPr id="49156" name="Rectangle 3"/>
          <p:cNvSpPr>
            <a:spLocks noGrp="1" noChangeArrowheads="1"/>
          </p:cNvSpPr>
          <p:nvPr>
            <p:ph type="body" idx="1"/>
          </p:nvPr>
        </p:nvSpPr>
        <p:spPr/>
        <p:txBody>
          <a:bodyPr/>
          <a:lstStyle/>
          <a:p>
            <a:pPr marL="742950" indent="-742950" eaLnBrk="1" hangingPunct="1">
              <a:buFontTx/>
              <a:buAutoNum type="arabicPeriod"/>
            </a:pPr>
            <a:r>
              <a:rPr lang="zh-CN" altLang="en-US" sz="3600"/>
              <a:t>声明</a:t>
            </a:r>
            <a:r>
              <a:rPr lang="en-US" altLang="zh-CN" sz="3600"/>
              <a:t>SQL</a:t>
            </a:r>
            <a:r>
              <a:rPr lang="zh-CN" altLang="en-US" sz="3600"/>
              <a:t>语句主变量</a:t>
            </a:r>
          </a:p>
          <a:p>
            <a:pPr marL="742950" indent="-742950" eaLnBrk="1" hangingPunct="1">
              <a:buFontTx/>
              <a:buAutoNum type="arabicPeriod"/>
            </a:pPr>
            <a:r>
              <a:rPr lang="zh-CN" altLang="en-US" sz="3600"/>
              <a:t>准备</a:t>
            </a:r>
            <a:r>
              <a:rPr lang="en-US" altLang="zh-CN" sz="3600"/>
              <a:t>SQL</a:t>
            </a:r>
            <a:r>
              <a:rPr lang="zh-CN" altLang="en-US" sz="3600"/>
              <a:t>语句</a:t>
            </a:r>
            <a:r>
              <a:rPr lang="en-US" altLang="zh-CN" sz="3600"/>
              <a:t>(PREPARE)</a:t>
            </a:r>
          </a:p>
          <a:p>
            <a:pPr marL="971550" lvl="1" indent="-514350" eaLnBrk="1" hangingPunct="1">
              <a:buFontTx/>
              <a:buNone/>
            </a:pPr>
            <a:r>
              <a:rPr lang="en-US" altLang="zh-CN" sz="3200"/>
              <a:t>	EXEC SQL PREPARE &lt;</a:t>
            </a:r>
            <a:r>
              <a:rPr lang="zh-CN" altLang="en-US" sz="3200"/>
              <a:t>语句名</a:t>
            </a:r>
            <a:r>
              <a:rPr lang="en-US" altLang="zh-CN" sz="3200"/>
              <a:t>&gt; FROM &lt;SQL</a:t>
            </a:r>
            <a:r>
              <a:rPr lang="zh-CN" altLang="en-US" sz="3200"/>
              <a:t>语句主变量</a:t>
            </a:r>
            <a:r>
              <a:rPr lang="en-US" altLang="zh-CN" sz="3200"/>
              <a:t>&gt;;</a:t>
            </a:r>
          </a:p>
          <a:p>
            <a:pPr marL="742950" indent="-742950" eaLnBrk="1" hangingPunct="1">
              <a:buFontTx/>
              <a:buAutoNum type="arabicPeriod"/>
            </a:pPr>
            <a:r>
              <a:rPr lang="zh-CN" altLang="en-US" sz="3600"/>
              <a:t>执行准备好的语句</a:t>
            </a:r>
            <a:r>
              <a:rPr lang="en-US" altLang="zh-CN" sz="3600"/>
              <a:t>(EXECUTE)</a:t>
            </a:r>
          </a:p>
          <a:p>
            <a:pPr marL="971550" lvl="1" indent="-514350" eaLnBrk="1" hangingPunct="1">
              <a:buFontTx/>
              <a:buNone/>
            </a:pPr>
            <a:r>
              <a:rPr lang="en-US" altLang="zh-CN" sz="3200"/>
              <a:t>	EXEC SQL EXECUTE &lt;</a:t>
            </a:r>
            <a:r>
              <a:rPr lang="zh-CN" altLang="en-US" sz="3200"/>
              <a:t>语句名</a:t>
            </a:r>
            <a:r>
              <a:rPr lang="en-US" altLang="zh-CN" sz="3200"/>
              <a:t>&gt; [INTO &lt;</a:t>
            </a:r>
            <a:r>
              <a:rPr lang="zh-CN" altLang="en-US" sz="3200"/>
              <a:t>主变量表</a:t>
            </a:r>
            <a:r>
              <a:rPr lang="en-US" altLang="zh-CN" sz="3200"/>
              <a:t>&gt;][USING &lt; </a:t>
            </a:r>
            <a:r>
              <a:rPr lang="zh-CN" altLang="en-US" sz="3200"/>
              <a:t>主变量或常量</a:t>
            </a:r>
            <a:r>
              <a:rPr lang="en-US" altLang="zh-CN" sz="3200"/>
              <a:t>&gt;];</a:t>
            </a:r>
          </a:p>
          <a:p>
            <a:pPr marL="742950" indent="-742950" eaLnBrk="1" hangingPunct="1"/>
            <a:endParaRPr lang="en-US" altLang="zh-CN" sz="3600"/>
          </a:p>
          <a:p>
            <a:pPr marL="742950" indent="-742950" eaLnBrk="1" hangingPunct="1"/>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9156">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3F68821-75AF-41C0-A8F1-96F384724E7E}" type="slidenum">
              <a:rPr lang="en-US" altLang="zh-CN" sz="1400"/>
              <a:pPr>
                <a:spcBef>
                  <a:spcPct val="0"/>
                </a:spcBef>
                <a:buFontTx/>
                <a:buNone/>
              </a:pPr>
              <a:t>48</a:t>
            </a:fld>
            <a:endParaRPr lang="en-US" altLang="zh-CN" sz="1400"/>
          </a:p>
        </p:txBody>
      </p:sp>
      <p:sp>
        <p:nvSpPr>
          <p:cNvPr id="56323" name="Rectangle 3"/>
          <p:cNvSpPr>
            <a:spLocks noGrp="1" noChangeArrowheads="1"/>
          </p:cNvSpPr>
          <p:nvPr>
            <p:ph type="body" idx="1"/>
          </p:nvPr>
        </p:nvSpPr>
        <p:spPr>
          <a:xfrm>
            <a:off x="323850" y="188913"/>
            <a:ext cx="8820150" cy="6335712"/>
          </a:xfrm>
        </p:spPr>
        <p:txBody>
          <a:bodyPr/>
          <a:lstStyle/>
          <a:p>
            <a:pPr eaLnBrk="1" hangingPunct="1">
              <a:lnSpc>
                <a:spcPct val="90000"/>
              </a:lnSpc>
              <a:buFontTx/>
              <a:buNone/>
            </a:pPr>
            <a:r>
              <a:rPr lang="zh-CN" altLang="en-US"/>
              <a:t>例</a:t>
            </a:r>
            <a:r>
              <a:rPr lang="en-US" altLang="zh-CN"/>
              <a:t>10. </a:t>
            </a:r>
            <a:r>
              <a:rPr lang="zh-CN" altLang="en-US"/>
              <a:t>向</a:t>
            </a:r>
            <a:r>
              <a:rPr lang="en-US" altLang="zh-CN"/>
              <a:t>TEST</a:t>
            </a:r>
            <a:r>
              <a:rPr lang="zh-CN" altLang="en-US"/>
              <a:t>中插入元组</a:t>
            </a:r>
          </a:p>
          <a:p>
            <a:pPr eaLnBrk="1" hangingPunct="1">
              <a:lnSpc>
                <a:spcPct val="90000"/>
              </a:lnSpc>
              <a:buFontTx/>
              <a:buNone/>
            </a:pPr>
            <a:r>
              <a:rPr lang="en-US" altLang="zh-CN"/>
              <a:t>EXEC SQL BEGIN DECLARE SECTION;</a:t>
            </a:r>
          </a:p>
          <a:p>
            <a:pPr lvl="1" eaLnBrk="1" hangingPunct="1">
              <a:lnSpc>
                <a:spcPct val="90000"/>
              </a:lnSpc>
            </a:pPr>
            <a:r>
              <a:rPr lang="en-US" altLang="zh-CN" sz="3200"/>
              <a:t>const char *stmt = "INSERT INTO test VALUES(</a:t>
            </a:r>
            <a:r>
              <a:rPr lang="en-US" altLang="zh-CN" sz="3200">
                <a:solidFill>
                  <a:schemeClr val="hlink"/>
                </a:solidFill>
              </a:rPr>
              <a:t>?</a:t>
            </a:r>
            <a:r>
              <a:rPr lang="en-US" altLang="zh-CN" sz="3200"/>
              <a:t>);"; /*</a:t>
            </a:r>
            <a:r>
              <a:rPr lang="zh-CN" altLang="en-US" sz="3200"/>
              <a:t>声明</a:t>
            </a:r>
            <a:r>
              <a:rPr lang="en-US" altLang="zh-CN" sz="3200"/>
              <a:t>SQL</a:t>
            </a:r>
            <a:r>
              <a:rPr lang="zh-CN" altLang="en-US" sz="3200"/>
              <a:t>主变量*</a:t>
            </a:r>
            <a:r>
              <a:rPr lang="en-US" altLang="zh-CN" sz="3200"/>
              <a:t>/</a:t>
            </a:r>
          </a:p>
          <a:p>
            <a:pPr eaLnBrk="1" hangingPunct="1">
              <a:lnSpc>
                <a:spcPct val="90000"/>
              </a:lnSpc>
              <a:buFontTx/>
              <a:buNone/>
            </a:pPr>
            <a:r>
              <a:rPr lang="en-US" altLang="zh-CN"/>
              <a:t>EXEC SQL END DECLARE SECTION;</a:t>
            </a:r>
          </a:p>
          <a:p>
            <a:pPr eaLnBrk="1" hangingPunct="1">
              <a:lnSpc>
                <a:spcPct val="90000"/>
              </a:lnSpc>
              <a:buFontTx/>
              <a:buNone/>
            </a:pPr>
            <a:r>
              <a:rPr lang="en-US" altLang="zh-CN"/>
              <a:t>... ...</a:t>
            </a:r>
          </a:p>
          <a:p>
            <a:pPr eaLnBrk="1" hangingPunct="1">
              <a:lnSpc>
                <a:spcPct val="90000"/>
              </a:lnSpc>
              <a:buFontTx/>
              <a:buNone/>
            </a:pPr>
            <a:r>
              <a:rPr lang="en-US" altLang="zh-CN"/>
              <a:t>EXEC SQL PREPARE mystmt FROM :stmt; /* </a:t>
            </a:r>
            <a:r>
              <a:rPr lang="zh-CN" altLang="en-US"/>
              <a:t>准备语句*</a:t>
            </a:r>
            <a:r>
              <a:rPr lang="en-US" altLang="zh-CN"/>
              <a:t>/</a:t>
            </a:r>
          </a:p>
          <a:p>
            <a:pPr eaLnBrk="1" hangingPunct="1">
              <a:lnSpc>
                <a:spcPct val="90000"/>
              </a:lnSpc>
              <a:buFontTx/>
              <a:buNone/>
            </a:pPr>
            <a:r>
              <a:rPr lang="en-US" altLang="zh-CN"/>
              <a:t>... ...</a:t>
            </a:r>
          </a:p>
          <a:p>
            <a:pPr eaLnBrk="1" hangingPunct="1">
              <a:lnSpc>
                <a:spcPct val="90000"/>
              </a:lnSpc>
              <a:buFontTx/>
              <a:buNone/>
            </a:pPr>
            <a:r>
              <a:rPr lang="en-US" altLang="zh-CN"/>
              <a:t>EXEC SQL EXECUTE mystmt USING </a:t>
            </a:r>
            <a:r>
              <a:rPr lang="en-US" altLang="zh-CN">
                <a:solidFill>
                  <a:schemeClr val="hlink"/>
                </a:solidFill>
              </a:rPr>
              <a:t>100</a:t>
            </a:r>
            <a:r>
              <a:rPr lang="en-US" altLang="zh-CN"/>
              <a:t>; /* </a:t>
            </a:r>
            <a:r>
              <a:rPr lang="zh-CN" altLang="en-US"/>
              <a:t>执行语句*</a:t>
            </a:r>
            <a:r>
              <a:rPr lang="en-US" altLang="zh-CN"/>
              <a:t>/</a:t>
            </a:r>
          </a:p>
          <a:p>
            <a:pPr eaLnBrk="1" hangingPunct="1">
              <a:lnSpc>
                <a:spcPct val="90000"/>
              </a:lnSpc>
              <a:buFontTx/>
              <a:buNone/>
            </a:pPr>
            <a:r>
              <a:rPr lang="en-US" altLang="zh-CN"/>
              <a:t>EXEC SQL EXECUTE mystmt USING </a:t>
            </a:r>
            <a:r>
              <a:rPr lang="en-US" altLang="zh-CN">
                <a:solidFill>
                  <a:schemeClr val="hlink"/>
                </a:solidFill>
              </a:rPr>
              <a:t>200</a:t>
            </a:r>
            <a:r>
              <a:rPr lang="en-US" altLang="zh-CN"/>
              <a:t>; /* </a:t>
            </a:r>
            <a:r>
              <a:rPr lang="zh-CN" altLang="en-US"/>
              <a:t>执行语句*</a:t>
            </a:r>
            <a:r>
              <a:rPr lang="en-US" altLang="zh-CN"/>
              <a:t>/</a:t>
            </a:r>
          </a:p>
          <a:p>
            <a:pPr eaLnBrk="1" hangingPunct="1">
              <a:lnSpc>
                <a:spcPct val="90000"/>
              </a:lnSpc>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5632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6323">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8E5CEE-71F1-4458-B1A1-43AE1021C001}" type="slidenum">
              <a:rPr lang="en-US" altLang="zh-CN" sz="1400"/>
              <a:pPr>
                <a:spcBef>
                  <a:spcPct val="0"/>
                </a:spcBef>
                <a:buFontTx/>
                <a:buNone/>
              </a:pPr>
              <a:t>49</a:t>
            </a:fld>
            <a:endParaRPr lang="en-US" altLang="zh-CN" sz="1400"/>
          </a:p>
        </p:txBody>
      </p:sp>
      <p:sp>
        <p:nvSpPr>
          <p:cNvPr id="53251" name="Rectangle 2"/>
          <p:cNvSpPr>
            <a:spLocks noGrp="1" noChangeArrowheads="1"/>
          </p:cNvSpPr>
          <p:nvPr>
            <p:ph type="title"/>
          </p:nvPr>
        </p:nvSpPr>
        <p:spPr/>
        <p:txBody>
          <a:bodyPr/>
          <a:lstStyle/>
          <a:p>
            <a:pPr eaLnBrk="1" hangingPunct="1"/>
            <a:r>
              <a:rPr lang="en-US" altLang="zh-CN" b="1">
                <a:solidFill>
                  <a:schemeClr val="accent2"/>
                </a:solidFill>
              </a:rPr>
              <a:t>8.1.6 </a:t>
            </a:r>
            <a:r>
              <a:rPr lang="zh-CN" altLang="en-US" b="1">
                <a:solidFill>
                  <a:schemeClr val="accent2"/>
                </a:solidFill>
              </a:rPr>
              <a:t>小结</a:t>
            </a:r>
          </a:p>
        </p:txBody>
      </p:sp>
      <p:sp>
        <p:nvSpPr>
          <p:cNvPr id="51204" name="Rectangle 3"/>
          <p:cNvSpPr>
            <a:spLocks noGrp="1" noChangeArrowheads="1"/>
          </p:cNvSpPr>
          <p:nvPr>
            <p:ph type="body" idx="1"/>
          </p:nvPr>
        </p:nvSpPr>
        <p:spPr>
          <a:xfrm>
            <a:off x="468313" y="1412875"/>
            <a:ext cx="8229600" cy="5040313"/>
          </a:xfrm>
        </p:spPr>
        <p:txBody>
          <a:bodyPr/>
          <a:lstStyle/>
          <a:p>
            <a:pPr marL="609600" indent="-609600" eaLnBrk="1" hangingPunct="1"/>
            <a:r>
              <a:rPr lang="zh-CN" altLang="en-US" sz="4000"/>
              <a:t>在嵌入式</a:t>
            </a:r>
            <a:r>
              <a:rPr lang="en-US" altLang="zh-CN" sz="4000"/>
              <a:t>SQL</a:t>
            </a:r>
            <a:r>
              <a:rPr lang="zh-CN" altLang="en-US" sz="4000"/>
              <a:t>中，</a:t>
            </a:r>
            <a:r>
              <a:rPr lang="en-US" altLang="zh-CN" sz="4000"/>
              <a:t>SQL</a:t>
            </a:r>
            <a:r>
              <a:rPr lang="zh-CN" altLang="en-US" sz="4000"/>
              <a:t>语句与主语言语句分工非常明确</a:t>
            </a:r>
          </a:p>
          <a:p>
            <a:pPr marL="609600" indent="-609600" eaLnBrk="1" hangingPunct="1"/>
            <a:r>
              <a:rPr lang="en-US" altLang="zh-CN" sz="4000"/>
              <a:t>SQL</a:t>
            </a:r>
            <a:r>
              <a:rPr lang="zh-CN" altLang="en-US" sz="4000"/>
              <a:t>语句直接与数据库打交道，取出数据库中的数据</a:t>
            </a:r>
          </a:p>
          <a:p>
            <a:pPr marL="609600" indent="-609600" eaLnBrk="1" hangingPunct="1"/>
            <a:r>
              <a:rPr lang="zh-CN" altLang="en-US" sz="4000"/>
              <a:t>主语言语句</a:t>
            </a:r>
          </a:p>
          <a:p>
            <a:pPr marL="990600" lvl="1" indent="-533400" eaLnBrk="1" hangingPunct="1">
              <a:buFontTx/>
              <a:buAutoNum type="circleNumDbPlain"/>
            </a:pPr>
            <a:r>
              <a:rPr lang="zh-CN" altLang="en-US" sz="3600"/>
              <a:t>控制程序流程</a:t>
            </a:r>
          </a:p>
          <a:p>
            <a:pPr marL="990600" lvl="1" indent="-533400" eaLnBrk="1" hangingPunct="1">
              <a:buFontTx/>
              <a:buAutoNum type="circleNumDbPlain"/>
            </a:pPr>
            <a:r>
              <a:rPr lang="zh-CN" altLang="en-US" sz="3600"/>
              <a:t>对取出的数据做进一步加工处理</a:t>
            </a:r>
          </a:p>
          <a:p>
            <a:pPr marL="609600" indent="-609600"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0B01F6-0201-4F99-81FD-A452E3AECB83}" type="slidenum">
              <a:rPr lang="en-US" altLang="zh-CN" sz="1400"/>
              <a:pPr>
                <a:spcBef>
                  <a:spcPct val="0"/>
                </a:spcBef>
                <a:buFontTx/>
                <a:buNone/>
              </a:pPr>
              <a:t>5</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b="1">
                <a:solidFill>
                  <a:schemeClr val="accent2"/>
                </a:solidFill>
              </a:rPr>
              <a:t>8.1 </a:t>
            </a:r>
            <a:r>
              <a:rPr lang="zh-CN" altLang="en-US" b="1">
                <a:solidFill>
                  <a:schemeClr val="accent2"/>
                </a:solidFill>
              </a:rPr>
              <a:t>嵌入式</a:t>
            </a:r>
            <a:r>
              <a:rPr lang="en-US" altLang="zh-CN" b="1">
                <a:solidFill>
                  <a:schemeClr val="accent2"/>
                </a:solidFill>
              </a:rPr>
              <a:t>SQL</a:t>
            </a:r>
          </a:p>
        </p:txBody>
      </p:sp>
      <p:sp>
        <p:nvSpPr>
          <p:cNvPr id="8196" name="Rectangle 3"/>
          <p:cNvSpPr>
            <a:spLocks noGrp="1" noChangeArrowheads="1"/>
          </p:cNvSpPr>
          <p:nvPr>
            <p:ph type="body" idx="1"/>
          </p:nvPr>
        </p:nvSpPr>
        <p:spPr>
          <a:xfrm>
            <a:off x="395288" y="1412875"/>
            <a:ext cx="8147050" cy="4525963"/>
          </a:xfrm>
        </p:spPr>
        <p:txBody>
          <a:bodyPr/>
          <a:lstStyle/>
          <a:p>
            <a:pPr marL="1160463" indent="-1160463" eaLnBrk="1" hangingPunct="1">
              <a:buFontTx/>
              <a:buNone/>
              <a:tabLst>
                <a:tab pos="715963" algn="l"/>
              </a:tabLst>
            </a:pPr>
            <a:r>
              <a:rPr lang="en-US" altLang="zh-CN" sz="3600" b="1"/>
              <a:t>8.1.1 </a:t>
            </a:r>
            <a:r>
              <a:rPr lang="zh-CN" altLang="en-US" sz="3600"/>
              <a:t>嵌入式</a:t>
            </a:r>
            <a:r>
              <a:rPr lang="en-US" altLang="zh-CN" sz="3600" b="1"/>
              <a:t>SQL</a:t>
            </a:r>
            <a:r>
              <a:rPr lang="zh-CN" altLang="en-US" sz="3600"/>
              <a:t>的处理过程</a:t>
            </a:r>
          </a:p>
          <a:p>
            <a:pPr marL="1160463" indent="-1160463" eaLnBrk="1" hangingPunct="1">
              <a:buFontTx/>
              <a:buNone/>
              <a:tabLst>
                <a:tab pos="715963" algn="l"/>
              </a:tabLst>
            </a:pPr>
            <a:r>
              <a:rPr lang="en-US" altLang="zh-CN" sz="3600" b="1"/>
              <a:t>8.1.2 </a:t>
            </a:r>
            <a:r>
              <a:rPr lang="zh-CN" altLang="en-US" sz="3600"/>
              <a:t>嵌入式</a:t>
            </a:r>
            <a:r>
              <a:rPr lang="en-US" altLang="zh-CN" sz="3600" b="1"/>
              <a:t>SQL</a:t>
            </a:r>
            <a:r>
              <a:rPr lang="zh-CN" altLang="en-US" sz="3600"/>
              <a:t>语句与主语言之间的     通信</a:t>
            </a:r>
          </a:p>
          <a:p>
            <a:pPr marL="1160463" indent="-1160463" eaLnBrk="1" hangingPunct="1">
              <a:buFontTx/>
              <a:buNone/>
              <a:tabLst>
                <a:tab pos="715963" algn="l"/>
              </a:tabLst>
            </a:pPr>
            <a:r>
              <a:rPr lang="en-US" altLang="zh-CN" sz="3600" b="1"/>
              <a:t>8.1.3 </a:t>
            </a:r>
            <a:r>
              <a:rPr lang="zh-CN" altLang="en-US" sz="3600"/>
              <a:t>不使用游标的</a:t>
            </a:r>
            <a:r>
              <a:rPr lang="en-US" altLang="zh-CN" sz="3600" b="1"/>
              <a:t>SQL</a:t>
            </a:r>
            <a:r>
              <a:rPr lang="zh-CN" altLang="en-US" sz="3600"/>
              <a:t>语句</a:t>
            </a:r>
          </a:p>
          <a:p>
            <a:pPr marL="1160463" indent="-1160463" eaLnBrk="1" hangingPunct="1">
              <a:buFontTx/>
              <a:buNone/>
              <a:tabLst>
                <a:tab pos="715963" algn="l"/>
              </a:tabLst>
            </a:pPr>
            <a:r>
              <a:rPr lang="en-US" altLang="zh-CN" sz="3600" b="1"/>
              <a:t>8.1.4 </a:t>
            </a:r>
            <a:r>
              <a:rPr lang="zh-CN" altLang="en-US" sz="3600"/>
              <a:t>使用游标的</a:t>
            </a:r>
            <a:r>
              <a:rPr lang="en-US" altLang="zh-CN" sz="3600" b="1"/>
              <a:t>SQL</a:t>
            </a:r>
            <a:r>
              <a:rPr lang="zh-CN" altLang="en-US" sz="3600"/>
              <a:t>语句</a:t>
            </a:r>
          </a:p>
          <a:p>
            <a:pPr marL="1160463" indent="-1160463" eaLnBrk="1" hangingPunct="1">
              <a:buFontTx/>
              <a:buNone/>
              <a:tabLst>
                <a:tab pos="715963" algn="l"/>
              </a:tabLst>
            </a:pPr>
            <a:r>
              <a:rPr lang="en-US" altLang="zh-CN" sz="3600" b="1"/>
              <a:t>8.1.5 </a:t>
            </a:r>
            <a:r>
              <a:rPr lang="zh-CN" altLang="en-US" sz="3600"/>
              <a:t>动态</a:t>
            </a:r>
            <a:r>
              <a:rPr lang="en-US" altLang="zh-CN" sz="3600" b="1"/>
              <a:t>SQL</a:t>
            </a:r>
          </a:p>
          <a:p>
            <a:pPr marL="1160463" indent="-1160463" eaLnBrk="1" hangingPunct="1">
              <a:buFontTx/>
              <a:buNone/>
              <a:tabLst>
                <a:tab pos="715963" algn="l"/>
              </a:tabLst>
            </a:pPr>
            <a:r>
              <a:rPr lang="en-US" altLang="zh-CN" sz="3600" b="1"/>
              <a:t>8.1.6 </a:t>
            </a:r>
            <a:r>
              <a:rPr lang="zh-CN" altLang="en-US" sz="3600"/>
              <a:t>小结</a:t>
            </a:r>
          </a:p>
          <a:p>
            <a:pPr marL="1160463" indent="-1160463" eaLnBrk="1" hangingPunct="1">
              <a:tabLst>
                <a:tab pos="715963" algn="l"/>
              </a:tabLst>
            </a:pPr>
            <a:endParaRPr lang="en-US" altLang="zh-CN" sz="3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66D51A9-C4BA-4E04-BD80-AE5D5F319562}" type="slidenum">
              <a:rPr lang="en-US" altLang="zh-CN" sz="1400"/>
              <a:pPr>
                <a:spcBef>
                  <a:spcPct val="0"/>
                </a:spcBef>
                <a:buFontTx/>
                <a:buNone/>
              </a:pPr>
              <a:t>50</a:t>
            </a:fld>
            <a:endParaRPr lang="en-US" altLang="zh-CN" sz="1400"/>
          </a:p>
        </p:txBody>
      </p:sp>
      <p:sp>
        <p:nvSpPr>
          <p:cNvPr id="54275" name="Rectangle 3"/>
          <p:cNvSpPr>
            <a:spLocks noGrp="1" noChangeArrowheads="1"/>
          </p:cNvSpPr>
          <p:nvPr>
            <p:ph type="body" idx="1"/>
          </p:nvPr>
        </p:nvSpPr>
        <p:spPr>
          <a:xfrm>
            <a:off x="457200" y="620713"/>
            <a:ext cx="8229600" cy="5505450"/>
          </a:xfrm>
        </p:spPr>
        <p:txBody>
          <a:bodyPr/>
          <a:lstStyle/>
          <a:p>
            <a:pPr eaLnBrk="1" hangingPunct="1"/>
            <a:r>
              <a:rPr lang="en-US" altLang="zh-CN" sz="3600"/>
              <a:t>SQL</a:t>
            </a:r>
            <a:r>
              <a:rPr lang="zh-CN" altLang="en-US" sz="3600"/>
              <a:t>语言是面向集合的，一条</a:t>
            </a:r>
            <a:r>
              <a:rPr lang="en-US" altLang="zh-CN" sz="3600"/>
              <a:t>SQL</a:t>
            </a:r>
            <a:r>
              <a:rPr lang="zh-CN" altLang="en-US" sz="3600"/>
              <a:t>语句原则上可以产生或处理多条记录</a:t>
            </a:r>
          </a:p>
          <a:p>
            <a:pPr eaLnBrk="1" hangingPunct="1"/>
            <a:r>
              <a:rPr lang="zh-CN" altLang="en-US" sz="3600"/>
              <a:t>主语言是面向记录的，一组主变量一次只能存放一条记录</a:t>
            </a:r>
          </a:p>
          <a:p>
            <a:pPr lvl="1" eaLnBrk="1" hangingPunct="1"/>
            <a:r>
              <a:rPr lang="zh-CN" altLang="en-US" sz="3600"/>
              <a:t>仅使用主变量并不能完全满足</a:t>
            </a:r>
            <a:r>
              <a:rPr lang="en-US" altLang="zh-CN" sz="3600"/>
              <a:t>SQL</a:t>
            </a:r>
            <a:r>
              <a:rPr lang="zh-CN" altLang="en-US" sz="3600"/>
              <a:t>语句向应用程序输出数据的要求</a:t>
            </a:r>
          </a:p>
          <a:p>
            <a:pPr lvl="1" eaLnBrk="1" hangingPunct="1"/>
            <a:r>
              <a:rPr lang="zh-CN" altLang="en-US" sz="3600"/>
              <a:t>嵌入式</a:t>
            </a:r>
            <a:r>
              <a:rPr lang="en-US" altLang="zh-CN" sz="3600"/>
              <a:t>SQL</a:t>
            </a:r>
            <a:r>
              <a:rPr lang="zh-CN" altLang="en-US" sz="3600"/>
              <a:t>引入了游标的概念，用来协调这两种不同的处理方式</a:t>
            </a:r>
          </a:p>
          <a:p>
            <a:pPr eaLnBrk="1" hangingPunct="1"/>
            <a:endParaRPr lang="en-US" altLang="zh-CN" sz="4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00D4F4-56B3-4A86-BF08-B5A3857C2CBB}" type="slidenum">
              <a:rPr lang="en-US" altLang="zh-CN" sz="1400"/>
              <a:pPr>
                <a:spcBef>
                  <a:spcPct val="0"/>
                </a:spcBef>
                <a:buFontTx/>
                <a:buNone/>
              </a:pPr>
              <a:t>51</a:t>
            </a:fld>
            <a:endParaRPr lang="en-US" altLang="zh-CN" sz="1400"/>
          </a:p>
        </p:txBody>
      </p:sp>
      <p:sp>
        <p:nvSpPr>
          <p:cNvPr id="55299" name="Rectangle 2"/>
          <p:cNvSpPr>
            <a:spLocks noGrp="1" noChangeArrowheads="1"/>
          </p:cNvSpPr>
          <p:nvPr>
            <p:ph type="title"/>
          </p:nvPr>
        </p:nvSpPr>
        <p:spPr/>
        <p:txBody>
          <a:bodyPr/>
          <a:lstStyle/>
          <a:p>
            <a:pPr eaLnBrk="1" hangingPunct="1"/>
            <a:r>
              <a:rPr lang="en-US" altLang="zh-CN" b="1">
                <a:solidFill>
                  <a:schemeClr val="accent2"/>
                </a:solidFill>
              </a:rPr>
              <a:t>8.2 </a:t>
            </a:r>
            <a:r>
              <a:rPr lang="zh-CN" altLang="en-US" b="1">
                <a:solidFill>
                  <a:schemeClr val="accent2"/>
                </a:solidFill>
              </a:rPr>
              <a:t>过程化</a:t>
            </a:r>
            <a:r>
              <a:rPr lang="en-US" altLang="zh-CN" b="1">
                <a:solidFill>
                  <a:schemeClr val="accent2"/>
                </a:solidFill>
              </a:rPr>
              <a:t>SQL</a:t>
            </a:r>
            <a:endParaRPr lang="zh-CN" altLang="en-US" b="1">
              <a:solidFill>
                <a:schemeClr val="accent2"/>
              </a:solidFill>
            </a:endParaRPr>
          </a:p>
        </p:txBody>
      </p:sp>
      <p:sp>
        <p:nvSpPr>
          <p:cNvPr id="55300" name="Rectangle 3"/>
          <p:cNvSpPr>
            <a:spLocks noGrp="1" noChangeArrowheads="1"/>
          </p:cNvSpPr>
          <p:nvPr>
            <p:ph type="body" idx="1"/>
          </p:nvPr>
        </p:nvSpPr>
        <p:spPr/>
        <p:txBody>
          <a:bodyPr/>
          <a:lstStyle/>
          <a:p>
            <a:pPr eaLnBrk="1" hangingPunct="1">
              <a:buFontTx/>
              <a:buNone/>
            </a:pPr>
            <a:r>
              <a:rPr lang="en-US" altLang="zh-CN" sz="4000"/>
              <a:t>8.2.1 </a:t>
            </a:r>
            <a:r>
              <a:rPr lang="zh-CN" altLang="en-US" sz="4000"/>
              <a:t>过程化</a:t>
            </a:r>
            <a:r>
              <a:rPr lang="en-US" altLang="zh-CN" sz="4000"/>
              <a:t>SQL</a:t>
            </a:r>
            <a:r>
              <a:rPr lang="zh-CN" altLang="en-US" sz="4000"/>
              <a:t>的块结构</a:t>
            </a:r>
          </a:p>
          <a:p>
            <a:pPr eaLnBrk="1" hangingPunct="1">
              <a:buFontTx/>
              <a:buNone/>
            </a:pPr>
            <a:r>
              <a:rPr lang="en-US" altLang="zh-CN" sz="4000"/>
              <a:t>8.2.2 </a:t>
            </a:r>
            <a:r>
              <a:rPr lang="zh-CN" altLang="en-US" sz="4000"/>
              <a:t>变量和常量的定义</a:t>
            </a:r>
          </a:p>
          <a:p>
            <a:pPr eaLnBrk="1" hangingPunct="1">
              <a:buFontTx/>
              <a:buNone/>
            </a:pPr>
            <a:r>
              <a:rPr lang="en-US" altLang="zh-CN" sz="4000"/>
              <a:t>8.2.3 </a:t>
            </a:r>
            <a:r>
              <a:rPr lang="zh-CN" altLang="en-US" sz="4000"/>
              <a:t>流程控制</a:t>
            </a:r>
          </a:p>
          <a:p>
            <a:pPr eaLnBrk="1" hangingPunct="1"/>
            <a:endParaRPr lang="en-US" altLang="zh-CN" sz="4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7828A2-88D2-48C7-B733-D7344DB229BF}" type="slidenum">
              <a:rPr lang="en-US" altLang="zh-CN" sz="1400"/>
              <a:pPr>
                <a:spcBef>
                  <a:spcPct val="0"/>
                </a:spcBef>
                <a:buFontTx/>
                <a:buNone/>
              </a:pPr>
              <a:t>52</a:t>
            </a:fld>
            <a:endParaRPr lang="en-US" altLang="zh-CN" sz="1400"/>
          </a:p>
        </p:txBody>
      </p:sp>
      <p:sp>
        <p:nvSpPr>
          <p:cNvPr id="56323" name="Rectangle 2"/>
          <p:cNvSpPr>
            <a:spLocks noGrp="1" noChangeArrowheads="1"/>
          </p:cNvSpPr>
          <p:nvPr>
            <p:ph type="title"/>
          </p:nvPr>
        </p:nvSpPr>
        <p:spPr/>
        <p:txBody>
          <a:bodyPr/>
          <a:lstStyle/>
          <a:p>
            <a:pPr eaLnBrk="1" hangingPunct="1"/>
            <a:r>
              <a:rPr lang="en-US" altLang="zh-CN" b="1">
                <a:solidFill>
                  <a:schemeClr val="accent2"/>
                </a:solidFill>
              </a:rPr>
              <a:t>8.2.1 PL/SQL</a:t>
            </a:r>
            <a:r>
              <a:rPr lang="zh-CN" altLang="en-US" b="1">
                <a:solidFill>
                  <a:schemeClr val="accent2"/>
                </a:solidFill>
              </a:rPr>
              <a:t>的块结构</a:t>
            </a:r>
          </a:p>
        </p:txBody>
      </p:sp>
      <p:sp>
        <p:nvSpPr>
          <p:cNvPr id="55300" name="Rectangle 3"/>
          <p:cNvSpPr>
            <a:spLocks noGrp="1" noChangeArrowheads="1"/>
          </p:cNvSpPr>
          <p:nvPr>
            <p:ph type="body" idx="1"/>
          </p:nvPr>
        </p:nvSpPr>
        <p:spPr/>
        <p:txBody>
          <a:bodyPr/>
          <a:lstStyle/>
          <a:p>
            <a:pPr marL="609600" indent="-609600" eaLnBrk="1" hangingPunct="1"/>
            <a:r>
              <a:rPr lang="en-US" altLang="zh-CN" sz="4000"/>
              <a:t>SQL</a:t>
            </a:r>
            <a:r>
              <a:rPr lang="zh-CN" altLang="en-US" sz="4000"/>
              <a:t>的扩展</a:t>
            </a:r>
          </a:p>
          <a:p>
            <a:pPr marL="609600" indent="-609600" eaLnBrk="1" hangingPunct="1"/>
            <a:r>
              <a:rPr lang="zh-CN" altLang="en-US" sz="4000"/>
              <a:t>增加了过程化语句功能</a:t>
            </a:r>
          </a:p>
          <a:p>
            <a:pPr marL="609600" indent="-609600" eaLnBrk="1" hangingPunct="1"/>
            <a:r>
              <a:rPr lang="zh-CN" altLang="en-US" sz="4000"/>
              <a:t>基本结构是块</a:t>
            </a:r>
          </a:p>
          <a:p>
            <a:pPr marL="990600" lvl="1" indent="-533400" eaLnBrk="1" hangingPunct="1">
              <a:buFontTx/>
              <a:buAutoNum type="circleNumDbPlain"/>
            </a:pPr>
            <a:r>
              <a:rPr lang="zh-CN" altLang="en-US" sz="4000"/>
              <a:t>块之间可以互相嵌套</a:t>
            </a:r>
          </a:p>
          <a:p>
            <a:pPr marL="990600" lvl="1" indent="-533400" eaLnBrk="1" hangingPunct="1">
              <a:buFontTx/>
              <a:buAutoNum type="circleNumDbPlain"/>
            </a:pPr>
            <a:r>
              <a:rPr lang="zh-CN" altLang="en-US" sz="4000"/>
              <a:t>每个块完成一个逻辑操作</a:t>
            </a:r>
          </a:p>
          <a:p>
            <a:pPr marL="609600" indent="-609600" eaLnBrk="1" hangingPunct="1"/>
            <a:endParaRPr lang="en-US" altLang="zh-CN" sz="4400"/>
          </a:p>
        </p:txBody>
      </p:sp>
      <p:sp>
        <p:nvSpPr>
          <p:cNvPr id="61444" name="Rectangle 4"/>
          <p:cNvSpPr>
            <a:spLocks noChangeArrowheads="1"/>
          </p:cNvSpPr>
          <p:nvPr/>
        </p:nvSpPr>
        <p:spPr bwMode="auto">
          <a:xfrm>
            <a:off x="5724525" y="1268413"/>
            <a:ext cx="3168650" cy="108108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Procedural Language/Structured Query Language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816549-315B-4E22-8656-681A14D23A4D}" type="slidenum">
              <a:rPr lang="en-US" altLang="zh-CN" sz="1400"/>
              <a:pPr>
                <a:spcBef>
                  <a:spcPct val="0"/>
                </a:spcBef>
                <a:buFontTx/>
                <a:buNone/>
              </a:pPr>
              <a:t>53</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b="1">
                <a:solidFill>
                  <a:schemeClr val="accent2"/>
                </a:solidFill>
              </a:rPr>
              <a:t>PL/SQL</a:t>
            </a:r>
            <a:r>
              <a:rPr lang="zh-CN" altLang="en-US" b="1">
                <a:solidFill>
                  <a:schemeClr val="accent2"/>
                </a:solidFill>
              </a:rPr>
              <a:t>的块结构</a:t>
            </a:r>
          </a:p>
        </p:txBody>
      </p:sp>
      <p:sp>
        <p:nvSpPr>
          <p:cNvPr id="57348" name="Rectangle 3"/>
          <p:cNvSpPr>
            <a:spLocks noGrp="1" noChangeArrowheads="1"/>
          </p:cNvSpPr>
          <p:nvPr>
            <p:ph type="body" idx="1"/>
          </p:nvPr>
        </p:nvSpPr>
        <p:spPr/>
        <p:txBody>
          <a:bodyPr/>
          <a:lstStyle/>
          <a:p>
            <a:pPr eaLnBrk="1" hangingPunct="1">
              <a:buFontTx/>
              <a:buNone/>
            </a:pPr>
            <a:r>
              <a:rPr lang="en-US" altLang="zh-CN" sz="3600" b="1"/>
              <a:t>1.</a:t>
            </a:r>
            <a:r>
              <a:rPr lang="zh-CN" altLang="en-US" sz="3600"/>
              <a:t>定义部分</a:t>
            </a:r>
          </a:p>
          <a:p>
            <a:pPr lvl="1" eaLnBrk="1" hangingPunct="1"/>
            <a:r>
              <a:rPr lang="en-US" altLang="zh-CN" sz="3600"/>
              <a:t>DECLARE</a:t>
            </a:r>
          </a:p>
          <a:p>
            <a:pPr lvl="1" eaLnBrk="1" hangingPunct="1"/>
            <a:r>
              <a:rPr lang="en-US" altLang="zh-CN" sz="3600"/>
              <a:t>------</a:t>
            </a:r>
            <a:r>
              <a:rPr lang="zh-CN" altLang="en-US" sz="3600"/>
              <a:t>变量、常量、游标、异常等</a:t>
            </a:r>
          </a:p>
          <a:p>
            <a:pPr lvl="1" eaLnBrk="1" hangingPunct="1"/>
            <a:r>
              <a:rPr lang="zh-CN" altLang="en-US" sz="3600"/>
              <a:t>定义的变量、常量等只能在该基本块中使用</a:t>
            </a:r>
          </a:p>
          <a:p>
            <a:pPr lvl="1" eaLnBrk="1" hangingPunct="1"/>
            <a:r>
              <a:rPr lang="zh-CN" altLang="en-US" sz="3600"/>
              <a:t>当基本块执行结束时，定义就不再存在</a:t>
            </a:r>
          </a:p>
          <a:p>
            <a:pPr eaLnBrk="1" hangingPunct="1"/>
            <a:endParaRPr lang="en-US" altLang="zh-CN" sz="4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B96D7B2-5596-4EA8-A701-BF2180990B47}" type="slidenum">
              <a:rPr lang="en-US" altLang="zh-CN" sz="1400"/>
              <a:pPr>
                <a:spcBef>
                  <a:spcPct val="0"/>
                </a:spcBef>
                <a:buFontTx/>
                <a:buNone/>
              </a:pPr>
              <a:t>54</a:t>
            </a:fld>
            <a:endParaRPr lang="en-US" altLang="zh-CN" sz="1400"/>
          </a:p>
        </p:txBody>
      </p:sp>
      <p:sp>
        <p:nvSpPr>
          <p:cNvPr id="58371" name="Rectangle 2"/>
          <p:cNvSpPr>
            <a:spLocks noGrp="1" noChangeArrowheads="1"/>
          </p:cNvSpPr>
          <p:nvPr>
            <p:ph type="title"/>
          </p:nvPr>
        </p:nvSpPr>
        <p:spPr/>
        <p:txBody>
          <a:bodyPr/>
          <a:lstStyle/>
          <a:p>
            <a:pPr eaLnBrk="1" hangingPunct="1"/>
            <a:r>
              <a:rPr lang="en-US" altLang="zh-CN" b="1">
                <a:solidFill>
                  <a:schemeClr val="accent2"/>
                </a:solidFill>
              </a:rPr>
              <a:t>PL/SQL</a:t>
            </a:r>
            <a:r>
              <a:rPr lang="zh-CN" altLang="en-US" b="1">
                <a:solidFill>
                  <a:schemeClr val="accent2"/>
                </a:solidFill>
              </a:rPr>
              <a:t>的块结构</a:t>
            </a:r>
          </a:p>
        </p:txBody>
      </p:sp>
      <p:sp>
        <p:nvSpPr>
          <p:cNvPr id="58372" name="Rectangle 3"/>
          <p:cNvSpPr>
            <a:spLocks noGrp="1" noChangeArrowheads="1"/>
          </p:cNvSpPr>
          <p:nvPr>
            <p:ph type="body" idx="1"/>
          </p:nvPr>
        </p:nvSpPr>
        <p:spPr>
          <a:xfrm>
            <a:off x="457200" y="1600200"/>
            <a:ext cx="7715250" cy="4525963"/>
          </a:xfrm>
        </p:spPr>
        <p:txBody>
          <a:bodyPr/>
          <a:lstStyle/>
          <a:p>
            <a:pPr eaLnBrk="1" hangingPunct="1">
              <a:buFontTx/>
              <a:buNone/>
            </a:pPr>
            <a:r>
              <a:rPr lang="en-US" altLang="zh-CN" sz="4000" b="1"/>
              <a:t>2.</a:t>
            </a:r>
            <a:r>
              <a:rPr lang="zh-CN" altLang="en-US" sz="4000"/>
              <a:t>执行部分</a:t>
            </a:r>
          </a:p>
          <a:p>
            <a:pPr lvl="1" eaLnBrk="1" hangingPunct="1">
              <a:buFontTx/>
              <a:buNone/>
            </a:pPr>
            <a:r>
              <a:rPr lang="en-US" altLang="zh-CN" sz="3600"/>
              <a:t>BEGIN</a:t>
            </a:r>
          </a:p>
          <a:p>
            <a:pPr lvl="2" eaLnBrk="1" hangingPunct="1"/>
            <a:r>
              <a:rPr lang="en-US" altLang="zh-CN" sz="3600"/>
              <a:t>------SQL</a:t>
            </a:r>
            <a:r>
              <a:rPr lang="zh-CN" altLang="en-US" sz="3600"/>
              <a:t>语句、</a:t>
            </a:r>
            <a:r>
              <a:rPr lang="en-US" altLang="zh-CN" sz="3600"/>
              <a:t>PL/SQL</a:t>
            </a:r>
            <a:r>
              <a:rPr lang="zh-CN" altLang="en-US" sz="3600"/>
              <a:t>的流程控制语句</a:t>
            </a:r>
          </a:p>
          <a:p>
            <a:pPr lvl="2" eaLnBrk="1" hangingPunct="1"/>
            <a:r>
              <a:rPr lang="en-US" altLang="zh-CN" sz="3600"/>
              <a:t>EXCEPTION</a:t>
            </a:r>
          </a:p>
          <a:p>
            <a:pPr lvl="2" eaLnBrk="1" hangingPunct="1"/>
            <a:r>
              <a:rPr lang="en-US" altLang="zh-CN" sz="3600"/>
              <a:t>------</a:t>
            </a:r>
            <a:r>
              <a:rPr lang="zh-CN" altLang="en-US" sz="3600"/>
              <a:t>异常处理部分</a:t>
            </a:r>
          </a:p>
          <a:p>
            <a:pPr lvl="1" eaLnBrk="1" hangingPunct="1">
              <a:buFontTx/>
              <a:buNone/>
            </a:pPr>
            <a:r>
              <a:rPr lang="en-US" altLang="zh-CN" sz="3600"/>
              <a:t>END;</a:t>
            </a:r>
          </a:p>
          <a:p>
            <a:pPr eaLnBrk="1" hangingPunct="1"/>
            <a:endParaRPr lang="en-US" altLang="zh-CN" sz="4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9B0A017-0BD7-4684-A12A-3E907209D73E}" type="slidenum">
              <a:rPr lang="en-US" altLang="zh-CN" sz="1400"/>
              <a:pPr>
                <a:spcBef>
                  <a:spcPct val="0"/>
                </a:spcBef>
                <a:buFontTx/>
                <a:buNone/>
              </a:pPr>
              <a:t>55</a:t>
            </a:fld>
            <a:endParaRPr lang="en-US" altLang="zh-CN" sz="1400"/>
          </a:p>
        </p:txBody>
      </p:sp>
      <p:sp>
        <p:nvSpPr>
          <p:cNvPr id="59395" name="Rectangle 2"/>
          <p:cNvSpPr>
            <a:spLocks noGrp="1" noChangeArrowheads="1"/>
          </p:cNvSpPr>
          <p:nvPr>
            <p:ph type="title"/>
          </p:nvPr>
        </p:nvSpPr>
        <p:spPr>
          <a:xfrm>
            <a:off x="457200" y="44450"/>
            <a:ext cx="8229600" cy="1143000"/>
          </a:xfrm>
        </p:spPr>
        <p:txBody>
          <a:bodyPr/>
          <a:lstStyle/>
          <a:p>
            <a:pPr eaLnBrk="1" hangingPunct="1"/>
            <a:r>
              <a:rPr lang="en-US" altLang="zh-CN" b="1">
                <a:solidFill>
                  <a:schemeClr val="accent2"/>
                </a:solidFill>
              </a:rPr>
              <a:t>8.2.2 PL/SQL</a:t>
            </a:r>
            <a:r>
              <a:rPr lang="zh-CN" altLang="en-US" b="1">
                <a:solidFill>
                  <a:schemeClr val="accent2"/>
                </a:solidFill>
              </a:rPr>
              <a:t>变量和常量的定义</a:t>
            </a:r>
          </a:p>
        </p:txBody>
      </p:sp>
      <p:sp>
        <p:nvSpPr>
          <p:cNvPr id="64515" name="Rectangle 3"/>
          <p:cNvSpPr>
            <a:spLocks noGrp="1" noChangeArrowheads="1"/>
          </p:cNvSpPr>
          <p:nvPr>
            <p:ph type="body" idx="1"/>
          </p:nvPr>
        </p:nvSpPr>
        <p:spPr>
          <a:xfrm>
            <a:off x="215900" y="1152525"/>
            <a:ext cx="8748713" cy="5229225"/>
          </a:xfrm>
        </p:spPr>
        <p:txBody>
          <a:bodyPr/>
          <a:lstStyle/>
          <a:p>
            <a:pPr eaLnBrk="1" hangingPunct="1"/>
            <a:r>
              <a:rPr lang="zh-CN" altLang="en-US" sz="3600"/>
              <a:t>变量名  数据类型［［</a:t>
            </a:r>
            <a:r>
              <a:rPr lang="en-US" altLang="zh-CN" sz="3600"/>
              <a:t>NOT NULL</a:t>
            </a:r>
            <a:r>
              <a:rPr lang="zh-CN" altLang="en-US" sz="3600"/>
              <a:t>］</a:t>
            </a:r>
            <a:r>
              <a:rPr lang="en-US" altLang="zh-CN" sz="3600"/>
              <a:t>:=</a:t>
            </a:r>
            <a:r>
              <a:rPr lang="zh-CN" altLang="en-US" sz="3600"/>
              <a:t>初值表达式］或 变量名 数据类型［［</a:t>
            </a:r>
            <a:r>
              <a:rPr lang="en-US" altLang="zh-CN" sz="3600"/>
              <a:t>NOT NULL</a:t>
            </a:r>
            <a:r>
              <a:rPr lang="zh-CN" altLang="en-US" sz="3600"/>
              <a:t>］初值表达式］</a:t>
            </a:r>
          </a:p>
          <a:p>
            <a:pPr eaLnBrk="1" hangingPunct="1"/>
            <a:r>
              <a:rPr lang="zh-CN" altLang="en-US" sz="3600"/>
              <a:t>常量的定义类似于变量的定义</a:t>
            </a:r>
            <a:endParaRPr lang="zh-CN" altLang="en-US" sz="3600" b="1"/>
          </a:p>
          <a:p>
            <a:pPr lvl="1" eaLnBrk="1" hangingPunct="1"/>
            <a:r>
              <a:rPr lang="zh-CN" altLang="en-US" sz="3200"/>
              <a:t>常量名 数据类型 </a:t>
            </a:r>
            <a:r>
              <a:rPr lang="en-US" altLang="zh-CN" sz="3200"/>
              <a:t>CONSTANT :=</a:t>
            </a:r>
            <a:r>
              <a:rPr lang="zh-CN" altLang="en-US" sz="3200"/>
              <a:t>常量表达式</a:t>
            </a:r>
          </a:p>
          <a:p>
            <a:pPr lvl="1" eaLnBrk="1" hangingPunct="1"/>
            <a:r>
              <a:rPr lang="zh-CN" altLang="en-US" sz="3200"/>
              <a:t>常量必须要给一个值，并且该值在存在期间或常量的作用域内不能改变。如果试图修改它，</a:t>
            </a:r>
            <a:r>
              <a:rPr lang="en-US" altLang="zh-CN" sz="3200"/>
              <a:t>PL/SQL</a:t>
            </a:r>
            <a:r>
              <a:rPr lang="zh-CN" altLang="en-US" sz="3200"/>
              <a:t>将返回一个异常</a:t>
            </a:r>
          </a:p>
          <a:p>
            <a:pPr eaLnBrk="1" hangingPunct="1"/>
            <a:r>
              <a:rPr lang="zh-CN" altLang="en-US" sz="3600"/>
              <a:t>赋值语句 </a:t>
            </a:r>
            <a:r>
              <a:rPr lang="en-US" altLang="zh-CN" sz="3600"/>
              <a:t>(</a:t>
            </a:r>
            <a:r>
              <a:rPr lang="zh-CN" altLang="en-US" sz="3600"/>
              <a:t>变量名称</a:t>
            </a:r>
            <a:r>
              <a:rPr lang="en-US" altLang="zh-CN" sz="3600"/>
              <a:t>:=</a:t>
            </a:r>
            <a:r>
              <a:rPr lang="zh-CN" altLang="en-US" sz="3600"/>
              <a:t>表达式</a:t>
            </a:r>
            <a:r>
              <a:rPr lang="en-US" altLang="zh-CN"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9C64DC-DE0B-49D9-B3B9-C53A3FABD6D2}" type="slidenum">
              <a:rPr lang="en-US" altLang="zh-CN" sz="1400"/>
              <a:pPr>
                <a:spcBef>
                  <a:spcPct val="0"/>
                </a:spcBef>
                <a:buFontTx/>
                <a:buNone/>
              </a:pPr>
              <a:t>56</a:t>
            </a:fld>
            <a:endParaRPr lang="en-US" altLang="zh-CN" sz="1400"/>
          </a:p>
        </p:txBody>
      </p:sp>
      <p:sp>
        <p:nvSpPr>
          <p:cNvPr id="60419" name="Rectangle 2"/>
          <p:cNvSpPr>
            <a:spLocks noGrp="1" noChangeArrowheads="1"/>
          </p:cNvSpPr>
          <p:nvPr>
            <p:ph type="title"/>
          </p:nvPr>
        </p:nvSpPr>
        <p:spPr/>
        <p:txBody>
          <a:bodyPr/>
          <a:lstStyle/>
          <a:p>
            <a:pPr eaLnBrk="1" hangingPunct="1"/>
            <a:r>
              <a:rPr lang="en-US" altLang="zh-CN" b="1">
                <a:solidFill>
                  <a:schemeClr val="accent2"/>
                </a:solidFill>
              </a:rPr>
              <a:t>8.2.3 </a:t>
            </a:r>
            <a:r>
              <a:rPr lang="zh-CN" altLang="en-US" b="1">
                <a:solidFill>
                  <a:schemeClr val="accent2"/>
                </a:solidFill>
              </a:rPr>
              <a:t>流程控制</a:t>
            </a:r>
          </a:p>
        </p:txBody>
      </p:sp>
      <p:sp>
        <p:nvSpPr>
          <p:cNvPr id="60420" name="Rectangle 3"/>
          <p:cNvSpPr>
            <a:spLocks noGrp="1" noChangeArrowheads="1"/>
          </p:cNvSpPr>
          <p:nvPr>
            <p:ph type="body" idx="1"/>
          </p:nvPr>
        </p:nvSpPr>
        <p:spPr/>
        <p:txBody>
          <a:bodyPr/>
          <a:lstStyle/>
          <a:p>
            <a:pPr eaLnBrk="1" hangingPunct="1">
              <a:buFontTx/>
              <a:buNone/>
            </a:pPr>
            <a:r>
              <a:rPr lang="zh-CN" altLang="en-US" sz="4400"/>
              <a:t>一、条件控制语句</a:t>
            </a:r>
          </a:p>
          <a:p>
            <a:pPr eaLnBrk="1" hangingPunct="1">
              <a:buFontTx/>
              <a:buNone/>
            </a:pPr>
            <a:r>
              <a:rPr lang="zh-CN" altLang="en-US" sz="4400"/>
              <a:t>二、循环控制语句</a:t>
            </a:r>
          </a:p>
          <a:p>
            <a:pPr eaLnBrk="1" hangingPunct="1">
              <a:buFontTx/>
              <a:buNone/>
            </a:pPr>
            <a:r>
              <a:rPr lang="zh-CN" altLang="en-US" sz="4400"/>
              <a:t>三、错误处理</a:t>
            </a:r>
          </a:p>
          <a:p>
            <a:pPr eaLnBrk="1" hangingPunct="1"/>
            <a:endParaRPr lang="en-US" altLang="zh-CN" sz="4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B5D876-9FA6-4309-905A-1974AC04E76F}" type="slidenum">
              <a:rPr lang="en-US" altLang="zh-CN" sz="1400"/>
              <a:pPr>
                <a:spcBef>
                  <a:spcPct val="0"/>
                </a:spcBef>
                <a:buFontTx/>
                <a:buNone/>
              </a:pPr>
              <a:t>57</a:t>
            </a:fld>
            <a:endParaRPr lang="en-US" altLang="zh-CN" sz="1400"/>
          </a:p>
        </p:txBody>
      </p:sp>
      <p:sp>
        <p:nvSpPr>
          <p:cNvPr id="61443" name="Rectangle 2"/>
          <p:cNvSpPr>
            <a:spLocks noGrp="1" noChangeArrowheads="1"/>
          </p:cNvSpPr>
          <p:nvPr>
            <p:ph type="title"/>
          </p:nvPr>
        </p:nvSpPr>
        <p:spPr/>
        <p:txBody>
          <a:bodyPr/>
          <a:lstStyle/>
          <a:p>
            <a:pPr eaLnBrk="1" hangingPunct="1"/>
            <a:r>
              <a:rPr lang="en-US" altLang="zh-CN" b="1">
                <a:solidFill>
                  <a:schemeClr val="accent2"/>
                </a:solidFill>
              </a:rPr>
              <a:t></a:t>
            </a:r>
            <a:r>
              <a:rPr lang="zh-CN" altLang="en-US" b="1">
                <a:solidFill>
                  <a:schemeClr val="accent2"/>
                </a:solidFill>
              </a:rPr>
              <a:t>一、条件控制语句</a:t>
            </a:r>
          </a:p>
        </p:txBody>
      </p:sp>
      <p:sp>
        <p:nvSpPr>
          <p:cNvPr id="61444" name="Rectangle 3"/>
          <p:cNvSpPr>
            <a:spLocks noGrp="1" noChangeArrowheads="1"/>
          </p:cNvSpPr>
          <p:nvPr>
            <p:ph type="body" idx="1"/>
          </p:nvPr>
        </p:nvSpPr>
        <p:spPr>
          <a:xfrm>
            <a:off x="285750" y="1714500"/>
            <a:ext cx="8435975" cy="2879725"/>
          </a:xfrm>
        </p:spPr>
        <p:txBody>
          <a:bodyPr/>
          <a:lstStyle/>
          <a:p>
            <a:pPr marL="1143000" lvl="1" indent="-742950" eaLnBrk="1" hangingPunct="1">
              <a:buFontTx/>
              <a:buAutoNum type="arabicPeriod"/>
            </a:pPr>
            <a:r>
              <a:rPr lang="en-US" altLang="zh-CN" sz="4000"/>
              <a:t>IF-THEN</a:t>
            </a:r>
          </a:p>
          <a:p>
            <a:pPr marL="1143000" lvl="1" indent="-742950" eaLnBrk="1" hangingPunct="1">
              <a:buFontTx/>
              <a:buAutoNum type="arabicPeriod"/>
            </a:pPr>
            <a:r>
              <a:rPr lang="en-US" altLang="zh-CN" sz="4000"/>
              <a:t>IF-THEN-ELSE</a:t>
            </a:r>
          </a:p>
          <a:p>
            <a:pPr marL="1143000" lvl="1" indent="-742950" eaLnBrk="1" hangingPunct="1">
              <a:buFontTx/>
              <a:buAutoNum type="arabicPeriod"/>
            </a:pPr>
            <a:r>
              <a:rPr lang="zh-CN" altLang="en-US" sz="4000"/>
              <a:t>嵌套的</a:t>
            </a:r>
            <a:r>
              <a:rPr lang="en-US" altLang="zh-CN" sz="4000"/>
              <a:t>IF</a:t>
            </a:r>
            <a:r>
              <a:rPr lang="zh-CN" altLang="en-US" sz="4000"/>
              <a:t>语句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CF38ED-B264-4142-B4DF-98AD8A4A98DC}" type="slidenum">
              <a:rPr lang="en-US" altLang="zh-CN" sz="1400"/>
              <a:pPr>
                <a:spcBef>
                  <a:spcPct val="0"/>
                </a:spcBef>
                <a:buFontTx/>
                <a:buNone/>
              </a:pPr>
              <a:t>58</a:t>
            </a:fld>
            <a:endParaRPr lang="en-US" altLang="zh-CN" sz="1400"/>
          </a:p>
        </p:txBody>
      </p:sp>
      <p:sp>
        <p:nvSpPr>
          <p:cNvPr id="62467" name="Rectangle 2"/>
          <p:cNvSpPr>
            <a:spLocks noGrp="1" noChangeArrowheads="1"/>
          </p:cNvSpPr>
          <p:nvPr>
            <p:ph type="title"/>
          </p:nvPr>
        </p:nvSpPr>
        <p:spPr/>
        <p:txBody>
          <a:bodyPr/>
          <a:lstStyle/>
          <a:p>
            <a:pPr eaLnBrk="1" hangingPunct="1"/>
            <a:r>
              <a:rPr lang="zh-CN" altLang="en-US" b="1">
                <a:solidFill>
                  <a:schemeClr val="accent2"/>
                </a:solidFill>
              </a:rPr>
              <a:t>二、循环控制语句</a:t>
            </a:r>
          </a:p>
        </p:txBody>
      </p:sp>
      <p:sp>
        <p:nvSpPr>
          <p:cNvPr id="62468" name="Rectangle 3"/>
          <p:cNvSpPr>
            <a:spLocks noGrp="1" noChangeArrowheads="1"/>
          </p:cNvSpPr>
          <p:nvPr>
            <p:ph type="body" idx="1"/>
          </p:nvPr>
        </p:nvSpPr>
        <p:spPr>
          <a:xfrm>
            <a:off x="395288" y="1484313"/>
            <a:ext cx="8229600" cy="4968875"/>
          </a:xfrm>
        </p:spPr>
        <p:txBody>
          <a:bodyPr/>
          <a:lstStyle/>
          <a:p>
            <a:pPr eaLnBrk="1" hangingPunct="1">
              <a:buFontTx/>
              <a:buNone/>
            </a:pPr>
            <a:r>
              <a:rPr lang="en-US" altLang="zh-CN" sz="3600" b="1"/>
              <a:t>LOOP</a:t>
            </a:r>
            <a:r>
              <a:rPr lang="zh-CN" altLang="en-US" sz="3600"/>
              <a:t>， </a:t>
            </a:r>
            <a:r>
              <a:rPr lang="en-US" altLang="zh-CN" sz="3600" b="1"/>
              <a:t>WHILE-LOOP</a:t>
            </a:r>
            <a:r>
              <a:rPr lang="zh-CN" altLang="en-US" sz="3600"/>
              <a:t>和</a:t>
            </a:r>
            <a:r>
              <a:rPr lang="en-US" altLang="zh-CN" sz="3600" b="1"/>
              <a:t>FOR-LOOP</a:t>
            </a:r>
          </a:p>
          <a:p>
            <a:pPr eaLnBrk="1" hangingPunct="1">
              <a:buFontTx/>
              <a:buNone/>
            </a:pPr>
            <a:r>
              <a:rPr lang="en-US" altLang="zh-CN" sz="3600" b="1"/>
              <a:t>1.</a:t>
            </a:r>
            <a:r>
              <a:rPr lang="zh-CN" altLang="en-US" sz="3600"/>
              <a:t>最简单的循环语句</a:t>
            </a:r>
            <a:r>
              <a:rPr lang="en-US" altLang="zh-CN" sz="3600" b="1"/>
              <a:t>LOOP</a:t>
            </a:r>
          </a:p>
          <a:p>
            <a:pPr eaLnBrk="1" hangingPunct="1"/>
            <a:r>
              <a:rPr lang="en-US" altLang="zh-CN" sz="3600"/>
              <a:t>LOOP</a:t>
            </a:r>
          </a:p>
          <a:p>
            <a:pPr lvl="1" eaLnBrk="1" hangingPunct="1"/>
            <a:r>
              <a:rPr lang="en-US" altLang="zh-CN" sz="3200" i="1"/>
              <a:t>Sequence_of_statements;</a:t>
            </a:r>
          </a:p>
          <a:p>
            <a:pPr eaLnBrk="1" hangingPunct="1"/>
            <a:r>
              <a:rPr lang="en-US" altLang="zh-CN" sz="3600"/>
              <a:t>END LOOP;</a:t>
            </a:r>
          </a:p>
          <a:p>
            <a:pPr eaLnBrk="1" hangingPunct="1"/>
            <a:r>
              <a:rPr lang="zh-CN" altLang="en-US" sz="3600"/>
              <a:t>多数数据库服务器的</a:t>
            </a:r>
            <a:r>
              <a:rPr lang="en-US" altLang="zh-CN" sz="3600"/>
              <a:t>PL/SQL</a:t>
            </a:r>
            <a:r>
              <a:rPr lang="zh-CN" altLang="en-US" sz="3600"/>
              <a:t>都提供</a:t>
            </a:r>
            <a:r>
              <a:rPr lang="en-US" altLang="zh-CN" sz="3600"/>
              <a:t>EXIT</a:t>
            </a:r>
            <a:r>
              <a:rPr lang="zh-CN" altLang="en-US" sz="3600"/>
              <a:t>、</a:t>
            </a:r>
            <a:r>
              <a:rPr lang="en-US" altLang="zh-CN" sz="3600"/>
              <a:t>BREAK</a:t>
            </a:r>
            <a:r>
              <a:rPr lang="zh-CN" altLang="en-US" sz="3600"/>
              <a:t>或</a:t>
            </a:r>
            <a:r>
              <a:rPr lang="en-US" altLang="zh-CN" sz="3600"/>
              <a:t>LEAVE</a:t>
            </a:r>
            <a:r>
              <a:rPr lang="zh-CN" altLang="en-US" sz="3600"/>
              <a:t>等循环结束语句，保证</a:t>
            </a:r>
            <a:r>
              <a:rPr lang="en-US" altLang="zh-CN" sz="3600"/>
              <a:t>LOOP</a:t>
            </a:r>
            <a:r>
              <a:rPr lang="zh-CN" altLang="en-US" sz="3600"/>
              <a:t>语句块能够结束。</a:t>
            </a:r>
          </a:p>
          <a:p>
            <a:pPr eaLnBrk="1" hangingPunct="1"/>
            <a:endParaRPr lang="en-US" altLang="zh-CN" sz="3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EEE55F-F4E7-4456-8AFF-2D205C961307}" type="slidenum">
              <a:rPr lang="en-US" altLang="zh-CN" sz="1400"/>
              <a:pPr>
                <a:spcBef>
                  <a:spcPct val="0"/>
                </a:spcBef>
                <a:buFontTx/>
                <a:buNone/>
              </a:pPr>
              <a:t>59</a:t>
            </a:fld>
            <a:endParaRPr lang="en-US" altLang="zh-CN" sz="1400"/>
          </a:p>
        </p:txBody>
      </p:sp>
      <p:sp>
        <p:nvSpPr>
          <p:cNvPr id="63491" name="Rectangle 2"/>
          <p:cNvSpPr>
            <a:spLocks noGrp="1" noChangeArrowheads="1"/>
          </p:cNvSpPr>
          <p:nvPr>
            <p:ph type="title"/>
          </p:nvPr>
        </p:nvSpPr>
        <p:spPr>
          <a:xfrm>
            <a:off x="457200" y="125413"/>
            <a:ext cx="8229600" cy="1143000"/>
          </a:xfrm>
        </p:spPr>
        <p:txBody>
          <a:bodyPr/>
          <a:lstStyle/>
          <a:p>
            <a:pPr eaLnBrk="1" hangingPunct="1"/>
            <a:r>
              <a:rPr lang="zh-CN" altLang="en-US" b="1">
                <a:solidFill>
                  <a:schemeClr val="accent2"/>
                </a:solidFill>
              </a:rPr>
              <a:t>二、循环控制语句</a:t>
            </a:r>
          </a:p>
        </p:txBody>
      </p:sp>
      <p:sp>
        <p:nvSpPr>
          <p:cNvPr id="63492" name="Rectangle 3"/>
          <p:cNvSpPr>
            <a:spLocks noGrp="1" noChangeArrowheads="1"/>
          </p:cNvSpPr>
          <p:nvPr>
            <p:ph type="body" idx="1"/>
          </p:nvPr>
        </p:nvSpPr>
        <p:spPr>
          <a:xfrm>
            <a:off x="322263" y="1412875"/>
            <a:ext cx="8713787" cy="5111750"/>
          </a:xfrm>
        </p:spPr>
        <p:txBody>
          <a:bodyPr/>
          <a:lstStyle/>
          <a:p>
            <a:pPr marL="609600" indent="-609600" eaLnBrk="1" hangingPunct="1">
              <a:lnSpc>
                <a:spcPct val="90000"/>
              </a:lnSpc>
              <a:buFontTx/>
              <a:buNone/>
            </a:pPr>
            <a:r>
              <a:rPr lang="en-US" altLang="zh-CN" sz="3600" b="1"/>
              <a:t>2. WHILE-LOOP</a:t>
            </a:r>
          </a:p>
          <a:p>
            <a:pPr marL="990600" lvl="1" indent="-533400" eaLnBrk="1" hangingPunct="1">
              <a:lnSpc>
                <a:spcPct val="90000"/>
              </a:lnSpc>
            </a:pPr>
            <a:r>
              <a:rPr lang="en-US" altLang="zh-CN" sz="3200"/>
              <a:t>WHILE condition LOOP</a:t>
            </a:r>
          </a:p>
          <a:p>
            <a:pPr marL="1371600" lvl="2" indent="-457200" eaLnBrk="1" hangingPunct="1">
              <a:lnSpc>
                <a:spcPct val="90000"/>
              </a:lnSpc>
            </a:pPr>
            <a:r>
              <a:rPr lang="en-US" altLang="zh-CN" sz="3200" i="1"/>
              <a:t>Sequence_of_statements;</a:t>
            </a:r>
          </a:p>
          <a:p>
            <a:pPr marL="990600" lvl="1" indent="-533400" eaLnBrk="1" hangingPunct="1">
              <a:lnSpc>
                <a:spcPct val="90000"/>
              </a:lnSpc>
            </a:pPr>
            <a:r>
              <a:rPr lang="en-US" altLang="zh-CN" sz="3200"/>
              <a:t>END LOOP;</a:t>
            </a:r>
          </a:p>
          <a:p>
            <a:pPr marL="990600" lvl="1" indent="-533400" eaLnBrk="1" hangingPunct="1">
              <a:lnSpc>
                <a:spcPct val="90000"/>
              </a:lnSpc>
              <a:buFontTx/>
              <a:buAutoNum type="circleNumDbPlain"/>
            </a:pPr>
            <a:r>
              <a:rPr lang="zh-CN" altLang="en-US" sz="3200"/>
              <a:t>每次执行循环体语句之前，首先对条件进行求值</a:t>
            </a:r>
          </a:p>
          <a:p>
            <a:pPr marL="990600" lvl="1" indent="-533400" eaLnBrk="1" hangingPunct="1">
              <a:lnSpc>
                <a:spcPct val="90000"/>
              </a:lnSpc>
              <a:buFontTx/>
              <a:buAutoNum type="circleNumDbPlain"/>
            </a:pPr>
            <a:r>
              <a:rPr lang="zh-CN" altLang="en-US" sz="3200"/>
              <a:t>如果条件为真，则执行循环体内语句序列</a:t>
            </a:r>
          </a:p>
          <a:p>
            <a:pPr marL="990600" lvl="1" indent="-533400" eaLnBrk="1" hangingPunct="1">
              <a:lnSpc>
                <a:spcPct val="90000"/>
              </a:lnSpc>
              <a:buFontTx/>
              <a:buAutoNum type="circleNumDbPlain"/>
            </a:pPr>
            <a:r>
              <a:rPr lang="zh-CN" altLang="en-US" sz="3200"/>
              <a:t>如果条件为假，则跳过循环并把控制传递给下一个语句</a:t>
            </a:r>
          </a:p>
          <a:p>
            <a:pPr marL="609600" indent="-609600" eaLnBrk="1" hangingPunct="1">
              <a:lnSpc>
                <a:spcPct val="90000"/>
              </a:lnSpc>
            </a:pPr>
            <a:endParaRPr lang="en-US" altLang="zh-CN"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9684D0-0BED-47E7-8361-8B88B047C23F}" type="slidenum">
              <a:rPr lang="en-US" altLang="zh-CN" sz="1400"/>
              <a:pPr>
                <a:spcBef>
                  <a:spcPct val="0"/>
                </a:spcBef>
                <a:buFontTx/>
                <a:buNone/>
              </a:pPr>
              <a:t>6</a:t>
            </a:fld>
            <a:endParaRPr lang="en-US" altLang="zh-CN" sz="1400"/>
          </a:p>
        </p:txBody>
      </p:sp>
      <p:sp>
        <p:nvSpPr>
          <p:cNvPr id="9219" name="Rectangle 2"/>
          <p:cNvSpPr>
            <a:spLocks noGrp="1" noChangeArrowheads="1"/>
          </p:cNvSpPr>
          <p:nvPr>
            <p:ph type="title"/>
          </p:nvPr>
        </p:nvSpPr>
        <p:spPr/>
        <p:txBody>
          <a:bodyPr/>
          <a:lstStyle/>
          <a:p>
            <a:pPr eaLnBrk="1" hangingPunct="1"/>
            <a:r>
              <a:rPr lang="en-US" altLang="zh-CN" b="1">
                <a:solidFill>
                  <a:schemeClr val="accent2"/>
                </a:solidFill>
              </a:rPr>
              <a:t>8.1.1 </a:t>
            </a:r>
            <a:r>
              <a:rPr lang="zh-CN" altLang="en-US" b="1">
                <a:solidFill>
                  <a:schemeClr val="accent2"/>
                </a:solidFill>
              </a:rPr>
              <a:t>嵌入式</a:t>
            </a:r>
            <a:r>
              <a:rPr lang="en-US" altLang="zh-CN" b="1">
                <a:solidFill>
                  <a:schemeClr val="accent2"/>
                </a:solidFill>
              </a:rPr>
              <a:t>SQL</a:t>
            </a:r>
            <a:r>
              <a:rPr lang="zh-CN" altLang="en-US" b="1">
                <a:solidFill>
                  <a:schemeClr val="accent2"/>
                </a:solidFill>
              </a:rPr>
              <a:t>的处理过程</a:t>
            </a:r>
          </a:p>
        </p:txBody>
      </p:sp>
      <p:sp>
        <p:nvSpPr>
          <p:cNvPr id="10243" name="Rectangle 3"/>
          <p:cNvSpPr>
            <a:spLocks noGrp="1" noChangeArrowheads="1"/>
          </p:cNvSpPr>
          <p:nvPr>
            <p:ph type="body" idx="1"/>
          </p:nvPr>
        </p:nvSpPr>
        <p:spPr>
          <a:xfrm>
            <a:off x="457200" y="1600200"/>
            <a:ext cx="8075240" cy="4525963"/>
          </a:xfrm>
        </p:spPr>
        <p:txBody>
          <a:bodyPr/>
          <a:lstStyle/>
          <a:p>
            <a:pPr eaLnBrk="1" hangingPunct="1"/>
            <a:r>
              <a:rPr lang="zh-CN" altLang="en-US" sz="3600" dirty="0"/>
              <a:t>嵌入式</a:t>
            </a:r>
            <a:r>
              <a:rPr lang="en-US" altLang="zh-CN" sz="3600" dirty="0"/>
              <a:t>SQL</a:t>
            </a:r>
            <a:r>
              <a:rPr lang="zh-CN" altLang="en-US" sz="3600" dirty="0"/>
              <a:t>是将</a:t>
            </a:r>
            <a:r>
              <a:rPr lang="en-US" altLang="zh-CN" sz="3600" dirty="0"/>
              <a:t>SQL</a:t>
            </a:r>
            <a:r>
              <a:rPr lang="zh-CN" altLang="en-US" sz="3600" dirty="0"/>
              <a:t>语句嵌入程序设计语言中，被嵌入的程序设计语言，如</a:t>
            </a:r>
            <a:r>
              <a:rPr lang="en-US" altLang="zh-CN" sz="3600" dirty="0"/>
              <a:t>C</a:t>
            </a:r>
            <a:r>
              <a:rPr lang="zh-CN" altLang="en-US" sz="3600" dirty="0"/>
              <a:t>、</a:t>
            </a:r>
            <a:r>
              <a:rPr lang="en-US" altLang="zh-CN" sz="3600" dirty="0"/>
              <a:t>C++</a:t>
            </a:r>
            <a:r>
              <a:rPr lang="zh-CN" altLang="en-US" sz="3600" dirty="0"/>
              <a:t>、</a:t>
            </a:r>
            <a:r>
              <a:rPr lang="en-US" altLang="zh-CN" sz="3600" dirty="0"/>
              <a:t>Java</a:t>
            </a:r>
            <a:r>
              <a:rPr lang="zh-CN" altLang="en-US" sz="3600" dirty="0"/>
              <a:t>，称为</a:t>
            </a:r>
            <a:r>
              <a:rPr lang="zh-CN" altLang="en-US" sz="3600" dirty="0">
                <a:solidFill>
                  <a:schemeClr val="accent2"/>
                </a:solidFill>
              </a:rPr>
              <a:t>宿主语言</a:t>
            </a:r>
            <a:r>
              <a:rPr lang="zh-CN" altLang="en-US" sz="3600" dirty="0"/>
              <a:t>，简称</a:t>
            </a:r>
            <a:r>
              <a:rPr lang="zh-CN" altLang="en-US" sz="3600" dirty="0">
                <a:solidFill>
                  <a:schemeClr val="accent2"/>
                </a:solidFill>
              </a:rPr>
              <a:t>主语言</a:t>
            </a:r>
          </a:p>
          <a:p>
            <a:pPr eaLnBrk="1" hangingPunct="1"/>
            <a:r>
              <a:rPr lang="zh-CN" altLang="en-US" sz="3600" dirty="0"/>
              <a:t>处理过程：预编译方法</a:t>
            </a:r>
          </a:p>
          <a:p>
            <a:pPr eaLnBrk="1" hangingPunct="1"/>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CB182B-8B3D-44FE-A092-BE0E249B3E1F}" type="slidenum">
              <a:rPr lang="en-US" altLang="zh-CN" sz="1400"/>
              <a:pPr>
                <a:spcBef>
                  <a:spcPct val="0"/>
                </a:spcBef>
                <a:buFontTx/>
                <a:buNone/>
              </a:pPr>
              <a:t>60</a:t>
            </a:fld>
            <a:endParaRPr lang="en-US" altLang="zh-CN" sz="1400"/>
          </a:p>
        </p:txBody>
      </p:sp>
      <p:sp>
        <p:nvSpPr>
          <p:cNvPr id="64515" name="Rectangle 3"/>
          <p:cNvSpPr>
            <a:spLocks noGrp="1" noChangeArrowheads="1"/>
          </p:cNvSpPr>
          <p:nvPr>
            <p:ph type="body" idx="1"/>
          </p:nvPr>
        </p:nvSpPr>
        <p:spPr/>
        <p:txBody>
          <a:bodyPr/>
          <a:lstStyle/>
          <a:p>
            <a:pPr eaLnBrk="1" hangingPunct="1">
              <a:buFontTx/>
              <a:buNone/>
            </a:pPr>
            <a:r>
              <a:rPr lang="en-US" altLang="zh-CN" sz="3600" b="1"/>
              <a:t>3. FOR-LOOP</a:t>
            </a:r>
          </a:p>
          <a:p>
            <a:pPr eaLnBrk="1" hangingPunct="1"/>
            <a:r>
              <a:rPr lang="en-US" altLang="zh-CN" sz="3600"/>
              <a:t>FOR count IN </a:t>
            </a:r>
            <a:r>
              <a:rPr lang="zh-CN" altLang="en-US" sz="3600"/>
              <a:t>［</a:t>
            </a:r>
            <a:r>
              <a:rPr lang="en-US" altLang="zh-CN" sz="3600"/>
              <a:t>REVERSE</a:t>
            </a:r>
            <a:r>
              <a:rPr lang="zh-CN" altLang="en-US" sz="3600"/>
              <a:t>］</a:t>
            </a:r>
            <a:r>
              <a:rPr lang="en-US" altLang="zh-CN" sz="3600" i="1"/>
              <a:t>bound1 </a:t>
            </a:r>
            <a:r>
              <a:rPr lang="en-US" altLang="zh-CN" sz="3600"/>
              <a:t>… </a:t>
            </a:r>
            <a:r>
              <a:rPr lang="en-US" altLang="zh-CN" sz="3600" i="1"/>
              <a:t>bound2 </a:t>
            </a:r>
            <a:r>
              <a:rPr lang="en-US" altLang="zh-CN" sz="3600"/>
              <a:t>LOOP</a:t>
            </a:r>
          </a:p>
          <a:p>
            <a:pPr lvl="1" eaLnBrk="1" hangingPunct="1"/>
            <a:r>
              <a:rPr lang="en-US" altLang="zh-CN" sz="3600" i="1"/>
              <a:t>Sequence_of_statements</a:t>
            </a:r>
            <a:r>
              <a:rPr lang="en-US" altLang="zh-CN" sz="3600"/>
              <a:t>;</a:t>
            </a:r>
          </a:p>
          <a:p>
            <a:pPr eaLnBrk="1" hangingPunct="1"/>
            <a:r>
              <a:rPr lang="en-US" altLang="zh-CN" sz="3600"/>
              <a:t>END LOOP;</a:t>
            </a:r>
          </a:p>
          <a:p>
            <a:pPr eaLnBrk="1" hangingPunct="1"/>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5ABE8D-CAAC-44F5-A3C4-76783E29DD7E}" type="slidenum">
              <a:rPr lang="en-US" altLang="zh-CN" sz="1400"/>
              <a:pPr>
                <a:spcBef>
                  <a:spcPct val="0"/>
                </a:spcBef>
                <a:buFontTx/>
                <a:buNone/>
              </a:pPr>
              <a:t>61</a:t>
            </a:fld>
            <a:endParaRPr lang="en-US" altLang="zh-CN" sz="1400"/>
          </a:p>
        </p:txBody>
      </p:sp>
      <p:sp>
        <p:nvSpPr>
          <p:cNvPr id="65539" name="Rectangle 2"/>
          <p:cNvSpPr>
            <a:spLocks noGrp="1" noChangeArrowheads="1"/>
          </p:cNvSpPr>
          <p:nvPr>
            <p:ph type="title"/>
          </p:nvPr>
        </p:nvSpPr>
        <p:spPr>
          <a:xfrm>
            <a:off x="457200" y="115888"/>
            <a:ext cx="8229600" cy="1143000"/>
          </a:xfrm>
        </p:spPr>
        <p:txBody>
          <a:bodyPr/>
          <a:lstStyle/>
          <a:p>
            <a:pPr eaLnBrk="1" hangingPunct="1"/>
            <a:r>
              <a:rPr lang="zh-CN" altLang="en-US" b="1">
                <a:solidFill>
                  <a:schemeClr val="accent2"/>
                </a:solidFill>
              </a:rPr>
              <a:t>错误处理</a:t>
            </a:r>
          </a:p>
        </p:txBody>
      </p:sp>
      <p:sp>
        <p:nvSpPr>
          <p:cNvPr id="63492" name="Rectangle 3"/>
          <p:cNvSpPr>
            <a:spLocks noGrp="1" noChangeArrowheads="1"/>
          </p:cNvSpPr>
          <p:nvPr>
            <p:ph type="body" idx="1"/>
          </p:nvPr>
        </p:nvSpPr>
        <p:spPr>
          <a:xfrm>
            <a:off x="468313" y="1341438"/>
            <a:ext cx="8291512" cy="5183187"/>
          </a:xfrm>
        </p:spPr>
        <p:txBody>
          <a:bodyPr/>
          <a:lstStyle/>
          <a:p>
            <a:pPr eaLnBrk="1" hangingPunct="1"/>
            <a:r>
              <a:rPr lang="zh-CN" altLang="en-US" sz="4000"/>
              <a:t>如果</a:t>
            </a:r>
            <a:r>
              <a:rPr lang="en-US" altLang="zh-CN" sz="4000"/>
              <a:t>PL/SQL</a:t>
            </a:r>
            <a:r>
              <a:rPr lang="zh-CN" altLang="en-US" sz="4000"/>
              <a:t>在执行时出现异常，则应该让程序在产生异常的语句处停下，根据异常的类型去执行异常处理语句。</a:t>
            </a:r>
          </a:p>
          <a:p>
            <a:pPr eaLnBrk="1" hangingPunct="1"/>
            <a:r>
              <a:rPr lang="en-US" altLang="zh-CN" sz="4000"/>
              <a:t>SQL</a:t>
            </a:r>
            <a:r>
              <a:rPr lang="zh-CN" altLang="en-US" sz="4000"/>
              <a:t>标准对数据库服务器提供什么样的异常处理做出了建议，要求</a:t>
            </a:r>
            <a:r>
              <a:rPr lang="en-US" altLang="zh-CN" sz="4000"/>
              <a:t>PL/SQL</a:t>
            </a:r>
            <a:r>
              <a:rPr lang="zh-CN" altLang="en-US" sz="4000"/>
              <a:t>管理器提供完善的异常处理机制。</a:t>
            </a:r>
          </a:p>
          <a:p>
            <a:pPr eaLnBrk="1" hangingPunct="1"/>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740B91-7380-4AE0-A0A4-20CD68B1B58A}" type="slidenum">
              <a:rPr lang="en-US" altLang="zh-CN" sz="1400"/>
              <a:pPr>
                <a:spcBef>
                  <a:spcPct val="0"/>
                </a:spcBef>
                <a:buFontTx/>
                <a:buNone/>
              </a:pPr>
              <a:t>62</a:t>
            </a:fld>
            <a:endParaRPr lang="en-US" altLang="zh-CN" sz="1400"/>
          </a:p>
        </p:txBody>
      </p:sp>
      <p:sp>
        <p:nvSpPr>
          <p:cNvPr id="66563" name="Rectangle 2"/>
          <p:cNvSpPr>
            <a:spLocks noGrp="1" noChangeArrowheads="1"/>
          </p:cNvSpPr>
          <p:nvPr>
            <p:ph type="title"/>
          </p:nvPr>
        </p:nvSpPr>
        <p:spPr/>
        <p:txBody>
          <a:bodyPr/>
          <a:lstStyle/>
          <a:p>
            <a:pPr eaLnBrk="1" hangingPunct="1"/>
            <a:r>
              <a:rPr lang="en-US" altLang="zh-CN" b="1">
                <a:solidFill>
                  <a:schemeClr val="accent2"/>
                </a:solidFill>
              </a:rPr>
              <a:t>8.3 </a:t>
            </a:r>
            <a:r>
              <a:rPr lang="zh-CN" altLang="en-US" b="1">
                <a:solidFill>
                  <a:schemeClr val="accent2"/>
                </a:solidFill>
              </a:rPr>
              <a:t>存储过程和函数</a:t>
            </a:r>
          </a:p>
        </p:txBody>
      </p:sp>
      <p:sp>
        <p:nvSpPr>
          <p:cNvPr id="66564" name="Rectangle 3"/>
          <p:cNvSpPr>
            <a:spLocks noGrp="1" noChangeArrowheads="1"/>
          </p:cNvSpPr>
          <p:nvPr>
            <p:ph type="body" idx="1"/>
          </p:nvPr>
        </p:nvSpPr>
        <p:spPr>
          <a:xfrm>
            <a:off x="250825" y="1557338"/>
            <a:ext cx="8893175" cy="4525962"/>
          </a:xfrm>
        </p:spPr>
        <p:txBody>
          <a:bodyPr/>
          <a:lstStyle/>
          <a:p>
            <a:pPr eaLnBrk="1" hangingPunct="1"/>
            <a:r>
              <a:rPr lang="en-US" altLang="zh-CN" sz="4000"/>
              <a:t>SQL-invoked routines (SQL99 </a:t>
            </a:r>
            <a:r>
              <a:rPr lang="zh-CN" altLang="en-US" sz="4000"/>
              <a:t>标准</a:t>
            </a:r>
            <a:r>
              <a:rPr lang="en-US" altLang="zh-CN" sz="4000"/>
              <a:t>)</a:t>
            </a:r>
          </a:p>
          <a:p>
            <a:pPr lvl="1" eaLnBrk="1" hangingPunct="1"/>
            <a:r>
              <a:rPr lang="zh-CN" altLang="en-US" sz="3600"/>
              <a:t>存储过程</a:t>
            </a:r>
            <a:r>
              <a:rPr lang="en-US" altLang="zh-CN" sz="3600"/>
              <a:t>(SQL-invoked procedure)</a:t>
            </a:r>
          </a:p>
          <a:p>
            <a:pPr lvl="1" eaLnBrk="1" hangingPunct="1"/>
            <a:r>
              <a:rPr lang="zh-CN" altLang="en-US" sz="3600"/>
              <a:t>函数</a:t>
            </a:r>
            <a:r>
              <a:rPr lang="en-US" altLang="zh-CN" sz="3600"/>
              <a:t>(SQL-invoked function)</a:t>
            </a:r>
          </a:p>
          <a:p>
            <a:pPr eaLnBrk="1" hangingPunct="1"/>
            <a:endParaRPr lang="en-US" altLang="zh-CN" sz="4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CDA5EB-A3EB-48F3-8C8C-CBD3D7846FA6}" type="slidenum">
              <a:rPr lang="en-US" altLang="zh-CN" sz="1400"/>
              <a:pPr>
                <a:spcBef>
                  <a:spcPct val="0"/>
                </a:spcBef>
                <a:buFontTx/>
                <a:buNone/>
              </a:pPr>
              <a:t>63</a:t>
            </a:fld>
            <a:endParaRPr lang="en-US" altLang="zh-CN" sz="1400"/>
          </a:p>
        </p:txBody>
      </p:sp>
      <p:sp>
        <p:nvSpPr>
          <p:cNvPr id="67587" name="Rectangle 2"/>
          <p:cNvSpPr>
            <a:spLocks noGrp="1" noChangeArrowheads="1"/>
          </p:cNvSpPr>
          <p:nvPr>
            <p:ph type="title"/>
          </p:nvPr>
        </p:nvSpPr>
        <p:spPr/>
        <p:txBody>
          <a:bodyPr/>
          <a:lstStyle/>
          <a:p>
            <a:pPr eaLnBrk="1" hangingPunct="1"/>
            <a:r>
              <a:rPr lang="en-US" altLang="zh-CN" b="1">
                <a:solidFill>
                  <a:schemeClr val="accent2"/>
                </a:solidFill>
              </a:rPr>
              <a:t>8.3 </a:t>
            </a:r>
            <a:r>
              <a:rPr lang="zh-CN" altLang="en-US" b="1">
                <a:solidFill>
                  <a:schemeClr val="accent2"/>
                </a:solidFill>
              </a:rPr>
              <a:t>存储过程和函数</a:t>
            </a:r>
          </a:p>
        </p:txBody>
      </p:sp>
      <p:sp>
        <p:nvSpPr>
          <p:cNvPr id="67588" name="Rectangle 3"/>
          <p:cNvSpPr>
            <a:spLocks noGrp="1" noChangeArrowheads="1"/>
          </p:cNvSpPr>
          <p:nvPr>
            <p:ph type="body" idx="1"/>
          </p:nvPr>
        </p:nvSpPr>
        <p:spPr/>
        <p:txBody>
          <a:bodyPr/>
          <a:lstStyle/>
          <a:p>
            <a:pPr eaLnBrk="1" hangingPunct="1">
              <a:buFontTx/>
              <a:buNone/>
            </a:pPr>
            <a:r>
              <a:rPr lang="en-US" altLang="zh-CN" sz="4000" b="1"/>
              <a:t>8.3.1 </a:t>
            </a:r>
            <a:r>
              <a:rPr lang="zh-CN" altLang="en-US" sz="4000" b="1"/>
              <a:t>存储过程</a:t>
            </a:r>
            <a:endParaRPr lang="en-US" altLang="zh-CN" sz="4000" b="1"/>
          </a:p>
          <a:p>
            <a:pPr eaLnBrk="1" hangingPunct="1">
              <a:buFontTx/>
              <a:buNone/>
            </a:pPr>
            <a:r>
              <a:rPr lang="en-US" altLang="zh-CN" sz="4000" b="1"/>
              <a:t>8.3.2 </a:t>
            </a:r>
            <a:r>
              <a:rPr lang="zh-CN" altLang="en-US" sz="4000" b="1"/>
              <a:t>函数</a:t>
            </a:r>
            <a:endParaRPr lang="en-US" altLang="zh-CN" sz="4000" b="1"/>
          </a:p>
          <a:p>
            <a:pPr eaLnBrk="1" hangingPunct="1">
              <a:buFontTx/>
              <a:buNone/>
            </a:pPr>
            <a:endParaRPr lang="zh-CN" altLang="en-US" sz="4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17F8F5-95EA-4220-ADE2-F00B6923E625}" type="slidenum">
              <a:rPr lang="en-US" altLang="zh-CN" sz="1400"/>
              <a:pPr>
                <a:spcBef>
                  <a:spcPct val="0"/>
                </a:spcBef>
                <a:buFontTx/>
                <a:buNone/>
              </a:pPr>
              <a:t>64</a:t>
            </a:fld>
            <a:endParaRPr lang="en-US" altLang="zh-CN" sz="1400"/>
          </a:p>
        </p:txBody>
      </p:sp>
      <p:sp>
        <p:nvSpPr>
          <p:cNvPr id="68611" name="Rectangle 2"/>
          <p:cNvSpPr>
            <a:spLocks noGrp="1" noChangeArrowheads="1"/>
          </p:cNvSpPr>
          <p:nvPr>
            <p:ph type="title"/>
          </p:nvPr>
        </p:nvSpPr>
        <p:spPr/>
        <p:txBody>
          <a:bodyPr/>
          <a:lstStyle/>
          <a:p>
            <a:pPr eaLnBrk="1" hangingPunct="1"/>
            <a:r>
              <a:rPr lang="en-US" altLang="zh-CN" b="1">
                <a:solidFill>
                  <a:schemeClr val="accent2"/>
                </a:solidFill>
              </a:rPr>
              <a:t>8.3.1 </a:t>
            </a:r>
            <a:r>
              <a:rPr lang="zh-CN" altLang="en-US" b="1">
                <a:solidFill>
                  <a:schemeClr val="accent2"/>
                </a:solidFill>
              </a:rPr>
              <a:t>存储过程</a:t>
            </a:r>
          </a:p>
        </p:txBody>
      </p:sp>
      <p:sp>
        <p:nvSpPr>
          <p:cNvPr id="68612" name="Rectangle 3"/>
          <p:cNvSpPr>
            <a:spLocks noGrp="1" noChangeArrowheads="1"/>
          </p:cNvSpPr>
          <p:nvPr>
            <p:ph type="body" idx="1"/>
          </p:nvPr>
        </p:nvSpPr>
        <p:spPr>
          <a:xfrm>
            <a:off x="288925" y="1423988"/>
            <a:ext cx="8675688" cy="4525962"/>
          </a:xfrm>
        </p:spPr>
        <p:txBody>
          <a:bodyPr/>
          <a:lstStyle/>
          <a:p>
            <a:pPr eaLnBrk="1" hangingPunct="1">
              <a:buFontTx/>
              <a:buNone/>
            </a:pPr>
            <a:r>
              <a:rPr lang="en-US" altLang="zh-CN" sz="4400"/>
              <a:t>PL/SQL</a:t>
            </a:r>
            <a:r>
              <a:rPr lang="zh-CN" altLang="en-US" sz="4400"/>
              <a:t>块类型</a:t>
            </a:r>
          </a:p>
          <a:p>
            <a:pPr lvl="1" eaLnBrk="1" hangingPunct="1"/>
            <a:r>
              <a:rPr lang="zh-CN" altLang="en-US" sz="4000"/>
              <a:t>命名块：编译后保存在数据库中，可以被反复调用，运行速度较快。存储过程和函数是命名块。</a:t>
            </a:r>
          </a:p>
          <a:p>
            <a:pPr lvl="1" eaLnBrk="1" hangingPunct="1"/>
            <a:r>
              <a:rPr lang="zh-CN" altLang="en-US" sz="4000"/>
              <a:t>匿名块：每次执行时都要进行编译，它不能被存储到数据库中，也不能在其他的</a:t>
            </a:r>
            <a:r>
              <a:rPr lang="en-US" altLang="zh-CN" sz="4000"/>
              <a:t>PL/SQL</a:t>
            </a:r>
            <a:r>
              <a:rPr lang="zh-CN" altLang="en-US" sz="4000"/>
              <a:t>块中调用。</a:t>
            </a:r>
          </a:p>
          <a:p>
            <a:pPr eaLnBrk="1" hangingPunct="1"/>
            <a:endParaRPr lang="en-US" altLang="zh-CN" sz="4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7312F4-6F15-40DE-848A-9F74E64A18A5}" type="slidenum">
              <a:rPr lang="en-US" altLang="zh-CN" sz="1400"/>
              <a:pPr>
                <a:spcBef>
                  <a:spcPct val="0"/>
                </a:spcBef>
                <a:buFontTx/>
                <a:buNone/>
              </a:pPr>
              <a:t>65</a:t>
            </a:fld>
            <a:endParaRPr lang="en-US" altLang="zh-CN" sz="1400"/>
          </a:p>
        </p:txBody>
      </p:sp>
      <p:sp>
        <p:nvSpPr>
          <p:cNvPr id="69635" name="Rectangle 2"/>
          <p:cNvSpPr>
            <a:spLocks noGrp="1" noChangeArrowheads="1"/>
          </p:cNvSpPr>
          <p:nvPr>
            <p:ph type="title"/>
          </p:nvPr>
        </p:nvSpPr>
        <p:spPr/>
        <p:txBody>
          <a:bodyPr/>
          <a:lstStyle/>
          <a:p>
            <a:pPr eaLnBrk="1" hangingPunct="1"/>
            <a:r>
              <a:rPr lang="zh-CN" altLang="en-US" b="1">
                <a:solidFill>
                  <a:schemeClr val="accent2"/>
                </a:solidFill>
              </a:rPr>
              <a:t>存储过程</a:t>
            </a:r>
          </a:p>
        </p:txBody>
      </p:sp>
      <p:sp>
        <p:nvSpPr>
          <p:cNvPr id="69636" name="Rectangle 3"/>
          <p:cNvSpPr>
            <a:spLocks noGrp="1" noChangeArrowheads="1"/>
          </p:cNvSpPr>
          <p:nvPr>
            <p:ph type="body" idx="1"/>
          </p:nvPr>
        </p:nvSpPr>
        <p:spPr>
          <a:xfrm>
            <a:off x="457200" y="1600200"/>
            <a:ext cx="8507413" cy="4525963"/>
          </a:xfrm>
        </p:spPr>
        <p:txBody>
          <a:bodyPr/>
          <a:lstStyle/>
          <a:p>
            <a:pPr eaLnBrk="1" hangingPunct="1">
              <a:buFontTx/>
              <a:buNone/>
            </a:pPr>
            <a:r>
              <a:rPr lang="en-US" altLang="zh-CN" sz="4000"/>
              <a:t>  </a:t>
            </a:r>
            <a:r>
              <a:rPr lang="zh-CN" altLang="en-US" sz="4000"/>
              <a:t>由</a:t>
            </a:r>
            <a:r>
              <a:rPr lang="en-US" altLang="zh-CN" sz="4000"/>
              <a:t>PL/SQL</a:t>
            </a:r>
            <a:r>
              <a:rPr lang="zh-CN" altLang="en-US" sz="4000"/>
              <a:t>语句书写的过程，经编译和优化后存储在数据库服务器中，使用时只要调用即可。</a:t>
            </a:r>
          </a:p>
          <a:p>
            <a:pPr eaLnBrk="1" hangingPunct="1"/>
            <a:endParaRPr lang="en-US" altLang="zh-CN" sz="4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3A9B50-BC9F-49A9-8B1A-B30D2F715C95}" type="slidenum">
              <a:rPr lang="en-US" altLang="zh-CN" sz="1400"/>
              <a:pPr>
                <a:spcBef>
                  <a:spcPct val="0"/>
                </a:spcBef>
                <a:buFontTx/>
                <a:buNone/>
              </a:pPr>
              <a:t>66</a:t>
            </a:fld>
            <a:endParaRPr lang="en-US" altLang="zh-CN" sz="1400"/>
          </a:p>
        </p:txBody>
      </p:sp>
      <p:sp>
        <p:nvSpPr>
          <p:cNvPr id="70659" name="Rectangle 2"/>
          <p:cNvSpPr>
            <a:spLocks noGrp="1" noChangeArrowheads="1"/>
          </p:cNvSpPr>
          <p:nvPr>
            <p:ph type="title"/>
          </p:nvPr>
        </p:nvSpPr>
        <p:spPr/>
        <p:txBody>
          <a:bodyPr/>
          <a:lstStyle/>
          <a:p>
            <a:pPr eaLnBrk="1" hangingPunct="1"/>
            <a:r>
              <a:rPr lang="zh-CN" altLang="en-US" b="1">
                <a:solidFill>
                  <a:schemeClr val="accent2"/>
                </a:solidFill>
              </a:rPr>
              <a:t>一、存储过程的优点</a:t>
            </a:r>
          </a:p>
        </p:txBody>
      </p:sp>
      <p:sp>
        <p:nvSpPr>
          <p:cNvPr id="70660" name="Rectangle 3"/>
          <p:cNvSpPr>
            <a:spLocks noGrp="1" noChangeArrowheads="1"/>
          </p:cNvSpPr>
          <p:nvPr>
            <p:ph type="body" idx="1"/>
          </p:nvPr>
        </p:nvSpPr>
        <p:spPr>
          <a:xfrm>
            <a:off x="457200" y="1600200"/>
            <a:ext cx="8435975" cy="4525963"/>
          </a:xfrm>
        </p:spPr>
        <p:txBody>
          <a:bodyPr/>
          <a:lstStyle/>
          <a:p>
            <a:pPr eaLnBrk="1" hangingPunct="1"/>
            <a:r>
              <a:rPr lang="zh-CN" altLang="en-US" sz="3600"/>
              <a:t>运行效率高</a:t>
            </a:r>
          </a:p>
          <a:p>
            <a:pPr eaLnBrk="1" hangingPunct="1"/>
            <a:r>
              <a:rPr lang="zh-CN" altLang="en-US" sz="3600"/>
              <a:t>降低了客户机和服务器之间的通信量</a:t>
            </a:r>
          </a:p>
          <a:p>
            <a:pPr eaLnBrk="1" hangingPunct="1"/>
            <a:r>
              <a:rPr lang="zh-CN" altLang="en-US" sz="3600"/>
              <a:t>方便实施企业规则</a:t>
            </a:r>
          </a:p>
          <a:p>
            <a:pPr eaLnBrk="1" hangingPunct="1"/>
            <a:endParaRPr lang="en-US" altLang="zh-CN" sz="3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CEFAFD-5821-4B21-A74A-828045537F74}" type="slidenum">
              <a:rPr lang="en-US" altLang="zh-CN" sz="1400"/>
              <a:pPr>
                <a:spcBef>
                  <a:spcPct val="0"/>
                </a:spcBef>
                <a:buFontTx/>
                <a:buNone/>
              </a:pPr>
              <a:t>67</a:t>
            </a:fld>
            <a:endParaRPr lang="en-US" altLang="zh-CN" sz="1400"/>
          </a:p>
        </p:txBody>
      </p:sp>
      <p:sp>
        <p:nvSpPr>
          <p:cNvPr id="71683" name="Rectangle 2"/>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二、存储过程的用户接口</a:t>
            </a:r>
          </a:p>
        </p:txBody>
      </p:sp>
      <p:sp>
        <p:nvSpPr>
          <p:cNvPr id="71684" name="Rectangle 3"/>
          <p:cNvSpPr>
            <a:spLocks noGrp="1" noChangeArrowheads="1"/>
          </p:cNvSpPr>
          <p:nvPr>
            <p:ph type="body" idx="1"/>
          </p:nvPr>
        </p:nvSpPr>
        <p:spPr/>
        <p:txBody>
          <a:bodyPr/>
          <a:lstStyle/>
          <a:p>
            <a:pPr eaLnBrk="1" hangingPunct="1">
              <a:buFontTx/>
              <a:buNone/>
            </a:pPr>
            <a:r>
              <a:rPr lang="en-US" altLang="zh-CN" sz="3600"/>
              <a:t>1. </a:t>
            </a:r>
            <a:r>
              <a:rPr lang="zh-CN" altLang="en-US" sz="3600"/>
              <a:t>创建存储过程</a:t>
            </a:r>
          </a:p>
          <a:p>
            <a:pPr eaLnBrk="1" hangingPunct="1">
              <a:buFontTx/>
              <a:buNone/>
            </a:pPr>
            <a:r>
              <a:rPr lang="en-US" altLang="zh-CN" sz="3600"/>
              <a:t>2. </a:t>
            </a:r>
            <a:r>
              <a:rPr lang="zh-CN" altLang="en-US" sz="3600"/>
              <a:t>执行存储过程</a:t>
            </a:r>
          </a:p>
          <a:p>
            <a:pPr eaLnBrk="1" hangingPunct="1">
              <a:buFontTx/>
              <a:buNone/>
            </a:pPr>
            <a:r>
              <a:rPr lang="en-US" altLang="zh-CN" sz="3600"/>
              <a:t>3. </a:t>
            </a:r>
            <a:r>
              <a:rPr lang="zh-CN" altLang="en-US" sz="3600"/>
              <a:t>删除存储过程</a:t>
            </a:r>
          </a:p>
          <a:p>
            <a:pPr eaLnBrk="1" hangingPunct="1"/>
            <a:endParaRPr lang="en-US" altLang="zh-CN" sz="3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F16481-8B9C-4955-951F-B371CF24D7D6}" type="slidenum">
              <a:rPr lang="en-US" altLang="zh-CN" sz="1400"/>
              <a:pPr>
                <a:spcBef>
                  <a:spcPct val="0"/>
                </a:spcBef>
                <a:buFontTx/>
                <a:buNone/>
              </a:pPr>
              <a:t>68</a:t>
            </a:fld>
            <a:endParaRPr lang="en-US" altLang="zh-CN" sz="1400"/>
          </a:p>
        </p:txBody>
      </p:sp>
      <p:sp>
        <p:nvSpPr>
          <p:cNvPr id="72707" name="Rectangle 2"/>
          <p:cNvSpPr>
            <a:spLocks noGrp="1" noChangeArrowheads="1"/>
          </p:cNvSpPr>
          <p:nvPr>
            <p:ph type="title"/>
          </p:nvPr>
        </p:nvSpPr>
        <p:spPr>
          <a:xfrm>
            <a:off x="468313" y="188913"/>
            <a:ext cx="8229600" cy="1143000"/>
          </a:xfrm>
        </p:spPr>
        <p:txBody>
          <a:bodyPr/>
          <a:lstStyle/>
          <a:p>
            <a:pPr eaLnBrk="1" hangingPunct="1"/>
            <a:r>
              <a:rPr lang="en-US" altLang="zh-CN" b="1">
                <a:solidFill>
                  <a:schemeClr val="accent2"/>
                </a:solidFill>
              </a:rPr>
              <a:t>1. </a:t>
            </a:r>
            <a:r>
              <a:rPr lang="zh-CN" altLang="en-US" b="1">
                <a:solidFill>
                  <a:schemeClr val="accent2"/>
                </a:solidFill>
              </a:rPr>
              <a:t>创建存储过程</a:t>
            </a:r>
          </a:p>
        </p:txBody>
      </p:sp>
      <p:sp>
        <p:nvSpPr>
          <p:cNvPr id="74755" name="Rectangle 3"/>
          <p:cNvSpPr>
            <a:spLocks noGrp="1" noChangeArrowheads="1"/>
          </p:cNvSpPr>
          <p:nvPr>
            <p:ph type="body" idx="1"/>
          </p:nvPr>
        </p:nvSpPr>
        <p:spPr>
          <a:xfrm>
            <a:off x="287338" y="1312863"/>
            <a:ext cx="8748712" cy="5356225"/>
          </a:xfrm>
        </p:spPr>
        <p:txBody>
          <a:bodyPr/>
          <a:lstStyle/>
          <a:p>
            <a:pPr eaLnBrk="1" hangingPunct="1">
              <a:buFontTx/>
              <a:buNone/>
            </a:pPr>
            <a:r>
              <a:rPr lang="en-US" altLang="zh-CN" sz="3600">
                <a:solidFill>
                  <a:schemeClr val="accent2"/>
                </a:solidFill>
              </a:rPr>
              <a:t>CREATE Procedure </a:t>
            </a:r>
            <a:r>
              <a:rPr lang="zh-CN" altLang="en-US" sz="3600">
                <a:solidFill>
                  <a:schemeClr val="accent2"/>
                </a:solidFill>
              </a:rPr>
              <a:t>过程名（［参数</a:t>
            </a:r>
            <a:r>
              <a:rPr lang="en-US" altLang="zh-CN" sz="3600">
                <a:solidFill>
                  <a:schemeClr val="accent2"/>
                </a:solidFill>
              </a:rPr>
              <a:t>1</a:t>
            </a:r>
            <a:r>
              <a:rPr lang="zh-CN" altLang="en-US" sz="3600">
                <a:solidFill>
                  <a:schemeClr val="accent2"/>
                </a:solidFill>
              </a:rPr>
              <a:t>，参数</a:t>
            </a:r>
            <a:r>
              <a:rPr lang="en-US" altLang="zh-CN" sz="3600">
                <a:solidFill>
                  <a:schemeClr val="accent2"/>
                </a:solidFill>
              </a:rPr>
              <a:t>2</a:t>
            </a:r>
            <a:r>
              <a:rPr lang="zh-CN" altLang="en-US" sz="3600">
                <a:solidFill>
                  <a:schemeClr val="accent2"/>
                </a:solidFill>
              </a:rPr>
              <a:t>，</a:t>
            </a:r>
            <a:r>
              <a:rPr lang="en-US" altLang="zh-CN" sz="3600">
                <a:solidFill>
                  <a:schemeClr val="accent2"/>
                </a:solidFill>
              </a:rPr>
              <a:t>...</a:t>
            </a:r>
            <a:r>
              <a:rPr lang="zh-CN" altLang="en-US" sz="3600">
                <a:solidFill>
                  <a:schemeClr val="accent2"/>
                </a:solidFill>
              </a:rPr>
              <a:t>］）</a:t>
            </a:r>
            <a:r>
              <a:rPr lang="en-US" altLang="zh-CN" sz="3600">
                <a:solidFill>
                  <a:schemeClr val="accent2"/>
                </a:solidFill>
              </a:rPr>
              <a:t>AS &lt;PL/SQL</a:t>
            </a:r>
            <a:r>
              <a:rPr lang="zh-CN" altLang="en-US" sz="3600">
                <a:solidFill>
                  <a:schemeClr val="accent2"/>
                </a:solidFill>
              </a:rPr>
              <a:t>块</a:t>
            </a:r>
            <a:r>
              <a:rPr lang="en-US" altLang="zh-CN" sz="3600">
                <a:solidFill>
                  <a:schemeClr val="accent2"/>
                </a:solidFill>
              </a:rPr>
              <a:t>&gt;;</a:t>
            </a:r>
          </a:p>
          <a:p>
            <a:pPr eaLnBrk="1" hangingPunct="1"/>
            <a:r>
              <a:rPr lang="zh-CN" altLang="en-US" sz="3600"/>
              <a:t>过程名：数据库服务器合法的对象标识</a:t>
            </a:r>
          </a:p>
          <a:p>
            <a:pPr eaLnBrk="1" hangingPunct="1"/>
            <a:r>
              <a:rPr lang="zh-CN" altLang="en-US" sz="3600"/>
              <a:t>参数列表：用名字来标识调用时给出的参数值，必须指定值的数据类型。参数也可以定义输入参数、输出参数或输入</a:t>
            </a:r>
            <a:r>
              <a:rPr lang="en-US" altLang="zh-CN" sz="3600"/>
              <a:t>/</a:t>
            </a:r>
            <a:r>
              <a:rPr lang="zh-CN" altLang="en-US" sz="3600"/>
              <a:t>输出参数。默认为输入参数。</a:t>
            </a:r>
          </a:p>
          <a:p>
            <a:pPr eaLnBrk="1" hangingPunct="1"/>
            <a:r>
              <a:rPr lang="zh-CN" altLang="en-US" sz="3600"/>
              <a:t>过程体：是一个</a:t>
            </a:r>
            <a:r>
              <a:rPr lang="en-US" altLang="zh-CN" sz="3600"/>
              <a:t>&lt;PL/SQL</a:t>
            </a:r>
            <a:r>
              <a:rPr lang="zh-CN" altLang="en-US" sz="3600"/>
              <a:t>块</a:t>
            </a:r>
            <a:r>
              <a:rPr lang="en-US" altLang="zh-CN" sz="3600"/>
              <a:t>&gt;</a:t>
            </a:r>
            <a:r>
              <a:rPr lang="zh-CN" altLang="en-US" sz="3600"/>
              <a:t>。包括声明部分和可执行语句部分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5C6683-2309-449A-B87C-D03746D26E09}" type="slidenum">
              <a:rPr lang="en-US" altLang="zh-CN" sz="1400"/>
              <a:pPr>
                <a:spcBef>
                  <a:spcPct val="0"/>
                </a:spcBef>
                <a:buFontTx/>
                <a:buNone/>
              </a:pPr>
              <a:t>69</a:t>
            </a:fld>
            <a:endParaRPr lang="en-US" altLang="zh-CN" sz="1400"/>
          </a:p>
        </p:txBody>
      </p:sp>
      <p:sp>
        <p:nvSpPr>
          <p:cNvPr id="73731" name="Rectangle 3"/>
          <p:cNvSpPr>
            <a:spLocks noGrp="1" noChangeArrowheads="1"/>
          </p:cNvSpPr>
          <p:nvPr>
            <p:ph type="body" idx="1"/>
          </p:nvPr>
        </p:nvSpPr>
        <p:spPr/>
        <p:txBody>
          <a:bodyPr/>
          <a:lstStyle/>
          <a:p>
            <a:pPr eaLnBrk="1" hangingPunct="1"/>
            <a:r>
              <a:rPr lang="zh-CN" altLang="en-US" sz="4000"/>
              <a:t>重命名存储过程</a:t>
            </a:r>
          </a:p>
          <a:p>
            <a:pPr lvl="1" eaLnBrk="1" hangingPunct="1">
              <a:buFontTx/>
              <a:buNone/>
            </a:pPr>
            <a:r>
              <a:rPr lang="zh-CN" altLang="en-US" sz="3600"/>
              <a:t>  </a:t>
            </a:r>
            <a:r>
              <a:rPr lang="en-US" altLang="zh-CN" sz="3600"/>
              <a:t>ALTER Procedure </a:t>
            </a:r>
            <a:r>
              <a:rPr lang="zh-CN" altLang="en-US" sz="3600"/>
              <a:t>过程名</a:t>
            </a:r>
            <a:r>
              <a:rPr lang="en-US" altLang="zh-CN" sz="3600"/>
              <a:t>1 RENAME TO </a:t>
            </a:r>
            <a:r>
              <a:rPr lang="zh-CN" altLang="en-US" sz="3600"/>
              <a:t>过程名</a:t>
            </a:r>
            <a:r>
              <a:rPr lang="en-US" altLang="zh-CN" sz="3600"/>
              <a:t>2;</a:t>
            </a:r>
          </a:p>
          <a:p>
            <a:pPr lvl="1" eaLnBrk="1" hangingPunct="1"/>
            <a:endParaRPr lang="en-US" altLang="zh-CN"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1438"/>
            <a:ext cx="8229600" cy="1143001"/>
          </a:xfrm>
        </p:spPr>
        <p:txBody>
          <a:bodyPr/>
          <a:lstStyle/>
          <a:p>
            <a:pPr eaLnBrk="1" hangingPunct="1"/>
            <a:r>
              <a:rPr lang="zh-CN" altLang="en-US" b="1">
                <a:solidFill>
                  <a:schemeClr val="accent2"/>
                </a:solidFill>
              </a:rPr>
              <a:t>嵌入式</a:t>
            </a:r>
            <a:r>
              <a:rPr lang="en-US" altLang="zh-CN" b="1">
                <a:solidFill>
                  <a:schemeClr val="accent2"/>
                </a:solidFill>
              </a:rPr>
              <a:t>SQL</a:t>
            </a:r>
            <a:r>
              <a:rPr lang="zh-CN" altLang="en-US" b="1">
                <a:solidFill>
                  <a:schemeClr val="accent2"/>
                </a:solidFill>
              </a:rPr>
              <a:t>的基本处理过程</a:t>
            </a:r>
          </a:p>
        </p:txBody>
      </p:sp>
      <p:sp>
        <p:nvSpPr>
          <p:cNvPr id="11271" name="Rectangle 7"/>
          <p:cNvSpPr>
            <a:spLocks noChangeArrowheads="1"/>
          </p:cNvSpPr>
          <p:nvPr/>
        </p:nvSpPr>
        <p:spPr bwMode="auto">
          <a:xfrm>
            <a:off x="1214438" y="1000125"/>
            <a:ext cx="6858000" cy="71437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含嵌入式</a:t>
            </a:r>
            <a:r>
              <a:rPr lang="en-US" altLang="zh-CN"/>
              <a:t>SQL</a:t>
            </a:r>
            <a:r>
              <a:rPr lang="zh-CN" altLang="en-US"/>
              <a:t>语句的主语言程序</a:t>
            </a:r>
          </a:p>
        </p:txBody>
      </p:sp>
      <p:sp>
        <p:nvSpPr>
          <p:cNvPr id="11273" name="Rectangle 9"/>
          <p:cNvSpPr>
            <a:spLocks noChangeArrowheads="1"/>
          </p:cNvSpPr>
          <p:nvPr/>
        </p:nvSpPr>
        <p:spPr bwMode="auto">
          <a:xfrm>
            <a:off x="428625" y="2168525"/>
            <a:ext cx="8429625" cy="1071563"/>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t>RDBMS</a:t>
            </a:r>
            <a:r>
              <a:rPr lang="zh-CN" altLang="en-US"/>
              <a:t>预处理程序把嵌入式</a:t>
            </a:r>
            <a:r>
              <a:rPr lang="en-US" altLang="zh-CN"/>
              <a:t>SQL</a:t>
            </a:r>
            <a:r>
              <a:rPr lang="zh-CN" altLang="en-US"/>
              <a:t>语句转换为函数调用</a:t>
            </a:r>
          </a:p>
        </p:txBody>
      </p:sp>
      <p:sp>
        <p:nvSpPr>
          <p:cNvPr id="11274" name="AutoShape 10"/>
          <p:cNvSpPr>
            <a:spLocks noChangeArrowheads="1"/>
          </p:cNvSpPr>
          <p:nvPr/>
        </p:nvSpPr>
        <p:spPr bwMode="auto">
          <a:xfrm>
            <a:off x="1928813" y="3648075"/>
            <a:ext cx="5429250" cy="714375"/>
          </a:xfrm>
          <a:prstGeom prst="parallelogram">
            <a:avLst>
              <a:gd name="adj" fmla="val 124907"/>
            </a:avLst>
          </a:prstGeom>
          <a:solidFill>
            <a:srgbClr val="FFC0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转换后的主语言程序</a:t>
            </a:r>
          </a:p>
        </p:txBody>
      </p:sp>
      <p:sp>
        <p:nvSpPr>
          <p:cNvPr id="11275" name="Rectangle 11"/>
          <p:cNvSpPr>
            <a:spLocks noChangeArrowheads="1"/>
          </p:cNvSpPr>
          <p:nvPr/>
        </p:nvSpPr>
        <p:spPr bwMode="auto">
          <a:xfrm>
            <a:off x="2130425" y="4759325"/>
            <a:ext cx="5026025" cy="620713"/>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主语言编译程序编译处理</a:t>
            </a:r>
          </a:p>
        </p:txBody>
      </p:sp>
      <p:sp>
        <p:nvSpPr>
          <p:cNvPr id="10" name="AutoShape 10"/>
          <p:cNvSpPr>
            <a:spLocks noChangeArrowheads="1"/>
          </p:cNvSpPr>
          <p:nvPr/>
        </p:nvSpPr>
        <p:spPr bwMode="auto">
          <a:xfrm>
            <a:off x="1928813" y="5824538"/>
            <a:ext cx="5429250" cy="714375"/>
          </a:xfrm>
          <a:prstGeom prst="parallelogram">
            <a:avLst>
              <a:gd name="adj" fmla="val 124907"/>
            </a:avLst>
          </a:prstGeom>
          <a:solidFill>
            <a:srgbClr val="92D05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目标语言程序</a:t>
            </a:r>
          </a:p>
        </p:txBody>
      </p:sp>
      <p:sp>
        <p:nvSpPr>
          <p:cNvPr id="11" name="下箭头 10"/>
          <p:cNvSpPr/>
          <p:nvPr/>
        </p:nvSpPr>
        <p:spPr>
          <a:xfrm>
            <a:off x="4464050" y="1730375"/>
            <a:ext cx="358775" cy="4286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下箭头 11"/>
          <p:cNvSpPr/>
          <p:nvPr/>
        </p:nvSpPr>
        <p:spPr>
          <a:xfrm>
            <a:off x="4464050" y="3230563"/>
            <a:ext cx="358775" cy="4286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下箭头 12"/>
          <p:cNvSpPr/>
          <p:nvPr/>
        </p:nvSpPr>
        <p:spPr>
          <a:xfrm>
            <a:off x="4464050" y="4365625"/>
            <a:ext cx="358775" cy="4286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下箭头 13"/>
          <p:cNvSpPr/>
          <p:nvPr/>
        </p:nvSpPr>
        <p:spPr>
          <a:xfrm>
            <a:off x="4464050" y="5389563"/>
            <a:ext cx="358775" cy="4286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52" name="灯片编号占位符 5"/>
          <p:cNvSpPr txBox="1">
            <a:spLocks/>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2049341B-AC7D-45D5-A174-F23AE369CADD}" type="slidenum">
              <a:rPr lang="en-US" altLang="zh-CN" sz="1400"/>
              <a:pPr algn="r" eaLnBrk="1" hangingPunct="1">
                <a:spcBef>
                  <a:spcPct val="0"/>
                </a:spcBef>
                <a:buFontTx/>
                <a:buNone/>
              </a:pPr>
              <a:t>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27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27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P spid="11273" grpId="0" animBg="1"/>
      <p:bldP spid="11274" grpId="0" animBg="1"/>
      <p:bldP spid="11275" grpId="0" animBg="1"/>
      <p:bldP spid="10" grpId="0" animBg="1"/>
      <p:bldP spid="11"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C7B271-A15C-4676-8B7A-DB9C26127945}" type="slidenum">
              <a:rPr lang="en-US" altLang="zh-CN" sz="1400"/>
              <a:pPr>
                <a:spcBef>
                  <a:spcPct val="0"/>
                </a:spcBef>
                <a:buFontTx/>
                <a:buNone/>
              </a:pPr>
              <a:t>70</a:t>
            </a:fld>
            <a:endParaRPr lang="en-US" altLang="zh-CN" sz="1400"/>
          </a:p>
        </p:txBody>
      </p:sp>
      <p:sp>
        <p:nvSpPr>
          <p:cNvPr id="74755" name="Rectangle 2"/>
          <p:cNvSpPr>
            <a:spLocks noGrp="1" noChangeArrowheads="1"/>
          </p:cNvSpPr>
          <p:nvPr>
            <p:ph type="title"/>
          </p:nvPr>
        </p:nvSpPr>
        <p:spPr/>
        <p:txBody>
          <a:bodyPr/>
          <a:lstStyle/>
          <a:p>
            <a:pPr eaLnBrk="1" hangingPunct="1"/>
            <a:r>
              <a:rPr lang="en-US" altLang="zh-CN" b="1">
                <a:solidFill>
                  <a:schemeClr val="accent2"/>
                </a:solidFill>
              </a:rPr>
              <a:t>2. </a:t>
            </a:r>
            <a:r>
              <a:rPr lang="zh-CN" altLang="en-US" b="1">
                <a:solidFill>
                  <a:schemeClr val="accent2"/>
                </a:solidFill>
              </a:rPr>
              <a:t>执行存储过程</a:t>
            </a:r>
          </a:p>
        </p:txBody>
      </p:sp>
      <p:sp>
        <p:nvSpPr>
          <p:cNvPr id="74756" name="Rectangle 3"/>
          <p:cNvSpPr>
            <a:spLocks noGrp="1" noChangeArrowheads="1"/>
          </p:cNvSpPr>
          <p:nvPr>
            <p:ph type="body" idx="1"/>
          </p:nvPr>
        </p:nvSpPr>
        <p:spPr/>
        <p:txBody>
          <a:bodyPr/>
          <a:lstStyle/>
          <a:p>
            <a:pPr eaLnBrk="1" hangingPunct="1"/>
            <a:r>
              <a:rPr lang="en-US" altLang="zh-CN" sz="3600"/>
              <a:t>CALL/PERFORM Procedure </a:t>
            </a:r>
            <a:r>
              <a:rPr lang="zh-CN" altLang="en-US" sz="3600"/>
              <a:t>过程名</a:t>
            </a:r>
            <a:r>
              <a:rPr lang="en-US" altLang="zh-CN" sz="3600"/>
              <a:t>(</a:t>
            </a:r>
            <a:r>
              <a:rPr lang="zh-CN" altLang="en-US" sz="3600"/>
              <a:t>［参数</a:t>
            </a:r>
            <a:r>
              <a:rPr lang="en-US" altLang="zh-CN" sz="3600"/>
              <a:t>1</a:t>
            </a:r>
            <a:r>
              <a:rPr lang="zh-CN" altLang="en-US" sz="3600"/>
              <a:t>，参数</a:t>
            </a:r>
            <a:r>
              <a:rPr lang="en-US" altLang="zh-CN" sz="3600"/>
              <a:t>2</a:t>
            </a:r>
            <a:r>
              <a:rPr lang="zh-CN" altLang="en-US" sz="3600"/>
              <a:t>，</a:t>
            </a:r>
            <a:r>
              <a:rPr lang="en-US" altLang="zh-CN" sz="3600"/>
              <a:t>...</a:t>
            </a:r>
            <a:r>
              <a:rPr lang="zh-CN" altLang="en-US" sz="3600"/>
              <a:t>］</a:t>
            </a:r>
            <a:r>
              <a:rPr lang="en-US" altLang="zh-CN" sz="3600"/>
              <a:t>);</a:t>
            </a:r>
          </a:p>
          <a:p>
            <a:pPr eaLnBrk="1" hangingPunct="1"/>
            <a:r>
              <a:rPr lang="zh-CN" altLang="en-US" sz="3600"/>
              <a:t>使用</a:t>
            </a:r>
            <a:r>
              <a:rPr lang="en-US" altLang="zh-CN" sz="3600"/>
              <a:t>CALL</a:t>
            </a:r>
            <a:r>
              <a:rPr lang="zh-CN" altLang="en-US" sz="3600"/>
              <a:t>或者</a:t>
            </a:r>
            <a:r>
              <a:rPr lang="en-US" altLang="zh-CN" sz="3600"/>
              <a:t>PERFORM</a:t>
            </a:r>
            <a:r>
              <a:rPr lang="zh-CN" altLang="en-US" sz="3600"/>
              <a:t>等方式激活存储过程的执行</a:t>
            </a:r>
          </a:p>
          <a:p>
            <a:pPr eaLnBrk="1" hangingPunct="1"/>
            <a:r>
              <a:rPr lang="zh-CN" altLang="en-US" sz="3600"/>
              <a:t>在</a:t>
            </a:r>
            <a:r>
              <a:rPr lang="en-US" altLang="zh-CN" sz="3600"/>
              <a:t>PL/SQL</a:t>
            </a:r>
            <a:r>
              <a:rPr lang="zh-CN" altLang="en-US" sz="3600"/>
              <a:t>中，数据库服务器支持在过程体中调用其他存储过程</a:t>
            </a:r>
          </a:p>
          <a:p>
            <a:pPr eaLnBrk="1" hangingPunct="1"/>
            <a:endParaRPr lang="en-US" altLang="zh-CN" sz="3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9C97DA-CA63-42F5-9F1A-99F3AC3E62DC}" type="slidenum">
              <a:rPr lang="en-US" altLang="zh-CN" sz="1400"/>
              <a:pPr>
                <a:spcBef>
                  <a:spcPct val="0"/>
                </a:spcBef>
                <a:buFontTx/>
                <a:buNone/>
              </a:pPr>
              <a:t>71</a:t>
            </a:fld>
            <a:endParaRPr lang="en-US" altLang="zh-CN" sz="1400"/>
          </a:p>
        </p:txBody>
      </p:sp>
      <p:sp>
        <p:nvSpPr>
          <p:cNvPr id="75779" name="Rectangle 2"/>
          <p:cNvSpPr>
            <a:spLocks noGrp="1" noChangeArrowheads="1"/>
          </p:cNvSpPr>
          <p:nvPr>
            <p:ph type="title"/>
          </p:nvPr>
        </p:nvSpPr>
        <p:spPr/>
        <p:txBody>
          <a:bodyPr/>
          <a:lstStyle/>
          <a:p>
            <a:pPr eaLnBrk="1" hangingPunct="1"/>
            <a:r>
              <a:rPr lang="en-US" altLang="zh-CN" b="1">
                <a:solidFill>
                  <a:schemeClr val="accent2"/>
                </a:solidFill>
              </a:rPr>
              <a:t>3. </a:t>
            </a:r>
            <a:r>
              <a:rPr lang="zh-CN" altLang="en-US" b="1">
                <a:solidFill>
                  <a:schemeClr val="accent2"/>
                </a:solidFill>
              </a:rPr>
              <a:t>删除存储过程</a:t>
            </a:r>
          </a:p>
        </p:txBody>
      </p:sp>
      <p:sp>
        <p:nvSpPr>
          <p:cNvPr id="75780" name="Rectangle 3"/>
          <p:cNvSpPr>
            <a:spLocks noGrp="1" noChangeArrowheads="1"/>
          </p:cNvSpPr>
          <p:nvPr>
            <p:ph type="body" idx="1"/>
          </p:nvPr>
        </p:nvSpPr>
        <p:spPr>
          <a:xfrm>
            <a:off x="457200" y="1600200"/>
            <a:ext cx="8686800" cy="4525963"/>
          </a:xfrm>
        </p:spPr>
        <p:txBody>
          <a:bodyPr/>
          <a:lstStyle/>
          <a:p>
            <a:pPr eaLnBrk="1" hangingPunct="1">
              <a:buFontTx/>
              <a:buNone/>
            </a:pPr>
            <a:r>
              <a:rPr lang="en-US" altLang="zh-CN" sz="4000"/>
              <a:t>DROP PROCEDURE </a:t>
            </a:r>
            <a:r>
              <a:rPr lang="zh-CN" altLang="en-US" sz="4000"/>
              <a:t>过程名（）</a:t>
            </a:r>
            <a:r>
              <a:rPr lang="en-US" altLang="zh-CN" sz="4000"/>
              <a:t>;</a:t>
            </a:r>
          </a:p>
          <a:p>
            <a:pPr eaLnBrk="1" hangingPunct="1"/>
            <a:endParaRPr lang="en-US" altLang="zh-CN" sz="4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en-US" altLang="zh-CN" b="1">
                <a:solidFill>
                  <a:schemeClr val="accent2"/>
                </a:solidFill>
              </a:rPr>
              <a:t>8.3.2 </a:t>
            </a:r>
            <a:r>
              <a:rPr lang="zh-CN" altLang="en-US" b="1">
                <a:solidFill>
                  <a:schemeClr val="accent2"/>
                </a:solidFill>
              </a:rPr>
              <a:t>函数</a:t>
            </a:r>
          </a:p>
        </p:txBody>
      </p:sp>
      <p:sp>
        <p:nvSpPr>
          <p:cNvPr id="3" name="内容占位符 2"/>
          <p:cNvSpPr>
            <a:spLocks noGrp="1"/>
          </p:cNvSpPr>
          <p:nvPr>
            <p:ph idx="1"/>
          </p:nvPr>
        </p:nvSpPr>
        <p:spPr/>
        <p:txBody>
          <a:bodyPr/>
          <a:lstStyle/>
          <a:p>
            <a:r>
              <a:rPr lang="zh-CN" altLang="en-US"/>
              <a:t>函数和存储过程类似，都是持久性存储模块。</a:t>
            </a:r>
            <a:endParaRPr lang="en-US" altLang="zh-CN"/>
          </a:p>
          <a:p>
            <a:r>
              <a:rPr lang="zh-CN" altLang="en-US"/>
              <a:t>函数的定义和存储过程类似，不同之处在于函数必须指定返回类型。</a:t>
            </a:r>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3E41336-D6DD-45C3-AA11-DACF29C56A3E}" type="slidenum">
              <a:rPr lang="en-US" altLang="zh-CN" sz="1400"/>
              <a:pPr>
                <a:spcBef>
                  <a:spcPct val="0"/>
                </a:spcBef>
                <a:buFontTx/>
                <a:buNone/>
              </a:pPr>
              <a:t>72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88"/>
            <a:ext cx="8686800" cy="5768975"/>
          </a:xfrm>
        </p:spPr>
        <p:txBody>
          <a:bodyPr/>
          <a:lstStyle/>
          <a:p>
            <a:pPr marL="514350" indent="-514350">
              <a:buFontTx/>
              <a:buAutoNum type="arabicPeriod"/>
            </a:pPr>
            <a:r>
              <a:rPr lang="zh-CN" altLang="en-US" sz="3600">
                <a:solidFill>
                  <a:srgbClr val="0033CC"/>
                </a:solidFill>
              </a:rPr>
              <a:t>函数的定义语句格式</a:t>
            </a:r>
            <a:br>
              <a:rPr lang="en-US" altLang="zh-CN" sz="3600">
                <a:solidFill>
                  <a:srgbClr val="0066CC"/>
                </a:solidFill>
              </a:rPr>
            </a:br>
            <a:r>
              <a:rPr lang="en-US" altLang="zh-CN" sz="3600"/>
              <a:t>CREATE OR REPLACE FUNCTION </a:t>
            </a:r>
            <a:r>
              <a:rPr lang="zh-CN" altLang="en-US" sz="3600"/>
              <a:t>函数名 </a:t>
            </a:r>
            <a:r>
              <a:rPr lang="en-US" altLang="zh-CN" sz="3600"/>
              <a:t>([</a:t>
            </a:r>
            <a:r>
              <a:rPr lang="zh-CN" altLang="en-US" sz="3600"/>
              <a:t>参数</a:t>
            </a:r>
            <a:r>
              <a:rPr lang="en-US" altLang="zh-CN" sz="3600"/>
              <a:t>1</a:t>
            </a:r>
            <a:r>
              <a:rPr lang="zh-CN" altLang="en-US" sz="3600"/>
              <a:t>，参数</a:t>
            </a:r>
            <a:r>
              <a:rPr lang="en-US" altLang="zh-CN" sz="3600"/>
              <a:t>2</a:t>
            </a:r>
            <a:r>
              <a:rPr lang="zh-CN" altLang="en-US" sz="3600"/>
              <a:t>，</a:t>
            </a:r>
            <a:r>
              <a:rPr lang="en-US" altLang="zh-CN" sz="3600"/>
              <a:t>…]) RETURNS &lt;</a:t>
            </a:r>
            <a:r>
              <a:rPr lang="zh-CN" altLang="en-US" sz="3600"/>
              <a:t>类型</a:t>
            </a:r>
            <a:r>
              <a:rPr lang="en-US" altLang="zh-CN" sz="3600"/>
              <a:t>&gt; AS &lt;</a:t>
            </a:r>
            <a:r>
              <a:rPr lang="zh-CN" altLang="en-US" sz="3600"/>
              <a:t>过程化 </a:t>
            </a:r>
            <a:r>
              <a:rPr lang="en-US" altLang="zh-CN" sz="3600"/>
              <a:t>SQL</a:t>
            </a:r>
            <a:r>
              <a:rPr lang="zh-CN" altLang="en-US" sz="3600"/>
              <a:t>块</a:t>
            </a:r>
            <a:r>
              <a:rPr lang="en-US" altLang="zh-CN" sz="3600"/>
              <a:t>&gt;;</a:t>
            </a:r>
            <a:endParaRPr lang="en-US" altLang="zh-CN"/>
          </a:p>
          <a:p>
            <a:pPr marL="514350" indent="-514350">
              <a:buFontTx/>
              <a:buAutoNum type="arabicPeriod"/>
            </a:pPr>
            <a:r>
              <a:rPr lang="zh-CN" altLang="en-US" sz="3600">
                <a:solidFill>
                  <a:srgbClr val="0033CC"/>
                </a:solidFill>
              </a:rPr>
              <a:t>函数的执行语句格式</a:t>
            </a:r>
            <a:br>
              <a:rPr lang="en-US" altLang="zh-CN" sz="3600">
                <a:solidFill>
                  <a:srgbClr val="0066CC"/>
                </a:solidFill>
              </a:rPr>
            </a:br>
            <a:r>
              <a:rPr lang="en-US" altLang="zh-CN" sz="3600"/>
              <a:t>CALL/SELECT </a:t>
            </a:r>
            <a:r>
              <a:rPr lang="zh-CN" altLang="en-US" sz="3600"/>
              <a:t>函数名</a:t>
            </a:r>
            <a:r>
              <a:rPr lang="en-US" altLang="zh-CN" sz="3600"/>
              <a:t>([</a:t>
            </a:r>
            <a:r>
              <a:rPr lang="zh-CN" altLang="en-US" sz="3600"/>
              <a:t>参数</a:t>
            </a:r>
            <a:r>
              <a:rPr lang="en-US" altLang="zh-CN" sz="3600"/>
              <a:t>1</a:t>
            </a:r>
            <a:r>
              <a:rPr lang="zh-CN" altLang="en-US" sz="3600"/>
              <a:t>，参数</a:t>
            </a:r>
            <a:r>
              <a:rPr lang="en-US" altLang="zh-CN" sz="3600"/>
              <a:t>2</a:t>
            </a:r>
            <a:r>
              <a:rPr lang="zh-CN" altLang="en-US" sz="3600"/>
              <a:t>，</a:t>
            </a:r>
            <a:r>
              <a:rPr lang="en-US" altLang="zh-CN" sz="3600"/>
              <a:t>…]) ;</a:t>
            </a:r>
          </a:p>
          <a:p>
            <a:pPr marL="514350" indent="-514350">
              <a:buFontTx/>
              <a:buAutoNum type="arabicPeriod"/>
            </a:pPr>
            <a:r>
              <a:rPr lang="zh-CN" altLang="en-US" sz="3600">
                <a:solidFill>
                  <a:srgbClr val="0033CC"/>
                </a:solidFill>
              </a:rPr>
              <a:t>修改函数</a:t>
            </a:r>
            <a:br>
              <a:rPr lang="en-US" altLang="zh-CN" sz="3600">
                <a:solidFill>
                  <a:srgbClr val="0066CC"/>
                </a:solidFill>
              </a:rPr>
            </a:br>
            <a:r>
              <a:rPr lang="en-US" altLang="zh-CN" sz="3600"/>
              <a:t>ALTER FUNCTION </a:t>
            </a:r>
            <a:r>
              <a:rPr lang="zh-CN" altLang="en-US" sz="3600"/>
              <a:t>函数名 </a:t>
            </a:r>
            <a:r>
              <a:rPr lang="en-US" altLang="zh-CN" sz="3600"/>
              <a:t>COMPILE;</a:t>
            </a:r>
            <a:endParaRPr lang="zh-CN" altLang="en-US" sz="3600"/>
          </a:p>
        </p:txBody>
      </p:sp>
      <p:sp>
        <p:nvSpPr>
          <p:cNvPr id="778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BC4FD2-51CF-4D82-8364-9577AE8E0F94}" type="slidenum">
              <a:rPr lang="en-US" altLang="zh-CN" sz="1400"/>
              <a:pPr>
                <a:spcBef>
                  <a:spcPct val="0"/>
                </a:spcBef>
                <a:buFontTx/>
                <a:buNone/>
              </a:pPr>
              <a:t>73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E5F2E6-811A-4743-8728-AE86A9307F19}" type="slidenum">
              <a:rPr lang="en-US" altLang="zh-CN" sz="1400"/>
              <a:pPr>
                <a:spcBef>
                  <a:spcPct val="0"/>
                </a:spcBef>
                <a:buFontTx/>
                <a:buNone/>
              </a:pPr>
              <a:t>74</a:t>
            </a:fld>
            <a:endParaRPr lang="en-US" altLang="zh-CN" sz="1400"/>
          </a:p>
        </p:txBody>
      </p:sp>
      <p:sp>
        <p:nvSpPr>
          <p:cNvPr id="78851" name="Rectangle 3"/>
          <p:cNvSpPr>
            <a:spLocks noGrp="1" noChangeArrowheads="1"/>
          </p:cNvSpPr>
          <p:nvPr>
            <p:ph type="body" idx="1"/>
          </p:nvPr>
        </p:nvSpPr>
        <p:spPr>
          <a:xfrm>
            <a:off x="428625" y="1000125"/>
            <a:ext cx="8229600" cy="4525963"/>
          </a:xfrm>
        </p:spPr>
        <p:txBody>
          <a:bodyPr/>
          <a:lstStyle/>
          <a:p>
            <a:pPr eaLnBrk="1" hangingPunct="1"/>
            <a:r>
              <a:rPr lang="zh-CN" altLang="en-US" sz="3600"/>
              <a:t>在</a:t>
            </a:r>
            <a:r>
              <a:rPr lang="en-US" altLang="zh-CN" sz="3600"/>
              <a:t>PL/SQL</a:t>
            </a:r>
            <a:r>
              <a:rPr lang="zh-CN" altLang="en-US" sz="3600"/>
              <a:t>中，如果</a:t>
            </a:r>
            <a:r>
              <a:rPr lang="en-US" altLang="zh-CN" sz="3600"/>
              <a:t>SELECT</a:t>
            </a:r>
            <a:r>
              <a:rPr lang="zh-CN" altLang="en-US" sz="3600"/>
              <a:t>语句只返回一条记录，可以将该结果存放到变量中</a:t>
            </a:r>
          </a:p>
          <a:p>
            <a:pPr eaLnBrk="1" hangingPunct="1"/>
            <a:r>
              <a:rPr lang="zh-CN" altLang="en-US" sz="3600"/>
              <a:t>当查询返回多条记录时，就要使用游标对结果集进行处理</a:t>
            </a:r>
          </a:p>
          <a:p>
            <a:pPr eaLnBrk="1" hangingPunct="1"/>
            <a:r>
              <a:rPr lang="zh-CN" altLang="en-US" sz="3600"/>
              <a:t>一个游标与一个</a:t>
            </a:r>
            <a:r>
              <a:rPr lang="en-US" altLang="zh-CN" sz="3600"/>
              <a:t>SQL</a:t>
            </a:r>
            <a:r>
              <a:rPr lang="zh-CN" altLang="en-US" sz="3600"/>
              <a:t>语句相关联</a:t>
            </a:r>
          </a:p>
          <a:p>
            <a:pPr eaLnBrk="1" hangingPunct="1"/>
            <a:r>
              <a:rPr lang="en-US" altLang="zh-CN" sz="3600"/>
              <a:t>PL/SQL</a:t>
            </a:r>
            <a:r>
              <a:rPr lang="zh-CN" altLang="en-US" sz="3600"/>
              <a:t>中的游标由</a:t>
            </a:r>
            <a:r>
              <a:rPr lang="en-US" altLang="zh-CN" sz="3600"/>
              <a:t>PL/SQL</a:t>
            </a:r>
            <a:r>
              <a:rPr lang="zh-CN" altLang="en-US" sz="3600"/>
              <a:t>引擎管理</a:t>
            </a:r>
          </a:p>
          <a:p>
            <a:pPr eaLnBrk="1" hangingPunct="1"/>
            <a:endParaRPr lang="en-US" altLang="zh-CN" sz="3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350C8C-46CD-4812-8364-DD2173E2A22A}" type="slidenum">
              <a:rPr lang="en-US" altLang="zh-CN" sz="1400"/>
              <a:pPr>
                <a:spcBef>
                  <a:spcPct val="0"/>
                </a:spcBef>
                <a:buFontTx/>
                <a:buNone/>
              </a:pPr>
              <a:t>75</a:t>
            </a:fld>
            <a:endParaRPr lang="en-US" altLang="zh-CN" sz="1400"/>
          </a:p>
        </p:txBody>
      </p:sp>
      <p:sp>
        <p:nvSpPr>
          <p:cNvPr id="79875" name="Rectangle 2"/>
          <p:cNvSpPr>
            <a:spLocks noGrp="1" noChangeArrowheads="1"/>
          </p:cNvSpPr>
          <p:nvPr>
            <p:ph type="title"/>
          </p:nvPr>
        </p:nvSpPr>
        <p:spPr/>
        <p:txBody>
          <a:bodyPr/>
          <a:lstStyle/>
          <a:p>
            <a:pPr eaLnBrk="1" hangingPunct="1"/>
            <a:r>
              <a:rPr lang="zh-CN" altLang="en-US" b="1">
                <a:solidFill>
                  <a:schemeClr val="accent2"/>
                </a:solidFill>
              </a:rPr>
              <a:t>小结</a:t>
            </a:r>
          </a:p>
        </p:txBody>
      </p:sp>
      <p:sp>
        <p:nvSpPr>
          <p:cNvPr id="79876" name="Rectangle 3"/>
          <p:cNvSpPr>
            <a:spLocks noGrp="1" noChangeArrowheads="1"/>
          </p:cNvSpPr>
          <p:nvPr>
            <p:ph type="body" idx="1"/>
          </p:nvPr>
        </p:nvSpPr>
        <p:spPr/>
        <p:txBody>
          <a:bodyPr/>
          <a:lstStyle/>
          <a:p>
            <a:pPr marL="609600" indent="-609600" eaLnBrk="1" hangingPunct="1"/>
            <a:r>
              <a:rPr lang="zh-CN" altLang="en-US" sz="4000"/>
              <a:t>存储过程的优点</a:t>
            </a:r>
          </a:p>
          <a:p>
            <a:pPr marL="990600" lvl="1" indent="-533400" eaLnBrk="1" hangingPunct="1">
              <a:buFontTx/>
              <a:buAutoNum type="circleNumDbPlain"/>
            </a:pPr>
            <a:r>
              <a:rPr lang="zh-CN" altLang="en-US" sz="3600"/>
              <a:t>经编译和优化后存储在数据库服务器中，运行效率高</a:t>
            </a:r>
          </a:p>
          <a:p>
            <a:pPr marL="990600" lvl="1" indent="-533400" eaLnBrk="1" hangingPunct="1">
              <a:buFontTx/>
              <a:buAutoNum type="circleNumDbPlain"/>
            </a:pPr>
            <a:r>
              <a:rPr lang="zh-CN" altLang="en-US" sz="3600"/>
              <a:t>降低客户机和服务器之间的通信量</a:t>
            </a:r>
          </a:p>
          <a:p>
            <a:pPr marL="990600" lvl="1" indent="-533400" eaLnBrk="1" hangingPunct="1">
              <a:buFontTx/>
              <a:buAutoNum type="circleNumDbPlain"/>
            </a:pPr>
            <a:r>
              <a:rPr lang="zh-CN" altLang="en-US" sz="3600"/>
              <a:t>有利于集中控制，方便维护</a:t>
            </a:r>
          </a:p>
          <a:p>
            <a:pPr marL="609600" indent="-609600" eaLnBrk="1" hangingPunct="1"/>
            <a:endParaRPr lang="en-US" altLang="zh-CN"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C9C42F5-A1B3-43C4-A245-4CA90FFE9A4A}" type="slidenum">
              <a:rPr lang="en-US" altLang="zh-CN" sz="1400"/>
              <a:pPr>
                <a:spcBef>
                  <a:spcPct val="0"/>
                </a:spcBef>
                <a:buFontTx/>
                <a:buNone/>
              </a:pPr>
              <a:t>76</a:t>
            </a:fld>
            <a:endParaRPr lang="en-US" altLang="zh-CN" sz="1400"/>
          </a:p>
        </p:txBody>
      </p:sp>
      <p:sp>
        <p:nvSpPr>
          <p:cNvPr id="80899" name="Rectangle 2"/>
          <p:cNvSpPr>
            <a:spLocks noGrp="1" noChangeArrowheads="1"/>
          </p:cNvSpPr>
          <p:nvPr>
            <p:ph type="title"/>
          </p:nvPr>
        </p:nvSpPr>
        <p:spPr>
          <a:xfrm>
            <a:off x="179388" y="485775"/>
            <a:ext cx="8964612" cy="1143000"/>
          </a:xfrm>
        </p:spPr>
        <p:txBody>
          <a:bodyPr/>
          <a:lstStyle/>
          <a:p>
            <a:pPr eaLnBrk="1" hangingPunct="1"/>
            <a:r>
              <a:rPr lang="en-US" altLang="zh-CN" sz="3600" b="1">
                <a:solidFill>
                  <a:schemeClr val="accent2"/>
                </a:solidFill>
              </a:rPr>
              <a:t>8.4 ODBC (Open Database Connectivity) </a:t>
            </a:r>
            <a:r>
              <a:rPr lang="zh-CN" altLang="en-US" sz="3600" b="1">
                <a:solidFill>
                  <a:schemeClr val="accent2"/>
                </a:solidFill>
              </a:rPr>
              <a:t>编程</a:t>
            </a:r>
          </a:p>
        </p:txBody>
      </p:sp>
      <p:sp>
        <p:nvSpPr>
          <p:cNvPr id="80900" name="Rectangle 3"/>
          <p:cNvSpPr>
            <a:spLocks noGrp="1" noChangeArrowheads="1"/>
          </p:cNvSpPr>
          <p:nvPr>
            <p:ph type="body" idx="1"/>
          </p:nvPr>
        </p:nvSpPr>
        <p:spPr>
          <a:xfrm>
            <a:off x="395288" y="1989138"/>
            <a:ext cx="8229600" cy="2952750"/>
          </a:xfrm>
        </p:spPr>
        <p:txBody>
          <a:bodyPr/>
          <a:lstStyle/>
          <a:p>
            <a:pPr marL="609600" indent="-609600" eaLnBrk="1" hangingPunct="1">
              <a:buFontTx/>
              <a:buNone/>
            </a:pPr>
            <a:r>
              <a:rPr lang="en-US" altLang="zh-CN" sz="4000"/>
              <a:t>ODBC </a:t>
            </a:r>
            <a:r>
              <a:rPr lang="zh-CN" altLang="en-US" sz="4000"/>
              <a:t>优点</a:t>
            </a:r>
          </a:p>
          <a:p>
            <a:pPr marL="990600" lvl="1" indent="-533400" eaLnBrk="1" hangingPunct="1">
              <a:buFontTx/>
              <a:buAutoNum type="circleNumDbPlain"/>
            </a:pPr>
            <a:r>
              <a:rPr lang="zh-CN" altLang="en-US" sz="3600"/>
              <a:t>移植性好</a:t>
            </a:r>
          </a:p>
          <a:p>
            <a:pPr marL="990600" lvl="1" indent="-533400" eaLnBrk="1" hangingPunct="1">
              <a:buFontTx/>
              <a:buAutoNum type="circleNumDbPlain"/>
            </a:pPr>
            <a:r>
              <a:rPr lang="zh-CN" altLang="en-US" sz="3600"/>
              <a:t>能同时访问不同的数据库</a:t>
            </a:r>
          </a:p>
          <a:p>
            <a:pPr marL="990600" lvl="1" indent="-533400" eaLnBrk="1" hangingPunct="1">
              <a:buFontTx/>
              <a:buAutoNum type="circleNumDbPlain"/>
            </a:pPr>
            <a:r>
              <a:rPr lang="zh-CN" altLang="en-US" sz="3600"/>
              <a:t>共享多个数据资源</a:t>
            </a:r>
          </a:p>
          <a:p>
            <a:pPr marL="609600" indent="-609600" eaLnBrk="1" hangingPunct="1"/>
            <a:endParaRPr lang="en-US" altLang="zh-CN" sz="4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3C1B4B-8815-4687-9011-523754B10893}" type="slidenum">
              <a:rPr lang="en-US" altLang="zh-CN" sz="1400"/>
              <a:pPr>
                <a:spcBef>
                  <a:spcPct val="0"/>
                </a:spcBef>
                <a:buFontTx/>
                <a:buNone/>
              </a:pPr>
              <a:t>77</a:t>
            </a:fld>
            <a:endParaRPr lang="en-US" altLang="zh-CN" sz="1400"/>
          </a:p>
        </p:txBody>
      </p:sp>
      <p:sp>
        <p:nvSpPr>
          <p:cNvPr id="81923" name="Rectangle 2"/>
          <p:cNvSpPr>
            <a:spLocks noGrp="1" noChangeArrowheads="1"/>
          </p:cNvSpPr>
          <p:nvPr>
            <p:ph type="title"/>
          </p:nvPr>
        </p:nvSpPr>
        <p:spPr/>
        <p:txBody>
          <a:bodyPr/>
          <a:lstStyle/>
          <a:p>
            <a:pPr eaLnBrk="1" hangingPunct="1"/>
            <a:r>
              <a:rPr lang="en-US" altLang="zh-CN" b="1">
                <a:solidFill>
                  <a:schemeClr val="accent2"/>
                </a:solidFill>
              </a:rPr>
              <a:t>8.4 ODBC</a:t>
            </a:r>
            <a:r>
              <a:rPr lang="zh-CN" altLang="en-US" b="1">
                <a:solidFill>
                  <a:schemeClr val="accent2"/>
                </a:solidFill>
              </a:rPr>
              <a:t>编程</a:t>
            </a:r>
          </a:p>
        </p:txBody>
      </p:sp>
      <p:sp>
        <p:nvSpPr>
          <p:cNvPr id="81924" name="Rectangle 3"/>
          <p:cNvSpPr>
            <a:spLocks noGrp="1" noChangeArrowheads="1"/>
          </p:cNvSpPr>
          <p:nvPr>
            <p:ph type="body" idx="1"/>
          </p:nvPr>
        </p:nvSpPr>
        <p:spPr/>
        <p:txBody>
          <a:bodyPr/>
          <a:lstStyle/>
          <a:p>
            <a:pPr eaLnBrk="1" hangingPunct="1">
              <a:buFontTx/>
              <a:buNone/>
            </a:pPr>
            <a:r>
              <a:rPr lang="en-US" altLang="zh-CN" sz="4000" b="1"/>
              <a:t>8.4.1 ODBC</a:t>
            </a:r>
            <a:r>
              <a:rPr lang="zh-CN" altLang="en-US" sz="4000"/>
              <a:t>概述</a:t>
            </a:r>
          </a:p>
          <a:p>
            <a:pPr eaLnBrk="1" hangingPunct="1">
              <a:buFontTx/>
              <a:buNone/>
            </a:pPr>
            <a:r>
              <a:rPr lang="en-US" altLang="zh-CN" sz="4000" b="1"/>
              <a:t>8.4.2 ODBC</a:t>
            </a:r>
            <a:r>
              <a:rPr lang="zh-CN" altLang="en-US" sz="4000"/>
              <a:t>工作原理概述</a:t>
            </a:r>
          </a:p>
          <a:p>
            <a:pPr eaLnBrk="1" hangingPunct="1">
              <a:buFontTx/>
              <a:buNone/>
            </a:pPr>
            <a:r>
              <a:rPr lang="en-US" altLang="zh-CN" sz="4000" b="1"/>
              <a:t>8.4.3 ODBC API </a:t>
            </a:r>
            <a:r>
              <a:rPr lang="zh-CN" altLang="en-US" sz="4000"/>
              <a:t>基础</a:t>
            </a:r>
          </a:p>
          <a:p>
            <a:pPr eaLnBrk="1" hangingPunct="1">
              <a:buFontTx/>
              <a:buNone/>
            </a:pPr>
            <a:r>
              <a:rPr lang="en-US" altLang="zh-CN" sz="4000" b="1"/>
              <a:t>8.4.4 ODBC</a:t>
            </a:r>
            <a:r>
              <a:rPr lang="zh-CN" altLang="en-US" sz="4000"/>
              <a:t>的工作流程</a:t>
            </a:r>
          </a:p>
          <a:p>
            <a:pPr eaLnBrk="1" hangingPunct="1">
              <a:buFontTx/>
              <a:buNone/>
            </a:pPr>
            <a:r>
              <a:rPr lang="en-US" altLang="zh-CN" sz="4000" b="1"/>
              <a:t>8.4.5 </a:t>
            </a:r>
            <a:r>
              <a:rPr lang="zh-CN" altLang="en-US" sz="4000"/>
              <a:t>小结</a:t>
            </a:r>
          </a:p>
          <a:p>
            <a:pPr eaLnBrk="1" hangingPunct="1"/>
            <a:endParaRPr lang="en-US" altLang="zh-CN" sz="4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8F18EB-C092-410E-91F4-BACFA903D530}" type="slidenum">
              <a:rPr lang="en-US" altLang="zh-CN" sz="1400"/>
              <a:pPr>
                <a:spcBef>
                  <a:spcPct val="0"/>
                </a:spcBef>
                <a:buFontTx/>
                <a:buNone/>
              </a:pPr>
              <a:t>78</a:t>
            </a:fld>
            <a:endParaRPr lang="en-US" altLang="zh-CN" sz="1400"/>
          </a:p>
        </p:txBody>
      </p:sp>
      <p:sp>
        <p:nvSpPr>
          <p:cNvPr id="82947" name="Rectangle 2"/>
          <p:cNvSpPr>
            <a:spLocks noGrp="1" noChangeArrowheads="1"/>
          </p:cNvSpPr>
          <p:nvPr>
            <p:ph type="title"/>
          </p:nvPr>
        </p:nvSpPr>
        <p:spPr/>
        <p:txBody>
          <a:bodyPr/>
          <a:lstStyle/>
          <a:p>
            <a:pPr eaLnBrk="1" hangingPunct="1"/>
            <a:r>
              <a:rPr lang="en-US" altLang="zh-CN" b="1">
                <a:solidFill>
                  <a:schemeClr val="accent2"/>
                </a:solidFill>
              </a:rPr>
              <a:t>8.4.1 ODBC</a:t>
            </a:r>
            <a:r>
              <a:rPr lang="zh-CN" altLang="en-US" b="1">
                <a:solidFill>
                  <a:schemeClr val="accent2"/>
                </a:solidFill>
              </a:rPr>
              <a:t>概述</a:t>
            </a:r>
          </a:p>
        </p:txBody>
      </p:sp>
      <p:sp>
        <p:nvSpPr>
          <p:cNvPr id="82948" name="Rectangle 3"/>
          <p:cNvSpPr>
            <a:spLocks noGrp="1" noChangeArrowheads="1"/>
          </p:cNvSpPr>
          <p:nvPr>
            <p:ph type="body" idx="1"/>
          </p:nvPr>
        </p:nvSpPr>
        <p:spPr>
          <a:xfrm>
            <a:off x="446088" y="1628775"/>
            <a:ext cx="8229600" cy="4525963"/>
          </a:xfrm>
        </p:spPr>
        <p:txBody>
          <a:bodyPr/>
          <a:lstStyle/>
          <a:p>
            <a:pPr eaLnBrk="1" hangingPunct="1"/>
            <a:r>
              <a:rPr lang="en-US" altLang="zh-CN" sz="4000" b="1"/>
              <a:t>ODBC</a:t>
            </a:r>
            <a:r>
              <a:rPr lang="zh-CN" altLang="en-US" sz="4000"/>
              <a:t>产生的原因</a:t>
            </a:r>
          </a:p>
          <a:p>
            <a:pPr lvl="1" eaLnBrk="1" hangingPunct="1"/>
            <a:r>
              <a:rPr lang="zh-CN" altLang="en-US" sz="3600"/>
              <a:t>由于不同的数据库管理系统的存在，在某个</a:t>
            </a:r>
            <a:r>
              <a:rPr lang="en-US" altLang="zh-CN" sz="3600"/>
              <a:t>RDBMS</a:t>
            </a:r>
            <a:r>
              <a:rPr lang="zh-CN" altLang="en-US" sz="3600"/>
              <a:t>下编写的应用程序就不能在另一个</a:t>
            </a:r>
            <a:r>
              <a:rPr lang="en-US" altLang="zh-CN" sz="3600"/>
              <a:t>RDBMS</a:t>
            </a:r>
            <a:r>
              <a:rPr lang="zh-CN" altLang="en-US" sz="3600"/>
              <a:t>下运行</a:t>
            </a:r>
          </a:p>
          <a:p>
            <a:pPr lvl="1" eaLnBrk="1" hangingPunct="1"/>
            <a:r>
              <a:rPr lang="zh-CN" altLang="en-US" sz="3600"/>
              <a:t>许多应用程序需要共享多个部门的数据资源，访问不同的</a:t>
            </a:r>
            <a:r>
              <a:rPr lang="en-US" altLang="zh-CN" sz="3600"/>
              <a:t>RDBMS</a:t>
            </a:r>
          </a:p>
          <a:p>
            <a:pPr eaLnBrk="1" hangingPunct="1"/>
            <a:endParaRPr lang="en-US" altLang="zh-CN"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89EDC7-29B8-493B-BD16-1C6A1F69909C}" type="slidenum">
              <a:rPr lang="en-US" altLang="zh-CN" sz="1400"/>
              <a:pPr>
                <a:spcBef>
                  <a:spcPct val="0"/>
                </a:spcBef>
                <a:buFontTx/>
                <a:buNone/>
              </a:pPr>
              <a:t>79</a:t>
            </a:fld>
            <a:endParaRPr lang="en-US" altLang="zh-CN" sz="1400"/>
          </a:p>
        </p:txBody>
      </p:sp>
      <p:sp>
        <p:nvSpPr>
          <p:cNvPr id="83971" name="Rectangle 3"/>
          <p:cNvSpPr>
            <a:spLocks noGrp="1" noChangeArrowheads="1"/>
          </p:cNvSpPr>
          <p:nvPr>
            <p:ph type="body" idx="1"/>
          </p:nvPr>
        </p:nvSpPr>
        <p:spPr>
          <a:xfrm>
            <a:off x="374650" y="990600"/>
            <a:ext cx="8229600" cy="4525963"/>
          </a:xfrm>
        </p:spPr>
        <p:txBody>
          <a:bodyPr/>
          <a:lstStyle/>
          <a:p>
            <a:pPr eaLnBrk="1" hangingPunct="1"/>
            <a:r>
              <a:rPr lang="en-US" altLang="zh-CN" sz="4000"/>
              <a:t>ODBC</a:t>
            </a:r>
          </a:p>
          <a:p>
            <a:pPr lvl="1" eaLnBrk="1" hangingPunct="1"/>
            <a:r>
              <a:rPr lang="zh-CN" altLang="en-US" sz="3600"/>
              <a:t>微软公司开放服务体系 </a:t>
            </a:r>
            <a:r>
              <a:rPr lang="en-US" altLang="zh-CN" sz="3600"/>
              <a:t>(Windows Open Services Architecture)</a:t>
            </a:r>
            <a:r>
              <a:rPr lang="zh-CN" altLang="en-US" sz="3600"/>
              <a:t>中有关数据库的一个组成部分</a:t>
            </a:r>
          </a:p>
          <a:p>
            <a:pPr lvl="1" eaLnBrk="1" hangingPunct="1"/>
            <a:r>
              <a:rPr lang="zh-CN" altLang="en-US" sz="3600"/>
              <a:t>提供了一组访问数据库的标准</a:t>
            </a:r>
            <a:r>
              <a:rPr lang="en-US" altLang="zh-CN" sz="3600"/>
              <a:t>API</a:t>
            </a:r>
          </a:p>
          <a:p>
            <a:pPr eaLnBrk="1" hangingPunct="1"/>
            <a:endParaRPr lang="en-US" altLang="zh-CN"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B11891-3BED-4C78-904C-D0198D9B1482}" type="slidenum">
              <a:rPr lang="en-US" altLang="zh-CN" sz="1400"/>
              <a:pPr>
                <a:spcBef>
                  <a:spcPct val="0"/>
                </a:spcBef>
                <a:buFontTx/>
                <a:buNone/>
              </a:pPr>
              <a:t>8</a:t>
            </a:fld>
            <a:endParaRPr lang="en-US" altLang="zh-CN" sz="1400"/>
          </a:p>
        </p:txBody>
      </p:sp>
      <p:sp>
        <p:nvSpPr>
          <p:cNvPr id="11267" name="Rectangle 3"/>
          <p:cNvSpPr>
            <a:spLocks noGrp="1" noChangeArrowheads="1"/>
          </p:cNvSpPr>
          <p:nvPr>
            <p:ph type="body" idx="1"/>
          </p:nvPr>
        </p:nvSpPr>
        <p:spPr>
          <a:xfrm>
            <a:off x="285750" y="1285875"/>
            <a:ext cx="8401050" cy="4525963"/>
          </a:xfrm>
        </p:spPr>
        <p:txBody>
          <a:bodyPr/>
          <a:lstStyle/>
          <a:p>
            <a:pPr eaLnBrk="1" hangingPunct="1"/>
            <a:r>
              <a:rPr lang="zh-CN" altLang="en-US" sz="4400">
                <a:cs typeface="Arial" panose="020B0604020202020204" pitchFamily="34" charset="0"/>
              </a:rPr>
              <a:t>为了区分</a:t>
            </a:r>
            <a:r>
              <a:rPr lang="en-US" altLang="zh-CN" sz="4400">
                <a:cs typeface="Arial" panose="020B0604020202020204" pitchFamily="34" charset="0"/>
              </a:rPr>
              <a:t>SQL</a:t>
            </a:r>
            <a:r>
              <a:rPr lang="zh-CN" altLang="en-US" sz="4400">
                <a:cs typeface="Arial" panose="020B0604020202020204" pitchFamily="34" charset="0"/>
              </a:rPr>
              <a:t>语句与主语言语句， 所有</a:t>
            </a:r>
            <a:r>
              <a:rPr lang="en-US" altLang="zh-CN" sz="4400">
                <a:cs typeface="Arial" panose="020B0604020202020204" pitchFamily="34" charset="0"/>
              </a:rPr>
              <a:t>SQL</a:t>
            </a:r>
            <a:r>
              <a:rPr lang="zh-CN" altLang="en-US" sz="4400">
                <a:cs typeface="Arial" panose="020B0604020202020204" pitchFamily="34" charset="0"/>
              </a:rPr>
              <a:t>语句必须加前缀</a:t>
            </a:r>
            <a:r>
              <a:rPr lang="en-US" altLang="zh-CN" sz="4400">
                <a:cs typeface="Arial" panose="020B0604020202020204" pitchFamily="34" charset="0"/>
              </a:rPr>
              <a:t>EXEC SQL</a:t>
            </a:r>
            <a:r>
              <a:rPr lang="zh-CN" altLang="en-US" sz="4400">
                <a:cs typeface="Arial" panose="020B0604020202020204" pitchFamily="34" charset="0"/>
              </a:rPr>
              <a:t>，以</a:t>
            </a:r>
            <a:r>
              <a:rPr lang="en-US" altLang="zh-CN" sz="4400">
                <a:cs typeface="Arial" panose="020B0604020202020204" pitchFamily="34" charset="0"/>
              </a:rPr>
              <a:t>(;)</a:t>
            </a:r>
            <a:r>
              <a:rPr lang="zh-CN" altLang="en-US" sz="4400">
                <a:cs typeface="Arial" panose="020B0604020202020204" pitchFamily="34" charset="0"/>
              </a:rPr>
              <a:t>结束</a:t>
            </a:r>
          </a:p>
          <a:p>
            <a:pPr eaLnBrk="1" hangingPunct="1"/>
            <a:r>
              <a:rPr lang="en-US" altLang="zh-CN" sz="4400">
                <a:solidFill>
                  <a:schemeClr val="accent2"/>
                </a:solidFill>
                <a:cs typeface="Arial" panose="020B0604020202020204" pitchFamily="34" charset="0"/>
              </a:rPr>
              <a:t>EXEC SQL &lt;SQL</a:t>
            </a:r>
            <a:r>
              <a:rPr lang="zh-CN" altLang="en-US" sz="4400">
                <a:solidFill>
                  <a:schemeClr val="accent2"/>
                </a:solidFill>
                <a:cs typeface="Arial" panose="020B0604020202020204" pitchFamily="34" charset="0"/>
              </a:rPr>
              <a:t>语句</a:t>
            </a:r>
            <a:r>
              <a:rPr lang="en-US" altLang="zh-CN" sz="4400">
                <a:solidFill>
                  <a:schemeClr val="accent2"/>
                </a:solidFill>
                <a:cs typeface="Arial" panose="020B0604020202020204" pitchFamily="34" charset="0"/>
              </a:rPr>
              <a:t>&gt;;</a:t>
            </a:r>
          </a:p>
          <a:p>
            <a:pPr eaLnBrk="1" hangingPunct="1"/>
            <a:endParaRPr lang="en-US" altLang="zh-CN" sz="4400">
              <a:solidFill>
                <a:schemeClr val="accent2"/>
              </a:solidFill>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8E3BD6-4467-42E9-91E6-FF4E674F6D3E}" type="slidenum">
              <a:rPr lang="en-US" altLang="zh-CN" sz="1400"/>
              <a:pPr>
                <a:spcBef>
                  <a:spcPct val="0"/>
                </a:spcBef>
                <a:buFontTx/>
                <a:buNone/>
              </a:pPr>
              <a:t>80</a:t>
            </a:fld>
            <a:endParaRPr lang="en-US" altLang="zh-CN" sz="1400"/>
          </a:p>
        </p:txBody>
      </p:sp>
      <p:sp>
        <p:nvSpPr>
          <p:cNvPr id="84995" name="Rectangle 3"/>
          <p:cNvSpPr>
            <a:spLocks noGrp="1" noChangeArrowheads="1"/>
          </p:cNvSpPr>
          <p:nvPr>
            <p:ph type="body" idx="1"/>
          </p:nvPr>
        </p:nvSpPr>
        <p:spPr>
          <a:xfrm>
            <a:off x="395288" y="1196975"/>
            <a:ext cx="8229600" cy="4525963"/>
          </a:xfrm>
        </p:spPr>
        <p:txBody>
          <a:bodyPr/>
          <a:lstStyle/>
          <a:p>
            <a:pPr eaLnBrk="1" hangingPunct="1"/>
            <a:r>
              <a:rPr lang="en-US" altLang="zh-CN" sz="4400"/>
              <a:t>ODBC</a:t>
            </a:r>
            <a:r>
              <a:rPr lang="zh-CN" altLang="en-US" sz="4400"/>
              <a:t>约束力</a:t>
            </a:r>
          </a:p>
          <a:p>
            <a:pPr lvl="1" eaLnBrk="1" hangingPunct="1"/>
            <a:r>
              <a:rPr lang="zh-CN" altLang="en-US" sz="4000"/>
              <a:t>规范应用开发</a:t>
            </a:r>
          </a:p>
          <a:p>
            <a:pPr lvl="1" eaLnBrk="1" hangingPunct="1"/>
            <a:r>
              <a:rPr lang="zh-CN" altLang="en-US" sz="4000"/>
              <a:t>规范</a:t>
            </a:r>
            <a:r>
              <a:rPr lang="en-US" altLang="zh-CN" sz="4000"/>
              <a:t>RDBMS</a:t>
            </a:r>
            <a:r>
              <a:rPr lang="zh-CN" altLang="en-US" sz="4000"/>
              <a:t>应用接口</a:t>
            </a:r>
          </a:p>
          <a:p>
            <a:pPr eaLnBrk="1" hangingPunct="1"/>
            <a:endParaRPr lang="en-US" altLang="zh-CN" sz="4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27E0D1-801D-4498-B3B9-DF950BDB4751}" type="slidenum">
              <a:rPr lang="en-US" altLang="zh-CN" sz="1400"/>
              <a:pPr>
                <a:spcBef>
                  <a:spcPct val="0"/>
                </a:spcBef>
                <a:buFontTx/>
                <a:buNone/>
              </a:pPr>
              <a:t>81</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b="1">
                <a:solidFill>
                  <a:schemeClr val="accent2"/>
                </a:solidFill>
              </a:rPr>
              <a:t>8.4.2 ODBC</a:t>
            </a:r>
            <a:r>
              <a:rPr lang="zh-CN" altLang="en-US" b="1">
                <a:solidFill>
                  <a:schemeClr val="accent2"/>
                </a:solidFill>
              </a:rPr>
              <a:t>工作原理概述</a:t>
            </a:r>
          </a:p>
        </p:txBody>
      </p:sp>
      <p:sp>
        <p:nvSpPr>
          <p:cNvPr id="86020" name="Rectangle 3"/>
          <p:cNvSpPr>
            <a:spLocks noGrp="1" noChangeArrowheads="1"/>
          </p:cNvSpPr>
          <p:nvPr>
            <p:ph type="body" idx="1"/>
          </p:nvPr>
        </p:nvSpPr>
        <p:spPr/>
        <p:txBody>
          <a:bodyPr/>
          <a:lstStyle/>
          <a:p>
            <a:pPr eaLnBrk="1" hangingPunct="1">
              <a:buFontTx/>
              <a:buNone/>
            </a:pPr>
            <a:r>
              <a:rPr lang="en-US" altLang="zh-CN" sz="4400"/>
              <a:t>ODBC</a:t>
            </a:r>
            <a:r>
              <a:rPr lang="zh-CN" altLang="en-US" sz="4400"/>
              <a:t>应用系统的体系结构</a:t>
            </a:r>
          </a:p>
          <a:p>
            <a:pPr lvl="1" eaLnBrk="1" hangingPunct="1">
              <a:buFontTx/>
              <a:buNone/>
            </a:pPr>
            <a:r>
              <a:rPr lang="zh-CN" altLang="en-US" sz="4000"/>
              <a:t>一、用户应用程序</a:t>
            </a:r>
          </a:p>
          <a:p>
            <a:pPr lvl="1" eaLnBrk="1" hangingPunct="1">
              <a:buFontTx/>
              <a:buNone/>
            </a:pPr>
            <a:r>
              <a:rPr lang="zh-CN" altLang="en-US" sz="4000"/>
              <a:t>二、驱动程序管理器</a:t>
            </a:r>
          </a:p>
          <a:p>
            <a:pPr lvl="1" eaLnBrk="1" hangingPunct="1">
              <a:buFontTx/>
              <a:buNone/>
            </a:pPr>
            <a:r>
              <a:rPr lang="zh-CN" altLang="en-US" sz="4000"/>
              <a:t>三、数据库驱动程序</a:t>
            </a:r>
          </a:p>
          <a:p>
            <a:pPr lvl="1" eaLnBrk="1" hangingPunct="1">
              <a:buFontTx/>
              <a:buNone/>
            </a:pPr>
            <a:r>
              <a:rPr lang="zh-CN" altLang="en-US" sz="4000"/>
              <a:t>四、</a:t>
            </a:r>
            <a:r>
              <a:rPr lang="en-US" altLang="zh-CN" sz="4000" b="1"/>
              <a:t>ODBC</a:t>
            </a:r>
            <a:r>
              <a:rPr lang="zh-CN" altLang="en-US" sz="4000"/>
              <a:t>数据源管理</a:t>
            </a:r>
          </a:p>
          <a:p>
            <a:pPr lvl="1" eaLnBrk="1" hangingPunct="1"/>
            <a:endParaRPr lang="zh-CN" altLang="en-US" sz="4000"/>
          </a:p>
          <a:p>
            <a:pPr eaLnBrk="1" hangingPunct="1"/>
            <a:endParaRPr lang="en-US" altLang="zh-CN" sz="4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929A0C-1D25-4ACF-9C1A-9E8E0A9FD3A5}" type="slidenum">
              <a:rPr lang="en-US" altLang="zh-CN" sz="1400"/>
              <a:pPr>
                <a:spcBef>
                  <a:spcPct val="0"/>
                </a:spcBef>
                <a:buFontTx/>
                <a:buNone/>
              </a:pPr>
              <a:t>82</a:t>
            </a:fld>
            <a:endParaRPr lang="en-US" altLang="zh-CN" sz="1400"/>
          </a:p>
        </p:txBody>
      </p:sp>
      <p:sp>
        <p:nvSpPr>
          <p:cNvPr id="87043" name="Rectangle 2"/>
          <p:cNvSpPr>
            <a:spLocks noGrp="1" noChangeArrowheads="1"/>
          </p:cNvSpPr>
          <p:nvPr>
            <p:ph type="title"/>
          </p:nvPr>
        </p:nvSpPr>
        <p:spPr>
          <a:xfrm>
            <a:off x="519113" y="125413"/>
            <a:ext cx="8229600" cy="1143000"/>
          </a:xfrm>
        </p:spPr>
        <p:txBody>
          <a:bodyPr/>
          <a:lstStyle/>
          <a:p>
            <a:pPr eaLnBrk="1" hangingPunct="1"/>
            <a:r>
              <a:rPr lang="en-US" altLang="zh-CN" b="1">
                <a:solidFill>
                  <a:schemeClr val="accent2"/>
                </a:solidFill>
              </a:rPr>
              <a:t>ODBC</a:t>
            </a:r>
            <a:r>
              <a:rPr lang="zh-CN" altLang="en-US" b="1">
                <a:solidFill>
                  <a:schemeClr val="accent2"/>
                </a:solidFill>
              </a:rPr>
              <a:t>应用系统的体系结构</a:t>
            </a:r>
          </a:p>
        </p:txBody>
      </p:sp>
      <p:grpSp>
        <p:nvGrpSpPr>
          <p:cNvPr id="87044" name="Group 27"/>
          <p:cNvGrpSpPr>
            <a:grpSpLocks/>
          </p:cNvGrpSpPr>
          <p:nvPr/>
        </p:nvGrpSpPr>
        <p:grpSpPr bwMode="auto">
          <a:xfrm>
            <a:off x="179388" y="1412875"/>
            <a:ext cx="9218612" cy="4854575"/>
            <a:chOff x="113" y="890"/>
            <a:chExt cx="5807" cy="3058"/>
          </a:xfrm>
        </p:grpSpPr>
        <p:sp>
          <p:nvSpPr>
            <p:cNvPr id="87045" name="Rectangle 5"/>
            <p:cNvSpPr>
              <a:spLocks noChangeArrowheads="1"/>
            </p:cNvSpPr>
            <p:nvPr/>
          </p:nvSpPr>
          <p:spPr bwMode="auto">
            <a:xfrm>
              <a:off x="1776" y="890"/>
              <a:ext cx="1406"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用户应用程序</a:t>
              </a:r>
            </a:p>
          </p:txBody>
        </p:sp>
        <p:sp>
          <p:nvSpPr>
            <p:cNvPr id="87046" name="Rectangle 6"/>
            <p:cNvSpPr>
              <a:spLocks noChangeArrowheads="1"/>
            </p:cNvSpPr>
            <p:nvPr/>
          </p:nvSpPr>
          <p:spPr bwMode="auto">
            <a:xfrm>
              <a:off x="1776" y="1547"/>
              <a:ext cx="1406"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ODBC API</a:t>
              </a:r>
            </a:p>
          </p:txBody>
        </p:sp>
        <p:sp>
          <p:nvSpPr>
            <p:cNvPr id="87047" name="Rectangle 7"/>
            <p:cNvSpPr>
              <a:spLocks noChangeArrowheads="1"/>
            </p:cNvSpPr>
            <p:nvPr/>
          </p:nvSpPr>
          <p:spPr bwMode="auto">
            <a:xfrm>
              <a:off x="1277" y="2205"/>
              <a:ext cx="2404"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t>ODBC Driver Manager</a:t>
              </a:r>
            </a:p>
          </p:txBody>
        </p:sp>
        <p:sp>
          <p:nvSpPr>
            <p:cNvPr id="87048" name="Rectangle 8"/>
            <p:cNvSpPr>
              <a:spLocks noChangeArrowheads="1"/>
            </p:cNvSpPr>
            <p:nvPr/>
          </p:nvSpPr>
          <p:spPr bwMode="auto">
            <a:xfrm>
              <a:off x="324" y="2931"/>
              <a:ext cx="817"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Driver 1</a:t>
              </a:r>
            </a:p>
          </p:txBody>
        </p:sp>
        <p:sp>
          <p:nvSpPr>
            <p:cNvPr id="87049" name="Oval 9"/>
            <p:cNvSpPr>
              <a:spLocks noChangeArrowheads="1"/>
            </p:cNvSpPr>
            <p:nvPr/>
          </p:nvSpPr>
          <p:spPr bwMode="auto">
            <a:xfrm>
              <a:off x="113" y="3585"/>
              <a:ext cx="1225" cy="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MySQL</a:t>
              </a:r>
            </a:p>
          </p:txBody>
        </p:sp>
        <p:cxnSp>
          <p:nvCxnSpPr>
            <p:cNvPr id="87050" name="AutoShape 10"/>
            <p:cNvCxnSpPr>
              <a:cxnSpLocks noChangeShapeType="1"/>
              <a:stCxn id="87048" idx="2"/>
              <a:endCxn id="87049" idx="0"/>
            </p:cNvCxnSpPr>
            <p:nvPr/>
          </p:nvCxnSpPr>
          <p:spPr bwMode="auto">
            <a:xfrm flipH="1">
              <a:off x="726" y="3249"/>
              <a:ext cx="7" cy="3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051" name="Rectangle 11"/>
            <p:cNvSpPr>
              <a:spLocks noChangeArrowheads="1"/>
            </p:cNvSpPr>
            <p:nvPr/>
          </p:nvSpPr>
          <p:spPr bwMode="auto">
            <a:xfrm>
              <a:off x="2071" y="2931"/>
              <a:ext cx="817"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Driver 2</a:t>
              </a:r>
            </a:p>
          </p:txBody>
        </p:sp>
        <p:sp>
          <p:nvSpPr>
            <p:cNvPr id="87052" name="Oval 12"/>
            <p:cNvSpPr>
              <a:spLocks noChangeArrowheads="1"/>
            </p:cNvSpPr>
            <p:nvPr/>
          </p:nvSpPr>
          <p:spPr bwMode="auto">
            <a:xfrm>
              <a:off x="1866" y="3585"/>
              <a:ext cx="1225" cy="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SQL Server</a:t>
              </a:r>
            </a:p>
          </p:txBody>
        </p:sp>
        <p:cxnSp>
          <p:nvCxnSpPr>
            <p:cNvPr id="87053" name="AutoShape 13"/>
            <p:cNvCxnSpPr>
              <a:cxnSpLocks noChangeShapeType="1"/>
              <a:stCxn id="87051" idx="2"/>
              <a:endCxn id="87052" idx="0"/>
            </p:cNvCxnSpPr>
            <p:nvPr/>
          </p:nvCxnSpPr>
          <p:spPr bwMode="auto">
            <a:xfrm flipH="1">
              <a:off x="2479" y="3249"/>
              <a:ext cx="1" cy="3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054" name="Rectangle 14"/>
            <p:cNvSpPr>
              <a:spLocks noChangeArrowheads="1"/>
            </p:cNvSpPr>
            <p:nvPr/>
          </p:nvSpPr>
          <p:spPr bwMode="auto">
            <a:xfrm>
              <a:off x="3846" y="2931"/>
              <a:ext cx="817"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Driver 3</a:t>
              </a:r>
            </a:p>
          </p:txBody>
        </p:sp>
        <p:sp>
          <p:nvSpPr>
            <p:cNvPr id="87055" name="Oval 15"/>
            <p:cNvSpPr>
              <a:spLocks noChangeArrowheads="1"/>
            </p:cNvSpPr>
            <p:nvPr/>
          </p:nvSpPr>
          <p:spPr bwMode="auto">
            <a:xfrm>
              <a:off x="3635" y="3585"/>
              <a:ext cx="1225" cy="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t>Oracle</a:t>
              </a:r>
            </a:p>
          </p:txBody>
        </p:sp>
        <p:cxnSp>
          <p:nvCxnSpPr>
            <p:cNvPr id="87056" name="AutoShape 16"/>
            <p:cNvCxnSpPr>
              <a:cxnSpLocks noChangeShapeType="1"/>
              <a:stCxn id="87054" idx="2"/>
              <a:endCxn id="87055" idx="0"/>
            </p:cNvCxnSpPr>
            <p:nvPr/>
          </p:nvCxnSpPr>
          <p:spPr bwMode="auto">
            <a:xfrm flipH="1">
              <a:off x="4248" y="3249"/>
              <a:ext cx="7" cy="3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57" name="AutoShape 17"/>
            <p:cNvCxnSpPr>
              <a:cxnSpLocks noChangeShapeType="1"/>
              <a:stCxn id="87045" idx="2"/>
              <a:endCxn id="87046" idx="0"/>
            </p:cNvCxnSpPr>
            <p:nvPr/>
          </p:nvCxnSpPr>
          <p:spPr bwMode="auto">
            <a:xfrm>
              <a:off x="2479" y="1298"/>
              <a:ext cx="0" cy="2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058" name="AutoShape 18"/>
            <p:cNvCxnSpPr>
              <a:cxnSpLocks noChangeShapeType="1"/>
              <a:stCxn id="87046" idx="2"/>
              <a:endCxn id="87047" idx="0"/>
            </p:cNvCxnSpPr>
            <p:nvPr/>
          </p:nvCxnSpPr>
          <p:spPr bwMode="auto">
            <a:xfrm>
              <a:off x="2479" y="1955"/>
              <a:ext cx="0" cy="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059" name="AutoShape 19"/>
            <p:cNvCxnSpPr>
              <a:cxnSpLocks noChangeShapeType="1"/>
              <a:stCxn id="87047" idx="2"/>
              <a:endCxn id="87048" idx="0"/>
            </p:cNvCxnSpPr>
            <p:nvPr/>
          </p:nvCxnSpPr>
          <p:spPr bwMode="auto">
            <a:xfrm flipH="1">
              <a:off x="733" y="2613"/>
              <a:ext cx="1746" cy="31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060" name="AutoShape 20"/>
            <p:cNvCxnSpPr>
              <a:cxnSpLocks noChangeShapeType="1"/>
              <a:stCxn id="87047" idx="2"/>
              <a:endCxn id="87051" idx="0"/>
            </p:cNvCxnSpPr>
            <p:nvPr/>
          </p:nvCxnSpPr>
          <p:spPr bwMode="auto">
            <a:xfrm>
              <a:off x="2479" y="2613"/>
              <a:ext cx="1" cy="31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7061" name="AutoShape 21"/>
            <p:cNvCxnSpPr>
              <a:cxnSpLocks noChangeShapeType="1"/>
              <a:stCxn id="87047" idx="2"/>
              <a:endCxn id="87054" idx="0"/>
            </p:cNvCxnSpPr>
            <p:nvPr/>
          </p:nvCxnSpPr>
          <p:spPr bwMode="auto">
            <a:xfrm>
              <a:off x="2479" y="2613"/>
              <a:ext cx="1776" cy="31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7062" name="Text Box 22"/>
            <p:cNvSpPr txBox="1">
              <a:spLocks noChangeArrowheads="1"/>
            </p:cNvSpPr>
            <p:nvPr/>
          </p:nvSpPr>
          <p:spPr bwMode="auto">
            <a:xfrm>
              <a:off x="3545" y="1561"/>
              <a:ext cx="11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标准接口</a:t>
              </a:r>
            </a:p>
          </p:txBody>
        </p:sp>
        <p:sp>
          <p:nvSpPr>
            <p:cNvPr id="87063" name="Text Box 23"/>
            <p:cNvSpPr txBox="1">
              <a:spLocks noChangeArrowheads="1"/>
            </p:cNvSpPr>
            <p:nvPr/>
          </p:nvSpPr>
          <p:spPr bwMode="auto">
            <a:xfrm>
              <a:off x="3862" y="2115"/>
              <a:ext cx="10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驱动程序管理器</a:t>
              </a:r>
            </a:p>
          </p:txBody>
        </p:sp>
        <p:sp>
          <p:nvSpPr>
            <p:cNvPr id="87064" name="Text Box 24"/>
            <p:cNvSpPr txBox="1">
              <a:spLocks noChangeArrowheads="1"/>
            </p:cNvSpPr>
            <p:nvPr/>
          </p:nvSpPr>
          <p:spPr bwMode="auto">
            <a:xfrm>
              <a:off x="4716" y="2886"/>
              <a:ext cx="10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驱动程序</a:t>
              </a:r>
            </a:p>
          </p:txBody>
        </p:sp>
        <p:sp>
          <p:nvSpPr>
            <p:cNvPr id="87065" name="Line 25"/>
            <p:cNvSpPr>
              <a:spLocks noChangeShapeType="1"/>
            </p:cNvSpPr>
            <p:nvPr/>
          </p:nvSpPr>
          <p:spPr bwMode="auto">
            <a:xfrm>
              <a:off x="113" y="3430"/>
              <a:ext cx="530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6" name="Text Box 26"/>
            <p:cNvSpPr txBox="1">
              <a:spLocks noChangeArrowheads="1"/>
            </p:cNvSpPr>
            <p:nvPr/>
          </p:nvSpPr>
          <p:spPr bwMode="auto">
            <a:xfrm>
              <a:off x="4876" y="3521"/>
              <a:ext cx="10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网络</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AF0DD1-B3F5-4954-94CC-44DD36144392}" type="slidenum">
              <a:rPr lang="en-US" altLang="zh-CN" sz="1400"/>
              <a:pPr>
                <a:spcBef>
                  <a:spcPct val="0"/>
                </a:spcBef>
                <a:buFontTx/>
                <a:buNone/>
              </a:pPr>
              <a:t>83</a:t>
            </a:fld>
            <a:endParaRPr lang="en-US" altLang="zh-CN" sz="1400"/>
          </a:p>
        </p:txBody>
      </p:sp>
      <p:sp>
        <p:nvSpPr>
          <p:cNvPr id="88067" name="Rectangle 2"/>
          <p:cNvSpPr>
            <a:spLocks noGrp="1" noChangeArrowheads="1"/>
          </p:cNvSpPr>
          <p:nvPr>
            <p:ph type="title"/>
          </p:nvPr>
        </p:nvSpPr>
        <p:spPr/>
        <p:txBody>
          <a:bodyPr/>
          <a:lstStyle/>
          <a:p>
            <a:pPr eaLnBrk="1" hangingPunct="1"/>
            <a:r>
              <a:rPr lang="zh-CN" altLang="en-US" b="1">
                <a:solidFill>
                  <a:schemeClr val="accent2"/>
                </a:solidFill>
              </a:rPr>
              <a:t>一、应用程序</a:t>
            </a:r>
          </a:p>
        </p:txBody>
      </p:sp>
      <p:sp>
        <p:nvSpPr>
          <p:cNvPr id="88068" name="Rectangle 3"/>
          <p:cNvSpPr>
            <a:spLocks noGrp="1" noChangeArrowheads="1"/>
          </p:cNvSpPr>
          <p:nvPr>
            <p:ph type="body" idx="1"/>
          </p:nvPr>
        </p:nvSpPr>
        <p:spPr/>
        <p:txBody>
          <a:bodyPr/>
          <a:lstStyle/>
          <a:p>
            <a:pPr eaLnBrk="1" hangingPunct="1">
              <a:lnSpc>
                <a:spcPct val="90000"/>
              </a:lnSpc>
            </a:pPr>
            <a:r>
              <a:rPr lang="zh-CN" altLang="en-US" sz="3600"/>
              <a:t>请求连接数据库</a:t>
            </a:r>
          </a:p>
          <a:p>
            <a:pPr eaLnBrk="1" hangingPunct="1">
              <a:lnSpc>
                <a:spcPct val="90000"/>
              </a:lnSpc>
            </a:pPr>
            <a:r>
              <a:rPr lang="zh-CN" altLang="en-US" sz="3600"/>
              <a:t>向数据源发送</a:t>
            </a:r>
            <a:r>
              <a:rPr lang="en-US" altLang="zh-CN" sz="3600"/>
              <a:t>SQL</a:t>
            </a:r>
            <a:r>
              <a:rPr lang="zh-CN" altLang="en-US" sz="3600"/>
              <a:t>语句</a:t>
            </a:r>
          </a:p>
          <a:p>
            <a:pPr eaLnBrk="1" hangingPunct="1">
              <a:lnSpc>
                <a:spcPct val="90000"/>
              </a:lnSpc>
            </a:pPr>
            <a:r>
              <a:rPr lang="zh-CN" altLang="en-US" sz="3600"/>
              <a:t>为</a:t>
            </a:r>
            <a:r>
              <a:rPr lang="en-US" altLang="zh-CN" sz="3600"/>
              <a:t>SQL</a:t>
            </a:r>
            <a:r>
              <a:rPr lang="zh-CN" altLang="en-US" sz="3600"/>
              <a:t>语句执行结果分配存储空间，定义所读取的数据格式</a:t>
            </a:r>
          </a:p>
          <a:p>
            <a:pPr eaLnBrk="1" hangingPunct="1">
              <a:lnSpc>
                <a:spcPct val="90000"/>
              </a:lnSpc>
            </a:pPr>
            <a:r>
              <a:rPr lang="zh-CN" altLang="en-US" sz="3600"/>
              <a:t>获取数据库操作结果，或处理错误</a:t>
            </a:r>
          </a:p>
          <a:p>
            <a:pPr eaLnBrk="1" hangingPunct="1">
              <a:lnSpc>
                <a:spcPct val="90000"/>
              </a:lnSpc>
            </a:pPr>
            <a:r>
              <a:rPr lang="zh-CN" altLang="en-US" sz="3600"/>
              <a:t>进行数据处理并向用户提交处理结果</a:t>
            </a:r>
          </a:p>
          <a:p>
            <a:pPr eaLnBrk="1" hangingPunct="1">
              <a:lnSpc>
                <a:spcPct val="90000"/>
              </a:lnSpc>
            </a:pPr>
            <a:r>
              <a:rPr lang="zh-CN" altLang="en-US" sz="3600"/>
              <a:t>请求事务的提交和回滚操作</a:t>
            </a:r>
          </a:p>
          <a:p>
            <a:pPr eaLnBrk="1" hangingPunct="1">
              <a:lnSpc>
                <a:spcPct val="90000"/>
              </a:lnSpc>
            </a:pPr>
            <a:r>
              <a:rPr lang="zh-CN" altLang="en-US" sz="3600"/>
              <a:t>断开与数据源的连接</a:t>
            </a:r>
          </a:p>
          <a:p>
            <a:pPr eaLnBrk="1" hangingPunct="1">
              <a:lnSpc>
                <a:spcPct val="90000"/>
              </a:lnSpc>
            </a:pPr>
            <a:endParaRPr lang="en-US" altLang="zh-CN" sz="36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8AF749-7BF5-4BA1-9E31-E2CC4C91B1B8}" type="slidenum">
              <a:rPr lang="en-US" altLang="zh-CN" sz="1400"/>
              <a:pPr>
                <a:spcBef>
                  <a:spcPct val="0"/>
                </a:spcBef>
                <a:buFontTx/>
                <a:buNone/>
              </a:pPr>
              <a:t>84</a:t>
            </a:fld>
            <a:endParaRPr lang="en-US" altLang="zh-CN" sz="1400"/>
          </a:p>
        </p:txBody>
      </p:sp>
      <p:sp>
        <p:nvSpPr>
          <p:cNvPr id="89091" name="Rectangle 2"/>
          <p:cNvSpPr>
            <a:spLocks noGrp="1" noChangeArrowheads="1"/>
          </p:cNvSpPr>
          <p:nvPr>
            <p:ph type="title"/>
          </p:nvPr>
        </p:nvSpPr>
        <p:spPr>
          <a:xfrm>
            <a:off x="457200" y="115888"/>
            <a:ext cx="8229600" cy="1143000"/>
          </a:xfrm>
        </p:spPr>
        <p:txBody>
          <a:bodyPr/>
          <a:lstStyle/>
          <a:p>
            <a:pPr eaLnBrk="1" hangingPunct="1"/>
            <a:r>
              <a:rPr lang="zh-CN" altLang="en-US" b="1">
                <a:solidFill>
                  <a:schemeClr val="accent2"/>
                </a:solidFill>
              </a:rPr>
              <a:t>二、驱动程序管理器</a:t>
            </a:r>
          </a:p>
        </p:txBody>
      </p:sp>
      <p:sp>
        <p:nvSpPr>
          <p:cNvPr id="89092" name="Rectangle 3"/>
          <p:cNvSpPr>
            <a:spLocks noGrp="1" noChangeArrowheads="1"/>
          </p:cNvSpPr>
          <p:nvPr>
            <p:ph type="body" idx="1"/>
          </p:nvPr>
        </p:nvSpPr>
        <p:spPr>
          <a:xfrm>
            <a:off x="468313" y="1196975"/>
            <a:ext cx="8229600" cy="5327650"/>
          </a:xfrm>
        </p:spPr>
        <p:txBody>
          <a:bodyPr/>
          <a:lstStyle/>
          <a:p>
            <a:pPr eaLnBrk="1" hangingPunct="1">
              <a:lnSpc>
                <a:spcPct val="90000"/>
              </a:lnSpc>
            </a:pPr>
            <a:r>
              <a:rPr lang="zh-CN" altLang="en-US" sz="3600"/>
              <a:t>包含在</a:t>
            </a:r>
            <a:r>
              <a:rPr lang="en-US" altLang="zh-CN" sz="3600"/>
              <a:t>ODBC32.DLL</a:t>
            </a:r>
            <a:r>
              <a:rPr lang="zh-CN" altLang="en-US" sz="3600"/>
              <a:t>中</a:t>
            </a:r>
          </a:p>
          <a:p>
            <a:pPr eaLnBrk="1" hangingPunct="1">
              <a:lnSpc>
                <a:spcPct val="90000"/>
              </a:lnSpc>
            </a:pPr>
            <a:r>
              <a:rPr lang="zh-CN" altLang="en-US" sz="3600"/>
              <a:t>管理应用程序和驱动程序之间的通信</a:t>
            </a:r>
          </a:p>
          <a:p>
            <a:pPr eaLnBrk="1" hangingPunct="1">
              <a:lnSpc>
                <a:spcPct val="90000"/>
              </a:lnSpc>
            </a:pPr>
            <a:r>
              <a:rPr lang="zh-CN" altLang="en-US" sz="3600"/>
              <a:t>建立、配置或删除数据源并查看系统当前所安装的数据库</a:t>
            </a:r>
            <a:r>
              <a:rPr lang="en-US" altLang="zh-CN" sz="3600"/>
              <a:t>ODBC</a:t>
            </a:r>
            <a:r>
              <a:rPr lang="zh-CN" altLang="en-US" sz="3600"/>
              <a:t>驱动程序</a:t>
            </a:r>
          </a:p>
          <a:p>
            <a:pPr eaLnBrk="1" hangingPunct="1">
              <a:lnSpc>
                <a:spcPct val="90000"/>
              </a:lnSpc>
            </a:pPr>
            <a:r>
              <a:rPr lang="zh-CN" altLang="en-US" sz="3600"/>
              <a:t>主要功能</a:t>
            </a:r>
          </a:p>
          <a:p>
            <a:pPr lvl="1" eaLnBrk="1" hangingPunct="1">
              <a:lnSpc>
                <a:spcPct val="90000"/>
              </a:lnSpc>
            </a:pPr>
            <a:r>
              <a:rPr lang="zh-CN" altLang="en-US" sz="3200"/>
              <a:t>装载</a:t>
            </a:r>
            <a:r>
              <a:rPr lang="en-US" altLang="zh-CN" sz="3200"/>
              <a:t>ODBC</a:t>
            </a:r>
            <a:r>
              <a:rPr lang="zh-CN" altLang="en-US" sz="3200"/>
              <a:t>驱动程序</a:t>
            </a:r>
          </a:p>
          <a:p>
            <a:pPr lvl="1" eaLnBrk="1" hangingPunct="1">
              <a:lnSpc>
                <a:spcPct val="90000"/>
              </a:lnSpc>
            </a:pPr>
            <a:r>
              <a:rPr lang="zh-CN" altLang="en-US" sz="3200"/>
              <a:t>选择和连接正确的驱动程序</a:t>
            </a:r>
          </a:p>
          <a:p>
            <a:pPr lvl="1" eaLnBrk="1" hangingPunct="1">
              <a:lnSpc>
                <a:spcPct val="90000"/>
              </a:lnSpc>
            </a:pPr>
            <a:r>
              <a:rPr lang="zh-CN" altLang="en-US" sz="3200"/>
              <a:t>管理数据源</a:t>
            </a:r>
          </a:p>
          <a:p>
            <a:pPr lvl="1" eaLnBrk="1" hangingPunct="1">
              <a:lnSpc>
                <a:spcPct val="90000"/>
              </a:lnSpc>
            </a:pPr>
            <a:r>
              <a:rPr lang="zh-CN" altLang="en-US" sz="3200"/>
              <a:t>检查</a:t>
            </a:r>
            <a:r>
              <a:rPr lang="en-US" altLang="zh-CN" sz="3200"/>
              <a:t>ODBC</a:t>
            </a:r>
            <a:r>
              <a:rPr lang="zh-CN" altLang="en-US" sz="3200"/>
              <a:t>调用参数的合法性</a:t>
            </a:r>
          </a:p>
          <a:p>
            <a:pPr lvl="1" eaLnBrk="1" hangingPunct="1">
              <a:lnSpc>
                <a:spcPct val="90000"/>
              </a:lnSpc>
            </a:pPr>
            <a:r>
              <a:rPr lang="zh-CN" altLang="en-US" sz="3200"/>
              <a:t>记录</a:t>
            </a:r>
            <a:r>
              <a:rPr lang="en-US" altLang="zh-CN" sz="3200"/>
              <a:t>ODBC</a:t>
            </a:r>
            <a:r>
              <a:rPr lang="zh-CN" altLang="en-US" sz="3200"/>
              <a:t>函数的调用等</a:t>
            </a:r>
          </a:p>
          <a:p>
            <a:pPr eaLnBrk="1" hangingPunct="1">
              <a:lnSpc>
                <a:spcPct val="90000"/>
              </a:lnSpc>
            </a:pPr>
            <a:endParaRPr lang="en-US" altLang="zh-CN" sz="36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2F68424-6996-486A-8D68-31D139D3B05E}" type="slidenum">
              <a:rPr lang="en-US" altLang="zh-CN" sz="1400"/>
              <a:pPr>
                <a:spcBef>
                  <a:spcPct val="0"/>
                </a:spcBef>
                <a:buFontTx/>
                <a:buNone/>
              </a:pPr>
              <a:t>85</a:t>
            </a:fld>
            <a:endParaRPr lang="en-US" altLang="zh-CN" sz="1400"/>
          </a:p>
        </p:txBody>
      </p:sp>
      <p:sp>
        <p:nvSpPr>
          <p:cNvPr id="90115" name="Rectangle 2"/>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三、数据库驱动程序</a:t>
            </a:r>
          </a:p>
        </p:txBody>
      </p:sp>
      <p:sp>
        <p:nvSpPr>
          <p:cNvPr id="90116" name="Rectangle 3"/>
          <p:cNvSpPr>
            <a:spLocks noGrp="1" noChangeArrowheads="1"/>
          </p:cNvSpPr>
          <p:nvPr>
            <p:ph type="body" idx="1"/>
          </p:nvPr>
        </p:nvSpPr>
        <p:spPr>
          <a:xfrm>
            <a:off x="468313" y="1198563"/>
            <a:ext cx="8280400" cy="5543550"/>
          </a:xfrm>
        </p:spPr>
        <p:txBody>
          <a:bodyPr/>
          <a:lstStyle/>
          <a:p>
            <a:pPr eaLnBrk="1" hangingPunct="1"/>
            <a:r>
              <a:rPr lang="en-US" altLang="zh-CN"/>
              <a:t>ODBC</a:t>
            </a:r>
            <a:r>
              <a:rPr lang="zh-CN" altLang="en-US"/>
              <a:t>通过驱动程序来提供应用系统与数据库平台的独立性</a:t>
            </a:r>
          </a:p>
          <a:p>
            <a:pPr eaLnBrk="1" hangingPunct="1"/>
            <a:r>
              <a:rPr lang="en-US" altLang="zh-CN"/>
              <a:t>ODBC</a:t>
            </a:r>
            <a:r>
              <a:rPr lang="zh-CN" altLang="en-US"/>
              <a:t>应用程序不能直接存取数据库，各种操作请求由驱动程序管理器提交给某个</a:t>
            </a:r>
            <a:r>
              <a:rPr lang="en-US" altLang="zh-CN"/>
              <a:t>RDBMS</a:t>
            </a:r>
            <a:r>
              <a:rPr lang="zh-CN" altLang="en-US"/>
              <a:t>的</a:t>
            </a:r>
            <a:r>
              <a:rPr lang="en-US" altLang="zh-CN"/>
              <a:t>ODBC</a:t>
            </a:r>
            <a:r>
              <a:rPr lang="zh-CN" altLang="en-US"/>
              <a:t>驱动程序</a:t>
            </a:r>
          </a:p>
          <a:p>
            <a:pPr eaLnBrk="1" hangingPunct="1"/>
            <a:r>
              <a:rPr lang="zh-CN" altLang="en-US"/>
              <a:t>通过调用驱动程序支持的函数来存取数据库</a:t>
            </a:r>
          </a:p>
          <a:p>
            <a:pPr eaLnBrk="1" hangingPunct="1"/>
            <a:r>
              <a:rPr lang="zh-CN" altLang="en-US"/>
              <a:t>数据库的操作结果也通过驱动程序返回给应用程序</a:t>
            </a:r>
          </a:p>
          <a:p>
            <a:pPr eaLnBrk="1" hangingPunct="1"/>
            <a:r>
              <a:rPr lang="zh-CN" altLang="en-US"/>
              <a:t>如果应用程序要操纵不同的数据库，就要动态地链接到不同的驱动程序上</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7B3C17-5F58-4886-ADE6-59AEBA7D5F25}" type="slidenum">
              <a:rPr lang="en-US" altLang="zh-CN" sz="1400"/>
              <a:pPr>
                <a:spcBef>
                  <a:spcPct val="0"/>
                </a:spcBef>
                <a:buFontTx/>
                <a:buNone/>
              </a:pPr>
              <a:t>86</a:t>
            </a:fld>
            <a:endParaRPr lang="en-US" altLang="zh-CN" sz="1400"/>
          </a:p>
        </p:txBody>
      </p:sp>
      <p:sp>
        <p:nvSpPr>
          <p:cNvPr id="91139" name="Rectangle 2"/>
          <p:cNvSpPr>
            <a:spLocks noGrp="1" noChangeArrowheads="1"/>
          </p:cNvSpPr>
          <p:nvPr>
            <p:ph type="title"/>
          </p:nvPr>
        </p:nvSpPr>
        <p:spPr>
          <a:xfrm>
            <a:off x="457200" y="115888"/>
            <a:ext cx="8229600" cy="1143000"/>
          </a:xfrm>
        </p:spPr>
        <p:txBody>
          <a:bodyPr/>
          <a:lstStyle/>
          <a:p>
            <a:pPr eaLnBrk="1" hangingPunct="1"/>
            <a:r>
              <a:rPr lang="en-US" altLang="zh-CN" b="1">
                <a:solidFill>
                  <a:schemeClr val="accent2"/>
                </a:solidFill>
              </a:rPr>
              <a:t> ODBC</a:t>
            </a:r>
            <a:r>
              <a:rPr lang="zh-CN" altLang="en-US" b="1">
                <a:solidFill>
                  <a:schemeClr val="accent2"/>
                </a:solidFill>
              </a:rPr>
              <a:t>驱动程序类型</a:t>
            </a:r>
          </a:p>
        </p:txBody>
      </p:sp>
      <p:sp>
        <p:nvSpPr>
          <p:cNvPr id="91140" name="Rectangle 3"/>
          <p:cNvSpPr>
            <a:spLocks noGrp="1" noChangeArrowheads="1"/>
          </p:cNvSpPr>
          <p:nvPr>
            <p:ph type="body" idx="1"/>
          </p:nvPr>
        </p:nvSpPr>
        <p:spPr>
          <a:xfrm>
            <a:off x="539750" y="1628775"/>
            <a:ext cx="8229600" cy="3455988"/>
          </a:xfrm>
        </p:spPr>
        <p:txBody>
          <a:bodyPr/>
          <a:lstStyle/>
          <a:p>
            <a:pPr eaLnBrk="1" hangingPunct="1"/>
            <a:r>
              <a:rPr lang="zh-CN" altLang="en-US" sz="4000"/>
              <a:t>单束</a:t>
            </a:r>
          </a:p>
          <a:p>
            <a:pPr lvl="1" eaLnBrk="1" hangingPunct="1"/>
            <a:r>
              <a:rPr lang="zh-CN" altLang="en-US" sz="3600"/>
              <a:t>数据源和应用程序在同一台机器上</a:t>
            </a:r>
          </a:p>
          <a:p>
            <a:pPr lvl="1" eaLnBrk="1" hangingPunct="1"/>
            <a:r>
              <a:rPr lang="zh-CN" altLang="en-US" sz="3600"/>
              <a:t>驱动程序直接完成对数据文件的</a:t>
            </a:r>
            <a:r>
              <a:rPr lang="en-US" altLang="zh-CN" sz="3600"/>
              <a:t>I/O</a:t>
            </a:r>
            <a:r>
              <a:rPr lang="zh-CN" altLang="en-US" sz="3600"/>
              <a:t>操作</a:t>
            </a:r>
          </a:p>
          <a:p>
            <a:pPr lvl="1" eaLnBrk="1" hangingPunct="1"/>
            <a:r>
              <a:rPr lang="zh-CN" altLang="en-US" sz="3600"/>
              <a:t>驱动程序相当于数据管理器</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9A5014-9BE9-4716-B524-F3B4F4921F90}" type="slidenum">
              <a:rPr lang="en-US" altLang="zh-CN" sz="1400"/>
              <a:pPr>
                <a:spcBef>
                  <a:spcPct val="0"/>
                </a:spcBef>
                <a:buFontTx/>
                <a:buNone/>
              </a:pPr>
              <a:t>87</a:t>
            </a:fld>
            <a:endParaRPr lang="en-US" altLang="zh-CN" sz="1400"/>
          </a:p>
        </p:txBody>
      </p:sp>
      <p:sp>
        <p:nvSpPr>
          <p:cNvPr id="92163" name="Rectangle 3"/>
          <p:cNvSpPr>
            <a:spLocks noGrp="1" noChangeArrowheads="1"/>
          </p:cNvSpPr>
          <p:nvPr>
            <p:ph type="body" idx="1"/>
          </p:nvPr>
        </p:nvSpPr>
        <p:spPr>
          <a:xfrm>
            <a:off x="395288" y="1125538"/>
            <a:ext cx="8229600" cy="4525962"/>
          </a:xfrm>
        </p:spPr>
        <p:txBody>
          <a:bodyPr/>
          <a:lstStyle/>
          <a:p>
            <a:pPr eaLnBrk="1" hangingPunct="1"/>
            <a:r>
              <a:rPr lang="zh-CN" altLang="en-US" sz="3600"/>
              <a:t>多束</a:t>
            </a:r>
          </a:p>
          <a:p>
            <a:pPr lvl="1" eaLnBrk="1" hangingPunct="1"/>
            <a:r>
              <a:rPr lang="zh-CN" altLang="en-US" sz="3200"/>
              <a:t>支持客户机</a:t>
            </a:r>
            <a:r>
              <a:rPr lang="en-US" altLang="zh-CN" sz="3200"/>
              <a:t>/</a:t>
            </a:r>
            <a:r>
              <a:rPr lang="zh-CN" altLang="en-US" sz="3200"/>
              <a:t>服务器、客户机</a:t>
            </a:r>
            <a:r>
              <a:rPr lang="en-US" altLang="zh-CN" sz="3200"/>
              <a:t>/</a:t>
            </a:r>
            <a:r>
              <a:rPr lang="zh-CN" altLang="en-US" sz="3200"/>
              <a:t>应用服务器</a:t>
            </a:r>
            <a:r>
              <a:rPr lang="en-US" altLang="zh-CN" sz="3200"/>
              <a:t>/</a:t>
            </a:r>
            <a:r>
              <a:rPr lang="zh-CN" altLang="en-US" sz="3200"/>
              <a:t>数据库服务器等网络环境下的数据访问</a:t>
            </a:r>
          </a:p>
          <a:p>
            <a:pPr lvl="1" eaLnBrk="1" hangingPunct="1"/>
            <a:r>
              <a:rPr lang="zh-CN" altLang="en-US" sz="3200"/>
              <a:t>由驱动程序完成数据库访问请求的提交和结果集接收</a:t>
            </a:r>
          </a:p>
          <a:p>
            <a:pPr lvl="1" eaLnBrk="1" hangingPunct="1"/>
            <a:r>
              <a:rPr lang="zh-CN" altLang="en-US" sz="3200"/>
              <a:t>应用程序使用驱动程序提供的结果集管理接口操纵执行后的结果数据</a:t>
            </a:r>
          </a:p>
          <a:p>
            <a:pPr eaLnBrk="1" hangingPunct="1"/>
            <a:endParaRPr lang="zh-CN" altLang="en-US" sz="3600"/>
          </a:p>
          <a:p>
            <a:pPr eaLnBrk="1" hangingPunct="1"/>
            <a:endParaRPr lang="en-US" altLang="zh-CN" sz="3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0A7278-307F-43F6-B084-270215E1A1D6}" type="slidenum">
              <a:rPr lang="en-US" altLang="zh-CN" sz="1400"/>
              <a:pPr>
                <a:spcBef>
                  <a:spcPct val="0"/>
                </a:spcBef>
                <a:buFontTx/>
                <a:buNone/>
              </a:pPr>
              <a:t>88</a:t>
            </a:fld>
            <a:endParaRPr lang="en-US" altLang="zh-CN" sz="1400"/>
          </a:p>
        </p:txBody>
      </p:sp>
      <p:sp>
        <p:nvSpPr>
          <p:cNvPr id="93187" name="Rectangle 2"/>
          <p:cNvSpPr>
            <a:spLocks noGrp="1" noChangeArrowheads="1"/>
          </p:cNvSpPr>
          <p:nvPr>
            <p:ph type="title"/>
          </p:nvPr>
        </p:nvSpPr>
        <p:spPr>
          <a:xfrm>
            <a:off x="457200" y="115888"/>
            <a:ext cx="8229600" cy="1143000"/>
          </a:xfrm>
        </p:spPr>
        <p:txBody>
          <a:bodyPr/>
          <a:lstStyle/>
          <a:p>
            <a:pPr eaLnBrk="1" hangingPunct="1"/>
            <a:r>
              <a:rPr lang="zh-CN" altLang="en-US" b="1">
                <a:solidFill>
                  <a:schemeClr val="accent2"/>
                </a:solidFill>
              </a:rPr>
              <a:t>四、</a:t>
            </a:r>
            <a:r>
              <a:rPr lang="en-US" altLang="zh-CN" b="1">
                <a:solidFill>
                  <a:schemeClr val="accent2"/>
                </a:solidFill>
              </a:rPr>
              <a:t>ODBC</a:t>
            </a:r>
            <a:r>
              <a:rPr lang="zh-CN" altLang="en-US" b="1">
                <a:solidFill>
                  <a:schemeClr val="accent2"/>
                </a:solidFill>
              </a:rPr>
              <a:t>数据源管理</a:t>
            </a:r>
          </a:p>
        </p:txBody>
      </p:sp>
      <p:sp>
        <p:nvSpPr>
          <p:cNvPr id="93188" name="Rectangle 3"/>
          <p:cNvSpPr>
            <a:spLocks noGrp="1" noChangeArrowheads="1"/>
          </p:cNvSpPr>
          <p:nvPr>
            <p:ph type="body" idx="1"/>
          </p:nvPr>
        </p:nvSpPr>
        <p:spPr>
          <a:xfrm>
            <a:off x="519113" y="1239838"/>
            <a:ext cx="8229600" cy="5068887"/>
          </a:xfrm>
        </p:spPr>
        <p:txBody>
          <a:bodyPr/>
          <a:lstStyle/>
          <a:p>
            <a:pPr eaLnBrk="1" hangingPunct="1">
              <a:lnSpc>
                <a:spcPct val="90000"/>
              </a:lnSpc>
            </a:pPr>
            <a:r>
              <a:rPr lang="zh-CN" altLang="en-US"/>
              <a:t>数据源：是最终用户需要访问的数据，包含了数据库位置和数据库类型等信息，是一种数据连接的抽象</a:t>
            </a:r>
          </a:p>
          <a:p>
            <a:pPr eaLnBrk="1" hangingPunct="1">
              <a:lnSpc>
                <a:spcPct val="90000"/>
              </a:lnSpc>
            </a:pPr>
            <a:r>
              <a:rPr lang="zh-CN" altLang="en-US"/>
              <a:t>数据源对最终用户是透明的</a:t>
            </a:r>
          </a:p>
          <a:p>
            <a:pPr lvl="1" eaLnBrk="1" hangingPunct="1">
              <a:lnSpc>
                <a:spcPct val="90000"/>
              </a:lnSpc>
            </a:pPr>
            <a:r>
              <a:rPr lang="zh-CN" altLang="en-US"/>
              <a:t> </a:t>
            </a:r>
            <a:r>
              <a:rPr lang="en-US" altLang="zh-CN"/>
              <a:t>ODBC</a:t>
            </a:r>
            <a:r>
              <a:rPr lang="zh-CN" altLang="en-US"/>
              <a:t>给每个被访问的数据源指定唯一的数据源名（</a:t>
            </a:r>
            <a:r>
              <a:rPr lang="en-US" altLang="zh-CN"/>
              <a:t>Data Source Name</a:t>
            </a:r>
            <a:r>
              <a:rPr lang="zh-CN" altLang="en-US"/>
              <a:t>，简称</a:t>
            </a:r>
            <a:r>
              <a:rPr lang="en-US" altLang="zh-CN"/>
              <a:t>DSN</a:t>
            </a:r>
            <a:r>
              <a:rPr lang="zh-CN" altLang="en-US"/>
              <a:t>）</a:t>
            </a:r>
            <a:r>
              <a:rPr lang="en-US" altLang="zh-CN"/>
              <a:t>,</a:t>
            </a:r>
            <a:r>
              <a:rPr lang="zh-CN" altLang="en-US"/>
              <a:t>并映射到所有必要的、用来存取数据的低层软件</a:t>
            </a:r>
          </a:p>
          <a:p>
            <a:pPr lvl="1" eaLnBrk="1" hangingPunct="1">
              <a:lnSpc>
                <a:spcPct val="90000"/>
              </a:lnSpc>
            </a:pPr>
            <a:r>
              <a:rPr lang="zh-CN" altLang="en-US"/>
              <a:t>在连接中，用数据源名来代表用户名、服务器名、所连接的数据库名等</a:t>
            </a:r>
          </a:p>
          <a:p>
            <a:pPr lvl="1" eaLnBrk="1" hangingPunct="1">
              <a:lnSpc>
                <a:spcPct val="90000"/>
              </a:lnSpc>
            </a:pPr>
            <a:r>
              <a:rPr lang="zh-CN" altLang="en-US"/>
              <a:t>最终用户无需知道</a:t>
            </a:r>
            <a:r>
              <a:rPr lang="en-US" altLang="zh-CN"/>
              <a:t>DBMS</a:t>
            </a:r>
            <a:r>
              <a:rPr lang="zh-CN" altLang="en-US"/>
              <a:t>或其他数据管理软件、网络以及有关</a:t>
            </a:r>
            <a:r>
              <a:rPr lang="en-US" altLang="zh-CN"/>
              <a:t>ODBC</a:t>
            </a:r>
            <a:r>
              <a:rPr lang="zh-CN" altLang="en-US"/>
              <a:t>驱动程序的细节</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3EEA05-4F14-4D5C-886D-227A5A31F45E}" type="slidenum">
              <a:rPr lang="en-US" altLang="zh-CN" sz="1400"/>
              <a:pPr>
                <a:spcBef>
                  <a:spcPct val="0"/>
                </a:spcBef>
                <a:buFontTx/>
                <a:buNone/>
              </a:pPr>
              <a:t>89</a:t>
            </a:fld>
            <a:endParaRPr lang="en-US" altLang="zh-CN" sz="1400"/>
          </a:p>
        </p:txBody>
      </p:sp>
      <p:sp>
        <p:nvSpPr>
          <p:cNvPr id="94211" name="Rectangle 2"/>
          <p:cNvSpPr>
            <a:spLocks noGrp="1" noChangeArrowheads="1"/>
          </p:cNvSpPr>
          <p:nvPr>
            <p:ph type="title"/>
          </p:nvPr>
        </p:nvSpPr>
        <p:spPr/>
        <p:txBody>
          <a:bodyPr/>
          <a:lstStyle/>
          <a:p>
            <a:pPr eaLnBrk="1" hangingPunct="1"/>
            <a:r>
              <a:rPr lang="en-US" altLang="zh-CN" b="1">
                <a:solidFill>
                  <a:schemeClr val="accent2"/>
                </a:solidFill>
              </a:rPr>
              <a:t>8.4.3 ODBC API </a:t>
            </a:r>
            <a:r>
              <a:rPr lang="zh-CN" altLang="en-US" b="1">
                <a:solidFill>
                  <a:schemeClr val="accent2"/>
                </a:solidFill>
              </a:rPr>
              <a:t>基础</a:t>
            </a:r>
          </a:p>
        </p:txBody>
      </p:sp>
      <p:sp>
        <p:nvSpPr>
          <p:cNvPr id="94212" name="Rectangle 3"/>
          <p:cNvSpPr>
            <a:spLocks noGrp="1" noChangeArrowheads="1"/>
          </p:cNvSpPr>
          <p:nvPr>
            <p:ph type="body" idx="1"/>
          </p:nvPr>
        </p:nvSpPr>
        <p:spPr/>
        <p:txBody>
          <a:bodyPr/>
          <a:lstStyle/>
          <a:p>
            <a:pPr eaLnBrk="1" hangingPunct="1"/>
            <a:r>
              <a:rPr lang="en-US" altLang="zh-CN" sz="4000"/>
              <a:t>ODBC </a:t>
            </a:r>
            <a:r>
              <a:rPr lang="zh-CN" altLang="en-US" sz="4000"/>
              <a:t>应用程序接口的一致性</a:t>
            </a:r>
          </a:p>
          <a:p>
            <a:pPr eaLnBrk="1" hangingPunct="1"/>
            <a:r>
              <a:rPr lang="en-US" altLang="zh-CN" sz="4000"/>
              <a:t>API</a:t>
            </a:r>
            <a:r>
              <a:rPr lang="zh-CN" altLang="en-US" sz="4000"/>
              <a:t>一致性</a:t>
            </a:r>
          </a:p>
          <a:p>
            <a:pPr lvl="1" eaLnBrk="1" hangingPunct="1"/>
            <a:r>
              <a:rPr lang="zh-CN" altLang="en-US" sz="3600"/>
              <a:t>核心级、扩展</a:t>
            </a:r>
            <a:r>
              <a:rPr lang="en-US" altLang="zh-CN" sz="3600"/>
              <a:t>1</a:t>
            </a:r>
            <a:r>
              <a:rPr lang="zh-CN" altLang="en-US" sz="3600"/>
              <a:t>级、扩展</a:t>
            </a:r>
            <a:r>
              <a:rPr lang="en-US" altLang="zh-CN" sz="3600"/>
              <a:t>2</a:t>
            </a:r>
            <a:r>
              <a:rPr lang="zh-CN" altLang="en-US" sz="3600"/>
              <a:t>级</a:t>
            </a:r>
          </a:p>
          <a:p>
            <a:pPr eaLnBrk="1" hangingPunct="1"/>
            <a:r>
              <a:rPr lang="zh-CN" altLang="en-US" sz="4000"/>
              <a:t>语法一致性</a:t>
            </a:r>
          </a:p>
          <a:p>
            <a:pPr lvl="1" eaLnBrk="1" hangingPunct="1"/>
            <a:r>
              <a:rPr lang="zh-CN" altLang="en-US" sz="3600"/>
              <a:t>最低限度</a:t>
            </a:r>
            <a:r>
              <a:rPr lang="en-US" altLang="zh-CN" sz="3600"/>
              <a:t>SQL</a:t>
            </a:r>
            <a:r>
              <a:rPr lang="zh-CN" altLang="en-US" sz="3600"/>
              <a:t>语法级、核心</a:t>
            </a:r>
            <a:r>
              <a:rPr lang="en-US" altLang="zh-CN" sz="3600"/>
              <a:t>SQL</a:t>
            </a:r>
            <a:r>
              <a:rPr lang="zh-CN" altLang="en-US" sz="3600"/>
              <a:t>语法级、扩展</a:t>
            </a:r>
            <a:r>
              <a:rPr lang="en-US" altLang="zh-CN" sz="3600"/>
              <a:t>SQL</a:t>
            </a:r>
            <a:r>
              <a:rPr lang="zh-CN" altLang="en-US" sz="3600"/>
              <a:t>语法级</a:t>
            </a:r>
          </a:p>
          <a:p>
            <a:pPr eaLnBrk="1" hangingPunct="1"/>
            <a:endParaRPr lang="en-US" altLang="zh-CN"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5259E8-C07D-4491-A632-63FDB6DA2DA0}" type="slidenum">
              <a:rPr lang="en-US" altLang="zh-CN" sz="1400"/>
              <a:pPr>
                <a:spcBef>
                  <a:spcPct val="0"/>
                </a:spcBef>
                <a:buFontTx/>
                <a:buNone/>
              </a:pPr>
              <a:t>9</a:t>
            </a:fld>
            <a:endParaRPr lang="en-US" altLang="zh-CN" sz="1400"/>
          </a:p>
        </p:txBody>
      </p:sp>
      <p:sp>
        <p:nvSpPr>
          <p:cNvPr id="12291" name="Rectangle 2"/>
          <p:cNvSpPr>
            <a:spLocks noGrp="1" noChangeArrowheads="1"/>
          </p:cNvSpPr>
          <p:nvPr>
            <p:ph type="title"/>
          </p:nvPr>
        </p:nvSpPr>
        <p:spPr>
          <a:xfrm>
            <a:off x="0" y="260350"/>
            <a:ext cx="9144000" cy="1143000"/>
          </a:xfrm>
        </p:spPr>
        <p:txBody>
          <a:bodyPr/>
          <a:lstStyle/>
          <a:p>
            <a:pPr algn="l" eaLnBrk="1" hangingPunct="1"/>
            <a:r>
              <a:rPr lang="en-US" altLang="zh-CN" b="1" dirty="0">
                <a:solidFill>
                  <a:schemeClr val="accent2"/>
                </a:solidFill>
              </a:rPr>
              <a:t>8.1.2 </a:t>
            </a:r>
            <a:r>
              <a:rPr lang="zh-CN" altLang="en-US" b="1" dirty="0">
                <a:solidFill>
                  <a:schemeClr val="accent2"/>
                </a:solidFill>
              </a:rPr>
              <a:t>嵌入式</a:t>
            </a:r>
            <a:r>
              <a:rPr lang="en-US" altLang="zh-CN" b="1" dirty="0">
                <a:solidFill>
                  <a:schemeClr val="accent2"/>
                </a:solidFill>
              </a:rPr>
              <a:t>SQL</a:t>
            </a:r>
            <a:r>
              <a:rPr lang="zh-CN" altLang="en-US" b="1" dirty="0">
                <a:solidFill>
                  <a:schemeClr val="accent2"/>
                </a:solidFill>
              </a:rPr>
              <a:t>语句与主语言之间的通信 </a:t>
            </a:r>
          </a:p>
        </p:txBody>
      </p:sp>
      <p:sp>
        <p:nvSpPr>
          <p:cNvPr id="14339" name="Rectangle 3"/>
          <p:cNvSpPr>
            <a:spLocks noGrp="1" noChangeArrowheads="1"/>
          </p:cNvSpPr>
          <p:nvPr>
            <p:ph type="body" idx="1"/>
          </p:nvPr>
        </p:nvSpPr>
        <p:spPr>
          <a:xfrm>
            <a:off x="395288" y="1484313"/>
            <a:ext cx="8507412" cy="5068887"/>
          </a:xfrm>
        </p:spPr>
        <p:txBody>
          <a:bodyPr/>
          <a:lstStyle/>
          <a:p>
            <a:pPr eaLnBrk="1" hangingPunct="1">
              <a:lnSpc>
                <a:spcPct val="90000"/>
              </a:lnSpc>
            </a:pPr>
            <a:r>
              <a:rPr lang="zh-CN" altLang="en-US" sz="3600" dirty="0"/>
              <a:t>将</a:t>
            </a:r>
            <a:r>
              <a:rPr lang="en-US" altLang="zh-CN" sz="3600" dirty="0"/>
              <a:t>SQL</a:t>
            </a:r>
            <a:r>
              <a:rPr lang="zh-CN" altLang="en-US" sz="3600" dirty="0"/>
              <a:t>嵌入到高级语言中混合编程，程序中会含有两种不同计算模型的语句</a:t>
            </a:r>
          </a:p>
          <a:p>
            <a:pPr eaLnBrk="1" hangingPunct="1">
              <a:lnSpc>
                <a:spcPct val="90000"/>
              </a:lnSpc>
            </a:pPr>
            <a:r>
              <a:rPr lang="en-US" altLang="zh-CN" sz="3600" dirty="0"/>
              <a:t>SQL</a:t>
            </a:r>
            <a:r>
              <a:rPr lang="zh-CN" altLang="en-US" sz="3600" dirty="0"/>
              <a:t>语句</a:t>
            </a:r>
          </a:p>
          <a:p>
            <a:pPr lvl="1" eaLnBrk="1" hangingPunct="1">
              <a:lnSpc>
                <a:spcPct val="90000"/>
              </a:lnSpc>
            </a:pPr>
            <a:r>
              <a:rPr lang="zh-CN" altLang="en-US" sz="3200" dirty="0"/>
              <a:t>描述性的</a:t>
            </a:r>
            <a:r>
              <a:rPr lang="zh-CN" altLang="en-US" sz="3200" dirty="0">
                <a:solidFill>
                  <a:schemeClr val="accent2"/>
                </a:solidFill>
              </a:rPr>
              <a:t>面向集合</a:t>
            </a:r>
            <a:r>
              <a:rPr lang="zh-CN" altLang="en-US" sz="3200" dirty="0"/>
              <a:t>的语句</a:t>
            </a:r>
          </a:p>
          <a:p>
            <a:pPr lvl="1" eaLnBrk="1" hangingPunct="1">
              <a:lnSpc>
                <a:spcPct val="90000"/>
              </a:lnSpc>
            </a:pPr>
            <a:r>
              <a:rPr lang="zh-CN" altLang="en-US" sz="3200" dirty="0"/>
              <a:t>负责操纵数据库</a:t>
            </a:r>
          </a:p>
          <a:p>
            <a:pPr eaLnBrk="1" hangingPunct="1">
              <a:lnSpc>
                <a:spcPct val="90000"/>
              </a:lnSpc>
            </a:pPr>
            <a:r>
              <a:rPr lang="zh-CN" altLang="en-US" sz="3600" dirty="0"/>
              <a:t>高级语言语句</a:t>
            </a:r>
          </a:p>
          <a:p>
            <a:pPr lvl="1" eaLnBrk="1" hangingPunct="1">
              <a:lnSpc>
                <a:spcPct val="90000"/>
              </a:lnSpc>
            </a:pPr>
            <a:r>
              <a:rPr lang="zh-CN" altLang="en-US" sz="3200" dirty="0"/>
              <a:t>过程性的</a:t>
            </a:r>
            <a:r>
              <a:rPr lang="zh-CN" altLang="en-US" sz="3200" dirty="0">
                <a:solidFill>
                  <a:schemeClr val="accent2"/>
                </a:solidFill>
              </a:rPr>
              <a:t>面向记录</a:t>
            </a:r>
            <a:r>
              <a:rPr lang="zh-CN" altLang="en-US" sz="3200" dirty="0"/>
              <a:t>的语句</a:t>
            </a:r>
          </a:p>
          <a:p>
            <a:pPr lvl="1" eaLnBrk="1" hangingPunct="1">
              <a:lnSpc>
                <a:spcPct val="90000"/>
              </a:lnSpc>
            </a:pPr>
            <a:r>
              <a:rPr lang="zh-CN" altLang="en-US" sz="3200" dirty="0"/>
              <a:t>负责控制程序流程</a:t>
            </a:r>
          </a:p>
          <a:p>
            <a:pPr eaLnBrk="1" hangingPunct="1">
              <a:lnSpc>
                <a:spcPct val="90000"/>
              </a:lnSpc>
            </a:pPr>
            <a:r>
              <a:rPr lang="zh-CN" altLang="en-US" sz="3600" dirty="0"/>
              <a:t>它们之间应该如何通信？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77C068-C4D1-4C4F-BAB4-F463A2984EDE}" type="slidenum">
              <a:rPr lang="en-US" altLang="zh-CN" sz="1400"/>
              <a:pPr>
                <a:spcBef>
                  <a:spcPct val="0"/>
                </a:spcBef>
                <a:buFontTx/>
                <a:buNone/>
              </a:pPr>
              <a:t>90</a:t>
            </a:fld>
            <a:endParaRPr lang="en-US" altLang="zh-CN" sz="1400"/>
          </a:p>
        </p:txBody>
      </p:sp>
      <p:sp>
        <p:nvSpPr>
          <p:cNvPr id="95235" name="Rectangle 2"/>
          <p:cNvSpPr>
            <a:spLocks noGrp="1" noChangeArrowheads="1"/>
          </p:cNvSpPr>
          <p:nvPr>
            <p:ph type="title"/>
          </p:nvPr>
        </p:nvSpPr>
        <p:spPr/>
        <p:txBody>
          <a:bodyPr/>
          <a:lstStyle/>
          <a:p>
            <a:pPr eaLnBrk="1" hangingPunct="1"/>
            <a:r>
              <a:rPr lang="en-US" altLang="zh-CN" b="1">
                <a:solidFill>
                  <a:schemeClr val="accent2"/>
                </a:solidFill>
              </a:rPr>
              <a:t>ODBC API </a:t>
            </a:r>
            <a:r>
              <a:rPr lang="zh-CN" altLang="en-US" b="1">
                <a:solidFill>
                  <a:schemeClr val="accent2"/>
                </a:solidFill>
              </a:rPr>
              <a:t>基础</a:t>
            </a:r>
          </a:p>
        </p:txBody>
      </p:sp>
      <p:sp>
        <p:nvSpPr>
          <p:cNvPr id="95236" name="Rectangle 3"/>
          <p:cNvSpPr>
            <a:spLocks noGrp="1" noChangeArrowheads="1"/>
          </p:cNvSpPr>
          <p:nvPr>
            <p:ph type="body" idx="1"/>
          </p:nvPr>
        </p:nvSpPr>
        <p:spPr/>
        <p:txBody>
          <a:bodyPr/>
          <a:lstStyle/>
          <a:p>
            <a:pPr eaLnBrk="1" hangingPunct="1">
              <a:buFontTx/>
              <a:buNone/>
            </a:pPr>
            <a:r>
              <a:rPr lang="zh-CN" altLang="en-US" sz="4400"/>
              <a:t>一、函数概述</a:t>
            </a:r>
          </a:p>
          <a:p>
            <a:pPr eaLnBrk="1" hangingPunct="1">
              <a:buFontTx/>
              <a:buNone/>
            </a:pPr>
            <a:r>
              <a:rPr lang="zh-CN" altLang="en-US" sz="4400"/>
              <a:t>二、句柄及其属性</a:t>
            </a:r>
          </a:p>
          <a:p>
            <a:pPr eaLnBrk="1" hangingPunct="1">
              <a:buFontTx/>
              <a:buNone/>
            </a:pPr>
            <a:r>
              <a:rPr lang="zh-CN" altLang="en-US" sz="4400"/>
              <a:t>三、数据类型</a:t>
            </a:r>
          </a:p>
          <a:p>
            <a:pPr eaLnBrk="1" hangingPunct="1"/>
            <a:endParaRPr lang="en-US" altLang="zh-CN" sz="4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B85631-16D1-4B10-B4F4-A8BAB116275A}" type="slidenum">
              <a:rPr lang="en-US" altLang="zh-CN" sz="1400"/>
              <a:pPr>
                <a:spcBef>
                  <a:spcPct val="0"/>
                </a:spcBef>
                <a:buFontTx/>
                <a:buNone/>
              </a:pPr>
              <a:t>91</a:t>
            </a:fld>
            <a:endParaRPr lang="en-US" altLang="zh-CN" sz="1400"/>
          </a:p>
        </p:txBody>
      </p:sp>
      <p:sp>
        <p:nvSpPr>
          <p:cNvPr id="96259" name="Rectangle 2"/>
          <p:cNvSpPr>
            <a:spLocks noGrp="1" noChangeArrowheads="1"/>
          </p:cNvSpPr>
          <p:nvPr>
            <p:ph type="title"/>
          </p:nvPr>
        </p:nvSpPr>
        <p:spPr>
          <a:xfrm>
            <a:off x="468313" y="0"/>
            <a:ext cx="8229600" cy="1143000"/>
          </a:xfrm>
        </p:spPr>
        <p:txBody>
          <a:bodyPr/>
          <a:lstStyle/>
          <a:p>
            <a:pPr eaLnBrk="1" hangingPunct="1"/>
            <a:r>
              <a:rPr lang="zh-CN" altLang="en-US" b="1">
                <a:solidFill>
                  <a:schemeClr val="accent2"/>
                </a:solidFill>
              </a:rPr>
              <a:t>一、函数概述</a:t>
            </a:r>
          </a:p>
        </p:txBody>
      </p:sp>
      <p:sp>
        <p:nvSpPr>
          <p:cNvPr id="96260" name="Rectangle 3"/>
          <p:cNvSpPr>
            <a:spLocks noGrp="1" noChangeArrowheads="1"/>
          </p:cNvSpPr>
          <p:nvPr>
            <p:ph type="body" idx="1"/>
          </p:nvPr>
        </p:nvSpPr>
        <p:spPr>
          <a:xfrm>
            <a:off x="250825" y="1196975"/>
            <a:ext cx="8748713" cy="5184775"/>
          </a:xfrm>
        </p:spPr>
        <p:txBody>
          <a:bodyPr/>
          <a:lstStyle/>
          <a:p>
            <a:pPr eaLnBrk="1" hangingPunct="1">
              <a:lnSpc>
                <a:spcPct val="90000"/>
              </a:lnSpc>
              <a:buFontTx/>
              <a:buNone/>
            </a:pPr>
            <a:r>
              <a:rPr lang="en-US" altLang="zh-CN" b="1"/>
              <a:t>ODBC 3.0 </a:t>
            </a:r>
            <a:r>
              <a:rPr lang="zh-CN" altLang="en-US"/>
              <a:t>标准提供了</a:t>
            </a:r>
            <a:r>
              <a:rPr lang="en-US" altLang="zh-CN" b="1"/>
              <a:t>76</a:t>
            </a:r>
            <a:r>
              <a:rPr lang="zh-CN" altLang="en-US"/>
              <a:t>个函数接口：</a:t>
            </a:r>
          </a:p>
          <a:p>
            <a:pPr lvl="1" eaLnBrk="1" hangingPunct="1">
              <a:lnSpc>
                <a:spcPct val="90000"/>
              </a:lnSpc>
            </a:pPr>
            <a:r>
              <a:rPr lang="zh-CN" altLang="en-US" sz="3200"/>
              <a:t>分配和释放环境句柄、连接句柄、语句句柄</a:t>
            </a:r>
          </a:p>
          <a:p>
            <a:pPr lvl="1" eaLnBrk="1" hangingPunct="1">
              <a:lnSpc>
                <a:spcPct val="90000"/>
              </a:lnSpc>
            </a:pPr>
            <a:r>
              <a:rPr lang="zh-CN" altLang="en-US" sz="3200"/>
              <a:t>连接函数</a:t>
            </a:r>
          </a:p>
          <a:p>
            <a:pPr lvl="1" eaLnBrk="1" hangingPunct="1">
              <a:lnSpc>
                <a:spcPct val="90000"/>
              </a:lnSpc>
            </a:pPr>
            <a:r>
              <a:rPr lang="zh-CN" altLang="en-US" sz="3200"/>
              <a:t>与信息相关的函数</a:t>
            </a:r>
          </a:p>
          <a:p>
            <a:pPr lvl="1" eaLnBrk="1" hangingPunct="1">
              <a:lnSpc>
                <a:spcPct val="90000"/>
              </a:lnSpc>
            </a:pPr>
            <a:r>
              <a:rPr lang="zh-CN" altLang="en-US" sz="3200"/>
              <a:t>事务处理函数</a:t>
            </a:r>
          </a:p>
          <a:p>
            <a:pPr lvl="1" eaLnBrk="1" hangingPunct="1">
              <a:lnSpc>
                <a:spcPct val="90000"/>
              </a:lnSpc>
            </a:pPr>
            <a:r>
              <a:rPr lang="zh-CN" altLang="en-US" sz="3200"/>
              <a:t>执行相关函数</a:t>
            </a:r>
          </a:p>
          <a:p>
            <a:pPr lvl="1" eaLnBrk="1" hangingPunct="1">
              <a:lnSpc>
                <a:spcPct val="90000"/>
              </a:lnSpc>
            </a:pPr>
            <a:r>
              <a:rPr lang="zh-CN" altLang="en-US" sz="3200"/>
              <a:t>编目函数，</a:t>
            </a:r>
            <a:r>
              <a:rPr lang="en-US" altLang="zh-CN" sz="3200"/>
              <a:t>ODBC 3.0</a:t>
            </a:r>
            <a:r>
              <a:rPr lang="zh-CN" altLang="en-US" sz="3200"/>
              <a:t>提供了</a:t>
            </a:r>
            <a:r>
              <a:rPr lang="en-US" altLang="zh-CN" sz="3200"/>
              <a:t>11</a:t>
            </a:r>
            <a:r>
              <a:rPr lang="zh-CN" altLang="en-US" sz="3200"/>
              <a:t>个编目函数如</a:t>
            </a:r>
            <a:r>
              <a:rPr lang="en-US" altLang="zh-CN" sz="3200"/>
              <a:t>SQLTables</a:t>
            </a:r>
            <a:r>
              <a:rPr lang="zh-CN" altLang="en-US" sz="3200"/>
              <a:t>、</a:t>
            </a:r>
            <a:r>
              <a:rPr lang="en-US" altLang="zh-CN" sz="3200"/>
              <a:t>SQLColumn</a:t>
            </a:r>
            <a:r>
              <a:rPr lang="zh-CN" altLang="en-US" sz="3200"/>
              <a:t>等，应用程序可以通过对编目函数的调用来获取数据字典的信息如权限、表结构等</a:t>
            </a:r>
          </a:p>
          <a:p>
            <a:pPr eaLnBrk="1" hangingPunct="1">
              <a:lnSpc>
                <a:spcPct val="90000"/>
              </a:lnSpc>
            </a:pP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D2726A-7DD2-4022-9A9D-91F26E374033}" type="slidenum">
              <a:rPr lang="en-US" altLang="zh-CN" sz="1400"/>
              <a:pPr>
                <a:spcBef>
                  <a:spcPct val="0"/>
                </a:spcBef>
                <a:buFontTx/>
                <a:buNone/>
              </a:pPr>
              <a:t>92</a:t>
            </a:fld>
            <a:endParaRPr lang="en-US" altLang="zh-CN" sz="1400"/>
          </a:p>
        </p:txBody>
      </p:sp>
      <p:sp>
        <p:nvSpPr>
          <p:cNvPr id="97283" name="Rectangle 3"/>
          <p:cNvSpPr>
            <a:spLocks noGrp="1" noChangeArrowheads="1"/>
          </p:cNvSpPr>
          <p:nvPr>
            <p:ph type="body" idx="1"/>
          </p:nvPr>
        </p:nvSpPr>
        <p:spPr>
          <a:xfrm>
            <a:off x="395288" y="1125538"/>
            <a:ext cx="8229600" cy="4525962"/>
          </a:xfrm>
        </p:spPr>
        <p:txBody>
          <a:bodyPr/>
          <a:lstStyle/>
          <a:p>
            <a:pPr eaLnBrk="1" hangingPunct="1"/>
            <a:r>
              <a:rPr lang="en-US" altLang="zh-CN" sz="3600"/>
              <a:t>ODBC 1.0</a:t>
            </a:r>
            <a:r>
              <a:rPr lang="zh-CN" altLang="en-US" sz="3600"/>
              <a:t>和</a:t>
            </a:r>
            <a:r>
              <a:rPr lang="en-US" altLang="zh-CN" sz="3600"/>
              <a:t>ODBC 2.x</a:t>
            </a:r>
            <a:r>
              <a:rPr lang="zh-CN" altLang="en-US" sz="3600"/>
              <a:t>、</a:t>
            </a:r>
            <a:r>
              <a:rPr lang="en-US" altLang="zh-CN" sz="3600"/>
              <a:t>ODBC 3.x</a:t>
            </a:r>
            <a:r>
              <a:rPr lang="zh-CN" altLang="en-US" sz="3600"/>
              <a:t>函数使用上有很多差异</a:t>
            </a:r>
          </a:p>
          <a:p>
            <a:pPr eaLnBrk="1" hangingPunct="1"/>
            <a:r>
              <a:rPr lang="en-US" altLang="zh-CN" sz="3600"/>
              <a:t>MFC ODBC</a:t>
            </a:r>
            <a:r>
              <a:rPr lang="zh-CN" altLang="en-US" sz="3600"/>
              <a:t>对较复杂的</a:t>
            </a:r>
            <a:r>
              <a:rPr lang="en-US" altLang="zh-CN" sz="3600"/>
              <a:t>ODBC API</a:t>
            </a:r>
            <a:r>
              <a:rPr lang="zh-CN" altLang="en-US" sz="3600"/>
              <a:t>进行了封装，提供了简化的调用接口</a:t>
            </a:r>
          </a:p>
          <a:p>
            <a:pPr eaLnBrk="1" hangingPunct="1"/>
            <a:endParaRPr lang="en-US" altLang="zh-CN" sz="36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A1BC9F-8B18-4C91-A0AC-78507EB4EF6B}" type="slidenum">
              <a:rPr lang="en-US" altLang="zh-CN" sz="1400"/>
              <a:pPr>
                <a:spcBef>
                  <a:spcPct val="0"/>
                </a:spcBef>
                <a:buFontTx/>
                <a:buNone/>
              </a:pPr>
              <a:t>93</a:t>
            </a:fld>
            <a:endParaRPr lang="en-US" altLang="zh-CN" sz="1400"/>
          </a:p>
        </p:txBody>
      </p:sp>
      <p:sp>
        <p:nvSpPr>
          <p:cNvPr id="98307" name="Rectangle 2"/>
          <p:cNvSpPr>
            <a:spLocks noGrp="1" noChangeArrowheads="1"/>
          </p:cNvSpPr>
          <p:nvPr>
            <p:ph type="title"/>
          </p:nvPr>
        </p:nvSpPr>
        <p:spPr/>
        <p:txBody>
          <a:bodyPr/>
          <a:lstStyle/>
          <a:p>
            <a:pPr eaLnBrk="1" hangingPunct="1"/>
            <a:r>
              <a:rPr lang="zh-CN" altLang="en-US" b="1">
                <a:solidFill>
                  <a:schemeClr val="accent2"/>
                </a:solidFill>
              </a:rPr>
              <a:t>二、句柄及其属性</a:t>
            </a:r>
          </a:p>
        </p:txBody>
      </p:sp>
      <p:sp>
        <p:nvSpPr>
          <p:cNvPr id="98308" name="Rectangle 3"/>
          <p:cNvSpPr>
            <a:spLocks noGrp="1" noChangeArrowheads="1"/>
          </p:cNvSpPr>
          <p:nvPr>
            <p:ph type="body" idx="1"/>
          </p:nvPr>
        </p:nvSpPr>
        <p:spPr/>
        <p:txBody>
          <a:bodyPr/>
          <a:lstStyle/>
          <a:p>
            <a:pPr eaLnBrk="1" hangingPunct="1"/>
            <a:r>
              <a:rPr lang="zh-CN" altLang="en-US" sz="4000"/>
              <a:t>句柄是</a:t>
            </a:r>
            <a:r>
              <a:rPr lang="en-US" altLang="zh-CN" sz="4000"/>
              <a:t>32</a:t>
            </a:r>
            <a:r>
              <a:rPr lang="zh-CN" altLang="en-US" sz="4000"/>
              <a:t>位整数值，代表一个指针</a:t>
            </a:r>
          </a:p>
          <a:p>
            <a:pPr eaLnBrk="1" hangingPunct="1"/>
            <a:r>
              <a:rPr lang="en-US" altLang="zh-CN" sz="4000"/>
              <a:t>ODBC 3.0</a:t>
            </a:r>
            <a:r>
              <a:rPr lang="zh-CN" altLang="en-US" sz="4000"/>
              <a:t>中句柄分类：</a:t>
            </a:r>
          </a:p>
          <a:p>
            <a:pPr lvl="1" eaLnBrk="1" hangingPunct="1"/>
            <a:r>
              <a:rPr lang="zh-CN" altLang="en-US" sz="4000"/>
              <a:t>环境句柄</a:t>
            </a:r>
          </a:p>
          <a:p>
            <a:pPr lvl="1" eaLnBrk="1" hangingPunct="1"/>
            <a:r>
              <a:rPr lang="zh-CN" altLang="en-US" sz="4000"/>
              <a:t>连接句柄</a:t>
            </a:r>
          </a:p>
          <a:p>
            <a:pPr lvl="1" eaLnBrk="1" hangingPunct="1"/>
            <a:r>
              <a:rPr lang="zh-CN" altLang="en-US" sz="4000"/>
              <a:t>语句句柄</a:t>
            </a:r>
          </a:p>
          <a:p>
            <a:pPr lvl="1" eaLnBrk="1" hangingPunct="1"/>
            <a:r>
              <a:rPr lang="zh-CN" altLang="en-US" sz="4000"/>
              <a:t>描述符句柄</a:t>
            </a:r>
          </a:p>
          <a:p>
            <a:pPr eaLnBrk="1" hangingPunct="1"/>
            <a:endParaRPr lang="en-US" altLang="zh-CN" sz="4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0B61A5-B4B9-4D8C-AD69-62C687BBD5BA}" type="slidenum">
              <a:rPr lang="en-US" altLang="zh-CN" sz="1400"/>
              <a:pPr>
                <a:spcBef>
                  <a:spcPct val="0"/>
                </a:spcBef>
                <a:buFontTx/>
                <a:buNone/>
              </a:pPr>
              <a:t>94</a:t>
            </a:fld>
            <a:endParaRPr lang="en-US" altLang="zh-CN" sz="1400"/>
          </a:p>
        </p:txBody>
      </p:sp>
      <p:sp>
        <p:nvSpPr>
          <p:cNvPr id="99331" name="Rectangle 5"/>
          <p:cNvSpPr>
            <a:spLocks noGrp="1" noChangeArrowheads="1"/>
          </p:cNvSpPr>
          <p:nvPr>
            <p:ph type="title"/>
          </p:nvPr>
        </p:nvSpPr>
        <p:spPr/>
        <p:txBody>
          <a:bodyPr/>
          <a:lstStyle/>
          <a:p>
            <a:pPr eaLnBrk="1" hangingPunct="1"/>
            <a:r>
              <a:rPr lang="zh-CN" altLang="en-US" b="1">
                <a:solidFill>
                  <a:schemeClr val="accent2"/>
                </a:solidFill>
              </a:rPr>
              <a:t>应用程序句柄之间的关系</a:t>
            </a:r>
          </a:p>
        </p:txBody>
      </p:sp>
      <p:pic>
        <p:nvPicPr>
          <p:cNvPr id="9933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420813"/>
            <a:ext cx="6192838" cy="5192712"/>
          </a:xfr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B45A3E3-8B20-4D27-B512-C4057B4182A8}" type="slidenum">
              <a:rPr lang="en-US" altLang="zh-CN" sz="1400"/>
              <a:pPr>
                <a:spcBef>
                  <a:spcPct val="0"/>
                </a:spcBef>
                <a:buFontTx/>
                <a:buNone/>
              </a:pPr>
              <a:t>95</a:t>
            </a:fld>
            <a:endParaRPr lang="en-US" altLang="zh-CN" sz="1400"/>
          </a:p>
        </p:txBody>
      </p:sp>
      <p:sp>
        <p:nvSpPr>
          <p:cNvPr id="100355" name="Rectangle 2"/>
          <p:cNvSpPr>
            <a:spLocks noGrp="1" noChangeArrowheads="1"/>
          </p:cNvSpPr>
          <p:nvPr>
            <p:ph type="title"/>
          </p:nvPr>
        </p:nvSpPr>
        <p:spPr/>
        <p:txBody>
          <a:bodyPr/>
          <a:lstStyle/>
          <a:p>
            <a:pPr eaLnBrk="1" hangingPunct="1"/>
            <a:r>
              <a:rPr lang="zh-CN" altLang="en-US" b="1">
                <a:solidFill>
                  <a:schemeClr val="accent2"/>
                </a:solidFill>
              </a:rPr>
              <a:t>句柄及其属性</a:t>
            </a:r>
          </a:p>
        </p:txBody>
      </p:sp>
      <p:sp>
        <p:nvSpPr>
          <p:cNvPr id="100356" name="Rectangle 3"/>
          <p:cNvSpPr>
            <a:spLocks noGrp="1" noChangeArrowheads="1"/>
          </p:cNvSpPr>
          <p:nvPr>
            <p:ph type="body" idx="1"/>
          </p:nvPr>
        </p:nvSpPr>
        <p:spPr/>
        <p:txBody>
          <a:bodyPr/>
          <a:lstStyle/>
          <a:p>
            <a:pPr eaLnBrk="1" hangingPunct="1"/>
            <a:r>
              <a:rPr lang="zh-CN" altLang="en-US" sz="3600"/>
              <a:t>每个</a:t>
            </a:r>
            <a:r>
              <a:rPr lang="en-US" altLang="zh-CN" sz="3600"/>
              <a:t>ODBC</a:t>
            </a:r>
            <a:r>
              <a:rPr lang="zh-CN" altLang="en-US" sz="3600"/>
              <a:t>应用程序需要建立一个</a:t>
            </a:r>
            <a:r>
              <a:rPr lang="en-US" altLang="zh-CN" sz="3600"/>
              <a:t>ODBC</a:t>
            </a:r>
            <a:r>
              <a:rPr lang="zh-CN" altLang="en-US" sz="3600"/>
              <a:t>环境，分配一个环境句柄，存取数据的全局性背景如环境状态、当前环境状态诊断、当前在环境上分配的连接句柄等</a:t>
            </a:r>
          </a:p>
          <a:p>
            <a:pPr eaLnBrk="1" hangingPunct="1"/>
            <a:r>
              <a:rPr lang="zh-CN" altLang="en-US" sz="3600"/>
              <a:t>一个环境句柄可以建立多个连接句柄，每一个连接句柄实现与一个数据源之间的连接</a:t>
            </a:r>
          </a:p>
          <a:p>
            <a:pPr eaLnBrk="1" hangingPunct="1"/>
            <a:endParaRPr lang="en-US" altLang="zh-CN" sz="36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3A5AF0-CDB4-408D-9C7F-6877C1218F88}" type="slidenum">
              <a:rPr lang="en-US" altLang="zh-CN" sz="1400"/>
              <a:pPr>
                <a:spcBef>
                  <a:spcPct val="0"/>
                </a:spcBef>
                <a:buFontTx/>
                <a:buNone/>
              </a:pPr>
              <a:t>96</a:t>
            </a:fld>
            <a:endParaRPr lang="en-US" altLang="zh-CN" sz="1400"/>
          </a:p>
        </p:txBody>
      </p:sp>
      <p:sp>
        <p:nvSpPr>
          <p:cNvPr id="101379" name="Rectangle 3"/>
          <p:cNvSpPr>
            <a:spLocks noGrp="1" noChangeArrowheads="1"/>
          </p:cNvSpPr>
          <p:nvPr>
            <p:ph type="body" idx="1"/>
          </p:nvPr>
        </p:nvSpPr>
        <p:spPr>
          <a:xfrm>
            <a:off x="457200" y="1600200"/>
            <a:ext cx="8435975" cy="4525963"/>
          </a:xfrm>
        </p:spPr>
        <p:txBody>
          <a:bodyPr/>
          <a:lstStyle/>
          <a:p>
            <a:pPr eaLnBrk="1" hangingPunct="1"/>
            <a:r>
              <a:rPr lang="zh-CN" altLang="en-US" sz="3600"/>
              <a:t>在一个连接中可以建立多个语句句柄，它不只是一个</a:t>
            </a:r>
            <a:r>
              <a:rPr lang="en-US" altLang="zh-CN" sz="3600"/>
              <a:t>SQL</a:t>
            </a:r>
            <a:r>
              <a:rPr lang="zh-CN" altLang="en-US" sz="3600"/>
              <a:t>语句，还包括</a:t>
            </a:r>
            <a:r>
              <a:rPr lang="en-US" altLang="zh-CN" sz="3600"/>
              <a:t>SQL</a:t>
            </a:r>
            <a:r>
              <a:rPr lang="zh-CN" altLang="en-US" sz="3600"/>
              <a:t>语句产生的结果集以及相关的信息等</a:t>
            </a:r>
          </a:p>
          <a:p>
            <a:pPr eaLnBrk="1" hangingPunct="1"/>
            <a:r>
              <a:rPr lang="zh-CN" altLang="en-US" sz="3600"/>
              <a:t>在</a:t>
            </a:r>
            <a:r>
              <a:rPr lang="en-US" altLang="zh-CN" sz="3600"/>
              <a:t>ODBC 3.0</a:t>
            </a:r>
            <a:r>
              <a:rPr lang="zh-CN" altLang="en-US" sz="3600"/>
              <a:t>中又提出了描述符句柄的概念，它是描述</a:t>
            </a:r>
            <a:r>
              <a:rPr lang="en-US" altLang="zh-CN" sz="3600"/>
              <a:t>SQL</a:t>
            </a:r>
            <a:r>
              <a:rPr lang="zh-CN" altLang="en-US" sz="3600"/>
              <a:t>语句的参数、结果集列的元数据集合</a:t>
            </a:r>
          </a:p>
          <a:p>
            <a:pPr eaLnBrk="1" hangingPunct="1"/>
            <a:endParaRPr lang="en-US" altLang="zh-CN" sz="3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D5B622-EE43-4D40-8D19-98B3D64A31CD}" type="slidenum">
              <a:rPr lang="en-US" altLang="zh-CN" sz="1400"/>
              <a:pPr>
                <a:spcBef>
                  <a:spcPct val="0"/>
                </a:spcBef>
                <a:buFontTx/>
                <a:buNone/>
              </a:pPr>
              <a:t>97</a:t>
            </a:fld>
            <a:endParaRPr lang="en-US" altLang="zh-CN" sz="1400"/>
          </a:p>
        </p:txBody>
      </p:sp>
      <p:sp>
        <p:nvSpPr>
          <p:cNvPr id="102403" name="Rectangle 2"/>
          <p:cNvSpPr>
            <a:spLocks noGrp="1" noChangeArrowheads="1"/>
          </p:cNvSpPr>
          <p:nvPr>
            <p:ph type="title"/>
          </p:nvPr>
        </p:nvSpPr>
        <p:spPr/>
        <p:txBody>
          <a:bodyPr/>
          <a:lstStyle/>
          <a:p>
            <a:pPr eaLnBrk="1" hangingPunct="1"/>
            <a:r>
              <a:rPr lang="zh-CN" altLang="en-US" b="1">
                <a:solidFill>
                  <a:schemeClr val="accent2"/>
                </a:solidFill>
              </a:rPr>
              <a:t>三、数据类型</a:t>
            </a:r>
          </a:p>
        </p:txBody>
      </p:sp>
      <p:sp>
        <p:nvSpPr>
          <p:cNvPr id="102404" name="Rectangle 3"/>
          <p:cNvSpPr>
            <a:spLocks noGrp="1" noChangeArrowheads="1"/>
          </p:cNvSpPr>
          <p:nvPr>
            <p:ph type="body" idx="1"/>
          </p:nvPr>
        </p:nvSpPr>
        <p:spPr/>
        <p:txBody>
          <a:bodyPr/>
          <a:lstStyle/>
          <a:p>
            <a:pPr eaLnBrk="1" hangingPunct="1"/>
            <a:r>
              <a:rPr lang="en-US" altLang="zh-CN" sz="3600"/>
              <a:t>SQL</a:t>
            </a:r>
            <a:r>
              <a:rPr lang="zh-CN" altLang="en-US" sz="3600"/>
              <a:t>数据类型：用于数据源</a:t>
            </a:r>
          </a:p>
          <a:p>
            <a:pPr eaLnBrk="1" hangingPunct="1"/>
            <a:r>
              <a:rPr lang="en-US" altLang="zh-CN" sz="3600"/>
              <a:t>C</a:t>
            </a:r>
            <a:r>
              <a:rPr lang="zh-CN" altLang="en-US" sz="3600"/>
              <a:t>数据类型：用于应用程序的</a:t>
            </a:r>
            <a:r>
              <a:rPr lang="en-US" altLang="zh-CN" sz="3600"/>
              <a:t>C</a:t>
            </a:r>
            <a:r>
              <a:rPr lang="zh-CN" altLang="en-US" sz="3600"/>
              <a:t>代码</a:t>
            </a:r>
          </a:p>
          <a:p>
            <a:pPr eaLnBrk="1" hangingPunct="1"/>
            <a:r>
              <a:rPr lang="zh-CN" altLang="en-US" sz="3600"/>
              <a:t>应用程序可以通过</a:t>
            </a:r>
            <a:r>
              <a:rPr lang="en-US" altLang="zh-CN" sz="3600"/>
              <a:t>SQLGetTypeInfo</a:t>
            </a:r>
            <a:r>
              <a:rPr lang="zh-CN" altLang="en-US" sz="3600"/>
              <a:t>来获取不同的驱动程序对于数据类型的支持情况</a:t>
            </a:r>
          </a:p>
          <a:p>
            <a:pPr eaLnBrk="1" hangingPunct="1"/>
            <a:r>
              <a:rPr lang="en-US" altLang="zh-CN" sz="3600"/>
              <a:t>SQL</a:t>
            </a:r>
            <a:r>
              <a:rPr lang="zh-CN" altLang="en-US" sz="3600"/>
              <a:t>数据类型和</a:t>
            </a:r>
            <a:r>
              <a:rPr lang="en-US" altLang="zh-CN" sz="3600"/>
              <a:t>C</a:t>
            </a:r>
            <a:r>
              <a:rPr lang="zh-CN" altLang="en-US" sz="3600"/>
              <a:t>数据类型之间的转换规则 </a:t>
            </a:r>
            <a:r>
              <a:rPr lang="en-US" altLang="zh-CN" sz="3600"/>
              <a:t>(Page 263)</a:t>
            </a:r>
          </a:p>
          <a:p>
            <a:pPr eaLnBrk="1" hangingPunct="1"/>
            <a:endParaRPr lang="en-US" altLang="zh-CN" sz="36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628650" y="-142875"/>
            <a:ext cx="8229600" cy="1143000"/>
          </a:xfrm>
        </p:spPr>
        <p:txBody>
          <a:bodyPr/>
          <a:lstStyle/>
          <a:p>
            <a:pPr eaLnBrk="1" hangingPunct="1"/>
            <a:r>
              <a:rPr lang="en-US" altLang="zh-CN">
                <a:solidFill>
                  <a:schemeClr val="accent2"/>
                </a:solidFill>
              </a:rPr>
              <a:t>8.4.4 ODBC</a:t>
            </a:r>
            <a:r>
              <a:rPr lang="zh-CN" altLang="en-US">
                <a:solidFill>
                  <a:schemeClr val="accent2"/>
                </a:solidFill>
              </a:rPr>
              <a:t>的工作流程</a:t>
            </a:r>
          </a:p>
        </p:txBody>
      </p:sp>
      <p:sp>
        <p:nvSpPr>
          <p:cNvPr id="10342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8969F70-A03E-40FC-B717-EA3127FEBF2A}" type="slidenum">
              <a:rPr lang="en-US" altLang="zh-CN" sz="1400"/>
              <a:pPr>
                <a:spcBef>
                  <a:spcPct val="0"/>
                </a:spcBef>
                <a:buFontTx/>
                <a:buNone/>
              </a:pPr>
              <a:t>98</a:t>
            </a:fld>
            <a:endParaRPr lang="en-US" altLang="zh-CN" sz="1400"/>
          </a:p>
        </p:txBody>
      </p:sp>
      <p:grpSp>
        <p:nvGrpSpPr>
          <p:cNvPr id="103428" name="Group 36"/>
          <p:cNvGrpSpPr>
            <a:grpSpLocks/>
          </p:cNvGrpSpPr>
          <p:nvPr/>
        </p:nvGrpSpPr>
        <p:grpSpPr bwMode="auto">
          <a:xfrm>
            <a:off x="822325" y="1000125"/>
            <a:ext cx="7107238" cy="5549900"/>
            <a:chOff x="476" y="119"/>
            <a:chExt cx="5216" cy="3946"/>
          </a:xfrm>
        </p:grpSpPr>
        <p:sp>
          <p:nvSpPr>
            <p:cNvPr id="103429" name="Rectangle 4"/>
            <p:cNvSpPr>
              <a:spLocks noChangeArrowheads="1"/>
            </p:cNvSpPr>
            <p:nvPr/>
          </p:nvSpPr>
          <p:spPr bwMode="auto">
            <a:xfrm>
              <a:off x="1156" y="119"/>
              <a:ext cx="1542"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配置数据源</a:t>
              </a:r>
            </a:p>
          </p:txBody>
        </p:sp>
        <p:sp>
          <p:nvSpPr>
            <p:cNvPr id="103430" name="Rectangle 5"/>
            <p:cNvSpPr>
              <a:spLocks noChangeArrowheads="1"/>
            </p:cNvSpPr>
            <p:nvPr/>
          </p:nvSpPr>
          <p:spPr bwMode="auto">
            <a:xfrm>
              <a:off x="975" y="648"/>
              <a:ext cx="1905" cy="363"/>
            </a:xfrm>
            <a:prstGeom prst="rect">
              <a:avLst/>
            </a:prstGeom>
            <a:solidFill>
              <a:schemeClr val="accent1"/>
            </a:solidFill>
            <a:ln w="9525">
              <a:solidFill>
                <a:schemeClr val="tx1"/>
              </a:solidFill>
              <a:prstDash val="dash"/>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动态配置数据源</a:t>
              </a:r>
            </a:p>
          </p:txBody>
        </p:sp>
        <p:sp>
          <p:nvSpPr>
            <p:cNvPr id="103431" name="Rectangle 6"/>
            <p:cNvSpPr>
              <a:spLocks noChangeArrowheads="1"/>
            </p:cNvSpPr>
            <p:nvPr/>
          </p:nvSpPr>
          <p:spPr bwMode="auto">
            <a:xfrm>
              <a:off x="1156" y="1177"/>
              <a:ext cx="1542"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初始化环境</a:t>
              </a:r>
            </a:p>
          </p:txBody>
        </p:sp>
        <p:sp>
          <p:nvSpPr>
            <p:cNvPr id="103432" name="Rectangle 7"/>
            <p:cNvSpPr>
              <a:spLocks noChangeArrowheads="1"/>
            </p:cNvSpPr>
            <p:nvPr/>
          </p:nvSpPr>
          <p:spPr bwMode="auto">
            <a:xfrm>
              <a:off x="1156" y="1706"/>
              <a:ext cx="1542"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建立连接</a:t>
              </a:r>
            </a:p>
          </p:txBody>
        </p:sp>
        <p:sp>
          <p:nvSpPr>
            <p:cNvPr id="103433" name="Rectangle 8"/>
            <p:cNvSpPr>
              <a:spLocks noChangeArrowheads="1"/>
            </p:cNvSpPr>
            <p:nvPr/>
          </p:nvSpPr>
          <p:spPr bwMode="auto">
            <a:xfrm>
              <a:off x="1156" y="2296"/>
              <a:ext cx="1542"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分配语句句柄</a:t>
              </a:r>
            </a:p>
          </p:txBody>
        </p:sp>
        <p:sp>
          <p:nvSpPr>
            <p:cNvPr id="103434" name="Rectangle 9"/>
            <p:cNvSpPr>
              <a:spLocks noChangeArrowheads="1"/>
            </p:cNvSpPr>
            <p:nvPr/>
          </p:nvSpPr>
          <p:spPr bwMode="auto">
            <a:xfrm>
              <a:off x="1156" y="2886"/>
              <a:ext cx="1542"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执行</a:t>
              </a:r>
              <a:r>
                <a:rPr lang="en-US" altLang="zh-CN" sz="2800"/>
                <a:t>SQL</a:t>
              </a:r>
              <a:r>
                <a:rPr lang="zh-CN" altLang="en-US" sz="2800"/>
                <a:t>语句</a:t>
              </a:r>
            </a:p>
          </p:txBody>
        </p:sp>
        <p:sp>
          <p:nvSpPr>
            <p:cNvPr id="103435" name="AutoShape 11"/>
            <p:cNvSpPr>
              <a:spLocks noChangeArrowheads="1"/>
            </p:cNvSpPr>
            <p:nvPr/>
          </p:nvSpPr>
          <p:spPr bwMode="auto">
            <a:xfrm>
              <a:off x="998" y="3475"/>
              <a:ext cx="1860" cy="363"/>
            </a:xfrm>
            <a:prstGeom prst="diamond">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a:t>有无结果集</a:t>
              </a:r>
            </a:p>
          </p:txBody>
        </p:sp>
        <p:sp>
          <p:nvSpPr>
            <p:cNvPr id="103436" name="Rectangle 12"/>
            <p:cNvSpPr>
              <a:spLocks noChangeArrowheads="1"/>
            </p:cNvSpPr>
            <p:nvPr/>
          </p:nvSpPr>
          <p:spPr bwMode="auto">
            <a:xfrm>
              <a:off x="3198" y="3475"/>
              <a:ext cx="1270"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结果集处理</a:t>
              </a:r>
            </a:p>
          </p:txBody>
        </p:sp>
        <p:sp>
          <p:nvSpPr>
            <p:cNvPr id="103437" name="Rectangle 13"/>
            <p:cNvSpPr>
              <a:spLocks noChangeArrowheads="1"/>
            </p:cNvSpPr>
            <p:nvPr/>
          </p:nvSpPr>
          <p:spPr bwMode="auto">
            <a:xfrm>
              <a:off x="4694" y="3475"/>
              <a:ext cx="998" cy="3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中止</a:t>
              </a:r>
            </a:p>
          </p:txBody>
        </p:sp>
        <p:cxnSp>
          <p:nvCxnSpPr>
            <p:cNvPr id="103438" name="AutoShape 14"/>
            <p:cNvCxnSpPr>
              <a:cxnSpLocks noChangeShapeType="1"/>
              <a:stCxn id="103430" idx="2"/>
              <a:endCxn id="103431" idx="0"/>
            </p:cNvCxnSpPr>
            <p:nvPr/>
          </p:nvCxnSpPr>
          <p:spPr bwMode="auto">
            <a:xfrm flipH="1">
              <a:off x="1927" y="1011"/>
              <a:ext cx="1" cy="1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439" name="AutoShape 15"/>
            <p:cNvCxnSpPr>
              <a:cxnSpLocks noChangeShapeType="1"/>
              <a:stCxn id="103431" idx="2"/>
              <a:endCxn id="103432" idx="0"/>
            </p:cNvCxnSpPr>
            <p:nvPr/>
          </p:nvCxnSpPr>
          <p:spPr bwMode="auto">
            <a:xfrm>
              <a:off x="1927" y="1540"/>
              <a:ext cx="0" cy="16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440" name="AutoShape 16"/>
            <p:cNvCxnSpPr>
              <a:cxnSpLocks noChangeShapeType="1"/>
              <a:stCxn id="103432" idx="2"/>
              <a:endCxn id="103433" idx="0"/>
            </p:cNvCxnSpPr>
            <p:nvPr/>
          </p:nvCxnSpPr>
          <p:spPr bwMode="auto">
            <a:xfrm>
              <a:off x="1927" y="2069"/>
              <a:ext cx="0" cy="22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441" name="AutoShape 17"/>
            <p:cNvCxnSpPr>
              <a:cxnSpLocks noChangeShapeType="1"/>
              <a:stCxn id="103433" idx="2"/>
              <a:endCxn id="103433" idx="2"/>
            </p:cNvCxnSpPr>
            <p:nvPr/>
          </p:nvCxnSpPr>
          <p:spPr bwMode="auto">
            <a:xfrm>
              <a:off x="1927" y="265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2" name="AutoShape 18"/>
            <p:cNvCxnSpPr>
              <a:cxnSpLocks noChangeShapeType="1"/>
              <a:stCxn id="103433" idx="2"/>
              <a:endCxn id="103434" idx="0"/>
            </p:cNvCxnSpPr>
            <p:nvPr/>
          </p:nvCxnSpPr>
          <p:spPr bwMode="auto">
            <a:xfrm>
              <a:off x="1927" y="2659"/>
              <a:ext cx="0" cy="22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443" name="AutoShape 19"/>
            <p:cNvCxnSpPr>
              <a:cxnSpLocks noChangeShapeType="1"/>
              <a:stCxn id="103434" idx="2"/>
              <a:endCxn id="103435" idx="0"/>
            </p:cNvCxnSpPr>
            <p:nvPr/>
          </p:nvCxnSpPr>
          <p:spPr bwMode="auto">
            <a:xfrm>
              <a:off x="1927" y="3249"/>
              <a:ext cx="1" cy="22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44" name="AutoShape 20"/>
            <p:cNvCxnSpPr>
              <a:cxnSpLocks noChangeShapeType="1"/>
              <a:stCxn id="103435" idx="3"/>
              <a:endCxn id="103436" idx="1"/>
            </p:cNvCxnSpPr>
            <p:nvPr/>
          </p:nvCxnSpPr>
          <p:spPr bwMode="auto">
            <a:xfrm>
              <a:off x="2858" y="3657"/>
              <a:ext cx="34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445" name="Text Box 22"/>
            <p:cNvSpPr txBox="1">
              <a:spLocks noChangeArrowheads="1"/>
            </p:cNvSpPr>
            <p:nvPr/>
          </p:nvSpPr>
          <p:spPr bwMode="auto">
            <a:xfrm>
              <a:off x="2835" y="3278"/>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t>无</a:t>
              </a:r>
            </a:p>
          </p:txBody>
        </p:sp>
        <p:cxnSp>
          <p:nvCxnSpPr>
            <p:cNvPr id="103446" name="AutoShape 28"/>
            <p:cNvCxnSpPr>
              <a:cxnSpLocks noChangeShapeType="1"/>
              <a:stCxn id="103436" idx="3"/>
              <a:endCxn id="103437" idx="1"/>
            </p:cNvCxnSpPr>
            <p:nvPr/>
          </p:nvCxnSpPr>
          <p:spPr bwMode="auto">
            <a:xfrm>
              <a:off x="4468" y="3657"/>
              <a:ext cx="22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447" name="Line 29"/>
            <p:cNvSpPr>
              <a:spLocks noChangeShapeType="1"/>
            </p:cNvSpPr>
            <p:nvPr/>
          </p:nvSpPr>
          <p:spPr bwMode="auto">
            <a:xfrm>
              <a:off x="476" y="2795"/>
              <a:ext cx="14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48" name="Line 30"/>
            <p:cNvSpPr>
              <a:spLocks noChangeShapeType="1"/>
            </p:cNvSpPr>
            <p:nvPr/>
          </p:nvSpPr>
          <p:spPr bwMode="auto">
            <a:xfrm>
              <a:off x="476" y="2160"/>
              <a:ext cx="14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49" name="Line 31"/>
            <p:cNvSpPr>
              <a:spLocks noChangeShapeType="1"/>
            </p:cNvSpPr>
            <p:nvPr/>
          </p:nvSpPr>
          <p:spPr bwMode="auto">
            <a:xfrm>
              <a:off x="476" y="2160"/>
              <a:ext cx="0" cy="19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0" name="Line 32"/>
            <p:cNvSpPr>
              <a:spLocks noChangeShapeType="1"/>
            </p:cNvSpPr>
            <p:nvPr/>
          </p:nvSpPr>
          <p:spPr bwMode="auto">
            <a:xfrm>
              <a:off x="476" y="4065"/>
              <a:ext cx="4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1" name="Line 33"/>
            <p:cNvSpPr>
              <a:spLocks noChangeShapeType="1"/>
            </p:cNvSpPr>
            <p:nvPr/>
          </p:nvSpPr>
          <p:spPr bwMode="auto">
            <a:xfrm flipV="1">
              <a:off x="4604" y="3657"/>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2" name="Line 34"/>
            <p:cNvSpPr>
              <a:spLocks noChangeShapeType="1"/>
            </p:cNvSpPr>
            <p:nvPr/>
          </p:nvSpPr>
          <p:spPr bwMode="auto">
            <a:xfrm flipH="1">
              <a:off x="476" y="3657"/>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53" name="Text Box 35"/>
            <p:cNvSpPr txBox="1">
              <a:spLocks noChangeArrowheads="1"/>
            </p:cNvSpPr>
            <p:nvPr/>
          </p:nvSpPr>
          <p:spPr bwMode="auto">
            <a:xfrm>
              <a:off x="567" y="3294"/>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t>有</a:t>
              </a: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11C4D7-F4B9-4378-986C-91D88CAE2B37}" type="slidenum">
              <a:rPr lang="en-US" altLang="zh-CN" sz="1400"/>
              <a:pPr>
                <a:spcBef>
                  <a:spcPct val="0"/>
                </a:spcBef>
                <a:buFontTx/>
                <a:buNone/>
              </a:pPr>
              <a:t>99</a:t>
            </a:fld>
            <a:endParaRPr lang="en-US" altLang="zh-CN" sz="1400"/>
          </a:p>
        </p:txBody>
      </p:sp>
      <p:sp>
        <p:nvSpPr>
          <p:cNvPr id="104451" name="Rectangle 2"/>
          <p:cNvSpPr>
            <a:spLocks noGrp="1" noChangeArrowheads="1"/>
          </p:cNvSpPr>
          <p:nvPr>
            <p:ph type="title"/>
          </p:nvPr>
        </p:nvSpPr>
        <p:spPr/>
        <p:txBody>
          <a:bodyPr/>
          <a:lstStyle/>
          <a:p>
            <a:pPr eaLnBrk="1" hangingPunct="1"/>
            <a:r>
              <a:rPr lang="zh-CN" altLang="en-US" b="1">
                <a:solidFill>
                  <a:schemeClr val="accent2"/>
                </a:solidFill>
              </a:rPr>
              <a:t>一、配置数据源</a:t>
            </a:r>
          </a:p>
        </p:txBody>
      </p:sp>
      <p:sp>
        <p:nvSpPr>
          <p:cNvPr id="104452" name="Rectangle 3"/>
          <p:cNvSpPr>
            <a:spLocks noGrp="1" noChangeArrowheads="1"/>
          </p:cNvSpPr>
          <p:nvPr>
            <p:ph type="body" idx="1"/>
          </p:nvPr>
        </p:nvSpPr>
        <p:spPr/>
        <p:txBody>
          <a:bodyPr/>
          <a:lstStyle/>
          <a:p>
            <a:pPr eaLnBrk="1" hangingPunct="1"/>
            <a:r>
              <a:rPr lang="zh-CN" altLang="en-US" sz="3600"/>
              <a:t>配置数据源两种方法</a:t>
            </a:r>
          </a:p>
          <a:p>
            <a:pPr lvl="1" eaLnBrk="1" hangingPunct="1"/>
            <a:r>
              <a:rPr lang="zh-CN" altLang="en-US" sz="3200"/>
              <a:t>运行数据源管理工具来进行配置</a:t>
            </a:r>
          </a:p>
          <a:p>
            <a:pPr lvl="1" eaLnBrk="1" hangingPunct="1"/>
            <a:r>
              <a:rPr lang="zh-CN" altLang="en-US" sz="3200"/>
              <a:t>使用</a:t>
            </a:r>
            <a:r>
              <a:rPr lang="en-US" altLang="zh-CN" sz="3200"/>
              <a:t>Driver Manager </a:t>
            </a:r>
            <a:r>
              <a:rPr lang="zh-CN" altLang="en-US" sz="3200"/>
              <a:t>提供的</a:t>
            </a:r>
            <a:r>
              <a:rPr lang="en-US" altLang="zh-CN" sz="3200"/>
              <a:t>ConfigDsn</a:t>
            </a:r>
            <a:r>
              <a:rPr lang="zh-CN" altLang="en-US" sz="3200"/>
              <a:t>函数来增加、修改或删除数据源</a:t>
            </a:r>
          </a:p>
          <a:p>
            <a:pPr eaLnBrk="1" hangingPunct="1"/>
            <a:endParaRPr lang="en-US" altLang="zh-CN" sz="360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1423</TotalTime>
  <Words>4882</Words>
  <Application>Microsoft Office PowerPoint</Application>
  <PresentationFormat>全屏显示(4:3)</PresentationFormat>
  <Paragraphs>661</Paragraphs>
  <Slides>106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106</vt:i4>
      </vt:variant>
    </vt:vector>
  </HeadingPairs>
  <TitlesOfParts>
    <vt:vector size="111" baseType="lpstr">
      <vt:lpstr>Arial</vt:lpstr>
      <vt:lpstr>Comic Sans MS</vt:lpstr>
      <vt:lpstr>Garamond</vt:lpstr>
      <vt:lpstr>Wingdings</vt:lpstr>
      <vt:lpstr>默认设计模板</vt:lpstr>
      <vt:lpstr>数据库系统 An Introduction to Database Systems</vt:lpstr>
      <vt:lpstr>第八章 数据库编程</vt:lpstr>
      <vt:lpstr>8.1 嵌入式SQL</vt:lpstr>
      <vt:lpstr>为什么要引入嵌入式SQL?</vt:lpstr>
      <vt:lpstr>8.1 嵌入式SQL</vt:lpstr>
      <vt:lpstr>8.1.1 嵌入式SQL的处理过程</vt:lpstr>
      <vt:lpstr>嵌入式SQL的基本处理过程</vt:lpstr>
      <vt:lpstr>PowerPoint 演示文稿</vt:lpstr>
      <vt:lpstr>8.1.2 嵌入式SQL语句与主语言之间的通信 </vt:lpstr>
      <vt:lpstr>数据库工作单元与源程序工作单元之间的通信</vt:lpstr>
      <vt:lpstr>一、SQL通信区</vt:lpstr>
      <vt:lpstr>PowerPoint 演示文稿</vt:lpstr>
      <vt:lpstr>二、主变量</vt:lpstr>
      <vt:lpstr>主变量的类型</vt:lpstr>
      <vt:lpstr>指示变量</vt:lpstr>
      <vt:lpstr>在SQL语句中使用主变量和 指示变量的方法</vt:lpstr>
      <vt:lpstr>在SQL语句中使用主变量和 指示变量的方法</vt:lpstr>
      <vt:lpstr>在SQL语句中使用主变量和 指示变量的方法</vt:lpstr>
      <vt:lpstr>PowerPoint 演示文稿</vt:lpstr>
      <vt:lpstr>三、为什么使用游标 (cursor)</vt:lpstr>
      <vt:lpstr>游标</vt:lpstr>
      <vt:lpstr>四、建立和关闭数据库连接</vt:lpstr>
      <vt:lpstr>PowerPoint 演示文稿</vt:lpstr>
      <vt:lpstr>8.1.3 不用游标的SQL语句</vt:lpstr>
      <vt:lpstr>一、查询结果为单记录的SELECT语句</vt:lpstr>
      <vt:lpstr>PowerPoint 演示文稿</vt:lpstr>
      <vt:lpstr>查询结果为单记录的SELECT语句</vt:lpstr>
      <vt:lpstr>PowerPoint 演示文稿</vt:lpstr>
      <vt:lpstr>二、非CURRENT形式的增删改语句</vt:lpstr>
      <vt:lpstr>PowerPoint 演示文稿</vt:lpstr>
      <vt:lpstr>PowerPoint 演示文稿</vt:lpstr>
      <vt:lpstr>PowerPoint 演示文稿</vt:lpstr>
      <vt:lpstr>8.1.4 使用游标的SQL语句</vt:lpstr>
      <vt:lpstr>一、查询结果为多条记录的SELECT语句</vt:lpstr>
      <vt:lpstr>1. 说明游标</vt:lpstr>
      <vt:lpstr>2. 打开游标</vt:lpstr>
      <vt:lpstr>3. 推进游标指针并取当前记录</vt:lpstr>
      <vt:lpstr>推进游标指针并取当前记录</vt:lpstr>
      <vt:lpstr>4. 关闭游标</vt:lpstr>
      <vt:lpstr>二、CURRENT形式的UPDATE语句和DELETE语句</vt:lpstr>
      <vt:lpstr>PowerPoint 演示文稿</vt:lpstr>
      <vt:lpstr>PowerPoint 演示文稿</vt:lpstr>
      <vt:lpstr>8.1.5 动态SQL</vt:lpstr>
      <vt:lpstr>一、使用SQL语句主变量</vt:lpstr>
      <vt:lpstr>使用SQL语句主变量</vt:lpstr>
      <vt:lpstr>二、动态参数</vt:lpstr>
      <vt:lpstr>使用动态参数的步骤</vt:lpstr>
      <vt:lpstr>PowerPoint 演示文稿</vt:lpstr>
      <vt:lpstr>8.1.6 小结</vt:lpstr>
      <vt:lpstr>PowerPoint 演示文稿</vt:lpstr>
      <vt:lpstr>8.2 过程化SQL</vt:lpstr>
      <vt:lpstr>8.2.1 PL/SQL的块结构</vt:lpstr>
      <vt:lpstr>PL/SQL的块结构</vt:lpstr>
      <vt:lpstr>PL/SQL的块结构</vt:lpstr>
      <vt:lpstr>8.2.2 PL/SQL变量和常量的定义</vt:lpstr>
      <vt:lpstr>8.2.3 流程控制</vt:lpstr>
      <vt:lpstr>一、条件控制语句</vt:lpstr>
      <vt:lpstr>二、循环控制语句</vt:lpstr>
      <vt:lpstr>二、循环控制语句</vt:lpstr>
      <vt:lpstr>PowerPoint 演示文稿</vt:lpstr>
      <vt:lpstr>错误处理</vt:lpstr>
      <vt:lpstr>8.3 存储过程和函数</vt:lpstr>
      <vt:lpstr>8.3 存储过程和函数</vt:lpstr>
      <vt:lpstr>8.3.1 存储过程</vt:lpstr>
      <vt:lpstr>存储过程</vt:lpstr>
      <vt:lpstr>一、存储过程的优点</vt:lpstr>
      <vt:lpstr>二、存储过程的用户接口</vt:lpstr>
      <vt:lpstr>1. 创建存储过程</vt:lpstr>
      <vt:lpstr>PowerPoint 演示文稿</vt:lpstr>
      <vt:lpstr>2. 执行存储过程</vt:lpstr>
      <vt:lpstr>3. 删除存储过程</vt:lpstr>
      <vt:lpstr>8.3.2 函数</vt:lpstr>
      <vt:lpstr>PowerPoint 演示文稿</vt:lpstr>
      <vt:lpstr>PowerPoint 演示文稿</vt:lpstr>
      <vt:lpstr>小结</vt:lpstr>
      <vt:lpstr>8.4 ODBC (Open Database Connectivity) 编程</vt:lpstr>
      <vt:lpstr>8.4 ODBC编程</vt:lpstr>
      <vt:lpstr>8.4.1 ODBC概述</vt:lpstr>
      <vt:lpstr>PowerPoint 演示文稿</vt:lpstr>
      <vt:lpstr>PowerPoint 演示文稿</vt:lpstr>
      <vt:lpstr>8.4.2 ODBC工作原理概述</vt:lpstr>
      <vt:lpstr>ODBC应用系统的体系结构</vt:lpstr>
      <vt:lpstr>一、应用程序</vt:lpstr>
      <vt:lpstr>二、驱动程序管理器</vt:lpstr>
      <vt:lpstr>三、数据库驱动程序</vt:lpstr>
      <vt:lpstr> ODBC驱动程序类型</vt:lpstr>
      <vt:lpstr>PowerPoint 演示文稿</vt:lpstr>
      <vt:lpstr>四、ODBC数据源管理</vt:lpstr>
      <vt:lpstr>8.4.3 ODBC API 基础</vt:lpstr>
      <vt:lpstr>ODBC API 基础</vt:lpstr>
      <vt:lpstr>一、函数概述</vt:lpstr>
      <vt:lpstr>PowerPoint 演示文稿</vt:lpstr>
      <vt:lpstr>二、句柄及其属性</vt:lpstr>
      <vt:lpstr>应用程序句柄之间的关系</vt:lpstr>
      <vt:lpstr>句柄及其属性</vt:lpstr>
      <vt:lpstr>PowerPoint 演示文稿</vt:lpstr>
      <vt:lpstr>三、数据类型</vt:lpstr>
      <vt:lpstr>8.4.4 ODBC的工作流程</vt:lpstr>
      <vt:lpstr>一、配置数据源</vt:lpstr>
      <vt:lpstr>二、初始化环境</vt:lpstr>
      <vt:lpstr>三、建立连接</vt:lpstr>
      <vt:lpstr>四、分配语句句柄</vt:lpstr>
      <vt:lpstr>五、执行SQL语句</vt:lpstr>
      <vt:lpstr>PowerPoint 演示文稿</vt:lpstr>
      <vt:lpstr>六、结果集处理</vt:lpstr>
      <vt:lpstr>8.4.5 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Jie Liu</dc:creator>
  <cp:lastModifiedBy>泽祥 李</cp:lastModifiedBy>
  <cp:revision>487</cp:revision>
  <dcterms:created xsi:type="dcterms:W3CDTF">2010-05-30T07:51:49Z</dcterms:created>
  <dcterms:modified xsi:type="dcterms:W3CDTF">2023-11-27T06:20:01Z</dcterms:modified>
</cp:coreProperties>
</file>